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6" r:id="rId4"/>
    <p:sldId id="260" r:id="rId5"/>
    <p:sldId id="261" r:id="rId6"/>
    <p:sldId id="262" r:id="rId7"/>
    <p:sldId id="273" r:id="rId8"/>
    <p:sldId id="274" r:id="rId9"/>
    <p:sldId id="263" r:id="rId10"/>
    <p:sldId id="264" r:id="rId11"/>
    <p:sldId id="276" r:id="rId12"/>
    <p:sldId id="265" r:id="rId13"/>
    <p:sldId id="277" r:id="rId14"/>
    <p:sldId id="267" r:id="rId15"/>
    <p:sldId id="268" r:id="rId16"/>
    <p:sldId id="269" r:id="rId17"/>
    <p:sldId id="282" r:id="rId18"/>
    <p:sldId id="283" r:id="rId19"/>
    <p:sldId id="278" r:id="rId20"/>
    <p:sldId id="27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69" d="100"/>
          <a:sy n="69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wmf"/><Relationship Id="rId5" Type="http://schemas.openxmlformats.org/officeDocument/2006/relationships/image" Target="../media/image21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3039C5-DB7C-4111-9A55-451EC979B5AD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7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A16ED6-BAF1-4E4C-A41A-D4743DFB14B4}" type="datetimeFigureOut">
              <a:rPr lang="vi-VN" smtClean="0"/>
              <a:t>27/03/2013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38B3E7-D03B-43D3-A14D-61D59D84DD9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ongnghiep.vn/nongnghiepvn/Upload/Image/2008/7/15/15072008153154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5.png"/><Relationship Id="rId5" Type="http://schemas.openxmlformats.org/officeDocument/2006/relationships/image" Target="../media/image40.emf"/><Relationship Id="rId10" Type="http://schemas.openxmlformats.org/officeDocument/2006/relationships/image" Target="http://www.24h.com.vn/upload/news/2010-01-14/1263453042-qua-chanh-01141.jpg" TargetMode="Externa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6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653752"/>
            <a:ext cx="4159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76672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Ông là ai 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4572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Nhà hóa học Mỹ, gốc Bỉ, người phát minh ra  </a:t>
            </a:r>
            <a:r>
              <a:rPr lang="en-US" sz="3200" i="1">
                <a:solidFill>
                  <a:srgbClr val="FF0000"/>
                </a:solidFill>
              </a:rPr>
              <a:t>polime tổng hợp tiện dụng đầu tiên</a:t>
            </a:r>
            <a:r>
              <a:rPr lang="en-US" sz="3200">
                <a:solidFill>
                  <a:srgbClr val="0000FF"/>
                </a:solidFill>
              </a:rPr>
              <a:t> trên thế giới.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609600" y="4953000"/>
            <a:ext cx="3429000" cy="1752600"/>
          </a:xfrm>
          <a:prstGeom prst="cloudCallout">
            <a:avLst>
              <a:gd name="adj1" fmla="val 72083"/>
              <a:gd name="adj2" fmla="val -76991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  <a:p>
            <a:pPr algn="ctr"/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77416" y="54991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Leo H.Baekeland</a:t>
            </a:r>
          </a:p>
        </p:txBody>
      </p:sp>
    </p:spTree>
    <p:extLst>
      <p:ext uri="{BB962C8B-B14F-4D97-AF65-F5344CB8AC3E}">
        <p14:creationId xmlns:p14="http://schemas.microsoft.com/office/powerpoint/2010/main" val="3937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39" grpId="0"/>
      <p:bldP spid="48141" grpId="0" animBg="1"/>
      <p:bldP spid="481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5536" y="476250"/>
            <a:ext cx="7704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a. Tên thay thế: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8248" y="1017588"/>
            <a:ext cx="8510465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smtClean="0"/>
              <a:t>Vị trí nhánh+Tên nhánh+Tên </a:t>
            </a:r>
            <a:r>
              <a:rPr lang="vi-VN" sz="2800" b="1"/>
              <a:t>hiđrocacbon no tương ứng với mạch chính</a:t>
            </a:r>
            <a:r>
              <a:rPr lang="vi-VN" sz="2800"/>
              <a:t> + </a:t>
            </a:r>
            <a:r>
              <a:rPr lang="vi-VN" sz="2800" b="1">
                <a:solidFill>
                  <a:srgbClr val="FF0000"/>
                </a:solidFill>
              </a:rPr>
              <a:t>al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1520" y="1988840"/>
            <a:ext cx="84971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/>
              <a:t>* Cách chọn mạch chính</a:t>
            </a:r>
            <a:r>
              <a:rPr lang="vi-VN" sz="2800">
                <a:solidFill>
                  <a:srgbClr val="FF0000"/>
                </a:solidFill>
              </a:rPr>
              <a:t>: Chọn mạch cacbon dài nhất bắt đầu từ nhóm -CHO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90824" y="2906941"/>
            <a:ext cx="84585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/>
              <a:t>*Cách đánh số C mạch chính: Đánh số </a:t>
            </a:r>
            <a:r>
              <a:rPr lang="vi-VN" sz="2800">
                <a:solidFill>
                  <a:srgbClr val="FF0000"/>
                </a:solidFill>
              </a:rPr>
              <a:t>bắt đầu từ C của nhóm -CHO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51520" y="3913892"/>
            <a:ext cx="1440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VD</a:t>
            </a:r>
            <a:r>
              <a:rPr lang="vi-VN" sz="2800" smtClean="0"/>
              <a:t>:</a:t>
            </a:r>
            <a:endParaRPr lang="vi-VN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88085"/>
              </p:ext>
            </p:extLst>
          </p:nvPr>
        </p:nvGraphicFramePr>
        <p:xfrm>
          <a:off x="2477256" y="4356380"/>
          <a:ext cx="3750928" cy="166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Document" r:id="rId3" imgW="1305000" imgH="638280" progId="ChemWindow.Document">
                  <p:embed/>
                </p:oleObj>
              </mc:Choice>
              <mc:Fallback>
                <p:oleObj name="Document" r:id="rId3" imgW="1305000" imgH="638280" progId="ChemWindow.Documen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256" y="4356380"/>
                        <a:ext cx="3750928" cy="1664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490208" y="3933056"/>
            <a:ext cx="409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4     </a:t>
            </a:r>
            <a:r>
              <a:rPr lang="vi-VN" sz="2800" b="1" smtClean="0">
                <a:solidFill>
                  <a:srgbClr val="FF0000"/>
                </a:solidFill>
              </a:rPr>
              <a:t>   </a:t>
            </a:r>
            <a:r>
              <a:rPr lang="vi-VN" sz="2800" b="1">
                <a:solidFill>
                  <a:srgbClr val="FF0000"/>
                </a:solidFill>
              </a:rPr>
              <a:t>3        </a:t>
            </a:r>
            <a:r>
              <a:rPr lang="vi-VN" sz="2800" b="1" smtClean="0">
                <a:solidFill>
                  <a:srgbClr val="FF0000"/>
                </a:solidFill>
              </a:rPr>
              <a:t>2        </a:t>
            </a:r>
            <a:r>
              <a:rPr lang="vi-VN" sz="2800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3568931" y="4077072"/>
            <a:ext cx="708771" cy="288925"/>
            <a:chOff x="4422" y="2931"/>
            <a:chExt cx="408" cy="182"/>
          </a:xfrm>
        </p:grpSpPr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4422" y="2931"/>
              <a:ext cx="408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4422" y="2931"/>
              <a:ext cx="408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490208" y="3985900"/>
            <a:ext cx="409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1  </a:t>
            </a:r>
            <a:r>
              <a:rPr lang="vi-VN" sz="2800" b="1" smtClean="0"/>
              <a:t>      </a:t>
            </a:r>
            <a:r>
              <a:rPr lang="vi-VN" sz="2800" b="1"/>
              <a:t>2      </a:t>
            </a:r>
            <a:r>
              <a:rPr lang="vi-VN" sz="2800" b="1" smtClean="0"/>
              <a:t>  </a:t>
            </a:r>
            <a:r>
              <a:rPr lang="vi-VN" sz="2800" b="1"/>
              <a:t>3        </a:t>
            </a:r>
            <a:r>
              <a:rPr lang="vi-VN" sz="2800" b="1" smtClean="0"/>
              <a:t>4   </a:t>
            </a:r>
            <a:endParaRPr lang="vi-VN" sz="2800" b="1"/>
          </a:p>
        </p:txBody>
      </p:sp>
      <p:sp>
        <p:nvSpPr>
          <p:cNvPr id="5" name="TextBox 4"/>
          <p:cNvSpPr txBox="1"/>
          <p:nvPr/>
        </p:nvSpPr>
        <p:spPr>
          <a:xfrm>
            <a:off x="3059832" y="587727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3-metylbutan</a:t>
            </a:r>
            <a:r>
              <a:rPr lang="vi-VN" sz="2800" smtClean="0">
                <a:solidFill>
                  <a:srgbClr val="FF0000"/>
                </a:solidFill>
              </a:rPr>
              <a:t>al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animBg="1"/>
      <p:bldP spid="23560" grpId="0"/>
      <p:bldP spid="23561" grpId="0"/>
      <p:bldP spid="23562" grpId="0"/>
      <p:bldP spid="27" grpId="0"/>
      <p:bldP spid="31" grpId="0"/>
      <p:bldP spid="31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986152" y="4869160"/>
            <a:ext cx="2049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smtClean="0">
                <a:solidFill>
                  <a:srgbClr val="FF0000"/>
                </a:solidFill>
              </a:rPr>
              <a:t>3      </a:t>
            </a:r>
            <a:r>
              <a:rPr lang="vi-VN" sz="2800" b="1">
                <a:solidFill>
                  <a:srgbClr val="FF0000"/>
                </a:solidFill>
              </a:rPr>
              <a:t>2  </a:t>
            </a:r>
            <a:r>
              <a:rPr lang="vi-VN" sz="2800" b="1" smtClean="0">
                <a:solidFill>
                  <a:srgbClr val="FF0000"/>
                </a:solidFill>
              </a:rPr>
              <a:t>    </a:t>
            </a:r>
            <a:r>
              <a:rPr lang="vi-VN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661756" y="5589240"/>
            <a:ext cx="307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2-metylbutan</a:t>
            </a:r>
            <a:r>
              <a:rPr lang="vi-VN" sz="2800">
                <a:solidFill>
                  <a:srgbClr val="FF0000"/>
                </a:solidFill>
              </a:rPr>
              <a:t>al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780140" y="2117901"/>
            <a:ext cx="149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H-CHO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121626" y="2117901"/>
            <a:ext cx="1731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</a:t>
            </a:r>
            <a:r>
              <a:rPr lang="vi-VN" sz="2800" smtClean="0"/>
              <a:t>metan</a:t>
            </a:r>
            <a:r>
              <a:rPr lang="vi-VN" sz="2800" smtClean="0">
                <a:solidFill>
                  <a:srgbClr val="FF0000"/>
                </a:solidFill>
              </a:rPr>
              <a:t>al</a:t>
            </a:r>
            <a:r>
              <a:rPr lang="vi-VN" sz="2800" smtClean="0"/>
              <a:t> </a:t>
            </a:r>
            <a:endParaRPr lang="vi-VN" sz="280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636543" y="2833772"/>
            <a:ext cx="1655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</a:t>
            </a:r>
            <a:r>
              <a:rPr lang="vi-VN" sz="2800" smtClean="0"/>
              <a:t>etan</a:t>
            </a:r>
            <a:r>
              <a:rPr lang="vi-VN" sz="2800" smtClean="0">
                <a:solidFill>
                  <a:srgbClr val="FF0000"/>
                </a:solidFill>
              </a:rPr>
              <a:t>al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763688" y="2833772"/>
            <a:ext cx="1811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CH</a:t>
            </a:r>
            <a:r>
              <a:rPr lang="vi-VN" sz="2800" baseline="-25000"/>
              <a:t>3</a:t>
            </a:r>
            <a:r>
              <a:rPr lang="vi-VN" sz="2800"/>
              <a:t>-CHO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898648" y="4361706"/>
            <a:ext cx="4177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CH</a:t>
            </a:r>
            <a:r>
              <a:rPr lang="vi-VN" sz="2800" baseline="-25000" smtClean="0"/>
              <a:t>3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-CHO </a:t>
            </a:r>
            <a:endParaRPr lang="vi-VN" sz="280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480333" y="4361706"/>
            <a:ext cx="1577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</a:t>
            </a:r>
            <a:r>
              <a:rPr lang="vi-VN" sz="2800" smtClean="0"/>
              <a:t>butan</a:t>
            </a:r>
            <a:r>
              <a:rPr lang="vi-VN" sz="2800" smtClean="0">
                <a:solidFill>
                  <a:srgbClr val="FF0000"/>
                </a:solidFill>
              </a:rPr>
              <a:t>al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7" y="62068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/>
              <a:t>Đọc tên thay thế của các anđehit có công thức phân tử: CH</a:t>
            </a:r>
            <a:r>
              <a:rPr lang="vi-VN" sz="2800" baseline="-25000" smtClean="0"/>
              <a:t>2</a:t>
            </a:r>
            <a:r>
              <a:rPr lang="vi-VN" sz="2800" smtClean="0"/>
              <a:t>O, C</a:t>
            </a:r>
            <a:r>
              <a:rPr lang="vi-VN" sz="2800" baseline="-25000" smtClean="0"/>
              <a:t>2</a:t>
            </a:r>
            <a:r>
              <a:rPr lang="vi-VN" sz="2800" smtClean="0"/>
              <a:t>H</a:t>
            </a:r>
            <a:r>
              <a:rPr lang="vi-VN" sz="2800" baseline="-25000" smtClean="0"/>
              <a:t>4</a:t>
            </a:r>
            <a:r>
              <a:rPr lang="vi-VN" sz="2800" smtClean="0"/>
              <a:t>O, C</a:t>
            </a:r>
            <a:r>
              <a:rPr lang="vi-VN" sz="2800" baseline="-25000" smtClean="0"/>
              <a:t>3</a:t>
            </a:r>
            <a:r>
              <a:rPr lang="vi-VN" sz="2800" smtClean="0"/>
              <a:t>H</a:t>
            </a:r>
            <a:r>
              <a:rPr lang="vi-VN" sz="2800" baseline="-25000" smtClean="0"/>
              <a:t>6</a:t>
            </a:r>
            <a:r>
              <a:rPr lang="vi-VN" sz="2800" smtClean="0"/>
              <a:t>O, C</a:t>
            </a:r>
            <a:r>
              <a:rPr lang="vi-VN" sz="2800" baseline="-25000" smtClean="0"/>
              <a:t>4</a:t>
            </a:r>
            <a:r>
              <a:rPr lang="vi-VN" sz="2800" smtClean="0"/>
              <a:t>H</a:t>
            </a:r>
            <a:r>
              <a:rPr lang="vi-VN" sz="2800" baseline="-25000" smtClean="0"/>
              <a:t>8</a:t>
            </a:r>
            <a:r>
              <a:rPr lang="vi-VN" sz="2800" smtClean="0"/>
              <a:t>O</a:t>
            </a:r>
            <a:endParaRPr lang="vi-VN" sz="2800"/>
          </a:p>
        </p:txBody>
      </p:sp>
      <p:pic>
        <p:nvPicPr>
          <p:cNvPr id="1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" y="538356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7544" y="2132856"/>
            <a:ext cx="1063112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CH</a:t>
            </a:r>
            <a:r>
              <a:rPr lang="vi-VN" sz="2800" baseline="-25000"/>
              <a:t>2</a:t>
            </a:r>
            <a:r>
              <a:rPr lang="vi-VN" sz="2800"/>
              <a:t>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544" y="2840708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4</a:t>
            </a:r>
            <a:r>
              <a:rPr lang="vi-VN" sz="2800"/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3576876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</a:t>
            </a:r>
            <a:r>
              <a:rPr lang="vi-VN" sz="2800" baseline="-25000"/>
              <a:t>3</a:t>
            </a:r>
            <a:r>
              <a:rPr lang="vi-VN" sz="2800"/>
              <a:t>H</a:t>
            </a:r>
            <a:r>
              <a:rPr lang="vi-VN" sz="2800" baseline="-25000"/>
              <a:t>6</a:t>
            </a:r>
            <a:r>
              <a:rPr lang="vi-VN" sz="2800"/>
              <a:t>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7481" y="4361706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vi-VN" sz="2800"/>
              <a:t>C</a:t>
            </a:r>
            <a:r>
              <a:rPr lang="vi-VN" sz="2800" baseline="-25000"/>
              <a:t>4</a:t>
            </a:r>
            <a:r>
              <a:rPr lang="vi-VN" sz="2800"/>
              <a:t>H</a:t>
            </a:r>
            <a:r>
              <a:rPr lang="vi-VN" sz="2800" baseline="-25000"/>
              <a:t>8</a:t>
            </a:r>
            <a:r>
              <a:rPr lang="vi-VN" sz="2800"/>
              <a:t>O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762224" y="3573016"/>
            <a:ext cx="2827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CH</a:t>
            </a:r>
            <a:r>
              <a:rPr lang="vi-VN" sz="2800" baseline="-25000" smtClean="0"/>
              <a:t>3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-CHO </a:t>
            </a:r>
            <a:endParaRPr lang="vi-VN" sz="2800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444451" y="3573016"/>
            <a:ext cx="2071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p</a:t>
            </a:r>
            <a:r>
              <a:rPr lang="vi-VN" sz="2800" smtClean="0"/>
              <a:t>ropan</a:t>
            </a:r>
            <a:r>
              <a:rPr lang="vi-VN" sz="2800" smtClean="0">
                <a:solidFill>
                  <a:srgbClr val="FF0000"/>
                </a:solidFill>
              </a:rPr>
              <a:t>al</a:t>
            </a:r>
            <a:endParaRPr lang="vi-VN" sz="280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70135"/>
              </p:ext>
            </p:extLst>
          </p:nvPr>
        </p:nvGraphicFramePr>
        <p:xfrm>
          <a:off x="1939616" y="5301208"/>
          <a:ext cx="2488368" cy="143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Document" r:id="rId4" imgW="990600" imgH="571500" progId="ChemWindow.Document">
                  <p:embed/>
                </p:oleObj>
              </mc:Choice>
              <mc:Fallback>
                <p:oleObj name="Document" r:id="rId4" imgW="990600" imgH="57150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616" y="5301208"/>
                        <a:ext cx="2488368" cy="1435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9512" y="529516"/>
            <a:ext cx="345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b. Tên thông thường:</a:t>
            </a:r>
            <a:r>
              <a:rPr lang="en-US" sz="2800" b="1"/>
              <a:t> </a:t>
            </a:r>
            <a:endParaRPr lang="vi-VN" sz="2800" b="1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619944" y="1196752"/>
            <a:ext cx="7093844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</a:rPr>
              <a:t>Anđehit</a:t>
            </a:r>
            <a:r>
              <a:rPr lang="vi-VN" sz="2800"/>
              <a:t> + </a:t>
            </a:r>
            <a:r>
              <a:rPr lang="vi-VN" sz="2800">
                <a:solidFill>
                  <a:srgbClr val="FF0000"/>
                </a:solidFill>
              </a:rPr>
              <a:t>tên axit</a:t>
            </a:r>
            <a:r>
              <a:rPr lang="vi-VN" sz="2800"/>
              <a:t> tương ứng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619946" y="1846039"/>
            <a:ext cx="7128768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</a:rPr>
              <a:t>Tên </a:t>
            </a:r>
            <a:r>
              <a:rPr lang="en-US" sz="2800">
                <a:solidFill>
                  <a:srgbClr val="FF0000"/>
                </a:solidFill>
              </a:rPr>
              <a:t>axit</a:t>
            </a:r>
            <a:r>
              <a:rPr lang="en-US" sz="2800"/>
              <a:t> tương ứng </a:t>
            </a:r>
            <a:r>
              <a:rPr lang="en-US" sz="2800">
                <a:solidFill>
                  <a:srgbClr val="FF0000"/>
                </a:solidFill>
              </a:rPr>
              <a:t>bỏ</a:t>
            </a:r>
            <a:r>
              <a:rPr lang="en-US" sz="2800"/>
              <a:t> vần</a:t>
            </a:r>
            <a:r>
              <a:rPr lang="en-US" sz="2800">
                <a:solidFill>
                  <a:srgbClr val="FF0000"/>
                </a:solidFill>
              </a:rPr>
              <a:t> ic </a:t>
            </a:r>
            <a:r>
              <a:rPr lang="en-US" sz="2800"/>
              <a:t> +  </a:t>
            </a:r>
            <a:r>
              <a:rPr lang="en-US" sz="2800">
                <a:solidFill>
                  <a:srgbClr val="FF0000"/>
                </a:solidFill>
              </a:rPr>
              <a:t>anđehit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51520" y="1196752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Cách 1:</a:t>
            </a:r>
            <a:r>
              <a:rPr lang="vi-VN" sz="2800"/>
              <a:t> 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51520" y="1917477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Cách 2: 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51520" y="2636912"/>
            <a:ext cx="7200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</a:rPr>
              <a:t>Tên thông thường của một số axit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20204" y="3239727"/>
            <a:ext cx="2449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H-COOH :</a:t>
            </a:r>
            <a:endParaRPr lang="vi-VN" sz="2800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24619" y="3717032"/>
            <a:ext cx="2449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-COOH : </a:t>
            </a:r>
            <a:endParaRPr lang="vi-VN" sz="2800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267272" y="3717032"/>
            <a:ext cx="1944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 Axit </a:t>
            </a:r>
            <a:r>
              <a:rPr lang="vi-VN" sz="2800">
                <a:solidFill>
                  <a:srgbClr val="002060"/>
                </a:solidFill>
              </a:rPr>
              <a:t>axet</a:t>
            </a:r>
            <a:r>
              <a:rPr lang="vi-VN" sz="2800"/>
              <a:t>ic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050802" y="3212976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Axit </a:t>
            </a:r>
            <a:r>
              <a:rPr lang="en-US" sz="2800">
                <a:solidFill>
                  <a:srgbClr val="002060"/>
                </a:solidFill>
              </a:rPr>
              <a:t>fom</a:t>
            </a:r>
            <a:r>
              <a:rPr lang="en-US" sz="2800"/>
              <a:t>ic </a:t>
            </a:r>
            <a:endParaRPr lang="vi-VN" sz="280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24618" y="4240252"/>
            <a:ext cx="3310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/>
              <a:t>CH</a:t>
            </a:r>
            <a:r>
              <a:rPr lang="en-US" sz="2800" baseline="-25000" smtClean="0"/>
              <a:t>3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-COOH </a:t>
            </a:r>
            <a:r>
              <a:rPr lang="en-US" sz="2800"/>
              <a:t>: </a:t>
            </a:r>
            <a:endParaRPr lang="vi-VN" sz="2800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131840" y="4240252"/>
            <a:ext cx="3600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Axit </a:t>
            </a:r>
            <a:r>
              <a:rPr lang="vi-VN" sz="2800" smtClean="0">
                <a:solidFill>
                  <a:srgbClr val="002060"/>
                </a:solidFill>
              </a:rPr>
              <a:t>propion</a:t>
            </a:r>
            <a:r>
              <a:rPr lang="vi-VN" sz="2800" smtClean="0"/>
              <a:t>ic</a:t>
            </a:r>
            <a:endParaRPr lang="vi-VN" sz="280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24618" y="4804410"/>
            <a:ext cx="4175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/>
              <a:t>CH</a:t>
            </a:r>
            <a:r>
              <a:rPr lang="en-US" sz="2800" baseline="-25000" smtClean="0"/>
              <a:t>3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-COOH </a:t>
            </a:r>
            <a:r>
              <a:rPr lang="en-US" sz="2800"/>
              <a:t>: </a:t>
            </a:r>
            <a:endParaRPr lang="vi-VN" sz="280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139480" y="4804410"/>
            <a:ext cx="1944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Axit </a:t>
            </a:r>
            <a:r>
              <a:rPr lang="vi-VN" sz="2800" smtClean="0">
                <a:solidFill>
                  <a:srgbClr val="002060"/>
                </a:solidFill>
              </a:rPr>
              <a:t>butir</a:t>
            </a:r>
            <a:r>
              <a:rPr lang="vi-VN" sz="2800" smtClean="0"/>
              <a:t>ic</a:t>
            </a:r>
            <a:endParaRPr lang="vi-VN" sz="280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419872" y="5319123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Axit </a:t>
            </a:r>
            <a:r>
              <a:rPr lang="vi-VN" sz="2800" smtClean="0">
                <a:solidFill>
                  <a:srgbClr val="002060"/>
                </a:solidFill>
              </a:rPr>
              <a:t>isobutir</a:t>
            </a:r>
            <a:r>
              <a:rPr lang="vi-VN" sz="2800" smtClean="0"/>
              <a:t>ic</a:t>
            </a:r>
            <a:endParaRPr lang="vi-VN" sz="2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22959"/>
              </p:ext>
            </p:extLst>
          </p:nvPr>
        </p:nvGraphicFramePr>
        <p:xfrm>
          <a:off x="337592" y="5333262"/>
          <a:ext cx="2866256" cy="14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Document" r:id="rId3" imgW="1095480" imgH="571680" progId="ChemWindow.Document">
                  <p:embed/>
                </p:oleObj>
              </mc:Choice>
              <mc:Fallback>
                <p:oleObj name="Document" r:id="rId3" imgW="1095480" imgH="571680" progId="ChemWindow.Document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92" y="5333262"/>
                        <a:ext cx="2866256" cy="140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3212976"/>
            <a:ext cx="26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C</a:t>
            </a:r>
            <a:r>
              <a:rPr lang="vi-VN" sz="2800" baseline="-25000" smtClean="0"/>
              <a:t>6</a:t>
            </a:r>
            <a:r>
              <a:rPr lang="vi-VN" sz="2800" smtClean="0"/>
              <a:t>H</a:t>
            </a:r>
            <a:r>
              <a:rPr lang="vi-VN" sz="2800" baseline="-25000" smtClean="0"/>
              <a:t>5</a:t>
            </a:r>
            <a:r>
              <a:rPr lang="vi-VN" sz="2800" smtClean="0"/>
              <a:t>-COOH :</a:t>
            </a:r>
            <a:endParaRPr lang="vi-VN" sz="2800"/>
          </a:p>
        </p:txBody>
      </p:sp>
      <p:sp>
        <p:nvSpPr>
          <p:cNvPr id="31" name="TextBox 30"/>
          <p:cNvSpPr txBox="1"/>
          <p:nvPr/>
        </p:nvSpPr>
        <p:spPr>
          <a:xfrm>
            <a:off x="6660467" y="3193812"/>
            <a:ext cx="26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Axit </a:t>
            </a:r>
            <a:r>
              <a:rPr lang="vi-VN" sz="2800" smtClean="0">
                <a:solidFill>
                  <a:srgbClr val="002060"/>
                </a:solidFill>
              </a:rPr>
              <a:t>benzo</a:t>
            </a:r>
            <a:r>
              <a:rPr lang="vi-VN" sz="2800" smtClean="0"/>
              <a:t>ic</a:t>
            </a:r>
            <a:endParaRPr lang="vi-VN" sz="2800"/>
          </a:p>
        </p:txBody>
      </p:sp>
      <p:sp>
        <p:nvSpPr>
          <p:cNvPr id="32" name="TextBox 31"/>
          <p:cNvSpPr txBox="1"/>
          <p:nvPr/>
        </p:nvSpPr>
        <p:spPr>
          <a:xfrm>
            <a:off x="4572000" y="3717032"/>
            <a:ext cx="26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HOOC-COOH :</a:t>
            </a:r>
            <a:endParaRPr lang="vi-VN" sz="2800"/>
          </a:p>
        </p:txBody>
      </p:sp>
      <p:sp>
        <p:nvSpPr>
          <p:cNvPr id="33" name="TextBox 32"/>
          <p:cNvSpPr txBox="1"/>
          <p:nvPr/>
        </p:nvSpPr>
        <p:spPr>
          <a:xfrm>
            <a:off x="7020507" y="3717032"/>
            <a:ext cx="26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Axit </a:t>
            </a:r>
            <a:r>
              <a:rPr lang="vi-VN" sz="2800" smtClean="0">
                <a:solidFill>
                  <a:srgbClr val="002060"/>
                </a:solidFill>
              </a:rPr>
              <a:t>oxal</a:t>
            </a:r>
            <a:r>
              <a:rPr lang="vi-VN" sz="2800" smtClean="0"/>
              <a:t>ic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613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590" grpId="0" animBg="1"/>
      <p:bldP spid="24591" grpId="0" animBg="1"/>
      <p:bldP spid="24592" grpId="0"/>
      <p:bldP spid="24593" grpId="0"/>
      <p:bldP spid="24599" grpId="0"/>
      <p:bldP spid="24601" grpId="0"/>
      <p:bldP spid="24602" grpId="0"/>
      <p:bldP spid="24603" grpId="0"/>
      <p:bldP spid="24604" grpId="0"/>
      <p:bldP spid="23" grpId="0"/>
      <p:bldP spid="24" grpId="0"/>
      <p:bldP spid="25" grpId="0"/>
      <p:bldP spid="26" grpId="0"/>
      <p:bldP spid="28" grpId="0"/>
      <p:bldP spid="3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98120" y="4869160"/>
            <a:ext cx="2049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smtClean="0">
                <a:solidFill>
                  <a:srgbClr val="FF0000"/>
                </a:solidFill>
              </a:rPr>
              <a:t>3      </a:t>
            </a:r>
            <a:r>
              <a:rPr lang="vi-VN" sz="2800" b="1">
                <a:solidFill>
                  <a:srgbClr val="FF0000"/>
                </a:solidFill>
              </a:rPr>
              <a:t>2  </a:t>
            </a:r>
            <a:r>
              <a:rPr lang="vi-VN" sz="2800" b="1" smtClean="0">
                <a:solidFill>
                  <a:srgbClr val="FF0000"/>
                </a:solidFill>
              </a:rPr>
              <a:t>    </a:t>
            </a:r>
            <a:r>
              <a:rPr lang="vi-VN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92108" y="2117901"/>
            <a:ext cx="149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H-CHO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833594" y="2117901"/>
            <a:ext cx="235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</a:t>
            </a:r>
            <a:r>
              <a:rPr lang="vi-VN" sz="2800" smtClean="0"/>
              <a:t>anđehit </a:t>
            </a:r>
            <a:r>
              <a:rPr lang="vi-VN" sz="2800" smtClean="0">
                <a:solidFill>
                  <a:srgbClr val="FF0000"/>
                </a:solidFill>
              </a:rPr>
              <a:t>fom</a:t>
            </a:r>
            <a:r>
              <a:rPr lang="vi-VN" sz="2800" smtClean="0"/>
              <a:t>ic</a:t>
            </a:r>
            <a:endParaRPr lang="vi-VN" sz="280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059832" y="2833772"/>
            <a:ext cx="2440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: </a:t>
            </a:r>
            <a:r>
              <a:rPr lang="vi-VN" sz="2800" smtClean="0"/>
              <a:t>anđehit </a:t>
            </a:r>
            <a:r>
              <a:rPr lang="vi-VN" sz="2800" smtClean="0">
                <a:solidFill>
                  <a:srgbClr val="FF0000"/>
                </a:solidFill>
              </a:rPr>
              <a:t>axet</a:t>
            </a:r>
            <a:r>
              <a:rPr lang="vi-VN" sz="2800" smtClean="0"/>
              <a:t>ic</a:t>
            </a:r>
            <a:endParaRPr lang="vi-VN" sz="2800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475656" y="2833772"/>
            <a:ext cx="1811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CH</a:t>
            </a:r>
            <a:r>
              <a:rPr lang="vi-VN" sz="2800" baseline="-25000"/>
              <a:t>3</a:t>
            </a:r>
            <a:r>
              <a:rPr lang="vi-VN" sz="2800"/>
              <a:t>-CHO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610616" y="4361706"/>
            <a:ext cx="4177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CH</a:t>
            </a:r>
            <a:r>
              <a:rPr lang="vi-VN" sz="2800" baseline="-25000" smtClean="0"/>
              <a:t>3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-CHO </a:t>
            </a:r>
            <a:endParaRPr lang="vi-VN" sz="280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716016" y="4361706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:anđehit </a:t>
            </a:r>
            <a:r>
              <a:rPr lang="vi-VN" sz="2800" smtClean="0">
                <a:solidFill>
                  <a:srgbClr val="FF0000"/>
                </a:solidFill>
              </a:rPr>
              <a:t>butir</a:t>
            </a:r>
            <a:r>
              <a:rPr lang="vi-VN" sz="2800" smtClean="0"/>
              <a:t>ic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7" y="62068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/>
              <a:t>Đọc tên thông thường của các anđehit có công thức phân tử: CH</a:t>
            </a:r>
            <a:r>
              <a:rPr lang="vi-VN" sz="2800" baseline="-25000" smtClean="0"/>
              <a:t>2</a:t>
            </a:r>
            <a:r>
              <a:rPr lang="vi-VN" sz="2800" smtClean="0"/>
              <a:t>O, C</a:t>
            </a:r>
            <a:r>
              <a:rPr lang="vi-VN" sz="2800" baseline="-25000" smtClean="0"/>
              <a:t>2</a:t>
            </a:r>
            <a:r>
              <a:rPr lang="vi-VN" sz="2800" smtClean="0"/>
              <a:t>H</a:t>
            </a:r>
            <a:r>
              <a:rPr lang="vi-VN" sz="2800" baseline="-25000" smtClean="0"/>
              <a:t>4</a:t>
            </a:r>
            <a:r>
              <a:rPr lang="vi-VN" sz="2800" smtClean="0"/>
              <a:t>O, C</a:t>
            </a:r>
            <a:r>
              <a:rPr lang="vi-VN" sz="2800" baseline="-25000" smtClean="0"/>
              <a:t>3</a:t>
            </a:r>
            <a:r>
              <a:rPr lang="vi-VN" sz="2800" smtClean="0"/>
              <a:t>H</a:t>
            </a:r>
            <a:r>
              <a:rPr lang="vi-VN" sz="2800" baseline="-25000" smtClean="0"/>
              <a:t>6</a:t>
            </a:r>
            <a:r>
              <a:rPr lang="vi-VN" sz="2800" smtClean="0"/>
              <a:t>O, C</a:t>
            </a:r>
            <a:r>
              <a:rPr lang="vi-VN" sz="2800" baseline="-25000" smtClean="0"/>
              <a:t>4</a:t>
            </a:r>
            <a:r>
              <a:rPr lang="vi-VN" sz="2800" smtClean="0"/>
              <a:t>H</a:t>
            </a:r>
            <a:r>
              <a:rPr lang="vi-VN" sz="2800" baseline="-25000" smtClean="0"/>
              <a:t>8</a:t>
            </a:r>
            <a:r>
              <a:rPr lang="vi-VN" sz="2800" smtClean="0"/>
              <a:t>O</a:t>
            </a:r>
            <a:endParaRPr lang="vi-VN" sz="2800"/>
          </a:p>
        </p:txBody>
      </p:sp>
      <p:pic>
        <p:nvPicPr>
          <p:cNvPr id="1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" y="538356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9512" y="2132856"/>
            <a:ext cx="1063112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CH</a:t>
            </a:r>
            <a:r>
              <a:rPr lang="vi-VN" sz="2800" baseline="-25000"/>
              <a:t>2</a:t>
            </a:r>
            <a:r>
              <a:rPr lang="vi-VN" sz="2800"/>
              <a:t>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2840708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4</a:t>
            </a:r>
            <a:r>
              <a:rPr lang="vi-VN" sz="2800"/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3576876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2800"/>
              <a:t>C</a:t>
            </a:r>
            <a:r>
              <a:rPr lang="vi-VN" sz="2800" baseline="-25000"/>
              <a:t>3</a:t>
            </a:r>
            <a:r>
              <a:rPr lang="vi-VN" sz="2800"/>
              <a:t>H</a:t>
            </a:r>
            <a:r>
              <a:rPr lang="vi-VN" sz="2800" baseline="-25000"/>
              <a:t>6</a:t>
            </a:r>
            <a:r>
              <a:rPr lang="vi-VN" sz="2800"/>
              <a:t>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9449" y="4361706"/>
            <a:ext cx="1183337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vi-VN" sz="2800"/>
              <a:t>C</a:t>
            </a:r>
            <a:r>
              <a:rPr lang="vi-VN" sz="2800" baseline="-25000"/>
              <a:t>4</a:t>
            </a:r>
            <a:r>
              <a:rPr lang="vi-VN" sz="2800"/>
              <a:t>H</a:t>
            </a:r>
            <a:r>
              <a:rPr lang="vi-VN" sz="2800" baseline="-25000"/>
              <a:t>8</a:t>
            </a:r>
            <a:r>
              <a:rPr lang="vi-VN" sz="2800"/>
              <a:t>O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474192" y="3573016"/>
            <a:ext cx="2827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CH</a:t>
            </a:r>
            <a:r>
              <a:rPr lang="vi-VN" sz="2800" baseline="-25000" smtClean="0"/>
              <a:t>3</a:t>
            </a:r>
            <a:r>
              <a:rPr lang="vi-VN" sz="2800" smtClean="0"/>
              <a:t>-CH</a:t>
            </a:r>
            <a:r>
              <a:rPr lang="vi-VN" sz="2800" baseline="-25000" smtClean="0"/>
              <a:t>2</a:t>
            </a:r>
            <a:r>
              <a:rPr lang="vi-VN" sz="2800" smtClean="0"/>
              <a:t>-CHO </a:t>
            </a:r>
            <a:endParaRPr lang="vi-VN" sz="2800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51920" y="3553852"/>
            <a:ext cx="2917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:anđehit </a:t>
            </a:r>
            <a:r>
              <a:rPr lang="vi-VN" sz="2800" smtClean="0">
                <a:solidFill>
                  <a:srgbClr val="FF0000"/>
                </a:solidFill>
              </a:rPr>
              <a:t>propion</a:t>
            </a:r>
            <a:r>
              <a:rPr lang="vi-VN" sz="2800" smtClean="0"/>
              <a:t>ic</a:t>
            </a:r>
            <a:endParaRPr lang="vi-VN" sz="280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61055"/>
              </p:ext>
            </p:extLst>
          </p:nvPr>
        </p:nvGraphicFramePr>
        <p:xfrm>
          <a:off x="1651584" y="5301208"/>
          <a:ext cx="2488368" cy="143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Document" r:id="rId4" imgW="990600" imgH="571500" progId="ChemWindow.Document">
                  <p:embed/>
                </p:oleObj>
              </mc:Choice>
              <mc:Fallback>
                <p:oleObj name="Document" r:id="rId4" imgW="990600" imgH="571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84" y="5301208"/>
                        <a:ext cx="2488368" cy="1435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172379" y="2132856"/>
            <a:ext cx="235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(</a:t>
            </a:r>
            <a:r>
              <a:rPr lang="vi-VN" sz="2800" smtClean="0">
                <a:solidFill>
                  <a:srgbClr val="FF0000"/>
                </a:solidFill>
              </a:rPr>
              <a:t>fom</a:t>
            </a:r>
            <a:r>
              <a:rPr lang="vi-VN" sz="2800" smtClean="0"/>
              <a:t>anđehit)</a:t>
            </a:r>
            <a:endParaRPr lang="vi-VN" sz="280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549647" y="2840708"/>
            <a:ext cx="2440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>
                <a:solidFill>
                  <a:srgbClr val="FF0000"/>
                </a:solidFill>
              </a:rPr>
              <a:t>(axet</a:t>
            </a:r>
            <a:r>
              <a:rPr lang="vi-VN" sz="2800" smtClean="0"/>
              <a:t>anđehit)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622808" y="3553852"/>
            <a:ext cx="2917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(</a:t>
            </a:r>
            <a:r>
              <a:rPr lang="vi-VN" sz="2800" smtClean="0">
                <a:solidFill>
                  <a:srgbClr val="FF0000"/>
                </a:solidFill>
              </a:rPr>
              <a:t>propion</a:t>
            </a:r>
            <a:r>
              <a:rPr lang="vi-VN" sz="2800" smtClean="0"/>
              <a:t>anđehit)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20272" y="4361706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(</a:t>
            </a:r>
            <a:r>
              <a:rPr lang="vi-VN" sz="2800" smtClean="0">
                <a:solidFill>
                  <a:srgbClr val="FF0000"/>
                </a:solidFill>
              </a:rPr>
              <a:t>butir</a:t>
            </a:r>
            <a:r>
              <a:rPr lang="vi-VN" sz="2800" smtClean="0"/>
              <a:t>anđehit)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306132" y="5392380"/>
            <a:ext cx="336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:anđehit </a:t>
            </a:r>
            <a:r>
              <a:rPr lang="vi-VN" sz="2800" smtClean="0">
                <a:solidFill>
                  <a:srgbClr val="FF0000"/>
                </a:solidFill>
              </a:rPr>
              <a:t>isobutir</a:t>
            </a:r>
            <a:r>
              <a:rPr lang="vi-VN" sz="2800" smtClean="0"/>
              <a:t>ic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450148" y="5943018"/>
            <a:ext cx="307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(</a:t>
            </a:r>
            <a:r>
              <a:rPr lang="vi-VN" sz="2800" smtClean="0">
                <a:solidFill>
                  <a:srgbClr val="FF0000"/>
                </a:solidFill>
              </a:rPr>
              <a:t>isobutir</a:t>
            </a:r>
            <a:r>
              <a:rPr lang="vi-VN" sz="2800" smtClean="0"/>
              <a:t>anđehit)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884" y="476672"/>
            <a:ext cx="88205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A. ANĐEHIT</a:t>
            </a:r>
            <a:endParaRPr lang="vi-VN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     I. ĐỊNH NGHĨA, PHÂN LOẠI, DANH PHÁP</a:t>
            </a:r>
            <a:endParaRPr lang="vi-VN" sz="2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3684" y="1700808"/>
            <a:ext cx="8748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II. ĐẶC ĐIỂM CẤU TẠO. TÍNH CHẤT VẬT LÍ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64046" y="2205459"/>
            <a:ext cx="6481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1. Đặc điểm cấu tạo: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3684" y="2924597"/>
            <a:ext cx="604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Nhóm </a:t>
            </a:r>
            <a:r>
              <a:rPr lang="vi-VN" sz="2800"/>
              <a:t>– CHO có cấu tạo: 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82556"/>
              </p:ext>
            </p:extLst>
          </p:nvPr>
        </p:nvGraphicFramePr>
        <p:xfrm>
          <a:off x="4751834" y="2492797"/>
          <a:ext cx="230346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CS ChemDraw Drawing" r:id="rId3" imgW="1125720" imgH="825840" progId="ChemDraw.Document.6.0">
                  <p:embed/>
                </p:oleObj>
              </mc:Choice>
              <mc:Fallback>
                <p:oleObj name="CS ChemDraw Drawing" r:id="rId3" imgW="1125720" imgH="825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834" y="2492797"/>
                        <a:ext cx="230346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03684" y="3932659"/>
            <a:ext cx="8532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smtClean="0"/>
              <a:t>Trong </a:t>
            </a:r>
            <a:r>
              <a:rPr lang="vi-VN" sz="2800"/>
              <a:t>nhóm –CHO, liên kết đôi </a:t>
            </a:r>
            <a:r>
              <a:rPr lang="vi-VN" sz="2800" b="1">
                <a:solidFill>
                  <a:srgbClr val="FF0000"/>
                </a:solidFill>
              </a:rPr>
              <a:t>C=O</a:t>
            </a:r>
            <a:r>
              <a:rPr lang="vi-VN" sz="2800">
                <a:solidFill>
                  <a:srgbClr val="FF33CC"/>
                </a:solidFill>
              </a:rPr>
              <a:t> </a:t>
            </a:r>
            <a:r>
              <a:rPr lang="vi-VN" sz="2800"/>
              <a:t>gồm một liên kết      bền và một liên kết       kém bền hơn, tương tự liên kết đôi </a:t>
            </a:r>
            <a:r>
              <a:rPr lang="vi-VN" sz="2800" b="1">
                <a:solidFill>
                  <a:srgbClr val="FF0000"/>
                </a:solidFill>
              </a:rPr>
              <a:t>C=C</a:t>
            </a:r>
            <a:r>
              <a:rPr lang="vi-VN" sz="2800"/>
              <a:t> trong phân tử anken. </a:t>
            </a:r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65652"/>
              </p:ext>
            </p:extLst>
          </p:nvPr>
        </p:nvGraphicFramePr>
        <p:xfrm>
          <a:off x="8515796" y="4005064"/>
          <a:ext cx="5207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796" y="4005064"/>
                        <a:ext cx="5207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08252"/>
              </p:ext>
            </p:extLst>
          </p:nvPr>
        </p:nvGraphicFramePr>
        <p:xfrm>
          <a:off x="3348112" y="443736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112" y="443736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576709" y="5616476"/>
            <a:ext cx="792162" cy="404812"/>
          </a:xfrm>
          <a:prstGeom prst="notchedRightArrow">
            <a:avLst>
              <a:gd name="adj1" fmla="val 50000"/>
              <a:gd name="adj2" fmla="val 489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440309" y="5498068"/>
            <a:ext cx="7703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Anđehit có một số </a:t>
            </a:r>
            <a:r>
              <a:rPr lang="vi-VN" sz="2800" b="1">
                <a:solidFill>
                  <a:srgbClr val="FF0000"/>
                </a:solidFill>
              </a:rPr>
              <a:t>tính chất hóa học giống anken</a:t>
            </a:r>
            <a:r>
              <a:rPr lang="vi-VN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7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/>
      <p:bldP spid="6153" grpId="0"/>
      <p:bldP spid="6154" grpId="0"/>
      <p:bldP spid="6158" grpId="0"/>
      <p:bldP spid="6161" grpId="0" animBg="1"/>
      <p:bldP spid="6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4945063"/>
            <a:ext cx="31686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/>
              <a:t>Dạng đặc</a:t>
            </a:r>
            <a:r>
              <a:rPr lang="vi-VN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vi-VN" sz="2800" b="1"/>
              <a:t>a)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425" y="5013325"/>
            <a:ext cx="2159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/>
              <a:t>Dạng rỗng </a:t>
            </a:r>
          </a:p>
          <a:p>
            <a:pPr algn="ctr">
              <a:spcBef>
                <a:spcPct val="50000"/>
              </a:spcBef>
            </a:pPr>
            <a:r>
              <a:rPr lang="vi-VN" sz="2800" b="1"/>
              <a:t>b)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833338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>
                <a:solidFill>
                  <a:srgbClr val="0033CC"/>
                </a:solidFill>
              </a:rPr>
              <a:t>Mô hình phân tử HCHO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25035"/>
              </p:ext>
            </p:extLst>
          </p:nvPr>
        </p:nvGraphicFramePr>
        <p:xfrm>
          <a:off x="4643439" y="1556792"/>
          <a:ext cx="345695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Chem3D" r:id="rId3" imgW="2503800" imgH="2783880" progId="Chem3D.Document.8">
                  <p:embed/>
                </p:oleObj>
              </mc:Choice>
              <mc:Fallback>
                <p:oleObj name="Chem3D" r:id="rId3" imgW="2503800" imgH="2783880" progId="Chem3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3439" y="1556792"/>
                        <a:ext cx="3456954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66971"/>
              </p:ext>
            </p:extLst>
          </p:nvPr>
        </p:nvGraphicFramePr>
        <p:xfrm>
          <a:off x="610493" y="1628800"/>
          <a:ext cx="3673475" cy="328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Chem3D" r:id="rId5" imgW="3885840" imgH="4126320" progId="Chem3D.Document.8">
                  <p:embed/>
                </p:oleObj>
              </mc:Choice>
              <mc:Fallback>
                <p:oleObj name="Chem3D" r:id="rId5" imgW="3885840" imgH="4126320" progId="Chem3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493" y="1628800"/>
                        <a:ext cx="3673475" cy="328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1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98550" y="2708920"/>
            <a:ext cx="6481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2. Tính chất vật lí: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528" y="3140968"/>
            <a:ext cx="85689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/>
              <a:t>- </a:t>
            </a:r>
            <a:r>
              <a:rPr lang="en-US" sz="2800" smtClean="0"/>
              <a:t>HCHO, </a:t>
            </a: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CHO </a:t>
            </a:r>
            <a:r>
              <a:rPr lang="en-US" sz="2800" smtClean="0"/>
              <a:t>là chất khí, tan </a:t>
            </a:r>
            <a:r>
              <a:rPr lang="en-US" sz="2800"/>
              <a:t>tốt trong </a:t>
            </a:r>
            <a:r>
              <a:rPr lang="en-US" sz="2800" smtClean="0"/>
              <a:t>nước và có nhiệt độ sôi thấp.</a:t>
            </a:r>
            <a:endParaRPr lang="en-US" sz="2800"/>
          </a:p>
          <a:p>
            <a:pPr algn="just"/>
            <a:r>
              <a:rPr lang="en-US" sz="2800"/>
              <a:t>- Các anđehit tiếp theo là chất lỏng hoặc rắn, độ tan trong nước của chúng giảm dần theo chiều tăng phân tử khối.</a:t>
            </a:r>
          </a:p>
          <a:p>
            <a:pPr algn="just"/>
            <a:r>
              <a:rPr lang="en-US" sz="2800" smtClean="0"/>
              <a:t>- Nhiệt đô sôi thấp hơn ancol tương ứng do không có liên kết hiđro.</a:t>
            </a:r>
          </a:p>
          <a:p>
            <a:pPr algn="just"/>
            <a:r>
              <a:rPr lang="en-US" sz="2800" smtClean="0"/>
              <a:t>- Các anđehit thường có mùi đặc trưng.</a:t>
            </a:r>
            <a:endParaRPr lang="vi-VN" sz="28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884" y="476672"/>
            <a:ext cx="88205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A. ANĐEHIT</a:t>
            </a:r>
            <a:endParaRPr lang="vi-VN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     I. ĐỊNH NGHĨA, PHÂN LOẠI, DANH PHÁP</a:t>
            </a:r>
            <a:endParaRPr lang="vi-VN" sz="2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3684" y="1700808"/>
            <a:ext cx="8748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II. ĐẶC ĐIỂM CẤU TẠO. TÍNH CHẤT VẬT LÍ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64046" y="2205459"/>
            <a:ext cx="6481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1. Đặc điểm cấu tạo:</a:t>
            </a:r>
          </a:p>
        </p:txBody>
      </p:sp>
    </p:spTree>
    <p:extLst>
      <p:ext uri="{BB962C8B-B14F-4D97-AF65-F5344CB8AC3E}">
        <p14:creationId xmlns:p14="http://schemas.microsoft.com/office/powerpoint/2010/main" val="33114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807456"/>
            <a:ext cx="44831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15" name="Group 35"/>
          <p:cNvGrpSpPr>
            <a:grpSpLocks/>
          </p:cNvGrpSpPr>
          <p:nvPr/>
        </p:nvGrpSpPr>
        <p:grpSpPr bwMode="auto">
          <a:xfrm>
            <a:off x="3154228" y="5018661"/>
            <a:ext cx="2520950" cy="1538288"/>
            <a:chOff x="2784" y="2976"/>
            <a:chExt cx="1588" cy="969"/>
          </a:xfrm>
        </p:grpSpPr>
        <p:sp>
          <p:nvSpPr>
            <p:cNvPr id="46099" name="AutoShape 19"/>
            <p:cNvSpPr>
              <a:spLocks noChangeArrowheads="1"/>
            </p:cNvSpPr>
            <p:nvPr/>
          </p:nvSpPr>
          <p:spPr bwMode="auto">
            <a:xfrm rot="465671">
              <a:off x="2784" y="2976"/>
              <a:ext cx="1588" cy="969"/>
            </a:xfrm>
            <a:prstGeom prst="cloudCallout">
              <a:avLst>
                <a:gd name="adj1" fmla="val 24062"/>
                <a:gd name="adj2" fmla="val -16557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sz="2400"/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2832" y="3092"/>
              <a:ext cx="15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Tinh dầu quế có anđehit </a:t>
              </a:r>
            </a:p>
          </p:txBody>
        </p:sp>
      </p:grp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107504" y="404664"/>
            <a:ext cx="4015680" cy="4916488"/>
            <a:chOff x="144" y="1152"/>
            <a:chExt cx="2304" cy="3097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1824"/>
              <a:ext cx="1041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1152" y="3648"/>
              <a:ext cx="91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9900FF"/>
                  </a:solidFill>
                </a:rPr>
                <a:t>Anđehit xinamic</a:t>
              </a:r>
            </a:p>
          </p:txBody>
        </p:sp>
        <p:pic>
          <p:nvPicPr>
            <p:cNvPr id="46114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410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3779912" y="58928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Xinamic</a:t>
            </a:r>
          </a:p>
        </p:txBody>
      </p:sp>
      <p:pic>
        <p:nvPicPr>
          <p:cNvPr id="46118" name="imgb" descr="http://www.nongnghiep.vn/nongnghiepvn/Upload/Image/2008/7/15/15072008153154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4160276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00425"/>
            <a:ext cx="4191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34938" y="2759075"/>
            <a:ext cx="2027237" cy="4002088"/>
            <a:chOff x="67" y="96"/>
            <a:chExt cx="1277" cy="2521"/>
          </a:xfrm>
        </p:grpSpPr>
        <p:graphicFrame>
          <p:nvGraphicFramePr>
            <p:cNvPr id="52237" name="Object 13"/>
            <p:cNvGraphicFramePr>
              <a:graphicFrameLocks noChangeAspect="1"/>
            </p:cNvGraphicFramePr>
            <p:nvPr/>
          </p:nvGraphicFramePr>
          <p:xfrm>
            <a:off x="67" y="96"/>
            <a:ext cx="1277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2" name="CS ChemDraw Drawing" r:id="rId4" imgW="1314926" imgH="2119551" progId="ChemDraw.Document.6.0">
                    <p:embed/>
                  </p:oleObj>
                </mc:Choice>
                <mc:Fallback>
                  <p:oleObj name="CS ChemDraw Drawing" r:id="rId4" imgW="1314926" imgH="211955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" y="96"/>
                          <a:ext cx="1277" cy="2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67" y="2016"/>
              <a:ext cx="91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9900FF"/>
                  </a:solidFill>
                </a:rPr>
                <a:t>Geranial (xitral a) </a:t>
              </a:r>
            </a:p>
          </p:txBody>
        </p:sp>
      </p:grp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2794000" y="2771775"/>
            <a:ext cx="2006600" cy="3989388"/>
            <a:chOff x="1742" y="104"/>
            <a:chExt cx="1264" cy="2513"/>
          </a:xfrm>
        </p:grpSpPr>
        <p:graphicFrame>
          <p:nvGraphicFramePr>
            <p:cNvPr id="52239" name="Object 15"/>
            <p:cNvGraphicFramePr>
              <a:graphicFrameLocks noChangeAspect="1"/>
            </p:cNvGraphicFramePr>
            <p:nvPr/>
          </p:nvGraphicFramePr>
          <p:xfrm>
            <a:off x="1742" y="104"/>
            <a:ext cx="1264" cy="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3" name="CS ChemDraw Drawing" r:id="rId6" imgW="1311831" imgH="2025015" progId="ChemDraw.Document.6.0">
                    <p:embed/>
                  </p:oleObj>
                </mc:Choice>
                <mc:Fallback>
                  <p:oleObj name="CS ChemDraw Drawing" r:id="rId6" imgW="1311831" imgH="202501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104"/>
                          <a:ext cx="1264" cy="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1776" y="2016"/>
              <a:ext cx="91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9900FF"/>
                  </a:solidFill>
                </a:rPr>
                <a:t>Geranial (xitral b) </a:t>
              </a:r>
            </a:p>
          </p:txBody>
        </p:sp>
      </p:grpSp>
      <p:sp>
        <p:nvSpPr>
          <p:cNvPr id="52247" name="AutoShape 23"/>
          <p:cNvSpPr>
            <a:spLocks noChangeArrowheads="1"/>
          </p:cNvSpPr>
          <p:nvPr/>
        </p:nvSpPr>
        <p:spPr bwMode="auto">
          <a:xfrm rot="4032300">
            <a:off x="2209800" y="1524000"/>
            <a:ext cx="1143000" cy="11430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209800" y="5334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Trong tinh dầu vỏ chanh có:</a:t>
            </a:r>
          </a:p>
        </p:txBody>
      </p:sp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gb" descr="http://www.24h.com.vn/upload/news/2010-01-14/1263453042-qua-chanh-01141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8100"/>
            <a:ext cx="4191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2286000" y="609600"/>
            <a:ext cx="2438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Xitral cũngcó trong tinh dầu sả</a:t>
            </a:r>
          </a:p>
        </p:txBody>
      </p:sp>
    </p:spTree>
    <p:extLst>
      <p:ext uri="{BB962C8B-B14F-4D97-AF65-F5344CB8AC3E}">
        <p14:creationId xmlns:p14="http://schemas.microsoft.com/office/powerpoint/2010/main" val="2588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7" grpId="0" animBg="1"/>
      <p:bldP spid="52248" grpId="0"/>
      <p:bldP spid="52248" grpId="1"/>
      <p:bldP spid="52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BÀI TẬP</a:t>
            </a:r>
            <a:endParaRPr lang="vi-VN" sz="3600" b="1">
              <a:solidFill>
                <a:srgbClr val="0000FF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1064364"/>
            <a:ext cx="8748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Câu </a:t>
            </a:r>
            <a:r>
              <a:rPr lang="en-US" sz="2800" b="1" smtClean="0">
                <a:solidFill>
                  <a:srgbClr val="FF0000"/>
                </a:solidFill>
              </a:rPr>
              <a:t>1.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Đọc tên đúng của hợp chất sau </a:t>
            </a:r>
            <a:r>
              <a:rPr lang="en-US" sz="2800"/>
              <a:t>chất sau: </a:t>
            </a:r>
            <a:r>
              <a:rPr lang="vi-VN" sz="2800" smtClean="0"/>
              <a:t>                                                                  </a:t>
            </a:r>
            <a:endParaRPr lang="vi-VN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87272"/>
              </p:ext>
            </p:extLst>
          </p:nvPr>
        </p:nvGraphicFramePr>
        <p:xfrm>
          <a:off x="2411760" y="1628800"/>
          <a:ext cx="3888432" cy="245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Document" r:id="rId3" imgW="1476375" imgH="933450" progId="ChemWindow.Document">
                  <p:embed/>
                </p:oleObj>
              </mc:Choice>
              <mc:Fallback>
                <p:oleObj name="Document" r:id="rId3" imgW="1476375" imgH="933450" progId="ChemWindow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628800"/>
                        <a:ext cx="3888432" cy="2458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22577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4    3       2       1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7698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5   6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9552" y="4581128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A. </a:t>
            </a:r>
            <a:r>
              <a:rPr lang="en-US" sz="2800"/>
              <a:t>4-etyl-4-metyl pentanal</a:t>
            </a:r>
            <a:r>
              <a:rPr lang="vi-VN" sz="2800" smtClean="0"/>
              <a:t>                            </a:t>
            </a:r>
            <a:endParaRPr lang="vi-VN" sz="28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787702" y="4581128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B. </a:t>
            </a:r>
            <a:r>
              <a:rPr lang="en-US" sz="2800"/>
              <a:t>3,3-đimetyl hexanal</a:t>
            </a:r>
            <a:r>
              <a:rPr lang="vi-VN" sz="2800" smtClean="0"/>
              <a:t>                            </a:t>
            </a:r>
            <a:endParaRPr lang="vi-VN" sz="280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9552" y="5228828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C. </a:t>
            </a:r>
            <a:r>
              <a:rPr lang="en-US" sz="2800" smtClean="0"/>
              <a:t>4-metyl-4-etyl </a:t>
            </a:r>
            <a:r>
              <a:rPr lang="en-US" sz="2800"/>
              <a:t>pentanal</a:t>
            </a:r>
            <a:r>
              <a:rPr lang="vi-VN" sz="2800" smtClean="0"/>
              <a:t>                        </a:t>
            </a:r>
            <a:endParaRPr lang="vi-VN" sz="28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787702" y="5182791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D. </a:t>
            </a:r>
            <a:r>
              <a:rPr lang="en-US" sz="2800"/>
              <a:t>4,4-đimetyl hexanal</a:t>
            </a:r>
            <a:r>
              <a:rPr lang="vi-VN" sz="2800" smtClean="0"/>
              <a:t>                            </a:t>
            </a:r>
            <a:endParaRPr lang="vi-VN" sz="2800"/>
          </a:p>
        </p:txBody>
      </p:sp>
      <p:sp>
        <p:nvSpPr>
          <p:cNvPr id="14" name="Oval 13"/>
          <p:cNvSpPr/>
          <p:nvPr/>
        </p:nvSpPr>
        <p:spPr>
          <a:xfrm>
            <a:off x="4788843" y="5182567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9222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1925"/>
            <a:ext cx="48768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9575"/>
            <a:ext cx="46482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53988"/>
            <a:ext cx="365760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062663" cy="3886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6481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Chất ngàn ứng dụng</a:t>
            </a:r>
          </a:p>
        </p:txBody>
      </p:sp>
      <p:pic>
        <p:nvPicPr>
          <p:cNvPr id="49167" name="Picture 15" descr="j023624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28600"/>
            <a:ext cx="19954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 descr="j023624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7653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69" name="Group 17"/>
          <p:cNvGrpSpPr>
            <a:grpSpLocks/>
          </p:cNvGrpSpPr>
          <p:nvPr/>
        </p:nvGrpSpPr>
        <p:grpSpPr bwMode="auto">
          <a:xfrm>
            <a:off x="152400" y="0"/>
            <a:ext cx="2057400" cy="2062163"/>
            <a:chOff x="0" y="1008"/>
            <a:chExt cx="1296" cy="1299"/>
          </a:xfrm>
        </p:grpSpPr>
        <p:pic>
          <p:nvPicPr>
            <p:cNvPr id="49170" name="Picture 18" descr="dmoi s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528" y="20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540" y="20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1</a:t>
              </a:r>
            </a:p>
          </p:txBody>
        </p:sp>
      </p:grp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4533900" y="228600"/>
            <a:ext cx="2514600" cy="1852613"/>
            <a:chOff x="2784" y="1152"/>
            <a:chExt cx="1584" cy="1167"/>
          </a:xfrm>
        </p:grpSpPr>
        <p:pic>
          <p:nvPicPr>
            <p:cNvPr id="49174" name="Picture 22" descr="muc i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152"/>
              <a:ext cx="1584" cy="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3444" y="207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3468" y="20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3</a:t>
              </a:r>
            </a:p>
          </p:txBody>
        </p:sp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7150100" y="0"/>
            <a:ext cx="1641475" cy="2195513"/>
            <a:chOff x="4486" y="960"/>
            <a:chExt cx="1034" cy="1383"/>
          </a:xfrm>
        </p:grpSpPr>
        <p:pic>
          <p:nvPicPr>
            <p:cNvPr id="49178" name="Picture 26" descr="nail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960"/>
              <a:ext cx="1034" cy="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4920" y="2100"/>
              <a:ext cx="240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80" name="Text Box 28"/>
            <p:cNvSpPr txBox="1">
              <a:spLocks noChangeArrowheads="1"/>
            </p:cNvSpPr>
            <p:nvPr/>
          </p:nvSpPr>
          <p:spPr bwMode="auto">
            <a:xfrm>
              <a:off x="4944" y="211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4</a:t>
              </a:r>
            </a:p>
          </p:txBody>
        </p: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304800" y="2057400"/>
            <a:ext cx="1871663" cy="2424113"/>
            <a:chOff x="255" y="2544"/>
            <a:chExt cx="1179" cy="1527"/>
          </a:xfrm>
        </p:grpSpPr>
        <p:pic>
          <p:nvPicPr>
            <p:cNvPr id="49182" name="Picture 30" descr="keo dan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2544"/>
              <a:ext cx="1179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83" name="Oval 31"/>
            <p:cNvSpPr>
              <a:spLocks noChangeArrowheads="1"/>
            </p:cNvSpPr>
            <p:nvPr/>
          </p:nvSpPr>
          <p:spPr bwMode="auto">
            <a:xfrm>
              <a:off x="735" y="3828"/>
              <a:ext cx="240" cy="240"/>
            </a:xfrm>
            <a:prstGeom prst="ellipse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759" y="38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5</a:t>
              </a:r>
            </a:p>
          </p:txBody>
        </p:sp>
      </p:grpSp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5638800" y="2438400"/>
            <a:ext cx="2438400" cy="1828800"/>
            <a:chOff x="2880" y="2640"/>
            <a:chExt cx="1392" cy="1201"/>
          </a:xfrm>
        </p:grpSpPr>
        <p:pic>
          <p:nvPicPr>
            <p:cNvPr id="49190" name="Picture 38" descr="o cam di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640"/>
              <a:ext cx="1392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3480" y="3588"/>
              <a:ext cx="240" cy="240"/>
            </a:xfrm>
            <a:prstGeom prst="ellipse">
              <a:avLst/>
            </a:prstGeom>
            <a:solidFill>
              <a:srgbClr val="FF5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24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7</a:t>
              </a:r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1981200" y="101600"/>
            <a:ext cx="2438400" cy="1939925"/>
            <a:chOff x="1152" y="1118"/>
            <a:chExt cx="1536" cy="1222"/>
          </a:xfrm>
        </p:grpSpPr>
        <p:pic>
          <p:nvPicPr>
            <p:cNvPr id="49194" name="Picture 42" descr="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18"/>
              <a:ext cx="1536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95" name="Oval 43"/>
            <p:cNvSpPr>
              <a:spLocks noChangeArrowheads="1"/>
            </p:cNvSpPr>
            <p:nvPr/>
          </p:nvSpPr>
          <p:spPr bwMode="auto">
            <a:xfrm>
              <a:off x="1800" y="2100"/>
              <a:ext cx="240" cy="24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9196" name="Text Box 44"/>
            <p:cNvSpPr txBox="1">
              <a:spLocks noChangeArrowheads="1"/>
            </p:cNvSpPr>
            <p:nvPr/>
          </p:nvSpPr>
          <p:spPr bwMode="auto">
            <a:xfrm>
              <a:off x="1824" y="210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2</a:t>
              </a:r>
            </a:p>
          </p:txBody>
        </p:sp>
      </p:grpSp>
      <p:grpSp>
        <p:nvGrpSpPr>
          <p:cNvPr id="49204" name="Group 52"/>
          <p:cNvGrpSpPr>
            <a:grpSpLocks/>
          </p:cNvGrpSpPr>
          <p:nvPr/>
        </p:nvGrpSpPr>
        <p:grpSpPr bwMode="auto">
          <a:xfrm>
            <a:off x="838200" y="4419600"/>
            <a:ext cx="3200400" cy="2286000"/>
            <a:chOff x="528" y="2784"/>
            <a:chExt cx="2016" cy="1440"/>
          </a:xfrm>
        </p:grpSpPr>
        <p:pic>
          <p:nvPicPr>
            <p:cNvPr id="49197" name="Picture 45" descr="nhu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84"/>
              <a:ext cx="2016" cy="131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2208" y="3936"/>
              <a:ext cx="240" cy="288"/>
            </a:xfrm>
            <a:prstGeom prst="ellipse">
              <a:avLst/>
            </a:prstGeom>
            <a:solidFill>
              <a:srgbClr val="FF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</p:grpSp>
      <p:grpSp>
        <p:nvGrpSpPr>
          <p:cNvPr id="49205" name="Group 53"/>
          <p:cNvGrpSpPr>
            <a:grpSpLocks/>
          </p:cNvGrpSpPr>
          <p:nvPr/>
        </p:nvGrpSpPr>
        <p:grpSpPr bwMode="auto">
          <a:xfrm>
            <a:off x="4343400" y="4419600"/>
            <a:ext cx="3276600" cy="2438400"/>
            <a:chOff x="2592" y="2784"/>
            <a:chExt cx="2064" cy="1536"/>
          </a:xfrm>
        </p:grpSpPr>
        <p:pic>
          <p:nvPicPr>
            <p:cNvPr id="49198" name="Picture 46" descr="B&amp;O bakelite components from 193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784"/>
              <a:ext cx="2016" cy="139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99" name="Oval 47"/>
            <p:cNvSpPr>
              <a:spLocks noChangeArrowheads="1"/>
            </p:cNvSpPr>
            <p:nvPr/>
          </p:nvSpPr>
          <p:spPr bwMode="auto">
            <a:xfrm>
              <a:off x="4416" y="4080"/>
              <a:ext cx="240" cy="240"/>
            </a:xfrm>
            <a:prstGeom prst="ellipse">
              <a:avLst/>
            </a:prstGeom>
            <a:solidFill>
              <a:srgbClr val="FF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</p:grpSp>
      <p:grpSp>
        <p:nvGrpSpPr>
          <p:cNvPr id="49203" name="Group 51"/>
          <p:cNvGrpSpPr>
            <a:grpSpLocks/>
          </p:cNvGrpSpPr>
          <p:nvPr/>
        </p:nvGrpSpPr>
        <p:grpSpPr bwMode="auto">
          <a:xfrm>
            <a:off x="2895600" y="2209800"/>
            <a:ext cx="1652588" cy="2305050"/>
            <a:chOff x="1416" y="1188"/>
            <a:chExt cx="1041" cy="1452"/>
          </a:xfrm>
        </p:grpSpPr>
        <p:pic>
          <p:nvPicPr>
            <p:cNvPr id="49186" name="Picture 3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1188"/>
              <a:ext cx="1041" cy="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202" name="Oval 50"/>
            <p:cNvSpPr>
              <a:spLocks noChangeArrowheads="1"/>
            </p:cNvSpPr>
            <p:nvPr/>
          </p:nvSpPr>
          <p:spPr bwMode="auto">
            <a:xfrm>
              <a:off x="2160" y="2352"/>
              <a:ext cx="240" cy="288"/>
            </a:xfrm>
            <a:prstGeom prst="ellipse">
              <a:avLst/>
            </a:prstGeom>
            <a:solidFill>
              <a:srgbClr val="FF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4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288" y="1064364"/>
            <a:ext cx="87487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Câu </a:t>
            </a:r>
            <a:r>
              <a:rPr lang="en-US" sz="2800" b="1" smtClean="0">
                <a:solidFill>
                  <a:srgbClr val="FF0000"/>
                </a:solidFill>
              </a:rPr>
              <a:t>2.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Viết các đồng phân anđehit có công thức phân tử là C</a:t>
            </a:r>
            <a:r>
              <a:rPr lang="en-US" sz="2800" baseline="-25000" smtClean="0"/>
              <a:t>5</a:t>
            </a:r>
            <a:r>
              <a:rPr lang="en-US" sz="2800" smtClean="0"/>
              <a:t>H</a:t>
            </a:r>
            <a:r>
              <a:rPr lang="en-US" sz="2800" baseline="-25000" smtClean="0"/>
              <a:t>10</a:t>
            </a:r>
            <a:r>
              <a:rPr lang="en-US" sz="2800" smtClean="0"/>
              <a:t>O (hay C</a:t>
            </a:r>
            <a:r>
              <a:rPr lang="en-US" sz="2800" baseline="-25000" smtClean="0"/>
              <a:t>4</a:t>
            </a:r>
            <a:r>
              <a:rPr lang="en-US" sz="2800" smtClean="0"/>
              <a:t>H</a:t>
            </a:r>
            <a:r>
              <a:rPr lang="en-US" sz="2800" baseline="-25000" smtClean="0"/>
              <a:t>9</a:t>
            </a:r>
            <a:r>
              <a:rPr lang="en-US" sz="2800" smtClean="0"/>
              <a:t>CHO)</a:t>
            </a:r>
            <a:endParaRPr lang="vi-VN" sz="280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BÀI TẬP</a:t>
            </a:r>
            <a:endParaRPr lang="vi-VN" sz="3600" b="1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328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</a:t>
            </a:r>
            <a:r>
              <a:rPr lang="en-US" sz="2800" baseline="-25000" smtClean="0"/>
              <a:t>3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-CH</a:t>
            </a:r>
            <a:r>
              <a:rPr lang="en-US" sz="2800" baseline="-25000" smtClean="0"/>
              <a:t>2</a:t>
            </a:r>
            <a:r>
              <a:rPr lang="en-US" sz="2800" smtClean="0"/>
              <a:t>-CHO</a:t>
            </a:r>
            <a:endParaRPr lang="vi-VN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45462"/>
              </p:ext>
            </p:extLst>
          </p:nvPr>
        </p:nvGraphicFramePr>
        <p:xfrm>
          <a:off x="467544" y="4869160"/>
          <a:ext cx="3695700" cy="128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" name="Document" r:id="rId3" imgW="1638360" imgH="504720" progId="ChemWindow.Document">
                  <p:embed/>
                </p:oleObj>
              </mc:Choice>
              <mc:Fallback>
                <p:oleObj name="Document" r:id="rId3" imgW="1638360" imgH="5047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869160"/>
                        <a:ext cx="3695700" cy="128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71521"/>
              </p:ext>
            </p:extLst>
          </p:nvPr>
        </p:nvGraphicFramePr>
        <p:xfrm>
          <a:off x="395289" y="3212976"/>
          <a:ext cx="3816671" cy="131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Document" r:id="rId5" imgW="1638360" imgH="504720" progId="ChemWindow.Document">
                  <p:embed/>
                </p:oleObj>
              </mc:Choice>
              <mc:Fallback>
                <p:oleObj name="Document" r:id="rId5" imgW="1638360" imgH="5047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89" y="3212976"/>
                        <a:ext cx="3816671" cy="1319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4084"/>
              </p:ext>
            </p:extLst>
          </p:nvPr>
        </p:nvGraphicFramePr>
        <p:xfrm>
          <a:off x="5131220" y="1880618"/>
          <a:ext cx="2321100" cy="162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" name="Document" r:id="rId7" imgW="1009800" imgH="704880" progId="ChemWindow.Document">
                  <p:embed/>
                </p:oleObj>
              </mc:Choice>
              <mc:Fallback>
                <p:oleObj name="Document" r:id="rId7" imgW="1009800" imgH="7048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1220" y="1880618"/>
                        <a:ext cx="2321100" cy="162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4572000" y="4221088"/>
            <a:ext cx="4464496" cy="2592288"/>
          </a:xfrm>
          <a:prstGeom prst="wedgeEllipseCallout">
            <a:avLst>
              <a:gd name="adj1" fmla="val 56439"/>
              <a:gd name="adj2" fmla="val 49674"/>
            </a:avLst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2060"/>
                </a:solidFill>
              </a:rPr>
              <a:t>Anđehit có công thức phân tử </a:t>
            </a:r>
            <a:r>
              <a:rPr lang="en-US" sz="2800" b="1" smtClean="0">
                <a:solidFill>
                  <a:srgbClr val="FF0000"/>
                </a:solidFill>
              </a:rPr>
              <a:t>C</a:t>
            </a:r>
            <a:r>
              <a:rPr lang="en-US" sz="2800" b="1" baseline="-25000" smtClean="0">
                <a:solidFill>
                  <a:srgbClr val="FF0000"/>
                </a:solidFill>
              </a:rPr>
              <a:t>n</a:t>
            </a:r>
            <a:r>
              <a:rPr lang="en-US" sz="2800" b="1" smtClean="0">
                <a:solidFill>
                  <a:srgbClr val="FF0000"/>
                </a:solidFill>
              </a:rPr>
              <a:t>H</a:t>
            </a:r>
            <a:r>
              <a:rPr lang="en-US" sz="2800" b="1" baseline="-25000" smtClean="0">
                <a:solidFill>
                  <a:srgbClr val="FF0000"/>
                </a:solidFill>
              </a:rPr>
              <a:t>2n</a:t>
            </a:r>
            <a:r>
              <a:rPr lang="en-US" sz="2800" b="1" smtClean="0">
                <a:solidFill>
                  <a:srgbClr val="FF0000"/>
                </a:solidFill>
              </a:rPr>
              <a:t>O (n≥1)</a:t>
            </a:r>
            <a:r>
              <a:rPr lang="en-US" sz="2800" b="1" smtClean="0">
                <a:solidFill>
                  <a:srgbClr val="002060"/>
                </a:solidFill>
              </a:rPr>
              <a:t> thì có </a:t>
            </a:r>
            <a:r>
              <a:rPr lang="en-US" sz="2800" b="1" smtClean="0">
                <a:solidFill>
                  <a:srgbClr val="FF0000"/>
                </a:solidFill>
              </a:rPr>
              <a:t>2</a:t>
            </a:r>
            <a:r>
              <a:rPr lang="en-US" sz="2800" b="1" baseline="30000" smtClean="0">
                <a:solidFill>
                  <a:srgbClr val="FF0000"/>
                </a:solidFill>
              </a:rPr>
              <a:t>n-3</a:t>
            </a:r>
            <a:r>
              <a:rPr lang="en-US" sz="2800" b="1" smtClean="0">
                <a:solidFill>
                  <a:srgbClr val="002060"/>
                </a:solidFill>
              </a:rPr>
              <a:t> đồng phân 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6369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pentanal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796" y="431952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3-metyl butanal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2-metyl butanal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036" y="35730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2,2-đimetyl propanal</a:t>
            </a:r>
            <a:endParaRPr lang="vi-VN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BÀI TẬP</a:t>
            </a:r>
            <a:endParaRPr lang="vi-VN" sz="3600" b="1">
              <a:solidFill>
                <a:srgbClr val="0000FF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064364"/>
            <a:ext cx="87487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</a:t>
            </a:r>
            <a:r>
              <a:rPr lang="en-US" sz="2400" b="1" smtClean="0"/>
              <a:t>3.</a:t>
            </a:r>
            <a:r>
              <a:rPr lang="en-US" sz="2400" smtClean="0"/>
              <a:t> </a:t>
            </a:r>
            <a:r>
              <a:rPr lang="en-US" sz="2400"/>
              <a:t>Cho các chất sau: </a:t>
            </a:r>
            <a:endParaRPr lang="vi-VN" sz="2400"/>
          </a:p>
          <a:p>
            <a:pPr>
              <a:spcBef>
                <a:spcPct val="50000"/>
              </a:spcBef>
            </a:pPr>
            <a:endParaRPr lang="vi-VN" sz="2400"/>
          </a:p>
          <a:p>
            <a:pPr>
              <a:spcBef>
                <a:spcPct val="50000"/>
              </a:spcBef>
            </a:pPr>
            <a:r>
              <a:rPr lang="vi-VN" sz="2400"/>
              <a:t>CH</a:t>
            </a:r>
            <a:r>
              <a:rPr lang="vi-VN" sz="2400" baseline="-25000"/>
              <a:t>3</a:t>
            </a:r>
            <a:r>
              <a:rPr lang="vi-VN" sz="2400"/>
              <a:t>-OH, C</a:t>
            </a:r>
            <a:r>
              <a:rPr lang="vi-VN" sz="2400" baseline="-25000"/>
              <a:t>2</a:t>
            </a:r>
            <a:r>
              <a:rPr lang="vi-VN" sz="2400"/>
              <a:t>H</a:t>
            </a:r>
            <a:r>
              <a:rPr lang="vi-VN" sz="2400" baseline="-25000"/>
              <a:t>5</a:t>
            </a:r>
            <a:r>
              <a:rPr lang="vi-VN" sz="2400"/>
              <a:t>-O-C</a:t>
            </a:r>
            <a:r>
              <a:rPr lang="vi-VN" sz="2400" baseline="-25000"/>
              <a:t>2</a:t>
            </a:r>
            <a:r>
              <a:rPr lang="vi-VN" sz="2400"/>
              <a:t>H</a:t>
            </a:r>
            <a:r>
              <a:rPr lang="vi-VN" sz="2400" baseline="-25000"/>
              <a:t>5</a:t>
            </a:r>
            <a:r>
              <a:rPr lang="vi-VN" sz="2400"/>
              <a:t>, H-CH=O,                        , </a:t>
            </a:r>
            <a:r>
              <a:rPr lang="vi-VN" sz="2400" smtClean="0"/>
              <a:t>        CH</a:t>
            </a:r>
            <a:r>
              <a:rPr lang="vi-VN" sz="2400" baseline="-25000" smtClean="0"/>
              <a:t>3</a:t>
            </a:r>
            <a:r>
              <a:rPr lang="vi-VN" sz="2400" smtClean="0"/>
              <a:t>-CH=O</a:t>
            </a:r>
            <a:endParaRPr lang="vi-VN" sz="2400"/>
          </a:p>
          <a:p>
            <a:pPr>
              <a:spcBef>
                <a:spcPct val="50000"/>
              </a:spcBef>
            </a:pPr>
            <a:r>
              <a:rPr lang="vi-VN">
                <a:sym typeface="Symbol" pitchFamily="18" charset="2"/>
              </a:rPr>
              <a:t>                                                                                  </a:t>
            </a:r>
            <a:r>
              <a:rPr lang="vi-VN" sz="2400"/>
              <a:t>                                                                                                                            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36120098"/>
              </p:ext>
            </p:extLst>
          </p:nvPr>
        </p:nvGraphicFramePr>
        <p:xfrm>
          <a:off x="5029200" y="2108200"/>
          <a:ext cx="18923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CS ChemDraw Drawing" r:id="rId3" imgW="964080" imgH="476640" progId="ChemDraw.Document.6.0">
                  <p:embed/>
                </p:oleObj>
              </mc:Choice>
              <mc:Fallback>
                <p:oleObj name="CS ChemDraw Drawing" r:id="rId3" imgW="964080" imgH="476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08200"/>
                        <a:ext cx="18923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27088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(1)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84438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(2)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24300" y="160451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(3)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580063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(4)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667625" y="160451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(5)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8313" y="261257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</a:rPr>
              <a:t>Anđehit là:</a:t>
            </a:r>
            <a:r>
              <a:rPr lang="vi-VN"/>
              <a:t>  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55650" y="30904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A. 1, 2, 3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00338" y="30904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B. 2, 3, 4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787900" y="31158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C. 3, 4, 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877050" y="31158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D. 3, 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95288" y="3803556"/>
            <a:ext cx="81359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Câu </a:t>
            </a:r>
            <a:r>
              <a:rPr lang="vi-VN" sz="2400" b="1" smtClean="0"/>
              <a:t>4.</a:t>
            </a:r>
            <a:r>
              <a:rPr lang="vi-VN" sz="2400" smtClean="0"/>
              <a:t> </a:t>
            </a:r>
            <a:r>
              <a:rPr lang="vi-VN" sz="2400"/>
              <a:t>Cho các anđehit sau: </a:t>
            </a:r>
          </a:p>
          <a:p>
            <a:pPr>
              <a:spcBef>
                <a:spcPct val="50000"/>
              </a:spcBef>
            </a:pPr>
            <a:endParaRPr lang="vi-VN" sz="2400"/>
          </a:p>
          <a:p>
            <a:pPr>
              <a:spcBef>
                <a:spcPct val="50000"/>
              </a:spcBef>
            </a:pPr>
            <a:r>
              <a:rPr lang="vi-VN" sz="2400"/>
              <a:t>CH</a:t>
            </a:r>
            <a:r>
              <a:rPr lang="vi-VN" sz="2400" baseline="-25000"/>
              <a:t>2</a:t>
            </a:r>
            <a:r>
              <a:rPr lang="vi-VN" sz="2400"/>
              <a:t>=CH-CH=O, CH</a:t>
            </a:r>
            <a:r>
              <a:rPr lang="vi-VN" sz="2400" baseline="-25000"/>
              <a:t>3</a:t>
            </a:r>
            <a:r>
              <a:rPr lang="vi-VN" sz="2400"/>
              <a:t>-CH=O, O=CH-CH</a:t>
            </a:r>
            <a:r>
              <a:rPr lang="vi-VN" sz="2400" baseline="-25000"/>
              <a:t>2</a:t>
            </a:r>
            <a:r>
              <a:rPr lang="vi-VN" sz="2400"/>
              <a:t>-CH=O 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58888" y="448396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(1)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6600" y="448396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(2)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364163" y="448396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(3)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95288" y="5420668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</a:rPr>
              <a:t>Anđehit no, đơn chức, mạch hở là:</a:t>
            </a:r>
            <a:r>
              <a:rPr lang="vi-VN"/>
              <a:t>  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84213" y="594930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A. 1, 2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627313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B. 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732588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D. 1, 2, 3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716463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C. 2, 3</a:t>
            </a:r>
          </a:p>
        </p:txBody>
      </p:sp>
      <p:sp>
        <p:nvSpPr>
          <p:cNvPr id="24" name="Oval 23"/>
          <p:cNvSpPr/>
          <p:nvPr/>
        </p:nvSpPr>
        <p:spPr>
          <a:xfrm>
            <a:off x="2627784" y="5996136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6877025" y="3090862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BÀI TẬP</a:t>
            </a:r>
            <a:endParaRPr lang="vi-VN" sz="3600" b="1">
              <a:solidFill>
                <a:srgbClr val="0000FF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528" y="4051300"/>
            <a:ext cx="381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Câu </a:t>
            </a:r>
            <a:r>
              <a:rPr lang="en-US" sz="2800" b="1" smtClean="0"/>
              <a:t>6.</a:t>
            </a:r>
            <a:r>
              <a:rPr lang="en-US" sz="2800" smtClean="0"/>
              <a:t> </a:t>
            </a:r>
            <a:r>
              <a:rPr lang="en-US" sz="2800"/>
              <a:t>Cho Anđehit sau:</a:t>
            </a:r>
            <a:endParaRPr lang="vi-VN" sz="2800"/>
          </a:p>
        </p:txBody>
      </p:sp>
      <p:graphicFrame>
        <p:nvGraphicFramePr>
          <p:cNvPr id="1843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5398806"/>
              </p:ext>
            </p:extLst>
          </p:nvPr>
        </p:nvGraphicFramePr>
        <p:xfrm>
          <a:off x="4427984" y="4095384"/>
          <a:ext cx="3630700" cy="110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CS ChemDraw Drawing" r:id="rId3" imgW="1934280" imgH="567720" progId="ChemDraw.Document.6.0">
                  <p:embed/>
                </p:oleObj>
              </mc:Choice>
              <mc:Fallback>
                <p:oleObj name="CS ChemDraw Drawing" r:id="rId3" imgW="1934280" imgH="567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095384"/>
                        <a:ext cx="3630700" cy="1108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4121310"/>
              </p:ext>
            </p:extLst>
          </p:nvPr>
        </p:nvGraphicFramePr>
        <p:xfrm>
          <a:off x="1331913" y="2970213"/>
          <a:ext cx="24479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CS ChemDraw Drawing" r:id="rId5" imgW="1075680" imgH="477000" progId="ChemDraw.Document.6.0">
                  <p:embed/>
                </p:oleObj>
              </mc:Choice>
              <mc:Fallback>
                <p:oleObj name="CS ChemDraw Drawing" r:id="rId5" imgW="1075680" imgH="477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70213"/>
                        <a:ext cx="24479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27538" y="3645024"/>
            <a:ext cx="3672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</a:rPr>
              <a:t>5     </a:t>
            </a:r>
            <a:r>
              <a:rPr lang="vi-VN" sz="2400" b="1" smtClean="0">
                <a:solidFill>
                  <a:srgbClr val="FF0000"/>
                </a:solidFill>
              </a:rPr>
              <a:t>   </a:t>
            </a:r>
            <a:r>
              <a:rPr lang="vi-VN" sz="2400" b="1">
                <a:solidFill>
                  <a:srgbClr val="FF0000"/>
                </a:solidFill>
              </a:rPr>
              <a:t>4   </a:t>
            </a:r>
            <a:r>
              <a:rPr lang="vi-VN" sz="2400" b="1" smtClean="0">
                <a:solidFill>
                  <a:srgbClr val="FF0000"/>
                </a:solidFill>
              </a:rPr>
              <a:t>     </a:t>
            </a:r>
            <a:r>
              <a:rPr lang="vi-VN" sz="2400" b="1">
                <a:solidFill>
                  <a:srgbClr val="FF0000"/>
                </a:solidFill>
              </a:rPr>
              <a:t>3    </a:t>
            </a:r>
            <a:r>
              <a:rPr lang="vi-VN" sz="2400" b="1" smtClean="0">
                <a:solidFill>
                  <a:srgbClr val="FF0000"/>
                </a:solidFill>
              </a:rPr>
              <a:t>   </a:t>
            </a:r>
            <a:r>
              <a:rPr lang="vi-VN" sz="2400" b="1">
                <a:solidFill>
                  <a:srgbClr val="FF0000"/>
                </a:solidFill>
              </a:rPr>
              <a:t>2    </a:t>
            </a:r>
            <a:r>
              <a:rPr lang="vi-VN" sz="2400" b="1" smtClean="0">
                <a:solidFill>
                  <a:srgbClr val="FF0000"/>
                </a:solidFill>
              </a:rPr>
              <a:t>   </a:t>
            </a:r>
            <a:r>
              <a:rPr lang="vi-VN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5536" y="4724400"/>
            <a:ext cx="604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Tên thay thế của anđehit trên là: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71550" y="5203825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A. Hexanal</a:t>
            </a:r>
            <a:r>
              <a:rPr lang="vi-VN"/>
              <a:t>                            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219700" y="5203825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B. petanal</a:t>
            </a:r>
            <a:r>
              <a:rPr lang="vi-VN"/>
              <a:t>                            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71550" y="5851525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C. 3-etylbutanal</a:t>
            </a:r>
            <a:r>
              <a:rPr lang="vi-VN"/>
              <a:t>                         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219700" y="5805488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D. 3-metylpentanal</a:t>
            </a:r>
            <a:r>
              <a:rPr lang="vi-VN"/>
              <a:t>                             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1521" y="1106741"/>
            <a:ext cx="84971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Câu </a:t>
            </a:r>
            <a:r>
              <a:rPr lang="vi-VN" sz="2800" b="1" smtClean="0"/>
              <a:t>5</a:t>
            </a:r>
            <a:r>
              <a:rPr lang="vi-VN" sz="2800" smtClean="0"/>
              <a:t>. </a:t>
            </a:r>
            <a:r>
              <a:rPr lang="vi-VN" sz="2800"/>
              <a:t>Cho CTPT của </a:t>
            </a:r>
            <a:r>
              <a:rPr lang="vi-VN" sz="2800" b="1">
                <a:solidFill>
                  <a:srgbClr val="FF0000"/>
                </a:solidFill>
              </a:rPr>
              <a:t>anđehit no, đơn chức, mạch </a:t>
            </a:r>
            <a:r>
              <a:rPr lang="vi-VN" sz="2800" b="1" smtClean="0">
                <a:solidFill>
                  <a:srgbClr val="FF0000"/>
                </a:solidFill>
              </a:rPr>
              <a:t>hở </a:t>
            </a:r>
            <a:r>
              <a:rPr lang="vi-VN" sz="2800" smtClean="0"/>
              <a:t>như </a:t>
            </a:r>
            <a:r>
              <a:rPr lang="vi-VN" sz="2800"/>
              <a:t>sau: </a:t>
            </a:r>
            <a:r>
              <a:rPr lang="vi-VN" sz="2800" b="1">
                <a:solidFill>
                  <a:srgbClr val="FF0000"/>
                </a:solidFill>
              </a:rPr>
              <a:t>C</a:t>
            </a:r>
            <a:r>
              <a:rPr lang="vi-VN" sz="2800" b="1" baseline="-25000">
                <a:solidFill>
                  <a:srgbClr val="FF0000"/>
                </a:solidFill>
              </a:rPr>
              <a:t>3</a:t>
            </a:r>
            <a:r>
              <a:rPr lang="vi-VN" sz="2800" b="1">
                <a:solidFill>
                  <a:srgbClr val="FF0000"/>
                </a:solidFill>
              </a:rPr>
              <a:t>H</a:t>
            </a:r>
            <a:r>
              <a:rPr lang="vi-VN" sz="2800" b="1" baseline="-25000">
                <a:solidFill>
                  <a:srgbClr val="FF0000"/>
                </a:solidFill>
              </a:rPr>
              <a:t>6</a:t>
            </a:r>
            <a:r>
              <a:rPr lang="vi-VN" sz="2800" b="1">
                <a:solidFill>
                  <a:srgbClr val="FF0000"/>
                </a:solidFill>
              </a:rPr>
              <a:t>O</a:t>
            </a:r>
            <a:r>
              <a:rPr lang="vi-VN" sz="2800"/>
              <a:t>. CTCT của anđehit này là: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00113" y="191611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76825" y="2372097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B. CH</a:t>
            </a:r>
            <a:r>
              <a:rPr lang="vi-VN" sz="2400" b="1" baseline="-25000"/>
              <a:t>3</a:t>
            </a:r>
            <a:r>
              <a:rPr lang="vi-VN" sz="2400" b="1"/>
              <a:t> – CH</a:t>
            </a:r>
            <a:r>
              <a:rPr lang="vi-VN" sz="2400" b="1" baseline="-25000"/>
              <a:t>2</a:t>
            </a:r>
            <a:r>
              <a:rPr lang="vi-VN" sz="2400" b="1"/>
              <a:t> - CHO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00113" y="2372097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A. CH</a:t>
            </a:r>
            <a:r>
              <a:rPr lang="vi-VN" sz="2400" b="1" baseline="-25000"/>
              <a:t>2</a:t>
            </a:r>
            <a:r>
              <a:rPr lang="vi-VN" sz="2400" b="1"/>
              <a:t> = CH - CHO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076825" y="3092822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D. CH</a:t>
            </a:r>
            <a:r>
              <a:rPr lang="vi-VN" sz="2400" b="1" baseline="-25000"/>
              <a:t>3</a:t>
            </a:r>
            <a:r>
              <a:rPr lang="vi-VN" sz="2400" b="1"/>
              <a:t> – CH</a:t>
            </a:r>
            <a:r>
              <a:rPr lang="vi-VN" sz="2400" b="1" baseline="-25000"/>
              <a:t>2</a:t>
            </a:r>
            <a:r>
              <a:rPr lang="vi-VN" sz="2400" b="1"/>
              <a:t> - CH</a:t>
            </a:r>
            <a:r>
              <a:rPr lang="vi-VN" sz="2400" b="1" baseline="-25000"/>
              <a:t>2 </a:t>
            </a:r>
            <a:r>
              <a:rPr lang="vi-VN" sz="2400" b="1"/>
              <a:t>- OH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900113" y="3019797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C. </a:t>
            </a:r>
          </a:p>
        </p:txBody>
      </p:sp>
      <p:sp>
        <p:nvSpPr>
          <p:cNvPr id="2" name="Oval 1"/>
          <p:cNvSpPr/>
          <p:nvPr/>
        </p:nvSpPr>
        <p:spPr>
          <a:xfrm>
            <a:off x="5076825" y="2372097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5220841" y="5805264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1" grpId="0"/>
      <p:bldP spid="18442" grpId="0"/>
      <p:bldP spid="18443" grpId="0"/>
      <p:bldP spid="18446" grpId="0"/>
      <p:bldP spid="18447" grpId="0"/>
      <p:bldP spid="18448" grpId="0"/>
      <p:bldP spid="18453" grpId="0"/>
      <p:bldP spid="18454" grpId="0"/>
      <p:bldP spid="18456" grpId="0"/>
      <p:bldP spid="18457" grpId="0"/>
      <p:bldP spid="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6976" y="980728"/>
            <a:ext cx="8229600" cy="108012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</a:rPr>
              <a:t>CHÚC CÁC EM HỌC TỐT!!!</a:t>
            </a:r>
            <a:endParaRPr lang="en-US" sz="44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allAtOnce"/>
      <p:bldP spid="16387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2659559"/>
            <a:ext cx="7269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ANĐEHIT – XETON (Tiết 1)</a:t>
            </a:r>
            <a:endParaRPr lang="vi-VN" sz="44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350" y="2185700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Bài 44</a:t>
            </a:r>
            <a:endParaRPr lang="vi-VN" sz="3200" i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16632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Chương 9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</a:rPr>
              <a:t>ANĐEHIT – XETON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</a:rPr>
              <a:t>AXIT CACBOXYLIC</a:t>
            </a:r>
            <a:endParaRPr lang="vi-VN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981075"/>
            <a:ext cx="676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966" y="460410"/>
            <a:ext cx="85682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A. ANĐEHIT</a:t>
            </a:r>
            <a:endParaRPr lang="vi-VN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     I. ĐỊNH NGHĨA, PHÂN LOẠI, DANH PHÁP</a:t>
            </a:r>
            <a:endParaRPr lang="vi-VN" sz="28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67544" y="1700808"/>
            <a:ext cx="446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1. Định nghĩa: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44451"/>
              </p:ext>
            </p:extLst>
          </p:nvPr>
        </p:nvGraphicFramePr>
        <p:xfrm>
          <a:off x="251520" y="2420938"/>
          <a:ext cx="12938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" name="CS ChemDraw Drawing" r:id="rId3" imgW="630360" imgH="712800" progId="ChemDraw.Document.6.0">
                  <p:embed/>
                </p:oleObj>
              </mc:Choice>
              <mc:Fallback>
                <p:oleObj name="CS ChemDraw Drawing" r:id="rId3" imgW="630360" imgH="712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938"/>
                        <a:ext cx="1293812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47359"/>
              </p:ext>
            </p:extLst>
          </p:nvPr>
        </p:nvGraphicFramePr>
        <p:xfrm>
          <a:off x="4116009" y="2441441"/>
          <a:ext cx="2544223" cy="17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" name="CS ChemDraw Drawing" r:id="rId5" imgW="1397520" imgH="1035360" progId="ChemDraw.Document.6.0">
                  <p:embed/>
                </p:oleObj>
              </mc:Choice>
              <mc:Fallback>
                <p:oleObj name="CS ChemDraw Drawing" r:id="rId5" imgW="1397520" imgH="1035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009" y="2441441"/>
                        <a:ext cx="2544223" cy="1779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85584" y="3504951"/>
            <a:ext cx="792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(1)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483768" y="3504951"/>
            <a:ext cx="792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(2)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427984" y="3475615"/>
            <a:ext cx="792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(3)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11188" y="4005263"/>
            <a:ext cx="8137525" cy="138499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vi-VN" sz="2800"/>
              <a:t>	</a:t>
            </a:r>
            <a:r>
              <a:rPr lang="de-DE" sz="2800"/>
              <a:t>Andehit là những hợp chất hữu cơ mà phân tử có </a:t>
            </a:r>
            <a:r>
              <a:rPr lang="de-DE" sz="2800">
                <a:solidFill>
                  <a:srgbClr val="FF0000"/>
                </a:solidFill>
              </a:rPr>
              <a:t>nhóm –CH=O</a:t>
            </a:r>
            <a:r>
              <a:rPr lang="de-DE" sz="2800"/>
              <a:t> liên kết trực tiếp với </a:t>
            </a:r>
            <a:r>
              <a:rPr lang="de-DE" sz="2800">
                <a:solidFill>
                  <a:srgbClr val="FF0000"/>
                </a:solidFill>
              </a:rPr>
              <a:t>nguyên tử cacbon</a:t>
            </a:r>
            <a:r>
              <a:rPr lang="de-DE" sz="2800"/>
              <a:t> hoặc </a:t>
            </a:r>
            <a:r>
              <a:rPr lang="de-DE" sz="2800">
                <a:solidFill>
                  <a:srgbClr val="FF0000"/>
                </a:solidFill>
              </a:rPr>
              <a:t>nguyên tử H</a:t>
            </a:r>
            <a:endParaRPr lang="vi-VN" sz="280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11560" y="6074132"/>
            <a:ext cx="6696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Nhóm </a:t>
            </a:r>
            <a:r>
              <a:rPr lang="de-DE" sz="2800">
                <a:solidFill>
                  <a:srgbClr val="FF0000"/>
                </a:solidFill>
              </a:rPr>
              <a:t>–CH=O</a:t>
            </a:r>
            <a:r>
              <a:rPr lang="de-DE" sz="2800"/>
              <a:t> gọi là nhóm chức anđehit</a:t>
            </a:r>
            <a:endParaRPr lang="vi-VN" sz="280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827088" y="4149725"/>
            <a:ext cx="720725" cy="287338"/>
          </a:xfrm>
          <a:prstGeom prst="notchedRightArrow">
            <a:avLst>
              <a:gd name="adj1" fmla="val 50000"/>
              <a:gd name="adj2" fmla="val 6270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/>
          </a:p>
        </p:txBody>
      </p:sp>
      <p:graphicFrame>
        <p:nvGraphicFramePr>
          <p:cNvPr id="20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07059"/>
              </p:ext>
            </p:extLst>
          </p:nvPr>
        </p:nvGraphicFramePr>
        <p:xfrm>
          <a:off x="2124075" y="2420938"/>
          <a:ext cx="1439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" name="CS ChemDraw Drawing" r:id="rId7" imgW="828360" imgH="588600" progId="ChemDraw.Document.6.0">
                  <p:embed/>
                </p:oleObj>
              </mc:Choice>
              <mc:Fallback>
                <p:oleObj name="CS ChemDraw Drawing" r:id="rId7" imgW="828360" imgH="588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420938"/>
                        <a:ext cx="143986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611560" y="5497870"/>
            <a:ext cx="720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VD</a:t>
            </a:r>
            <a:r>
              <a:rPr lang="vi-VN" sz="2800"/>
              <a:t>: H-CH=O, </a:t>
            </a:r>
            <a:r>
              <a:rPr lang="en-US" sz="2800" smtClean="0"/>
              <a:t>C</a:t>
            </a:r>
            <a:r>
              <a:rPr lang="en-US" sz="2800" baseline="-25000" smtClean="0"/>
              <a:t>6</a:t>
            </a:r>
            <a:r>
              <a:rPr lang="en-US" sz="2800" smtClean="0"/>
              <a:t>H</a:t>
            </a:r>
            <a:r>
              <a:rPr lang="en-US" sz="2800" baseline="-25000" smtClean="0"/>
              <a:t>5</a:t>
            </a:r>
            <a:r>
              <a:rPr lang="en-US" sz="2800" smtClean="0"/>
              <a:t>-CH=O, O=CH-CH=O,… </a:t>
            </a:r>
            <a:endParaRPr lang="vi-VN" sz="280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04979" y="3481844"/>
            <a:ext cx="792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smtClean="0"/>
              <a:t>(</a:t>
            </a:r>
            <a:r>
              <a:rPr lang="en-US" sz="2800" b="1" smtClean="0"/>
              <a:t>4</a:t>
            </a:r>
            <a:r>
              <a:rPr lang="vi-VN" sz="2800" b="1" smtClean="0"/>
              <a:t>)</a:t>
            </a:r>
            <a:endParaRPr lang="vi-VN" sz="2800" b="1"/>
          </a:p>
        </p:txBody>
      </p:sp>
      <p:sp>
        <p:nvSpPr>
          <p:cNvPr id="4" name="Rounded Rectangular Callout 3"/>
          <p:cNvSpPr/>
          <p:nvPr/>
        </p:nvSpPr>
        <p:spPr>
          <a:xfrm>
            <a:off x="4572100" y="5177779"/>
            <a:ext cx="3240360" cy="1635597"/>
          </a:xfrm>
          <a:prstGeom prst="wedgeRoundRectCallout">
            <a:avLst>
              <a:gd name="adj1" fmla="val 66330"/>
              <a:gd name="adj2" fmla="val -7015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rgbClr val="002060"/>
                </a:solidFill>
              </a:rPr>
              <a:t>Nguyên tử cacbon có thể là </a:t>
            </a:r>
            <a:r>
              <a:rPr lang="en-US" sz="2400" smtClean="0">
                <a:solidFill>
                  <a:srgbClr val="FF0000"/>
                </a:solidFill>
              </a:rPr>
              <a:t>gốc hiđrocacbon </a:t>
            </a:r>
            <a:r>
              <a:rPr lang="en-US" sz="2400" smtClean="0">
                <a:solidFill>
                  <a:srgbClr val="002060"/>
                </a:solidFill>
              </a:rPr>
              <a:t>hoặc cacbon của </a:t>
            </a:r>
            <a:r>
              <a:rPr lang="en-US" sz="2400" smtClean="0">
                <a:solidFill>
                  <a:srgbClr val="FF0000"/>
                </a:solidFill>
              </a:rPr>
              <a:t>nhóm –CHO khác</a:t>
            </a:r>
            <a:endParaRPr lang="vi-VN" sz="240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28869"/>
              </p:ext>
            </p:extLst>
          </p:nvPr>
        </p:nvGraphicFramePr>
        <p:xfrm>
          <a:off x="6732589" y="2310140"/>
          <a:ext cx="1871662" cy="133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" name="CS ChemDraw Drawing" r:id="rId9" imgW="847614" imgH="628675" progId="ChemDraw.Document.6.0">
                  <p:embed/>
                </p:oleObj>
              </mc:Choice>
              <mc:Fallback>
                <p:oleObj name="CS ChemDraw Drawing" r:id="rId9" imgW="847614" imgH="628675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9" y="2310140"/>
                        <a:ext cx="1871662" cy="133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6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62" grpId="0"/>
      <p:bldP spid="2063" grpId="0"/>
      <p:bldP spid="2064" grpId="0"/>
      <p:bldP spid="2066" grpId="0" animBg="1"/>
      <p:bldP spid="2067" grpId="0"/>
      <p:bldP spid="2077" grpId="0" animBg="1"/>
      <p:bldP spid="2080" grpId="0"/>
      <p:bldP spid="18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0398" y="2348880"/>
            <a:ext cx="6224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2. Phân loại: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83788"/>
              </p:ext>
            </p:extLst>
          </p:nvPr>
        </p:nvGraphicFramePr>
        <p:xfrm>
          <a:off x="3907534" y="4105842"/>
          <a:ext cx="2678838" cy="155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" name="CS ChemDraw Drawing" r:id="rId3" imgW="1441440" imgH="684360" progId="ChemDraw.Document.6.0">
                  <p:embed/>
                </p:oleObj>
              </mc:Choice>
              <mc:Fallback>
                <p:oleObj name="CS ChemDraw Drawing" r:id="rId3" imgW="1441440" imgH="684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34" y="4105842"/>
                        <a:ext cx="2678838" cy="1555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8409"/>
              </p:ext>
            </p:extLst>
          </p:nvPr>
        </p:nvGraphicFramePr>
        <p:xfrm>
          <a:off x="251520" y="4037196"/>
          <a:ext cx="1799645" cy="128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" name="CS ChemDraw Drawing" r:id="rId5" imgW="752040" imgH="649080" progId="ChemDraw.Document.6.0">
                  <p:embed/>
                </p:oleObj>
              </mc:Choice>
              <mc:Fallback>
                <p:oleObj name="CS ChemDraw Drawing" r:id="rId5" imgW="752040" imgH="649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37196"/>
                        <a:ext cx="1799645" cy="1281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26466"/>
              </p:ext>
            </p:extLst>
          </p:nvPr>
        </p:nvGraphicFramePr>
        <p:xfrm>
          <a:off x="1978721" y="3964743"/>
          <a:ext cx="2448726" cy="137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" name="CS ChemDraw Drawing" r:id="rId7" imgW="1148040" imgH="599040" progId="ChemDraw.Document.6.0">
                  <p:embed/>
                </p:oleObj>
              </mc:Choice>
              <mc:Fallback>
                <p:oleObj name="CS ChemDraw Drawing" r:id="rId7" imgW="1148040" imgH="599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721" y="3964743"/>
                        <a:ext cx="2448726" cy="137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81519"/>
              </p:ext>
            </p:extLst>
          </p:nvPr>
        </p:nvGraphicFramePr>
        <p:xfrm>
          <a:off x="6444208" y="3236638"/>
          <a:ext cx="2303908" cy="192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" name="CS ChemDraw Drawing" r:id="rId9" imgW="1397520" imgH="1035360" progId="ChemDraw.Document.6.0">
                  <p:embed/>
                </p:oleObj>
              </mc:Choice>
              <mc:Fallback>
                <p:oleObj name="CS ChemDraw Drawing" r:id="rId9" imgW="1397520" imgH="1035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236638"/>
                        <a:ext cx="2303908" cy="1920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45196"/>
              </p:ext>
            </p:extLst>
          </p:nvPr>
        </p:nvGraphicFramePr>
        <p:xfrm>
          <a:off x="6516771" y="4991347"/>
          <a:ext cx="1799645" cy="138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" name="CS ChemDraw Drawing" r:id="rId11" imgW="855720" imgH="637200" progId="ChemDraw.Document.6.0">
                  <p:embed/>
                </p:oleObj>
              </mc:Choice>
              <mc:Fallback>
                <p:oleObj name="CS ChemDraw Drawing" r:id="rId11" imgW="855720" imgH="637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771" y="4991347"/>
                        <a:ext cx="1799645" cy="1389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22982" y="4849996"/>
            <a:ext cx="92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(1)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96232" y="4922004"/>
            <a:ext cx="92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(2)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412357" y="4990079"/>
            <a:ext cx="92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(3)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804248" y="4417948"/>
            <a:ext cx="925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(4)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174932" y="6146140"/>
            <a:ext cx="925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(5)</a:t>
            </a:r>
          </a:p>
        </p:txBody>
      </p:sp>
      <p:pic>
        <p:nvPicPr>
          <p:cNvPr id="18" name="Picture 4" descr="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87699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320108" y="1700808"/>
            <a:ext cx="3636268" cy="1215553"/>
          </a:xfrm>
          <a:prstGeom prst="cloudCallout">
            <a:avLst>
              <a:gd name="adj1" fmla="val -64504"/>
              <a:gd name="adj2" fmla="val 22418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/>
              <a:t>Cơ sở để phân loại anđehit?</a:t>
            </a:r>
            <a:endParaRPr lang="vi-VN" sz="280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27088" y="981075"/>
            <a:ext cx="676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966" y="460410"/>
            <a:ext cx="85682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A. ANĐEHIT</a:t>
            </a:r>
            <a:endParaRPr lang="vi-VN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     I. ĐỊNH NGHĨA, PHÂN LOẠI, DANH PHÁP</a:t>
            </a:r>
            <a:endParaRPr lang="vi-VN" sz="280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7544" y="1700808"/>
            <a:ext cx="446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1. Định nghĩa:</a:t>
            </a:r>
          </a:p>
        </p:txBody>
      </p:sp>
    </p:spTree>
    <p:extLst>
      <p:ext uri="{BB962C8B-B14F-4D97-AF65-F5344CB8AC3E}">
        <p14:creationId xmlns:p14="http://schemas.microsoft.com/office/powerpoint/2010/main" val="2514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7" grpId="0"/>
      <p:bldP spid="11279" grpId="0"/>
      <p:bldP spid="11280" grpId="0"/>
      <p:bldP spid="11281" grpId="0"/>
      <p:bldP spid="11282" grpId="0"/>
      <p:bldP spid="2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520" y="1033572"/>
            <a:ext cx="7058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a. Dựa vào </a:t>
            </a:r>
            <a:r>
              <a:rPr lang="vi-VN" sz="2800" b="1">
                <a:solidFill>
                  <a:srgbClr val="FF0000"/>
                </a:solidFill>
              </a:rPr>
              <a:t>cấu tạo gốc hiđrocacbon </a:t>
            </a:r>
          </a:p>
        </p:txBody>
      </p:sp>
      <p:graphicFrame>
        <p:nvGraphicFramePr>
          <p:cNvPr id="1031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55814"/>
              </p:ext>
            </p:extLst>
          </p:nvPr>
        </p:nvGraphicFramePr>
        <p:xfrm>
          <a:off x="576139" y="1796797"/>
          <a:ext cx="7956301" cy="1560195"/>
        </p:xfrm>
        <a:graphic>
          <a:graphicData uri="http://schemas.openxmlformats.org/drawingml/2006/table">
            <a:tbl>
              <a:tblPr/>
              <a:tblGrid>
                <a:gridCol w="3390094"/>
                <a:gridCol w="4566207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Anđehit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-CH=O,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Anđehit không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=CH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Anđehit thơm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23528" y="3573016"/>
            <a:ext cx="6767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b. Dựa vào </a:t>
            </a:r>
            <a:r>
              <a:rPr lang="vi-VN" sz="2800" b="1">
                <a:solidFill>
                  <a:srgbClr val="FF0000"/>
                </a:solidFill>
              </a:rPr>
              <a:t>số nhóm –CH=O</a:t>
            </a:r>
          </a:p>
        </p:txBody>
      </p:sp>
      <p:graphicFrame>
        <p:nvGraphicFramePr>
          <p:cNvPr id="10318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12561"/>
              </p:ext>
            </p:extLst>
          </p:nvPr>
        </p:nvGraphicFramePr>
        <p:xfrm>
          <a:off x="611560" y="4293096"/>
          <a:ext cx="8340411" cy="1519555"/>
        </p:xfrm>
        <a:graphic>
          <a:graphicData uri="http://schemas.openxmlformats.org/drawingml/2006/table">
            <a:tbl>
              <a:tblPr/>
              <a:tblGrid>
                <a:gridCol w="3087983"/>
                <a:gridCol w="5252428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Anđehit đơn chức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 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 CH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=CH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Anđehit đa chức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O=CH-CH=O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</a:t>
                      </a:r>
                      <a:b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</a:b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O=CH-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</a:t>
                      </a:r>
                      <a:r>
                        <a:rPr kumimoji="0" lang="vi-V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-CH=O</a:t>
                      </a: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180851" y="476374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2. Phân loại: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84969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tx2"/>
                </a:solidFill>
              </a:rPr>
              <a:t>Nhóm –CHO luôn nằm ở đầu mạch C là dây C chính.</a:t>
            </a:r>
            <a:endParaRPr lang="vi-VN" sz="2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80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4"/>
          <p:cNvSpPr txBox="1">
            <a:spLocks noChangeArrowheads="1"/>
          </p:cNvSpPr>
          <p:nvPr/>
        </p:nvSpPr>
        <p:spPr bwMode="auto">
          <a:xfrm>
            <a:off x="252065" y="548680"/>
            <a:ext cx="8351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* </a:t>
            </a:r>
            <a:r>
              <a:rPr lang="vi-VN" sz="2800" b="1" smtClean="0"/>
              <a:t>Anđehit </a:t>
            </a:r>
            <a:r>
              <a:rPr lang="vi-VN" sz="2800" b="1" smtClean="0">
                <a:solidFill>
                  <a:srgbClr val="FF0000"/>
                </a:solidFill>
              </a:rPr>
              <a:t>no</a:t>
            </a:r>
            <a:r>
              <a:rPr lang="vi-VN" sz="2800" b="1">
                <a:solidFill>
                  <a:srgbClr val="FF0000"/>
                </a:solidFill>
              </a:rPr>
              <a:t>, đơn chức, mạch hở</a:t>
            </a:r>
            <a:r>
              <a:rPr lang="vi-VN" sz="2800" b="1"/>
              <a:t>:</a:t>
            </a:r>
          </a:p>
        </p:txBody>
      </p:sp>
      <p:sp>
        <p:nvSpPr>
          <p:cNvPr id="3" name="Text Box 84"/>
          <p:cNvSpPr txBox="1">
            <a:spLocks noChangeArrowheads="1"/>
          </p:cNvSpPr>
          <p:nvPr/>
        </p:nvSpPr>
        <p:spPr bwMode="auto">
          <a:xfrm>
            <a:off x="1116013" y="4437112"/>
            <a:ext cx="7777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sz="2800"/>
              <a:t> CTCT thu gọn: C</a:t>
            </a:r>
            <a:r>
              <a:rPr lang="vi-VN" sz="2800" baseline="-25000"/>
              <a:t>X</a:t>
            </a:r>
            <a:r>
              <a:rPr lang="vi-VN" sz="2800"/>
              <a:t>H</a:t>
            </a:r>
            <a:r>
              <a:rPr lang="vi-VN" sz="2800" baseline="-25000"/>
              <a:t>2X+1</a:t>
            </a:r>
            <a:r>
              <a:rPr lang="vi-VN" sz="2800"/>
              <a:t>-CHO  (</a:t>
            </a:r>
            <a:r>
              <a:rPr lang="vi-VN" sz="2800">
                <a:solidFill>
                  <a:srgbClr val="FF0000"/>
                </a:solidFill>
              </a:rPr>
              <a:t>x </a:t>
            </a:r>
            <a:r>
              <a:rPr lang="vi-VN" sz="2800" smtClean="0">
                <a:solidFill>
                  <a:srgbClr val="FF0000"/>
                </a:solidFill>
              </a:rPr>
              <a:t>≥ 0</a:t>
            </a:r>
            <a:r>
              <a:rPr lang="vi-VN" sz="2800"/>
              <a:t>)</a:t>
            </a:r>
          </a:p>
        </p:txBody>
      </p:sp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1116013" y="5085184"/>
            <a:ext cx="6192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- CTPT chung: C</a:t>
            </a:r>
            <a:r>
              <a:rPr lang="vi-VN" sz="2800" baseline="-25000"/>
              <a:t>n</a:t>
            </a:r>
            <a:r>
              <a:rPr lang="vi-VN" sz="2800"/>
              <a:t>H</a:t>
            </a:r>
            <a:r>
              <a:rPr lang="vi-VN" sz="2800" baseline="-25000"/>
              <a:t>2n</a:t>
            </a:r>
            <a:r>
              <a:rPr lang="vi-VN" sz="2800"/>
              <a:t>O (</a:t>
            </a:r>
            <a:r>
              <a:rPr lang="vi-VN" sz="2800">
                <a:solidFill>
                  <a:srgbClr val="FF0000"/>
                </a:solidFill>
              </a:rPr>
              <a:t>n </a:t>
            </a:r>
            <a:r>
              <a:rPr lang="vi-VN" sz="2800" smtClean="0">
                <a:solidFill>
                  <a:srgbClr val="FF0000"/>
                </a:solidFill>
              </a:rPr>
              <a:t>≥ </a:t>
            </a:r>
            <a:r>
              <a:rPr lang="vi-VN" sz="2800">
                <a:solidFill>
                  <a:srgbClr val="FF0000"/>
                </a:solidFill>
              </a:rPr>
              <a:t>1</a:t>
            </a:r>
            <a:r>
              <a:rPr lang="vi-VN" sz="2800"/>
              <a:t>)</a:t>
            </a:r>
          </a:p>
        </p:txBody>
      </p:sp>
      <p:sp>
        <p:nvSpPr>
          <p:cNvPr id="7" name="Text Box 89"/>
          <p:cNvSpPr txBox="1">
            <a:spLocks noChangeArrowheads="1"/>
          </p:cNvSpPr>
          <p:nvPr/>
        </p:nvSpPr>
        <p:spPr bwMode="auto">
          <a:xfrm>
            <a:off x="1116013" y="5661248"/>
            <a:ext cx="6481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- Chú ý: </a:t>
            </a:r>
            <a:r>
              <a:rPr lang="vi-VN" sz="2800" b="1">
                <a:solidFill>
                  <a:srgbClr val="FF0000"/>
                </a:solidFill>
              </a:rPr>
              <a:t>n = x+1</a:t>
            </a:r>
            <a:endParaRPr lang="vi-VN" sz="2800"/>
          </a:p>
        </p:txBody>
      </p:sp>
      <p:sp>
        <p:nvSpPr>
          <p:cNvPr id="15" name="Rectangle 14"/>
          <p:cNvSpPr/>
          <p:nvPr/>
        </p:nvSpPr>
        <p:spPr>
          <a:xfrm>
            <a:off x="683568" y="1762579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 smtClean="0">
                <a:solidFill>
                  <a:srgbClr val="002060"/>
                </a:solidFill>
                <a:cs typeface="Arial" pitchFamily="34" charset="0"/>
              </a:rPr>
              <a:t>H</a:t>
            </a:r>
            <a:r>
              <a:rPr lang="vi-VN" sz="2800" smtClean="0">
                <a:solidFill>
                  <a:srgbClr val="FF0000"/>
                </a:solidFill>
                <a:cs typeface="Arial" pitchFamily="34" charset="0"/>
              </a:rPr>
              <a:t>-CH=O</a:t>
            </a:r>
            <a:endParaRPr lang="vi-VN" sz="2800"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2329716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cs typeface="Arial" pitchFamily="34" charset="0"/>
              </a:rPr>
              <a:t>CH</a:t>
            </a:r>
            <a:r>
              <a:rPr lang="vi-VN" sz="2800" baseline="-25000">
                <a:cs typeface="Arial" pitchFamily="34" charset="0"/>
              </a:rPr>
              <a:t>3 </a:t>
            </a:r>
            <a:r>
              <a:rPr lang="vi-VN" sz="2800">
                <a:solidFill>
                  <a:srgbClr val="FF0000"/>
                </a:solidFill>
                <a:cs typeface="Arial" pitchFamily="34" charset="0"/>
              </a:rPr>
              <a:t>-CH=O</a:t>
            </a:r>
            <a:endParaRPr lang="vi-VN" sz="2800"/>
          </a:p>
        </p:txBody>
      </p:sp>
      <p:sp>
        <p:nvSpPr>
          <p:cNvPr id="17" name="Rectangle 16"/>
          <p:cNvSpPr/>
          <p:nvPr/>
        </p:nvSpPr>
        <p:spPr>
          <a:xfrm>
            <a:off x="683567" y="2924944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smtClean="0">
                <a:cs typeface="Arial" pitchFamily="34" charset="0"/>
              </a:rPr>
              <a:t>CH</a:t>
            </a:r>
            <a:r>
              <a:rPr lang="vi-VN" sz="2800" baseline="-25000" smtClean="0">
                <a:cs typeface="Arial" pitchFamily="34" charset="0"/>
              </a:rPr>
              <a:t>3</a:t>
            </a:r>
            <a:r>
              <a:rPr lang="vi-VN" sz="2800" smtClean="0">
                <a:cs typeface="Arial" pitchFamily="34" charset="0"/>
              </a:rPr>
              <a:t>-CH</a:t>
            </a:r>
            <a:r>
              <a:rPr lang="vi-VN" sz="2800" baseline="-25000" smtClean="0">
                <a:cs typeface="Arial" pitchFamily="34" charset="0"/>
              </a:rPr>
              <a:t>2 </a:t>
            </a:r>
            <a:r>
              <a:rPr lang="vi-VN" sz="2800">
                <a:solidFill>
                  <a:srgbClr val="FF0000"/>
                </a:solidFill>
                <a:cs typeface="Arial" pitchFamily="34" charset="0"/>
              </a:rPr>
              <a:t>-CH=O</a:t>
            </a:r>
            <a:endParaRPr lang="vi-VN" sz="2800"/>
          </a:p>
        </p:txBody>
      </p:sp>
      <p:sp>
        <p:nvSpPr>
          <p:cNvPr id="18" name="Rectangle 17"/>
          <p:cNvSpPr/>
          <p:nvPr/>
        </p:nvSpPr>
        <p:spPr>
          <a:xfrm>
            <a:off x="678416" y="3481844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smtClean="0">
                <a:cs typeface="Arial" pitchFamily="34" charset="0"/>
              </a:rPr>
              <a:t>CH</a:t>
            </a:r>
            <a:r>
              <a:rPr lang="vi-VN" sz="2800" baseline="-25000" smtClean="0">
                <a:cs typeface="Arial" pitchFamily="34" charset="0"/>
              </a:rPr>
              <a:t>3</a:t>
            </a:r>
            <a:r>
              <a:rPr lang="vi-VN" sz="2800" smtClean="0">
                <a:cs typeface="Arial" pitchFamily="34" charset="0"/>
              </a:rPr>
              <a:t>-CH</a:t>
            </a:r>
            <a:r>
              <a:rPr lang="vi-VN" sz="2800" baseline="-25000" smtClean="0">
                <a:cs typeface="Arial" pitchFamily="34" charset="0"/>
              </a:rPr>
              <a:t>2</a:t>
            </a:r>
            <a:r>
              <a:rPr lang="vi-VN" sz="2800" smtClean="0">
                <a:cs typeface="Arial" pitchFamily="34" charset="0"/>
              </a:rPr>
              <a:t>-CH</a:t>
            </a:r>
            <a:r>
              <a:rPr lang="vi-VN" sz="2800" baseline="-25000" smtClean="0">
                <a:cs typeface="Arial" pitchFamily="34" charset="0"/>
              </a:rPr>
              <a:t>2 </a:t>
            </a:r>
            <a:r>
              <a:rPr lang="vi-VN" sz="2800">
                <a:solidFill>
                  <a:srgbClr val="FF0000"/>
                </a:solidFill>
                <a:cs typeface="Arial" pitchFamily="34" charset="0"/>
              </a:rPr>
              <a:t>-CH=O</a:t>
            </a:r>
            <a:endParaRPr lang="vi-VN" sz="2800"/>
          </a:p>
        </p:txBody>
      </p:sp>
      <p:sp>
        <p:nvSpPr>
          <p:cNvPr id="19" name="Right Brace 18"/>
          <p:cNvSpPr/>
          <p:nvPr/>
        </p:nvSpPr>
        <p:spPr>
          <a:xfrm>
            <a:off x="3995936" y="1762579"/>
            <a:ext cx="431577" cy="2242485"/>
          </a:xfrm>
          <a:prstGeom prst="rightBrace">
            <a:avLst>
              <a:gd name="adj1" fmla="val 468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4572000" y="2420888"/>
            <a:ext cx="432117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smtClean="0"/>
              <a:t>Dãy đồng đẳng các anđehit no, đơn chức, mạch hở</a:t>
            </a:r>
            <a:endParaRPr lang="vi-VN" sz="2800"/>
          </a:p>
        </p:txBody>
      </p:sp>
      <p:sp>
        <p:nvSpPr>
          <p:cNvPr id="21" name="TextBox 20"/>
          <p:cNvSpPr txBox="1"/>
          <p:nvPr/>
        </p:nvSpPr>
        <p:spPr>
          <a:xfrm>
            <a:off x="467544" y="1052736"/>
            <a:ext cx="259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tx2"/>
                </a:solidFill>
                <a:sym typeface="Wingdings 2"/>
              </a:rPr>
              <a:t> </a:t>
            </a:r>
            <a:r>
              <a:rPr lang="vi-VN" sz="2800" b="1" smtClean="0">
                <a:solidFill>
                  <a:schemeClr val="tx2"/>
                </a:solidFill>
              </a:rPr>
              <a:t>Đồng đẳng</a:t>
            </a:r>
            <a:endParaRPr lang="vi-VN" sz="2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990" y="1628800"/>
            <a:ext cx="8353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smtClean="0"/>
              <a:t>- Do </a:t>
            </a:r>
            <a:r>
              <a:rPr lang="vi-VN" sz="2800"/>
              <a:t>nhóm –CHO luôn nằm ở đầu mạch cacbon là dây cacbon chính do đó anđehit </a:t>
            </a:r>
            <a:r>
              <a:rPr lang="vi-VN" sz="2800">
                <a:solidFill>
                  <a:srgbClr val="FF0000"/>
                </a:solidFill>
              </a:rPr>
              <a:t>chỉ có đồng phân mạch cacbon.</a:t>
            </a: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179512" y="493802"/>
            <a:ext cx="8351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/>
              <a:t>* </a:t>
            </a:r>
            <a:r>
              <a:rPr lang="vi-VN" sz="2800" b="1" smtClean="0"/>
              <a:t>Anđehit </a:t>
            </a:r>
            <a:r>
              <a:rPr lang="vi-VN" sz="2800" b="1" smtClean="0">
                <a:solidFill>
                  <a:srgbClr val="FF0000"/>
                </a:solidFill>
              </a:rPr>
              <a:t>no</a:t>
            </a:r>
            <a:r>
              <a:rPr lang="vi-VN" sz="2800" b="1">
                <a:solidFill>
                  <a:srgbClr val="FF0000"/>
                </a:solidFill>
              </a:rPr>
              <a:t>, đơn chức, mạch hở</a:t>
            </a:r>
            <a:r>
              <a:rPr lang="vi-VN" sz="2800" b="1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033572"/>
            <a:ext cx="259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tx2"/>
                </a:solidFill>
                <a:sym typeface="Wingdings 2"/>
              </a:rPr>
              <a:t> </a:t>
            </a:r>
            <a:r>
              <a:rPr lang="vi-VN" sz="2800" b="1" smtClean="0">
                <a:solidFill>
                  <a:schemeClr val="tx2"/>
                </a:solidFill>
              </a:rPr>
              <a:t>Đồng phân</a:t>
            </a:r>
            <a:endParaRPr lang="vi-VN" sz="2800" b="1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991" y="314096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/>
              <a:t>- Các </a:t>
            </a:r>
            <a:r>
              <a:rPr lang="en-US" sz="2800"/>
              <a:t>anđehit no, đơn chức, mạch hở có </a:t>
            </a:r>
            <a:r>
              <a:rPr lang="en-US" sz="2800">
                <a:solidFill>
                  <a:srgbClr val="FF0000"/>
                </a:solidFill>
              </a:rPr>
              <a:t>từ 4 cacbon </a:t>
            </a:r>
            <a:r>
              <a:rPr lang="en-US" sz="2800"/>
              <a:t>trở lên có đồng phân mạch cacbon.</a:t>
            </a:r>
            <a:endParaRPr lang="vi-VN" sz="2800"/>
          </a:p>
        </p:txBody>
      </p:sp>
      <p:sp>
        <p:nvSpPr>
          <p:cNvPr id="8" name="Rectangle 7"/>
          <p:cNvSpPr/>
          <p:nvPr/>
        </p:nvSpPr>
        <p:spPr>
          <a:xfrm>
            <a:off x="1475656" y="4293096"/>
            <a:ext cx="6741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/>
              <a:t>Viết các đồng phân anđehit có CTPT: C</a:t>
            </a:r>
            <a:r>
              <a:rPr lang="pt-BR" sz="2800" baseline="-25000"/>
              <a:t>4</a:t>
            </a:r>
            <a:r>
              <a:rPr lang="pt-BR" sz="2800"/>
              <a:t>H</a:t>
            </a:r>
            <a:r>
              <a:rPr lang="pt-BR" sz="2800" baseline="-25000"/>
              <a:t>8</a:t>
            </a:r>
            <a:r>
              <a:rPr lang="pt-BR" sz="2800"/>
              <a:t>O </a:t>
            </a:r>
            <a:endParaRPr lang="vi-VN" sz="2800"/>
          </a:p>
        </p:txBody>
      </p:sp>
      <p:pic>
        <p:nvPicPr>
          <p:cNvPr id="9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" y="4059907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9672" y="5075892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/>
              <a:t>CH</a:t>
            </a:r>
            <a:r>
              <a:rPr lang="pt-BR" sz="2800" baseline="-25000"/>
              <a:t>3</a:t>
            </a:r>
            <a:r>
              <a:rPr lang="pt-BR" sz="2800"/>
              <a:t>-CH</a:t>
            </a:r>
            <a:r>
              <a:rPr lang="pt-BR" sz="2800" baseline="-25000"/>
              <a:t>2</a:t>
            </a:r>
            <a:r>
              <a:rPr lang="pt-BR" sz="2800"/>
              <a:t>-CH</a:t>
            </a:r>
            <a:r>
              <a:rPr lang="pt-BR" sz="2800" baseline="-25000"/>
              <a:t>2</a:t>
            </a:r>
            <a:r>
              <a:rPr lang="pt-BR" sz="2800">
                <a:solidFill>
                  <a:srgbClr val="FF0000"/>
                </a:solidFill>
              </a:rPr>
              <a:t>-CHO</a:t>
            </a:r>
            <a:endParaRPr lang="vi-VN" sz="280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87526"/>
              </p:ext>
            </p:extLst>
          </p:nvPr>
        </p:nvGraphicFramePr>
        <p:xfrm>
          <a:off x="5653087" y="5100786"/>
          <a:ext cx="256415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Document" r:id="rId4" imgW="990720" imgH="571680" progId="ChemWindow.Document">
                  <p:embed/>
                </p:oleObj>
              </mc:Choice>
              <mc:Fallback>
                <p:oleObj name="Document" r:id="rId4" imgW="990720" imgH="571680" progId="ChemWindow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7" y="5100786"/>
                        <a:ext cx="2564157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8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1399" y="3068960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3. Danh pháp: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15816" y="3115816"/>
            <a:ext cx="49814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Xét anđehit no, đơn chức, mạch hở: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0398" y="2348880"/>
            <a:ext cx="6224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2. Phân loại: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966" y="460410"/>
            <a:ext cx="85682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A. ANĐEHIT</a:t>
            </a:r>
            <a:endParaRPr lang="vi-VN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     I. ĐỊNH NGHĨA, PHÂN LOẠI, DANH PHÁP</a:t>
            </a:r>
            <a:endParaRPr lang="vi-VN" sz="280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1700808"/>
            <a:ext cx="446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</a:rPr>
              <a:t>1. Định nghĩa: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3592180"/>
            <a:ext cx="144016" cy="81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47664" y="3573016"/>
            <a:ext cx="3168352" cy="8376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4437112"/>
            <a:ext cx="26642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/>
              <a:t>Tên thay thế</a:t>
            </a:r>
            <a:endParaRPr lang="vi-VN" sz="2800" b="1"/>
          </a:p>
        </p:txBody>
      </p:sp>
      <p:sp>
        <p:nvSpPr>
          <p:cNvPr id="24" name="TextBox 23"/>
          <p:cNvSpPr txBox="1"/>
          <p:nvPr/>
        </p:nvSpPr>
        <p:spPr>
          <a:xfrm>
            <a:off x="3786368" y="4437112"/>
            <a:ext cx="33779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/>
              <a:t>Tên thông thường</a:t>
            </a:r>
            <a:endParaRPr lang="vi-VN" sz="2800" b="1"/>
          </a:p>
        </p:txBody>
      </p:sp>
    </p:spTree>
    <p:extLst>
      <p:ext uri="{BB962C8B-B14F-4D97-AF65-F5344CB8AC3E}">
        <p14:creationId xmlns:p14="http://schemas.microsoft.com/office/powerpoint/2010/main" val="40560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13" grpId="0"/>
      <p:bldP spid="14" grpId="0"/>
      <p:bldP spid="15" grpId="0"/>
      <p:bldP spid="9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1161</Words>
  <Application>Microsoft Office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Urban</vt:lpstr>
      <vt:lpstr>CS ChemDraw Drawing</vt:lpstr>
      <vt:lpstr>Document</vt:lpstr>
      <vt:lpstr>Equation</vt:lpstr>
      <vt:lpstr>Chem3D</vt:lpstr>
      <vt:lpstr>ChemWindow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SONGNGOC</dc:creator>
  <cp:lastModifiedBy>SONGNGOC</cp:lastModifiedBy>
  <cp:revision>97</cp:revision>
  <dcterms:created xsi:type="dcterms:W3CDTF">2013-03-25T12:55:10Z</dcterms:created>
  <dcterms:modified xsi:type="dcterms:W3CDTF">2013-03-27T03:39:00Z</dcterms:modified>
</cp:coreProperties>
</file>