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5" r:id="rId7"/>
    <p:sldId id="262" r:id="rId8"/>
    <p:sldId id="261"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7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3A3C59-2443-4227-A5A1-0C2FE74C1B86}"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75D71-5598-4275-AC56-0B5EB7CE6595}" type="slidenum">
              <a:rPr lang="en-US" smtClean="0"/>
              <a:t>‹#›</a:t>
            </a:fld>
            <a:endParaRPr lang="en-US"/>
          </a:p>
        </p:txBody>
      </p:sp>
    </p:spTree>
    <p:extLst>
      <p:ext uri="{BB962C8B-B14F-4D97-AF65-F5344CB8AC3E}">
        <p14:creationId xmlns:p14="http://schemas.microsoft.com/office/powerpoint/2010/main" val="386628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3A3C59-2443-4227-A5A1-0C2FE74C1B86}"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75D71-5598-4275-AC56-0B5EB7CE6595}" type="slidenum">
              <a:rPr lang="en-US" smtClean="0"/>
              <a:t>‹#›</a:t>
            </a:fld>
            <a:endParaRPr lang="en-US"/>
          </a:p>
        </p:txBody>
      </p:sp>
    </p:spTree>
    <p:extLst>
      <p:ext uri="{BB962C8B-B14F-4D97-AF65-F5344CB8AC3E}">
        <p14:creationId xmlns:p14="http://schemas.microsoft.com/office/powerpoint/2010/main" val="107436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3A3C59-2443-4227-A5A1-0C2FE74C1B86}"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75D71-5598-4275-AC56-0B5EB7CE6595}" type="slidenum">
              <a:rPr lang="en-US" smtClean="0"/>
              <a:t>‹#›</a:t>
            </a:fld>
            <a:endParaRPr lang="en-US"/>
          </a:p>
        </p:txBody>
      </p:sp>
    </p:spTree>
    <p:extLst>
      <p:ext uri="{BB962C8B-B14F-4D97-AF65-F5344CB8AC3E}">
        <p14:creationId xmlns:p14="http://schemas.microsoft.com/office/powerpoint/2010/main" val="387952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3A3C59-2443-4227-A5A1-0C2FE74C1B86}"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75D71-5598-4275-AC56-0B5EB7CE6595}" type="slidenum">
              <a:rPr lang="en-US" smtClean="0"/>
              <a:t>‹#›</a:t>
            </a:fld>
            <a:endParaRPr lang="en-US"/>
          </a:p>
        </p:txBody>
      </p:sp>
    </p:spTree>
    <p:extLst>
      <p:ext uri="{BB962C8B-B14F-4D97-AF65-F5344CB8AC3E}">
        <p14:creationId xmlns:p14="http://schemas.microsoft.com/office/powerpoint/2010/main" val="2973246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3A3C59-2443-4227-A5A1-0C2FE74C1B86}"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75D71-5598-4275-AC56-0B5EB7CE6595}" type="slidenum">
              <a:rPr lang="en-US" smtClean="0"/>
              <a:t>‹#›</a:t>
            </a:fld>
            <a:endParaRPr lang="en-US"/>
          </a:p>
        </p:txBody>
      </p:sp>
    </p:spTree>
    <p:extLst>
      <p:ext uri="{BB962C8B-B14F-4D97-AF65-F5344CB8AC3E}">
        <p14:creationId xmlns:p14="http://schemas.microsoft.com/office/powerpoint/2010/main" val="426945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3A3C59-2443-4227-A5A1-0C2FE74C1B86}"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75D71-5598-4275-AC56-0B5EB7CE6595}" type="slidenum">
              <a:rPr lang="en-US" smtClean="0"/>
              <a:t>‹#›</a:t>
            </a:fld>
            <a:endParaRPr lang="en-US"/>
          </a:p>
        </p:txBody>
      </p:sp>
    </p:spTree>
    <p:extLst>
      <p:ext uri="{BB962C8B-B14F-4D97-AF65-F5344CB8AC3E}">
        <p14:creationId xmlns:p14="http://schemas.microsoft.com/office/powerpoint/2010/main" val="145237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3A3C59-2443-4227-A5A1-0C2FE74C1B86}" type="datetimeFigureOut">
              <a:rPr lang="en-US" smtClean="0"/>
              <a:t>5/9/2021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875D71-5598-4275-AC56-0B5EB7CE6595}" type="slidenum">
              <a:rPr lang="en-US" smtClean="0"/>
              <a:t>‹#›</a:t>
            </a:fld>
            <a:endParaRPr lang="en-US"/>
          </a:p>
        </p:txBody>
      </p:sp>
    </p:spTree>
    <p:extLst>
      <p:ext uri="{BB962C8B-B14F-4D97-AF65-F5344CB8AC3E}">
        <p14:creationId xmlns:p14="http://schemas.microsoft.com/office/powerpoint/2010/main" val="147619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3A3C59-2443-4227-A5A1-0C2FE74C1B86}" type="datetimeFigureOut">
              <a:rPr lang="en-US" smtClean="0"/>
              <a:t>5/9/2021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875D71-5598-4275-AC56-0B5EB7CE6595}" type="slidenum">
              <a:rPr lang="en-US" smtClean="0"/>
              <a:t>‹#›</a:t>
            </a:fld>
            <a:endParaRPr lang="en-US"/>
          </a:p>
        </p:txBody>
      </p:sp>
    </p:spTree>
    <p:extLst>
      <p:ext uri="{BB962C8B-B14F-4D97-AF65-F5344CB8AC3E}">
        <p14:creationId xmlns:p14="http://schemas.microsoft.com/office/powerpoint/2010/main" val="368847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A3C59-2443-4227-A5A1-0C2FE74C1B86}" type="datetimeFigureOut">
              <a:rPr lang="en-US" smtClean="0"/>
              <a:t>5/9/2021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875D71-5598-4275-AC56-0B5EB7CE6595}" type="slidenum">
              <a:rPr lang="en-US" smtClean="0"/>
              <a:t>‹#›</a:t>
            </a:fld>
            <a:endParaRPr lang="en-US"/>
          </a:p>
        </p:txBody>
      </p:sp>
    </p:spTree>
    <p:extLst>
      <p:ext uri="{BB962C8B-B14F-4D97-AF65-F5344CB8AC3E}">
        <p14:creationId xmlns:p14="http://schemas.microsoft.com/office/powerpoint/2010/main" val="203397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A3C59-2443-4227-A5A1-0C2FE74C1B86}"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75D71-5598-4275-AC56-0B5EB7CE6595}" type="slidenum">
              <a:rPr lang="en-US" smtClean="0"/>
              <a:t>‹#›</a:t>
            </a:fld>
            <a:endParaRPr lang="en-US"/>
          </a:p>
        </p:txBody>
      </p:sp>
    </p:spTree>
    <p:extLst>
      <p:ext uri="{BB962C8B-B14F-4D97-AF65-F5344CB8AC3E}">
        <p14:creationId xmlns:p14="http://schemas.microsoft.com/office/powerpoint/2010/main" val="406375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A3C59-2443-4227-A5A1-0C2FE74C1B86}"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75D71-5598-4275-AC56-0B5EB7CE6595}" type="slidenum">
              <a:rPr lang="en-US" smtClean="0"/>
              <a:t>‹#›</a:t>
            </a:fld>
            <a:endParaRPr lang="en-US"/>
          </a:p>
        </p:txBody>
      </p:sp>
    </p:spTree>
    <p:extLst>
      <p:ext uri="{BB962C8B-B14F-4D97-AF65-F5344CB8AC3E}">
        <p14:creationId xmlns:p14="http://schemas.microsoft.com/office/powerpoint/2010/main" val="104979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A3C59-2443-4227-A5A1-0C2FE74C1B86}" type="datetimeFigureOut">
              <a:rPr lang="en-US" smtClean="0"/>
              <a:t>5/9/2021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75D71-5598-4275-AC56-0B5EB7CE6595}" type="slidenum">
              <a:rPr lang="en-US" smtClean="0"/>
              <a:t>‹#›</a:t>
            </a:fld>
            <a:endParaRPr lang="en-US"/>
          </a:p>
        </p:txBody>
      </p:sp>
    </p:spTree>
    <p:extLst>
      <p:ext uri="{BB962C8B-B14F-4D97-AF65-F5344CB8AC3E}">
        <p14:creationId xmlns:p14="http://schemas.microsoft.com/office/powerpoint/2010/main" val="143021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 y="685799"/>
            <a:ext cx="2474259" cy="1143000"/>
          </a:xfrm>
        </p:spPr>
        <p:txBody>
          <a:bodyPr>
            <a:normAutofit fontScale="62500" lnSpcReduction="20000"/>
          </a:bodyPr>
          <a:lstStyle/>
          <a:p>
            <a:pPr>
              <a:lnSpc>
                <a:spcPct val="150000"/>
              </a:lnSpc>
            </a:pPr>
            <a:r>
              <a:rPr lang="en-US" sz="4300" b="1" i="1" u="sng" dirty="0" err="1" smtClean="0">
                <a:solidFill>
                  <a:srgbClr val="FF0000"/>
                </a:solidFill>
                <a:latin typeface="Times New Roman" pitchFamily="18" charset="0"/>
                <a:cs typeface="Times New Roman" pitchFamily="18" charset="0"/>
              </a:rPr>
              <a:t>Bài</a:t>
            </a:r>
            <a:r>
              <a:rPr lang="en-US" sz="4300" b="1" i="1" u="sng" dirty="0" smtClean="0">
                <a:solidFill>
                  <a:srgbClr val="FF0000"/>
                </a:solidFill>
                <a:latin typeface="Times New Roman" pitchFamily="18" charset="0"/>
                <a:cs typeface="Times New Roman" pitchFamily="18" charset="0"/>
              </a:rPr>
              <a:t> 31</a:t>
            </a:r>
            <a:r>
              <a:rPr lang="en-US" sz="4300" b="1" dirty="0" smtClean="0">
                <a:solidFill>
                  <a:srgbClr val="FF0000"/>
                </a:solidFill>
                <a:latin typeface="Times New Roman" pitchFamily="18" charset="0"/>
                <a:cs typeface="Times New Roman" pitchFamily="18" charset="0"/>
              </a:rPr>
              <a:t>: </a:t>
            </a:r>
          </a:p>
          <a:p>
            <a:pPr>
              <a:lnSpc>
                <a:spcPct val="150000"/>
              </a:lnSpc>
            </a:pPr>
            <a:r>
              <a:rPr lang="da-DK" b="1" dirty="0" smtClean="0">
                <a:solidFill>
                  <a:srgbClr val="FF0000"/>
                </a:solidFill>
                <a:latin typeface="Times New Roman" pitchFamily="18" charset="0"/>
                <a:cs typeface="Times New Roman" pitchFamily="18" charset="0"/>
              </a:rPr>
              <a:t>		</a:t>
            </a:r>
            <a:endParaRPr lang="en-US" dirty="0">
              <a:solidFill>
                <a:srgbClr val="FF0000"/>
              </a:solidFill>
              <a:latin typeface="Times New Roman" pitchFamily="18" charset="0"/>
              <a:cs typeface="Times New Roman" pitchFamily="18" charset="0"/>
            </a:endParaRPr>
          </a:p>
        </p:txBody>
      </p:sp>
      <p:sp>
        <p:nvSpPr>
          <p:cNvPr id="9" name="Rectangle 8"/>
          <p:cNvSpPr/>
          <p:nvPr/>
        </p:nvSpPr>
        <p:spPr>
          <a:xfrm>
            <a:off x="1062317" y="536138"/>
            <a:ext cx="7543800" cy="2585323"/>
          </a:xfrm>
          <a:prstGeom prst="rect">
            <a:avLst/>
          </a:prstGeom>
          <a:noFill/>
        </p:spPr>
        <p:txBody>
          <a:bodyPr wrap="square" lIns="91440" tIns="45720" rIns="91440" bIns="45720">
            <a:spAutoFit/>
          </a:bodyPr>
          <a:lstStyle/>
          <a:p>
            <a:pPr algn="ctr">
              <a:lnSpc>
                <a:spcPct val="150000"/>
              </a:lnSpc>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VIRUT GÂY BỆNH</a:t>
            </a:r>
          </a:p>
          <a:p>
            <a:pPr algn="ctr">
              <a:lnSpc>
                <a:spcPct val="150000"/>
              </a:lnSpc>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ỨNG DỤNG CỦA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VIRUT</a:t>
            </a:r>
            <a:b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TRONG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THỰC TIỄN</a:t>
            </a:r>
            <a:endParaRPr lang="en-US" sz="36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10" name="Picture 9"/>
          <p:cNvPicPr>
            <a:picLocks noChangeAspect="1"/>
          </p:cNvPicPr>
          <p:nvPr/>
        </p:nvPicPr>
        <p:blipFill>
          <a:blip r:embed="rId2"/>
          <a:stretch>
            <a:fillRect/>
          </a:stretch>
        </p:blipFill>
        <p:spPr>
          <a:xfrm>
            <a:off x="4254048" y="3271123"/>
            <a:ext cx="4889952" cy="2759273"/>
          </a:xfrm>
          <a:prstGeom prst="rect">
            <a:avLst/>
          </a:prstGeom>
        </p:spPr>
      </p:pic>
      <p:pic>
        <p:nvPicPr>
          <p:cNvPr id="11" name="Picture 2" descr="Lan bị nhiễm virut khảm thuốc l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1124"/>
            <a:ext cx="4155141" cy="275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82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800" decel="100000"/>
                                        <p:tgtEl>
                                          <p:spTgt spid="8">
                                            <p:txEl>
                                              <p:pRg st="0" end="0"/>
                                            </p:txEl>
                                          </p:spTgt>
                                        </p:tgtEl>
                                      </p:cBhvr>
                                    </p:animEffect>
                                    <p:anim calcmode="lin" valueType="num">
                                      <p:cBhvr>
                                        <p:cTn id="8" dur="800" decel="100000" fill="hold"/>
                                        <p:tgtEl>
                                          <p:spTgt spid="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p:cTn id="1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0"/>
          <p:cNvSpPr>
            <a:spLocks noChangeArrowheads="1"/>
          </p:cNvSpPr>
          <p:nvPr/>
        </p:nvSpPr>
        <p:spPr bwMode="auto">
          <a:xfrm>
            <a:off x="137160" y="40481"/>
            <a:ext cx="8869680" cy="1097280"/>
          </a:xfrm>
          <a:prstGeom prst="roundRect">
            <a:avLst>
              <a:gd name="adj" fmla="val 16667"/>
            </a:avLst>
          </a:prstGeom>
          <a:solidFill>
            <a:schemeClr val="accent4">
              <a:lumMod val="20000"/>
              <a:lumOff val="80000"/>
            </a:schemeClr>
          </a:solidFill>
          <a:ln w="9525">
            <a:noFill/>
            <a:round/>
            <a:headEnd/>
            <a:tailEnd/>
          </a:ln>
          <a:effectLst>
            <a:outerShdw sy="50000" rotWithShape="0">
              <a:schemeClr val="bg2">
                <a:alpha val="50000"/>
              </a:schemeClr>
            </a:outerShdw>
          </a:effectLst>
        </p:spPr>
        <p:txBody>
          <a:bodyPr wrap="none" anchor="ctr"/>
          <a:lstStyle/>
          <a:p>
            <a:pPr algn="ctr">
              <a:lnSpc>
                <a:spcPct val="150000"/>
              </a:lnSpc>
              <a:defRPr/>
            </a:pPr>
            <a:r>
              <a:rPr lang="vi-VN" sz="2700" b="1" dirty="0" smtClean="0">
                <a:solidFill>
                  <a:srgbClr val="333300"/>
                </a:solidFill>
              </a:rPr>
              <a:t>I</a:t>
            </a:r>
            <a:r>
              <a:rPr lang="en-US" sz="2700" b="1" dirty="0" smtClean="0">
                <a:solidFill>
                  <a:srgbClr val="333300"/>
                </a:solidFill>
                <a:latin typeface="Arial" panose="020B0604020202020204" pitchFamily="34" charset="0"/>
                <a:cs typeface="Arial" panose="020B0604020202020204" pitchFamily="34" charset="0"/>
              </a:rPr>
              <a:t>I</a:t>
            </a:r>
            <a:r>
              <a:rPr lang="vi-VN" sz="2700" b="1" dirty="0">
                <a:solidFill>
                  <a:srgbClr val="333300"/>
                </a:solidFill>
              </a:rPr>
              <a:t>. Ứng dụng của </a:t>
            </a:r>
            <a:r>
              <a:rPr lang="vi-VN" sz="2700" b="1" dirty="0" smtClean="0">
                <a:solidFill>
                  <a:srgbClr val="333300"/>
                </a:solidFill>
              </a:rPr>
              <a:t>viru</a:t>
            </a:r>
            <a:r>
              <a:rPr lang="en-US" sz="2700" b="1" dirty="0">
                <a:solidFill>
                  <a:srgbClr val="333300"/>
                </a:solidFill>
                <a:latin typeface="Arial" panose="020B0604020202020204" pitchFamily="34" charset="0"/>
                <a:cs typeface="Arial" panose="020B0604020202020204" pitchFamily="34" charset="0"/>
              </a:rPr>
              <a:t>t</a:t>
            </a:r>
            <a:r>
              <a:rPr lang="vi-VN" sz="2700" b="1" dirty="0" smtClean="0">
                <a:solidFill>
                  <a:srgbClr val="333300"/>
                </a:solidFill>
              </a:rPr>
              <a:t> </a:t>
            </a:r>
            <a:r>
              <a:rPr lang="vi-VN" sz="2700" b="1" dirty="0">
                <a:solidFill>
                  <a:srgbClr val="333300"/>
                </a:solidFill>
              </a:rPr>
              <a:t>trong thực tiễn</a:t>
            </a:r>
            <a:br>
              <a:rPr lang="vi-VN" sz="2700" b="1" dirty="0">
                <a:solidFill>
                  <a:srgbClr val="333300"/>
                </a:solidFill>
              </a:rPr>
            </a:br>
            <a:r>
              <a:rPr lang="en-US" sz="2700" b="1" dirty="0" smtClean="0">
                <a:solidFill>
                  <a:srgbClr val="333300"/>
                </a:solidFill>
                <a:latin typeface="Arial" panose="020B0604020202020204" pitchFamily="34" charset="0"/>
                <a:cs typeface="Arial" panose="020B0604020202020204" pitchFamily="34" charset="0"/>
              </a:rPr>
              <a:t>2</a:t>
            </a:r>
            <a:r>
              <a:rPr lang="vi-VN" sz="2700" b="1" dirty="0" smtClean="0">
                <a:solidFill>
                  <a:srgbClr val="333300"/>
                </a:solidFill>
              </a:rPr>
              <a:t>. Trong </a:t>
            </a:r>
            <a:r>
              <a:rPr lang="en-US" sz="2700" b="1" dirty="0" err="1" smtClean="0">
                <a:solidFill>
                  <a:srgbClr val="333300"/>
                </a:solidFill>
                <a:latin typeface="Arial" panose="020B0604020202020204" pitchFamily="34" charset="0"/>
                <a:cs typeface="Arial" panose="020B0604020202020204" pitchFamily="34" charset="0"/>
              </a:rPr>
              <a:t>nông</a:t>
            </a:r>
            <a:r>
              <a:rPr lang="en-US" sz="2700" b="1" dirty="0" smtClean="0">
                <a:solidFill>
                  <a:srgbClr val="333300"/>
                </a:solidFill>
                <a:latin typeface="Arial" panose="020B0604020202020204" pitchFamily="34" charset="0"/>
                <a:cs typeface="Arial" panose="020B0604020202020204" pitchFamily="34" charset="0"/>
              </a:rPr>
              <a:t> </a:t>
            </a:r>
            <a:r>
              <a:rPr lang="en-US" sz="2700" b="1" dirty="0" err="1" smtClean="0">
                <a:solidFill>
                  <a:srgbClr val="333300"/>
                </a:solidFill>
                <a:latin typeface="Arial" panose="020B0604020202020204" pitchFamily="34" charset="0"/>
                <a:cs typeface="Arial" panose="020B0604020202020204" pitchFamily="34" charset="0"/>
              </a:rPr>
              <a:t>nghiệp</a:t>
            </a:r>
            <a:r>
              <a:rPr lang="en-US" sz="2700" b="1" dirty="0" smtClean="0">
                <a:solidFill>
                  <a:srgbClr val="333300"/>
                </a:solidFill>
                <a:latin typeface="Arial" panose="020B0604020202020204" pitchFamily="34" charset="0"/>
                <a:cs typeface="Arial" panose="020B0604020202020204" pitchFamily="34" charset="0"/>
              </a:rPr>
              <a:t>: </a:t>
            </a:r>
            <a:r>
              <a:rPr lang="en-US" sz="2700" b="1" dirty="0" err="1" smtClean="0">
                <a:solidFill>
                  <a:srgbClr val="333300"/>
                </a:solidFill>
                <a:latin typeface="Arial" panose="020B0604020202020204" pitchFamily="34" charset="0"/>
                <a:cs typeface="Arial" panose="020B0604020202020204" pitchFamily="34" charset="0"/>
              </a:rPr>
              <a:t>thuốc</a:t>
            </a:r>
            <a:r>
              <a:rPr lang="en-US" sz="2700" b="1" dirty="0" smtClean="0">
                <a:solidFill>
                  <a:srgbClr val="333300"/>
                </a:solidFill>
                <a:latin typeface="Arial" panose="020B0604020202020204" pitchFamily="34" charset="0"/>
                <a:cs typeface="Arial" panose="020B0604020202020204" pitchFamily="34" charset="0"/>
              </a:rPr>
              <a:t> </a:t>
            </a:r>
            <a:r>
              <a:rPr lang="en-US" sz="2700" b="1" dirty="0" err="1" smtClean="0">
                <a:solidFill>
                  <a:srgbClr val="333300"/>
                </a:solidFill>
                <a:latin typeface="Arial" panose="020B0604020202020204" pitchFamily="34" charset="0"/>
                <a:cs typeface="Arial" panose="020B0604020202020204" pitchFamily="34" charset="0"/>
              </a:rPr>
              <a:t>trừ</a:t>
            </a:r>
            <a:r>
              <a:rPr lang="en-US" sz="2700" b="1" dirty="0" smtClean="0">
                <a:solidFill>
                  <a:srgbClr val="333300"/>
                </a:solidFill>
                <a:latin typeface="Arial" panose="020B0604020202020204" pitchFamily="34" charset="0"/>
                <a:cs typeface="Arial" panose="020B0604020202020204" pitchFamily="34" charset="0"/>
              </a:rPr>
              <a:t> </a:t>
            </a:r>
            <a:r>
              <a:rPr lang="en-US" sz="2700" b="1" dirty="0" err="1" smtClean="0">
                <a:solidFill>
                  <a:srgbClr val="333300"/>
                </a:solidFill>
                <a:latin typeface="Arial" panose="020B0604020202020204" pitchFamily="34" charset="0"/>
                <a:cs typeface="Arial" panose="020B0604020202020204" pitchFamily="34" charset="0"/>
              </a:rPr>
              <a:t>sâu</a:t>
            </a:r>
            <a:r>
              <a:rPr lang="en-US" sz="2700" b="1" dirty="0" smtClean="0">
                <a:solidFill>
                  <a:srgbClr val="333300"/>
                </a:solidFill>
                <a:latin typeface="Arial" panose="020B0604020202020204" pitchFamily="34" charset="0"/>
                <a:cs typeface="Arial" panose="020B0604020202020204" pitchFamily="34" charset="0"/>
              </a:rPr>
              <a:t> </a:t>
            </a:r>
            <a:r>
              <a:rPr lang="en-US" sz="2700" b="1" dirty="0" err="1" smtClean="0">
                <a:solidFill>
                  <a:srgbClr val="333300"/>
                </a:solidFill>
                <a:latin typeface="Arial" panose="020B0604020202020204" pitchFamily="34" charset="0"/>
                <a:cs typeface="Arial" panose="020B0604020202020204" pitchFamily="34" charset="0"/>
              </a:rPr>
              <a:t>từ</a:t>
            </a:r>
            <a:r>
              <a:rPr lang="en-US" sz="2700" b="1" dirty="0" smtClean="0">
                <a:solidFill>
                  <a:srgbClr val="333300"/>
                </a:solidFill>
                <a:latin typeface="Arial" panose="020B0604020202020204" pitchFamily="34" charset="0"/>
                <a:cs typeface="Arial" panose="020B0604020202020204" pitchFamily="34" charset="0"/>
              </a:rPr>
              <a:t> </a:t>
            </a:r>
            <a:r>
              <a:rPr lang="en-US" sz="2700" b="1" dirty="0" err="1" smtClean="0">
                <a:solidFill>
                  <a:srgbClr val="333300"/>
                </a:solidFill>
                <a:latin typeface="Arial" panose="020B0604020202020204" pitchFamily="34" charset="0"/>
                <a:cs typeface="Arial" panose="020B0604020202020204" pitchFamily="34" charset="0"/>
              </a:rPr>
              <a:t>virut</a:t>
            </a:r>
            <a:endParaRPr lang="en-US" sz="2700" b="1" dirty="0">
              <a:solidFill>
                <a:srgbClr val="3333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6" name="TextBox 5"/>
          <p:cNvSpPr txBox="1"/>
          <p:nvPr/>
        </p:nvSpPr>
        <p:spPr>
          <a:xfrm>
            <a:off x="410962" y="1534176"/>
            <a:ext cx="8322075" cy="3970318"/>
          </a:xfrm>
          <a:prstGeom prst="rect">
            <a:avLst/>
          </a:prstGeom>
          <a:noFill/>
        </p:spPr>
        <p:txBody>
          <a:bodyPr wrap="square" rtlCol="0">
            <a:spAutoFit/>
          </a:bodyPr>
          <a:lstStyle/>
          <a:p>
            <a:pPr algn="just">
              <a:lnSpc>
                <a:spcPct val="150000"/>
              </a:lnSpc>
            </a:pPr>
            <a:r>
              <a:rPr lang="vi-VN" sz="2800" dirty="0" smtClean="0"/>
              <a:t>Tính ưu việt của thuốc trừ sâu từ virut</a:t>
            </a:r>
            <a:r>
              <a:rPr lang="en-US" sz="2800" dirty="0" smtClean="0"/>
              <a:t> </a:t>
            </a:r>
            <a:r>
              <a:rPr lang="en-US" sz="2800" dirty="0" err="1" smtClean="0">
                <a:latin typeface="Arial" panose="020B0604020202020204" pitchFamily="34" charset="0"/>
                <a:cs typeface="Arial" panose="020B0604020202020204" pitchFamily="34" charset="0"/>
              </a:rPr>
              <a:t>nhân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thuộc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nhóm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virut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Baculo</a:t>
            </a:r>
            <a:r>
              <a:rPr lang="vi-VN" sz="2800" dirty="0" smtClean="0"/>
              <a:t>:</a:t>
            </a:r>
            <a:endParaRPr lang="en-US" sz="2800" dirty="0" smtClean="0"/>
          </a:p>
          <a:p>
            <a:pPr marL="228600" indent="-228600" algn="just">
              <a:lnSpc>
                <a:spcPct val="150000"/>
              </a:lnSpc>
              <a:buFont typeface="Arial" panose="020B0604020202020204" pitchFamily="34" charset="0"/>
              <a:buChar char="•"/>
            </a:pPr>
            <a:r>
              <a:rPr lang="vi-VN" sz="2800" dirty="0" smtClean="0"/>
              <a:t>Có tính đặc hiệu cao, chỉ gây hại cho một số sâu nhất định, không gây độc cho người và động vật.</a:t>
            </a:r>
            <a:endParaRPr lang="en-US" sz="2800" dirty="0" smtClean="0"/>
          </a:p>
          <a:p>
            <a:pPr marL="228600" indent="-228600" algn="just">
              <a:lnSpc>
                <a:spcPct val="150000"/>
              </a:lnSpc>
              <a:buFont typeface="Arial" panose="020B0604020202020204" pitchFamily="34" charset="0"/>
              <a:buChar char="•"/>
            </a:pPr>
            <a:r>
              <a:rPr lang="vi-VN" sz="2800" dirty="0" smtClean="0"/>
              <a:t>Có khả năng tồn tại lâu ngoài cơ thể côn trùng.</a:t>
            </a:r>
            <a:endParaRPr lang="en-US" sz="2800" dirty="0" smtClean="0"/>
          </a:p>
          <a:p>
            <a:pPr marL="228600" indent="-228600" algn="just">
              <a:lnSpc>
                <a:spcPct val="150000"/>
              </a:lnSpc>
              <a:buFont typeface="Arial" panose="020B0604020202020204" pitchFamily="34" charset="0"/>
              <a:buChar char="•"/>
            </a:pPr>
            <a:r>
              <a:rPr lang="vi-VN" sz="2800" dirty="0" smtClean="0"/>
              <a:t>Dễ sản xuất, hiệu quả diệt sâu cao, giá thành hạ.</a:t>
            </a:r>
          </a:p>
        </p:txBody>
      </p:sp>
    </p:spTree>
    <p:extLst>
      <p:ext uri="{BB962C8B-B14F-4D97-AF65-F5344CB8AC3E}">
        <p14:creationId xmlns:p14="http://schemas.microsoft.com/office/powerpoint/2010/main" val="277203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0"/>
          <p:cNvSpPr>
            <a:spLocks noChangeArrowheads="1"/>
          </p:cNvSpPr>
          <p:nvPr/>
        </p:nvSpPr>
        <p:spPr bwMode="auto">
          <a:xfrm>
            <a:off x="137160" y="40481"/>
            <a:ext cx="8869680" cy="1097280"/>
          </a:xfrm>
          <a:prstGeom prst="roundRect">
            <a:avLst>
              <a:gd name="adj" fmla="val 16667"/>
            </a:avLst>
          </a:prstGeom>
          <a:solidFill>
            <a:schemeClr val="accent4">
              <a:lumMod val="20000"/>
              <a:lumOff val="80000"/>
            </a:schemeClr>
          </a:solidFill>
          <a:ln w="9525">
            <a:noFill/>
            <a:round/>
            <a:headEnd/>
            <a:tailEnd/>
          </a:ln>
          <a:effectLst>
            <a:outerShdw sy="50000" rotWithShape="0">
              <a:schemeClr val="bg2">
                <a:alpha val="50000"/>
              </a:schemeClr>
            </a:outerShdw>
          </a:effectLst>
        </p:spPr>
        <p:txBody>
          <a:bodyPr wrap="none" anchor="ctr"/>
          <a:lstStyle/>
          <a:p>
            <a:pPr algn="ctr">
              <a:lnSpc>
                <a:spcPct val="150000"/>
              </a:lnSpc>
              <a:defRPr/>
            </a:pPr>
            <a:r>
              <a:rPr lang="vi-VN" sz="2700" b="1" dirty="0">
                <a:solidFill>
                  <a:srgbClr val="333300"/>
                </a:solidFill>
              </a:rPr>
              <a:t>I. Các virut kí sinh ở vi sinh vật, thực vật và côn trùng</a:t>
            </a:r>
            <a:br>
              <a:rPr lang="vi-VN" sz="2700" b="1" dirty="0">
                <a:solidFill>
                  <a:srgbClr val="333300"/>
                </a:solidFill>
              </a:rPr>
            </a:br>
            <a:r>
              <a:rPr lang="vi-VN" sz="2700" b="1" dirty="0">
                <a:solidFill>
                  <a:srgbClr val="333300"/>
                </a:solidFill>
              </a:rPr>
              <a:t>1. Virut kí sinh ở vi sinh vật (phagơ)</a:t>
            </a:r>
            <a:endParaRPr lang="en-US" sz="2700" b="1" dirty="0">
              <a:solidFill>
                <a:srgbClr val="333300"/>
              </a:solidFill>
              <a:effectLst>
                <a:outerShdw blurRad="38100" dist="38100" dir="2700000" algn="tl">
                  <a:srgbClr val="C0C0C0"/>
                </a:outerShdw>
              </a:effectLst>
            </a:endParaRPr>
          </a:p>
        </p:txBody>
      </p:sp>
      <p:grpSp>
        <p:nvGrpSpPr>
          <p:cNvPr id="10" name="Group 9"/>
          <p:cNvGrpSpPr/>
          <p:nvPr/>
        </p:nvGrpSpPr>
        <p:grpSpPr>
          <a:xfrm>
            <a:off x="5593976" y="4854949"/>
            <a:ext cx="3550024" cy="2003051"/>
            <a:chOff x="5593976" y="4505325"/>
            <a:chExt cx="3550024" cy="2003051"/>
          </a:xfrm>
        </p:grpSpPr>
        <p:pic>
          <p:nvPicPr>
            <p:cNvPr id="1026" name="Picture 2" descr="Virus gây bệnh và ứng dụng của virus trong thực tiễn"/>
            <p:cNvPicPr>
              <a:picLocks noChangeAspect="1" noChangeArrowheads="1"/>
            </p:cNvPicPr>
            <p:nvPr/>
          </p:nvPicPr>
          <p:blipFill rotWithShape="1">
            <a:blip r:embed="rId2">
              <a:extLst>
                <a:ext uri="{28A0092B-C50C-407E-A947-70E740481C1C}">
                  <a14:useLocalDpi xmlns:a14="http://schemas.microsoft.com/office/drawing/2010/main" val="0"/>
                </a:ext>
              </a:extLst>
            </a:blip>
            <a:srcRect l="5644" b="14861"/>
            <a:stretch/>
          </p:blipFill>
          <p:spPr bwMode="auto">
            <a:xfrm>
              <a:off x="5593976" y="4505325"/>
              <a:ext cx="3550024" cy="20030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93976" y="5123328"/>
              <a:ext cx="161365" cy="255495"/>
            </a:xfrm>
            <a:prstGeom prst="rect">
              <a:avLst/>
            </a:prstGeom>
            <a:solidFill>
              <a:srgbClr val="E6C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854316" y="1457501"/>
            <a:ext cx="3717684" cy="480131"/>
          </a:xfrm>
          <a:prstGeom prst="rect">
            <a:avLst/>
          </a:prstGeom>
          <a:solidFill>
            <a:schemeClr val="accent6">
              <a:lumMod val="40000"/>
              <a:lumOff val="60000"/>
            </a:schemeClr>
          </a:solidFill>
        </p:spPr>
        <p:txBody>
          <a:bodyPr wrap="none" rtlCol="0">
            <a:spAutoFit/>
          </a:bodyPr>
          <a:lstStyle/>
          <a:p>
            <a:pPr marL="228600" indent="-228600">
              <a:lnSpc>
                <a:spcPct val="90000"/>
              </a:lnSpc>
              <a:spcBef>
                <a:spcPts val="1000"/>
              </a:spcBef>
              <a:buFont typeface="Arial" panose="020B0604020202020204" pitchFamily="34" charset="0"/>
              <a:buChar char="•"/>
            </a:pPr>
            <a:r>
              <a:rPr lang="vi-VN" sz="2800" dirty="0"/>
              <a:t>Có khoảng 3000 loài</a:t>
            </a:r>
            <a:endParaRPr lang="en-US" sz="2800" dirty="0"/>
          </a:p>
        </p:txBody>
      </p:sp>
      <p:sp>
        <p:nvSpPr>
          <p:cNvPr id="16" name="TextBox 15"/>
          <p:cNvSpPr txBox="1"/>
          <p:nvPr/>
        </p:nvSpPr>
        <p:spPr>
          <a:xfrm>
            <a:off x="854316" y="2494875"/>
            <a:ext cx="1693092" cy="480131"/>
          </a:xfrm>
          <a:prstGeom prst="rect">
            <a:avLst/>
          </a:prstGeom>
          <a:solidFill>
            <a:schemeClr val="accent5">
              <a:lumMod val="20000"/>
              <a:lumOff val="80000"/>
            </a:schemeClr>
          </a:solidFill>
        </p:spPr>
        <p:txBody>
          <a:bodyPr wrap="none" rtlCol="0">
            <a:spAutoFit/>
          </a:bodyPr>
          <a:lstStyle/>
          <a:p>
            <a:pPr marL="228600" indent="-228600">
              <a:lnSpc>
                <a:spcPct val="90000"/>
              </a:lnSpc>
              <a:spcBef>
                <a:spcPts val="1000"/>
              </a:spcBef>
              <a:buFont typeface="Arial" panose="020B0604020202020204" pitchFamily="34" charset="0"/>
              <a:buChar char="•"/>
            </a:pPr>
            <a:r>
              <a:rPr lang="vi-VN" sz="2800" dirty="0" smtClean="0"/>
              <a:t>Ký sinh</a:t>
            </a:r>
            <a:r>
              <a:rPr lang="en-US" sz="2800" dirty="0" smtClean="0">
                <a:latin typeface="Arial" panose="020B0604020202020204" pitchFamily="34" charset="0"/>
                <a:cs typeface="Arial" panose="020B0604020202020204" pitchFamily="34" charset="0"/>
              </a:rPr>
              <a:t> </a:t>
            </a:r>
            <a:endParaRPr lang="en-US" sz="2800" dirty="0"/>
          </a:p>
        </p:txBody>
      </p:sp>
      <p:sp>
        <p:nvSpPr>
          <p:cNvPr id="18" name="TextBox 17"/>
          <p:cNvSpPr txBox="1"/>
          <p:nvPr/>
        </p:nvSpPr>
        <p:spPr>
          <a:xfrm>
            <a:off x="3443302" y="2095575"/>
            <a:ext cx="3935869" cy="867930"/>
          </a:xfrm>
          <a:prstGeom prst="rect">
            <a:avLst/>
          </a:prstGeom>
          <a:solidFill>
            <a:schemeClr val="accent1">
              <a:lumMod val="20000"/>
              <a:lumOff val="80000"/>
            </a:schemeClr>
          </a:solidFill>
        </p:spPr>
        <p:txBody>
          <a:bodyPr wrap="square" rtlCol="0">
            <a:spAutoFit/>
          </a:bodyPr>
          <a:lstStyle/>
          <a:p>
            <a:pPr>
              <a:lnSpc>
                <a:spcPct val="90000"/>
              </a:lnSpc>
              <a:spcBef>
                <a:spcPts val="1000"/>
              </a:spcBef>
            </a:pPr>
            <a:r>
              <a:rPr lang="vi-VN" sz="2800" dirty="0" smtClean="0"/>
              <a:t>Ở vi sinh vật nhân sơ (vi khuẩn, xạ khuẩn</a:t>
            </a:r>
            <a:r>
              <a:rPr lang="en-US" sz="2800" dirty="0" smtClean="0"/>
              <a:t>)</a:t>
            </a:r>
            <a:endParaRPr lang="en-US" sz="2800" dirty="0"/>
          </a:p>
        </p:txBody>
      </p:sp>
      <p:sp>
        <p:nvSpPr>
          <p:cNvPr id="19" name="TextBox 18"/>
          <p:cNvSpPr txBox="1"/>
          <p:nvPr/>
        </p:nvSpPr>
        <p:spPr>
          <a:xfrm>
            <a:off x="3459683" y="3029205"/>
            <a:ext cx="3919488" cy="867930"/>
          </a:xfrm>
          <a:prstGeom prst="rect">
            <a:avLst/>
          </a:prstGeom>
          <a:solidFill>
            <a:schemeClr val="tx2">
              <a:lumMod val="20000"/>
              <a:lumOff val="80000"/>
            </a:schemeClr>
          </a:solidFill>
        </p:spPr>
        <p:txBody>
          <a:bodyPr wrap="square" rtlCol="0">
            <a:spAutoFit/>
          </a:bodyPr>
          <a:lstStyle/>
          <a:p>
            <a:pPr>
              <a:lnSpc>
                <a:spcPct val="90000"/>
              </a:lnSpc>
              <a:spcBef>
                <a:spcPts val="1000"/>
              </a:spcBef>
            </a:pPr>
            <a:r>
              <a:rPr lang="vi-VN" sz="2800" dirty="0" smtClean="0"/>
              <a:t>Ở vi sinh vật nhân thực (nấm men, nấm sợi)</a:t>
            </a:r>
            <a:endParaRPr lang="en-US" sz="2800" dirty="0"/>
          </a:p>
        </p:txBody>
      </p:sp>
      <p:sp>
        <p:nvSpPr>
          <p:cNvPr id="21" name="TextBox 20"/>
          <p:cNvSpPr txBox="1"/>
          <p:nvPr/>
        </p:nvSpPr>
        <p:spPr>
          <a:xfrm>
            <a:off x="854316" y="3897135"/>
            <a:ext cx="6659656" cy="1384995"/>
          </a:xfrm>
          <a:prstGeom prst="rect">
            <a:avLst/>
          </a:prstGeom>
          <a:noFill/>
        </p:spPr>
        <p:txBody>
          <a:bodyPr wrap="square" rtlCol="0">
            <a:spAutoFit/>
          </a:bodyPr>
          <a:lstStyle/>
          <a:p>
            <a:pPr marL="228600" indent="-228600">
              <a:buFont typeface="Arial" panose="020B0604020202020204" pitchFamily="34" charset="0"/>
              <a:buChar char="•"/>
            </a:pPr>
            <a:r>
              <a:rPr lang="vi-VN" sz="2800" dirty="0" smtClean="0"/>
              <a:t>Gây thiệt hại cho ngành công nghiệp: sản xuất thuốc kháng sinh, mì chính, thuốc trừ sâu sinh học…</a:t>
            </a:r>
            <a:endParaRPr lang="en-US" sz="2800" dirty="0"/>
          </a:p>
        </p:txBody>
      </p:sp>
      <p:sp>
        <p:nvSpPr>
          <p:cNvPr id="22" name="TextBox 21"/>
          <p:cNvSpPr txBox="1"/>
          <p:nvPr/>
        </p:nvSpPr>
        <p:spPr>
          <a:xfrm>
            <a:off x="4329953" y="5919269"/>
            <a:ext cx="1264023" cy="341632"/>
          </a:xfrm>
          <a:prstGeom prst="rect">
            <a:avLst/>
          </a:prstGeom>
          <a:noFill/>
        </p:spPr>
        <p:txBody>
          <a:bodyPr wrap="square" rtlCol="0">
            <a:spAutoFit/>
          </a:bodyPr>
          <a:lstStyle/>
          <a:p>
            <a:pPr>
              <a:lnSpc>
                <a:spcPct val="90000"/>
              </a:lnSpc>
              <a:spcBef>
                <a:spcPts val="1000"/>
              </a:spcBef>
            </a:pPr>
            <a:r>
              <a:rPr lang="vi-V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Phagơ</a:t>
            </a:r>
            <a:r>
              <a:rPr lang="en-US"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T4</a:t>
            </a:r>
            <a:endPar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23" name="Straight Arrow Connector 22"/>
          <p:cNvCxnSpPr>
            <a:stCxn id="16" idx="3"/>
            <a:endCxn id="18" idx="1"/>
          </p:cNvCxnSpPr>
          <p:nvPr/>
        </p:nvCxnSpPr>
        <p:spPr>
          <a:xfrm flipV="1">
            <a:off x="2547408" y="2529540"/>
            <a:ext cx="895894" cy="2054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3"/>
            <a:endCxn id="19" idx="1"/>
          </p:cNvCxnSpPr>
          <p:nvPr/>
        </p:nvCxnSpPr>
        <p:spPr>
          <a:xfrm>
            <a:off x="2547408" y="2734941"/>
            <a:ext cx="912275" cy="7282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141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0"/>
          <p:cNvSpPr>
            <a:spLocks noChangeArrowheads="1"/>
          </p:cNvSpPr>
          <p:nvPr/>
        </p:nvSpPr>
        <p:spPr bwMode="auto">
          <a:xfrm>
            <a:off x="137160" y="40481"/>
            <a:ext cx="8869680" cy="1097280"/>
          </a:xfrm>
          <a:prstGeom prst="roundRect">
            <a:avLst>
              <a:gd name="adj" fmla="val 16667"/>
            </a:avLst>
          </a:prstGeom>
          <a:solidFill>
            <a:schemeClr val="accent4">
              <a:lumMod val="20000"/>
              <a:lumOff val="80000"/>
            </a:schemeClr>
          </a:solidFill>
          <a:ln w="9525">
            <a:noFill/>
            <a:round/>
            <a:headEnd/>
            <a:tailEnd/>
          </a:ln>
          <a:effectLst>
            <a:outerShdw sy="50000" rotWithShape="0">
              <a:schemeClr val="bg2">
                <a:alpha val="50000"/>
              </a:schemeClr>
            </a:outerShdw>
          </a:effectLst>
        </p:spPr>
        <p:txBody>
          <a:bodyPr wrap="none" anchor="ctr"/>
          <a:lstStyle/>
          <a:p>
            <a:pPr algn="ctr">
              <a:lnSpc>
                <a:spcPct val="150000"/>
              </a:lnSpc>
              <a:defRPr/>
            </a:pPr>
            <a:r>
              <a:rPr lang="vi-VN" sz="2700" b="1" dirty="0">
                <a:solidFill>
                  <a:srgbClr val="333300"/>
                </a:solidFill>
              </a:rPr>
              <a:t>I. Các virut kí sinh ở vi sinh vật, thực vật và côn trùng</a:t>
            </a:r>
            <a:br>
              <a:rPr lang="vi-VN" sz="2700" b="1" dirty="0">
                <a:solidFill>
                  <a:srgbClr val="333300"/>
                </a:solidFill>
              </a:rPr>
            </a:br>
            <a:r>
              <a:rPr lang="en-US" sz="2700" b="1" dirty="0" smtClean="0">
                <a:solidFill>
                  <a:srgbClr val="333300"/>
                </a:solidFill>
                <a:latin typeface="Arial" panose="020B0604020202020204" pitchFamily="34" charset="0"/>
                <a:cs typeface="Arial" panose="020B0604020202020204" pitchFamily="34" charset="0"/>
              </a:rPr>
              <a:t>2</a:t>
            </a:r>
            <a:r>
              <a:rPr lang="vi-VN" sz="2700" b="1" dirty="0" smtClean="0">
                <a:solidFill>
                  <a:srgbClr val="333300"/>
                </a:solidFill>
              </a:rPr>
              <a:t>. </a:t>
            </a:r>
            <a:r>
              <a:rPr lang="vi-VN" sz="2700" b="1" dirty="0">
                <a:solidFill>
                  <a:srgbClr val="333300"/>
                </a:solidFill>
              </a:rPr>
              <a:t>Virut kí sinh ở </a:t>
            </a:r>
            <a:r>
              <a:rPr lang="en-US" sz="2700" b="1" dirty="0" err="1" smtClean="0">
                <a:solidFill>
                  <a:srgbClr val="333300"/>
                </a:solidFill>
                <a:latin typeface="Arial" panose="020B0604020202020204" pitchFamily="34" charset="0"/>
                <a:cs typeface="Arial" panose="020B0604020202020204" pitchFamily="34" charset="0"/>
              </a:rPr>
              <a:t>thực</a:t>
            </a:r>
            <a:r>
              <a:rPr lang="en-US" sz="2700" b="1" dirty="0" smtClean="0">
                <a:solidFill>
                  <a:srgbClr val="333300"/>
                </a:solidFill>
                <a:latin typeface="Arial" panose="020B0604020202020204" pitchFamily="34" charset="0"/>
                <a:cs typeface="Arial" panose="020B0604020202020204" pitchFamily="34" charset="0"/>
              </a:rPr>
              <a:t> </a:t>
            </a:r>
            <a:r>
              <a:rPr lang="vi-VN" sz="2700" b="1" dirty="0" smtClean="0">
                <a:solidFill>
                  <a:srgbClr val="333300"/>
                </a:solidFill>
              </a:rPr>
              <a:t>vật</a:t>
            </a:r>
            <a:endParaRPr lang="en-US" sz="2700" b="1" dirty="0">
              <a:solidFill>
                <a:srgbClr val="333300"/>
              </a:solidFill>
              <a:effectLst>
                <a:outerShdw blurRad="38100" dist="38100" dir="2700000" algn="tl">
                  <a:srgbClr val="C0C0C0"/>
                </a:outerShdw>
              </a:effectLst>
            </a:endParaRPr>
          </a:p>
        </p:txBody>
      </p:sp>
      <p:sp>
        <p:nvSpPr>
          <p:cNvPr id="15" name="TextBox 14"/>
          <p:cNvSpPr txBox="1"/>
          <p:nvPr/>
        </p:nvSpPr>
        <p:spPr>
          <a:xfrm>
            <a:off x="335865" y="2948157"/>
            <a:ext cx="8472269"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28600" indent="-228600" algn="just">
              <a:buFont typeface="Arial" panose="020B0604020202020204" pitchFamily="34" charset="0"/>
              <a:buChar char="•"/>
            </a:pPr>
            <a:r>
              <a:rPr lang="vi-VN" sz="2800" dirty="0" smtClean="0"/>
              <a:t>Virut không tự xâm nhập được vào tế bào thực vật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mà</a:t>
            </a:r>
            <a:r>
              <a:rPr lang="en-US" sz="2800" dirty="0" smtClean="0">
                <a:latin typeface="Arial" panose="020B0604020202020204" pitchFamily="34" charset="0"/>
                <a:cs typeface="Arial" panose="020B0604020202020204" pitchFamily="34" charset="0"/>
              </a:rPr>
              <a:t> </a:t>
            </a:r>
            <a:r>
              <a:rPr lang="vi-VN" sz="2800" dirty="0" smtClean="0"/>
              <a:t>nhờ côn trùng</a:t>
            </a:r>
            <a:r>
              <a:rPr lang="en-US" sz="2800" dirty="0" smtClean="0">
                <a:latin typeface="Arial" panose="020B0604020202020204" pitchFamily="34" charset="0"/>
                <a:cs typeface="Arial" panose="020B0604020202020204" pitchFamily="34" charset="0"/>
              </a:rPr>
              <a:t>, </a:t>
            </a:r>
            <a:r>
              <a:rPr lang="vi-VN" sz="2800" dirty="0" smtClean="0"/>
              <a:t>qua vết xây </a:t>
            </a:r>
            <a:r>
              <a:rPr lang="en-US" sz="2800" dirty="0" smtClean="0">
                <a:latin typeface="Arial" panose="020B0604020202020204" pitchFamily="34" charset="0"/>
                <a:cs typeface="Arial" panose="020B0604020202020204" pitchFamily="34" charset="0"/>
              </a:rPr>
              <a:t>x</a:t>
            </a:r>
            <a:r>
              <a:rPr lang="vi-VN" sz="2800" dirty="0" smtClean="0"/>
              <a:t>át, </a:t>
            </a:r>
            <a:r>
              <a:rPr lang="en-US" sz="2800" dirty="0" err="1" smtClean="0">
                <a:latin typeface="Arial" panose="020B0604020202020204" pitchFamily="34" charset="0"/>
                <a:cs typeface="Arial" panose="020B0604020202020204" pitchFamily="34" charset="0"/>
              </a:rPr>
              <a:t>cây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bị</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bệnh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truyền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thế</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hệ</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sau</a:t>
            </a:r>
            <a:r>
              <a:rPr lang="en-US" sz="2800" dirty="0" smtClean="0">
                <a:latin typeface="Arial" panose="020B0604020202020204" pitchFamily="34" charset="0"/>
                <a:cs typeface="Arial" panose="020B0604020202020204" pitchFamily="34" charset="0"/>
              </a:rPr>
              <a:t> qua </a:t>
            </a:r>
            <a:r>
              <a:rPr lang="en-US" sz="2800" dirty="0" err="1" smtClean="0">
                <a:latin typeface="Arial" panose="020B0604020202020204" pitchFamily="34" charset="0"/>
                <a:cs typeface="Arial" panose="020B0604020202020204" pitchFamily="34" charset="0"/>
              </a:rPr>
              <a:t>hạt</a:t>
            </a:r>
            <a:r>
              <a:rPr lang="vi-VN" sz="2800" dirty="0" smtClean="0"/>
              <a:t>.</a:t>
            </a:r>
            <a:endParaRPr lang="vi-VN" sz="2800" dirty="0" smtClean="0">
              <a:latin typeface="Arial" panose="020B0604020202020204" pitchFamily="34" charset="0"/>
              <a:cs typeface="Arial" panose="020B0604020202020204" pitchFamily="34" charset="0"/>
            </a:endParaRPr>
          </a:p>
        </p:txBody>
      </p:sp>
      <p:sp>
        <p:nvSpPr>
          <p:cNvPr id="17" name="TextBox 16"/>
          <p:cNvSpPr txBox="1"/>
          <p:nvPr/>
        </p:nvSpPr>
        <p:spPr>
          <a:xfrm>
            <a:off x="335864" y="1956801"/>
            <a:ext cx="8472269"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28600" indent="-228600" algn="just">
              <a:buFont typeface="Arial" panose="020B0604020202020204" pitchFamily="34" charset="0"/>
              <a:buChar char="•"/>
            </a:pPr>
            <a:r>
              <a:rPr lang="vi-VN" sz="2800" dirty="0" smtClean="0"/>
              <a:t>Có khoảng 1000 loài.</a:t>
            </a:r>
            <a:endParaRPr lang="vi-VN" sz="2800" dirty="0" smtClean="0">
              <a:latin typeface="Arial" panose="020B0604020202020204" pitchFamily="34" charset="0"/>
              <a:cs typeface="Arial" panose="020B0604020202020204" pitchFamily="34" charset="0"/>
            </a:endParaRPr>
          </a:p>
        </p:txBody>
      </p:sp>
      <p:sp>
        <p:nvSpPr>
          <p:cNvPr id="20" name="TextBox 19"/>
          <p:cNvSpPr txBox="1"/>
          <p:nvPr/>
        </p:nvSpPr>
        <p:spPr>
          <a:xfrm>
            <a:off x="335864" y="4801288"/>
            <a:ext cx="8472269"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28600" indent="-228600" algn="just">
              <a:buFont typeface="Arial" panose="020B0604020202020204" pitchFamily="34" charset="0"/>
              <a:buChar char="•"/>
            </a:pPr>
            <a:r>
              <a:rPr lang="en-US" sz="2800" dirty="0" smtClean="0">
                <a:latin typeface="Arial" panose="020B0604020202020204" pitchFamily="34" charset="0"/>
                <a:cs typeface="Arial" panose="020B0604020202020204" pitchFamily="34" charset="0"/>
              </a:rPr>
              <a:t>V</a:t>
            </a:r>
            <a:r>
              <a:rPr lang="vi-VN" sz="2800" dirty="0" smtClean="0"/>
              <a:t>irut lan sang các tế bào khác qua cầu sinh chất.</a:t>
            </a:r>
            <a:endParaRPr lang="vi-VN"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824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0"/>
          <p:cNvSpPr>
            <a:spLocks noChangeArrowheads="1"/>
          </p:cNvSpPr>
          <p:nvPr/>
        </p:nvSpPr>
        <p:spPr bwMode="auto">
          <a:xfrm>
            <a:off x="137160" y="40481"/>
            <a:ext cx="8869680" cy="1097280"/>
          </a:xfrm>
          <a:prstGeom prst="roundRect">
            <a:avLst>
              <a:gd name="adj" fmla="val 16667"/>
            </a:avLst>
          </a:prstGeom>
          <a:solidFill>
            <a:schemeClr val="accent4">
              <a:lumMod val="20000"/>
              <a:lumOff val="80000"/>
            </a:schemeClr>
          </a:solidFill>
          <a:ln w="9525">
            <a:noFill/>
            <a:round/>
            <a:headEnd/>
            <a:tailEnd/>
          </a:ln>
          <a:effectLst>
            <a:outerShdw sy="50000" rotWithShape="0">
              <a:schemeClr val="bg2">
                <a:alpha val="50000"/>
              </a:schemeClr>
            </a:outerShdw>
          </a:effectLst>
        </p:spPr>
        <p:txBody>
          <a:bodyPr wrap="none" anchor="ctr"/>
          <a:lstStyle/>
          <a:p>
            <a:pPr algn="ctr">
              <a:lnSpc>
                <a:spcPct val="150000"/>
              </a:lnSpc>
              <a:defRPr/>
            </a:pPr>
            <a:r>
              <a:rPr lang="vi-VN" sz="2700" b="1" dirty="0">
                <a:solidFill>
                  <a:srgbClr val="333300"/>
                </a:solidFill>
              </a:rPr>
              <a:t>I. Các virut kí sinh ở vi sinh vật, thực vật và côn trùng</a:t>
            </a:r>
            <a:br>
              <a:rPr lang="vi-VN" sz="2700" b="1" dirty="0">
                <a:solidFill>
                  <a:srgbClr val="333300"/>
                </a:solidFill>
              </a:rPr>
            </a:br>
            <a:r>
              <a:rPr lang="en-US" sz="2700" b="1" dirty="0" smtClean="0">
                <a:solidFill>
                  <a:srgbClr val="333300"/>
                </a:solidFill>
                <a:latin typeface="Arial" panose="020B0604020202020204" pitchFamily="34" charset="0"/>
                <a:cs typeface="Arial" panose="020B0604020202020204" pitchFamily="34" charset="0"/>
              </a:rPr>
              <a:t>2</a:t>
            </a:r>
            <a:r>
              <a:rPr lang="vi-VN" sz="2700" b="1" dirty="0" smtClean="0">
                <a:solidFill>
                  <a:srgbClr val="333300"/>
                </a:solidFill>
              </a:rPr>
              <a:t>. </a:t>
            </a:r>
            <a:r>
              <a:rPr lang="vi-VN" sz="2700" b="1" dirty="0">
                <a:solidFill>
                  <a:srgbClr val="333300"/>
                </a:solidFill>
              </a:rPr>
              <a:t>Virut kí sinh ở </a:t>
            </a:r>
            <a:r>
              <a:rPr lang="en-US" sz="2700" b="1" dirty="0" err="1" smtClean="0">
                <a:solidFill>
                  <a:srgbClr val="333300"/>
                </a:solidFill>
                <a:latin typeface="Arial" panose="020B0604020202020204" pitchFamily="34" charset="0"/>
                <a:cs typeface="Arial" panose="020B0604020202020204" pitchFamily="34" charset="0"/>
              </a:rPr>
              <a:t>thực</a:t>
            </a:r>
            <a:r>
              <a:rPr lang="en-US" sz="2700" b="1" dirty="0" smtClean="0">
                <a:solidFill>
                  <a:srgbClr val="333300"/>
                </a:solidFill>
                <a:latin typeface="Arial" panose="020B0604020202020204" pitchFamily="34" charset="0"/>
                <a:cs typeface="Arial" panose="020B0604020202020204" pitchFamily="34" charset="0"/>
              </a:rPr>
              <a:t> </a:t>
            </a:r>
            <a:r>
              <a:rPr lang="vi-VN" sz="2700" b="1" dirty="0" smtClean="0">
                <a:solidFill>
                  <a:srgbClr val="333300"/>
                </a:solidFill>
              </a:rPr>
              <a:t>vật</a:t>
            </a:r>
            <a:endParaRPr lang="en-US" sz="2700" b="1" dirty="0">
              <a:solidFill>
                <a:srgbClr val="333300"/>
              </a:solidFill>
              <a:effectLst>
                <a:outerShdw blurRad="38100" dist="38100" dir="2700000" algn="tl">
                  <a:srgbClr val="C0C0C0"/>
                </a:outerShdw>
              </a:effectLst>
            </a:endParaRPr>
          </a:p>
        </p:txBody>
      </p:sp>
      <p:sp>
        <p:nvSpPr>
          <p:cNvPr id="15" name="TextBox 14"/>
          <p:cNvSpPr txBox="1"/>
          <p:nvPr/>
        </p:nvSpPr>
        <p:spPr>
          <a:xfrm>
            <a:off x="418513" y="1238341"/>
            <a:ext cx="8037928" cy="1384995"/>
          </a:xfrm>
          <a:prstGeom prst="rect">
            <a:avLst/>
          </a:prstGeom>
          <a:noFill/>
        </p:spPr>
        <p:txBody>
          <a:bodyPr wrap="square" rtlCol="0">
            <a:spAutoFit/>
          </a:bodyPr>
          <a:lstStyle/>
          <a:p>
            <a:pPr marL="228600" indent="-228600" algn="just">
              <a:buFont typeface="Arial" panose="020B0604020202020204" pitchFamily="34" charset="0"/>
              <a:buChar char="•"/>
            </a:pPr>
            <a:r>
              <a:rPr lang="en-US" sz="2800" dirty="0" err="1" smtClean="0">
                <a:latin typeface="Arial" panose="020B0604020202020204" pitchFamily="34" charset="0"/>
                <a:cs typeface="Arial" panose="020B0604020202020204" pitchFamily="34" charset="0"/>
              </a:rPr>
              <a:t>Hình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thái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cây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nhiễm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virut</a:t>
            </a:r>
            <a:r>
              <a:rPr lang="en-US" sz="2800" dirty="0" smtClean="0">
                <a:latin typeface="Arial" panose="020B0604020202020204" pitchFamily="34" charset="0"/>
                <a:cs typeface="Arial" panose="020B0604020202020204" pitchFamily="34" charset="0"/>
              </a:rPr>
              <a:t>: </a:t>
            </a:r>
            <a:r>
              <a:rPr lang="vi-VN" sz="2800" dirty="0" smtClean="0"/>
              <a:t>Lá cây bị đốm vàng, đốm nâu, sọc hay vằn, lá xoăn, héo, vàng và rụng. Thân bị lùn hoặc còi cọc.</a:t>
            </a:r>
            <a:endParaRPr lang="vi-VN" sz="2800" dirty="0" smtClean="0">
              <a:latin typeface="Arial" panose="020B0604020202020204" pitchFamily="34" charset="0"/>
              <a:cs typeface="Arial" panose="020B0604020202020204" pitchFamily="34" charset="0"/>
            </a:endParaRPr>
          </a:p>
        </p:txBody>
      </p:sp>
      <p:sp>
        <p:nvSpPr>
          <p:cNvPr id="4" name="TextBox 3"/>
          <p:cNvSpPr txBox="1"/>
          <p:nvPr/>
        </p:nvSpPr>
        <p:spPr>
          <a:xfrm>
            <a:off x="687558" y="5238360"/>
            <a:ext cx="7768883" cy="1384995"/>
          </a:xfrm>
          <a:prstGeom prst="rect">
            <a:avLst/>
          </a:prstGeom>
          <a:noFill/>
        </p:spPr>
        <p:txBody>
          <a:bodyPr wrap="square" rtlCol="0">
            <a:spAutoFit/>
          </a:bodyPr>
          <a:lstStyle/>
          <a:p>
            <a:pPr algn="just"/>
            <a:r>
              <a:rPr lang="en-US" sz="2800" dirty="0" err="1" smtClean="0">
                <a:latin typeface="Arial" panose="020B0604020202020204" pitchFamily="34" charset="0"/>
                <a:cs typeface="Arial" panose="020B0604020202020204" pitchFamily="34" charset="0"/>
                <a:sym typeface="Wingdings" panose="05000000000000000000" pitchFamily="2" charset="2"/>
              </a:rPr>
              <a:t>Hiện</a:t>
            </a:r>
            <a:r>
              <a:rPr lang="en-US" sz="2800" dirty="0" smtClean="0">
                <a:latin typeface="Arial" panose="020B0604020202020204" pitchFamily="34" charset="0"/>
                <a:cs typeface="Arial" panose="020B0604020202020204" pitchFamily="34" charset="0"/>
                <a:sym typeface="Wingdings" panose="05000000000000000000" pitchFamily="2" charset="2"/>
              </a:rPr>
              <a:t> nay </a:t>
            </a:r>
            <a:r>
              <a:rPr lang="en-US" sz="2800" dirty="0" err="1" smtClean="0">
                <a:latin typeface="Arial" panose="020B0604020202020204" pitchFamily="34" charset="0"/>
                <a:cs typeface="Arial" panose="020B0604020202020204" pitchFamily="34" charset="0"/>
                <a:sym typeface="Wingdings" panose="05000000000000000000" pitchFamily="2" charset="2"/>
              </a:rPr>
              <a:t>không</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có</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thuốc</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chống</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virut</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thực</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vật</a:t>
            </a:r>
            <a:r>
              <a:rPr lang="en-US" sz="2800" dirty="0" smtClean="0">
                <a:latin typeface="Arial" panose="020B0604020202020204" pitchFamily="34" charset="0"/>
                <a:cs typeface="Arial" panose="020B0604020202020204" pitchFamily="34" charset="0"/>
                <a:sym typeface="Wingdings" panose="05000000000000000000" pitchFamily="2" charset="2"/>
              </a:rPr>
              <a:t>  </a:t>
            </a:r>
            <a:r>
              <a:rPr lang="en-US" sz="2800" dirty="0" err="1" smtClean="0">
                <a:latin typeface="Arial" panose="020B0604020202020204" pitchFamily="34" charset="0"/>
                <a:cs typeface="Arial" panose="020B0604020202020204" pitchFamily="34" charset="0"/>
                <a:sym typeface="Wingdings" panose="05000000000000000000" pitchFamily="2" charset="2"/>
              </a:rPr>
              <a:t>Chọn</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giống</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cây</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sạch</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bệnh</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vệ</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sinh</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đồng</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ruộng</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tiêu</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diệt</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vật</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trung</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gian</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truyền</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bệnh</a:t>
            </a:r>
            <a:r>
              <a:rPr lang="en-US" sz="2800" dirty="0" smtClean="0">
                <a:latin typeface="Arial" panose="020B0604020202020204" pitchFamily="34" charset="0"/>
                <a:cs typeface="Arial" panose="020B0604020202020204" pitchFamily="34" charset="0"/>
                <a:sym typeface="Wingdings" panose="05000000000000000000" pitchFamily="2" charset="2"/>
              </a:rPr>
              <a:t>.</a:t>
            </a:r>
            <a:endParaRPr lang="vi-VN" sz="2800" dirty="0" smtClean="0">
              <a:latin typeface="Arial" panose="020B0604020202020204" pitchFamily="34" charset="0"/>
              <a:cs typeface="Arial" panose="020B0604020202020204" pitchFamily="34" charset="0"/>
            </a:endParaRPr>
          </a:p>
        </p:txBody>
      </p:sp>
      <p:grpSp>
        <p:nvGrpSpPr>
          <p:cNvPr id="3" name="Group 2"/>
          <p:cNvGrpSpPr/>
          <p:nvPr/>
        </p:nvGrpSpPr>
        <p:grpSpPr>
          <a:xfrm>
            <a:off x="336921" y="2569014"/>
            <a:ext cx="8458903" cy="2736220"/>
            <a:chOff x="336921" y="2569014"/>
            <a:chExt cx="8458903" cy="2736220"/>
          </a:xfrm>
        </p:grpSpPr>
        <p:pic>
          <p:nvPicPr>
            <p:cNvPr id="3074" name="Picture 2" descr="Bệnh Do Virus Khảm Thuốc Lá - Chuyên trang về cây ớ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21" y="2569014"/>
              <a:ext cx="3804005" cy="26271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rimer reporte de la presencia de Plum pox virus (cepa REC) en Franci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112" y="2569014"/>
              <a:ext cx="3940712" cy="26271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8727" y="4935902"/>
              <a:ext cx="3780394"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dirty="0" err="1"/>
                <a:t>L</a:t>
              </a:r>
              <a:r>
                <a:rPr lang="en-US" dirty="0" err="1" smtClean="0"/>
                <a:t>á</a:t>
              </a:r>
              <a:r>
                <a:rPr lang="en-US" dirty="0" smtClean="0"/>
                <a:t> </a:t>
              </a:r>
              <a:r>
                <a:rPr lang="en-US" dirty="0" err="1" smtClean="0"/>
                <a:t>cây</a:t>
              </a:r>
              <a:r>
                <a:rPr lang="en-US" dirty="0" smtClean="0"/>
                <a:t> </a:t>
              </a:r>
              <a:r>
                <a:rPr lang="en-US" dirty="0" err="1" smtClean="0"/>
                <a:t>ớt</a:t>
              </a:r>
              <a:r>
                <a:rPr lang="en-US" dirty="0" smtClean="0"/>
                <a:t> </a:t>
              </a:r>
              <a:r>
                <a:rPr lang="en-US" dirty="0" err="1" smtClean="0"/>
                <a:t>bị</a:t>
              </a:r>
              <a:r>
                <a:rPr lang="en-US" dirty="0" smtClean="0"/>
                <a:t> </a:t>
              </a:r>
              <a:r>
                <a:rPr lang="en-US" dirty="0" err="1" smtClean="0"/>
                <a:t>nhiễm</a:t>
              </a:r>
              <a:r>
                <a:rPr lang="en-US" dirty="0" smtClean="0"/>
                <a:t> </a:t>
              </a:r>
              <a:r>
                <a:rPr lang="en-US" dirty="0" err="1" smtClean="0"/>
                <a:t>virut</a:t>
              </a:r>
              <a:r>
                <a:rPr lang="en-US" dirty="0" smtClean="0"/>
                <a:t> </a:t>
              </a:r>
              <a:r>
                <a:rPr lang="en-US" dirty="0" err="1" smtClean="0">
                  <a:latin typeface="Arial" panose="020B0604020202020204" pitchFamily="34" charset="0"/>
                  <a:cs typeface="Arial" panose="020B0604020202020204" pitchFamily="34" charset="0"/>
                </a:rPr>
                <a:t>k</a:t>
              </a:r>
              <a:r>
                <a:rPr lang="en-US" dirty="0" err="1" smtClean="0"/>
                <a:t>hảm</a:t>
              </a:r>
              <a:r>
                <a:rPr lang="en-US" dirty="0" smtClean="0"/>
                <a:t> </a:t>
              </a:r>
              <a:r>
                <a:rPr lang="en-US" dirty="0" err="1" smtClean="0"/>
                <a:t>thuốc</a:t>
              </a:r>
              <a:r>
                <a:rPr lang="en-US" dirty="0" smtClean="0"/>
                <a:t> </a:t>
              </a:r>
              <a:r>
                <a:rPr lang="en-US" dirty="0" err="1" smtClean="0"/>
                <a:t>lá</a:t>
              </a:r>
              <a:endParaRPr lang="en-US" dirty="0"/>
            </a:p>
          </p:txBody>
        </p:sp>
        <p:sp>
          <p:nvSpPr>
            <p:cNvPr id="9" name="Rectangle 8"/>
            <p:cNvSpPr/>
            <p:nvPr/>
          </p:nvSpPr>
          <p:spPr>
            <a:xfrm>
              <a:off x="4855112" y="3641570"/>
              <a:ext cx="3940712"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dirty="0" smtClean="0"/>
                <a:t>Mơ bị nhiễm virut Plum pox</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(PPV)</a:t>
              </a:r>
            </a:p>
          </p:txBody>
        </p:sp>
      </p:grpSp>
    </p:spTree>
    <p:extLst>
      <p:ext uri="{BB962C8B-B14F-4D97-AF65-F5344CB8AC3E}">
        <p14:creationId xmlns:p14="http://schemas.microsoft.com/office/powerpoint/2010/main" val="3406155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0"/>
          <p:cNvSpPr>
            <a:spLocks noChangeArrowheads="1"/>
          </p:cNvSpPr>
          <p:nvPr/>
        </p:nvSpPr>
        <p:spPr bwMode="auto">
          <a:xfrm>
            <a:off x="137160" y="40481"/>
            <a:ext cx="8869680" cy="1097280"/>
          </a:xfrm>
          <a:prstGeom prst="roundRect">
            <a:avLst>
              <a:gd name="adj" fmla="val 16667"/>
            </a:avLst>
          </a:prstGeom>
          <a:solidFill>
            <a:schemeClr val="accent4">
              <a:lumMod val="20000"/>
              <a:lumOff val="80000"/>
            </a:schemeClr>
          </a:solidFill>
          <a:ln w="9525">
            <a:noFill/>
            <a:round/>
            <a:headEnd/>
            <a:tailEnd/>
          </a:ln>
          <a:effectLst>
            <a:outerShdw sy="50000" rotWithShape="0">
              <a:schemeClr val="bg2">
                <a:alpha val="50000"/>
              </a:schemeClr>
            </a:outerShdw>
          </a:effectLst>
        </p:spPr>
        <p:txBody>
          <a:bodyPr wrap="none" anchor="ctr"/>
          <a:lstStyle/>
          <a:p>
            <a:pPr algn="ctr">
              <a:lnSpc>
                <a:spcPct val="150000"/>
              </a:lnSpc>
              <a:defRPr/>
            </a:pPr>
            <a:r>
              <a:rPr lang="vi-VN" sz="2700" b="1" dirty="0">
                <a:solidFill>
                  <a:srgbClr val="333300"/>
                </a:solidFill>
              </a:rPr>
              <a:t>I. Các virut kí sinh ở vi sinh vật, thực vật và côn trùng</a:t>
            </a:r>
            <a:br>
              <a:rPr lang="vi-VN" sz="2700" b="1" dirty="0">
                <a:solidFill>
                  <a:srgbClr val="333300"/>
                </a:solidFill>
              </a:rPr>
            </a:br>
            <a:r>
              <a:rPr lang="en-US" sz="2700" b="1" dirty="0" smtClean="0">
                <a:solidFill>
                  <a:srgbClr val="333300"/>
                </a:solidFill>
                <a:latin typeface="Arial" panose="020B0604020202020204" pitchFamily="34" charset="0"/>
                <a:cs typeface="Arial" panose="020B0604020202020204" pitchFamily="34" charset="0"/>
              </a:rPr>
              <a:t>3</a:t>
            </a:r>
            <a:r>
              <a:rPr lang="vi-VN" sz="2700" b="1" dirty="0" smtClean="0">
                <a:solidFill>
                  <a:srgbClr val="333300"/>
                </a:solidFill>
              </a:rPr>
              <a:t>. </a:t>
            </a:r>
            <a:r>
              <a:rPr lang="vi-VN" sz="2700" b="1" dirty="0">
                <a:solidFill>
                  <a:srgbClr val="333300"/>
                </a:solidFill>
              </a:rPr>
              <a:t>Virut kí sinh ở </a:t>
            </a:r>
            <a:r>
              <a:rPr lang="en-US" sz="2700" b="1" dirty="0" err="1" smtClean="0">
                <a:solidFill>
                  <a:srgbClr val="333300"/>
                </a:solidFill>
                <a:latin typeface="Arial" panose="020B0604020202020204" pitchFamily="34" charset="0"/>
                <a:cs typeface="Arial" panose="020B0604020202020204" pitchFamily="34" charset="0"/>
              </a:rPr>
              <a:t>côn</a:t>
            </a:r>
            <a:r>
              <a:rPr lang="en-US" sz="2700" b="1" dirty="0" smtClean="0">
                <a:solidFill>
                  <a:srgbClr val="333300"/>
                </a:solidFill>
                <a:latin typeface="Arial" panose="020B0604020202020204" pitchFamily="34" charset="0"/>
                <a:cs typeface="Arial" panose="020B0604020202020204" pitchFamily="34" charset="0"/>
              </a:rPr>
              <a:t> </a:t>
            </a:r>
            <a:r>
              <a:rPr lang="en-US" sz="2700" b="1" dirty="0" err="1" smtClean="0">
                <a:solidFill>
                  <a:srgbClr val="333300"/>
                </a:solidFill>
                <a:latin typeface="Arial" panose="020B0604020202020204" pitchFamily="34" charset="0"/>
                <a:cs typeface="Arial" panose="020B0604020202020204" pitchFamily="34" charset="0"/>
              </a:rPr>
              <a:t>trùng</a:t>
            </a:r>
            <a:endParaRPr lang="en-US" sz="2700" b="1" dirty="0">
              <a:solidFill>
                <a:srgbClr val="333300"/>
              </a:solidFill>
              <a:effectLst>
                <a:outerShdw blurRad="38100" dist="38100" dir="2700000" algn="tl">
                  <a:srgbClr val="C0C0C0"/>
                </a:outerShdw>
              </a:effectLst>
            </a:endParaRPr>
          </a:p>
        </p:txBody>
      </p:sp>
      <p:sp>
        <p:nvSpPr>
          <p:cNvPr id="10" name="TextBox 9"/>
          <p:cNvSpPr txBox="1"/>
          <p:nvPr/>
        </p:nvSpPr>
        <p:spPr>
          <a:xfrm>
            <a:off x="271112" y="1843459"/>
            <a:ext cx="8601775" cy="2677656"/>
          </a:xfrm>
          <a:prstGeom prst="rect">
            <a:avLst/>
          </a:prstGeom>
          <a:noFill/>
        </p:spPr>
        <p:txBody>
          <a:bodyPr wrap="square" rtlCol="0">
            <a:spAutoFit/>
          </a:bodyPr>
          <a:lstStyle/>
          <a:p>
            <a:pPr marL="228600" indent="-228600" algn="just">
              <a:lnSpc>
                <a:spcPct val="150000"/>
              </a:lnSpc>
              <a:buFont typeface="Arial" panose="020B0604020202020204" pitchFamily="34" charset="0"/>
              <a:buChar char="•"/>
            </a:pPr>
            <a:r>
              <a:rPr lang="en-US" sz="2800" dirty="0" err="1" smtClean="0">
                <a:latin typeface="Arial" panose="020B0604020202020204" pitchFamily="34" charset="0"/>
                <a:cs typeface="Arial" panose="020B0604020202020204" pitchFamily="34" charset="0"/>
              </a:rPr>
              <a:t>Virut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kí</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sinh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gây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bệnh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côn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trùng</a:t>
            </a:r>
            <a:r>
              <a:rPr lang="en-US"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côn</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trùng</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dirty="0" err="1" smtClean="0">
                <a:latin typeface="Arial" panose="020B0604020202020204" pitchFamily="34" charset="0"/>
                <a:cs typeface="Arial" panose="020B0604020202020204" pitchFamily="34" charset="0"/>
                <a:sym typeface="Wingdings" panose="05000000000000000000" pitchFamily="2" charset="2"/>
              </a:rPr>
              <a:t>là</a:t>
            </a:r>
            <a:r>
              <a:rPr lang="en-US" sz="2800" dirty="0" smtClean="0">
                <a:latin typeface="Arial" panose="020B0604020202020204" pitchFamily="34" charset="0"/>
                <a:cs typeface="Arial" panose="020B0604020202020204" pitchFamily="34" charset="0"/>
                <a:sym typeface="Wingdings" panose="05000000000000000000" pitchFamily="2" charset="2"/>
              </a:rPr>
              <a:t> </a:t>
            </a:r>
            <a:r>
              <a:rPr lang="en-US" sz="2800" i="1" dirty="0" err="1" smtClean="0">
                <a:solidFill>
                  <a:srgbClr val="FF0000"/>
                </a:solidFill>
                <a:latin typeface="Arial" panose="020B0604020202020204" pitchFamily="34" charset="0"/>
                <a:cs typeface="Arial" panose="020B0604020202020204" pitchFamily="34" charset="0"/>
                <a:sym typeface="Wingdings" panose="05000000000000000000" pitchFamily="2" charset="2"/>
              </a:rPr>
              <a:t>vật</a:t>
            </a:r>
            <a:r>
              <a:rPr lang="en-US" sz="2800" i="1"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sz="2800" i="1" dirty="0" err="1" smtClean="0">
                <a:solidFill>
                  <a:srgbClr val="FF0000"/>
                </a:solidFill>
                <a:latin typeface="Arial" panose="020B0604020202020204" pitchFamily="34" charset="0"/>
                <a:cs typeface="Arial" panose="020B0604020202020204" pitchFamily="34" charset="0"/>
                <a:sym typeface="Wingdings" panose="05000000000000000000" pitchFamily="2" charset="2"/>
              </a:rPr>
              <a:t>chủ</a:t>
            </a:r>
            <a:r>
              <a:rPr lang="en-US" sz="2800" dirty="0" smtClean="0">
                <a:latin typeface="Arial" panose="020B0604020202020204" pitchFamily="34" charset="0"/>
                <a:cs typeface="Arial" panose="020B0604020202020204" pitchFamily="34" charset="0"/>
                <a:sym typeface="Wingdings" panose="05000000000000000000" pitchFamily="2" charset="2"/>
              </a:rPr>
              <a:t>.</a:t>
            </a:r>
            <a:endParaRPr lang="en-US" sz="2800" dirty="0" smtClean="0">
              <a:latin typeface="Arial" panose="020B0604020202020204" pitchFamily="34" charset="0"/>
              <a:cs typeface="Arial" panose="020B0604020202020204" pitchFamily="34" charset="0"/>
            </a:endParaRPr>
          </a:p>
          <a:p>
            <a:pPr marL="228600" indent="-228600" algn="just">
              <a:lnSpc>
                <a:spcPct val="150000"/>
              </a:lnSpc>
              <a:buFont typeface="Arial" panose="020B0604020202020204" pitchFamily="34" charset="0"/>
              <a:buChar char="•"/>
            </a:pPr>
            <a:r>
              <a:rPr lang="vi-VN" sz="2800" dirty="0" smtClean="0"/>
              <a:t>Virut tồn tại trong côn trùng trước và sau khi gây nhiễm vào cơ thể khác</a:t>
            </a:r>
            <a:r>
              <a:rPr lang="en-US" sz="2800" dirty="0" smtClean="0"/>
              <a:t> </a:t>
            </a:r>
            <a:r>
              <a:rPr lang="en-US" sz="2800" dirty="0" smtClean="0">
                <a:sym typeface="Wingdings" panose="05000000000000000000" pitchFamily="2" charset="2"/>
              </a:rPr>
              <a:t></a:t>
            </a:r>
            <a:r>
              <a:rPr lang="vi-VN" sz="2800" dirty="0" smtClean="0"/>
              <a:t> côn trùng là </a:t>
            </a:r>
            <a:r>
              <a:rPr lang="vi-VN" sz="2800" i="1" dirty="0" smtClean="0">
                <a:solidFill>
                  <a:srgbClr val="FF0000"/>
                </a:solidFill>
              </a:rPr>
              <a:t>ổ chứa</a:t>
            </a:r>
            <a:r>
              <a:rPr lang="vi-VN" sz="2800" dirty="0" smtClean="0"/>
              <a:t>.</a:t>
            </a:r>
            <a:endParaRPr lang="en-US" sz="2800" dirty="0" smtClean="0"/>
          </a:p>
        </p:txBody>
      </p:sp>
    </p:spTree>
    <p:extLst>
      <p:ext uri="{BB962C8B-B14F-4D97-AF65-F5344CB8AC3E}">
        <p14:creationId xmlns:p14="http://schemas.microsoft.com/office/powerpoint/2010/main" val="101871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139"/>
          <a:stretch/>
        </p:blipFill>
        <p:spPr>
          <a:xfrm>
            <a:off x="2211077" y="3818965"/>
            <a:ext cx="4803334" cy="3039035"/>
          </a:xfrm>
          <a:prstGeom prst="rect">
            <a:avLst/>
          </a:prstGeom>
        </p:spPr>
      </p:pic>
      <p:sp>
        <p:nvSpPr>
          <p:cNvPr id="8" name="AutoShape 10"/>
          <p:cNvSpPr>
            <a:spLocks noChangeArrowheads="1"/>
          </p:cNvSpPr>
          <p:nvPr/>
        </p:nvSpPr>
        <p:spPr bwMode="auto">
          <a:xfrm>
            <a:off x="137160" y="40481"/>
            <a:ext cx="8869680" cy="1097280"/>
          </a:xfrm>
          <a:prstGeom prst="roundRect">
            <a:avLst>
              <a:gd name="adj" fmla="val 16667"/>
            </a:avLst>
          </a:prstGeom>
          <a:solidFill>
            <a:schemeClr val="accent4">
              <a:lumMod val="20000"/>
              <a:lumOff val="80000"/>
            </a:schemeClr>
          </a:solidFill>
          <a:ln w="9525">
            <a:noFill/>
            <a:round/>
            <a:headEnd/>
            <a:tailEnd/>
          </a:ln>
          <a:effectLst>
            <a:outerShdw sy="50000" rotWithShape="0">
              <a:schemeClr val="bg2">
                <a:alpha val="50000"/>
              </a:schemeClr>
            </a:outerShdw>
          </a:effectLst>
        </p:spPr>
        <p:txBody>
          <a:bodyPr wrap="none" anchor="ctr"/>
          <a:lstStyle/>
          <a:p>
            <a:pPr algn="ctr">
              <a:lnSpc>
                <a:spcPct val="150000"/>
              </a:lnSpc>
              <a:defRPr/>
            </a:pPr>
            <a:r>
              <a:rPr lang="vi-VN" sz="2700" b="1" dirty="0">
                <a:solidFill>
                  <a:srgbClr val="333300"/>
                </a:solidFill>
              </a:rPr>
              <a:t>I. Các virut kí sinh ở vi sinh vật, thực vật và côn trùng</a:t>
            </a:r>
            <a:br>
              <a:rPr lang="vi-VN" sz="2700" b="1" dirty="0">
                <a:solidFill>
                  <a:srgbClr val="333300"/>
                </a:solidFill>
              </a:rPr>
            </a:br>
            <a:r>
              <a:rPr lang="en-US" sz="2700" b="1" dirty="0" smtClean="0">
                <a:solidFill>
                  <a:srgbClr val="333300"/>
                </a:solidFill>
                <a:latin typeface="Arial" panose="020B0604020202020204" pitchFamily="34" charset="0"/>
                <a:cs typeface="Arial" panose="020B0604020202020204" pitchFamily="34" charset="0"/>
              </a:rPr>
              <a:t>3</a:t>
            </a:r>
            <a:r>
              <a:rPr lang="vi-VN" sz="2700" b="1" dirty="0" smtClean="0">
                <a:solidFill>
                  <a:srgbClr val="333300"/>
                </a:solidFill>
              </a:rPr>
              <a:t>. </a:t>
            </a:r>
            <a:r>
              <a:rPr lang="vi-VN" sz="2700" b="1" dirty="0">
                <a:solidFill>
                  <a:srgbClr val="333300"/>
                </a:solidFill>
              </a:rPr>
              <a:t>Virut kí sinh ở </a:t>
            </a:r>
            <a:r>
              <a:rPr lang="en-US" sz="2700" b="1" dirty="0" err="1" smtClean="0">
                <a:solidFill>
                  <a:srgbClr val="333300"/>
                </a:solidFill>
                <a:latin typeface="Arial" panose="020B0604020202020204" pitchFamily="34" charset="0"/>
                <a:cs typeface="Arial" panose="020B0604020202020204" pitchFamily="34" charset="0"/>
              </a:rPr>
              <a:t>côn</a:t>
            </a:r>
            <a:r>
              <a:rPr lang="en-US" sz="2700" b="1" dirty="0" smtClean="0">
                <a:solidFill>
                  <a:srgbClr val="333300"/>
                </a:solidFill>
                <a:latin typeface="Arial" panose="020B0604020202020204" pitchFamily="34" charset="0"/>
                <a:cs typeface="Arial" panose="020B0604020202020204" pitchFamily="34" charset="0"/>
              </a:rPr>
              <a:t> </a:t>
            </a:r>
            <a:r>
              <a:rPr lang="en-US" sz="2700" b="1" dirty="0" err="1" smtClean="0">
                <a:solidFill>
                  <a:srgbClr val="333300"/>
                </a:solidFill>
                <a:latin typeface="Arial" panose="020B0604020202020204" pitchFamily="34" charset="0"/>
                <a:cs typeface="Arial" panose="020B0604020202020204" pitchFamily="34" charset="0"/>
              </a:rPr>
              <a:t>trùng</a:t>
            </a:r>
            <a:endParaRPr lang="en-US" sz="2700" b="1" dirty="0">
              <a:solidFill>
                <a:srgbClr val="333300"/>
              </a:solidFill>
              <a:effectLst>
                <a:outerShdw blurRad="38100" dist="38100" dir="2700000" algn="tl">
                  <a:srgbClr val="C0C0C0"/>
                </a:outerShdw>
              </a:effectLst>
            </a:endParaRPr>
          </a:p>
        </p:txBody>
      </p:sp>
      <p:sp>
        <p:nvSpPr>
          <p:cNvPr id="10" name="TextBox 9"/>
          <p:cNvSpPr txBox="1"/>
          <p:nvPr/>
        </p:nvSpPr>
        <p:spPr>
          <a:xfrm>
            <a:off x="418513" y="1238341"/>
            <a:ext cx="8037928" cy="2677656"/>
          </a:xfrm>
          <a:prstGeom prst="rect">
            <a:avLst/>
          </a:prstGeom>
          <a:noFill/>
        </p:spPr>
        <p:txBody>
          <a:bodyPr wrap="square" rtlCol="0">
            <a:spAutoFit/>
          </a:bodyPr>
          <a:lstStyle/>
          <a:p>
            <a:pPr marL="228600" indent="-228600" algn="just">
              <a:buFont typeface="Arial" panose="020B0604020202020204" pitchFamily="34" charset="0"/>
              <a:buChar char="•"/>
            </a:pPr>
            <a:r>
              <a:rPr lang="vi-VN" sz="2800" dirty="0" smtClean="0"/>
              <a:t>Virut có thể có vỏ bọc</a:t>
            </a:r>
            <a:r>
              <a:rPr lang="en-US" sz="2800" dirty="0" smtClean="0"/>
              <a:t> </a:t>
            </a:r>
            <a:r>
              <a:rPr lang="en-US" sz="2800" dirty="0" smtClean="0">
                <a:latin typeface="Arial" panose="020B0604020202020204" pitchFamily="34" charset="0"/>
                <a:cs typeface="Arial" panose="020B0604020202020204" pitchFamily="34" charset="0"/>
              </a:rPr>
              <a:t>(protein </a:t>
            </a:r>
            <a:r>
              <a:rPr lang="en-US" sz="2800" dirty="0" err="1" smtClean="0">
                <a:latin typeface="Arial" panose="020B0604020202020204" pitchFamily="34" charset="0"/>
                <a:cs typeface="Arial" panose="020B0604020202020204" pitchFamily="34" charset="0"/>
              </a:rPr>
              <a:t>đặc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hiệu</a:t>
            </a:r>
            <a:r>
              <a:rPr lang="en-US" sz="2800" dirty="0" smtClean="0">
                <a:latin typeface="Arial" panose="020B0604020202020204" pitchFamily="34" charset="0"/>
                <a:cs typeface="Arial" panose="020B0604020202020204" pitchFamily="34" charset="0"/>
              </a:rPr>
              <a:t>)</a:t>
            </a:r>
            <a:r>
              <a:rPr lang="vi-VN" sz="2800" dirty="0" smtClean="0">
                <a:latin typeface="Arial" panose="020B0604020202020204" pitchFamily="34" charset="0"/>
                <a:cs typeface="Arial" panose="020B0604020202020204" pitchFamily="34" charset="0"/>
              </a:rPr>
              <a:t> </a:t>
            </a:r>
            <a:r>
              <a:rPr lang="vi-VN" sz="2800" dirty="0" smtClean="0"/>
              <a:t>được gọi là thể bọc.</a:t>
            </a:r>
            <a:endParaRPr lang="en-US" sz="2800" dirty="0" smtClean="0"/>
          </a:p>
          <a:p>
            <a:pPr marL="228600" indent="-228600" algn="just">
              <a:buFont typeface="Arial" panose="020B0604020202020204" pitchFamily="34" charset="0"/>
              <a:buChar char="•"/>
            </a:pPr>
            <a:r>
              <a:rPr lang="vi-VN" sz="2800" dirty="0" smtClean="0"/>
              <a:t>Khi côn trùng ăn lá cây chứa virut, chất kiềm trong ruột côn trùng phân giải thể bọc, giải phóng virut. Chúng xâm nhập vào tế bào ruột giữa hoặc theo dịch bạch huyết lan khắp cơ thể.</a:t>
            </a:r>
            <a:endParaRPr lang="en-US" sz="2800" dirty="0" smtClean="0"/>
          </a:p>
        </p:txBody>
      </p:sp>
    </p:spTree>
    <p:extLst>
      <p:ext uri="{BB962C8B-B14F-4D97-AF65-F5344CB8AC3E}">
        <p14:creationId xmlns:p14="http://schemas.microsoft.com/office/powerpoint/2010/main" val="3306915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0"/>
          <p:cNvSpPr>
            <a:spLocks noChangeArrowheads="1"/>
          </p:cNvSpPr>
          <p:nvPr/>
        </p:nvSpPr>
        <p:spPr bwMode="auto">
          <a:xfrm>
            <a:off x="137160" y="40481"/>
            <a:ext cx="8869680" cy="1097280"/>
          </a:xfrm>
          <a:prstGeom prst="roundRect">
            <a:avLst>
              <a:gd name="adj" fmla="val 16667"/>
            </a:avLst>
          </a:prstGeom>
          <a:solidFill>
            <a:schemeClr val="accent4">
              <a:lumMod val="20000"/>
              <a:lumOff val="80000"/>
            </a:schemeClr>
          </a:solidFill>
          <a:ln w="9525">
            <a:noFill/>
            <a:round/>
            <a:headEnd/>
            <a:tailEnd/>
          </a:ln>
          <a:effectLst>
            <a:outerShdw sy="50000" rotWithShape="0">
              <a:schemeClr val="bg2">
                <a:alpha val="50000"/>
              </a:schemeClr>
            </a:outerShdw>
          </a:effectLst>
        </p:spPr>
        <p:txBody>
          <a:bodyPr wrap="none" anchor="ctr"/>
          <a:lstStyle/>
          <a:p>
            <a:pPr algn="ctr">
              <a:lnSpc>
                <a:spcPct val="150000"/>
              </a:lnSpc>
              <a:defRPr/>
            </a:pPr>
            <a:r>
              <a:rPr lang="vi-VN" sz="2700" b="1" dirty="0">
                <a:solidFill>
                  <a:srgbClr val="333300"/>
                </a:solidFill>
              </a:rPr>
              <a:t>I. Các virut kí sinh ở vi sinh vật, thực vật và côn trùng</a:t>
            </a:r>
            <a:br>
              <a:rPr lang="vi-VN" sz="2700" b="1" dirty="0">
                <a:solidFill>
                  <a:srgbClr val="333300"/>
                </a:solidFill>
              </a:rPr>
            </a:br>
            <a:r>
              <a:rPr lang="en-US" sz="2700" b="1" dirty="0" smtClean="0">
                <a:solidFill>
                  <a:srgbClr val="333300"/>
                </a:solidFill>
                <a:latin typeface="Arial" panose="020B0604020202020204" pitchFamily="34" charset="0"/>
                <a:cs typeface="Arial" panose="020B0604020202020204" pitchFamily="34" charset="0"/>
              </a:rPr>
              <a:t>3</a:t>
            </a:r>
            <a:r>
              <a:rPr lang="vi-VN" sz="2700" b="1" dirty="0" smtClean="0">
                <a:solidFill>
                  <a:srgbClr val="333300"/>
                </a:solidFill>
              </a:rPr>
              <a:t>. </a:t>
            </a:r>
            <a:r>
              <a:rPr lang="vi-VN" sz="2700" b="1" dirty="0">
                <a:solidFill>
                  <a:srgbClr val="333300"/>
                </a:solidFill>
              </a:rPr>
              <a:t>Virut kí sinh ở </a:t>
            </a:r>
            <a:r>
              <a:rPr lang="en-US" sz="2700" b="1" dirty="0" err="1" smtClean="0">
                <a:solidFill>
                  <a:srgbClr val="333300"/>
                </a:solidFill>
                <a:latin typeface="Arial" panose="020B0604020202020204" pitchFamily="34" charset="0"/>
                <a:cs typeface="Arial" panose="020B0604020202020204" pitchFamily="34" charset="0"/>
              </a:rPr>
              <a:t>côn</a:t>
            </a:r>
            <a:r>
              <a:rPr lang="en-US" sz="2700" b="1" dirty="0" smtClean="0">
                <a:solidFill>
                  <a:srgbClr val="333300"/>
                </a:solidFill>
                <a:latin typeface="Arial" panose="020B0604020202020204" pitchFamily="34" charset="0"/>
                <a:cs typeface="Arial" panose="020B0604020202020204" pitchFamily="34" charset="0"/>
              </a:rPr>
              <a:t> </a:t>
            </a:r>
            <a:r>
              <a:rPr lang="en-US" sz="2700" b="1" dirty="0" err="1" smtClean="0">
                <a:solidFill>
                  <a:srgbClr val="333300"/>
                </a:solidFill>
                <a:latin typeface="Arial" panose="020B0604020202020204" pitchFamily="34" charset="0"/>
                <a:cs typeface="Arial" panose="020B0604020202020204" pitchFamily="34" charset="0"/>
              </a:rPr>
              <a:t>trùng</a:t>
            </a:r>
            <a:endParaRPr lang="en-US" sz="2700" b="1" dirty="0">
              <a:solidFill>
                <a:srgbClr val="333300"/>
              </a:solidFill>
              <a:effectLst>
                <a:outerShdw blurRad="38100" dist="38100" dir="2700000" algn="tl">
                  <a:srgbClr val="C0C0C0"/>
                </a:outerShdw>
              </a:effectLst>
            </a:endParaRPr>
          </a:p>
        </p:txBody>
      </p:sp>
      <p:sp>
        <p:nvSpPr>
          <p:cNvPr id="10" name="TextBox 9"/>
          <p:cNvSpPr txBox="1"/>
          <p:nvPr/>
        </p:nvSpPr>
        <p:spPr>
          <a:xfrm>
            <a:off x="553036" y="4461291"/>
            <a:ext cx="8037928" cy="181588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just"/>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Ba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bệnh</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sốt</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phổ</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biến</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ở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Việt</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Nam do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muỗi</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là</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vật</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trung</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gian</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truyền</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bệnh</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gồm</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sốt</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rét</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sốt</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xuất</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huyết</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và</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viêm</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não</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Nhật</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Bản</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Theo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em</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bệnh</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nào</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là</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bệnh</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virut</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Cần</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làm</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gì</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để</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phòng</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chống</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các</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bệnh</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này</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sz="2800" b="1" dirty="0" smtClean="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7172" name="Picture 4" descr="Thông tin của Viện | Viện sốt rét - Ký sinh trùng - Côn trùng TP. Hồ Chí  Minh - www.impehcm.org.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518" y="1371601"/>
            <a:ext cx="6001189" cy="312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959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0"/>
          <p:cNvSpPr>
            <a:spLocks noChangeArrowheads="1"/>
          </p:cNvSpPr>
          <p:nvPr/>
        </p:nvSpPr>
        <p:spPr bwMode="auto">
          <a:xfrm>
            <a:off x="137160" y="40481"/>
            <a:ext cx="8869680" cy="1097280"/>
          </a:xfrm>
          <a:prstGeom prst="roundRect">
            <a:avLst>
              <a:gd name="adj" fmla="val 16667"/>
            </a:avLst>
          </a:prstGeom>
          <a:solidFill>
            <a:schemeClr val="accent4">
              <a:lumMod val="20000"/>
              <a:lumOff val="80000"/>
            </a:schemeClr>
          </a:solidFill>
          <a:ln w="9525">
            <a:noFill/>
            <a:round/>
            <a:headEnd/>
            <a:tailEnd/>
          </a:ln>
          <a:effectLst>
            <a:outerShdw sy="50000" rotWithShape="0">
              <a:schemeClr val="bg2">
                <a:alpha val="50000"/>
              </a:schemeClr>
            </a:outerShdw>
          </a:effectLst>
        </p:spPr>
        <p:txBody>
          <a:bodyPr wrap="none" anchor="ctr"/>
          <a:lstStyle/>
          <a:p>
            <a:pPr algn="ctr">
              <a:lnSpc>
                <a:spcPct val="150000"/>
              </a:lnSpc>
              <a:defRPr/>
            </a:pPr>
            <a:r>
              <a:rPr lang="vi-VN" sz="2700" b="1" dirty="0">
                <a:solidFill>
                  <a:srgbClr val="333300"/>
                </a:solidFill>
              </a:rPr>
              <a:t>I. Các virut kí sinh ở vi sinh vật, thực vật và côn trùng</a:t>
            </a:r>
            <a:br>
              <a:rPr lang="vi-VN" sz="2700" b="1" dirty="0">
                <a:solidFill>
                  <a:srgbClr val="333300"/>
                </a:solidFill>
              </a:rPr>
            </a:br>
            <a:r>
              <a:rPr lang="en-US" sz="2700" b="1" dirty="0" smtClean="0">
                <a:solidFill>
                  <a:srgbClr val="333300"/>
                </a:solidFill>
                <a:latin typeface="Arial" panose="020B0604020202020204" pitchFamily="34" charset="0"/>
                <a:cs typeface="Arial" panose="020B0604020202020204" pitchFamily="34" charset="0"/>
              </a:rPr>
              <a:t>3</a:t>
            </a:r>
            <a:r>
              <a:rPr lang="vi-VN" sz="2700" b="1" dirty="0" smtClean="0">
                <a:solidFill>
                  <a:srgbClr val="333300"/>
                </a:solidFill>
              </a:rPr>
              <a:t>. </a:t>
            </a:r>
            <a:r>
              <a:rPr lang="vi-VN" sz="2700" b="1" dirty="0">
                <a:solidFill>
                  <a:srgbClr val="333300"/>
                </a:solidFill>
              </a:rPr>
              <a:t>Virut kí sinh ở </a:t>
            </a:r>
            <a:r>
              <a:rPr lang="en-US" sz="2700" b="1" dirty="0" err="1" smtClean="0">
                <a:solidFill>
                  <a:srgbClr val="333300"/>
                </a:solidFill>
                <a:latin typeface="Arial" panose="020B0604020202020204" pitchFamily="34" charset="0"/>
                <a:cs typeface="Arial" panose="020B0604020202020204" pitchFamily="34" charset="0"/>
              </a:rPr>
              <a:t>côn</a:t>
            </a:r>
            <a:r>
              <a:rPr lang="en-US" sz="2700" b="1" dirty="0" smtClean="0">
                <a:solidFill>
                  <a:srgbClr val="333300"/>
                </a:solidFill>
                <a:latin typeface="Arial" panose="020B0604020202020204" pitchFamily="34" charset="0"/>
                <a:cs typeface="Arial" panose="020B0604020202020204" pitchFamily="34" charset="0"/>
              </a:rPr>
              <a:t> </a:t>
            </a:r>
            <a:r>
              <a:rPr lang="en-US" sz="2700" b="1" dirty="0" err="1" smtClean="0">
                <a:solidFill>
                  <a:srgbClr val="333300"/>
                </a:solidFill>
                <a:latin typeface="Arial" panose="020B0604020202020204" pitchFamily="34" charset="0"/>
                <a:cs typeface="Arial" panose="020B0604020202020204" pitchFamily="34" charset="0"/>
              </a:rPr>
              <a:t>trùng</a:t>
            </a:r>
            <a:endParaRPr lang="en-US" sz="2700" b="1" dirty="0">
              <a:solidFill>
                <a:srgbClr val="333300"/>
              </a:solidFill>
              <a:effectLst>
                <a:outerShdw blurRad="38100" dist="38100" dir="2700000" algn="tl">
                  <a:srgbClr val="C0C0C0"/>
                </a:outerShdw>
              </a:effectLst>
            </a:endParaRPr>
          </a:p>
        </p:txBody>
      </p:sp>
      <p:pic>
        <p:nvPicPr>
          <p:cNvPr id="7" name="Picture 2" descr="Chớm hè, cần đề phòng viêm não Nhật Bản - Hànộimới"/>
          <p:cNvPicPr>
            <a:picLocks noChangeAspect="1" noChangeArrowheads="1"/>
          </p:cNvPicPr>
          <p:nvPr/>
        </p:nvPicPr>
        <p:blipFill rotWithShape="1">
          <a:blip r:embed="rId2">
            <a:extLst>
              <a:ext uri="{28A0092B-C50C-407E-A947-70E740481C1C}">
                <a14:useLocalDpi xmlns:a14="http://schemas.microsoft.com/office/drawing/2010/main" val="0"/>
              </a:ext>
            </a:extLst>
          </a:blip>
          <a:srcRect t="1" b="35778"/>
          <a:stretch/>
        </p:blipFill>
        <p:spPr bwMode="auto">
          <a:xfrm>
            <a:off x="4822533" y="1659985"/>
            <a:ext cx="4321468" cy="52050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rường Mầm non Trí Nhân tuyên truyền phòng chống dịch bệnh sốt xuất huyết  và bệnh do Virut Zika gây ra - Trường Mầm non Trí Nhân"/>
          <p:cNvPicPr>
            <a:picLocks noChangeAspect="1" noChangeArrowheads="1"/>
          </p:cNvPicPr>
          <p:nvPr/>
        </p:nvPicPr>
        <p:blipFill rotWithShape="1">
          <a:blip r:embed="rId3">
            <a:extLst>
              <a:ext uri="{28A0092B-C50C-407E-A947-70E740481C1C}">
                <a14:useLocalDpi xmlns:a14="http://schemas.microsoft.com/office/drawing/2010/main" val="0"/>
              </a:ext>
            </a:extLst>
          </a:blip>
          <a:srcRect l="560" r="33671"/>
          <a:stretch/>
        </p:blipFill>
        <p:spPr bwMode="auto">
          <a:xfrm>
            <a:off x="0" y="1659985"/>
            <a:ext cx="4835278" cy="51980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137761"/>
            <a:ext cx="9144000" cy="446276"/>
          </a:xfrm>
          <a:prstGeom prst="rect">
            <a:avLst/>
          </a:prstGeom>
        </p:spPr>
        <p:txBody>
          <a:bodyPr wrap="square">
            <a:spAutoFit/>
          </a:bodyPr>
          <a:lstStyle/>
          <a:p>
            <a:pPr algn="just"/>
            <a:r>
              <a:rPr lang="vi-VN" sz="2300" dirty="0" smtClean="0"/>
              <a:t>Ví dụ</a:t>
            </a:r>
            <a:r>
              <a:rPr lang="en-US" sz="2300" dirty="0" smtClean="0"/>
              <a:t>:</a:t>
            </a:r>
            <a:r>
              <a:rPr lang="vi-VN" sz="2300" dirty="0" smtClean="0"/>
              <a:t> Virut Zika</a:t>
            </a:r>
            <a:r>
              <a:rPr lang="en-US" sz="2300" dirty="0" smtClean="0"/>
              <a:t>,</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virut</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gây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viêm</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não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Nhật</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Bản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virut</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sốt</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xuất</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huyết</a:t>
            </a:r>
            <a:r>
              <a:rPr lang="en-US" sz="2300" dirty="0" smtClean="0">
                <a:latin typeface="Arial" panose="020B0604020202020204" pitchFamily="34" charset="0"/>
                <a:cs typeface="Arial" panose="020B0604020202020204" pitchFamily="34" charset="0"/>
              </a:rPr>
              <a:t>…</a:t>
            </a:r>
            <a:endParaRPr lang="vi-VN" sz="2300" dirty="0">
              <a:cs typeface="Arial" panose="020B0604020202020204" pitchFamily="34" charset="0"/>
            </a:endParaRPr>
          </a:p>
        </p:txBody>
      </p:sp>
    </p:spTree>
    <p:extLst>
      <p:ext uri="{BB962C8B-B14F-4D97-AF65-F5344CB8AC3E}">
        <p14:creationId xmlns:p14="http://schemas.microsoft.com/office/powerpoint/2010/main" val="678069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0"/>
          <p:cNvSpPr>
            <a:spLocks noChangeArrowheads="1"/>
          </p:cNvSpPr>
          <p:nvPr/>
        </p:nvSpPr>
        <p:spPr bwMode="auto">
          <a:xfrm>
            <a:off x="137160" y="40481"/>
            <a:ext cx="8869680" cy="1097280"/>
          </a:xfrm>
          <a:prstGeom prst="roundRect">
            <a:avLst>
              <a:gd name="adj" fmla="val 16667"/>
            </a:avLst>
          </a:prstGeom>
          <a:solidFill>
            <a:schemeClr val="accent4">
              <a:lumMod val="20000"/>
              <a:lumOff val="80000"/>
            </a:schemeClr>
          </a:solidFill>
          <a:ln w="9525">
            <a:noFill/>
            <a:round/>
            <a:headEnd/>
            <a:tailEnd/>
          </a:ln>
          <a:effectLst>
            <a:outerShdw sy="50000" rotWithShape="0">
              <a:schemeClr val="bg2">
                <a:alpha val="50000"/>
              </a:schemeClr>
            </a:outerShdw>
          </a:effectLst>
        </p:spPr>
        <p:txBody>
          <a:bodyPr wrap="none" anchor="ctr"/>
          <a:lstStyle/>
          <a:p>
            <a:pPr algn="ctr">
              <a:lnSpc>
                <a:spcPct val="150000"/>
              </a:lnSpc>
              <a:defRPr/>
            </a:pPr>
            <a:r>
              <a:rPr lang="vi-VN" sz="2700" b="1" dirty="0" smtClean="0">
                <a:solidFill>
                  <a:srgbClr val="333300"/>
                </a:solidFill>
              </a:rPr>
              <a:t>I</a:t>
            </a:r>
            <a:r>
              <a:rPr lang="en-US" sz="2700" b="1" dirty="0" smtClean="0">
                <a:solidFill>
                  <a:srgbClr val="333300"/>
                </a:solidFill>
                <a:latin typeface="Arial" panose="020B0604020202020204" pitchFamily="34" charset="0"/>
                <a:cs typeface="Arial" panose="020B0604020202020204" pitchFamily="34" charset="0"/>
              </a:rPr>
              <a:t>I</a:t>
            </a:r>
            <a:r>
              <a:rPr lang="vi-VN" sz="2700" b="1" dirty="0">
                <a:solidFill>
                  <a:srgbClr val="333300"/>
                </a:solidFill>
              </a:rPr>
              <a:t>. Ứng dụng của </a:t>
            </a:r>
            <a:r>
              <a:rPr lang="vi-VN" sz="2700" b="1" dirty="0" smtClean="0">
                <a:solidFill>
                  <a:srgbClr val="333300"/>
                </a:solidFill>
              </a:rPr>
              <a:t>viru</a:t>
            </a:r>
            <a:r>
              <a:rPr lang="en-US" sz="2700" b="1" dirty="0">
                <a:solidFill>
                  <a:srgbClr val="333300"/>
                </a:solidFill>
                <a:latin typeface="Arial" panose="020B0604020202020204" pitchFamily="34" charset="0"/>
                <a:cs typeface="Arial" panose="020B0604020202020204" pitchFamily="34" charset="0"/>
              </a:rPr>
              <a:t>t</a:t>
            </a:r>
            <a:r>
              <a:rPr lang="vi-VN" sz="2700" b="1" dirty="0" smtClean="0">
                <a:solidFill>
                  <a:srgbClr val="333300"/>
                </a:solidFill>
              </a:rPr>
              <a:t> </a:t>
            </a:r>
            <a:r>
              <a:rPr lang="vi-VN" sz="2700" b="1" dirty="0">
                <a:solidFill>
                  <a:srgbClr val="333300"/>
                </a:solidFill>
              </a:rPr>
              <a:t>trong thực tiễn</a:t>
            </a:r>
            <a:br>
              <a:rPr lang="vi-VN" sz="2700" b="1" dirty="0">
                <a:solidFill>
                  <a:srgbClr val="333300"/>
                </a:solidFill>
              </a:rPr>
            </a:br>
            <a:r>
              <a:rPr lang="en-US" sz="2700" b="1" dirty="0" smtClean="0">
                <a:solidFill>
                  <a:srgbClr val="333300"/>
                </a:solidFill>
                <a:latin typeface="Arial" panose="020B0604020202020204" pitchFamily="34" charset="0"/>
                <a:cs typeface="Arial" panose="020B0604020202020204" pitchFamily="34" charset="0"/>
              </a:rPr>
              <a:t>1</a:t>
            </a:r>
            <a:r>
              <a:rPr lang="vi-VN" sz="2700" b="1" dirty="0">
                <a:solidFill>
                  <a:srgbClr val="333300"/>
                </a:solidFill>
              </a:rPr>
              <a:t>. </a:t>
            </a:r>
            <a:r>
              <a:rPr lang="vi-VN" sz="2700" b="1" dirty="0" smtClean="0">
                <a:solidFill>
                  <a:srgbClr val="333300"/>
                </a:solidFill>
              </a:rPr>
              <a:t>Trong sản xuất các chế phẩm sinh học</a:t>
            </a:r>
            <a:endParaRPr lang="en-US" sz="2700" b="1" dirty="0">
              <a:solidFill>
                <a:srgbClr val="333300"/>
              </a:solidFill>
              <a:effectLst>
                <a:outerShdw blurRad="38100" dist="38100" dir="2700000" algn="tl">
                  <a:srgbClr val="C0C0C0"/>
                </a:outerShdw>
              </a:effectLst>
            </a:endParaRPr>
          </a:p>
        </p:txBody>
      </p:sp>
      <p:pic>
        <p:nvPicPr>
          <p:cNvPr id="3" name="Picture 2"/>
          <p:cNvPicPr>
            <a:picLocks noChangeAspect="1"/>
          </p:cNvPicPr>
          <p:nvPr/>
        </p:nvPicPr>
        <p:blipFill>
          <a:blip r:embed="rId2"/>
          <a:stretch>
            <a:fillRect/>
          </a:stretch>
        </p:blipFill>
        <p:spPr>
          <a:xfrm>
            <a:off x="838200" y="2497230"/>
            <a:ext cx="7467600" cy="1809750"/>
          </a:xfrm>
          <a:prstGeom prst="rect">
            <a:avLst/>
          </a:prstGeom>
        </p:spPr>
      </p:pic>
      <p:sp>
        <p:nvSpPr>
          <p:cNvPr id="4" name="TextBox 3"/>
          <p:cNvSpPr txBox="1"/>
          <p:nvPr/>
        </p:nvSpPr>
        <p:spPr>
          <a:xfrm>
            <a:off x="2900709" y="4800600"/>
            <a:ext cx="3342582"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err="1" smtClean="0">
                <a:latin typeface="Arial" panose="020B0604020202020204" pitchFamily="34" charset="0"/>
                <a:cs typeface="Arial" panose="020B0604020202020204" pitchFamily="34" charset="0"/>
              </a:rPr>
              <a:t>Quy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trình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xuất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inteferon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500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TotalTime>
  <Words>571</Words>
  <Application>Microsoft Office PowerPoint</Application>
  <PresentationFormat>On-screen Show (4:3)</PresentationFormat>
  <Paragraphs>37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Ly</dc:creator>
  <cp:lastModifiedBy>My Ly</cp:lastModifiedBy>
  <cp:revision>15</cp:revision>
  <dcterms:created xsi:type="dcterms:W3CDTF">2021-05-09T12:55:20Z</dcterms:created>
  <dcterms:modified xsi:type="dcterms:W3CDTF">2021-05-09T15:24:57Z</dcterms:modified>
</cp:coreProperties>
</file>