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7" r:id="rId4"/>
    <p:sldId id="285" r:id="rId5"/>
    <p:sldId id="279" r:id="rId6"/>
    <p:sldId id="278" r:id="rId7"/>
    <p:sldId id="286" r:id="rId8"/>
    <p:sldId id="282" r:id="rId9"/>
    <p:sldId id="283" r:id="rId10"/>
    <p:sldId id="288" r:id="rId11"/>
    <p:sldId id="287" r:id="rId12"/>
    <p:sldId id="289" r:id="rId13"/>
    <p:sldId id="290" r:id="rId14"/>
    <p:sldId id="292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9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7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6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77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83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3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94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2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0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3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9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3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3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7697C62-B584-49B5-B70A-8AE3AB838DA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EE413C0-52EC-472F-B3FA-88AC36B61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1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289333" cy="2677648"/>
          </a:xfrm>
        </p:spPr>
        <p:txBody>
          <a:bodyPr/>
          <a:lstStyle/>
          <a:p>
            <a:r>
              <a:rPr lang="en-US" u="sng"/>
              <a:t>CHƯƠNG II: TỔ HỢP – XÁC SUẤT </a:t>
            </a:r>
            <a:br>
              <a:rPr lang="en-US" b="1"/>
            </a:br>
            <a:br>
              <a:rPr lang="en-US" b="1"/>
            </a:br>
            <a:r>
              <a:rPr lang="en-US" b="1"/>
              <a:t>§1: PHÉP ĐẾM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91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2. Quy tắc nhân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22743" y="2505074"/>
            <a:ext cx="10546514" cy="2928937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3 : </a:t>
            </a:r>
          </a:p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Giải</a:t>
            </a:r>
            <a:r>
              <a:rPr lang="en-US" sz="28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a) </a:t>
            </a: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1 </a:t>
            </a:r>
            <a:r>
              <a:rPr lang="en-US" sz="2800" b="1" dirty="0" err="1">
                <a:solidFill>
                  <a:schemeClr val="tx2"/>
                </a:solidFill>
              </a:rPr>
              <a:t>học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sinh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nam</a:t>
            </a:r>
            <a:r>
              <a:rPr lang="en-US" sz="2800" b="1" dirty="0">
                <a:solidFill>
                  <a:schemeClr val="tx2"/>
                </a:solidFill>
              </a:rPr>
              <a:t>: 21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1 </a:t>
            </a:r>
            <a:r>
              <a:rPr lang="en-US" sz="2800" b="1" dirty="0" err="1">
                <a:solidFill>
                  <a:schemeClr val="tx2"/>
                </a:solidFill>
              </a:rPr>
              <a:t>học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sinh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nữ</a:t>
            </a:r>
            <a:r>
              <a:rPr lang="en-US" sz="2800" b="1" dirty="0">
                <a:solidFill>
                  <a:schemeClr val="tx2"/>
                </a:solidFill>
              </a:rPr>
              <a:t>: 17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Theo </a:t>
            </a:r>
            <a:r>
              <a:rPr lang="en-US" sz="2800" b="1" dirty="0" err="1">
                <a:solidFill>
                  <a:schemeClr val="tx2"/>
                </a:solidFill>
              </a:rPr>
              <a:t>quy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tắc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cộng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: 21+17=38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một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học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sinh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đi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dự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trại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hè</a:t>
            </a:r>
            <a:r>
              <a:rPr lang="en-US" sz="2800" b="1" dirty="0">
                <a:solidFill>
                  <a:schemeClr val="tx2"/>
                </a:solidFill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82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2. Quy tắc nhân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22743" y="2505074"/>
            <a:ext cx="10546514" cy="2928937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3 : </a:t>
            </a:r>
          </a:p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Giải</a:t>
            </a:r>
            <a:r>
              <a:rPr lang="en-US" sz="28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b)  </a:t>
            </a: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1 </a:t>
            </a:r>
            <a:r>
              <a:rPr lang="en-US" sz="2800" b="1" dirty="0" err="1">
                <a:solidFill>
                  <a:schemeClr val="tx2"/>
                </a:solidFill>
              </a:rPr>
              <a:t>học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sinh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nam</a:t>
            </a:r>
            <a:r>
              <a:rPr lang="en-US" sz="2800" b="1" dirty="0">
                <a:solidFill>
                  <a:schemeClr val="tx2"/>
                </a:solidFill>
              </a:rPr>
              <a:t>: 21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1 </a:t>
            </a:r>
            <a:r>
              <a:rPr lang="en-US" sz="2800" b="1" dirty="0" err="1">
                <a:solidFill>
                  <a:schemeClr val="tx2"/>
                </a:solidFill>
              </a:rPr>
              <a:t>học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sinh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nữ</a:t>
            </a:r>
            <a:r>
              <a:rPr lang="en-US" sz="2800" b="1" dirty="0">
                <a:solidFill>
                  <a:schemeClr val="tx2"/>
                </a:solidFill>
              </a:rPr>
              <a:t>: 17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Theo </a:t>
            </a:r>
            <a:r>
              <a:rPr lang="en-US" sz="2800" b="1" dirty="0" err="1">
                <a:solidFill>
                  <a:schemeClr val="tx2"/>
                </a:solidFill>
              </a:rPr>
              <a:t>quy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tắc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nhân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: 21.17=357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một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học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sinh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nam</a:t>
            </a:r>
            <a:r>
              <a:rPr lang="en-US" sz="2800" b="1" dirty="0">
                <a:solidFill>
                  <a:schemeClr val="tx2"/>
                </a:solidFill>
              </a:rPr>
              <a:t> và </a:t>
            </a:r>
            <a:r>
              <a:rPr lang="en-US" sz="2800" b="1" dirty="0" err="1">
                <a:solidFill>
                  <a:schemeClr val="tx2"/>
                </a:solidFill>
              </a:rPr>
              <a:t>một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học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sinh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nữ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đi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dự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trại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hè</a:t>
            </a:r>
            <a:r>
              <a:rPr lang="en-US" sz="2800" b="1" dirty="0">
                <a:solidFill>
                  <a:schemeClr val="tx2"/>
                </a:solidFill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3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bù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0AFDFA0-79CA-454D-A661-56F512149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302" y="3166646"/>
            <a:ext cx="12265857" cy="736115"/>
          </a:xfr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2AF0AF6-E774-40FD-B8A6-05E89F3AD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302" y="2370229"/>
            <a:ext cx="13270667" cy="79641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E9FFB77-9359-446C-8257-7A67CE3640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7178" y="3772648"/>
            <a:ext cx="5062819" cy="92653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9856B11-07BB-4E1E-A11C-2FE29A3AF1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036" y="4875539"/>
            <a:ext cx="6304943" cy="100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79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Quy</a:t>
            </a:r>
            <a:r>
              <a:rPr lang="en-US" b="1" dirty="0"/>
              <a:t> </a:t>
            </a:r>
            <a:r>
              <a:rPr lang="en-US" b="1" dirty="0" err="1"/>
              <a:t>tắc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bù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83474" y="2657474"/>
            <a:ext cx="10546514" cy="2928937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4 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vi-VN" sz="2800" dirty="0" err="1">
                <a:solidFill>
                  <a:schemeClr val="tx1"/>
                </a:solidFill>
              </a:rPr>
              <a:t>Từ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các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chữ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số</a:t>
            </a:r>
            <a:r>
              <a:rPr lang="vi-VN" sz="2800" dirty="0">
                <a:solidFill>
                  <a:schemeClr val="tx1"/>
                </a:solidFill>
              </a:rPr>
              <a:t> 1,2,3,4,5 </a:t>
            </a:r>
            <a:r>
              <a:rPr lang="vi-VN" sz="2800" dirty="0" err="1">
                <a:solidFill>
                  <a:schemeClr val="tx1"/>
                </a:solidFill>
              </a:rPr>
              <a:t>có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thể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lập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được</a:t>
            </a:r>
            <a:r>
              <a:rPr lang="vi-VN" sz="2800" dirty="0">
                <a:solidFill>
                  <a:schemeClr val="tx1"/>
                </a:solidFill>
              </a:rPr>
              <a:t> bao nhiêu </a:t>
            </a:r>
            <a:r>
              <a:rPr lang="vi-VN" sz="2800" dirty="0" err="1">
                <a:solidFill>
                  <a:schemeClr val="tx1"/>
                </a:solidFill>
              </a:rPr>
              <a:t>số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tự</a:t>
            </a:r>
            <a:r>
              <a:rPr lang="vi-VN" sz="2800" dirty="0">
                <a:solidFill>
                  <a:schemeClr val="tx1"/>
                </a:solidFill>
              </a:rPr>
              <a:t> nhiên </a:t>
            </a:r>
            <a:r>
              <a:rPr lang="vi-VN" sz="2800" dirty="0" err="1">
                <a:solidFill>
                  <a:schemeClr val="tx1"/>
                </a:solidFill>
              </a:rPr>
              <a:t>có</a:t>
            </a:r>
            <a:r>
              <a:rPr lang="vi-VN" sz="2800" dirty="0">
                <a:solidFill>
                  <a:schemeClr val="tx1"/>
                </a:solidFill>
              </a:rPr>
              <a:t> 4 </a:t>
            </a:r>
            <a:r>
              <a:rPr lang="vi-VN" sz="2800" dirty="0" err="1">
                <a:solidFill>
                  <a:schemeClr val="tx1"/>
                </a:solidFill>
              </a:rPr>
              <a:t>chữ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số</a:t>
            </a:r>
            <a:r>
              <a:rPr lang="vi-VN" sz="2800" dirty="0">
                <a:solidFill>
                  <a:schemeClr val="tx1"/>
                </a:solidFill>
              </a:rPr>
              <a:t> không </a:t>
            </a:r>
            <a:r>
              <a:rPr lang="vi-VN" sz="2800" dirty="0" err="1">
                <a:solidFill>
                  <a:schemeClr val="tx1"/>
                </a:solidFill>
              </a:rPr>
              <a:t>bắt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đầu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bằng</a:t>
            </a:r>
            <a:r>
              <a:rPr lang="vi-VN" sz="2800" dirty="0">
                <a:solidFill>
                  <a:schemeClr val="tx1"/>
                </a:solidFill>
              </a:rPr>
              <a:t> 12.</a:t>
            </a:r>
          </a:p>
        </p:txBody>
      </p:sp>
    </p:spTree>
    <p:extLst>
      <p:ext uri="{BB962C8B-B14F-4D97-AF65-F5344CB8AC3E}">
        <p14:creationId xmlns:p14="http://schemas.microsoft.com/office/powerpoint/2010/main" val="291743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11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Quy</a:t>
            </a:r>
            <a:r>
              <a:rPr lang="en-US" b="1" dirty="0"/>
              <a:t> </a:t>
            </a:r>
            <a:r>
              <a:rPr lang="en-US" b="1" dirty="0" err="1"/>
              <a:t>tắc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bù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1520" y="2170964"/>
            <a:ext cx="10637737" cy="3263048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4 : </a:t>
            </a:r>
          </a:p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Giải</a:t>
            </a:r>
            <a:r>
              <a:rPr lang="en-US" sz="28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Gọi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tự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nhiên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 4 </a:t>
            </a:r>
            <a:r>
              <a:rPr lang="en-US" sz="2800" b="1" dirty="0" err="1">
                <a:solidFill>
                  <a:schemeClr val="tx2"/>
                </a:solidFill>
              </a:rPr>
              <a:t>chữ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là</a:t>
            </a:r>
            <a:r>
              <a:rPr lang="en-US" sz="2800" b="1" dirty="0">
                <a:solidFill>
                  <a:schemeClr val="tx2"/>
                </a:solidFill>
              </a:rPr>
              <a:t>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*</a:t>
            </a:r>
            <a:r>
              <a:rPr lang="en-US" sz="2800" b="1" dirty="0" err="1">
                <a:solidFill>
                  <a:schemeClr val="tx2"/>
                </a:solidFill>
              </a:rPr>
              <a:t>Tất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cả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tự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nhiên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 4 </a:t>
            </a:r>
            <a:r>
              <a:rPr lang="en-US" sz="2800" b="1" dirty="0" err="1">
                <a:solidFill>
                  <a:schemeClr val="tx2"/>
                </a:solidFill>
              </a:rPr>
              <a:t>chữ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r>
              <a:rPr lang="en-US" sz="28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a: 5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b: 5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c: 5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d: 5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Theo </a:t>
            </a:r>
            <a:r>
              <a:rPr lang="en-US" sz="2800" b="1" dirty="0" err="1">
                <a:solidFill>
                  <a:schemeClr val="tx2"/>
                </a:solidFill>
              </a:rPr>
              <a:t>quy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tắc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nhân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: 5.5.5.5=625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420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Quy</a:t>
            </a:r>
            <a:r>
              <a:rPr lang="en-US" b="1" dirty="0"/>
              <a:t> </a:t>
            </a:r>
            <a:r>
              <a:rPr lang="en-US" b="1" dirty="0" err="1"/>
              <a:t>tắc</a:t>
            </a:r>
            <a:r>
              <a:rPr lang="en-US" b="1" dirty="0"/>
              <a:t> </a:t>
            </a:r>
            <a:r>
              <a:rPr lang="en-US" b="1" dirty="0" err="1"/>
              <a:t>phần</a:t>
            </a:r>
            <a:r>
              <a:rPr lang="en-US" b="1" dirty="0"/>
              <a:t> </a:t>
            </a:r>
            <a:r>
              <a:rPr lang="en-US" b="1" dirty="0" err="1"/>
              <a:t>bù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1520" y="2170964"/>
            <a:ext cx="10637737" cy="3263048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4 : </a:t>
            </a:r>
          </a:p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Giải</a:t>
            </a:r>
            <a:r>
              <a:rPr lang="en-US" sz="28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*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tự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nhiên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 4 </a:t>
            </a:r>
            <a:r>
              <a:rPr lang="en-US" sz="2800" b="1" dirty="0" err="1">
                <a:solidFill>
                  <a:schemeClr val="tx2"/>
                </a:solidFill>
              </a:rPr>
              <a:t>chữ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bắt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đầu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bằng</a:t>
            </a:r>
            <a:r>
              <a:rPr lang="en-US" sz="2800" b="1" dirty="0">
                <a:solidFill>
                  <a:schemeClr val="tx2"/>
                </a:solidFill>
              </a:rPr>
              <a:t> 12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a: 1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b: 1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c: 5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Chọn</a:t>
            </a:r>
            <a:r>
              <a:rPr lang="en-US" sz="2800" b="1" dirty="0">
                <a:solidFill>
                  <a:schemeClr val="tx2"/>
                </a:solidFill>
              </a:rPr>
              <a:t> d: 5 </a:t>
            </a:r>
            <a:r>
              <a:rPr lang="en-US" sz="2800" b="1" dirty="0" err="1">
                <a:solidFill>
                  <a:schemeClr val="tx2"/>
                </a:solidFill>
              </a:rPr>
              <a:t>cách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Theo </a:t>
            </a:r>
            <a:r>
              <a:rPr lang="en-US" sz="2800" b="1" dirty="0" err="1">
                <a:solidFill>
                  <a:schemeClr val="tx2"/>
                </a:solidFill>
              </a:rPr>
              <a:t>quy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tắc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nhân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 :1.1.5.5=25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Vậy</a:t>
            </a:r>
            <a:r>
              <a:rPr lang="en-US" sz="2800" b="1" dirty="0">
                <a:solidFill>
                  <a:schemeClr val="tx2"/>
                </a:solidFill>
              </a:rPr>
              <a:t> ta </a:t>
            </a:r>
            <a:r>
              <a:rPr lang="en-US" sz="2800" b="1" dirty="0" err="1">
                <a:solidFill>
                  <a:schemeClr val="tx2"/>
                </a:solidFill>
              </a:rPr>
              <a:t>có</a:t>
            </a:r>
            <a:r>
              <a:rPr lang="en-US" sz="2800" b="1" dirty="0">
                <a:solidFill>
                  <a:schemeClr val="tx2"/>
                </a:solidFill>
              </a:rPr>
              <a:t> 625-25=600 </a:t>
            </a:r>
            <a:r>
              <a:rPr lang="en-US" sz="2800" b="1" dirty="0" err="1">
                <a:solidFill>
                  <a:schemeClr val="tx2"/>
                </a:solidFill>
              </a:rPr>
              <a:t>số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tự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nhiên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thỏa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yêu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cầu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đề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bài</a:t>
            </a:r>
            <a:endParaRPr lang="en-US" sz="2800" b="1" dirty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68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en-US" b="1"/>
              <a:t>. Quy tắc cộng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83515" y="2914653"/>
            <a:ext cx="9989295" cy="1885948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1 : </a:t>
            </a:r>
            <a:r>
              <a:rPr lang="en-US" sz="2800" dirty="0">
                <a:solidFill>
                  <a:schemeClr val="tx1"/>
                </a:solidFill>
              </a:rPr>
              <a:t>Bạn Mai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4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áo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dài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nhau</a:t>
            </a:r>
            <a:r>
              <a:rPr lang="en-US" sz="2800" dirty="0">
                <a:solidFill>
                  <a:schemeClr val="tx1"/>
                </a:solidFill>
              </a:rPr>
              <a:t> và 7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đầm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nhau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    Hỏi Mai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mấy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chọn</a:t>
            </a:r>
            <a:r>
              <a:rPr lang="en-US" sz="2800" dirty="0">
                <a:solidFill>
                  <a:schemeClr val="tx1"/>
                </a:solidFill>
              </a:rPr>
              <a:t> 1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đồ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chơi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5772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en-US" b="1"/>
              <a:t>. Quy tắc cộng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40590" y="2586036"/>
                <a:ext cx="11132298" cy="325755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7150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dirty="0" err="1">
                    <a:solidFill>
                      <a:schemeClr val="tx2"/>
                    </a:solidFill>
                  </a:rPr>
                  <a:t>Quy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tắc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cộng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: </a:t>
                </a:r>
              </a:p>
              <a:p>
                <a:pPr indent="0">
                  <a:spcBef>
                    <a:spcPts val="600"/>
                  </a:spcBef>
                  <a:spcAft>
                    <a:spcPts val="1200"/>
                  </a:spcAft>
                  <a:buNone/>
                </a:pPr>
                <a:r>
                  <a:rPr lang="en-US" sz="2800" dirty="0">
                    <a:solidFill>
                      <a:schemeClr val="tx1"/>
                    </a:solidFill>
                  </a:rPr>
                  <a:t>Một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công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việc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được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theo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một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trong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hai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án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:</a:t>
                </a:r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857250">
                  <a:spcBef>
                    <a:spcPts val="600"/>
                  </a:spcBef>
                  <a:buFont typeface="Wingdings" panose="05000000000000000000" pitchFamily="2" charset="2"/>
                  <a:buChar char="q"/>
                </a:pPr>
                <a:r>
                  <a:rPr lang="en-US" sz="2800" b="1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án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1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cách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857250">
                  <a:spcBef>
                    <a:spcPts val="600"/>
                  </a:spcBef>
                  <a:buFont typeface="Wingdings" panose="05000000000000000000" pitchFamily="2" charset="2"/>
                  <a:buChar char="q"/>
                </a:pPr>
                <a:r>
                  <a:rPr lang="en-US" sz="2800" b="1" dirty="0" err="1">
                    <a:solidFill>
                      <a:schemeClr val="tx2"/>
                    </a:solidFill>
                  </a:rPr>
                  <a:t>Phương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án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2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cách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(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không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trùng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với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Phương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án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1)  </a:t>
                </a:r>
              </a:p>
              <a:p>
                <a:pPr marL="400050" indent="0">
                  <a:spcBef>
                    <a:spcPts val="1200"/>
                  </a:spcBef>
                  <a:buNone/>
                </a:pPr>
                <a:r>
                  <a:rPr lang="en-US" sz="2800" dirty="0" err="1">
                    <a:solidFill>
                      <a:schemeClr val="tx1"/>
                    </a:solidFill>
                  </a:rPr>
                  <a:t>thì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công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việc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đó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cách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.  </a:t>
                </a:r>
                <a:endParaRPr lang="en-US" sz="2800" dirty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90" y="2586036"/>
                <a:ext cx="11132298" cy="32575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335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en-US" b="1"/>
              <a:t>. Quy tắc cộng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80315" y="2297643"/>
            <a:ext cx="9989295" cy="1885948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1 : </a:t>
            </a:r>
            <a:r>
              <a:rPr lang="en-US" sz="2800" dirty="0">
                <a:solidFill>
                  <a:schemeClr val="tx1"/>
                </a:solidFill>
              </a:rPr>
              <a:t>Bạn Mai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4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áo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dài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nhau</a:t>
            </a:r>
            <a:r>
              <a:rPr lang="en-US" sz="2800" dirty="0">
                <a:solidFill>
                  <a:schemeClr val="tx1"/>
                </a:solidFill>
              </a:rPr>
              <a:t> và 7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đầm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khác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nhau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    Hỏi Mai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mấy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chọn</a:t>
            </a:r>
            <a:r>
              <a:rPr lang="en-US" sz="2800" dirty="0">
                <a:solidFill>
                  <a:schemeClr val="tx1"/>
                </a:solidFill>
              </a:rPr>
              <a:t> 1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đồ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chơi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2EBB7E8-3A05-4578-8026-7F1D4DE6C2B4}"/>
              </a:ext>
            </a:extLst>
          </p:cNvPr>
          <p:cNvSpPr txBox="1">
            <a:spLocks/>
          </p:cNvSpPr>
          <p:nvPr/>
        </p:nvSpPr>
        <p:spPr>
          <a:xfrm>
            <a:off x="880316" y="4183592"/>
            <a:ext cx="10109418" cy="24204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800" dirty="0" err="1"/>
              <a:t>Giải</a:t>
            </a:r>
            <a:r>
              <a:rPr lang="en-US" sz="2800" dirty="0"/>
              <a:t>:</a:t>
            </a:r>
            <a:endParaRPr lang="en-US" sz="3200" dirty="0"/>
          </a:p>
          <a:p>
            <a:r>
              <a:rPr lang="en-US" sz="3200" dirty="0" err="1"/>
              <a:t>Phương</a:t>
            </a:r>
            <a:r>
              <a:rPr lang="en-US" sz="3200" dirty="0"/>
              <a:t> </a:t>
            </a:r>
            <a:r>
              <a:rPr lang="en-US" sz="3200" dirty="0" err="1"/>
              <a:t>án</a:t>
            </a:r>
            <a:r>
              <a:rPr lang="en-US" sz="3200" dirty="0"/>
              <a:t> 1: Mai </a:t>
            </a:r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 err="1"/>
              <a:t>áo</a:t>
            </a:r>
            <a:r>
              <a:rPr lang="en-US" sz="3200" dirty="0"/>
              <a:t> </a:t>
            </a:r>
            <a:r>
              <a:rPr lang="en-US" sz="3200" dirty="0" err="1"/>
              <a:t>dài</a:t>
            </a:r>
            <a:r>
              <a:rPr lang="en-US" sz="3200" dirty="0"/>
              <a:t>: </a:t>
            </a:r>
            <a:r>
              <a:rPr lang="en-US" sz="3200" dirty="0" err="1"/>
              <a:t>có</a:t>
            </a:r>
            <a:r>
              <a:rPr lang="en-US" sz="3200" dirty="0"/>
              <a:t> 4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chọn</a:t>
            </a:r>
            <a:endParaRPr lang="en-US" sz="3200" dirty="0"/>
          </a:p>
          <a:p>
            <a:r>
              <a:rPr lang="en-US" sz="3200" dirty="0" err="1"/>
              <a:t>Phương</a:t>
            </a:r>
            <a:r>
              <a:rPr lang="en-US" sz="3200" dirty="0"/>
              <a:t> </a:t>
            </a:r>
            <a:r>
              <a:rPr lang="en-US" sz="3200" dirty="0" err="1"/>
              <a:t>án</a:t>
            </a:r>
            <a:r>
              <a:rPr lang="en-US" sz="3200" dirty="0"/>
              <a:t> 2: Mai </a:t>
            </a:r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 err="1"/>
              <a:t>đầm</a:t>
            </a:r>
            <a:r>
              <a:rPr lang="en-US" sz="3200" dirty="0"/>
              <a:t>: </a:t>
            </a:r>
            <a:r>
              <a:rPr lang="en-US" sz="3200" dirty="0" err="1"/>
              <a:t>có</a:t>
            </a:r>
            <a:r>
              <a:rPr lang="en-US" sz="3200" dirty="0"/>
              <a:t> 7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chọn</a:t>
            </a:r>
            <a:endParaRPr lang="en-US" sz="3200" dirty="0"/>
          </a:p>
          <a:p>
            <a:r>
              <a:rPr lang="en-US" sz="3200" dirty="0"/>
              <a:t>Theo </a:t>
            </a:r>
            <a:r>
              <a:rPr lang="en-US" sz="3200" dirty="0" err="1"/>
              <a:t>quy</a:t>
            </a:r>
            <a:r>
              <a:rPr lang="en-US" sz="3200" dirty="0"/>
              <a:t> </a:t>
            </a:r>
            <a:r>
              <a:rPr lang="en-US" sz="3200" dirty="0" err="1"/>
              <a:t>tắc</a:t>
            </a:r>
            <a:r>
              <a:rPr lang="en-US" sz="3200" dirty="0"/>
              <a:t> </a:t>
            </a:r>
            <a:r>
              <a:rPr lang="en-US" sz="3200" dirty="0" err="1"/>
              <a:t>cộng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4+7=11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bộ</a:t>
            </a:r>
            <a:r>
              <a:rPr lang="en-US" sz="3200" dirty="0"/>
              <a:t> </a:t>
            </a:r>
            <a:r>
              <a:rPr lang="en-US" sz="3200" dirty="0" err="1"/>
              <a:t>đồ</a:t>
            </a:r>
            <a:r>
              <a:rPr lang="en-US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9728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2. Quy tắc nhân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97830" y="2900365"/>
            <a:ext cx="9889283" cy="1557335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2 : </a:t>
            </a:r>
            <a:r>
              <a:rPr lang="en-US" sz="2800" dirty="0">
                <a:solidFill>
                  <a:schemeClr val="tx1"/>
                </a:solidFill>
              </a:rPr>
              <a:t>Bạn </a:t>
            </a:r>
            <a:r>
              <a:rPr lang="en-US" sz="2800" dirty="0" err="1">
                <a:solidFill>
                  <a:schemeClr val="tx1"/>
                </a:solidFill>
              </a:rPr>
              <a:t>Nghị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3 </a:t>
            </a:r>
            <a:r>
              <a:rPr lang="en-US" sz="2800" dirty="0" err="1">
                <a:solidFill>
                  <a:schemeClr val="tx1"/>
                </a:solidFill>
              </a:rPr>
              <a:t>áo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màu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xanh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trắng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hồng</a:t>
            </a:r>
            <a:r>
              <a:rPr lang="en-US" sz="2800" dirty="0">
                <a:solidFill>
                  <a:schemeClr val="tx1"/>
                </a:solidFill>
              </a:rPr>
              <a:t> và 2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gồm</a:t>
            </a:r>
            <a:r>
              <a:rPr lang="en-US" sz="2800" dirty="0">
                <a:solidFill>
                  <a:schemeClr val="tx1"/>
                </a:solidFill>
              </a:rPr>
              <a:t> 1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lửng</a:t>
            </a:r>
            <a:r>
              <a:rPr lang="en-US" sz="2800" dirty="0">
                <a:solidFill>
                  <a:schemeClr val="tx1"/>
                </a:solidFill>
              </a:rPr>
              <a:t> và 1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dài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    Hỏi </a:t>
            </a:r>
            <a:r>
              <a:rPr lang="en-US" sz="2800" dirty="0" err="1">
                <a:solidFill>
                  <a:schemeClr val="tx1"/>
                </a:solidFill>
              </a:rPr>
              <a:t>Nghị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mấy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chọn</a:t>
            </a:r>
            <a:r>
              <a:rPr lang="en-US" sz="2800" dirty="0">
                <a:solidFill>
                  <a:schemeClr val="tx1"/>
                </a:solidFill>
              </a:rPr>
              <a:t> 1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áo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mặc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chơi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48415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2. Quy tắc nhân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969217" y="2571750"/>
                <a:ext cx="10203610" cy="321468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b="0" i="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800" b="1" dirty="0" err="1">
                    <a:solidFill>
                      <a:schemeClr val="tx2"/>
                    </a:solidFill>
                  </a:rPr>
                  <a:t>Quy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tắc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nhân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: </a:t>
                </a:r>
              </a:p>
              <a:p>
                <a:pPr marL="400050" indent="0">
                  <a:spcBef>
                    <a:spcPts val="600"/>
                  </a:spcBef>
                  <a:spcAft>
                    <a:spcPts val="1200"/>
                  </a:spcAft>
                  <a:buNone/>
                </a:pPr>
                <a:r>
                  <a:rPr lang="en-US" sz="2800" dirty="0">
                    <a:solidFill>
                      <a:schemeClr val="tx1"/>
                    </a:solidFill>
                  </a:rPr>
                  <a:t>Một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công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việc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được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 qua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hai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bước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liên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 err="1">
                    <a:solidFill>
                      <a:schemeClr val="tx2"/>
                    </a:solidFill>
                  </a:rPr>
                  <a:t>tiếp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:</a:t>
                </a:r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857250">
                  <a:spcBef>
                    <a:spcPts val="600"/>
                  </a:spcBef>
                  <a:buFont typeface="Wingdings" panose="05000000000000000000" pitchFamily="2" charset="2"/>
                  <a:buChar char="q"/>
                </a:pPr>
                <a:r>
                  <a:rPr lang="en-US" sz="2800" b="1" dirty="0" err="1">
                    <a:solidFill>
                      <a:schemeClr val="tx2"/>
                    </a:solidFill>
                  </a:rPr>
                  <a:t>Bước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1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cách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857250">
                  <a:spcBef>
                    <a:spcPts val="600"/>
                  </a:spcBef>
                  <a:buFont typeface="Wingdings" panose="05000000000000000000" pitchFamily="2" charset="2"/>
                  <a:buChar char="q"/>
                </a:pPr>
                <a:r>
                  <a:rPr lang="en-US" sz="2800" b="1" dirty="0" err="1">
                    <a:solidFill>
                      <a:schemeClr val="tx2"/>
                    </a:solidFill>
                  </a:rPr>
                  <a:t>Bước</a:t>
                </a:r>
                <a:r>
                  <a:rPr lang="en-US" sz="2800" b="1" dirty="0">
                    <a:solidFill>
                      <a:schemeClr val="tx2"/>
                    </a:solidFill>
                  </a:rPr>
                  <a:t> 2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cách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(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ứng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với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mỗi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cách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của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</a:rPr>
                  <a:t>Bước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 1)  </a:t>
                </a:r>
              </a:p>
              <a:p>
                <a:pPr marL="400050" indent="0">
                  <a:spcBef>
                    <a:spcPts val="1200"/>
                  </a:spcBef>
                  <a:buNone/>
                </a:pPr>
                <a:r>
                  <a:rPr lang="en-US" sz="2800" dirty="0" err="1">
                    <a:solidFill>
                      <a:schemeClr val="tx1"/>
                    </a:solidFill>
                  </a:rPr>
                  <a:t>thì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công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việc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đó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8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cách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thực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sz="2800" dirty="0">
                    <a:solidFill>
                      <a:schemeClr val="tx1"/>
                    </a:solidFill>
                  </a:rPr>
                  <a:t>.  </a:t>
                </a:r>
                <a:endParaRPr lang="en-US" sz="2800" dirty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17" y="2571750"/>
                <a:ext cx="10203610" cy="3214687"/>
              </a:xfrm>
              <a:prstGeom prst="rect">
                <a:avLst/>
              </a:prstGeom>
              <a:blipFill rotWithShape="0">
                <a:blip r:embed="rId5"/>
                <a:stretch>
                  <a:fillRect b="-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13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2. Quy tắc nhân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93030" y="2290765"/>
            <a:ext cx="9889283" cy="1557335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2 : </a:t>
            </a:r>
            <a:r>
              <a:rPr lang="en-US" sz="2800" dirty="0">
                <a:solidFill>
                  <a:schemeClr val="tx1"/>
                </a:solidFill>
              </a:rPr>
              <a:t>Bạn </a:t>
            </a:r>
            <a:r>
              <a:rPr lang="en-US" sz="2800" dirty="0" err="1">
                <a:solidFill>
                  <a:schemeClr val="tx1"/>
                </a:solidFill>
              </a:rPr>
              <a:t>Nghị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3 </a:t>
            </a:r>
            <a:r>
              <a:rPr lang="en-US" sz="2800" dirty="0" err="1">
                <a:solidFill>
                  <a:schemeClr val="tx1"/>
                </a:solidFill>
              </a:rPr>
              <a:t>áo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màu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xanh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trắng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hồng</a:t>
            </a:r>
            <a:r>
              <a:rPr lang="en-US" sz="2800" dirty="0">
                <a:solidFill>
                  <a:schemeClr val="tx1"/>
                </a:solidFill>
              </a:rPr>
              <a:t> và 2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gồm</a:t>
            </a:r>
            <a:r>
              <a:rPr lang="en-US" sz="2800" dirty="0">
                <a:solidFill>
                  <a:schemeClr val="tx1"/>
                </a:solidFill>
              </a:rPr>
              <a:t> 1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lửng</a:t>
            </a:r>
            <a:r>
              <a:rPr lang="en-US" sz="2800" dirty="0">
                <a:solidFill>
                  <a:schemeClr val="tx1"/>
                </a:solidFill>
              </a:rPr>
              <a:t> và 1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dài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    Hỏi </a:t>
            </a:r>
            <a:r>
              <a:rPr lang="en-US" sz="2800" dirty="0" err="1">
                <a:solidFill>
                  <a:schemeClr val="tx1"/>
                </a:solidFill>
              </a:rPr>
              <a:t>Nghị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có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mấy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cách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chọn</a:t>
            </a:r>
            <a:r>
              <a:rPr lang="en-US" sz="2800" dirty="0">
                <a:solidFill>
                  <a:schemeClr val="tx1"/>
                </a:solidFill>
              </a:rPr>
              <a:t> 1 </a:t>
            </a:r>
            <a:r>
              <a:rPr lang="en-US" sz="2800" dirty="0" err="1">
                <a:solidFill>
                  <a:schemeClr val="tx1"/>
                </a:solidFill>
              </a:rPr>
              <a:t>bộ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quần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áo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mặc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đi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chơi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  <a:endParaRPr lang="en-US" sz="28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45052FE-E14E-45F6-B63C-A6B95B2BFA62}"/>
              </a:ext>
            </a:extLst>
          </p:cNvPr>
          <p:cNvSpPr txBox="1">
            <a:spLocks/>
          </p:cNvSpPr>
          <p:nvPr/>
        </p:nvSpPr>
        <p:spPr>
          <a:xfrm>
            <a:off x="840630" y="4017964"/>
            <a:ext cx="10538570" cy="25860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 err="1"/>
              <a:t>Giải</a:t>
            </a:r>
            <a:r>
              <a:rPr lang="en-US" sz="2800" dirty="0"/>
              <a:t>:</a:t>
            </a:r>
          </a:p>
          <a:p>
            <a:pPr>
              <a:spcBef>
                <a:spcPts val="600"/>
              </a:spcBef>
            </a:pPr>
            <a:r>
              <a:rPr lang="vi-VN" sz="2800" dirty="0" err="1"/>
              <a:t>Bước</a:t>
            </a:r>
            <a:r>
              <a:rPr lang="vi-VN" sz="2800" dirty="0"/>
              <a:t> 1: </a:t>
            </a:r>
            <a:r>
              <a:rPr lang="vi-VN" sz="2800" dirty="0" err="1"/>
              <a:t>Chọn</a:t>
            </a:r>
            <a:r>
              <a:rPr lang="vi-VN" sz="2800" dirty="0"/>
              <a:t> </a:t>
            </a:r>
            <a:r>
              <a:rPr lang="vi-VN" sz="2800" dirty="0" err="1"/>
              <a:t>áo</a:t>
            </a:r>
            <a:r>
              <a:rPr lang="vi-VN" sz="2800" dirty="0"/>
              <a:t>: </a:t>
            </a:r>
            <a:r>
              <a:rPr lang="vi-VN" sz="2800" dirty="0" err="1"/>
              <a:t>có</a:t>
            </a:r>
            <a:r>
              <a:rPr lang="vi-VN" sz="2800" dirty="0"/>
              <a:t> 3 </a:t>
            </a:r>
            <a:r>
              <a:rPr lang="vi-VN" sz="2800" dirty="0" err="1"/>
              <a:t>cách</a:t>
            </a:r>
            <a:r>
              <a:rPr lang="vi-VN" sz="2800" dirty="0"/>
              <a:t> </a:t>
            </a:r>
            <a:r>
              <a:rPr lang="vi-VN" sz="2800" dirty="0" err="1"/>
              <a:t>chọn</a:t>
            </a:r>
            <a:r>
              <a:rPr lang="vi-VN" sz="2800" dirty="0"/>
              <a:t>.</a:t>
            </a:r>
          </a:p>
          <a:p>
            <a:pPr>
              <a:spcBef>
                <a:spcPts val="600"/>
              </a:spcBef>
            </a:pPr>
            <a:r>
              <a:rPr lang="vi-VN" sz="2800" dirty="0" err="1"/>
              <a:t>Bước</a:t>
            </a:r>
            <a:r>
              <a:rPr lang="vi-VN" sz="2800" dirty="0"/>
              <a:t> 2: </a:t>
            </a:r>
            <a:r>
              <a:rPr lang="vi-VN" sz="2800" dirty="0" err="1"/>
              <a:t>Chọn</a:t>
            </a:r>
            <a:r>
              <a:rPr lang="vi-VN" sz="2800" dirty="0"/>
              <a:t> </a:t>
            </a:r>
            <a:r>
              <a:rPr lang="vi-VN" sz="2800" dirty="0" err="1"/>
              <a:t>quần</a:t>
            </a:r>
            <a:r>
              <a:rPr lang="vi-VN" sz="2800" dirty="0"/>
              <a:t>: </a:t>
            </a:r>
            <a:r>
              <a:rPr lang="vi-VN" sz="2800" dirty="0" err="1"/>
              <a:t>có</a:t>
            </a:r>
            <a:r>
              <a:rPr lang="vi-VN" sz="2800" dirty="0"/>
              <a:t> 2 </a:t>
            </a:r>
            <a:r>
              <a:rPr lang="vi-VN" sz="2800" dirty="0" err="1"/>
              <a:t>cách</a:t>
            </a:r>
            <a:r>
              <a:rPr lang="vi-VN" sz="2800" dirty="0"/>
              <a:t> </a:t>
            </a:r>
            <a:r>
              <a:rPr lang="vi-VN" sz="2800" dirty="0" err="1"/>
              <a:t>chọn</a:t>
            </a:r>
            <a:r>
              <a:rPr lang="vi-VN" sz="2800" dirty="0"/>
              <a:t>.</a:t>
            </a:r>
          </a:p>
          <a:p>
            <a:pPr>
              <a:spcBef>
                <a:spcPts val="600"/>
              </a:spcBef>
            </a:pPr>
            <a:r>
              <a:rPr lang="vi-VN" sz="2800" dirty="0"/>
              <a:t>Theo quy </a:t>
            </a:r>
            <a:r>
              <a:rPr lang="vi-VN" sz="2800" dirty="0" err="1"/>
              <a:t>tắc</a:t>
            </a:r>
            <a:r>
              <a:rPr lang="vi-VN" sz="2800" dirty="0"/>
              <a:t> nhân </a:t>
            </a:r>
            <a:r>
              <a:rPr lang="vi-VN" sz="2800" dirty="0" err="1"/>
              <a:t>có</a:t>
            </a:r>
            <a:r>
              <a:rPr lang="vi-VN" sz="2800" dirty="0"/>
              <a:t> </a:t>
            </a:r>
            <a:r>
              <a:rPr lang="en-US" sz="2800" dirty="0"/>
              <a:t> 3.2=6</a:t>
            </a:r>
            <a:r>
              <a:rPr lang="vi-VN" sz="2800" dirty="0"/>
              <a:t> </a:t>
            </a:r>
            <a:r>
              <a:rPr lang="vi-VN" sz="2800" dirty="0" err="1"/>
              <a:t>cách</a:t>
            </a:r>
            <a:r>
              <a:rPr lang="vi-VN" sz="2800" dirty="0"/>
              <a:t> </a:t>
            </a:r>
            <a:r>
              <a:rPr lang="vi-VN" sz="2800" dirty="0" err="1"/>
              <a:t>chọn</a:t>
            </a:r>
            <a:r>
              <a:rPr lang="vi-VN" sz="2800" dirty="0"/>
              <a:t> </a:t>
            </a:r>
            <a:r>
              <a:rPr lang="vi-VN" sz="2800" dirty="0" err="1"/>
              <a:t>một</a:t>
            </a:r>
            <a:r>
              <a:rPr lang="vi-VN" sz="2800" dirty="0"/>
              <a:t> </a:t>
            </a:r>
            <a:r>
              <a:rPr lang="vi-VN" sz="2800" dirty="0" err="1"/>
              <a:t>bộ</a:t>
            </a:r>
            <a:r>
              <a:rPr lang="vi-VN" sz="2800" dirty="0"/>
              <a:t> </a:t>
            </a:r>
            <a:r>
              <a:rPr lang="vi-VN" sz="2800" dirty="0" err="1"/>
              <a:t>quần</a:t>
            </a:r>
            <a:r>
              <a:rPr lang="vi-VN" sz="2800" dirty="0"/>
              <a:t> </a:t>
            </a:r>
            <a:r>
              <a:rPr lang="vi-VN" sz="2800" dirty="0" err="1"/>
              <a:t>áo</a:t>
            </a:r>
            <a:r>
              <a:rPr lang="vi-VN" sz="2800" dirty="0"/>
              <a:t>.</a:t>
            </a:r>
          </a:p>
          <a:p>
            <a:pPr>
              <a:spcBef>
                <a:spcPts val="6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04698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  <p:bldP spid="1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2. Quy tắc nhân</a:t>
            </a:r>
            <a:endParaRPr lang="en-US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5978" y="2012951"/>
            <a:ext cx="10203610" cy="35575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chemeClr val="tx2"/>
                </a:solidFill>
              </a:rPr>
              <a:t>Phân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biệt</a:t>
            </a:r>
            <a:r>
              <a:rPr lang="en-US" sz="2800" b="1" dirty="0">
                <a:solidFill>
                  <a:schemeClr val="tx2"/>
                </a:solidFill>
              </a:rPr>
              <a:t> : </a:t>
            </a:r>
          </a:p>
          <a:p>
            <a:pPr marL="40005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459738"/>
              </p:ext>
            </p:extLst>
          </p:nvPr>
        </p:nvGraphicFramePr>
        <p:xfrm>
          <a:off x="1108129" y="2573868"/>
          <a:ext cx="9066159" cy="4209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330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QUY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</a:rPr>
                        <a:t> TẮC CỘNG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QUY TẮC</a:t>
                      </a:r>
                      <a:r>
                        <a:rPr lang="en-US" sz="2800" baseline="0"/>
                        <a:t> NHÂN</a:t>
                      </a:r>
                      <a:endParaRPr 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12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err="1"/>
                        <a:t>Mỗi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cách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thực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hiện</a:t>
                      </a:r>
                      <a:r>
                        <a:rPr lang="vi-VN" sz="2800" dirty="0"/>
                        <a:t> phương </a:t>
                      </a:r>
                      <a:r>
                        <a:rPr lang="vi-VN" sz="2800" dirty="0" err="1"/>
                        <a:t>án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đã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hoàn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thành</a:t>
                      </a:r>
                      <a:r>
                        <a:rPr lang="vi-VN" sz="2800" dirty="0"/>
                        <a:t> xong công </a:t>
                      </a:r>
                      <a:r>
                        <a:rPr lang="vi-VN" sz="2800" dirty="0" err="1"/>
                        <a:t>việc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err="1"/>
                        <a:t>Mỗi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cách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thực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hiện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của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từng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bước</a:t>
                      </a:r>
                      <a:r>
                        <a:rPr lang="vi-VN" sz="2800" dirty="0"/>
                        <a:t> chưa </a:t>
                      </a:r>
                      <a:r>
                        <a:rPr lang="vi-VN" sz="2800" dirty="0" err="1"/>
                        <a:t>hoàn</a:t>
                      </a:r>
                      <a:r>
                        <a:rPr lang="vi-VN" sz="2800" dirty="0"/>
                        <a:t> </a:t>
                      </a:r>
                      <a:r>
                        <a:rPr lang="vi-VN" sz="2800" dirty="0" err="1"/>
                        <a:t>thành</a:t>
                      </a:r>
                      <a:r>
                        <a:rPr lang="vi-VN" sz="2800" dirty="0"/>
                        <a:t> xong công </a:t>
                      </a:r>
                      <a:r>
                        <a:rPr lang="vi-VN" sz="2800" dirty="0" err="1"/>
                        <a:t>việc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67987"/>
                  </a:ext>
                </a:extLst>
              </a:tr>
              <a:tr h="1534051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Công </a:t>
                      </a:r>
                      <a:r>
                        <a:rPr lang="en-US" sz="2800" baseline="0" dirty="0" err="1"/>
                        <a:t>việc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được</a:t>
                      </a:r>
                      <a:r>
                        <a:rPr lang="en-US" sz="2800" baseline="0" dirty="0"/>
                        <a:t> chia </a:t>
                      </a:r>
                      <a:r>
                        <a:rPr lang="en-US" sz="2800" baseline="0" dirty="0" err="1"/>
                        <a:t>thành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nhiều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trường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hợp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không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trùng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nhau</a:t>
                      </a:r>
                      <a:r>
                        <a:rPr lang="en-US" sz="2800" baseline="0" dirty="0"/>
                        <a:t>. </a:t>
                      </a:r>
                    </a:p>
                    <a:p>
                      <a:pPr algn="ctr"/>
                      <a:r>
                        <a:rPr lang="en-US" sz="2800" baseline="0" dirty="0" err="1"/>
                        <a:t>Hoặc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Công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việc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được</a:t>
                      </a:r>
                      <a:r>
                        <a:rPr lang="en-US" sz="2800" baseline="0" dirty="0"/>
                        <a:t> chia </a:t>
                      </a:r>
                      <a:r>
                        <a:rPr lang="en-US" sz="2800" baseline="0" dirty="0" err="1"/>
                        <a:t>theo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nhiều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bước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liên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tiếp</a:t>
                      </a:r>
                      <a:r>
                        <a:rPr lang="en-US" sz="2800" baseline="0" dirty="0"/>
                        <a:t>.</a:t>
                      </a:r>
                    </a:p>
                    <a:p>
                      <a:pPr algn="ctr"/>
                      <a:r>
                        <a:rPr lang="en-US" sz="2800" baseline="0" dirty="0"/>
                        <a:t>Và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30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2. Quy tắc nhân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83474" y="2657474"/>
            <a:ext cx="10546514" cy="2928937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800" b="1" dirty="0" err="1">
                <a:solidFill>
                  <a:schemeClr val="tx2"/>
                </a:solidFill>
              </a:rPr>
              <a:t>Ví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dụ</a:t>
            </a:r>
            <a:r>
              <a:rPr lang="en-US" sz="2800" b="1" dirty="0">
                <a:solidFill>
                  <a:schemeClr val="tx2"/>
                </a:solidFill>
              </a:rPr>
              <a:t> 3 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vi-VN" sz="2800" dirty="0">
                <a:solidFill>
                  <a:schemeClr val="tx1"/>
                </a:solidFill>
              </a:rPr>
              <a:t>Một </a:t>
            </a:r>
            <a:r>
              <a:rPr lang="vi-VN" sz="2800" dirty="0" err="1">
                <a:solidFill>
                  <a:schemeClr val="tx1"/>
                </a:solidFill>
              </a:rPr>
              <a:t>lớp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học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có</a:t>
            </a:r>
            <a:r>
              <a:rPr lang="vi-VN" sz="2800" dirty="0">
                <a:solidFill>
                  <a:schemeClr val="tx1"/>
                </a:solidFill>
              </a:rPr>
              <a:t> 21 </a:t>
            </a:r>
            <a:r>
              <a:rPr lang="vi-VN" sz="2800" dirty="0" err="1">
                <a:solidFill>
                  <a:schemeClr val="tx1"/>
                </a:solidFill>
              </a:rPr>
              <a:t>học</a:t>
            </a:r>
            <a:r>
              <a:rPr lang="vi-VN" sz="2800" dirty="0">
                <a:solidFill>
                  <a:schemeClr val="tx1"/>
                </a:solidFill>
              </a:rPr>
              <a:t> sinh nam và 17 </a:t>
            </a:r>
            <a:r>
              <a:rPr lang="vi-VN" sz="2800" dirty="0" err="1">
                <a:solidFill>
                  <a:schemeClr val="tx1"/>
                </a:solidFill>
              </a:rPr>
              <a:t>học</a:t>
            </a:r>
            <a:r>
              <a:rPr lang="vi-VN" sz="2800" dirty="0">
                <a:solidFill>
                  <a:schemeClr val="tx1"/>
                </a:solidFill>
              </a:rPr>
              <a:t> sinh </a:t>
            </a:r>
            <a:r>
              <a:rPr lang="vi-VN" sz="2800" dirty="0" err="1">
                <a:solidFill>
                  <a:schemeClr val="tx1"/>
                </a:solidFill>
              </a:rPr>
              <a:t>nữ</a:t>
            </a:r>
            <a:r>
              <a:rPr lang="vi-VN" sz="2800" dirty="0">
                <a:solidFill>
                  <a:schemeClr val="tx1"/>
                </a:solidFill>
              </a:rPr>
              <a:t>. </a:t>
            </a:r>
            <a:r>
              <a:rPr lang="vi-VN" sz="2800" dirty="0" err="1">
                <a:solidFill>
                  <a:schemeClr val="tx1"/>
                </a:solidFill>
              </a:rPr>
              <a:t>Giáo</a:t>
            </a:r>
            <a:r>
              <a:rPr lang="vi-VN" sz="2800" dirty="0">
                <a:solidFill>
                  <a:schemeClr val="tx1"/>
                </a:solidFill>
              </a:rPr>
              <a:t> viên </a:t>
            </a:r>
            <a:r>
              <a:rPr lang="vi-VN" sz="2800" dirty="0" err="1">
                <a:solidFill>
                  <a:schemeClr val="tx1"/>
                </a:solidFill>
              </a:rPr>
              <a:t>chủ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nhiệm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muốn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chọn</a:t>
            </a:r>
            <a:r>
              <a:rPr lang="vi-VN" sz="2800" dirty="0">
                <a:solidFill>
                  <a:schemeClr val="tx1"/>
                </a:solidFill>
              </a:rPr>
              <a:t> ra: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vi-VN" sz="2800" dirty="0">
                <a:solidFill>
                  <a:schemeClr val="tx1"/>
                </a:solidFill>
              </a:rPr>
              <a:t>    a) Một </a:t>
            </a:r>
            <a:r>
              <a:rPr lang="vi-VN" sz="2800" dirty="0" err="1">
                <a:solidFill>
                  <a:schemeClr val="tx1"/>
                </a:solidFill>
              </a:rPr>
              <a:t>học</a:t>
            </a:r>
            <a:r>
              <a:rPr lang="vi-VN" sz="2800" dirty="0">
                <a:solidFill>
                  <a:schemeClr val="tx1"/>
                </a:solidFill>
              </a:rPr>
              <a:t> sinh đi </a:t>
            </a:r>
            <a:r>
              <a:rPr lang="vi-VN" sz="2800" dirty="0" err="1">
                <a:solidFill>
                  <a:schemeClr val="tx1"/>
                </a:solidFill>
              </a:rPr>
              <a:t>dự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trại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hè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của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trường</a:t>
            </a:r>
            <a:r>
              <a:rPr lang="vi-VN" sz="2800" dirty="0">
                <a:solidFill>
                  <a:schemeClr val="tx1"/>
                </a:solidFill>
              </a:rPr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vi-VN" sz="2800" dirty="0">
                <a:solidFill>
                  <a:schemeClr val="tx1"/>
                </a:solidFill>
              </a:rPr>
              <a:t>    b) Một </a:t>
            </a:r>
            <a:r>
              <a:rPr lang="vi-VN" sz="2800" dirty="0" err="1">
                <a:solidFill>
                  <a:schemeClr val="tx1"/>
                </a:solidFill>
              </a:rPr>
              <a:t>học</a:t>
            </a:r>
            <a:r>
              <a:rPr lang="vi-VN" sz="2800" dirty="0">
                <a:solidFill>
                  <a:schemeClr val="tx1"/>
                </a:solidFill>
              </a:rPr>
              <a:t> sinh nam và </a:t>
            </a:r>
            <a:r>
              <a:rPr lang="vi-VN" sz="2800" dirty="0" err="1">
                <a:solidFill>
                  <a:schemeClr val="tx1"/>
                </a:solidFill>
              </a:rPr>
              <a:t>một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học</a:t>
            </a:r>
            <a:r>
              <a:rPr lang="vi-VN" sz="2800" dirty="0">
                <a:solidFill>
                  <a:schemeClr val="tx1"/>
                </a:solidFill>
              </a:rPr>
              <a:t> sinh </a:t>
            </a:r>
            <a:r>
              <a:rPr lang="vi-VN" sz="2800" dirty="0" err="1">
                <a:solidFill>
                  <a:schemeClr val="tx1"/>
                </a:solidFill>
              </a:rPr>
              <a:t>nữ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dự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trại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hè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của</a:t>
            </a:r>
            <a:r>
              <a:rPr lang="vi-VN" sz="2800" dirty="0">
                <a:solidFill>
                  <a:schemeClr val="tx1"/>
                </a:solidFill>
              </a:rPr>
              <a:t> </a:t>
            </a:r>
            <a:r>
              <a:rPr lang="vi-VN" sz="2800" dirty="0" err="1">
                <a:solidFill>
                  <a:schemeClr val="tx1"/>
                </a:solidFill>
              </a:rPr>
              <a:t>trường</a:t>
            </a:r>
            <a:r>
              <a:rPr lang="vi-VN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781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Custom 2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1859</TotalTime>
  <Words>766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Cambria</vt:lpstr>
      <vt:lpstr>Cambria Math</vt:lpstr>
      <vt:lpstr>Wingdings</vt:lpstr>
      <vt:lpstr>Wingdings 3</vt:lpstr>
      <vt:lpstr>Ion Boardroom</vt:lpstr>
      <vt:lpstr>MathType 6.0 Equation</vt:lpstr>
      <vt:lpstr>CHƯƠNG II: TỔ HỢP – XÁC SUẤT   §1: PHÉP ĐẾM </vt:lpstr>
      <vt:lpstr>1. Quy tắc cộng</vt:lpstr>
      <vt:lpstr>1. Quy tắc cộng</vt:lpstr>
      <vt:lpstr>1. Quy tắc cộng</vt:lpstr>
      <vt:lpstr>2. Quy tắc nhân</vt:lpstr>
      <vt:lpstr>2. Quy tắc nhân</vt:lpstr>
      <vt:lpstr>2. Quy tắc nhân</vt:lpstr>
      <vt:lpstr>2. Quy tắc nhân</vt:lpstr>
      <vt:lpstr>2. Quy tắc nhân</vt:lpstr>
      <vt:lpstr>2. Quy tắc nhân</vt:lpstr>
      <vt:lpstr>2. Quy tắc nhân</vt:lpstr>
      <vt:lpstr>3. Quy tắc phần bù</vt:lpstr>
      <vt:lpstr>3. Quy tắc phần bù</vt:lpstr>
      <vt:lpstr>3. Quy tắc phần bù</vt:lpstr>
      <vt:lpstr>3. Quy tắc phần bù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Thuần Lê Minh</dc:creator>
  <cp:lastModifiedBy>Do Thanh</cp:lastModifiedBy>
  <cp:revision>128</cp:revision>
  <dcterms:created xsi:type="dcterms:W3CDTF">2019-08-28T08:50:32Z</dcterms:created>
  <dcterms:modified xsi:type="dcterms:W3CDTF">2020-10-13T01:43:22Z</dcterms:modified>
</cp:coreProperties>
</file>