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8"/>
  </p:notesMasterIdLst>
  <p:sldIdLst>
    <p:sldId id="256" r:id="rId2"/>
    <p:sldId id="257" r:id="rId3"/>
    <p:sldId id="277" r:id="rId4"/>
    <p:sldId id="284" r:id="rId5"/>
    <p:sldId id="285" r:id="rId6"/>
    <p:sldId id="292" r:id="rId7"/>
    <p:sldId id="279" r:id="rId8"/>
    <p:sldId id="287" r:id="rId9"/>
    <p:sldId id="290" r:id="rId10"/>
    <p:sldId id="286" r:id="rId11"/>
    <p:sldId id="288" r:id="rId12"/>
    <p:sldId id="289" r:id="rId13"/>
    <p:sldId id="291" r:id="rId14"/>
    <p:sldId id="282" r:id="rId15"/>
    <p:sldId id="258" r:id="rId16"/>
    <p:sldId id="259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853" autoAdjust="0"/>
    <p:restoredTop sz="94434" autoAdjust="0"/>
  </p:normalViewPr>
  <p:slideViewPr>
    <p:cSldViewPr snapToGrid="0">
      <p:cViewPr varScale="1">
        <p:scale>
          <a:sx n="67" d="100"/>
          <a:sy n="67" d="100"/>
        </p:scale>
        <p:origin x="210" y="60"/>
      </p:cViewPr>
      <p:guideLst/>
    </p:cSldViewPr>
  </p:slideViewPr>
  <p:outlineViewPr>
    <p:cViewPr>
      <p:scale>
        <a:sx n="33" d="100"/>
        <a:sy n="33" d="100"/>
      </p:scale>
      <p:origin x="0" y="-36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89C7C1-E47C-45AF-8042-896F01061540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0EA5B0-CAF4-4A0C-A815-2F019DBC58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64875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0EA5B0-CAF4-4A0C-A815-2F019DBC58CB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5538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  <a:prstGeom prst="rect">
            <a:avLst/>
          </a:prstGeo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10158984" y="1792224"/>
            <a:ext cx="990599" cy="304799"/>
          </a:xfrm>
        </p:spPr>
        <p:txBody>
          <a:bodyPr/>
          <a:lstStyle>
            <a:lvl1pPr algn="l">
              <a:defRPr b="0">
                <a:solidFill>
                  <a:schemeClr val="bg1"/>
                </a:solidFill>
              </a:defRPr>
            </a:lvl1pPr>
          </a:lstStyle>
          <a:p>
            <a:fld id="{07697C62-B584-49B5-B70A-8AE3AB838DAC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8951976" y="3227832"/>
            <a:ext cx="3867912" cy="310896"/>
          </a:xfrm>
        </p:spPr>
        <p:txBody>
          <a:bodyPr/>
          <a:lstStyle>
            <a:lvl1pPr>
              <a:defRPr sz="1000" b="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1008" y="292608"/>
            <a:ext cx="838199" cy="767687"/>
          </a:xfrm>
        </p:spPr>
        <p:txBody>
          <a:bodyPr/>
          <a:lstStyle>
            <a:lvl1pPr>
              <a:defRPr sz="2800" b="0" i="0">
                <a:latin typeface="+mj-lt"/>
              </a:defRPr>
            </a:lvl1pPr>
          </a:lstStyle>
          <a:p>
            <a:fld id="{8EE413C0-52EC-472F-B3FA-88AC36B61D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76956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7" y="4969927"/>
            <a:ext cx="8825657" cy="566738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7" y="553666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97C62-B584-49B5-B70A-8AE3AB838DAC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413C0-52EC-472F-B3FA-88AC36B61D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085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060704"/>
            <a:ext cx="8833104" cy="1371600"/>
          </a:xfrm>
          <a:prstGeom prst="rect">
            <a:avLst/>
          </a:prstGeom>
        </p:spPr>
        <p:txBody>
          <a:bodyPr anchor="ctr" anchorCtr="0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2144" y="3547872"/>
            <a:ext cx="8825659" cy="2478024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97C62-B584-49B5-B70A-8AE3AB838DAC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413C0-52EC-472F-B3FA-88AC36B61D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5748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6" name="Rectangle 1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7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2" name="TextBox 11"/>
          <p:cNvSpPr txBox="1"/>
          <p:nvPr/>
        </p:nvSpPr>
        <p:spPr bwMode="gray">
          <a:xfrm>
            <a:off x="898295" y="596767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 bwMode="gray">
          <a:xfrm>
            <a:off x="9715063" y="2629300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980517"/>
            <a:ext cx="8460983" cy="2698249"/>
          </a:xfrm>
          <a:prstGeom prst="rect">
            <a:avLst/>
          </a:prstGeom>
        </p:spPr>
        <p:txBody>
          <a:bodyPr anchor="ctr" anchorCtr="0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 bwMode="gray">
          <a:xfrm>
            <a:off x="1945945" y="3679987"/>
            <a:ext cx="7725772" cy="342174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400" cap="small" dirty="0">
                <a:solidFill>
                  <a:schemeClr val="tx2">
                    <a:lumMod val="40000"/>
                    <a:lumOff val="60000"/>
                  </a:schemeClr>
                </a:solidFill>
                <a:latin typeface="+mn-lt"/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8"/>
            <a:ext cx="8825659" cy="997858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97C62-B584-49B5-B70A-8AE3AB838DAC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413C0-52EC-472F-B3FA-88AC36B61D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10633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3525"/>
            <a:ext cx="8865623" cy="1819656"/>
          </a:xfrm>
          <a:prstGeom prst="rect">
            <a:avLst/>
          </a:prstGeo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9200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97C62-B584-49B5-B70A-8AE3AB838DAC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413C0-52EC-472F-B3FA-88AC36B61D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3773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3129168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4" y="3179764"/>
            <a:ext cx="3129168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5380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4"/>
            <a:ext cx="3145380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6700" y="2595032"/>
            <a:ext cx="3161029" cy="58473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6700" y="3179764"/>
            <a:ext cx="3161029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4991" y="2603500"/>
            <a:ext cx="32564" cy="3423554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5824" y="2603500"/>
            <a:ext cx="0" cy="3423554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97C62-B584-49B5-B70A-8AE3AB838DAC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413C0-52EC-472F-B3FA-88AC36B61D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22837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 anchor="ctr" anchorCtr="0"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5"/>
            <a:ext cx="3050438" cy="57626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2" y="2610916"/>
            <a:ext cx="2691242" cy="1584094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7"/>
            <a:ext cx="3050438" cy="91794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2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8865" y="5109108"/>
            <a:ext cx="3050438" cy="91257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3433" y="4532842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3433" y="5109107"/>
            <a:ext cx="3050438" cy="91794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4245" y="2603500"/>
            <a:ext cx="1" cy="3461811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807352" y="2603500"/>
            <a:ext cx="0" cy="3461811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97C62-B584-49B5-B70A-8AE3AB838DAC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413C0-52EC-472F-B3FA-88AC36B61D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3334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595033"/>
            <a:ext cx="8825659" cy="3424768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97C62-B584-49B5-B70A-8AE3AB838DAC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413C0-52EC-472F-B3FA-88AC36B61D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85943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Rectangle 12"/>
            <p:cNvSpPr/>
            <p:nvPr/>
          </p:nvSpPr>
          <p:spPr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76756" y="1278466"/>
            <a:ext cx="1441567" cy="4748591"/>
          </a:xfrm>
          <a:prstGeom prst="rect">
            <a:avLst/>
          </a:prstGeo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5"/>
            <a:ext cx="6256025" cy="474859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97C62-B584-49B5-B70A-8AE3AB838DAC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413C0-52EC-472F-B3FA-88AC36B61D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98249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9"/>
            <a:ext cx="8825659" cy="706964"/>
          </a:xfrm>
          <a:prstGeom prst="rect">
            <a:avLst/>
          </a:prstGeom>
        </p:spPr>
        <p:txBody>
          <a:bodyPr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97C62-B584-49B5-B70A-8AE3AB838DAC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b="1"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413C0-52EC-472F-B3FA-88AC36B61D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7021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Rectangle 8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7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679192"/>
            <a:ext cx="4343400" cy="2286000"/>
          </a:xfrm>
          <a:prstGeom prst="rect">
            <a:avLst/>
          </a:prstGeom>
        </p:spPr>
        <p:txBody>
          <a:bodyPr anchor="ctr" anchorCtr="0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4576" y="2679192"/>
            <a:ext cx="3758184" cy="2286000"/>
          </a:xfrm>
        </p:spPr>
        <p:txBody>
          <a:bodyPr anchor="ctr" anchorCtr="0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97C62-B584-49B5-B70A-8AE3AB838DAC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b="1"/>
            </a:lvl1pPr>
          </a:lstStyle>
          <a:p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413C0-52EC-472F-B3FA-88AC36B61D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9385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969264"/>
            <a:ext cx="8825659" cy="704088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8032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76" y="2603500"/>
            <a:ext cx="4828032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97C62-B584-49B5-B70A-8AE3AB838DAC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413C0-52EC-472F-B3FA-88AC36B61D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44994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69264"/>
            <a:ext cx="8825659" cy="70408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6040"/>
            <a:ext cx="48280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98448"/>
            <a:ext cx="4828032" cy="284378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76" y="2606040"/>
            <a:ext cx="48280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1" y="3187921"/>
            <a:ext cx="4825160" cy="285431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97C62-B584-49B5-B70A-8AE3AB838DAC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413C0-52EC-472F-B3FA-88AC36B61D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7912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2144" y="969264"/>
            <a:ext cx="8825659" cy="704088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97C62-B584-49B5-B70A-8AE3AB838DAC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413C0-52EC-472F-B3FA-88AC36B61D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90011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97C62-B584-49B5-B70A-8AE3AB838DAC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413C0-52EC-472F-B3FA-88AC36B61D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24371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298448"/>
            <a:ext cx="2793159" cy="1597152"/>
          </a:xfrm>
          <a:prstGeom prst="rect">
            <a:avLst/>
          </a:prstGeo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79008" y="1447800"/>
            <a:ext cx="5195997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3" y="3129280"/>
            <a:ext cx="2793159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97C62-B584-49B5-B70A-8AE3AB838DAC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413C0-52EC-472F-B3FA-88AC36B61D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9382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59" cy="1735668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97C62-B584-49B5-B70A-8AE3AB838DAC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413C0-52EC-472F-B3FA-88AC36B61D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1143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7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30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2760" y="6391656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07697C62-B584-49B5-B70A-8AE3AB838DAC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7784" y="6391656"/>
            <a:ext cx="3867912" cy="310896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8EE413C0-52EC-472F-B3FA-88AC36B61D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89137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  <p:sldLayoutId id="2147483713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audio" Target="../media/audio4.wav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26382" y="2099733"/>
            <a:ext cx="10260765" cy="2677648"/>
          </a:xfrm>
        </p:spPr>
        <p:txBody>
          <a:bodyPr/>
          <a:lstStyle/>
          <a:p>
            <a:r>
              <a:rPr lang="en-US" b="1" smtClean="0"/>
              <a:t/>
            </a:r>
            <a:br>
              <a:rPr lang="en-US" b="1" smtClean="0"/>
            </a:br>
            <a:r>
              <a:rPr lang="en-US" b="1" smtClean="0"/>
              <a:t/>
            </a:r>
            <a:br>
              <a:rPr lang="en-US" b="1" smtClean="0"/>
            </a:br>
            <a:r>
              <a:rPr lang="en-US" b="1" smtClean="0"/>
              <a:t>§2: </a:t>
            </a:r>
            <a:r>
              <a:rPr lang="en-US" b="1" smtClean="0"/>
              <a:t>HOÁN </a:t>
            </a:r>
            <a:r>
              <a:rPr lang="en-US" b="1" smtClean="0"/>
              <a:t>VỊ - </a:t>
            </a:r>
            <a:r>
              <a:rPr lang="en-US" b="1" smtClean="0"/>
              <a:t/>
            </a:r>
            <a:br>
              <a:rPr lang="en-US" b="1" smtClean="0"/>
            </a:br>
            <a:r>
              <a:rPr lang="en-US" b="1" smtClean="0"/>
              <a:t>       CHỈNH </a:t>
            </a:r>
            <a:r>
              <a:rPr lang="en-US" b="1" smtClean="0"/>
              <a:t>HỢP </a:t>
            </a:r>
            <a:r>
              <a:rPr lang="en-US" b="1" smtClean="0"/>
              <a:t>– TỔ </a:t>
            </a:r>
            <a:r>
              <a:rPr lang="en-US" b="1" smtClean="0"/>
              <a:t>HỢP 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5591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/>
              <a:t>3. Tổ hợp  </a:t>
            </a:r>
            <a:endParaRPr lang="en-US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2"/>
              <p:cNvSpPr txBox="1">
                <a:spLocks/>
              </p:cNvSpPr>
              <p:nvPr/>
            </p:nvSpPr>
            <p:spPr>
              <a:xfrm>
                <a:off x="826863" y="2686053"/>
                <a:ext cx="10494281" cy="3057522"/>
              </a:xfrm>
              <a:prstGeom prst="rect">
                <a:avLst/>
              </a:prstGeom>
              <a:solidFill>
                <a:schemeClr val="accent3">
                  <a:lumMod val="20000"/>
                  <a:lumOff val="80000"/>
                </a:schemeClr>
              </a:solidFill>
            </p:spPr>
            <p:txBody>
              <a:bodyPr vert="horz" lIns="91440" tIns="45720" rIns="91440" bIns="45720" rtlCol="0" anchor="ctr">
                <a:normAutofit/>
              </a:bodyPr>
              <a:lstStyle>
                <a:lvl1pPr marL="342900" indent="-3429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SzPct val="80000"/>
                  <a:buFont typeface="Wingdings 3" charset="2"/>
                  <a:buChar char=""/>
                  <a:defRPr sz="1800" b="0" i="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SzPct val="80000"/>
                  <a:buFont typeface="Wingdings 3" charset="2"/>
                  <a:buChar char=""/>
                  <a:defRPr sz="1600" b="0" i="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SzPct val="80000"/>
                  <a:buFont typeface="Wingdings 3" charset="2"/>
                  <a:buChar char=""/>
                  <a:defRPr sz="1400" b="0" i="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SzPct val="80000"/>
                  <a:buFont typeface="Wingdings 3" charset="2"/>
                  <a:buChar char=""/>
                  <a:defRPr sz="1200" b="0" i="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SzPct val="80000"/>
                  <a:buFont typeface="Wingdings 3" charset="2"/>
                  <a:buChar char=""/>
                  <a:defRPr sz="1200" b="0" i="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SzPct val="80000"/>
                  <a:buFont typeface="Wingdings 3" charset="2"/>
                  <a:buChar char=""/>
                  <a:defRPr sz="1200" b="0" i="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SzPct val="80000"/>
                  <a:buFont typeface="Wingdings 3" charset="2"/>
                  <a:buChar char=""/>
                  <a:defRPr sz="1200" b="0" i="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SzPct val="80000"/>
                  <a:buFont typeface="Wingdings 3" charset="2"/>
                  <a:buChar char=""/>
                  <a:defRPr sz="1200" b="0" i="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SzPct val="80000"/>
                  <a:buFont typeface="Wingdings 3" charset="2"/>
                  <a:buChar char=""/>
                  <a:defRPr sz="1200" b="0" i="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571500">
                  <a:spcBef>
                    <a:spcPts val="600"/>
                  </a:spcBef>
                  <a:spcAft>
                    <a:spcPts val="1200"/>
                  </a:spcAft>
                </a:pPr>
                <a:r>
                  <a:rPr lang="en-US" sz="2800" b="1" smtClean="0">
                    <a:solidFill>
                      <a:schemeClr val="tx2"/>
                    </a:solidFill>
                  </a:rPr>
                  <a:t>Định nghĩa : </a:t>
                </a:r>
              </a:p>
              <a:p>
                <a:pPr indent="0">
                  <a:spcBef>
                    <a:spcPts val="600"/>
                  </a:spcBef>
                  <a:spcAft>
                    <a:spcPts val="600"/>
                  </a:spcAft>
                  <a:buNone/>
                </a:pPr>
                <a:r>
                  <a:rPr lang="en-US" sz="2800" smtClean="0">
                    <a:solidFill>
                      <a:schemeClr val="tx1"/>
                    </a:solidFill>
                  </a:rPr>
                  <a:t>Cho tập hợp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𝑆</m:t>
                    </m:r>
                  </m:oMath>
                </a14:m>
                <a:r>
                  <a:rPr lang="en-US" sz="2800" b="1" smtClean="0">
                    <a:solidFill>
                      <a:schemeClr val="tx1"/>
                    </a:solidFill>
                  </a:rPr>
                  <a:t> </a:t>
                </a:r>
                <a:r>
                  <a:rPr lang="en-US" sz="2800" smtClean="0">
                    <a:solidFill>
                      <a:schemeClr val="tx1"/>
                    </a:solidFill>
                  </a:rPr>
                  <a:t>gồm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sz="2800" smtClean="0">
                    <a:solidFill>
                      <a:schemeClr val="tx1"/>
                    </a:solidFill>
                  </a:rPr>
                  <a:t> phần tử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≥1)</m:t>
                    </m:r>
                  </m:oMath>
                </a14:m>
                <a:r>
                  <a:rPr lang="en-US" sz="2800" smtClean="0">
                    <a:solidFill>
                      <a:schemeClr val="tx1"/>
                    </a:solidFill>
                  </a:rPr>
                  <a:t> .</a:t>
                </a:r>
                <a:endParaRPr lang="en-US" sz="2800" i="1">
                  <a:solidFill>
                    <a:schemeClr val="tx1"/>
                  </a:solidFill>
                </a:endParaRPr>
              </a:p>
              <a:p>
                <a:pPr indent="0">
                  <a:spcBef>
                    <a:spcPts val="600"/>
                  </a:spcBef>
                  <a:spcAft>
                    <a:spcPts val="600"/>
                  </a:spcAft>
                  <a:buNone/>
                </a:pPr>
                <a:r>
                  <a:rPr lang="en-US" sz="2800">
                    <a:solidFill>
                      <a:schemeClr val="tx1"/>
                    </a:solidFill>
                  </a:rPr>
                  <a:t>K</a:t>
                </a:r>
                <a:r>
                  <a:rPr lang="en-US" sz="2800" smtClean="0">
                    <a:solidFill>
                      <a:schemeClr val="tx1"/>
                    </a:solidFill>
                  </a:rPr>
                  <a:t>ết quả của việc </a:t>
                </a:r>
                <a:r>
                  <a:rPr lang="en-US" sz="2800" b="1" smtClean="0">
                    <a:solidFill>
                      <a:schemeClr val="tx2"/>
                    </a:solidFill>
                  </a:rPr>
                  <a:t>chọn </a:t>
                </a:r>
                <a14:m>
                  <m:oMath xmlns:m="http://schemas.openxmlformats.org/officeDocument/2006/math">
                    <m:r>
                      <a:rPr lang="en-US" sz="2800" b="1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𝒌</m:t>
                    </m:r>
                  </m:oMath>
                </a14:m>
                <a:r>
                  <a:rPr lang="en-US" sz="2800" b="1" smtClean="0">
                    <a:solidFill>
                      <a:schemeClr val="tx2"/>
                    </a:solidFill>
                  </a:rPr>
                  <a:t> trong </a:t>
                </a:r>
                <a14:m>
                  <m:oMath xmlns:m="http://schemas.openxmlformats.org/officeDocument/2006/math">
                    <m:r>
                      <a:rPr lang="en-US" sz="2800" b="1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𝒏</m:t>
                    </m:r>
                  </m:oMath>
                </a14:m>
                <a:r>
                  <a:rPr lang="en-US" sz="2800" b="1" smtClean="0">
                    <a:solidFill>
                      <a:schemeClr val="tx2"/>
                    </a:solidFill>
                  </a:rPr>
                  <a:t> phần tử của </a:t>
                </a:r>
                <a14:m>
                  <m:oMath xmlns:m="http://schemas.openxmlformats.org/officeDocument/2006/math">
                    <m:r>
                      <a:rPr lang="en-US" sz="2800" b="1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𝑺</m:t>
                    </m:r>
                  </m:oMath>
                </a14:m>
                <a:r>
                  <a:rPr lang="en-US" sz="2800" b="1" smtClean="0">
                    <a:solidFill>
                      <a:schemeClr val="tx2"/>
                    </a:solidFill>
                  </a:rPr>
                  <a:t> </a:t>
                </a:r>
                <a:r>
                  <a:rPr lang="en-US" sz="2800" i="1" smtClean="0">
                    <a:solidFill>
                      <a:schemeClr val="tx1"/>
                    </a:solidFill>
                  </a:rPr>
                  <a:t>(một tập con gồm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sz="2800" i="1" smtClean="0">
                    <a:solidFill>
                      <a:schemeClr val="tx1"/>
                    </a:solidFill>
                  </a:rPr>
                  <a:t> phần tử của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𝑆</m:t>
                    </m:r>
                  </m:oMath>
                </a14:m>
                <a:r>
                  <a:rPr lang="en-US" sz="2800" i="1" smtClean="0">
                    <a:solidFill>
                      <a:schemeClr val="tx1"/>
                    </a:solidFill>
                  </a:rPr>
                  <a:t>) </a:t>
                </a:r>
                <a:r>
                  <a:rPr lang="en-US" sz="2800" smtClean="0">
                    <a:solidFill>
                      <a:schemeClr val="tx1"/>
                    </a:solidFill>
                  </a:rPr>
                  <a:t>được gọi là một </a:t>
                </a:r>
                <a:r>
                  <a:rPr lang="en-US" sz="2800" b="1" smtClean="0">
                    <a:solidFill>
                      <a:schemeClr val="tx2"/>
                    </a:solidFill>
                  </a:rPr>
                  <a:t>tổ hợp chập </a:t>
                </a:r>
                <a14:m>
                  <m:oMath xmlns:m="http://schemas.openxmlformats.org/officeDocument/2006/math">
                    <m:r>
                      <a:rPr lang="en-US" sz="2800" b="1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𝒌</m:t>
                    </m:r>
                  </m:oMath>
                </a14:m>
                <a:r>
                  <a:rPr lang="en-US" sz="2800" b="1" smtClean="0">
                    <a:solidFill>
                      <a:schemeClr val="tx2"/>
                    </a:solidFill>
                  </a:rPr>
                  <a:t> của </a:t>
                </a:r>
                <a14:m>
                  <m:oMath xmlns:m="http://schemas.openxmlformats.org/officeDocument/2006/math">
                    <m:r>
                      <a:rPr lang="en-US" sz="2800" b="1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𝒏</m:t>
                    </m:r>
                  </m:oMath>
                </a14:m>
                <a:r>
                  <a:rPr lang="en-US" sz="2800" b="1" smtClean="0">
                    <a:solidFill>
                      <a:schemeClr val="tx2"/>
                    </a:solidFill>
                  </a:rPr>
                  <a:t> phần tử</a:t>
                </a:r>
                <a:r>
                  <a:rPr lang="en-US" sz="2800" smtClean="0">
                    <a:solidFill>
                      <a:schemeClr val="tx1"/>
                    </a:solidFill>
                  </a:rPr>
                  <a:t> đã cho.  </a:t>
                </a:r>
                <a:endParaRPr lang="en-US" sz="2800"/>
              </a:p>
            </p:txBody>
          </p:sp>
        </mc:Choice>
        <mc:Fallback xmlns="">
          <p:sp>
            <p:nvSpPr>
              <p:cNvPr id="4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6863" y="2686053"/>
                <a:ext cx="10494281" cy="3057522"/>
              </a:xfrm>
              <a:prstGeom prst="rect">
                <a:avLst/>
              </a:prstGeom>
              <a:blipFill rotWithShape="0">
                <a:blip r:embed="rId5"/>
                <a:stretch>
                  <a:fillRect r="-104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5868978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/>
              <a:t>3. Tổ hợp</a:t>
            </a:r>
            <a:endParaRPr lang="en-US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2"/>
              <p:cNvSpPr txBox="1">
                <a:spLocks/>
              </p:cNvSpPr>
              <p:nvPr/>
            </p:nvSpPr>
            <p:spPr>
              <a:xfrm>
                <a:off x="2510898" y="2757486"/>
                <a:ext cx="7097559" cy="2511200"/>
              </a:xfrm>
              <a:prstGeom prst="rect">
                <a:avLst/>
              </a:prstGeom>
              <a:solidFill>
                <a:schemeClr val="accent3">
                  <a:lumMod val="20000"/>
                  <a:lumOff val="80000"/>
                </a:schemeClr>
              </a:solidFill>
            </p:spPr>
            <p:txBody>
              <a:bodyPr vert="horz" lIns="91440" tIns="45720" rIns="91440" bIns="45720" rtlCol="0" anchor="ctr">
                <a:normAutofit/>
              </a:bodyPr>
              <a:lstStyle>
                <a:lvl1pPr marL="342900" indent="-3429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SzPct val="80000"/>
                  <a:buFont typeface="Wingdings 3" charset="2"/>
                  <a:buChar char=""/>
                  <a:defRPr sz="1800" b="0" i="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SzPct val="80000"/>
                  <a:buFont typeface="Wingdings 3" charset="2"/>
                  <a:buChar char=""/>
                  <a:defRPr sz="1600" b="0" i="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SzPct val="80000"/>
                  <a:buFont typeface="Wingdings 3" charset="2"/>
                  <a:buChar char=""/>
                  <a:defRPr sz="1400" b="0" i="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SzPct val="80000"/>
                  <a:buFont typeface="Wingdings 3" charset="2"/>
                  <a:buChar char=""/>
                  <a:defRPr sz="1200" b="0" i="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SzPct val="80000"/>
                  <a:buFont typeface="Wingdings 3" charset="2"/>
                  <a:buChar char=""/>
                  <a:defRPr sz="1200" b="0" i="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SzPct val="80000"/>
                  <a:buFont typeface="Wingdings 3" charset="2"/>
                  <a:buChar char=""/>
                  <a:defRPr sz="1200" b="0" i="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SzPct val="80000"/>
                  <a:buFont typeface="Wingdings 3" charset="2"/>
                  <a:buChar char=""/>
                  <a:defRPr sz="1200" b="0" i="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SzPct val="80000"/>
                  <a:buFont typeface="Wingdings 3" charset="2"/>
                  <a:buChar char=""/>
                  <a:defRPr sz="1200" b="0" i="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SzPct val="80000"/>
                  <a:buFont typeface="Wingdings 3" charset="2"/>
                  <a:buChar char=""/>
                  <a:defRPr sz="1200" b="0" i="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571500">
                  <a:spcBef>
                    <a:spcPts val="600"/>
                  </a:spcBef>
                  <a:spcAft>
                    <a:spcPts val="1200"/>
                  </a:spcAft>
                </a:pPr>
                <a:r>
                  <a:rPr lang="en-US" sz="2800" b="1" smtClean="0">
                    <a:solidFill>
                      <a:schemeClr val="tx2"/>
                    </a:solidFill>
                  </a:rPr>
                  <a:t>Số các tổ hợp chập </a:t>
                </a:r>
                <a14:m>
                  <m:oMath xmlns:m="http://schemas.openxmlformats.org/officeDocument/2006/math">
                    <m:r>
                      <a:rPr lang="en-US" sz="2800" b="1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𝒌</m:t>
                    </m:r>
                  </m:oMath>
                </a14:m>
                <a:r>
                  <a:rPr lang="en-US" sz="2800" b="1" smtClean="0">
                    <a:solidFill>
                      <a:schemeClr val="tx2"/>
                    </a:solidFill>
                  </a:rPr>
                  <a:t> của </a:t>
                </a:r>
                <a14:m>
                  <m:oMath xmlns:m="http://schemas.openxmlformats.org/officeDocument/2006/math">
                    <m:r>
                      <a:rPr lang="en-US" sz="2800" b="1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𝒏</m:t>
                    </m:r>
                  </m:oMath>
                </a14:m>
                <a:r>
                  <a:rPr lang="en-US" sz="2800" b="1" smtClean="0">
                    <a:solidFill>
                      <a:schemeClr val="tx2"/>
                    </a:solidFill>
                  </a:rPr>
                  <a:t> phần tử: </a:t>
                </a:r>
              </a:p>
              <a:p>
                <a:pPr indent="0">
                  <a:spcBef>
                    <a:spcPts val="600"/>
                  </a:spcBef>
                  <a:spcAft>
                    <a:spcPts val="6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2800" b="1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800" b="1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𝑪</m:t>
                          </m:r>
                        </m:e>
                        <m:sub>
                          <m:r>
                            <a:rPr lang="en-US" sz="2800" b="1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𝒏</m:t>
                          </m:r>
                        </m:sub>
                        <m:sup>
                          <m:r>
                            <a:rPr lang="en-US" sz="2800" b="1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𝒌</m:t>
                          </m:r>
                        </m:sup>
                      </m:sSubSup>
                      <m:r>
                        <a:rPr lang="en-US" sz="2800" b="1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800" b="1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1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𝒏</m:t>
                          </m:r>
                          <m:r>
                            <a:rPr lang="en-US" sz="2800" b="1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!</m:t>
                          </m:r>
                        </m:num>
                        <m:den>
                          <m:r>
                            <a:rPr lang="en-US" sz="2800" b="1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𝒌</m:t>
                          </m:r>
                          <m:r>
                            <a:rPr lang="en-US" sz="2800" b="1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!</m:t>
                          </m:r>
                          <m:d>
                            <m:dPr>
                              <m:ctrlPr>
                                <a:rPr lang="en-US" sz="2800" b="1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800" b="1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𝒏</m:t>
                              </m:r>
                              <m:r>
                                <a:rPr lang="en-US" sz="2800" b="1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2800" b="1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𝒌</m:t>
                              </m:r>
                            </m:e>
                          </m:d>
                          <m:r>
                            <a:rPr lang="en-US" sz="2800" b="1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!</m:t>
                          </m:r>
                        </m:den>
                      </m:f>
                      <m:r>
                        <a:rPr lang="en-US" sz="2800" b="1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    </m:t>
                      </m:r>
                      <m:r>
                        <a:rPr lang="en-US" sz="2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sz="2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≥</m:t>
                      </m:r>
                      <m:r>
                        <a:rPr lang="en-US" sz="2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US" sz="2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≥0)</m:t>
                      </m:r>
                    </m:oMath>
                  </m:oMathPara>
                </a14:m>
                <a:endParaRPr lang="en-US" sz="2800" b="0" smtClean="0">
                  <a:solidFill>
                    <a:schemeClr val="tx1"/>
                  </a:solidFill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5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0898" y="2757486"/>
                <a:ext cx="7097559" cy="2511200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682683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/>
              <a:t>3. Tổ hợp</a:t>
            </a:r>
            <a:endParaRPr lang="en-US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2"/>
              <p:cNvSpPr txBox="1">
                <a:spLocks/>
              </p:cNvSpPr>
              <p:nvPr/>
            </p:nvSpPr>
            <p:spPr>
              <a:xfrm>
                <a:off x="2510898" y="2757485"/>
                <a:ext cx="7097559" cy="2903085"/>
              </a:xfrm>
              <a:prstGeom prst="rect">
                <a:avLst/>
              </a:prstGeom>
              <a:solidFill>
                <a:schemeClr val="accent3">
                  <a:lumMod val="20000"/>
                  <a:lumOff val="80000"/>
                </a:schemeClr>
              </a:solidFill>
            </p:spPr>
            <p:txBody>
              <a:bodyPr vert="horz" lIns="91440" tIns="45720" rIns="91440" bIns="45720" rtlCol="0" anchor="ctr">
                <a:normAutofit/>
              </a:bodyPr>
              <a:lstStyle>
                <a:lvl1pPr marL="342900" indent="-3429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SzPct val="80000"/>
                  <a:buFont typeface="Wingdings 3" charset="2"/>
                  <a:buChar char=""/>
                  <a:defRPr sz="1800" b="0" i="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SzPct val="80000"/>
                  <a:buFont typeface="Wingdings 3" charset="2"/>
                  <a:buChar char=""/>
                  <a:defRPr sz="1600" b="0" i="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SzPct val="80000"/>
                  <a:buFont typeface="Wingdings 3" charset="2"/>
                  <a:buChar char=""/>
                  <a:defRPr sz="1400" b="0" i="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SzPct val="80000"/>
                  <a:buFont typeface="Wingdings 3" charset="2"/>
                  <a:buChar char=""/>
                  <a:defRPr sz="1200" b="0" i="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SzPct val="80000"/>
                  <a:buFont typeface="Wingdings 3" charset="2"/>
                  <a:buChar char=""/>
                  <a:defRPr sz="1200" b="0" i="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SzPct val="80000"/>
                  <a:buFont typeface="Wingdings 3" charset="2"/>
                  <a:buChar char=""/>
                  <a:defRPr sz="1200" b="0" i="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SzPct val="80000"/>
                  <a:buFont typeface="Wingdings 3" charset="2"/>
                  <a:buChar char=""/>
                  <a:defRPr sz="1200" b="0" i="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SzPct val="80000"/>
                  <a:buFont typeface="Wingdings 3" charset="2"/>
                  <a:buChar char=""/>
                  <a:defRPr sz="1200" b="0" i="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SzPct val="80000"/>
                  <a:buFont typeface="Wingdings 3" charset="2"/>
                  <a:buChar char=""/>
                  <a:defRPr sz="1200" b="0" i="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571500">
                  <a:spcBef>
                    <a:spcPts val="600"/>
                  </a:spcBef>
                  <a:spcAft>
                    <a:spcPts val="1200"/>
                  </a:spcAft>
                </a:pPr>
                <a:r>
                  <a:rPr lang="en-US" sz="2800" b="1" smtClean="0">
                    <a:solidFill>
                      <a:schemeClr val="tx2"/>
                    </a:solidFill>
                  </a:rPr>
                  <a:t>Tính chất: </a:t>
                </a:r>
              </a:p>
              <a:p>
                <a:pPr indent="0">
                  <a:lnSpc>
                    <a:spcPct val="150000"/>
                  </a:lnSpc>
                  <a:spcBef>
                    <a:spcPts val="600"/>
                  </a:spcBef>
                  <a:spcAft>
                    <a:spcPts val="600"/>
                  </a:spcAft>
                  <a:buNone/>
                </a:pPr>
                <a:r>
                  <a:rPr lang="en-US" sz="2800" b="0" smtClean="0">
                    <a:solidFill>
                      <a:schemeClr val="tx1"/>
                    </a:solidFill>
                    <a:latin typeface="Cambria Math" panose="02040503050406030204" pitchFamily="18" charset="0"/>
                  </a:rPr>
                  <a:t>   1)   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2800" b="1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800" b="1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𝑪</m:t>
                        </m:r>
                      </m:e>
                      <m:sub>
                        <m:r>
                          <a:rPr lang="en-US" sz="2800" b="1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𝒏</m:t>
                        </m:r>
                      </m:sub>
                      <m:sup>
                        <m:r>
                          <a:rPr lang="en-US" sz="2800" b="1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𝒌</m:t>
                        </m:r>
                      </m:sup>
                    </m:sSubSup>
                    <m:r>
                      <a:rPr lang="en-US" sz="2800" b="1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bSup>
                      <m:sSubSupPr>
                        <m:ctrlPr>
                          <a:rPr lang="en-US" sz="2800" b="1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800" b="1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𝑪</m:t>
                        </m:r>
                      </m:e>
                      <m:sub>
                        <m:r>
                          <a:rPr lang="en-US" sz="2800" b="1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𝒏</m:t>
                        </m:r>
                      </m:sub>
                      <m:sup>
                        <m:r>
                          <a:rPr lang="en-US" sz="2800" b="1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𝒏</m:t>
                        </m:r>
                        <m:r>
                          <a:rPr lang="en-US" sz="2800" b="1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2800" b="1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𝒌</m:t>
                        </m:r>
                      </m:sup>
                    </m:sSubSup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    (0≤</m:t>
                    </m:r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≤</m:t>
                    </m:r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800" b="0" smtClean="0">
                    <a:solidFill>
                      <a:schemeClr val="tx1"/>
                    </a:solidFill>
                    <a:latin typeface="Cambria Math" panose="02040503050406030204" pitchFamily="18" charset="0"/>
                  </a:rPr>
                  <a:t> </a:t>
                </a:r>
              </a:p>
              <a:p>
                <a:pPr indent="0">
                  <a:lnSpc>
                    <a:spcPct val="150000"/>
                  </a:lnSpc>
                  <a:spcBef>
                    <a:spcPts val="600"/>
                  </a:spcBef>
                  <a:spcAft>
                    <a:spcPts val="600"/>
                  </a:spcAft>
                  <a:buNone/>
                </a:pPr>
                <a:r>
                  <a:rPr lang="en-US" sz="2800" smtClean="0">
                    <a:solidFill>
                      <a:schemeClr val="tx1"/>
                    </a:solidFill>
                    <a:latin typeface="Cambria Math" panose="02040503050406030204" pitchFamily="18" charset="0"/>
                  </a:rPr>
                  <a:t>   2)   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2800" b="1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800" b="1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𝑪</m:t>
                        </m:r>
                      </m:e>
                      <m:sub>
                        <m:r>
                          <a:rPr lang="en-US" sz="2800" b="1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𝒏</m:t>
                        </m:r>
                      </m:sub>
                      <m:sup>
                        <m:r>
                          <a:rPr lang="en-US" sz="2800" b="1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𝒌</m:t>
                        </m:r>
                      </m:sup>
                    </m:sSubSup>
                    <m:r>
                      <a:rPr lang="en-US" sz="2800" b="1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+</m:t>
                    </m:r>
                    <m:sSubSup>
                      <m:sSubSupPr>
                        <m:ctrlPr>
                          <a:rPr lang="en-US" sz="2800" b="1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800" b="1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𝑪</m:t>
                        </m:r>
                      </m:e>
                      <m:sub>
                        <m:r>
                          <a:rPr lang="en-US" sz="2800" b="1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𝒏</m:t>
                        </m:r>
                      </m:sub>
                      <m:sup>
                        <m:r>
                          <a:rPr lang="en-US" sz="2800" b="1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𝒌</m:t>
                        </m:r>
                        <m:r>
                          <a:rPr lang="en-US" sz="2800" b="1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2800" b="1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sup>
                    </m:sSubSup>
                    <m:r>
                      <a:rPr lang="en-US" sz="2800" b="1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bSup>
                      <m:sSubSupPr>
                        <m:ctrlPr>
                          <a:rPr lang="en-US" sz="2800" b="1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800" b="1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𝑪</m:t>
                        </m:r>
                      </m:e>
                      <m:sub>
                        <m:r>
                          <a:rPr lang="en-US" sz="2800" b="1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𝒏</m:t>
                        </m:r>
                        <m:r>
                          <a:rPr lang="en-US" sz="2800" b="1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2800" b="1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  <m:sup>
                        <m:r>
                          <a:rPr lang="en-US" sz="2800" b="1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𝒌</m:t>
                        </m:r>
                        <m:r>
                          <a:rPr lang="en-US" sz="2800" b="1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2800" b="1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sup>
                    </m:sSubSup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        (0≤</m:t>
                    </m:r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&lt;</m:t>
                    </m:r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2800" b="0" smtClean="0">
                  <a:solidFill>
                    <a:schemeClr val="tx1"/>
                  </a:solidFill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5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0898" y="2757485"/>
                <a:ext cx="7097559" cy="2903085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326520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6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/>
              <a:t>3. Tổ hợp</a:t>
            </a:r>
            <a:endParaRPr lang="en-US" b="1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1154953" y="2552022"/>
            <a:ext cx="10195217" cy="3529464"/>
          </a:xfrm>
          <a:solidFill>
            <a:schemeClr val="accent3">
              <a:lumMod val="20000"/>
              <a:lumOff val="80000"/>
            </a:schemeClr>
          </a:solidFill>
        </p:spPr>
        <p:txBody>
          <a:bodyPr anchor="ctr">
            <a:normAutofit/>
          </a:bodyPr>
          <a:lstStyle/>
          <a:p>
            <a:pPr marL="514350">
              <a:spcBef>
                <a:spcPts val="600"/>
              </a:spcBef>
            </a:pPr>
            <a:r>
              <a:rPr lang="en-US" sz="2800" b="1">
                <a:solidFill>
                  <a:schemeClr val="tx2"/>
                </a:solidFill>
              </a:rPr>
              <a:t>Ví dụ </a:t>
            </a:r>
            <a:r>
              <a:rPr lang="en-US" sz="2800" b="1" smtClean="0">
                <a:solidFill>
                  <a:schemeClr val="tx2"/>
                </a:solidFill>
              </a:rPr>
              <a:t>5 </a:t>
            </a:r>
            <a:r>
              <a:rPr lang="en-US" sz="2800" b="1">
                <a:solidFill>
                  <a:schemeClr val="tx2"/>
                </a:solidFill>
              </a:rPr>
              <a:t>: </a:t>
            </a:r>
            <a:r>
              <a:rPr lang="en-US" sz="2800" smtClean="0">
                <a:solidFill>
                  <a:schemeClr val="tx1"/>
                </a:solidFill>
              </a:rPr>
              <a:t>Tổ 2 lớp 11A3 gồm 6 học sinh nam và 4 học sinh nữ. Cần lập một nhóm trực nhật gồm 5 bạn. </a:t>
            </a:r>
          </a:p>
          <a:p>
            <a:pPr marL="571500" lvl="1" indent="0">
              <a:lnSpc>
                <a:spcPct val="150000"/>
              </a:lnSpc>
              <a:spcBef>
                <a:spcPts val="600"/>
              </a:spcBef>
              <a:buNone/>
            </a:pPr>
            <a:r>
              <a:rPr lang="en-US" sz="2800" smtClean="0">
                <a:solidFill>
                  <a:schemeClr val="tx1"/>
                </a:solidFill>
              </a:rPr>
              <a:t>a) Hỏi có tất cả bao nhiêu cách lập? </a:t>
            </a:r>
          </a:p>
          <a:p>
            <a:pPr marL="571500" lvl="1" indent="0">
              <a:lnSpc>
                <a:spcPct val="150000"/>
              </a:lnSpc>
              <a:spcBef>
                <a:spcPts val="600"/>
              </a:spcBef>
              <a:buNone/>
            </a:pPr>
            <a:r>
              <a:rPr lang="en-US" sz="2800" smtClean="0">
                <a:solidFill>
                  <a:schemeClr val="tx1"/>
                </a:solidFill>
              </a:rPr>
              <a:t>b) Hỏi có bao nhiêu cách lập, trong đó gồm 3 nam và 2 nữ? </a:t>
            </a:r>
          </a:p>
          <a:p>
            <a:pPr marL="571500" lvl="1" indent="0">
              <a:lnSpc>
                <a:spcPct val="150000"/>
              </a:lnSpc>
              <a:spcBef>
                <a:spcPts val="600"/>
              </a:spcBef>
              <a:buNone/>
            </a:pPr>
            <a:r>
              <a:rPr lang="en-US" sz="2800" smtClean="0">
                <a:solidFill>
                  <a:schemeClr val="tx1"/>
                </a:solidFill>
              </a:rPr>
              <a:t>c) Hỏi có </a:t>
            </a:r>
            <a:r>
              <a:rPr lang="en-US" sz="2600" smtClean="0">
                <a:solidFill>
                  <a:schemeClr val="tx1"/>
                </a:solidFill>
              </a:rPr>
              <a:t>bao nhiêu cách lập sao cho có ít nhất 1 nữ?  </a:t>
            </a:r>
            <a:endParaRPr lang="en-US" sz="2600"/>
          </a:p>
        </p:txBody>
      </p:sp>
    </p:spTree>
    <p:extLst>
      <p:ext uri="{BB962C8B-B14F-4D97-AF65-F5344CB8AC3E}">
        <p14:creationId xmlns:p14="http://schemas.microsoft.com/office/powerpoint/2010/main" val="38332899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/>
              <a:t>PHÂN BIỆT</a:t>
            </a:r>
            <a:endParaRPr lang="en-US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877622118"/>
                  </p:ext>
                </p:extLst>
              </p:nvPr>
            </p:nvGraphicFramePr>
            <p:xfrm>
              <a:off x="943428" y="2570367"/>
              <a:ext cx="10319658" cy="3670776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439886"/>
                    <a:gridCol w="3439886"/>
                    <a:gridCol w="3439886"/>
                  </a:tblGrid>
                  <a:tr h="78011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smtClean="0"/>
                            <a:t>HOÁN</a:t>
                          </a:r>
                          <a:r>
                            <a:rPr lang="en-US" sz="2800" baseline="0" smtClean="0"/>
                            <a:t> VỊ</a:t>
                          </a:r>
                          <a:endParaRPr lang="en-US" sz="280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smtClean="0"/>
                            <a:t>CHỈNH</a:t>
                          </a:r>
                          <a:r>
                            <a:rPr lang="en-US" sz="2800" baseline="0" smtClean="0"/>
                            <a:t> HỢP</a:t>
                          </a:r>
                          <a:endParaRPr lang="en-US" sz="280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smtClean="0"/>
                            <a:t>TỔ</a:t>
                          </a:r>
                          <a:r>
                            <a:rPr lang="en-US" sz="2800" baseline="0" smtClean="0"/>
                            <a:t> HỢP</a:t>
                          </a:r>
                          <a:endParaRPr lang="en-US" sz="2800"/>
                        </a:p>
                      </a:txBody>
                      <a:tcPr anchor="ctr"/>
                    </a:tc>
                  </a:tr>
                  <a:tr h="1445333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8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b="0" i="1" smtClean="0">
                                        <a:latin typeface="Cambria Math" panose="02040503050406030204" pitchFamily="18" charset="0"/>
                                      </a:rPr>
                                      <m:t>𝑃</m:t>
                                    </m:r>
                                  </m:e>
                                  <m:sub>
                                    <m:r>
                                      <a:rPr lang="en-US" sz="2800" b="0" i="1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sub>
                                </m:sSub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!</m:t>
                                </m:r>
                              </m:oMath>
                            </m:oMathPara>
                          </a14:m>
                          <a:endParaRPr lang="en-US" sz="280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Sup>
                                  <m:sSubSupPr>
                                    <m:ctrlPr>
                                      <a:rPr lang="en-US" sz="28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en-US" sz="2800" b="0" i="1" smtClean="0">
                                        <a:latin typeface="Cambria Math" panose="02040503050406030204" pitchFamily="18" charset="0"/>
                                      </a:rPr>
                                      <m:t>𝐴</m:t>
                                    </m:r>
                                  </m:e>
                                  <m:sub>
                                    <m:r>
                                      <a:rPr lang="en-US" sz="2800" b="0" i="1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sub>
                                  <m:sup>
                                    <m:r>
                                      <a:rPr lang="en-US" sz="2800" b="0" i="1" smtClean="0">
                                        <a:latin typeface="Cambria Math" panose="02040503050406030204" pitchFamily="18" charset="0"/>
                                      </a:rPr>
                                      <m:t>𝑘</m:t>
                                    </m:r>
                                  </m:sup>
                                </m:sSubSup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en-US" sz="28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800" b="0" i="1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  <m:r>
                                      <a:rPr lang="en-US" sz="2800" b="0" i="1" smtClean="0">
                                        <a:latin typeface="Cambria Math" panose="02040503050406030204" pitchFamily="18" charset="0"/>
                                      </a:rPr>
                                      <m:t>!</m:t>
                                    </m:r>
                                  </m:num>
                                  <m:den>
                                    <m:d>
                                      <m:dPr>
                                        <m:ctrlPr>
                                          <a:rPr lang="en-US" sz="28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US" sz="2800" b="0" i="1" smtClean="0">
                                            <a:latin typeface="Cambria Math" panose="02040503050406030204" pitchFamily="18" charset="0"/>
                                          </a:rPr>
                                          <m:t>𝑛</m:t>
                                        </m:r>
                                        <m:r>
                                          <a:rPr lang="en-US" sz="2800" b="0" i="1" smtClean="0">
                                            <a:latin typeface="Cambria Math" panose="02040503050406030204" pitchFamily="18" charset="0"/>
                                          </a:rPr>
                                          <m:t>−</m:t>
                                        </m:r>
                                        <m:r>
                                          <a:rPr lang="en-US" sz="2800" b="0" i="1" smtClean="0">
                                            <a:latin typeface="Cambria Math" panose="02040503050406030204" pitchFamily="18" charset="0"/>
                                          </a:rPr>
                                          <m:t>𝑘</m:t>
                                        </m:r>
                                      </m:e>
                                    </m:d>
                                    <m:r>
                                      <a:rPr lang="en-US" sz="2800" b="0" i="1" smtClean="0">
                                        <a:latin typeface="Cambria Math" panose="02040503050406030204" pitchFamily="18" charset="0"/>
                                      </a:rPr>
                                      <m:t>!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US" sz="280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Sup>
                                  <m:sSubSupPr>
                                    <m:ctrlPr>
                                      <a:rPr lang="en-US" sz="28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en-US" sz="2800" b="0" i="1" smtClean="0">
                                        <a:latin typeface="Cambria Math" panose="02040503050406030204" pitchFamily="18" charset="0"/>
                                      </a:rPr>
                                      <m:t>𝐶</m:t>
                                    </m:r>
                                  </m:e>
                                  <m:sub>
                                    <m:r>
                                      <a:rPr lang="en-US" sz="2800" b="0" i="1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sub>
                                  <m:sup>
                                    <m:r>
                                      <a:rPr lang="en-US" sz="2800" b="0" i="1" smtClean="0">
                                        <a:latin typeface="Cambria Math" panose="02040503050406030204" pitchFamily="18" charset="0"/>
                                      </a:rPr>
                                      <m:t>𝑘</m:t>
                                    </m:r>
                                  </m:sup>
                                </m:sSubSup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en-US" sz="28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800" b="0" i="1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  <m:r>
                                      <a:rPr lang="en-US" sz="2800" b="0" i="1" smtClean="0">
                                        <a:latin typeface="Cambria Math" panose="02040503050406030204" pitchFamily="18" charset="0"/>
                                      </a:rPr>
                                      <m:t>!</m:t>
                                    </m:r>
                                  </m:num>
                                  <m:den>
                                    <m:r>
                                      <a:rPr lang="en-US" sz="2800" b="0" i="1" smtClean="0">
                                        <a:latin typeface="Cambria Math" panose="02040503050406030204" pitchFamily="18" charset="0"/>
                                      </a:rPr>
                                      <m:t>𝑘</m:t>
                                    </m:r>
                                    <m:r>
                                      <a:rPr lang="en-US" sz="2800" b="0" i="1" smtClean="0">
                                        <a:latin typeface="Cambria Math" panose="02040503050406030204" pitchFamily="18" charset="0"/>
                                      </a:rPr>
                                      <m:t>!</m:t>
                                    </m:r>
                                    <m:d>
                                      <m:dPr>
                                        <m:ctrlPr>
                                          <a:rPr lang="en-US" sz="28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US" sz="2800" b="0" i="1" smtClean="0">
                                            <a:latin typeface="Cambria Math" panose="02040503050406030204" pitchFamily="18" charset="0"/>
                                          </a:rPr>
                                          <m:t>𝑛</m:t>
                                        </m:r>
                                        <m:r>
                                          <a:rPr lang="en-US" sz="2800" b="0" i="1" smtClean="0">
                                            <a:latin typeface="Cambria Math" panose="02040503050406030204" pitchFamily="18" charset="0"/>
                                          </a:rPr>
                                          <m:t>−</m:t>
                                        </m:r>
                                        <m:r>
                                          <a:rPr lang="en-US" sz="2800" b="0" i="1" smtClean="0">
                                            <a:latin typeface="Cambria Math" panose="02040503050406030204" pitchFamily="18" charset="0"/>
                                          </a:rPr>
                                          <m:t>𝑘</m:t>
                                        </m:r>
                                      </m:e>
                                    </m:d>
                                    <m:r>
                                      <a:rPr lang="en-US" sz="2800" b="0" i="1" smtClean="0">
                                        <a:latin typeface="Cambria Math" panose="02040503050406030204" pitchFamily="18" charset="0"/>
                                      </a:rPr>
                                      <m:t>!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US" sz="2800"/>
                        </a:p>
                      </a:txBody>
                      <a:tcPr anchor="ctr"/>
                    </a:tc>
                  </a:tr>
                  <a:tr h="1445333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smtClean="0"/>
                            <a:t>Có</a:t>
                          </a:r>
                          <a:r>
                            <a:rPr lang="en-US" sz="2800" baseline="0" smtClean="0"/>
                            <a:t> </a:t>
                          </a:r>
                          <a14:m>
                            <m:oMath xmlns:m="http://schemas.openxmlformats.org/officeDocument/2006/math">
                              <m:r>
                                <a:rPr lang="en-US" sz="2800" b="0" i="1" baseline="0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oMath>
                          </a14:m>
                          <a:r>
                            <a:rPr lang="en-US" sz="2800" smtClean="0"/>
                            <a:t> ph.</a:t>
                          </a:r>
                          <a:r>
                            <a:rPr lang="en-US" sz="2800" baseline="0" smtClean="0"/>
                            <a:t>tử, </a:t>
                          </a:r>
                          <a:br>
                            <a:rPr lang="en-US" sz="2800" baseline="0" smtClean="0"/>
                          </a:br>
                          <a:r>
                            <a:rPr lang="en-US" sz="2800" baseline="0" smtClean="0"/>
                            <a:t>sắp xếp </a:t>
                          </a:r>
                          <a14:m>
                            <m:oMath xmlns:m="http://schemas.openxmlformats.org/officeDocument/2006/math">
                              <m:r>
                                <a:rPr lang="en-US" sz="2800" b="0" i="1" baseline="0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oMath>
                          </a14:m>
                          <a:r>
                            <a:rPr lang="en-US" sz="2800" smtClean="0"/>
                            <a:t> ph.tử</a:t>
                          </a:r>
                          <a:r>
                            <a:rPr lang="en-US" sz="2800" baseline="0" smtClean="0"/>
                            <a:t> đó</a:t>
                          </a:r>
                          <a:endParaRPr lang="en-US" sz="280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smtClean="0"/>
                            <a:t>Có</a:t>
                          </a:r>
                          <a:r>
                            <a:rPr lang="en-US" sz="2800" baseline="0" smtClean="0"/>
                            <a:t> </a:t>
                          </a:r>
                          <a14:m>
                            <m:oMath xmlns:m="http://schemas.openxmlformats.org/officeDocument/2006/math">
                              <m:r>
                                <a:rPr lang="en-US" sz="2800" b="0" i="1" baseline="0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oMath>
                          </a14:m>
                          <a:r>
                            <a:rPr lang="en-US" sz="2800" smtClean="0"/>
                            <a:t> ph.</a:t>
                          </a:r>
                          <a:r>
                            <a:rPr lang="en-US" sz="2800" baseline="0" smtClean="0"/>
                            <a:t>tử, chọn ra </a:t>
                          </a:r>
                          <a14:m>
                            <m:oMath xmlns:m="http://schemas.openxmlformats.org/officeDocument/2006/math">
                              <m:r>
                                <a:rPr lang="en-US" sz="2800" b="0" i="1" baseline="0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oMath>
                          </a14:m>
                          <a:r>
                            <a:rPr lang="en-US" sz="2800" smtClean="0"/>
                            <a:t> ph.tử rồi</a:t>
                          </a:r>
                          <a:r>
                            <a:rPr lang="en-US" sz="2800" baseline="0" smtClean="0"/>
                            <a:t> sắp xếp</a:t>
                          </a:r>
                          <a:endParaRPr lang="en-US" sz="280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smtClean="0"/>
                            <a:t>Có</a:t>
                          </a:r>
                          <a:r>
                            <a:rPr lang="en-US" sz="2800" baseline="0" smtClean="0"/>
                            <a:t> </a:t>
                          </a:r>
                          <a14:m>
                            <m:oMath xmlns:m="http://schemas.openxmlformats.org/officeDocument/2006/math">
                              <m:r>
                                <a:rPr lang="en-US" sz="2800" b="0" i="1" baseline="0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oMath>
                          </a14:m>
                          <a:r>
                            <a:rPr lang="en-US" sz="2800" smtClean="0"/>
                            <a:t> ph.</a:t>
                          </a:r>
                          <a:r>
                            <a:rPr lang="en-US" sz="2800" baseline="0" smtClean="0"/>
                            <a:t>tử, </a:t>
                          </a:r>
                          <a:br>
                            <a:rPr lang="en-US" sz="2800" baseline="0" smtClean="0"/>
                          </a:br>
                          <a:r>
                            <a:rPr lang="en-US" sz="2800" baseline="0" smtClean="0"/>
                            <a:t>chọn ra </a:t>
                          </a:r>
                          <a14:m>
                            <m:oMath xmlns:m="http://schemas.openxmlformats.org/officeDocument/2006/math">
                              <m:r>
                                <a:rPr lang="en-US" sz="2800" b="0" i="1" baseline="0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oMath>
                          </a14:m>
                          <a:r>
                            <a:rPr lang="en-US" sz="2800" smtClean="0"/>
                            <a:t> ph.tử</a:t>
                          </a:r>
                          <a:endParaRPr lang="en-US" sz="2800"/>
                        </a:p>
                      </a:txBody>
                      <a:tcPr anchor="ctr"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877622118"/>
                  </p:ext>
                </p:extLst>
              </p:nvPr>
            </p:nvGraphicFramePr>
            <p:xfrm>
              <a:off x="943428" y="2570367"/>
              <a:ext cx="10319658" cy="3670776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439886"/>
                    <a:gridCol w="3439886"/>
                    <a:gridCol w="3439886"/>
                  </a:tblGrid>
                  <a:tr h="78011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smtClean="0"/>
                            <a:t>HOÁN</a:t>
                          </a:r>
                          <a:r>
                            <a:rPr lang="en-US" sz="2800" baseline="0" smtClean="0"/>
                            <a:t> VỊ</a:t>
                          </a:r>
                          <a:endParaRPr lang="en-US" sz="280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smtClean="0"/>
                            <a:t>CHỈNH</a:t>
                          </a:r>
                          <a:r>
                            <a:rPr lang="en-US" sz="2800" baseline="0" smtClean="0"/>
                            <a:t> HỢP</a:t>
                          </a:r>
                          <a:endParaRPr lang="en-US" sz="280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smtClean="0"/>
                            <a:t>TỔ</a:t>
                          </a:r>
                          <a:r>
                            <a:rPr lang="en-US" sz="2800" baseline="0" smtClean="0"/>
                            <a:t> HỢP</a:t>
                          </a:r>
                          <a:endParaRPr lang="en-US" sz="2800"/>
                        </a:p>
                      </a:txBody>
                      <a:tcPr anchor="ctr"/>
                    </a:tc>
                  </a:tr>
                  <a:tr h="1445333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 rotWithShape="0">
                          <a:blip r:embed="rId4"/>
                          <a:stretch>
                            <a:fillRect l="-177" t="-54202" r="-200531" b="-10042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 rotWithShape="0">
                          <a:blip r:embed="rId4"/>
                          <a:stretch>
                            <a:fillRect l="-100355" t="-54202" r="-100887" b="-10042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 rotWithShape="0">
                          <a:blip r:embed="rId4"/>
                          <a:stretch>
                            <a:fillRect l="-200000" t="-54202" r="-708" b="-100420"/>
                          </a:stretch>
                        </a:blipFill>
                      </a:tcPr>
                    </a:tc>
                  </a:tr>
                  <a:tr h="1445333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 rotWithShape="0">
                          <a:blip r:embed="rId4"/>
                          <a:stretch>
                            <a:fillRect l="-177" t="-154852" r="-200531" b="-84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 rotWithShape="0">
                          <a:blip r:embed="rId4"/>
                          <a:stretch>
                            <a:fillRect l="-100355" t="-154852" r="-100887" b="-84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 rotWithShape="0">
                          <a:blip r:embed="rId4"/>
                          <a:stretch>
                            <a:fillRect l="-200000" t="-154852" r="-708" b="-844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396130930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999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286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1</a:t>
            </a:r>
            <a:r>
              <a:rPr lang="en-US" b="1" smtClean="0"/>
              <a:t>. Hoán vị</a:t>
            </a:r>
            <a:endParaRPr lang="en-US" b="1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983499" y="2771770"/>
            <a:ext cx="10317914" cy="1814513"/>
          </a:xfrm>
          <a:solidFill>
            <a:schemeClr val="accent3">
              <a:lumMod val="20000"/>
              <a:lumOff val="80000"/>
            </a:schemeClr>
          </a:solidFill>
        </p:spPr>
        <p:txBody>
          <a:bodyPr anchor="ctr">
            <a:normAutofit/>
          </a:bodyPr>
          <a:lstStyle/>
          <a:p>
            <a:pPr marL="114300" indent="0">
              <a:spcBef>
                <a:spcPts val="600"/>
              </a:spcBef>
            </a:pPr>
            <a:r>
              <a:rPr lang="en-US" sz="2800" b="1" smtClean="0">
                <a:solidFill>
                  <a:schemeClr val="tx2"/>
                </a:solidFill>
              </a:rPr>
              <a:t> Ví </a:t>
            </a:r>
            <a:r>
              <a:rPr lang="en-US" sz="2800" b="1">
                <a:solidFill>
                  <a:schemeClr val="tx2"/>
                </a:solidFill>
              </a:rPr>
              <a:t>dụ 1 </a:t>
            </a:r>
            <a:r>
              <a:rPr lang="en-US" sz="2800" b="1" smtClean="0">
                <a:solidFill>
                  <a:schemeClr val="tx2"/>
                </a:solidFill>
              </a:rPr>
              <a:t>:  </a:t>
            </a:r>
            <a:r>
              <a:rPr lang="en-US" sz="2800" smtClean="0">
                <a:solidFill>
                  <a:schemeClr val="tx1"/>
                </a:solidFill>
              </a:rPr>
              <a:t>Tổ 1 lớp 11A3 gồm 10 bạn. </a:t>
            </a:r>
          </a:p>
          <a:p>
            <a:pPr marL="114300" indent="0">
              <a:spcBef>
                <a:spcPts val="600"/>
              </a:spcBef>
              <a:buNone/>
            </a:pPr>
            <a:r>
              <a:rPr lang="en-US" sz="2800" smtClean="0">
                <a:solidFill>
                  <a:schemeClr val="tx1"/>
                </a:solidFill>
              </a:rPr>
              <a:t>    Hỏi có bao nhiêu cách sắp xếp 10 bạn này thành một hàng dọc?</a:t>
            </a:r>
            <a:endParaRPr lang="en-US" sz="2800"/>
          </a:p>
        </p:txBody>
      </p:sp>
    </p:spTree>
    <p:extLst>
      <p:ext uri="{BB962C8B-B14F-4D97-AF65-F5344CB8AC3E}">
        <p14:creationId xmlns:p14="http://schemas.microsoft.com/office/powerpoint/2010/main" val="272577297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1</a:t>
            </a:r>
            <a:r>
              <a:rPr lang="en-US" b="1" smtClean="0"/>
              <a:t>. Hoán vị</a:t>
            </a:r>
            <a:endParaRPr lang="en-US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Content Placeholder 2"/>
              <p:cNvSpPr txBox="1">
                <a:spLocks/>
              </p:cNvSpPr>
              <p:nvPr/>
            </p:nvSpPr>
            <p:spPr>
              <a:xfrm>
                <a:off x="540590" y="2600324"/>
                <a:ext cx="11132298" cy="2686052"/>
              </a:xfrm>
              <a:prstGeom prst="rect">
                <a:avLst/>
              </a:prstGeom>
              <a:solidFill>
                <a:schemeClr val="accent3">
                  <a:lumMod val="20000"/>
                  <a:lumOff val="80000"/>
                </a:schemeClr>
              </a:solidFill>
            </p:spPr>
            <p:txBody>
              <a:bodyPr vert="horz" lIns="91440" tIns="45720" rIns="91440" bIns="45720" rtlCol="0" anchor="ctr">
                <a:normAutofit/>
              </a:bodyPr>
              <a:lstStyle>
                <a:lvl1pPr marL="342900" indent="-3429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SzPct val="80000"/>
                  <a:buFont typeface="Wingdings 3" charset="2"/>
                  <a:buChar char=""/>
                  <a:defRPr sz="1800" b="0" i="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SzPct val="80000"/>
                  <a:buFont typeface="Wingdings 3" charset="2"/>
                  <a:buChar char=""/>
                  <a:defRPr sz="1600" b="0" i="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SzPct val="80000"/>
                  <a:buFont typeface="Wingdings 3" charset="2"/>
                  <a:buChar char=""/>
                  <a:defRPr sz="1400" b="0" i="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SzPct val="80000"/>
                  <a:buFont typeface="Wingdings 3" charset="2"/>
                  <a:buChar char=""/>
                  <a:defRPr sz="1200" b="0" i="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SzPct val="80000"/>
                  <a:buFont typeface="Wingdings 3" charset="2"/>
                  <a:buChar char=""/>
                  <a:defRPr sz="1200" b="0" i="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SzPct val="80000"/>
                  <a:buFont typeface="Wingdings 3" charset="2"/>
                  <a:buChar char=""/>
                  <a:defRPr sz="1200" b="0" i="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SzPct val="80000"/>
                  <a:buFont typeface="Wingdings 3" charset="2"/>
                  <a:buChar char=""/>
                  <a:defRPr sz="1200" b="0" i="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SzPct val="80000"/>
                  <a:buFont typeface="Wingdings 3" charset="2"/>
                  <a:buChar char=""/>
                  <a:defRPr sz="1200" b="0" i="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SzPct val="80000"/>
                  <a:buFont typeface="Wingdings 3" charset="2"/>
                  <a:buChar char=""/>
                  <a:defRPr sz="1200" b="0" i="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571500">
                  <a:spcBef>
                    <a:spcPts val="600"/>
                  </a:spcBef>
                  <a:spcAft>
                    <a:spcPts val="1200"/>
                  </a:spcAft>
                </a:pPr>
                <a:r>
                  <a:rPr lang="en-US" sz="2800" b="1" smtClean="0">
                    <a:solidFill>
                      <a:schemeClr val="tx2"/>
                    </a:solidFill>
                  </a:rPr>
                  <a:t>Định nghĩa : </a:t>
                </a:r>
              </a:p>
              <a:p>
                <a:pPr indent="0">
                  <a:spcBef>
                    <a:spcPts val="600"/>
                  </a:spcBef>
                  <a:spcAft>
                    <a:spcPts val="600"/>
                  </a:spcAft>
                  <a:buNone/>
                </a:pPr>
                <a:r>
                  <a:rPr lang="en-US" sz="2800" smtClean="0">
                    <a:solidFill>
                      <a:schemeClr val="tx1"/>
                    </a:solidFill>
                  </a:rPr>
                  <a:t>Cho tập hợp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𝑆</m:t>
                    </m:r>
                  </m:oMath>
                </a14:m>
                <a:r>
                  <a:rPr lang="en-US" sz="2800" b="1" smtClean="0">
                    <a:solidFill>
                      <a:schemeClr val="tx1"/>
                    </a:solidFill>
                  </a:rPr>
                  <a:t> </a:t>
                </a:r>
                <a:r>
                  <a:rPr lang="en-US" sz="2800" smtClean="0">
                    <a:solidFill>
                      <a:schemeClr val="tx1"/>
                    </a:solidFill>
                  </a:rPr>
                  <a:t>gồm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sz="2800" smtClean="0">
                    <a:solidFill>
                      <a:schemeClr val="tx1"/>
                    </a:solidFill>
                  </a:rPr>
                  <a:t> phần tử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≥1)</m:t>
                    </m:r>
                  </m:oMath>
                </a14:m>
                <a:r>
                  <a:rPr lang="en-US" sz="2800" smtClean="0">
                    <a:solidFill>
                      <a:schemeClr val="tx1"/>
                    </a:solidFill>
                  </a:rPr>
                  <a:t> .</a:t>
                </a:r>
                <a:endParaRPr lang="en-US" sz="2800" i="1">
                  <a:solidFill>
                    <a:schemeClr val="tx1"/>
                  </a:solidFill>
                </a:endParaRPr>
              </a:p>
              <a:p>
                <a:pPr indent="0">
                  <a:spcBef>
                    <a:spcPts val="600"/>
                  </a:spcBef>
                  <a:spcAft>
                    <a:spcPts val="600"/>
                  </a:spcAft>
                  <a:buNone/>
                </a:pPr>
                <a:r>
                  <a:rPr lang="en-US" sz="2800" smtClean="0">
                    <a:solidFill>
                      <a:schemeClr val="tx1"/>
                    </a:solidFill>
                  </a:rPr>
                  <a:t>Mỗi kết quả của </a:t>
                </a:r>
                <a:r>
                  <a:rPr lang="en-US" sz="2800" b="1" smtClean="0">
                    <a:solidFill>
                      <a:schemeClr val="tx2"/>
                    </a:solidFill>
                  </a:rPr>
                  <a:t>sự sắp xếp thứ tự </a:t>
                </a:r>
                <a14:m>
                  <m:oMath xmlns:m="http://schemas.openxmlformats.org/officeDocument/2006/math">
                    <m:r>
                      <a:rPr lang="en-US" sz="2800" b="1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𝒏</m:t>
                    </m:r>
                  </m:oMath>
                </a14:m>
                <a:r>
                  <a:rPr lang="en-US" sz="2800" b="1" smtClean="0">
                    <a:solidFill>
                      <a:schemeClr val="tx2"/>
                    </a:solidFill>
                  </a:rPr>
                  <a:t> phần tử</a:t>
                </a:r>
                <a:r>
                  <a:rPr lang="en-US" sz="2800" b="1" smtClean="0">
                    <a:solidFill>
                      <a:schemeClr val="tx1"/>
                    </a:solidFill>
                  </a:rPr>
                  <a:t> </a:t>
                </a:r>
                <a:r>
                  <a:rPr lang="en-US" sz="2800" smtClean="0">
                    <a:solidFill>
                      <a:schemeClr val="tx1"/>
                    </a:solidFill>
                  </a:rPr>
                  <a:t>của tập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𝑆</m:t>
                    </m:r>
                  </m:oMath>
                </a14:m>
                <a:r>
                  <a:rPr lang="en-US" sz="2800" smtClean="0">
                    <a:solidFill>
                      <a:schemeClr val="tx1"/>
                    </a:solidFill>
                  </a:rPr>
                  <a:t> được gọi là một </a:t>
                </a:r>
                <a:r>
                  <a:rPr lang="en-US" sz="2800" b="1" smtClean="0">
                    <a:solidFill>
                      <a:schemeClr val="tx2"/>
                    </a:solidFill>
                  </a:rPr>
                  <a:t>hoán vị </a:t>
                </a:r>
                <a:r>
                  <a:rPr lang="en-US" sz="2800" smtClean="0">
                    <a:solidFill>
                      <a:schemeClr val="tx1"/>
                    </a:solidFill>
                  </a:rPr>
                  <a:t>của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sz="2800" smtClean="0">
                    <a:solidFill>
                      <a:schemeClr val="tx1"/>
                    </a:solidFill>
                  </a:rPr>
                  <a:t> phần tử đó.  </a:t>
                </a:r>
                <a:endParaRPr lang="en-US" sz="2800"/>
              </a:p>
            </p:txBody>
          </p:sp>
        </mc:Choice>
        <mc:Fallback xmlns="">
          <p:sp>
            <p:nvSpPr>
              <p:cNvPr id="9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0590" y="2600324"/>
                <a:ext cx="11132298" cy="268605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733587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1</a:t>
            </a:r>
            <a:r>
              <a:rPr lang="en-US" b="1" smtClean="0"/>
              <a:t>. Hoán vị</a:t>
            </a:r>
            <a:endParaRPr lang="en-US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Content Placeholder 2"/>
              <p:cNvSpPr txBox="1">
                <a:spLocks/>
              </p:cNvSpPr>
              <p:nvPr/>
            </p:nvSpPr>
            <p:spPr>
              <a:xfrm>
                <a:off x="2191580" y="2757486"/>
                <a:ext cx="7674729" cy="2314576"/>
              </a:xfrm>
              <a:prstGeom prst="rect">
                <a:avLst/>
              </a:prstGeom>
              <a:solidFill>
                <a:schemeClr val="accent3">
                  <a:lumMod val="20000"/>
                  <a:lumOff val="80000"/>
                </a:schemeClr>
              </a:solidFill>
            </p:spPr>
            <p:txBody>
              <a:bodyPr vert="horz" lIns="91440" tIns="45720" rIns="91440" bIns="45720" rtlCol="0" anchor="ctr">
                <a:normAutofit/>
              </a:bodyPr>
              <a:lstStyle>
                <a:lvl1pPr marL="342900" indent="-3429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SzPct val="80000"/>
                  <a:buFont typeface="Wingdings 3" charset="2"/>
                  <a:buChar char=""/>
                  <a:defRPr sz="1800" b="0" i="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SzPct val="80000"/>
                  <a:buFont typeface="Wingdings 3" charset="2"/>
                  <a:buChar char=""/>
                  <a:defRPr sz="1600" b="0" i="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SzPct val="80000"/>
                  <a:buFont typeface="Wingdings 3" charset="2"/>
                  <a:buChar char=""/>
                  <a:defRPr sz="1400" b="0" i="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SzPct val="80000"/>
                  <a:buFont typeface="Wingdings 3" charset="2"/>
                  <a:buChar char=""/>
                  <a:defRPr sz="1200" b="0" i="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SzPct val="80000"/>
                  <a:buFont typeface="Wingdings 3" charset="2"/>
                  <a:buChar char=""/>
                  <a:defRPr sz="1200" b="0" i="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SzPct val="80000"/>
                  <a:buFont typeface="Wingdings 3" charset="2"/>
                  <a:buChar char=""/>
                  <a:defRPr sz="1200" b="0" i="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SzPct val="80000"/>
                  <a:buFont typeface="Wingdings 3" charset="2"/>
                  <a:buChar char=""/>
                  <a:defRPr sz="1200" b="0" i="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SzPct val="80000"/>
                  <a:buFont typeface="Wingdings 3" charset="2"/>
                  <a:buChar char=""/>
                  <a:defRPr sz="1200" b="0" i="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SzPct val="80000"/>
                  <a:buFont typeface="Wingdings 3" charset="2"/>
                  <a:buChar char=""/>
                  <a:defRPr sz="1200" b="0" i="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571500">
                  <a:spcBef>
                    <a:spcPts val="600"/>
                  </a:spcBef>
                  <a:spcAft>
                    <a:spcPts val="1200"/>
                  </a:spcAft>
                </a:pPr>
                <a:r>
                  <a:rPr lang="en-US" sz="2800" b="1" smtClean="0">
                    <a:solidFill>
                      <a:schemeClr val="tx2"/>
                    </a:solidFill>
                  </a:rPr>
                  <a:t>Số các hoán vị của </a:t>
                </a:r>
                <a14:m>
                  <m:oMath xmlns:m="http://schemas.openxmlformats.org/officeDocument/2006/math">
                    <m:r>
                      <a:rPr lang="en-US" sz="2800" b="1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𝒏</m:t>
                    </m:r>
                  </m:oMath>
                </a14:m>
                <a:r>
                  <a:rPr lang="en-US" sz="2800" b="1" smtClean="0">
                    <a:solidFill>
                      <a:schemeClr val="tx2"/>
                    </a:solidFill>
                  </a:rPr>
                  <a:t> phần tử: </a:t>
                </a:r>
              </a:p>
              <a:p>
                <a:pPr indent="0">
                  <a:spcBef>
                    <a:spcPts val="600"/>
                  </a:spcBef>
                  <a:spcAft>
                    <a:spcPts val="600"/>
                  </a:spcAft>
                  <a:buNone/>
                </a:pPr>
                <a:r>
                  <a:rPr lang="en-US" sz="2800" b="1" smtClean="0">
                    <a:solidFill>
                      <a:schemeClr val="tx2"/>
                    </a:solidFill>
                  </a:rPr>
                  <a:t>                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b="1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1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𝑷</m:t>
                        </m:r>
                      </m:e>
                      <m:sub>
                        <m:r>
                          <a:rPr lang="en-US" sz="2800" b="1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𝒏</m:t>
                        </m:r>
                      </m:sub>
                    </m:sSub>
                    <m:r>
                      <a:rPr lang="en-US" sz="2800" b="1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800" b="1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𝒏</m:t>
                    </m:r>
                    <m:r>
                      <a:rPr lang="en-US" sz="2800" b="1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!</m:t>
                    </m:r>
                  </m:oMath>
                </a14:m>
                <a:r>
                  <a:rPr lang="en-US" sz="2800" b="1" i="1" smtClean="0">
                    <a:solidFill>
                      <a:schemeClr val="tx2"/>
                    </a:solidFill>
                    <a:latin typeface="Cambria Math" panose="02040503050406030204" pitchFamily="18" charset="0"/>
                  </a:rPr>
                  <a:t>      </a:t>
                </a:r>
                <a:r>
                  <a:rPr lang="en-US" sz="2800" smtClean="0">
                    <a:solidFill>
                      <a:schemeClr val="tx1"/>
                    </a:solidFill>
                    <a:latin typeface="Cambria Math" panose="02040503050406030204" pitchFamily="18" charset="0"/>
                  </a:rPr>
                  <a:t>(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sz="2800" smtClean="0">
                    <a:solidFill>
                      <a:schemeClr val="tx1"/>
                    </a:solidFill>
                    <a:latin typeface="Cambria Math" panose="02040503050406030204" pitchFamily="18" charset="0"/>
                  </a:rPr>
                  <a:t> giai thừa)</a:t>
                </a:r>
                <a:endParaRPr lang="en-US" sz="2800" smtClean="0">
                  <a:solidFill>
                    <a:schemeClr val="tx2"/>
                  </a:solidFill>
                  <a:latin typeface="Cambria Math" panose="02040503050406030204" pitchFamily="18" charset="0"/>
                </a:endParaRPr>
              </a:p>
              <a:p>
                <a:pPr indent="0">
                  <a:spcBef>
                    <a:spcPts val="600"/>
                  </a:spcBef>
                  <a:spcAft>
                    <a:spcPts val="600"/>
                  </a:spcAft>
                  <a:buNone/>
                </a:pPr>
                <a:r>
                  <a:rPr lang="en-US" sz="2800" b="1" smtClean="0">
                    <a:solidFill>
                      <a:schemeClr val="tx2"/>
                    </a:solidFill>
                  </a:rPr>
                  <a:t>                               </a:t>
                </a:r>
                <a14:m>
                  <m:oMath xmlns:m="http://schemas.openxmlformats.org/officeDocument/2006/math">
                    <m:r>
                      <a:rPr lang="en-US" sz="2800" b="1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800" b="1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𝒏</m:t>
                    </m:r>
                    <m:d>
                      <m:dPr>
                        <m:ctrlPr>
                          <a:rPr lang="en-US" sz="2800" b="1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800" b="1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𝒏</m:t>
                        </m:r>
                        <m:r>
                          <a:rPr lang="en-US" sz="2800" b="1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2800" b="1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e>
                    </m:d>
                    <m:d>
                      <m:dPr>
                        <m:ctrlPr>
                          <a:rPr lang="en-US" sz="2800" b="1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800" b="1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𝒏</m:t>
                        </m:r>
                        <m:r>
                          <a:rPr lang="en-US" sz="2800" b="1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2800" b="1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e>
                    </m:d>
                    <m:r>
                      <a:rPr lang="en-US" sz="2800" b="1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…</m:t>
                    </m:r>
                    <m:r>
                      <a:rPr lang="en-US" sz="2800" b="1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𝟐</m:t>
                    </m:r>
                    <m:r>
                      <a:rPr lang="en-US" sz="2800" b="1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.</m:t>
                    </m:r>
                    <m:r>
                      <a:rPr lang="en-US" sz="2800" b="1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𝟏</m:t>
                    </m:r>
                  </m:oMath>
                </a14:m>
                <a:endParaRPr lang="en-US" sz="2800" i="1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9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91580" y="2757486"/>
                <a:ext cx="7674729" cy="2314576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904063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1</a:t>
            </a:r>
            <a:r>
              <a:rPr lang="en-US" b="1" smtClean="0"/>
              <a:t>. Hoán vị</a:t>
            </a:r>
            <a:endParaRPr lang="en-US" b="1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1397847" y="2900365"/>
            <a:ext cx="9274920" cy="1557335"/>
          </a:xfrm>
          <a:solidFill>
            <a:schemeClr val="accent3">
              <a:lumMod val="20000"/>
              <a:lumOff val="80000"/>
            </a:schemeClr>
          </a:solidFill>
        </p:spPr>
        <p:txBody>
          <a:bodyPr anchor="ctr">
            <a:normAutofit/>
          </a:bodyPr>
          <a:lstStyle/>
          <a:p>
            <a:pPr marL="514350">
              <a:spcBef>
                <a:spcPts val="600"/>
              </a:spcBef>
            </a:pPr>
            <a:r>
              <a:rPr lang="en-US" sz="2800" b="1">
                <a:solidFill>
                  <a:schemeClr val="tx2"/>
                </a:solidFill>
              </a:rPr>
              <a:t>Ví dụ </a:t>
            </a:r>
            <a:r>
              <a:rPr lang="en-US" sz="2800" b="1" smtClean="0">
                <a:solidFill>
                  <a:schemeClr val="tx2"/>
                </a:solidFill>
              </a:rPr>
              <a:t>2 </a:t>
            </a:r>
            <a:r>
              <a:rPr lang="en-US" sz="2800" b="1">
                <a:solidFill>
                  <a:schemeClr val="tx2"/>
                </a:solidFill>
              </a:rPr>
              <a:t>: </a:t>
            </a:r>
            <a:r>
              <a:rPr lang="en-US" sz="2800" smtClean="0">
                <a:solidFill>
                  <a:schemeClr val="tx1"/>
                </a:solidFill>
              </a:rPr>
              <a:t>Từ các chữ số 1, 2, 3, 5, 6, 7, 8 có thể lập được bao nhiêu số tự nhiên có 7 chữ số phân biệt?</a:t>
            </a:r>
            <a:endParaRPr lang="en-US" sz="2800"/>
          </a:p>
        </p:txBody>
      </p:sp>
    </p:spTree>
    <p:extLst>
      <p:ext uri="{BB962C8B-B14F-4D97-AF65-F5344CB8AC3E}">
        <p14:creationId xmlns:p14="http://schemas.microsoft.com/office/powerpoint/2010/main" val="29153577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2</a:t>
            </a:r>
            <a:r>
              <a:rPr lang="en-US" b="1" smtClean="0"/>
              <a:t>. Chỉnh hợp</a:t>
            </a:r>
            <a:endParaRPr lang="en-US" b="1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1397847" y="2900365"/>
            <a:ext cx="9274920" cy="1557335"/>
          </a:xfrm>
          <a:solidFill>
            <a:schemeClr val="accent3">
              <a:lumMod val="20000"/>
              <a:lumOff val="80000"/>
            </a:schemeClr>
          </a:solidFill>
        </p:spPr>
        <p:txBody>
          <a:bodyPr anchor="ctr">
            <a:normAutofit/>
          </a:bodyPr>
          <a:lstStyle/>
          <a:p>
            <a:pPr marL="514350">
              <a:spcBef>
                <a:spcPts val="600"/>
              </a:spcBef>
            </a:pPr>
            <a:r>
              <a:rPr lang="en-US" sz="2800" b="1">
                <a:solidFill>
                  <a:schemeClr val="tx2"/>
                </a:solidFill>
              </a:rPr>
              <a:t>Ví dụ </a:t>
            </a:r>
            <a:r>
              <a:rPr lang="en-US" sz="2800" b="1" smtClean="0">
                <a:solidFill>
                  <a:schemeClr val="tx2"/>
                </a:solidFill>
              </a:rPr>
              <a:t>3 </a:t>
            </a:r>
            <a:r>
              <a:rPr lang="en-US" sz="2800" b="1">
                <a:solidFill>
                  <a:schemeClr val="tx2"/>
                </a:solidFill>
              </a:rPr>
              <a:t>: </a:t>
            </a:r>
            <a:r>
              <a:rPr lang="en-US" sz="2800" smtClean="0">
                <a:solidFill>
                  <a:schemeClr val="tx1"/>
                </a:solidFill>
              </a:rPr>
              <a:t>Từ các chữ số 1, 2, 3, </a:t>
            </a:r>
            <a:r>
              <a:rPr lang="en-US" sz="2800" smtClean="0">
                <a:solidFill>
                  <a:schemeClr val="tx1"/>
                </a:solidFill>
              </a:rPr>
              <a:t>4 có </a:t>
            </a:r>
            <a:r>
              <a:rPr lang="en-US" sz="2800" smtClean="0">
                <a:solidFill>
                  <a:schemeClr val="tx1"/>
                </a:solidFill>
              </a:rPr>
              <a:t>thể lập được bao nhiêu số tự nhiên có </a:t>
            </a:r>
            <a:r>
              <a:rPr lang="en-US" sz="2800" smtClean="0">
                <a:solidFill>
                  <a:schemeClr val="tx1"/>
                </a:solidFill>
              </a:rPr>
              <a:t>3 </a:t>
            </a:r>
            <a:r>
              <a:rPr lang="en-US" sz="2800" smtClean="0">
                <a:solidFill>
                  <a:schemeClr val="tx1"/>
                </a:solidFill>
              </a:rPr>
              <a:t>chữ số phân biệt?</a:t>
            </a:r>
            <a:endParaRPr lang="en-US" sz="2800"/>
          </a:p>
        </p:txBody>
      </p:sp>
    </p:spTree>
    <p:extLst>
      <p:ext uri="{BB962C8B-B14F-4D97-AF65-F5344CB8AC3E}">
        <p14:creationId xmlns:p14="http://schemas.microsoft.com/office/powerpoint/2010/main" val="285826355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/>
              <a:t>2. Chỉnh hợp</a:t>
            </a:r>
            <a:endParaRPr lang="en-US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2"/>
              <p:cNvSpPr txBox="1">
                <a:spLocks/>
              </p:cNvSpPr>
              <p:nvPr/>
            </p:nvSpPr>
            <p:spPr>
              <a:xfrm>
                <a:off x="628649" y="2686053"/>
                <a:ext cx="10944222" cy="3057522"/>
              </a:xfrm>
              <a:prstGeom prst="rect">
                <a:avLst/>
              </a:prstGeom>
              <a:solidFill>
                <a:schemeClr val="accent3">
                  <a:lumMod val="20000"/>
                  <a:lumOff val="80000"/>
                </a:schemeClr>
              </a:solidFill>
            </p:spPr>
            <p:txBody>
              <a:bodyPr vert="horz" lIns="91440" tIns="45720" rIns="91440" bIns="45720" rtlCol="0" anchor="ctr">
                <a:normAutofit/>
              </a:bodyPr>
              <a:lstStyle>
                <a:lvl1pPr marL="342900" indent="-3429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SzPct val="80000"/>
                  <a:buFont typeface="Wingdings 3" charset="2"/>
                  <a:buChar char=""/>
                  <a:defRPr sz="1800" b="0" i="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SzPct val="80000"/>
                  <a:buFont typeface="Wingdings 3" charset="2"/>
                  <a:buChar char=""/>
                  <a:defRPr sz="1600" b="0" i="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SzPct val="80000"/>
                  <a:buFont typeface="Wingdings 3" charset="2"/>
                  <a:buChar char=""/>
                  <a:defRPr sz="1400" b="0" i="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SzPct val="80000"/>
                  <a:buFont typeface="Wingdings 3" charset="2"/>
                  <a:buChar char=""/>
                  <a:defRPr sz="1200" b="0" i="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SzPct val="80000"/>
                  <a:buFont typeface="Wingdings 3" charset="2"/>
                  <a:buChar char=""/>
                  <a:defRPr sz="1200" b="0" i="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SzPct val="80000"/>
                  <a:buFont typeface="Wingdings 3" charset="2"/>
                  <a:buChar char=""/>
                  <a:defRPr sz="1200" b="0" i="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SzPct val="80000"/>
                  <a:buFont typeface="Wingdings 3" charset="2"/>
                  <a:buChar char=""/>
                  <a:defRPr sz="1200" b="0" i="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SzPct val="80000"/>
                  <a:buFont typeface="Wingdings 3" charset="2"/>
                  <a:buChar char=""/>
                  <a:defRPr sz="1200" b="0" i="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SzPct val="80000"/>
                  <a:buFont typeface="Wingdings 3" charset="2"/>
                  <a:buChar char=""/>
                  <a:defRPr sz="1200" b="0" i="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571500">
                  <a:spcBef>
                    <a:spcPts val="600"/>
                  </a:spcBef>
                  <a:spcAft>
                    <a:spcPts val="1200"/>
                  </a:spcAft>
                </a:pPr>
                <a:r>
                  <a:rPr lang="en-US" sz="2800" b="1" smtClean="0">
                    <a:solidFill>
                      <a:schemeClr val="tx2"/>
                    </a:solidFill>
                  </a:rPr>
                  <a:t>Định nghĩa : </a:t>
                </a:r>
              </a:p>
              <a:p>
                <a:pPr indent="0">
                  <a:spcBef>
                    <a:spcPts val="600"/>
                  </a:spcBef>
                  <a:spcAft>
                    <a:spcPts val="600"/>
                  </a:spcAft>
                  <a:buNone/>
                </a:pPr>
                <a:r>
                  <a:rPr lang="en-US" sz="2800" smtClean="0">
                    <a:solidFill>
                      <a:schemeClr val="tx1"/>
                    </a:solidFill>
                  </a:rPr>
                  <a:t>Cho tập hợp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𝑆</m:t>
                    </m:r>
                  </m:oMath>
                </a14:m>
                <a:r>
                  <a:rPr lang="en-US" sz="2800" b="1" smtClean="0">
                    <a:solidFill>
                      <a:schemeClr val="tx1"/>
                    </a:solidFill>
                  </a:rPr>
                  <a:t> </a:t>
                </a:r>
                <a:r>
                  <a:rPr lang="en-US" sz="2800" smtClean="0">
                    <a:solidFill>
                      <a:schemeClr val="tx1"/>
                    </a:solidFill>
                  </a:rPr>
                  <a:t>gồm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sz="2800" smtClean="0">
                    <a:solidFill>
                      <a:schemeClr val="tx1"/>
                    </a:solidFill>
                  </a:rPr>
                  <a:t> phần tử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≥1)</m:t>
                    </m:r>
                  </m:oMath>
                </a14:m>
                <a:r>
                  <a:rPr lang="en-US" sz="2800" smtClean="0">
                    <a:solidFill>
                      <a:schemeClr val="tx1"/>
                    </a:solidFill>
                  </a:rPr>
                  <a:t> .</a:t>
                </a:r>
                <a:endParaRPr lang="en-US" sz="2800" i="1">
                  <a:solidFill>
                    <a:schemeClr val="tx1"/>
                  </a:solidFill>
                </a:endParaRPr>
              </a:p>
              <a:p>
                <a:pPr indent="0">
                  <a:spcBef>
                    <a:spcPts val="600"/>
                  </a:spcBef>
                  <a:spcAft>
                    <a:spcPts val="600"/>
                  </a:spcAft>
                  <a:buNone/>
                </a:pPr>
                <a:r>
                  <a:rPr lang="en-US" sz="2800">
                    <a:solidFill>
                      <a:schemeClr val="tx1"/>
                    </a:solidFill>
                  </a:rPr>
                  <a:t>K</a:t>
                </a:r>
                <a:r>
                  <a:rPr lang="en-US" sz="2800" smtClean="0">
                    <a:solidFill>
                      <a:schemeClr val="tx1"/>
                    </a:solidFill>
                  </a:rPr>
                  <a:t>ết quả của việc </a:t>
                </a:r>
                <a:r>
                  <a:rPr lang="en-US" sz="2800" b="1" smtClean="0">
                    <a:solidFill>
                      <a:schemeClr val="accent6">
                        <a:lumMod val="50000"/>
                      </a:schemeClr>
                    </a:solidFill>
                  </a:rPr>
                  <a:t>chọn </a:t>
                </a:r>
                <a14:m>
                  <m:oMath xmlns:m="http://schemas.openxmlformats.org/officeDocument/2006/math">
                    <m:r>
                      <a:rPr lang="en-US" sz="2800" b="1" i="1" smtClean="0">
                        <a:solidFill>
                          <a:schemeClr val="accent6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𝒌</m:t>
                    </m:r>
                  </m:oMath>
                </a14:m>
                <a:r>
                  <a:rPr lang="en-US" sz="2800" b="1" smtClean="0">
                    <a:solidFill>
                      <a:schemeClr val="accent6">
                        <a:lumMod val="50000"/>
                      </a:schemeClr>
                    </a:solidFill>
                  </a:rPr>
                  <a:t> trong </a:t>
                </a:r>
                <a14:m>
                  <m:oMath xmlns:m="http://schemas.openxmlformats.org/officeDocument/2006/math">
                    <m:r>
                      <a:rPr lang="en-US" sz="2800" b="1" i="1" smtClean="0">
                        <a:solidFill>
                          <a:schemeClr val="accent6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𝒏</m:t>
                    </m:r>
                  </m:oMath>
                </a14:m>
                <a:r>
                  <a:rPr lang="en-US" sz="2800" b="1" smtClean="0">
                    <a:solidFill>
                      <a:schemeClr val="accent6">
                        <a:lumMod val="50000"/>
                      </a:schemeClr>
                    </a:solidFill>
                  </a:rPr>
                  <a:t> phần tử của </a:t>
                </a:r>
                <a14:m>
                  <m:oMath xmlns:m="http://schemas.openxmlformats.org/officeDocument/2006/math">
                    <m:r>
                      <a:rPr lang="en-US" sz="2800" b="1" i="1" smtClean="0">
                        <a:solidFill>
                          <a:schemeClr val="accent6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𝑺</m:t>
                    </m:r>
                  </m:oMath>
                </a14:m>
                <a:r>
                  <a:rPr lang="en-US" sz="2800" b="1" smtClean="0">
                    <a:solidFill>
                      <a:schemeClr val="accent6">
                        <a:lumMod val="50000"/>
                      </a:schemeClr>
                    </a:solidFill>
                  </a:rPr>
                  <a:t> </a:t>
                </a:r>
                <a:r>
                  <a:rPr lang="en-US" sz="2800" b="1" smtClean="0">
                    <a:solidFill>
                      <a:schemeClr val="accent1">
                        <a:lumMod val="75000"/>
                      </a:schemeClr>
                    </a:solidFill>
                  </a:rPr>
                  <a:t>và sắp xếp chúng theo một thứ tự nào đó </a:t>
                </a:r>
                <a:r>
                  <a:rPr lang="en-US" sz="2800" smtClean="0">
                    <a:solidFill>
                      <a:schemeClr val="tx1"/>
                    </a:solidFill>
                  </a:rPr>
                  <a:t>được gọi là một </a:t>
                </a:r>
                <a:r>
                  <a:rPr lang="en-US" sz="2800" b="1" smtClean="0">
                    <a:solidFill>
                      <a:schemeClr val="tx2"/>
                    </a:solidFill>
                  </a:rPr>
                  <a:t>chỉnh hợp chập </a:t>
                </a:r>
                <a14:m>
                  <m:oMath xmlns:m="http://schemas.openxmlformats.org/officeDocument/2006/math">
                    <m:r>
                      <a:rPr lang="en-US" sz="2800" b="1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𝒌</m:t>
                    </m:r>
                  </m:oMath>
                </a14:m>
                <a:r>
                  <a:rPr lang="en-US" sz="2800" b="1" smtClean="0">
                    <a:solidFill>
                      <a:schemeClr val="tx2"/>
                    </a:solidFill>
                  </a:rPr>
                  <a:t> của </a:t>
                </a:r>
                <a14:m>
                  <m:oMath xmlns:m="http://schemas.openxmlformats.org/officeDocument/2006/math">
                    <m:r>
                      <a:rPr lang="en-US" sz="2800" b="1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𝒏</m:t>
                    </m:r>
                  </m:oMath>
                </a14:m>
                <a:r>
                  <a:rPr lang="en-US" sz="2800" b="1" smtClean="0">
                    <a:solidFill>
                      <a:schemeClr val="tx2"/>
                    </a:solidFill>
                  </a:rPr>
                  <a:t> phần tử</a:t>
                </a:r>
                <a:r>
                  <a:rPr lang="en-US" sz="2800" smtClean="0">
                    <a:solidFill>
                      <a:schemeClr val="tx1"/>
                    </a:solidFill>
                  </a:rPr>
                  <a:t> đã cho.  </a:t>
                </a:r>
                <a:endParaRPr lang="en-US" sz="2800"/>
              </a:p>
            </p:txBody>
          </p:sp>
        </mc:Choice>
        <mc:Fallback xmlns="">
          <p:sp>
            <p:nvSpPr>
              <p:cNvPr id="4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8649" y="2686053"/>
                <a:ext cx="10944222" cy="305752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948415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/>
              <a:t>2. Chỉnh hợp</a:t>
            </a:r>
            <a:endParaRPr lang="en-US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2"/>
              <p:cNvSpPr txBox="1">
                <a:spLocks/>
              </p:cNvSpPr>
              <p:nvPr/>
            </p:nvSpPr>
            <p:spPr>
              <a:xfrm>
                <a:off x="2031927" y="2757486"/>
                <a:ext cx="8244192" cy="2511200"/>
              </a:xfrm>
              <a:prstGeom prst="rect">
                <a:avLst/>
              </a:prstGeom>
              <a:solidFill>
                <a:schemeClr val="accent3">
                  <a:lumMod val="20000"/>
                  <a:lumOff val="80000"/>
                </a:schemeClr>
              </a:solidFill>
            </p:spPr>
            <p:txBody>
              <a:bodyPr vert="horz" lIns="91440" tIns="45720" rIns="91440" bIns="45720" rtlCol="0" anchor="ctr">
                <a:normAutofit/>
              </a:bodyPr>
              <a:lstStyle>
                <a:lvl1pPr marL="342900" indent="-3429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SzPct val="80000"/>
                  <a:buFont typeface="Wingdings 3" charset="2"/>
                  <a:buChar char=""/>
                  <a:defRPr sz="1800" b="0" i="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SzPct val="80000"/>
                  <a:buFont typeface="Wingdings 3" charset="2"/>
                  <a:buChar char=""/>
                  <a:defRPr sz="1600" b="0" i="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SzPct val="80000"/>
                  <a:buFont typeface="Wingdings 3" charset="2"/>
                  <a:buChar char=""/>
                  <a:defRPr sz="1400" b="0" i="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SzPct val="80000"/>
                  <a:buFont typeface="Wingdings 3" charset="2"/>
                  <a:buChar char=""/>
                  <a:defRPr sz="1200" b="0" i="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SzPct val="80000"/>
                  <a:buFont typeface="Wingdings 3" charset="2"/>
                  <a:buChar char=""/>
                  <a:defRPr sz="1200" b="0" i="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SzPct val="80000"/>
                  <a:buFont typeface="Wingdings 3" charset="2"/>
                  <a:buChar char=""/>
                  <a:defRPr sz="1200" b="0" i="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SzPct val="80000"/>
                  <a:buFont typeface="Wingdings 3" charset="2"/>
                  <a:buChar char=""/>
                  <a:defRPr sz="1200" b="0" i="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SzPct val="80000"/>
                  <a:buFont typeface="Wingdings 3" charset="2"/>
                  <a:buChar char=""/>
                  <a:defRPr sz="1200" b="0" i="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SzPct val="80000"/>
                  <a:buFont typeface="Wingdings 3" charset="2"/>
                  <a:buChar char=""/>
                  <a:defRPr sz="1200" b="0" i="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571500">
                  <a:spcBef>
                    <a:spcPts val="600"/>
                  </a:spcBef>
                  <a:spcAft>
                    <a:spcPts val="1200"/>
                  </a:spcAft>
                </a:pPr>
                <a:r>
                  <a:rPr lang="en-US" sz="2800" b="1" smtClean="0">
                    <a:solidFill>
                      <a:schemeClr val="tx2"/>
                    </a:solidFill>
                  </a:rPr>
                  <a:t>Số các chỉnh hợp chập </a:t>
                </a:r>
                <a14:m>
                  <m:oMath xmlns:m="http://schemas.openxmlformats.org/officeDocument/2006/math">
                    <m:r>
                      <a:rPr lang="en-US" sz="2800" b="1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𝒌</m:t>
                    </m:r>
                  </m:oMath>
                </a14:m>
                <a:r>
                  <a:rPr lang="en-US" sz="2800" b="1" smtClean="0">
                    <a:solidFill>
                      <a:schemeClr val="tx2"/>
                    </a:solidFill>
                  </a:rPr>
                  <a:t> của </a:t>
                </a:r>
                <a14:m>
                  <m:oMath xmlns:m="http://schemas.openxmlformats.org/officeDocument/2006/math">
                    <m:r>
                      <a:rPr lang="en-US" sz="2800" b="1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𝒏</m:t>
                    </m:r>
                  </m:oMath>
                </a14:m>
                <a:r>
                  <a:rPr lang="en-US" sz="2800" b="1" smtClean="0">
                    <a:solidFill>
                      <a:schemeClr val="tx2"/>
                    </a:solidFill>
                  </a:rPr>
                  <a:t> phần tử: </a:t>
                </a:r>
              </a:p>
              <a:p>
                <a:pPr indent="0">
                  <a:spcBef>
                    <a:spcPts val="600"/>
                  </a:spcBef>
                  <a:spcAft>
                    <a:spcPts val="6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2800" b="1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800" b="1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𝑨</m:t>
                          </m:r>
                        </m:e>
                        <m:sub>
                          <m:r>
                            <a:rPr lang="en-US" sz="2800" b="1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𝒏</m:t>
                          </m:r>
                        </m:sub>
                        <m:sup>
                          <m:r>
                            <a:rPr lang="en-US" sz="2800" b="1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𝒌</m:t>
                          </m:r>
                        </m:sup>
                      </m:sSubSup>
                      <m:r>
                        <a:rPr lang="en-US" sz="2800" b="1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800" b="1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1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𝒏</m:t>
                          </m:r>
                          <m:r>
                            <a:rPr lang="en-US" sz="2800" b="1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!</m:t>
                          </m:r>
                        </m:num>
                        <m:den>
                          <m:d>
                            <m:dPr>
                              <m:ctrlPr>
                                <a:rPr lang="en-US" sz="2800" b="1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800" b="1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𝒏</m:t>
                              </m:r>
                              <m:r>
                                <a:rPr lang="en-US" sz="2800" b="1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2800" b="1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𝒌</m:t>
                              </m:r>
                            </m:e>
                          </m:d>
                          <m:r>
                            <a:rPr lang="en-US" sz="2800" b="1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!</m:t>
                          </m:r>
                        </m:den>
                      </m:f>
                      <m:r>
                        <a:rPr lang="en-US" sz="2800" b="1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         </m:t>
                      </m:r>
                      <m:r>
                        <a:rPr lang="en-US" sz="2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sz="2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≥</m:t>
                      </m:r>
                      <m:r>
                        <a:rPr lang="en-US" sz="2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US" sz="2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≥1)</m:t>
                      </m:r>
                    </m:oMath>
                  </m:oMathPara>
                </a14:m>
                <a:endParaRPr lang="en-US" sz="2800" smtClean="0">
                  <a:solidFill>
                    <a:schemeClr val="tx1"/>
                  </a:solidFill>
                  <a:latin typeface="Cambria Math" panose="02040503050406030204" pitchFamily="18" charset="0"/>
                </a:endParaRPr>
              </a:p>
              <a:p>
                <a:pPr indent="0">
                  <a:spcBef>
                    <a:spcPts val="600"/>
                  </a:spcBef>
                  <a:spcAft>
                    <a:spcPts val="600"/>
                  </a:spcAft>
                  <a:buNone/>
                </a:pPr>
                <a:r>
                  <a:rPr lang="en-US" sz="2800">
                    <a:solidFill>
                      <a:schemeClr val="tx2"/>
                    </a:solidFill>
                    <a:latin typeface="Cambria Math" panose="02040503050406030204" pitchFamily="18" charset="0"/>
                  </a:rPr>
                  <a:t> </a:t>
                </a:r>
                <a:r>
                  <a:rPr lang="en-US" sz="2800" smtClean="0">
                    <a:solidFill>
                      <a:schemeClr val="tx2"/>
                    </a:solidFill>
                    <a:latin typeface="Cambria Math" panose="02040503050406030204" pitchFamily="18" charset="0"/>
                  </a:rPr>
                  <a:t>                    </a:t>
                </a:r>
                <a14:m>
                  <m:oMath xmlns:m="http://schemas.openxmlformats.org/officeDocument/2006/math">
                    <m:r>
                      <a:rPr lang="en-US" sz="2800" b="1" i="0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800" b="1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𝒏</m:t>
                    </m:r>
                    <m:d>
                      <m:dPr>
                        <m:ctrlPr>
                          <a:rPr lang="en-US" sz="2800" b="1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800" b="1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𝒏</m:t>
                        </m:r>
                        <m:r>
                          <a:rPr lang="en-US" sz="2800" b="1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2800" b="1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e>
                    </m:d>
                    <m:r>
                      <a:rPr lang="en-US" sz="2800" b="1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…(</m:t>
                    </m:r>
                    <m:r>
                      <a:rPr lang="en-US" sz="2800" b="1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𝒏</m:t>
                    </m:r>
                    <m:r>
                      <a:rPr lang="en-US" sz="2800" b="1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2800" b="1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𝒌</m:t>
                    </m:r>
                    <m:r>
                      <a:rPr lang="en-US" sz="2800" b="1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2800" b="1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𝟏</m:t>
                    </m:r>
                    <m:r>
                      <a:rPr lang="en-US" sz="2800" b="1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2800" b="1" smtClean="0">
                  <a:solidFill>
                    <a:schemeClr val="tx2"/>
                  </a:solidFill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5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31927" y="2757486"/>
                <a:ext cx="8244192" cy="2511200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0419792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2</a:t>
            </a:r>
            <a:r>
              <a:rPr lang="en-US" b="1" smtClean="0"/>
              <a:t>. Chỉnh hợp</a:t>
            </a:r>
            <a:endParaRPr lang="en-US" b="1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1397847" y="2900365"/>
            <a:ext cx="9274920" cy="1557335"/>
          </a:xfrm>
          <a:solidFill>
            <a:schemeClr val="accent3">
              <a:lumMod val="20000"/>
              <a:lumOff val="80000"/>
            </a:schemeClr>
          </a:solidFill>
        </p:spPr>
        <p:txBody>
          <a:bodyPr anchor="ctr">
            <a:normAutofit/>
          </a:bodyPr>
          <a:lstStyle/>
          <a:p>
            <a:pPr marL="514350">
              <a:spcBef>
                <a:spcPts val="600"/>
              </a:spcBef>
            </a:pPr>
            <a:r>
              <a:rPr lang="en-US" sz="2800" b="1">
                <a:solidFill>
                  <a:schemeClr val="tx2"/>
                </a:solidFill>
              </a:rPr>
              <a:t>Ví dụ </a:t>
            </a:r>
            <a:r>
              <a:rPr lang="en-US" sz="2800" b="1" smtClean="0">
                <a:solidFill>
                  <a:schemeClr val="tx2"/>
                </a:solidFill>
              </a:rPr>
              <a:t>4 </a:t>
            </a:r>
            <a:r>
              <a:rPr lang="en-US" sz="2800" b="1">
                <a:solidFill>
                  <a:schemeClr val="tx2"/>
                </a:solidFill>
              </a:rPr>
              <a:t>: </a:t>
            </a:r>
            <a:r>
              <a:rPr lang="en-US" sz="2800" smtClean="0">
                <a:solidFill>
                  <a:schemeClr val="tx1"/>
                </a:solidFill>
              </a:rPr>
              <a:t>Từ các chữ số 1, 2, 3, 4, 5, 6, 7, 8, 9 có thể lập được bao nhiêu số tự nhiên có 5 chữ số phân biệt?</a:t>
            </a:r>
            <a:endParaRPr lang="en-US" sz="2800"/>
          </a:p>
        </p:txBody>
      </p:sp>
    </p:spTree>
    <p:extLst>
      <p:ext uri="{BB962C8B-B14F-4D97-AF65-F5344CB8AC3E}">
        <p14:creationId xmlns:p14="http://schemas.microsoft.com/office/powerpoint/2010/main" val="8773715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FFCB"/>
      </a:folHlink>
    </a:clrScheme>
    <a:fontScheme name="Custom 2">
      <a:majorFont>
        <a:latin typeface="Cambria"/>
        <a:ea typeface=""/>
        <a:cs typeface=""/>
      </a:majorFont>
      <a:minorFont>
        <a:latin typeface="Cambria"/>
        <a:ea typeface=""/>
        <a:cs typeface="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EC7F02AD-9687-440F-A9DF-FAA6F22270D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1599</TotalTime>
  <Words>479</Words>
  <Application>Microsoft Office PowerPoint</Application>
  <PresentationFormat>Widescreen</PresentationFormat>
  <Paragraphs>53</Paragraphs>
  <Slides>16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Calibri</vt:lpstr>
      <vt:lpstr>Cambria</vt:lpstr>
      <vt:lpstr>Cambria Math</vt:lpstr>
      <vt:lpstr>Wingdings 3</vt:lpstr>
      <vt:lpstr>Ion Boardroom</vt:lpstr>
      <vt:lpstr>  §2: HOÁN VỊ -         CHỈNH HỢP – TỔ HỢP </vt:lpstr>
      <vt:lpstr>1. Hoán vị</vt:lpstr>
      <vt:lpstr>1. Hoán vị</vt:lpstr>
      <vt:lpstr>1. Hoán vị</vt:lpstr>
      <vt:lpstr>1. Hoán vị</vt:lpstr>
      <vt:lpstr>2. Chỉnh hợp</vt:lpstr>
      <vt:lpstr>2. Chỉnh hợp</vt:lpstr>
      <vt:lpstr>2. Chỉnh hợp</vt:lpstr>
      <vt:lpstr>2. Chỉnh hợp</vt:lpstr>
      <vt:lpstr>3. Tổ hợp  </vt:lpstr>
      <vt:lpstr>3. Tổ hợp</vt:lpstr>
      <vt:lpstr>3. Tổ hợp</vt:lpstr>
      <vt:lpstr>3. Tổ hợp</vt:lpstr>
      <vt:lpstr>PHÂN BIỆT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Thuần Lê Minh</dc:creator>
  <cp:lastModifiedBy>Thuần Lê Minh</cp:lastModifiedBy>
  <cp:revision>179</cp:revision>
  <dcterms:created xsi:type="dcterms:W3CDTF">2019-08-28T08:50:32Z</dcterms:created>
  <dcterms:modified xsi:type="dcterms:W3CDTF">2019-10-22T14:48:08Z</dcterms:modified>
</cp:coreProperties>
</file>