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01" r:id="rId3"/>
    <p:sldId id="277" r:id="rId4"/>
    <p:sldId id="302" r:id="rId5"/>
    <p:sldId id="303" r:id="rId6"/>
    <p:sldId id="304" r:id="rId7"/>
    <p:sldId id="305" r:id="rId8"/>
    <p:sldId id="281" r:id="rId9"/>
    <p:sldId id="298" r:id="rId10"/>
    <p:sldId id="306" r:id="rId11"/>
    <p:sldId id="307" r:id="rId12"/>
    <p:sldId id="299" r:id="rId13"/>
    <p:sldId id="308" r:id="rId14"/>
    <p:sldId id="30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8" autoAdjust="0"/>
    <p:restoredTop sz="92998" autoAdjust="0"/>
  </p:normalViewPr>
  <p:slideViewPr>
    <p:cSldViewPr snapToGrid="0">
      <p:cViewPr varScale="1">
        <p:scale>
          <a:sx n="65" d="100"/>
          <a:sy n="65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6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1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35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96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4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0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2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52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1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5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9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5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7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4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5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5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7697C62-B584-49B5-B70A-8AE3AB838DA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9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257300"/>
            <a:ext cx="9790549" cy="3520081"/>
          </a:xfrm>
        </p:spPr>
        <p:txBody>
          <a:bodyPr/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§3: HÀM SỐ BẬC HAI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3. </a:t>
            </a:r>
            <a:r>
              <a:rPr lang="en-US" b="1" smtClean="0"/>
              <a:t>Sự biến thiên của hàm số bậc hai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1445" y="2620370"/>
                <a:ext cx="11179278" cy="3807726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t">
                <a:normAutofit/>
              </a:bodyPr>
              <a:lstStyle/>
              <a:p>
                <a:pPr lvl="1">
                  <a:spcBef>
                    <a:spcPts val="2400"/>
                  </a:spcBef>
                </a:pPr>
                <a:r>
                  <a:rPr lang="en-US" sz="2600" b="1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 (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dirty="0" smtClean="0">
                  <a:solidFill>
                    <a:schemeClr val="tx2"/>
                  </a:solidFill>
                </a:endParaRPr>
              </a:p>
              <a:p>
                <a:pPr marL="1257300" lvl="2" indent="-457200">
                  <a:spcBef>
                    <a:spcPts val="3000"/>
                  </a:spcBef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:  </a:t>
                </a:r>
              </a:p>
              <a:p>
                <a:pPr marL="800100" lvl="2" indent="0">
                  <a:buNone/>
                </a:pPr>
                <a:r>
                  <a:rPr lang="en-US" sz="2800" b="1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1445" y="2620370"/>
                <a:ext cx="11179278" cy="3807726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7266" y="3490770"/>
            <a:ext cx="7130339" cy="251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5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599483" cy="706964"/>
          </a:xfrm>
        </p:spPr>
        <p:txBody>
          <a:bodyPr/>
          <a:lstStyle/>
          <a:p>
            <a:r>
              <a:rPr lang="en-US" b="1"/>
              <a:t>4. Xét sự biến thiên, vẽ đồ thị hàm số bậc hai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561087" y="2415654"/>
                <a:ext cx="11053154" cy="399879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Bước làm :</a:t>
                </a:r>
              </a:p>
              <a:p>
                <a:pPr marL="860425" lvl="1" indent="-403225">
                  <a:spcBef>
                    <a:spcPts val="12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Xác định hệ số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.</a:t>
                </a:r>
              </a:p>
              <a:p>
                <a:pPr marL="860425" lvl="1" indent="-403225">
                  <a:spcBef>
                    <a:spcPts val="12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Tập xác định: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.</a:t>
                </a:r>
              </a:p>
              <a:p>
                <a:pPr marL="860425" lvl="1" indent="-403225">
                  <a:spcBef>
                    <a:spcPts val="12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Tìm tọa độ đỉnh: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 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; Trục đối xứng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.</a:t>
                </a:r>
              </a:p>
              <a:p>
                <a:pPr marL="860425" lvl="1" indent="-403225">
                  <a:spcBef>
                    <a:spcPts val="12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Lập bảng biến thiên ;  nêu khoảng đồng biến, nghịch biến. </a:t>
                </a:r>
              </a:p>
              <a:p>
                <a:pPr marL="860425" lvl="1" indent="-403225">
                  <a:spcBef>
                    <a:spcPts val="12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Lập bảng giá trị ;  vẽ đồ thị.  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87" y="2415654"/>
                <a:ext cx="11053154" cy="3998794"/>
              </a:xfrm>
              <a:prstGeom prst="rect">
                <a:avLst/>
              </a:prstGeom>
              <a:blipFill rotWithShape="0">
                <a:blip r:embed="rId5"/>
                <a:stretch>
                  <a:fillRect r="-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619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585835" cy="706964"/>
          </a:xfrm>
        </p:spPr>
        <p:txBody>
          <a:bodyPr/>
          <a:lstStyle/>
          <a:p>
            <a:r>
              <a:rPr lang="en-US" b="1" smtClean="0"/>
              <a:t>4. Xét sự biến thiên, vẽ đồ thị hàm số bậc hai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393594" y="2988859"/>
                <a:ext cx="9238005" cy="189703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Ví dụ 2 :</a:t>
                </a:r>
                <a:r>
                  <a:rPr lang="en-US" sz="2800" smtClean="0">
                    <a:solidFill>
                      <a:schemeClr val="tx2"/>
                    </a:solidFill>
                  </a:rPr>
                  <a:t>  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Xét sự biến thiên và vẽ đồ thị hàm số: </a:t>
                </a:r>
              </a:p>
              <a:p>
                <a:pPr marL="457200" lvl="1" indent="0">
                  <a:spcBef>
                    <a:spcPts val="2400"/>
                  </a:spcBef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         a)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            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b="1" smtClean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594" y="2988859"/>
                <a:ext cx="9238005" cy="189703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31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585835" cy="706964"/>
          </a:xfrm>
        </p:spPr>
        <p:txBody>
          <a:bodyPr/>
          <a:lstStyle/>
          <a:p>
            <a:r>
              <a:rPr lang="en-US" b="1" smtClean="0"/>
              <a:t>4. Xét sự biến thiên, vẽ đồ thị hàm số bậc hai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6552" y="2373228"/>
            <a:ext cx="5772291" cy="428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02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585835" cy="706964"/>
          </a:xfrm>
        </p:spPr>
        <p:txBody>
          <a:bodyPr/>
          <a:lstStyle/>
          <a:p>
            <a:r>
              <a:rPr lang="en-US" b="1" smtClean="0"/>
              <a:t>4. Xét sự biến thiên, vẽ đồ thị hàm số bậc hai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696" y="2348828"/>
            <a:ext cx="5425838" cy="441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1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Nhận xét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68358" y="2831689"/>
                <a:ext cx="8788249" cy="1194621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ctr">
                <a:normAutofit/>
              </a:bodyPr>
              <a:lstStyle/>
              <a:p>
                <a:pPr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Ví dụ 1 :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Vẽ các parabol sau: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2"/>
                    </a:solidFill>
                  </a:rPr>
                  <a:t> 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;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8358" y="2831689"/>
                <a:ext cx="8788249" cy="1194621"/>
              </a:xfrm>
              <a:blipFill rotWithShape="0">
                <a:blip r:embed="rId4"/>
                <a:stretch>
                  <a:fillRect l="-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430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Nhận xét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637" y="2412230"/>
            <a:ext cx="4881716" cy="4426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376" y="2412230"/>
            <a:ext cx="5012480" cy="439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0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Nhận xét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6977" y="2625213"/>
                <a:ext cx="6561242" cy="3451121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ctr">
                <a:normAutofit/>
              </a:bodyPr>
              <a:lstStyle/>
              <a:p>
                <a:pPr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Nhận xét :</a:t>
                </a:r>
              </a:p>
              <a:p>
                <a:pPr marL="400050" lvl="1" indent="0">
                  <a:spcBef>
                    <a:spcPts val="2400"/>
                  </a:spcBef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1) Parabol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pPr marL="914400" lvl="1" indent="-514350">
                  <a:spcBef>
                    <a:spcPts val="24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quay bề lõm lên trên nếu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marL="914400" lvl="1" indent="-514350">
                  <a:spcBef>
                    <a:spcPts val="24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rgbClr val="C8EBF7"/>
                    </a:solidFill>
                  </a:rPr>
                  <a:t>quay bề lõm xuống dưới nếu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8EBF7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rgbClr val="C8EBF7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2800" dirty="0" smtClean="0">
                  <a:solidFill>
                    <a:srgbClr val="C8EBF7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977" y="2625213"/>
                <a:ext cx="6561242" cy="3451121"/>
              </a:xfrm>
              <a:blipFill rotWithShape="0">
                <a:blip r:embed="rId5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0955" y="2517128"/>
            <a:ext cx="4640826" cy="420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15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Nhận xét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6977" y="2625213"/>
                <a:ext cx="6561242" cy="3451121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ctr">
                <a:normAutofit/>
              </a:bodyPr>
              <a:lstStyle/>
              <a:p>
                <a:pPr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Nhận xét :</a:t>
                </a:r>
              </a:p>
              <a:p>
                <a:pPr marL="400050" lvl="1" indent="0">
                  <a:spcBef>
                    <a:spcPts val="2400"/>
                  </a:spcBef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1) Parabol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pPr marL="914400" lvl="1" indent="-514350">
                  <a:spcBef>
                    <a:spcPts val="24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quay bề lõm lên trên nếu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endParaRPr lang="en-US" sz="2800">
                  <a:solidFill>
                    <a:schemeClr val="tx1"/>
                  </a:solidFill>
                </a:endParaRPr>
              </a:p>
              <a:p>
                <a:pPr marL="914400" lvl="1" indent="-514350">
                  <a:spcBef>
                    <a:spcPts val="24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quay bề lõm xuống dưới nếu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977" y="2625213"/>
                <a:ext cx="6561242" cy="3451121"/>
              </a:xfrm>
              <a:blipFill rotWithShape="0">
                <a:blip r:embed="rId4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1959" y="2408447"/>
            <a:ext cx="4870564" cy="427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3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Nhận xét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6034" y="2702256"/>
                <a:ext cx="6561242" cy="2021189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ctr">
                <a:normAutofit/>
              </a:bodyPr>
              <a:lstStyle/>
              <a:p>
                <a:pPr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Nhận xét :</a:t>
                </a:r>
              </a:p>
              <a:p>
                <a:pPr marL="400050" lvl="1" indent="0">
                  <a:spcBef>
                    <a:spcPts val="2400"/>
                  </a:spcBef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2) 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(0;0)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là đỉnh của parabol. </a:t>
                </a:r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6034" y="2702256"/>
                <a:ext cx="6561242" cy="2021189"/>
              </a:xfrm>
              <a:blipFill rotWithShape="0">
                <a:blip r:embed="rId3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1959" y="2408447"/>
            <a:ext cx="4870564" cy="427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7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smtClean="0"/>
              <a:t>. Nhận xét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6977" y="2625214"/>
                <a:ext cx="6561242" cy="2330244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ctr">
                <a:normAutofit/>
              </a:bodyPr>
              <a:lstStyle/>
              <a:p>
                <a:pPr>
                  <a:spcBef>
                    <a:spcPts val="2400"/>
                  </a:spcBef>
                </a:pPr>
                <a:r>
                  <a:rPr lang="en-US" sz="2800" b="1" smtClean="0">
                    <a:solidFill>
                      <a:schemeClr val="tx2"/>
                    </a:solidFill>
                  </a:rPr>
                  <a:t> Nhận xét :</a:t>
                </a:r>
              </a:p>
              <a:p>
                <a:pPr marL="400050" lvl="1" indent="0">
                  <a:spcBef>
                    <a:spcPts val="2400"/>
                  </a:spcBef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3)  Trục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𝑂𝑦</m:t>
                    </m:r>
                  </m:oMath>
                </a14:m>
                <a:r>
                  <a:rPr lang="en-US" sz="2800" smtClean="0">
                    <a:solidFill>
                      <a:schemeClr val="tx1"/>
                    </a:solidFill>
                  </a:rPr>
                  <a:t> là là trục đối xứng của parabol.  </a:t>
                </a:r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977" y="2625214"/>
                <a:ext cx="6561242" cy="2330244"/>
              </a:xfrm>
              <a:blipFill rotWithShape="0">
                <a:blip r:embed="rId3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1959" y="2408447"/>
            <a:ext cx="4870564" cy="427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1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</a:t>
            </a:r>
            <a:r>
              <a:rPr lang="en-US" b="1" smtClean="0"/>
              <a:t>. Đồ thị hàm số bậc hai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37230" y="2593072"/>
                <a:ext cx="10058400" cy="3630305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ctr">
                <a:normAutofit/>
              </a:bodyPr>
              <a:lstStyle/>
              <a:p>
                <a:pPr marL="169863" lvl="1" indent="0">
                  <a:buNone/>
                </a:pPr>
                <a:r>
                  <a:rPr lang="en-US" sz="2800" smtClean="0">
                    <a:solidFill>
                      <a:schemeClr val="tx1"/>
                    </a:solidFill>
                  </a:rPr>
                  <a:t>Đồ thị hàm số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 (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 smtClean="0">
                    <a:solidFill>
                      <a:schemeClr val="tx2"/>
                    </a:solidFill>
                  </a:rPr>
                  <a:t> 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là một parabol:  </a:t>
                </a:r>
              </a:p>
              <a:p>
                <a:pPr marL="1027113" lvl="2" indent="-457200">
                  <a:spcBef>
                    <a:spcPts val="24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Có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đỉnh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 là điểm</a:t>
                </a:r>
              </a:p>
              <a:p>
                <a:pPr marL="1027113" lvl="2" indent="-457200">
                  <a:spcBef>
                    <a:spcPts val="30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Có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trục đối xứng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là đường thẳng: </a:t>
                </a:r>
              </a:p>
              <a:p>
                <a:pPr marL="1027113" lvl="2" indent="-457200">
                  <a:spcBef>
                    <a:spcPts val="2400"/>
                  </a:spcBef>
                  <a:buFont typeface="Wingdings" panose="05000000000000000000" pitchFamily="2" charset="2"/>
                  <a:buChar char="q"/>
                </a:pPr>
                <a:r>
                  <a:rPr lang="en-US" sz="2800" smtClean="0">
                    <a:solidFill>
                      <a:schemeClr val="tx1"/>
                    </a:solidFill>
                  </a:rPr>
                  <a:t>Quay bề lõm lên trên nếu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smtClean="0">
                    <a:solidFill>
                      <a:schemeClr val="tx1"/>
                    </a:solidFill>
                  </a:rPr>
                  <a:t>, xuống dưới nếu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7230" y="2593072"/>
                <a:ext cx="10058400" cy="3630305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6692" y="3527944"/>
                <a:ext cx="2452018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b="1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692" y="3527944"/>
                <a:ext cx="2452018" cy="9681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88022" y="4367280"/>
                <a:ext cx="1517723" cy="8184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US" sz="2800" b="1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022" y="4367280"/>
                <a:ext cx="1517723" cy="81842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354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3. </a:t>
            </a:r>
            <a:r>
              <a:rPr lang="en-US" b="1" smtClean="0"/>
              <a:t>Sự biến thiên của hàm số bậc hai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1445" y="2620370"/>
                <a:ext cx="11179278" cy="3807726"/>
              </a:xfr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anchor="t">
                <a:normAutofit/>
              </a:bodyPr>
              <a:lstStyle/>
              <a:p>
                <a:pPr lvl="1">
                  <a:spcBef>
                    <a:spcPts val="2400"/>
                  </a:spcBef>
                </a:pPr>
                <a:r>
                  <a:rPr lang="en-US" sz="2600" b="1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 (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dirty="0" smtClean="0">
                  <a:solidFill>
                    <a:schemeClr val="tx2"/>
                  </a:solidFill>
                </a:endParaRPr>
              </a:p>
              <a:p>
                <a:pPr marL="1257300" lvl="2" indent="-457200">
                  <a:spcBef>
                    <a:spcPts val="3000"/>
                  </a:spcBef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800" b="1" smtClean="0">
                    <a:solidFill>
                      <a:schemeClr val="tx2"/>
                    </a:solidFill>
                  </a:rPr>
                  <a:t>:  </a:t>
                </a:r>
              </a:p>
              <a:p>
                <a:pPr marL="800100" lvl="2" indent="0">
                  <a:buNone/>
                </a:pPr>
                <a:r>
                  <a:rPr lang="en-US" sz="2800" b="1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1445" y="2620370"/>
                <a:ext cx="11179278" cy="3807726"/>
              </a:xfr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8677" y="3466958"/>
            <a:ext cx="7003181" cy="249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51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Custom 2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3343</TotalTime>
  <Words>243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Cambria</vt:lpstr>
      <vt:lpstr>Cambria Math</vt:lpstr>
      <vt:lpstr>Wingdings</vt:lpstr>
      <vt:lpstr>Wingdings 3</vt:lpstr>
      <vt:lpstr>Ion Boardroom</vt:lpstr>
      <vt:lpstr>  §3: HÀM SỐ BẬC HAI</vt:lpstr>
      <vt:lpstr>1. Nhận xét</vt:lpstr>
      <vt:lpstr>1. Nhận xét</vt:lpstr>
      <vt:lpstr>1. Nhận xét</vt:lpstr>
      <vt:lpstr>1. Nhận xét</vt:lpstr>
      <vt:lpstr>1. Nhận xét</vt:lpstr>
      <vt:lpstr>1. Nhận xét</vt:lpstr>
      <vt:lpstr>2. Đồ thị hàm số bậc hai</vt:lpstr>
      <vt:lpstr>3. Sự biến thiên của hàm số bậc hai</vt:lpstr>
      <vt:lpstr>3. Sự biến thiên của hàm số bậc hai</vt:lpstr>
      <vt:lpstr>4. Xét sự biến thiên, vẽ đồ thị hàm số bậc hai</vt:lpstr>
      <vt:lpstr>4. Xét sự biến thiên, vẽ đồ thị hàm số bậc hai</vt:lpstr>
      <vt:lpstr>4. Xét sự biến thiên, vẽ đồ thị hàm số bậc hai</vt:lpstr>
      <vt:lpstr>4. Xét sự biến thiên, vẽ đồ thị hàm số bậc hai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Thuần Lê Minh</dc:creator>
  <cp:lastModifiedBy>Thuần Lê Minh</cp:lastModifiedBy>
  <cp:revision>264</cp:revision>
  <dcterms:created xsi:type="dcterms:W3CDTF">2019-08-28T08:50:32Z</dcterms:created>
  <dcterms:modified xsi:type="dcterms:W3CDTF">2020-09-04T08:31:55Z</dcterms:modified>
</cp:coreProperties>
</file>