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Lst>
  <p:notesMasterIdLst>
    <p:notesMasterId r:id="rId16"/>
  </p:notesMasterIdLst>
  <p:handoutMasterIdLst>
    <p:handoutMasterId r:id="rId17"/>
  </p:handoutMasterIdLst>
  <p:sldIdLst>
    <p:sldId id="256" r:id="rId2"/>
    <p:sldId id="632" r:id="rId3"/>
    <p:sldId id="631" r:id="rId4"/>
    <p:sldId id="581" r:id="rId5"/>
    <p:sldId id="582" r:id="rId6"/>
    <p:sldId id="491" r:id="rId7"/>
    <p:sldId id="587" r:id="rId8"/>
    <p:sldId id="626" r:id="rId9"/>
    <p:sldId id="545" r:id="rId10"/>
    <p:sldId id="586" r:id="rId11"/>
    <p:sldId id="591" r:id="rId12"/>
    <p:sldId id="628" r:id="rId13"/>
    <p:sldId id="629" r:id="rId14"/>
    <p:sldId id="630" r:id="rId15"/>
  </p:sldIdLst>
  <p:sldSz cx="9144000" cy="6858000" type="screen4x3"/>
  <p:notesSz cx="7102475" cy="89916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5C14"/>
    <a:srgbClr val="CC9900"/>
    <a:srgbClr val="FFCCFF"/>
    <a:srgbClr val="006600"/>
    <a:srgbClr val="5A9B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265" autoAdjust="0"/>
  </p:normalViewPr>
  <p:slideViewPr>
    <p:cSldViewPr>
      <p:cViewPr varScale="1">
        <p:scale>
          <a:sx n="86" d="100"/>
          <a:sy n="86" d="100"/>
        </p:scale>
        <p:origin x="-804" y="-8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5235" name="Rectangle 3"/>
          <p:cNvSpPr>
            <a:spLocks noGrp="1" noChangeArrowheads="1"/>
          </p:cNvSpPr>
          <p:nvPr>
            <p:ph type="dt" sz="quarter" idx="1"/>
          </p:nvPr>
        </p:nvSpPr>
        <p:spPr bwMode="auto">
          <a:xfrm>
            <a:off x="4022725"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95236" name="Rectangle 4"/>
          <p:cNvSpPr>
            <a:spLocks noGrp="1" noChangeArrowheads="1"/>
          </p:cNvSpPr>
          <p:nvPr>
            <p:ph type="ftr" sz="quarter" idx="2"/>
          </p:nvPr>
        </p:nvSpPr>
        <p:spPr bwMode="auto">
          <a:xfrm>
            <a:off x="0"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5237" name="Rectangle 5"/>
          <p:cNvSpPr>
            <a:spLocks noGrp="1" noChangeArrowheads="1"/>
          </p:cNvSpPr>
          <p:nvPr>
            <p:ph type="sldNum" sz="quarter" idx="3"/>
          </p:nvPr>
        </p:nvSpPr>
        <p:spPr bwMode="auto">
          <a:xfrm>
            <a:off x="4022725"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2B1370A-68E3-4CEA-B882-846454DB0CDF}" type="slidenum">
              <a:rPr lang="en-US" altLang="en-US"/>
              <a:pPr>
                <a:defRPr/>
              </a:pPr>
              <a:t>‹#›</a:t>
            </a:fld>
            <a:endParaRPr lang="en-US" altLang="en-US"/>
          </a:p>
        </p:txBody>
      </p:sp>
    </p:spTree>
    <p:extLst>
      <p:ext uri="{BB962C8B-B14F-4D97-AF65-F5344CB8AC3E}">
        <p14:creationId xmlns:p14="http://schemas.microsoft.com/office/powerpoint/2010/main" val="3380708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49263"/>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4022725" y="0"/>
            <a:ext cx="3078163" cy="449263"/>
          </a:xfrm>
          <a:prstGeom prst="rect">
            <a:avLst/>
          </a:prstGeom>
        </p:spPr>
        <p:txBody>
          <a:bodyPr vert="horz" lIns="91440" tIns="45720" rIns="91440" bIns="45720" rtlCol="0"/>
          <a:lstStyle>
            <a:lvl1pPr algn="r" eaLnBrk="1" hangingPunct="1">
              <a:defRPr sz="1200">
                <a:latin typeface="Arial" charset="0"/>
              </a:defRPr>
            </a:lvl1pPr>
          </a:lstStyle>
          <a:p>
            <a:pPr>
              <a:defRPr/>
            </a:pPr>
            <a:fld id="{FE00BBAA-235D-4E9A-86F8-9C8A94104F1C}" type="datetimeFigureOut">
              <a:rPr lang="en-US"/>
              <a:pPr>
                <a:defRPr/>
              </a:pPr>
              <a:t>29/04/2022</a:t>
            </a:fld>
            <a:endParaRPr lang="en-US"/>
          </a:p>
        </p:txBody>
      </p:sp>
      <p:sp>
        <p:nvSpPr>
          <p:cNvPr id="4" name="Slide Image Placeholder 3"/>
          <p:cNvSpPr>
            <a:spLocks noGrp="1" noRot="1" noChangeAspect="1"/>
          </p:cNvSpPr>
          <p:nvPr>
            <p:ph type="sldImg" idx="2"/>
          </p:nvPr>
        </p:nvSpPr>
        <p:spPr>
          <a:xfrm>
            <a:off x="1303338" y="674688"/>
            <a:ext cx="4495800" cy="33718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9613" y="4270375"/>
            <a:ext cx="5683250" cy="40465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540750"/>
            <a:ext cx="3078163" cy="449263"/>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4022725" y="8540750"/>
            <a:ext cx="3078163" cy="44926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742F689-218F-4B18-872A-3C4AC976E866}" type="slidenum">
              <a:rPr lang="en-US" altLang="en-US"/>
              <a:pPr>
                <a:defRPr/>
              </a:pPr>
              <a:t>‹#›</a:t>
            </a:fld>
            <a:endParaRPr lang="en-US" altLang="en-US"/>
          </a:p>
        </p:txBody>
      </p:sp>
    </p:spTree>
    <p:extLst>
      <p:ext uri="{BB962C8B-B14F-4D97-AF65-F5344CB8AC3E}">
        <p14:creationId xmlns:p14="http://schemas.microsoft.com/office/powerpoint/2010/main" val="18913972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BDC621E3-82EB-4DEA-8C7B-81F90833D6C0}" type="slidenum">
              <a:rPr lang="en-US" altLang="en-US" smtClean="0"/>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www.themegallery.com</a:t>
            </a:r>
            <a:endParaRPr lang="en-US"/>
          </a:p>
        </p:txBody>
      </p:sp>
      <p:sp>
        <p:nvSpPr>
          <p:cNvPr id="5" name="Footer Placeholder 4"/>
          <p:cNvSpPr>
            <a:spLocks noGrp="1"/>
          </p:cNvSpPr>
          <p:nvPr>
            <p:ph type="ftr" sz="quarter" idx="11"/>
          </p:nvPr>
        </p:nvSpPr>
        <p:spPr/>
        <p:txBody>
          <a:bodyPr/>
          <a:lstStyle/>
          <a:p>
            <a:pPr>
              <a:defRPr/>
            </a:pPr>
            <a:r>
              <a:rPr lang="en-US" smtClean="0"/>
              <a:t>Company Logo</a:t>
            </a:r>
            <a:endParaRPr lang="en-US"/>
          </a:p>
        </p:txBody>
      </p:sp>
      <p:sp>
        <p:nvSpPr>
          <p:cNvPr id="6" name="Slide Number Placeholder 5"/>
          <p:cNvSpPr>
            <a:spLocks noGrp="1"/>
          </p:cNvSpPr>
          <p:nvPr>
            <p:ph type="sldNum" sz="quarter" idx="12"/>
          </p:nvPr>
        </p:nvSpPr>
        <p:spPr/>
        <p:txBody>
          <a:bodyPr/>
          <a:lstStyle/>
          <a:p>
            <a:pPr>
              <a:defRPr/>
            </a:pPr>
            <a:fld id="{94A128C2-58BE-4DDC-AD27-11B19E53CF82}"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www.themegallery.com</a:t>
            </a:r>
            <a:endParaRPr lang="en-US"/>
          </a:p>
        </p:txBody>
      </p:sp>
      <p:sp>
        <p:nvSpPr>
          <p:cNvPr id="5" name="Footer Placeholder 4"/>
          <p:cNvSpPr>
            <a:spLocks noGrp="1"/>
          </p:cNvSpPr>
          <p:nvPr>
            <p:ph type="ftr" sz="quarter" idx="11"/>
          </p:nvPr>
        </p:nvSpPr>
        <p:spPr/>
        <p:txBody>
          <a:bodyPr/>
          <a:lstStyle/>
          <a:p>
            <a:pPr>
              <a:defRPr/>
            </a:pPr>
            <a:r>
              <a:rPr lang="en-US" smtClean="0"/>
              <a:t>Company Logo</a:t>
            </a:r>
            <a:endParaRPr lang="en-US"/>
          </a:p>
        </p:txBody>
      </p:sp>
      <p:sp>
        <p:nvSpPr>
          <p:cNvPr id="6" name="Slide Number Placeholder 5"/>
          <p:cNvSpPr>
            <a:spLocks noGrp="1"/>
          </p:cNvSpPr>
          <p:nvPr>
            <p:ph type="sldNum" sz="quarter" idx="12"/>
          </p:nvPr>
        </p:nvSpPr>
        <p:spPr/>
        <p:txBody>
          <a:bodyPr/>
          <a:lstStyle/>
          <a:p>
            <a:pPr>
              <a:defRPr/>
            </a:pPr>
            <a:fld id="{85B5E0B1-CF51-45EA-9E4C-941362EB6240}" type="slidenum">
              <a:rPr lang="en-US" altLang="en-US" smtClean="0"/>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r>
              <a:rPr lang="en-US" smtClean="0"/>
              <a:t>www.themegallery.com</a:t>
            </a:r>
            <a:endParaRPr lang="en-US"/>
          </a:p>
        </p:txBody>
      </p:sp>
      <p:sp>
        <p:nvSpPr>
          <p:cNvPr id="9" name="Slide Number Placeholder 8"/>
          <p:cNvSpPr>
            <a:spLocks noGrp="1"/>
          </p:cNvSpPr>
          <p:nvPr>
            <p:ph type="sldNum" sz="quarter" idx="15"/>
          </p:nvPr>
        </p:nvSpPr>
        <p:spPr/>
        <p:txBody>
          <a:bodyPr rtlCol="0"/>
          <a:lstStyle/>
          <a:p>
            <a:pPr>
              <a:defRPr/>
            </a:pPr>
            <a:fld id="{0BABB1CE-9B3A-484C-85CB-B74EB8EF41F2}" type="slidenum">
              <a:rPr lang="en-US" altLang="en-US" smtClean="0"/>
              <a:pPr>
                <a:defRPr/>
              </a:pPr>
              <a:t>‹#›</a:t>
            </a:fld>
            <a:endParaRPr lang="en-US" altLang="en-US"/>
          </a:p>
        </p:txBody>
      </p:sp>
      <p:sp>
        <p:nvSpPr>
          <p:cNvPr id="10" name="Footer Placeholder 9"/>
          <p:cNvSpPr>
            <a:spLocks noGrp="1"/>
          </p:cNvSpPr>
          <p:nvPr>
            <p:ph type="ftr" sz="quarter" idx="16"/>
          </p:nvPr>
        </p:nvSpPr>
        <p:spPr/>
        <p:txBody>
          <a:bodyPr rtlCol="0"/>
          <a:lstStyle/>
          <a:p>
            <a:pPr>
              <a:defRPr/>
            </a:pPr>
            <a:r>
              <a:rPr lang="en-US" smtClean="0"/>
              <a:t>Company Logo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r>
              <a:rPr lang="en-US" smtClean="0"/>
              <a:t>www.themegallery.com</a:t>
            </a:r>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r>
              <a:rPr lang="en-US" smtClean="0"/>
              <a:t>Company Logo</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76CFA094-FC29-4B1B-9E9B-05B317869FC6}" type="slidenum">
              <a:rPr lang="en-US" altLang="en-US" smtClean="0"/>
              <a:pPr>
                <a:defRPr/>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r>
              <a:rPr lang="en-US" smtClean="0"/>
              <a:t>www.themegallery.com</a:t>
            </a:r>
            <a:endParaRPr lang="en-US"/>
          </a:p>
        </p:txBody>
      </p:sp>
      <p:sp>
        <p:nvSpPr>
          <p:cNvPr id="6" name="Footer Placeholder 5"/>
          <p:cNvSpPr>
            <a:spLocks noGrp="1"/>
          </p:cNvSpPr>
          <p:nvPr>
            <p:ph type="ftr" sz="quarter" idx="11"/>
          </p:nvPr>
        </p:nvSpPr>
        <p:spPr/>
        <p:txBody>
          <a:bodyPr/>
          <a:lstStyle/>
          <a:p>
            <a:pPr>
              <a:defRPr/>
            </a:pPr>
            <a:r>
              <a:rPr lang="en-US" smtClean="0"/>
              <a:t>Company Logo</a:t>
            </a:r>
            <a:endParaRPr lang="en-US"/>
          </a:p>
        </p:txBody>
      </p:sp>
      <p:sp>
        <p:nvSpPr>
          <p:cNvPr id="7" name="Slide Number Placeholder 6"/>
          <p:cNvSpPr>
            <a:spLocks noGrp="1"/>
          </p:cNvSpPr>
          <p:nvPr>
            <p:ph type="sldNum" sz="quarter" idx="12"/>
          </p:nvPr>
        </p:nvSpPr>
        <p:spPr/>
        <p:txBody>
          <a:bodyPr/>
          <a:lstStyle/>
          <a:p>
            <a:pPr>
              <a:defRPr/>
            </a:pPr>
            <a:fld id="{992E8CF5-6F77-4159-A854-E04F829FAD92}" type="slidenum">
              <a:rPr lang="en-US" altLang="en-US" smtClean="0"/>
              <a:pPr>
                <a:defRPr/>
              </a:pPr>
              <a:t>‹#›</a:t>
            </a:fld>
            <a:endParaRPr lang="en-US" alt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r>
              <a:rPr lang="en-US" smtClean="0"/>
              <a:t>www.themegallery.com</a:t>
            </a:r>
            <a:endParaRPr lang="en-US"/>
          </a:p>
        </p:txBody>
      </p:sp>
      <p:sp>
        <p:nvSpPr>
          <p:cNvPr id="8" name="Footer Placeholder 7"/>
          <p:cNvSpPr>
            <a:spLocks noGrp="1"/>
          </p:cNvSpPr>
          <p:nvPr>
            <p:ph type="ftr" sz="quarter" idx="11"/>
          </p:nvPr>
        </p:nvSpPr>
        <p:spPr/>
        <p:txBody>
          <a:bodyPr/>
          <a:lstStyle/>
          <a:p>
            <a:pPr>
              <a:defRPr/>
            </a:pPr>
            <a:r>
              <a:rPr lang="en-US" smtClean="0"/>
              <a:t>Company Logo</a:t>
            </a:r>
            <a:endParaRPr lang="en-US"/>
          </a:p>
        </p:txBody>
      </p:sp>
      <p:sp>
        <p:nvSpPr>
          <p:cNvPr id="9" name="Slide Number Placeholder 8"/>
          <p:cNvSpPr>
            <a:spLocks noGrp="1"/>
          </p:cNvSpPr>
          <p:nvPr>
            <p:ph type="sldNum" sz="quarter" idx="12"/>
          </p:nvPr>
        </p:nvSpPr>
        <p:spPr/>
        <p:txBody>
          <a:bodyPr/>
          <a:lstStyle/>
          <a:p>
            <a:pPr>
              <a:defRPr/>
            </a:pPr>
            <a:fld id="{CD7BC270-0BF6-4A1E-BD53-80911674CA92}" type="slidenum">
              <a:rPr lang="en-US" altLang="en-US" smtClean="0"/>
              <a:pPr>
                <a:defRPr/>
              </a:pPr>
              <a:t>‹#›</a:t>
            </a:fld>
            <a:endParaRPr lang="en-US" alt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r>
              <a:rPr lang="en-US" smtClean="0"/>
              <a:t>www.themegallery.com</a:t>
            </a:r>
            <a:endParaRPr lang="en-US"/>
          </a:p>
        </p:txBody>
      </p:sp>
      <p:sp>
        <p:nvSpPr>
          <p:cNvPr id="7" name="Slide Number Placeholder 6"/>
          <p:cNvSpPr>
            <a:spLocks noGrp="1"/>
          </p:cNvSpPr>
          <p:nvPr>
            <p:ph type="sldNum" sz="quarter" idx="11"/>
          </p:nvPr>
        </p:nvSpPr>
        <p:spPr/>
        <p:txBody>
          <a:bodyPr rtlCol="0"/>
          <a:lstStyle/>
          <a:p>
            <a:pPr>
              <a:defRPr/>
            </a:pPr>
            <a:fld id="{20E3A3CB-B79A-4A01-B2A8-645EB5C53BDD}" type="slidenum">
              <a:rPr lang="en-US" altLang="en-US" smtClean="0"/>
              <a:pPr>
                <a:defRPr/>
              </a:pPr>
              <a:t>‹#›</a:t>
            </a:fld>
            <a:endParaRPr lang="en-US" altLang="en-US"/>
          </a:p>
        </p:txBody>
      </p:sp>
      <p:sp>
        <p:nvSpPr>
          <p:cNvPr id="8" name="Footer Placeholder 7"/>
          <p:cNvSpPr>
            <a:spLocks noGrp="1"/>
          </p:cNvSpPr>
          <p:nvPr>
            <p:ph type="ftr" sz="quarter" idx="12"/>
          </p:nvPr>
        </p:nvSpPr>
        <p:spPr/>
        <p:txBody>
          <a:bodyPr rtlCol="0"/>
          <a:lstStyle/>
          <a:p>
            <a:pPr>
              <a:defRPr/>
            </a:pPr>
            <a:r>
              <a:rPr lang="en-US" smtClean="0"/>
              <a:t>Company Logo</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www.themegallery.com</a:t>
            </a:r>
            <a:endParaRPr lang="en-US"/>
          </a:p>
        </p:txBody>
      </p:sp>
      <p:sp>
        <p:nvSpPr>
          <p:cNvPr id="3" name="Footer Placeholder 2"/>
          <p:cNvSpPr>
            <a:spLocks noGrp="1"/>
          </p:cNvSpPr>
          <p:nvPr>
            <p:ph type="ftr" sz="quarter" idx="11"/>
          </p:nvPr>
        </p:nvSpPr>
        <p:spPr/>
        <p:txBody>
          <a:bodyPr/>
          <a:lstStyle/>
          <a:p>
            <a:pPr>
              <a:defRPr/>
            </a:pPr>
            <a:r>
              <a:rPr lang="en-US" smtClean="0"/>
              <a:t>Company Logo</a:t>
            </a:r>
            <a:endParaRPr lang="en-US"/>
          </a:p>
        </p:txBody>
      </p:sp>
      <p:sp>
        <p:nvSpPr>
          <p:cNvPr id="4" name="Slide Number Placeholder 3"/>
          <p:cNvSpPr>
            <a:spLocks noGrp="1"/>
          </p:cNvSpPr>
          <p:nvPr>
            <p:ph type="sldNum" sz="quarter" idx="12"/>
          </p:nvPr>
        </p:nvSpPr>
        <p:spPr/>
        <p:txBody>
          <a:bodyPr/>
          <a:lstStyle/>
          <a:p>
            <a:pPr>
              <a:defRPr/>
            </a:pPr>
            <a:fld id="{EC1DF796-1464-4B2C-A806-873234A0CB80}" type="slidenum">
              <a:rPr lang="en-US" altLang="en-US" smtClean="0"/>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r>
              <a:rPr lang="en-US" smtClean="0"/>
              <a:t>www.themegallery.com</a:t>
            </a:r>
            <a:endParaRPr lang="en-US"/>
          </a:p>
        </p:txBody>
      </p:sp>
      <p:sp>
        <p:nvSpPr>
          <p:cNvPr id="22" name="Slide Number Placeholder 21"/>
          <p:cNvSpPr>
            <a:spLocks noGrp="1"/>
          </p:cNvSpPr>
          <p:nvPr>
            <p:ph type="sldNum" sz="quarter" idx="15"/>
          </p:nvPr>
        </p:nvSpPr>
        <p:spPr/>
        <p:txBody>
          <a:bodyPr rtlCol="0"/>
          <a:lstStyle/>
          <a:p>
            <a:pPr>
              <a:defRPr/>
            </a:pPr>
            <a:fld id="{46472429-9253-499A-B507-E44ADC8AFA0E}" type="slidenum">
              <a:rPr lang="en-US" altLang="en-US" smtClean="0"/>
              <a:pPr>
                <a:defRPr/>
              </a:pPr>
              <a:t>‹#›</a:t>
            </a:fld>
            <a:endParaRPr lang="en-US" altLang="en-US"/>
          </a:p>
        </p:txBody>
      </p:sp>
      <p:sp>
        <p:nvSpPr>
          <p:cNvPr id="23" name="Footer Placeholder 22"/>
          <p:cNvSpPr>
            <a:spLocks noGrp="1"/>
          </p:cNvSpPr>
          <p:nvPr>
            <p:ph type="ftr" sz="quarter" idx="16"/>
          </p:nvPr>
        </p:nvSpPr>
        <p:spPr/>
        <p:txBody>
          <a:bodyPr rtlCol="0"/>
          <a:lstStyle/>
          <a:p>
            <a:pPr>
              <a:defRPr/>
            </a:pPr>
            <a:r>
              <a:rPr lang="en-US" smtClean="0"/>
              <a:t>Company Logo</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r>
              <a:rPr lang="en-US" smtClean="0"/>
              <a:t>www.themegallery.com</a:t>
            </a:r>
            <a:endParaRPr lang="en-US"/>
          </a:p>
        </p:txBody>
      </p:sp>
      <p:sp>
        <p:nvSpPr>
          <p:cNvPr id="18" name="Slide Number Placeholder 17"/>
          <p:cNvSpPr>
            <a:spLocks noGrp="1"/>
          </p:cNvSpPr>
          <p:nvPr>
            <p:ph type="sldNum" sz="quarter" idx="11"/>
          </p:nvPr>
        </p:nvSpPr>
        <p:spPr/>
        <p:txBody>
          <a:bodyPr rtlCol="0"/>
          <a:lstStyle/>
          <a:p>
            <a:pPr>
              <a:defRPr/>
            </a:pPr>
            <a:fld id="{67BF26D6-D7EB-4465-96C0-54E33A4BD0F4}" type="slidenum">
              <a:rPr lang="en-US" altLang="en-US" smtClean="0"/>
              <a:pPr>
                <a:defRPr/>
              </a:pPr>
              <a:t>‹#›</a:t>
            </a:fld>
            <a:endParaRPr lang="en-US" altLang="en-US"/>
          </a:p>
        </p:txBody>
      </p:sp>
      <p:sp>
        <p:nvSpPr>
          <p:cNvPr id="21" name="Footer Placeholder 20"/>
          <p:cNvSpPr>
            <a:spLocks noGrp="1"/>
          </p:cNvSpPr>
          <p:nvPr>
            <p:ph type="ftr" sz="quarter" idx="12"/>
          </p:nvPr>
        </p:nvSpPr>
        <p:spPr/>
        <p:txBody>
          <a:bodyPr rtlCol="0"/>
          <a:lstStyle/>
          <a:p>
            <a:pPr>
              <a:defRPr/>
            </a:pPr>
            <a:r>
              <a:rPr lang="en-US" smtClean="0"/>
              <a:t>Company Logo</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r>
              <a:rPr lang="en-US" smtClean="0"/>
              <a:t>www.themegallery.com</a:t>
            </a:r>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r>
              <a:rPr lang="en-US" smtClean="0"/>
              <a:t>Company Logo</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1783B4A1-95EE-4E6F-BFF8-98B1D1A44957}"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Lst>
  <p:hf sldNum="0"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0" y="3048000"/>
            <a:ext cx="9144000" cy="685800"/>
          </a:xfrm>
        </p:spPr>
        <p:txBody>
          <a:bodyPr>
            <a:noAutofit/>
          </a:bodyPr>
          <a:lstStyle/>
          <a:p>
            <a:pPr algn="ctr" eaLnBrk="1" hangingPunct="1"/>
            <a:r>
              <a:rPr lang="en-US" altLang="en-US" sz="4000" dirty="0" smtClean="0">
                <a:latin typeface="Times New Roman" panose="02020603050405020304" pitchFamily="18" charset="0"/>
                <a:cs typeface="Times New Roman" panose="02020603050405020304" pitchFamily="18" charset="0"/>
              </a:rPr>
              <a:t>THÔNG THI VỀ KÌ THI </a:t>
            </a:r>
            <a:br>
              <a:rPr lang="en-US" altLang="en-US" sz="4000" dirty="0" smtClean="0">
                <a:latin typeface="Times New Roman" panose="02020603050405020304" pitchFamily="18" charset="0"/>
                <a:cs typeface="Times New Roman" panose="02020603050405020304" pitchFamily="18" charset="0"/>
              </a:rPr>
            </a:br>
            <a:r>
              <a:rPr lang="en-US" altLang="en-US" sz="4000" dirty="0" smtClean="0">
                <a:latin typeface="Times New Roman" panose="02020603050405020304" pitchFamily="18" charset="0"/>
                <a:cs typeface="Times New Roman" panose="02020603050405020304" pitchFamily="18" charset="0"/>
              </a:rPr>
              <a:t>TỐT NGHIỆP THPT 2022</a:t>
            </a:r>
          </a:p>
        </p:txBody>
      </p:sp>
      <p:sp>
        <p:nvSpPr>
          <p:cNvPr id="5123" name="Rectangle 3"/>
          <p:cNvSpPr>
            <a:spLocks noGrp="1" noChangeArrowheads="1"/>
          </p:cNvSpPr>
          <p:nvPr>
            <p:ph type="subTitle" idx="1"/>
          </p:nvPr>
        </p:nvSpPr>
        <p:spPr>
          <a:xfrm>
            <a:off x="2819400" y="1066800"/>
            <a:ext cx="4572000" cy="533400"/>
          </a:xfrm>
        </p:spPr>
        <p:txBody>
          <a:bodyPr/>
          <a:lstStyle/>
          <a:p>
            <a:pPr eaLnBrk="1" hangingPunct="1"/>
            <a:r>
              <a:rPr lang="en-US" altLang="en-US" sz="1800" dirty="0" smtClean="0">
                <a:solidFill>
                  <a:schemeClr val="accent2">
                    <a:lumMod val="75000"/>
                  </a:schemeClr>
                </a:solidFill>
                <a:latin typeface="Times New Roman" panose="02020603050405020304" pitchFamily="18" charset="0"/>
                <a:cs typeface="Times New Roman" panose="02020603050405020304" pitchFamily="18" charset="0"/>
              </a:rPr>
              <a:t>TRƯỜNG THPT NGUYỄN VĂN LINH </a:t>
            </a:r>
          </a:p>
        </p:txBody>
      </p:sp>
      <p:cxnSp>
        <p:nvCxnSpPr>
          <p:cNvPr id="18" name="Straight Connector 17"/>
          <p:cNvCxnSpPr/>
          <p:nvPr/>
        </p:nvCxnSpPr>
        <p:spPr>
          <a:xfrm rot="5400000">
            <a:off x="-532606" y="761206"/>
            <a:ext cx="1524000" cy="1588"/>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Rectangle 2"/>
          <p:cNvSpPr txBox="1">
            <a:spLocks noChangeArrowheads="1"/>
          </p:cNvSpPr>
          <p:nvPr/>
        </p:nvSpPr>
        <p:spPr bwMode="white">
          <a:xfrm>
            <a:off x="1143000" y="304800"/>
            <a:ext cx="7391400" cy="685800"/>
          </a:xfrm>
          <a:prstGeom prst="rect">
            <a:avLst/>
          </a:prstGeom>
          <a:noFill/>
          <a:ln w="9525">
            <a:noFill/>
            <a:miter lim="800000"/>
            <a:headEnd/>
            <a:tailEnd/>
          </a:ln>
          <a:effectLst/>
        </p:spPr>
        <p:txBody>
          <a:bodyPr anchor="ctr"/>
          <a:lstStyle/>
          <a:p>
            <a:pPr algn="ctr" eaLnBrk="1" hangingPunct="1">
              <a:defRPr/>
            </a:pPr>
            <a:r>
              <a:rPr lang="en-US" sz="2100" b="1" kern="0" dirty="0">
                <a:solidFill>
                  <a:schemeClr val="accent2">
                    <a:lumMod val="75000"/>
                  </a:schemeClr>
                </a:solidFill>
                <a:latin typeface="Times New Roman" pitchFamily="18" charset="0"/>
                <a:ea typeface="+mj-ea"/>
                <a:cs typeface="Times New Roman" pitchFamily="18" charset="0"/>
              </a:rPr>
              <a:t>SỞ GIÁO DỤC VÀ ĐÀO TẠO </a:t>
            </a:r>
            <a:endParaRPr lang="en-US" sz="2100" b="1" kern="0" dirty="0" smtClean="0">
              <a:solidFill>
                <a:schemeClr val="accent2">
                  <a:lumMod val="75000"/>
                </a:schemeClr>
              </a:solidFill>
              <a:latin typeface="Times New Roman" pitchFamily="18" charset="0"/>
              <a:ea typeface="+mj-ea"/>
              <a:cs typeface="Times New Roman" pitchFamily="18" charset="0"/>
            </a:endParaRPr>
          </a:p>
          <a:p>
            <a:pPr algn="ctr" eaLnBrk="1" hangingPunct="1">
              <a:defRPr/>
            </a:pPr>
            <a:r>
              <a:rPr lang="en-US" sz="2100" b="1" kern="0" dirty="0" smtClean="0">
                <a:solidFill>
                  <a:schemeClr val="accent2">
                    <a:lumMod val="75000"/>
                  </a:schemeClr>
                </a:solidFill>
                <a:latin typeface="Times New Roman" pitchFamily="18" charset="0"/>
                <a:ea typeface="+mj-ea"/>
                <a:cs typeface="Times New Roman" pitchFamily="18" charset="0"/>
              </a:rPr>
              <a:t>THÀNH </a:t>
            </a:r>
            <a:r>
              <a:rPr lang="en-US" sz="2100" b="1" kern="0" dirty="0">
                <a:solidFill>
                  <a:schemeClr val="accent2">
                    <a:lumMod val="75000"/>
                  </a:schemeClr>
                </a:solidFill>
                <a:latin typeface="Times New Roman" pitchFamily="18" charset="0"/>
                <a:ea typeface="+mj-ea"/>
                <a:cs typeface="Times New Roman" pitchFamily="18" charset="0"/>
              </a:rPr>
              <a:t>PHỐ HỒ CHÍ MINH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7688"/>
            <a:ext cx="8991600" cy="563562"/>
          </a:xfrm>
        </p:spPr>
        <p:txBody>
          <a:bodyPr>
            <a:normAutofit fontScale="90000"/>
          </a:bodyPr>
          <a:lstStyle/>
          <a:p>
            <a:pPr algn="ct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hướng</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dẫn</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sử</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dụng</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chứng</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chỉ</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ngoại</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ngữ</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để</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miễn</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thi</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bài</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thi</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ngoại</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ngữ</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khi</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xét</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công</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nhận</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tốt</a:t>
            </a:r>
            <a:r>
              <a:rPr lang="en-US" altLang="en-US" b="1" dirty="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nghiệp</a:t>
            </a:r>
            <a:endParaRPr lang="en-US" altLang="en-US" b="1"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Rectangle 3"/>
          <p:cNvSpPr/>
          <p:nvPr/>
        </p:nvSpPr>
        <p:spPr>
          <a:xfrm>
            <a:off x="19280" y="1447800"/>
            <a:ext cx="8915400" cy="4493538"/>
          </a:xfrm>
          <a:prstGeom prst="rect">
            <a:avLst/>
          </a:prstGeom>
        </p:spPr>
        <p:txBody>
          <a:bodyPr wrap="square">
            <a:spAutoFit/>
          </a:bodyPr>
          <a:lstStyle/>
          <a:p>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Lưu</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ý: </a:t>
            </a:r>
          </a:p>
          <a:p>
            <a:pPr marL="514350" indent="-514350">
              <a:buAutoNum type="arabicPeriod"/>
            </a:pPr>
            <a:r>
              <a:rPr lang="vi-VN" sz="2600" dirty="0" smtClean="0">
                <a:latin typeface="Times New Roman" panose="02020603050405020304" pitchFamily="18" charset="0"/>
                <a:ea typeface="Calibri" panose="020F0502020204030204" pitchFamily="34" charset="0"/>
                <a:cs typeface="Times New Roman" panose="02020603050405020304" pitchFamily="18" charset="0"/>
              </a:rPr>
              <a:t>Thí </a:t>
            </a:r>
            <a:r>
              <a:rPr lang="vi-VN" sz="2600" dirty="0">
                <a:latin typeface="Times New Roman" panose="02020603050405020304" pitchFamily="18" charset="0"/>
                <a:ea typeface="Calibri" panose="020F0502020204030204" pitchFamily="34" charset="0"/>
                <a:cs typeface="Times New Roman" panose="02020603050405020304" pitchFamily="18" charset="0"/>
              </a:rPr>
              <a:t>sinh có một trong các chứng chỉ Ngoại ngữ (giống hoặc khác với môn Ngoại ngữ đang học tại trường phổ thông) hợp </a:t>
            </a:r>
            <a:r>
              <a:rPr lang="vi-VN" sz="2600" dirty="0" smtClean="0">
                <a:latin typeface="Times New Roman" panose="02020603050405020304" pitchFamily="18" charset="0"/>
                <a:ea typeface="Calibri" panose="020F0502020204030204" pitchFamily="34" charset="0"/>
                <a:cs typeface="Times New Roman" panose="02020603050405020304" pitchFamily="18" charset="0"/>
              </a:rPr>
              <a:t>lệ,</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đạt</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mức</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tối</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thiểu</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theo</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bảng</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trên</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và</a:t>
            </a:r>
            <a:r>
              <a:rPr lang="vi-VN"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vi-VN" sz="2600" dirty="0">
                <a:latin typeface="Times New Roman" panose="02020603050405020304" pitchFamily="18" charset="0"/>
                <a:ea typeface="Calibri" panose="020F0502020204030204" pitchFamily="34" charset="0"/>
                <a:cs typeface="Times New Roman" panose="02020603050405020304" pitchFamily="18" charset="0"/>
              </a:rPr>
              <a:t>có giá trị sử </a:t>
            </a:r>
            <a:r>
              <a:rPr lang="vi-VN" sz="2600" kern="1600" dirty="0">
                <a:latin typeface="Times New Roman" panose="02020603050405020304" pitchFamily="18" charset="0"/>
                <a:ea typeface="Calibri" panose="020F0502020204030204" pitchFamily="34" charset="0"/>
                <a:cs typeface="Times New Roman" panose="02020603050405020304" pitchFamily="18" charset="0"/>
              </a:rPr>
              <a:t>dụng ít nhất đến</a:t>
            </a:r>
            <a:r>
              <a:rPr lang="vi-VN" sz="2600" dirty="0">
                <a:latin typeface="Times New Roman" panose="02020603050405020304" pitchFamily="18" charset="0"/>
                <a:ea typeface="Calibri" panose="020F0502020204030204" pitchFamily="34" charset="0"/>
                <a:cs typeface="Times New Roman" panose="02020603050405020304" pitchFamily="18" charset="0"/>
              </a:rPr>
              <a:t> ngày</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06</a:t>
            </a:r>
            <a:r>
              <a:rPr lang="vi-VN"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2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7</a:t>
            </a:r>
            <a:r>
              <a:rPr lang="vi-VN"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/202</a:t>
            </a:r>
            <a:r>
              <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a:t>
            </a:r>
          </a:p>
          <a:p>
            <a:pPr marL="514350" indent="-514350">
              <a:buAutoNum type="arabicPeriod"/>
            </a:pPr>
            <a:endPar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marL="514350" indent="-514350">
              <a:buAutoNum type="arabicPeriod"/>
            </a:pPr>
            <a:r>
              <a:rPr lang="en-US" sz="2600" dirty="0" err="1" smtClean="0">
                <a:latin typeface="Times New Roman" panose="02020603050405020304" pitchFamily="18" charset="0"/>
                <a:ea typeface="Calibri" panose="020F0502020204030204" pitchFamily="34" charset="0"/>
                <a:cs typeface="Times New Roman" panose="02020603050405020304" pitchFamily="18" charset="0"/>
              </a:rPr>
              <a:t>Thí</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sinh</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đăng</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kí</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nguyện</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vọng</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đại</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học</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xét</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bằng</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điểm</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thi</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ngoại</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ngữ</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vẫn</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phải</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thi</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môn</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ngoại</a:t>
            </a:r>
            <a:r>
              <a:rPr lang="en-US" sz="2600" dirty="0">
                <a:latin typeface="Times New Roman" panose="02020603050405020304" pitchFamily="18" charset="0"/>
                <a:ea typeface="Calibri" panose="020F0502020204030204" pitchFamily="34" charset="0"/>
                <a:cs typeface="Times New Roman" panose="02020603050405020304" pitchFamily="18" charset="0"/>
              </a:rPr>
              <a:t> </a:t>
            </a:r>
            <a:r>
              <a:rPr lang="en-US" sz="2600" dirty="0" err="1">
                <a:latin typeface="Times New Roman" panose="02020603050405020304" pitchFamily="18" charset="0"/>
                <a:ea typeface="Calibri" panose="020F0502020204030204" pitchFamily="34" charset="0"/>
                <a:cs typeface="Times New Roman" panose="02020603050405020304" pitchFamily="18" charset="0"/>
              </a:rPr>
              <a:t>ngữ</a:t>
            </a:r>
            <a:endPar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endPar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endParaRPr lang="en-US" sz="2600" dirty="0" smtClean="0">
              <a:latin typeface="Times New Roman" panose="02020603050405020304" pitchFamily="18" charset="0"/>
              <a:ea typeface="Calibri" panose="020F0502020204030204" pitchFamily="34" charset="0"/>
              <a:cs typeface="Times New Roman" panose="02020603050405020304" pitchFamily="18" charset="0"/>
            </a:endParaRPr>
          </a:p>
          <a:p>
            <a:endParaRPr lang="en-US" sz="2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5698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2971800"/>
            <a:ext cx="8991600" cy="563563"/>
          </a:xfrm>
        </p:spPr>
        <p:txBody>
          <a:bodyPr>
            <a:normAutofit fontScale="90000"/>
          </a:bodyPr>
          <a:lstStyle/>
          <a:p>
            <a:pPr algn="ctr">
              <a:spcBef>
                <a:spcPts val="600"/>
              </a:spcBef>
              <a:spcAft>
                <a:spcPts val="600"/>
              </a:spcAft>
            </a:pPr>
            <a:r>
              <a:rPr lang="en-US" b="1" dirty="0">
                <a:solidFill>
                  <a:srgbClr val="00B050"/>
                </a:solidFill>
                <a:latin typeface="Times New Roman" panose="02020603050405020304" pitchFamily="18" charset="0"/>
                <a:cs typeface="Times New Roman" panose="02020603050405020304" pitchFamily="18" charset="0"/>
              </a:rPr>
              <a:t>XÉT CÔNG NHẬN TỐT NGHIỆP THPT</a:t>
            </a:r>
            <a:br>
              <a:rPr lang="en-US" b="1" dirty="0">
                <a:solidFill>
                  <a:srgbClr val="00B050"/>
                </a:solidFill>
                <a:latin typeface="Times New Roman" panose="02020603050405020304" pitchFamily="18" charset="0"/>
                <a:cs typeface="Times New Roman" panose="02020603050405020304" pitchFamily="18" charset="0"/>
              </a:rPr>
            </a:br>
            <a:r>
              <a:rPr lang="en-US" b="1" dirty="0">
                <a:solidFill>
                  <a:srgbClr val="00B050"/>
                </a:solidFill>
                <a:latin typeface="Times New Roman" panose="02020603050405020304" pitchFamily="18" charset="0"/>
                <a:cs typeface="Times New Roman" panose="02020603050405020304" pitchFamily="18" charset="0"/>
              </a:rPr>
              <a:t>KỲ THI TỐT NGHIỆP THPT NĂM 2022</a:t>
            </a:r>
            <a:endParaRPr lang="vi-VN"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98822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white">
          <a:xfrm>
            <a:off x="457200" y="579438"/>
            <a:ext cx="80010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eaLnBrk="1" hangingPunct="1"/>
            <a:r>
              <a:rPr lang="en-US" altLang="en-US" sz="2300" kern="0" dirty="0" smtClean="0">
                <a:solidFill>
                  <a:srgbClr val="0070C0"/>
                </a:solidFill>
                <a:latin typeface="Times New Roman" panose="02020603050405020304" pitchFamily="18" charset="0"/>
                <a:cs typeface="Times New Roman" panose="02020603050405020304" pitchFamily="18" charset="0"/>
              </a:rPr>
              <a:t>XÉT CÔNG NHẬN TỐT NGHIỆP</a:t>
            </a:r>
          </a:p>
        </p:txBody>
      </p:sp>
      <p:sp>
        <p:nvSpPr>
          <p:cNvPr id="4" name="TextBox 3">
            <a:extLst>
              <a:ext uri="{FF2B5EF4-FFF2-40B4-BE49-F238E27FC236}">
                <a16:creationId xmlns="" xmlns:a16="http://schemas.microsoft.com/office/drawing/2014/main" id="{2ABB9C90-C08A-4558-AA83-1DA09E0FA50E}"/>
              </a:ext>
            </a:extLst>
          </p:cNvPr>
          <p:cNvSpPr txBox="1"/>
          <p:nvPr/>
        </p:nvSpPr>
        <p:spPr>
          <a:xfrm>
            <a:off x="1" y="1143000"/>
            <a:ext cx="9143999" cy="5555367"/>
          </a:xfrm>
          <a:prstGeom prst="rect">
            <a:avLst/>
          </a:prstGeom>
          <a:noFill/>
        </p:spPr>
        <p:txBody>
          <a:bodyPr wrap="square" rtlCol="0">
            <a:spAutoFit/>
          </a:bodyPr>
          <a:lstStyle/>
          <a:p>
            <a:pPr marL="0" indent="0">
              <a:spcAft>
                <a:spcPts val="600"/>
              </a:spcAft>
              <a:buNone/>
            </a:pPr>
            <a:r>
              <a:rPr lang="en-US" sz="2500" dirty="0">
                <a:latin typeface="Times New Roman" panose="02020603050405020304" pitchFamily="18" charset="0"/>
                <a:cs typeface="Times New Roman" panose="02020603050405020304" pitchFamily="18" charset="0"/>
              </a:rPr>
              <a:t>1. </a:t>
            </a:r>
            <a:r>
              <a:rPr lang="en-US" sz="2500" dirty="0" err="1">
                <a:latin typeface="Times New Roman" panose="02020603050405020304" pitchFamily="18" charset="0"/>
                <a:cs typeface="Times New Roman" panose="02020603050405020304" pitchFamily="18" charset="0"/>
              </a:rPr>
              <a:t>Bảo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đảm</a:t>
            </a:r>
            <a:r>
              <a:rPr lang="en-US" sz="2500" dirty="0">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các</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quyền</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lợi</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của</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thí</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sinh</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thực</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hiện</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quy</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trình</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xét</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và</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công</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nhận</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theo</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Quy</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chế</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thi</a:t>
            </a:r>
            <a:r>
              <a:rPr lang="en-US" sz="2500" dirty="0">
                <a:latin typeface="Times New Roman" panose="02020603050405020304" pitchFamily="18" charset="0"/>
                <a:cs typeface="Times New Roman" panose="02020603050405020304" pitchFamily="18" charset="0"/>
              </a:rPr>
              <a:t>:</a:t>
            </a:r>
          </a:p>
          <a:p>
            <a:pPr>
              <a:spcAft>
                <a:spcPts val="600"/>
              </a:spcAft>
            </a:pPr>
            <a:r>
              <a:rPr lang="en-US" sz="2500" dirty="0">
                <a:latin typeface="Times New Roman" panose="02020603050405020304" pitchFamily="18" charset="0"/>
                <a:cs typeface="Times New Roman" panose="02020603050405020304" pitchFamily="18" charset="0"/>
              </a:rPr>
              <a:t>	- </a:t>
            </a:r>
            <a:r>
              <a:rPr lang="en-US" sz="2500" dirty="0" err="1">
                <a:latin typeface="Times New Roman" panose="02020603050405020304" pitchFamily="18" charset="0"/>
                <a:cs typeface="Times New Roman" panose="02020603050405020304" pitchFamily="18" charset="0"/>
              </a:rPr>
              <a:t>Điều</a:t>
            </a:r>
            <a:r>
              <a:rPr lang="en-US" sz="2500" dirty="0">
                <a:latin typeface="Times New Roman" panose="02020603050405020304" pitchFamily="18" charset="0"/>
                <a:cs typeface="Times New Roman" panose="02020603050405020304" pitchFamily="18" charset="0"/>
              </a:rPr>
              <a:t> 35. </a:t>
            </a:r>
            <a:r>
              <a:rPr lang="en-US" sz="2500" dirty="0" err="1">
                <a:latin typeface="Times New Roman" panose="02020603050405020304" pitchFamily="18" charset="0"/>
                <a:cs typeface="Times New Roman" panose="02020603050405020304" pitchFamily="18" charset="0"/>
              </a:rPr>
              <a:t>Miễn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bài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Ngoại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ngữ</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trong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xét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nhận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tốt</a:t>
            </a:r>
            <a:r>
              <a:rPr lang="en-US" sz="2500" dirty="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nghiệp</a:t>
            </a:r>
            <a:r>
              <a:rPr lang="en-US" sz="2500" dirty="0" smtClean="0">
                <a:latin typeface="Times New Roman" panose="02020603050405020304" pitchFamily="18" charset="0"/>
                <a:cs typeface="Times New Roman" panose="02020603050405020304" pitchFamily="18" charset="0"/>
              </a:rPr>
              <a:t>;</a:t>
            </a:r>
          </a:p>
          <a:p>
            <a:pPr>
              <a:spcAft>
                <a:spcPts val="600"/>
              </a:spcAft>
            </a:pPr>
            <a:r>
              <a:rPr lang="en-US" sz="2500" dirty="0" smtClean="0">
                <a:latin typeface="Times New Roman" panose="02020603050405020304" pitchFamily="18" charset="0"/>
                <a:cs typeface="Times New Roman" panose="02020603050405020304" pitchFamily="18" charset="0"/>
              </a:rPr>
              <a:t>	- </a:t>
            </a:r>
            <a:r>
              <a:rPr lang="en-US" sz="2500" dirty="0" err="1" smtClean="0">
                <a:latin typeface="Times New Roman" panose="02020603050405020304" pitchFamily="18" charset="0"/>
                <a:cs typeface="Times New Roman" panose="02020603050405020304" pitchFamily="18" charset="0"/>
              </a:rPr>
              <a:t>Điều</a:t>
            </a:r>
            <a:r>
              <a:rPr lang="en-US" sz="2500" dirty="0" smtClean="0">
                <a:latin typeface="Times New Roman" panose="02020603050405020304" pitchFamily="18" charset="0"/>
                <a:cs typeface="Times New Roman" panose="02020603050405020304" pitchFamily="18" charset="0"/>
              </a:rPr>
              <a:t> 36. </a:t>
            </a:r>
            <a:r>
              <a:rPr lang="en-US" sz="2500" dirty="0" err="1" smtClean="0">
                <a:latin typeface="Times New Roman" panose="02020603050405020304" pitchFamily="18" charset="0"/>
                <a:cs typeface="Times New Roman" panose="02020603050405020304" pitchFamily="18" charset="0"/>
              </a:rPr>
              <a:t>Miễn</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thi</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tất</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cả</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các</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bài</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thi</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của</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kỳ</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thi</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tốt</a:t>
            </a:r>
            <a:r>
              <a:rPr lang="en-US" sz="2500" dirty="0" smtClean="0">
                <a:latin typeface="Times New Roman" panose="02020603050405020304" pitchFamily="18" charset="0"/>
                <a:cs typeface="Times New Roman" panose="02020603050405020304" pitchFamily="18" charset="0"/>
              </a:rPr>
              <a:t> </a:t>
            </a:r>
            <a:r>
              <a:rPr lang="en-US" sz="2500" dirty="0" err="1" smtClean="0">
                <a:latin typeface="Times New Roman" panose="02020603050405020304" pitchFamily="18" charset="0"/>
                <a:cs typeface="Times New Roman" panose="02020603050405020304" pitchFamily="18" charset="0"/>
              </a:rPr>
              <a:t>nghiệp</a:t>
            </a:r>
            <a:r>
              <a:rPr lang="en-US" sz="2500" dirty="0" smtClean="0">
                <a:latin typeface="Times New Roman" panose="02020603050405020304" pitchFamily="18" charset="0"/>
                <a:cs typeface="Times New Roman" panose="02020603050405020304" pitchFamily="18" charset="0"/>
              </a:rPr>
              <a:t> THPT;</a:t>
            </a:r>
          </a:p>
          <a:p>
            <a:pPr>
              <a:spcAft>
                <a:spcPts val="600"/>
              </a:spcAft>
            </a:pPr>
            <a:r>
              <a:rPr lang="en-US" sz="2500" dirty="0">
                <a:latin typeface="Times New Roman" panose="02020603050405020304" pitchFamily="18" charset="0"/>
                <a:cs typeface="Times New Roman" panose="02020603050405020304" pitchFamily="18" charset="0"/>
              </a:rPr>
              <a:t>	- </a:t>
            </a:r>
            <a:r>
              <a:rPr lang="en-US" sz="2500" dirty="0" err="1">
                <a:latin typeface="Times New Roman" panose="02020603050405020304" pitchFamily="18" charset="0"/>
                <a:cs typeface="Times New Roman" panose="02020603050405020304" pitchFamily="18" charset="0"/>
              </a:rPr>
              <a:t>Điều</a:t>
            </a:r>
            <a:r>
              <a:rPr lang="en-US" sz="2500" dirty="0">
                <a:latin typeface="Times New Roman" panose="02020603050405020304" pitchFamily="18" charset="0"/>
                <a:cs typeface="Times New Roman" panose="02020603050405020304" pitchFamily="18" charset="0"/>
              </a:rPr>
              <a:t> 37. </a:t>
            </a:r>
            <a:r>
              <a:rPr lang="en-US" sz="2500" dirty="0" err="1">
                <a:latin typeface="Times New Roman" panose="02020603050405020304" pitchFamily="18" charset="0"/>
                <a:cs typeface="Times New Roman" panose="02020603050405020304" pitchFamily="18" charset="0"/>
              </a:rPr>
              <a:t>Đặc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cách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tốt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nghiệp</a:t>
            </a:r>
            <a:r>
              <a:rPr lang="en-US" sz="2500" dirty="0">
                <a:latin typeface="Times New Roman" panose="02020603050405020304" pitchFamily="18" charset="0"/>
                <a:cs typeface="Times New Roman" panose="02020603050405020304" pitchFamily="18" charset="0"/>
              </a:rPr>
              <a:t> THPT;</a:t>
            </a:r>
          </a:p>
          <a:p>
            <a:pPr algn="just">
              <a:spcAft>
                <a:spcPts val="600"/>
              </a:spcAft>
            </a:pPr>
            <a:r>
              <a:rPr lang="en-US" sz="2500" dirty="0">
                <a:latin typeface="Times New Roman" panose="02020603050405020304" pitchFamily="18" charset="0"/>
                <a:cs typeface="Times New Roman" panose="02020603050405020304" pitchFamily="18" charset="0"/>
              </a:rPr>
              <a:t>	- </a:t>
            </a:r>
            <a:r>
              <a:rPr lang="vi-VN" sz="2500" dirty="0">
                <a:latin typeface="Times New Roman" panose="02020603050405020304" pitchFamily="18" charset="0"/>
                <a:cs typeface="Times New Roman" panose="02020603050405020304" pitchFamily="18" charset="0"/>
              </a:rPr>
              <a:t>Điều 38. Bảo lưu điểm </a:t>
            </a:r>
            <a:r>
              <a:rPr lang="vi-VN" sz="2500" dirty="0" smtClean="0">
                <a:latin typeface="Times New Roman" panose="02020603050405020304" pitchFamily="18" charset="0"/>
                <a:cs typeface="Times New Roman" panose="02020603050405020304" pitchFamily="18" charset="0"/>
              </a:rPr>
              <a:t>thi: </a:t>
            </a:r>
            <a:r>
              <a:rPr lang="vi-VN" sz="2500" i="1" dirty="0">
                <a:solidFill>
                  <a:srgbClr val="C00000"/>
                </a:solidFill>
                <a:latin typeface="Times New Roman" panose="02020603050405020304" pitchFamily="18" charset="0"/>
                <a:cs typeface="Times New Roman" panose="02020603050405020304" pitchFamily="18" charset="0"/>
              </a:rPr>
              <a:t>Bài thi độc lập đạt từ 5,0 </a:t>
            </a:r>
            <a:r>
              <a:rPr lang="vi-VN" sz="2500" i="1" dirty="0" smtClean="0">
                <a:solidFill>
                  <a:srgbClr val="C00000"/>
                </a:solidFill>
                <a:latin typeface="Times New Roman" panose="02020603050405020304" pitchFamily="18" charset="0"/>
                <a:cs typeface="Times New Roman" panose="02020603050405020304" pitchFamily="18" charset="0"/>
              </a:rPr>
              <a:t>điểm </a:t>
            </a:r>
            <a:r>
              <a:rPr lang="vi-VN" sz="2500" i="1" dirty="0">
                <a:latin typeface="Times New Roman" panose="02020603050405020304" pitchFamily="18" charset="0"/>
                <a:cs typeface="Times New Roman" panose="02020603050405020304" pitchFamily="18" charset="0"/>
              </a:rPr>
              <a:t>trở </a:t>
            </a:r>
            <a:r>
              <a:rPr lang="vi-VN" sz="2500" i="1" dirty="0" smtClean="0">
                <a:latin typeface="Times New Roman" panose="02020603050405020304" pitchFamily="18" charset="0"/>
                <a:cs typeface="Times New Roman" panose="02020603050405020304" pitchFamily="18" charset="0"/>
              </a:rPr>
              <a:t>lên; </a:t>
            </a:r>
            <a:r>
              <a:rPr lang="vi-VN" sz="2500" i="1" dirty="0">
                <a:solidFill>
                  <a:srgbClr val="C00000"/>
                </a:solidFill>
                <a:latin typeface="Times New Roman" panose="02020603050405020304" pitchFamily="18" charset="0"/>
                <a:cs typeface="Times New Roman" panose="02020603050405020304" pitchFamily="18" charset="0"/>
              </a:rPr>
              <a:t>Bài thi tổ hợp đạt từ 5,0 </a:t>
            </a:r>
            <a:r>
              <a:rPr lang="vi-VN" sz="2500" i="1" dirty="0" smtClean="0">
                <a:solidFill>
                  <a:srgbClr val="C00000"/>
                </a:solidFill>
                <a:latin typeface="Times New Roman" panose="02020603050405020304" pitchFamily="18" charset="0"/>
                <a:cs typeface="Times New Roman" panose="02020603050405020304" pitchFamily="18" charset="0"/>
              </a:rPr>
              <a:t>điểm </a:t>
            </a:r>
            <a:r>
              <a:rPr lang="vi-VN" sz="2500" i="1" dirty="0">
                <a:latin typeface="Times New Roman" panose="02020603050405020304" pitchFamily="18" charset="0"/>
                <a:cs typeface="Times New Roman" panose="02020603050405020304" pitchFamily="18" charset="0"/>
              </a:rPr>
              <a:t>trở lên và các </a:t>
            </a:r>
            <a:r>
              <a:rPr lang="vi-VN" sz="2500" i="1" dirty="0">
                <a:solidFill>
                  <a:srgbClr val="C00000"/>
                </a:solidFill>
                <a:latin typeface="Times New Roman" panose="02020603050405020304" pitchFamily="18" charset="0"/>
                <a:cs typeface="Times New Roman" panose="02020603050405020304" pitchFamily="18" charset="0"/>
              </a:rPr>
              <a:t>môn thi thành phần </a:t>
            </a:r>
            <a:r>
              <a:rPr lang="vi-VN" sz="2500" i="1" dirty="0">
                <a:latin typeface="Times New Roman" panose="02020603050405020304" pitchFamily="18" charset="0"/>
                <a:cs typeface="Times New Roman" panose="02020603050405020304" pitchFamily="18" charset="0"/>
              </a:rPr>
              <a:t>của bài thi này </a:t>
            </a:r>
            <a:r>
              <a:rPr lang="vi-VN" sz="2500" i="1" dirty="0">
                <a:solidFill>
                  <a:srgbClr val="C00000"/>
                </a:solidFill>
                <a:latin typeface="Times New Roman" panose="02020603050405020304" pitchFamily="18" charset="0"/>
                <a:cs typeface="Times New Roman" panose="02020603050405020304" pitchFamily="18" charset="0"/>
              </a:rPr>
              <a:t>đều đạt trên 1,0 </a:t>
            </a:r>
            <a:r>
              <a:rPr lang="vi-VN" sz="2500" i="1" dirty="0" smtClean="0">
                <a:solidFill>
                  <a:srgbClr val="C00000"/>
                </a:solidFill>
                <a:latin typeface="Times New Roman" panose="02020603050405020304" pitchFamily="18" charset="0"/>
                <a:cs typeface="Times New Roman" panose="02020603050405020304" pitchFamily="18" charset="0"/>
              </a:rPr>
              <a:t>điểm</a:t>
            </a:r>
            <a:r>
              <a:rPr lang="vi-VN" sz="2500" i="1" dirty="0" smtClean="0">
                <a:latin typeface="Times New Roman" panose="02020603050405020304" pitchFamily="18" charset="0"/>
                <a:cs typeface="Times New Roman" panose="02020603050405020304" pitchFamily="18" charset="0"/>
              </a:rPr>
              <a:t>; </a:t>
            </a:r>
            <a:r>
              <a:rPr lang="vi-VN" sz="2500" i="1" dirty="0">
                <a:solidFill>
                  <a:srgbClr val="C00000"/>
                </a:solidFill>
                <a:latin typeface="Times New Roman" panose="02020603050405020304" pitchFamily="18" charset="0"/>
                <a:cs typeface="Times New Roman" panose="02020603050405020304" pitchFamily="18" charset="0"/>
              </a:rPr>
              <a:t>Môn thi thành phần </a:t>
            </a:r>
            <a:r>
              <a:rPr lang="vi-VN" sz="2500" i="1" dirty="0">
                <a:latin typeface="Times New Roman" panose="02020603050405020304" pitchFamily="18" charset="0"/>
                <a:cs typeface="Times New Roman" panose="02020603050405020304" pitchFamily="18" charset="0"/>
              </a:rPr>
              <a:t>của bài thi tổ hợp </a:t>
            </a:r>
            <a:r>
              <a:rPr lang="vi-VN" sz="2500" i="1" dirty="0">
                <a:solidFill>
                  <a:srgbClr val="C00000"/>
                </a:solidFill>
                <a:latin typeface="Times New Roman" panose="02020603050405020304" pitchFamily="18" charset="0"/>
                <a:cs typeface="Times New Roman" panose="02020603050405020304" pitchFamily="18" charset="0"/>
              </a:rPr>
              <a:t>đạt từ 5,0 </a:t>
            </a:r>
            <a:r>
              <a:rPr lang="vi-VN" sz="2500" i="1" dirty="0" smtClean="0">
                <a:solidFill>
                  <a:srgbClr val="C00000"/>
                </a:solidFill>
                <a:latin typeface="Times New Roman" panose="02020603050405020304" pitchFamily="18" charset="0"/>
                <a:cs typeface="Times New Roman" panose="02020603050405020304" pitchFamily="18" charset="0"/>
              </a:rPr>
              <a:t>điểm </a:t>
            </a:r>
            <a:r>
              <a:rPr lang="vi-VN" sz="2500" i="1" dirty="0">
                <a:solidFill>
                  <a:srgbClr val="C00000"/>
                </a:solidFill>
                <a:latin typeface="Times New Roman" panose="02020603050405020304" pitchFamily="18" charset="0"/>
                <a:cs typeface="Times New Roman" panose="02020603050405020304" pitchFamily="18" charset="0"/>
              </a:rPr>
              <a:t>trở </a:t>
            </a:r>
            <a:r>
              <a:rPr lang="vi-VN" sz="2500" i="1" dirty="0" smtClean="0">
                <a:solidFill>
                  <a:srgbClr val="C00000"/>
                </a:solidFill>
                <a:latin typeface="Times New Roman" panose="02020603050405020304" pitchFamily="18" charset="0"/>
                <a:cs typeface="Times New Roman" panose="02020603050405020304" pitchFamily="18" charset="0"/>
              </a:rPr>
              <a:t>lên</a:t>
            </a:r>
            <a:r>
              <a:rPr lang="vi-VN" sz="2500" i="1" dirty="0" smtClean="0">
                <a:latin typeface="Times New Roman" panose="02020603050405020304" pitchFamily="18" charset="0"/>
                <a:cs typeface="Times New Roman" panose="02020603050405020304" pitchFamily="18" charset="0"/>
              </a:rPr>
              <a:t>.</a:t>
            </a:r>
            <a:endParaRPr lang="en-US" sz="2500" i="1" dirty="0">
              <a:latin typeface="Times New Roman" panose="02020603050405020304" pitchFamily="18" charset="0"/>
              <a:cs typeface="Times New Roman" panose="02020603050405020304" pitchFamily="18" charset="0"/>
            </a:endParaRPr>
          </a:p>
          <a:p>
            <a:pPr>
              <a:spcAft>
                <a:spcPts val="600"/>
              </a:spcAft>
            </a:pPr>
            <a:r>
              <a:rPr lang="en-US" sz="2500" dirty="0">
                <a:latin typeface="Times New Roman" panose="02020603050405020304" pitchFamily="18" charset="0"/>
                <a:cs typeface="Times New Roman" panose="02020603050405020304" pitchFamily="18" charset="0"/>
              </a:rPr>
              <a:t>	- </a:t>
            </a:r>
            <a:r>
              <a:rPr lang="vi-VN" sz="2500" dirty="0">
                <a:latin typeface="Times New Roman" panose="02020603050405020304" pitchFamily="18" charset="0"/>
                <a:cs typeface="Times New Roman" panose="02020603050405020304" pitchFamily="18" charset="0"/>
              </a:rPr>
              <a:t>Điều 39. Điểm ưu tiên</a:t>
            </a:r>
            <a:r>
              <a:rPr lang="en-US" sz="2500" dirty="0">
                <a:latin typeface="Times New Roman" panose="02020603050405020304" pitchFamily="18" charset="0"/>
                <a:cs typeface="Times New Roman" panose="02020603050405020304" pitchFamily="18" charset="0"/>
              </a:rPr>
              <a:t>;</a:t>
            </a:r>
          </a:p>
          <a:p>
            <a:pPr>
              <a:spcAft>
                <a:spcPts val="600"/>
              </a:spcAft>
            </a:pPr>
            <a:r>
              <a:rPr lang="en-US" sz="2500" dirty="0">
                <a:latin typeface="Times New Roman" panose="02020603050405020304" pitchFamily="18" charset="0"/>
                <a:cs typeface="Times New Roman" panose="02020603050405020304" pitchFamily="18" charset="0"/>
              </a:rPr>
              <a:t>	- </a:t>
            </a:r>
            <a:r>
              <a:rPr lang="vi-VN" sz="2500" dirty="0">
                <a:latin typeface="Times New Roman" panose="02020603050405020304" pitchFamily="18" charset="0"/>
                <a:cs typeface="Times New Roman" panose="02020603050405020304" pitchFamily="18" charset="0"/>
              </a:rPr>
              <a:t>Điều 40. Điểm khuyến khích</a:t>
            </a:r>
            <a:r>
              <a:rPr lang="en-US" sz="25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25534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eaLnBrk="1" hangingPunct="1"/>
            <a:r>
              <a:rPr lang="en-US" altLang="en-US" sz="2300" kern="0" dirty="0" smtClean="0">
                <a:solidFill>
                  <a:srgbClr val="0070C0"/>
                </a:solidFill>
                <a:latin typeface="Times New Roman" panose="02020603050405020304" pitchFamily="18" charset="0"/>
                <a:cs typeface="Times New Roman" panose="02020603050405020304" pitchFamily="18" charset="0"/>
              </a:rPr>
              <a:t>XÉT CÔNG NHẬN TỐT NGHIỆP</a:t>
            </a:r>
          </a:p>
        </p:txBody>
      </p:sp>
      <p:pic>
        <p:nvPicPr>
          <p:cNvPr id="6" name="Picture 2">
            <a:extLst>
              <a:ext uri="{FF2B5EF4-FFF2-40B4-BE49-F238E27FC236}">
                <a16:creationId xmlns="" xmlns:a16="http://schemas.microsoft.com/office/drawing/2014/main" id="{E1B005C6-6441-48F1-BAE5-B8C4B68ACD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801258"/>
            <a:ext cx="7650964" cy="3482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296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eaLnBrk="1" hangingPunct="1"/>
            <a:r>
              <a:rPr lang="en-US" altLang="en-US" sz="2300" kern="0" dirty="0" smtClean="0">
                <a:solidFill>
                  <a:srgbClr val="0070C0"/>
                </a:solidFill>
                <a:latin typeface="Times New Roman" panose="02020603050405020304" pitchFamily="18" charset="0"/>
                <a:cs typeface="Times New Roman" panose="02020603050405020304" pitchFamily="18" charset="0"/>
              </a:rPr>
              <a:t>XÉT CÔNG NHẬN TỐT NGHIỆP</a:t>
            </a:r>
          </a:p>
        </p:txBody>
      </p:sp>
      <p:sp>
        <p:nvSpPr>
          <p:cNvPr id="4" name="TextBox 3">
            <a:extLst>
              <a:ext uri="{FF2B5EF4-FFF2-40B4-BE49-F238E27FC236}">
                <a16:creationId xmlns="" xmlns:a16="http://schemas.microsoft.com/office/drawing/2014/main" id="{2ABB9C90-C08A-4558-AA83-1DA09E0FA50E}"/>
              </a:ext>
            </a:extLst>
          </p:cNvPr>
          <p:cNvSpPr txBox="1"/>
          <p:nvPr/>
        </p:nvSpPr>
        <p:spPr>
          <a:xfrm>
            <a:off x="152400" y="1371600"/>
            <a:ext cx="8610600" cy="4247317"/>
          </a:xfrm>
          <a:prstGeom prst="rect">
            <a:avLst/>
          </a:prstGeom>
          <a:noFill/>
        </p:spPr>
        <p:txBody>
          <a:bodyPr wrap="square" rtlCol="0">
            <a:spAutoFit/>
          </a:bodyPr>
          <a:lstStyle/>
          <a:p>
            <a:pPr marL="0" indent="0">
              <a:spcAft>
                <a:spcPts val="600"/>
              </a:spcAft>
              <a:buNone/>
            </a:pPr>
            <a:r>
              <a:rPr lang="en-US" sz="2600" b="1" dirty="0">
                <a:latin typeface="Times New Roman" panose="02020603050405020304" pitchFamily="18" charset="0"/>
                <a:cs typeface="Times New Roman" panose="02020603050405020304" pitchFamily="18" charset="0"/>
              </a:rPr>
              <a:t>2. </a:t>
            </a:r>
            <a:r>
              <a:rPr lang="en-US" sz="2600" b="1" dirty="0" err="1">
                <a:latin typeface="Times New Roman" panose="02020603050405020304" pitchFamily="18" charset="0"/>
                <a:cs typeface="Times New Roman" panose="02020603050405020304" pitchFamily="18" charset="0"/>
              </a:rPr>
              <a:t>Công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nhận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tốt</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nghiệp</a:t>
            </a:r>
            <a:r>
              <a:rPr lang="en-US" sz="2600" b="1" dirty="0">
                <a:latin typeface="Times New Roman" panose="02020603050405020304" pitchFamily="18" charset="0"/>
                <a:cs typeface="Times New Roman" panose="02020603050405020304" pitchFamily="18" charset="0"/>
              </a:rPr>
              <a:t>:</a:t>
            </a:r>
          </a:p>
          <a:p>
            <a:pPr marL="285750" indent="-285750" algn="just">
              <a:spcAft>
                <a:spcPts val="600"/>
              </a:spcAft>
              <a:buFont typeface="Arial" panose="020B0604020202020204" pitchFamily="34" charset="0"/>
              <a:buChar char="•"/>
            </a:pPr>
            <a:r>
              <a:rPr lang="vi-VN" sz="2600" dirty="0">
                <a:latin typeface="Times New Roman" panose="02020603050405020304" pitchFamily="18" charset="0"/>
                <a:cs typeface="Times New Roman" panose="02020603050405020304" pitchFamily="18" charset="0"/>
              </a:rPr>
              <a:t>Những thí sinh đủ điều kiện dự thi, không bị kỷ luật hủy kết quả thi, tất cả các bài thi và các môn thi thành phần của bài thi tổ hợp ĐKDT để xét công nhận tốt nghiệp đều </a:t>
            </a:r>
            <a:r>
              <a:rPr lang="vi-VN" sz="2600" dirty="0">
                <a:solidFill>
                  <a:srgbClr val="FF0000"/>
                </a:solidFill>
                <a:latin typeface="Times New Roman" panose="02020603050405020304" pitchFamily="18" charset="0"/>
                <a:cs typeface="Times New Roman" panose="02020603050405020304" pitchFamily="18" charset="0"/>
              </a:rPr>
              <a:t>đạt trên 1,0 điểm theo thang điểm 10 và có ĐXTN từ 5,0 (năm) điểm </a:t>
            </a:r>
            <a:r>
              <a:rPr lang="vi-VN" sz="2600" dirty="0">
                <a:latin typeface="Times New Roman" panose="02020603050405020304" pitchFamily="18" charset="0"/>
                <a:cs typeface="Times New Roman" panose="02020603050405020304" pitchFamily="18" charset="0"/>
              </a:rPr>
              <a:t>trở lên được công nhận tốt nghiệp THPT.</a:t>
            </a:r>
          </a:p>
          <a:p>
            <a:pPr marL="285750" indent="-285750" algn="just">
              <a:spcAft>
                <a:spcPts val="600"/>
              </a:spcAft>
              <a:buFont typeface="Arial" panose="020B0604020202020204" pitchFamily="34" charset="0"/>
              <a:buChar char="•"/>
            </a:pPr>
            <a:r>
              <a:rPr lang="vi-VN" sz="2600" dirty="0" smtClean="0">
                <a:latin typeface="Times New Roman" panose="02020603050405020304" pitchFamily="18" charset="0"/>
                <a:cs typeface="Times New Roman" panose="02020603050405020304" pitchFamily="18" charset="0"/>
              </a:rPr>
              <a:t>Cấp </a:t>
            </a:r>
            <a:r>
              <a:rPr lang="vi-VN" sz="2600" dirty="0">
                <a:latin typeface="Times New Roman" panose="02020603050405020304" pitchFamily="18" charset="0"/>
                <a:cs typeface="Times New Roman" panose="02020603050405020304" pitchFamily="18" charset="0"/>
              </a:rPr>
              <a:t>Bằng tốt nghiệp THPT và cấp </a:t>
            </a:r>
            <a:r>
              <a:rPr lang="vi-VN" sz="2600" dirty="0">
                <a:solidFill>
                  <a:srgbClr val="FF0000"/>
                </a:solidFill>
                <a:latin typeface="Times New Roman" panose="02020603050405020304" pitchFamily="18" charset="0"/>
                <a:cs typeface="Times New Roman" panose="02020603050405020304" pitchFamily="18" charset="0"/>
              </a:rPr>
              <a:t>Giấy chứng nhận hoàn thành chương trình giáo dục phổ thông</a:t>
            </a:r>
            <a:r>
              <a:rPr lang="vi-VN" sz="2600" dirty="0">
                <a:latin typeface="Times New Roman" panose="02020603050405020304" pitchFamily="18" charset="0"/>
                <a:cs typeface="Times New Roman" panose="02020603050405020304" pitchFamily="18" charset="0"/>
              </a:rPr>
              <a:t>; Việc </a:t>
            </a:r>
            <a:r>
              <a:rPr lang="vi-VN" sz="2600" dirty="0">
                <a:solidFill>
                  <a:srgbClr val="FF0000"/>
                </a:solidFill>
                <a:latin typeface="Times New Roman" panose="02020603050405020304" pitchFamily="18" charset="0"/>
                <a:cs typeface="Times New Roman" panose="02020603050405020304" pitchFamily="18" charset="0"/>
              </a:rPr>
              <a:t>quản lý, sử dụng phôi, cấp, phát, chỉnh sửa, thu hồi, hủy bỏ, cấp bản sao </a:t>
            </a:r>
            <a:r>
              <a:rPr lang="vi-VN" sz="2600" dirty="0">
                <a:latin typeface="Times New Roman" panose="02020603050405020304" pitchFamily="18" charset="0"/>
                <a:cs typeface="Times New Roman" panose="02020603050405020304" pitchFamily="18" charset="0"/>
              </a:rPr>
              <a:t>theo quy định của Bộ GDĐT.</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7203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766" y="1219200"/>
            <a:ext cx="8839200" cy="5573962"/>
          </a:xfrm>
          <a:prstGeom prst="rect">
            <a:avLst/>
          </a:prstGeom>
        </p:spPr>
        <p:txBody>
          <a:bodyPr wrap="square">
            <a:spAutoFit/>
          </a:bodyPr>
          <a:lstStyle/>
          <a:p>
            <a:pPr marL="285750" lvl="0" indent="-285750">
              <a:lnSpc>
                <a:spcPct val="107000"/>
              </a:lnSpc>
              <a:spcAft>
                <a:spcPts val="800"/>
              </a:spcAft>
              <a:buFont typeface="Wingdings" panose="05000000000000000000" pitchFamily="2" charset="2"/>
              <a:buChar char="Ø"/>
            </a:pPr>
            <a:r>
              <a:rPr lang="vi-VN" sz="2800" dirty="0">
                <a:latin typeface="Times New Roman" panose="02020603050405020304" pitchFamily="18" charset="0"/>
                <a:ea typeface="Calibri" panose="020F0502020204030204" pitchFamily="34" charset="0"/>
                <a:cs typeface="Times New Roman" panose="02020603050405020304" pitchFamily="18" charset="0"/>
              </a:rPr>
              <a:t>Thông tư số 15/2020/TT-BGDĐT ngày 26 tháng 5 năm 2020 được sửa đổi, bổ </a:t>
            </a:r>
            <a:r>
              <a:rPr lang="vi-VN" sz="2800" dirty="0" smtClean="0">
                <a:latin typeface="Times New Roman" panose="02020603050405020304" pitchFamily="18" charset="0"/>
                <a:ea typeface="Calibri" panose="020F0502020204030204" pitchFamily="34" charset="0"/>
                <a:cs typeface="Times New Roman" panose="02020603050405020304" pitchFamily="18" charset="0"/>
              </a:rPr>
              <a:t>sung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vi-VN" sz="2800" dirty="0" smtClean="0">
                <a:latin typeface="Times New Roman" panose="02020603050405020304" pitchFamily="18" charset="0"/>
                <a:ea typeface="Calibri" panose="020F0502020204030204" pitchFamily="34" charset="0"/>
                <a:cs typeface="Times New Roman" panose="02020603050405020304" pitchFamily="18" charset="0"/>
              </a:rPr>
              <a:t>tại </a:t>
            </a:r>
            <a:r>
              <a:rPr lang="vi-VN" sz="2800" dirty="0">
                <a:latin typeface="Times New Roman" panose="02020603050405020304" pitchFamily="18" charset="0"/>
                <a:ea typeface="Calibri" panose="020F0502020204030204" pitchFamily="34" charset="0"/>
                <a:cs typeface="Times New Roman" panose="02020603050405020304" pitchFamily="18" charset="0"/>
              </a:rPr>
              <a:t>Thông tư số 05/2021/TT-BGDĐT ngày 12 tháng 3 năm 2021 của Bộ trưởng </a:t>
            </a:r>
            <a:r>
              <a:rPr lang="vi-VN" sz="2800" dirty="0" smtClean="0">
                <a:latin typeface="Times New Roman" panose="02020603050405020304" pitchFamily="18" charset="0"/>
                <a:ea typeface="Calibri" panose="020F0502020204030204" pitchFamily="34" charset="0"/>
                <a:cs typeface="Times New Roman" panose="02020603050405020304" pitchFamily="18" charset="0"/>
              </a:rPr>
              <a:t>Bộ</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vi-VN" sz="2800" dirty="0" smtClean="0">
                <a:latin typeface="Times New Roman" panose="02020603050405020304" pitchFamily="18" charset="0"/>
                <a:ea typeface="Calibri" panose="020F0502020204030204" pitchFamily="34" charset="0"/>
                <a:cs typeface="Times New Roman" panose="02020603050405020304" pitchFamily="18" charset="0"/>
              </a:rPr>
              <a:t>Giáo </a:t>
            </a:r>
            <a:r>
              <a:rPr lang="vi-VN" sz="2800" dirty="0">
                <a:latin typeface="Times New Roman" panose="02020603050405020304" pitchFamily="18" charset="0"/>
                <a:ea typeface="Calibri" panose="020F0502020204030204" pitchFamily="34" charset="0"/>
                <a:cs typeface="Times New Roman" panose="02020603050405020304" pitchFamily="18" charset="0"/>
              </a:rPr>
              <a:t>dục và Đào tạo (gọi tắt là Quy chế thi). </a:t>
            </a:r>
            <a:endParaRPr lang="en-US" sz="2800"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Wingdings" panose="05000000000000000000" pitchFamily="2" charset="2"/>
              <a:buChar char="Ø"/>
            </a:pPr>
            <a:endParaRPr lang="en-US" sz="2800"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Wingdings" panose="05000000000000000000" pitchFamily="2" charset="2"/>
              <a:buChar char="Ø"/>
            </a:pP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Văn</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bản</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1523/BGDĐT-QLCL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ngày</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19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tháng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4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năm</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2022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về</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việc</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hướng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dẫn</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tổ</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chức</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thi</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tốt</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nghiệp</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THPT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năm</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2022.</a:t>
            </a:r>
          </a:p>
          <a:p>
            <a:pPr marL="285750" lvl="0" indent="-285750">
              <a:lnSpc>
                <a:spcPct val="107000"/>
              </a:lnSpc>
              <a:spcAft>
                <a:spcPts val="800"/>
              </a:spcAft>
              <a:buFont typeface="Wingdings" panose="05000000000000000000" pitchFamily="2" charset="2"/>
              <a:buChar char="Ø"/>
            </a:pPr>
            <a:endParaRPr lang="en-US" sz="2800"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lvl="0" indent="-285750">
              <a:lnSpc>
                <a:spcPct val="107000"/>
              </a:lnSpc>
              <a:spcAft>
                <a:spcPts val="800"/>
              </a:spcAft>
              <a:buFont typeface="Wingdings" panose="05000000000000000000" pitchFamily="2" charset="2"/>
              <a:buChar char="Ø"/>
            </a:pPr>
            <a:r>
              <a:rPr lang="en-US" sz="2800" b="1" dirty="0" err="1" smtClean="0">
                <a:solidFill>
                  <a:srgbClr val="FF0000"/>
                </a:solidFill>
                <a:latin typeface="Times New Roman" panose="02020603050405020304" pitchFamily="18" charset="0"/>
                <a:cs typeface="Times New Roman" panose="02020603050405020304" pitchFamily="18" charset="0"/>
              </a:rPr>
              <a:t>Quy</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chế</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tuyển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sinh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trình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đại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học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tuyển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sinh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trình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cao</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đẳng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ngành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Giáo</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dục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Mầm</a:t>
            </a:r>
            <a:r>
              <a:rPr lang="en-US" sz="2800" b="1" dirty="0">
                <a:solidFill>
                  <a:srgbClr val="FF0000"/>
                </a:solidFill>
                <a:latin typeface="Times New Roman" panose="02020603050405020304" pitchFamily="18" charset="0"/>
                <a:cs typeface="Times New Roman" panose="02020603050405020304" pitchFamily="18" charset="0"/>
              </a:rPr>
              <a:t> non </a:t>
            </a:r>
            <a:r>
              <a:rPr lang="en-US" sz="2800" b="1" dirty="0" err="1">
                <a:solidFill>
                  <a:srgbClr val="FF0000"/>
                </a:solidFill>
                <a:latin typeface="Times New Roman" panose="02020603050405020304" pitchFamily="18" charset="0"/>
                <a:cs typeface="Times New Roman" panose="02020603050405020304" pitchFamily="18" charset="0"/>
              </a:rPr>
              <a:t>năm</a:t>
            </a:r>
            <a:r>
              <a:rPr lang="en-US" sz="2800" b="1" dirty="0">
                <a:solidFill>
                  <a:srgbClr val="FF0000"/>
                </a:solidFill>
                <a:latin typeface="Times New Roman" panose="02020603050405020304" pitchFamily="18" charset="0"/>
                <a:cs typeface="Times New Roman" panose="02020603050405020304" pitchFamily="18" charset="0"/>
              </a:rPr>
              <a:t> 2022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Bộ</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Giáo</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dục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Đào</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tạo</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chưa</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công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bố</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đang</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dự</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thảo</a:t>
            </a:r>
            <a:r>
              <a:rPr lang="en-US" sz="2800" b="1" dirty="0" smtClean="0">
                <a:solidFill>
                  <a:srgbClr val="FF0000"/>
                </a:solidFill>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3"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eaLnBrk="1" hangingPunct="1"/>
            <a:r>
              <a:rPr lang="en-US" altLang="en-US" kern="0" dirty="0" smtClean="0">
                <a:latin typeface="Times New Roman" panose="02020603050405020304" pitchFamily="18" charset="0"/>
                <a:cs typeface="Times New Roman" panose="02020603050405020304" pitchFamily="18" charset="0"/>
              </a:rPr>
              <a:t>1. VĂN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Văn</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bản</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hướng</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dẫn</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smtClean="0">
                <a:latin typeface="Times New Roman" panose="02020603050405020304" pitchFamily="18" charset="0"/>
                <a:cs typeface="Times New Roman" panose="02020603050405020304" pitchFamily="18" charset="0"/>
              </a:rPr>
              <a:t>P DỤNG</a:t>
            </a:r>
            <a:endParaRPr lang="en-US" altLang="en-US" kern="0" dirty="0" smtClean="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9415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0" y="547688"/>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1.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Lịch</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thi</a:t>
            </a:r>
            <a:endPar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0" y="1134802"/>
            <a:ext cx="9144000" cy="5723197"/>
          </a:xfrm>
          <a:prstGeom prst="rect">
            <a:avLst/>
          </a:prstGeom>
        </p:spPr>
      </p:pic>
    </p:spTree>
    <p:extLst>
      <p:ext uri="{BB962C8B-B14F-4D97-AF65-F5344CB8AC3E}">
        <p14:creationId xmlns:p14="http://schemas.microsoft.com/office/powerpoint/2010/main" val="3090251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0" y="547688"/>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2.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Bài</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thi</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và</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đối</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tượng</a:t>
            </a:r>
            <a:endPar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 xmlns:a16="http://schemas.microsoft.com/office/drawing/2014/main" id="{2ABB9C90-C08A-4558-AA83-1DA09E0FA50E}"/>
              </a:ext>
            </a:extLst>
          </p:cNvPr>
          <p:cNvSpPr txBox="1"/>
          <p:nvPr/>
        </p:nvSpPr>
        <p:spPr>
          <a:xfrm>
            <a:off x="-4156" y="1371600"/>
            <a:ext cx="9148156" cy="5423280"/>
          </a:xfrm>
          <a:prstGeom prst="rect">
            <a:avLst/>
          </a:prstGeom>
          <a:noFill/>
        </p:spPr>
        <p:txBody>
          <a:bodyPr wrap="square" rtlCol="0">
            <a:spAutoFit/>
          </a:bodyPr>
          <a:lstStyle/>
          <a:p>
            <a:pPr marL="342900" indent="-342900" algn="just">
              <a:spcAft>
                <a:spcPts val="600"/>
              </a:spcAft>
              <a:buAutoNum type="arabicPeriod"/>
            </a:pPr>
            <a:r>
              <a:rPr lang="vi-VN" sz="2200" dirty="0" smtClean="0">
                <a:latin typeface="Times New Roman" panose="02020603050405020304" pitchFamily="18" charset="0"/>
                <a:cs typeface="Times New Roman" panose="02020603050405020304" pitchFamily="18" charset="0"/>
              </a:rPr>
              <a:t>Các </a:t>
            </a:r>
            <a:r>
              <a:rPr lang="vi-VN" sz="2200" dirty="0">
                <a:latin typeface="Times New Roman" panose="02020603050405020304" pitchFamily="18" charset="0"/>
                <a:cs typeface="Times New Roman" panose="02020603050405020304" pitchFamily="18" charset="0"/>
              </a:rPr>
              <a:t>bài </a:t>
            </a:r>
            <a:r>
              <a:rPr lang="vi-VN" sz="2200" dirty="0" smtClean="0">
                <a:latin typeface="Times New Roman" panose="02020603050405020304" pitchFamily="18" charset="0"/>
                <a:cs typeface="Times New Roman" panose="02020603050405020304" pitchFamily="18" charset="0"/>
              </a:rPr>
              <a:t>thi </a:t>
            </a:r>
            <a:r>
              <a:rPr lang="vi-VN" sz="2200" dirty="0">
                <a:latin typeface="Times New Roman" panose="02020603050405020304" pitchFamily="18" charset="0"/>
                <a:cs typeface="Times New Roman" panose="02020603050405020304" pitchFamily="18" charset="0"/>
              </a:rPr>
              <a:t>gồm: 03 bài thi độc lập là Toán, Ngữ văn, Ngoại </a:t>
            </a:r>
            <a:r>
              <a:rPr lang="vi-VN" sz="2200" dirty="0" smtClean="0">
                <a:latin typeface="Times New Roman" panose="02020603050405020304" pitchFamily="18" charset="0"/>
                <a:cs typeface="Times New Roman" panose="02020603050405020304" pitchFamily="18" charset="0"/>
              </a:rPr>
              <a:t>ngữ</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và</a:t>
            </a:r>
            <a:r>
              <a:rPr lang="vi-VN" sz="2200" dirty="0" smtClean="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01 bài thi tổ </a:t>
            </a:r>
            <a:r>
              <a:rPr lang="vi-VN" sz="2200" dirty="0" smtClean="0">
                <a:latin typeface="Times New Roman" panose="02020603050405020304" pitchFamily="18" charset="0"/>
                <a:cs typeface="Times New Roman" panose="02020603050405020304" pitchFamily="18" charset="0"/>
              </a:rPr>
              <a:t>hợp</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Có</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thể</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chọn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bài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thi</a:t>
            </a:r>
            <a:r>
              <a:rPr lang="vi-VN"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tổ</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hợp</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là</a:t>
            </a:r>
            <a:r>
              <a:rPr lang="en-US" sz="2200" dirty="0" smtClean="0">
                <a:latin typeface="Times New Roman" panose="02020603050405020304" pitchFamily="18" charset="0"/>
                <a:cs typeface="Times New Roman" panose="02020603050405020304" pitchFamily="18" charset="0"/>
              </a:rPr>
              <a:t> </a:t>
            </a:r>
            <a:r>
              <a:rPr lang="vi-VN" sz="2200" dirty="0" smtClean="0">
                <a:latin typeface="Times New Roman" panose="02020603050405020304" pitchFamily="18" charset="0"/>
                <a:cs typeface="Times New Roman" panose="02020603050405020304" pitchFamily="18" charset="0"/>
              </a:rPr>
              <a:t>Khoa </a:t>
            </a:r>
            <a:r>
              <a:rPr lang="vi-VN" sz="2200" dirty="0">
                <a:latin typeface="Times New Roman" panose="02020603050405020304" pitchFamily="18" charset="0"/>
                <a:cs typeface="Times New Roman" panose="02020603050405020304" pitchFamily="18" charset="0"/>
              </a:rPr>
              <a:t>học Tự nhiên (KHTN) gồm các môn thi thành phần Vật </a:t>
            </a:r>
            <a:r>
              <a:rPr lang="vi-VN" sz="2200" dirty="0" smtClean="0">
                <a:latin typeface="Times New Roman" panose="02020603050405020304" pitchFamily="18" charset="0"/>
                <a:cs typeface="Times New Roman" panose="02020603050405020304" pitchFamily="18" charset="0"/>
              </a:rPr>
              <a:t>l</a:t>
            </a:r>
            <a:r>
              <a:rPr lang="en-US" sz="2200" dirty="0">
                <a:latin typeface="Times New Roman" panose="02020603050405020304" pitchFamily="18" charset="0"/>
                <a:cs typeface="Times New Roman" panose="02020603050405020304" pitchFamily="18" charset="0"/>
              </a:rPr>
              <a:t>ý</a:t>
            </a:r>
            <a:r>
              <a:rPr lang="vi-VN" sz="2200" dirty="0" smtClean="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Hóa học, Sinh </a:t>
            </a:r>
            <a:r>
              <a:rPr lang="vi-VN" sz="2200" dirty="0" smtClean="0">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hoặc</a:t>
            </a:r>
            <a:r>
              <a:rPr lang="vi-VN" sz="2200" dirty="0" smtClean="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01 bài thi tổ hợp Khoa học Xã hội (KHXH)</a:t>
            </a:r>
            <a:r>
              <a:rPr lang="en-US" sz="2200" dirty="0">
                <a:latin typeface="Times New Roman" panose="02020603050405020304" pitchFamily="18" charset="0"/>
                <a:cs typeface="Times New Roman" panose="02020603050405020304" pitchFamily="18" charset="0"/>
              </a:rPr>
              <a:t> </a:t>
            </a:r>
            <a:r>
              <a:rPr lang="en-US" sz="2200" i="1" dirty="0" err="1">
                <a:solidFill>
                  <a:schemeClr val="tx1">
                    <a:lumMod val="75000"/>
                  </a:schemeClr>
                </a:solidFill>
                <a:latin typeface="Times New Roman" panose="02020603050405020304" pitchFamily="18" charset="0"/>
                <a:cs typeface="Times New Roman" panose="02020603050405020304" pitchFamily="18" charset="0"/>
              </a:rPr>
              <a:t>gồm</a:t>
            </a:r>
            <a:r>
              <a:rPr lang="en-US" sz="2200" i="1" dirty="0">
                <a:solidFill>
                  <a:schemeClr val="tx1">
                    <a:lumMod val="75000"/>
                  </a:schemeClr>
                </a:solidFill>
                <a:latin typeface="Times New Roman" panose="02020603050405020304" pitchFamily="18" charset="0"/>
                <a:cs typeface="Times New Roman" panose="02020603050405020304" pitchFamily="18" charset="0"/>
              </a:rPr>
              <a:t> </a:t>
            </a:r>
            <a:r>
              <a:rPr lang="vi-VN" sz="2200" i="1" dirty="0">
                <a:solidFill>
                  <a:schemeClr val="tx1">
                    <a:lumMod val="75000"/>
                  </a:schemeClr>
                </a:solidFill>
                <a:latin typeface="Times New Roman" panose="02020603050405020304" pitchFamily="18" charset="0"/>
                <a:cs typeface="Times New Roman" panose="02020603050405020304" pitchFamily="18" charset="0"/>
              </a:rPr>
              <a:t>các môn thi thành phần </a:t>
            </a:r>
            <a:r>
              <a:rPr lang="en-US" sz="2200" i="1" dirty="0" err="1">
                <a:solidFill>
                  <a:schemeClr val="tx1">
                    <a:lumMod val="75000"/>
                  </a:schemeClr>
                </a:solidFill>
                <a:latin typeface="Times New Roman" panose="02020603050405020304" pitchFamily="18" charset="0"/>
                <a:cs typeface="Times New Roman" panose="02020603050405020304" pitchFamily="18" charset="0"/>
              </a:rPr>
              <a:t>Lịch</a:t>
            </a:r>
            <a:r>
              <a:rPr lang="en-US" sz="2200" i="1" dirty="0">
                <a:solidFill>
                  <a:schemeClr val="tx1">
                    <a:lumMod val="75000"/>
                  </a:schemeClr>
                </a:solidFill>
                <a:latin typeface="Times New Roman" panose="02020603050405020304" pitchFamily="18" charset="0"/>
                <a:cs typeface="Times New Roman" panose="02020603050405020304" pitchFamily="18" charset="0"/>
              </a:rPr>
              <a:t> </a:t>
            </a:r>
            <a:r>
              <a:rPr lang="en-US" sz="2200" i="1" dirty="0" err="1">
                <a:solidFill>
                  <a:schemeClr val="tx1">
                    <a:lumMod val="75000"/>
                  </a:schemeClr>
                </a:solidFill>
                <a:latin typeface="Times New Roman" panose="02020603050405020304" pitchFamily="18" charset="0"/>
                <a:cs typeface="Times New Roman" panose="02020603050405020304" pitchFamily="18" charset="0"/>
              </a:rPr>
              <a:t>sử</a:t>
            </a:r>
            <a:r>
              <a:rPr lang="en-US" sz="2200" i="1" dirty="0">
                <a:solidFill>
                  <a:schemeClr val="tx1">
                    <a:lumMod val="75000"/>
                  </a:schemeClr>
                </a:solidFill>
                <a:latin typeface="Times New Roman" panose="02020603050405020304" pitchFamily="18" charset="0"/>
                <a:cs typeface="Times New Roman" panose="02020603050405020304" pitchFamily="18" charset="0"/>
              </a:rPr>
              <a:t>, </a:t>
            </a:r>
            <a:r>
              <a:rPr lang="en-US" sz="2200" i="1" dirty="0" err="1">
                <a:solidFill>
                  <a:schemeClr val="tx1">
                    <a:lumMod val="75000"/>
                  </a:schemeClr>
                </a:solidFill>
                <a:latin typeface="Times New Roman" panose="02020603050405020304" pitchFamily="18" charset="0"/>
                <a:cs typeface="Times New Roman" panose="02020603050405020304" pitchFamily="18" charset="0"/>
              </a:rPr>
              <a:t>Địa</a:t>
            </a:r>
            <a:r>
              <a:rPr lang="en-US" sz="2200" i="1" dirty="0">
                <a:solidFill>
                  <a:schemeClr val="tx1">
                    <a:lumMod val="75000"/>
                  </a:schemeClr>
                </a:solidFill>
                <a:latin typeface="Times New Roman" panose="02020603050405020304" pitchFamily="18" charset="0"/>
                <a:cs typeface="Times New Roman" panose="02020603050405020304" pitchFamily="18" charset="0"/>
              </a:rPr>
              <a:t> </a:t>
            </a:r>
            <a:r>
              <a:rPr lang="en-US" sz="2200" i="1" dirty="0" err="1">
                <a:solidFill>
                  <a:schemeClr val="tx1">
                    <a:lumMod val="75000"/>
                  </a:schemeClr>
                </a:solidFill>
                <a:latin typeface="Times New Roman" panose="02020603050405020304" pitchFamily="18" charset="0"/>
                <a:cs typeface="Times New Roman" panose="02020603050405020304" pitchFamily="18" charset="0"/>
              </a:rPr>
              <a:t>lý</a:t>
            </a:r>
            <a:r>
              <a:rPr lang="en-US" sz="2200" i="1" dirty="0">
                <a:solidFill>
                  <a:schemeClr val="tx1">
                    <a:lumMod val="75000"/>
                  </a:schemeClr>
                </a:solidFill>
                <a:latin typeface="Times New Roman" panose="02020603050405020304" pitchFamily="18" charset="0"/>
                <a:cs typeface="Times New Roman" panose="02020603050405020304" pitchFamily="18" charset="0"/>
              </a:rPr>
              <a:t>, GDCD (</a:t>
            </a:r>
            <a:r>
              <a:rPr lang="en-US" sz="2200" i="1" dirty="0" err="1">
                <a:solidFill>
                  <a:schemeClr val="tx1">
                    <a:lumMod val="75000"/>
                  </a:schemeClr>
                </a:solidFill>
                <a:latin typeface="Times New Roman" panose="02020603050405020304" pitchFamily="18" charset="0"/>
                <a:cs typeface="Times New Roman" panose="02020603050405020304" pitchFamily="18" charset="0"/>
              </a:rPr>
              <a:t>đối</a:t>
            </a:r>
            <a:r>
              <a:rPr lang="en-US" sz="2200" i="1" dirty="0">
                <a:solidFill>
                  <a:schemeClr val="tx1">
                    <a:lumMod val="75000"/>
                  </a:schemeClr>
                </a:solidFill>
                <a:latin typeface="Times New Roman" panose="02020603050405020304" pitchFamily="18" charset="0"/>
                <a:cs typeface="Times New Roman" panose="02020603050405020304" pitchFamily="18" charset="0"/>
              </a:rPr>
              <a:t> </a:t>
            </a:r>
            <a:r>
              <a:rPr lang="en-US" sz="2200" i="1" dirty="0" err="1">
                <a:solidFill>
                  <a:schemeClr val="tx1">
                    <a:lumMod val="75000"/>
                  </a:schemeClr>
                </a:solidFill>
                <a:latin typeface="Times New Roman" panose="02020603050405020304" pitchFamily="18" charset="0"/>
                <a:cs typeface="Times New Roman" panose="02020603050405020304" pitchFamily="18" charset="0"/>
              </a:rPr>
              <a:t>với</a:t>
            </a:r>
            <a:r>
              <a:rPr lang="en-US" sz="2200" i="1" dirty="0">
                <a:solidFill>
                  <a:schemeClr val="tx1">
                    <a:lumMod val="75000"/>
                  </a:schemeClr>
                </a:solidFill>
                <a:latin typeface="Times New Roman" panose="02020603050405020304" pitchFamily="18" charset="0"/>
                <a:cs typeface="Times New Roman" panose="02020603050405020304" pitchFamily="18" charset="0"/>
              </a:rPr>
              <a:t> THPT</a:t>
            </a:r>
            <a:r>
              <a:rPr lang="en-US" sz="2200" i="1" dirty="0" smtClean="0">
                <a:solidFill>
                  <a:schemeClr val="tx1">
                    <a:lumMod val="75000"/>
                  </a:schemeClr>
                </a:solidFill>
                <a:latin typeface="Times New Roman" panose="02020603050405020304" pitchFamily="18" charset="0"/>
                <a:cs typeface="Times New Roman" panose="02020603050405020304" pitchFamily="18" charset="0"/>
              </a:rPr>
              <a:t>). </a:t>
            </a:r>
          </a:p>
          <a:p>
            <a:pPr marL="457200" indent="-457200" algn="just">
              <a:lnSpc>
                <a:spcPct val="107000"/>
              </a:lnSpc>
              <a:spcAft>
                <a:spcPts val="800"/>
              </a:spcAft>
              <a:buFont typeface="Wingdings" panose="05000000000000000000" pitchFamily="2" charset="2"/>
              <a:buChar char="v"/>
            </a:pPr>
            <a:r>
              <a:rPr lang="vi-VN" sz="2200" dirty="0">
                <a:latin typeface="Times New Roman" panose="02020603050405020304" pitchFamily="18" charset="0"/>
                <a:cs typeface="Times New Roman" panose="02020603050405020304" pitchFamily="18" charset="0"/>
              </a:rPr>
              <a:t>Thí sinh </a:t>
            </a:r>
            <a:r>
              <a:rPr lang="en-US" sz="2200" dirty="0" err="1">
                <a:latin typeface="Times New Roman" panose="02020603050405020304" pitchFamily="18" charset="0"/>
                <a:cs typeface="Times New Roman" panose="02020603050405020304" pitchFamily="18" charset="0"/>
              </a:rPr>
              <a:t>chỉ</a:t>
            </a:r>
            <a:r>
              <a:rPr lang="vi-VN" sz="2200" dirty="0">
                <a:latin typeface="Times New Roman" panose="02020603050405020304" pitchFamily="18" charset="0"/>
                <a:cs typeface="Times New Roman" panose="02020603050405020304" pitchFamily="18" charset="0"/>
              </a:rPr>
              <a:t> được tham dự 01 bài thi tổ hợp; </a:t>
            </a:r>
            <a:endParaRPr lang="en-US" sz="2200" dirty="0">
              <a:latin typeface="Times New Roman" panose="02020603050405020304" pitchFamily="18" charset="0"/>
              <a:cs typeface="Times New Roman" panose="02020603050405020304" pitchFamily="18" charset="0"/>
            </a:endParaRPr>
          </a:p>
          <a:p>
            <a:pPr marL="457200" indent="-457200" algn="just">
              <a:lnSpc>
                <a:spcPct val="107000"/>
              </a:lnSpc>
              <a:spcAft>
                <a:spcPts val="800"/>
              </a:spcAft>
              <a:buFont typeface="Wingdings" panose="05000000000000000000" pitchFamily="2" charset="2"/>
              <a:buChar char="v"/>
            </a:pPr>
            <a:r>
              <a:rPr lang="en-US" sz="2200" dirty="0" err="1">
                <a:latin typeface="Times New Roman" panose="02020603050405020304" pitchFamily="18" charset="0"/>
                <a:cs typeface="Times New Roman" panose="02020603050405020304" pitchFamily="18" charset="0"/>
              </a:rPr>
              <a:t>Không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phép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ký</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cùng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lúc</a:t>
            </a:r>
            <a:r>
              <a:rPr lang="en-US" sz="2200" dirty="0">
                <a:latin typeface="Times New Roman" panose="02020603050405020304" pitchFamily="18" charset="0"/>
                <a:cs typeface="Times New Roman" panose="02020603050405020304" pitchFamily="18" charset="0"/>
              </a:rPr>
              <a:t> 2 </a:t>
            </a:r>
            <a:r>
              <a:rPr lang="en-US" sz="2200" dirty="0" err="1">
                <a:latin typeface="Times New Roman" panose="02020603050405020304" pitchFamily="18" charset="0"/>
                <a:cs typeface="Times New Roman" panose="02020603050405020304" pitchFamily="18" charset="0"/>
              </a:rPr>
              <a:t>tổ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hợp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2</a:t>
            </a:r>
            <a:endParaRPr lang="vi-VN" sz="2200" dirty="0">
              <a:latin typeface="Times New Roman" panose="02020603050405020304" pitchFamily="18" charset="0"/>
              <a:cs typeface="Times New Roman" panose="02020603050405020304" pitchFamily="18" charset="0"/>
            </a:endParaRPr>
          </a:p>
          <a:p>
            <a:pPr algn="just">
              <a:spcAft>
                <a:spcPts val="600"/>
              </a:spcAft>
            </a:pPr>
            <a:endParaRPr lang="en-US" sz="2300" i="1" dirty="0" smtClean="0">
              <a:solidFill>
                <a:schemeClr val="tx1">
                  <a:lumMod val="75000"/>
                </a:schemeClr>
              </a:solidFill>
              <a:latin typeface="Times New Roman" panose="02020603050405020304" pitchFamily="18" charset="0"/>
              <a:cs typeface="Times New Roman" panose="02020603050405020304" pitchFamily="18" charset="0"/>
            </a:endParaRPr>
          </a:p>
          <a:p>
            <a:pPr algn="just">
              <a:spcAft>
                <a:spcPts val="600"/>
              </a:spcAft>
            </a:pPr>
            <a:r>
              <a:rPr lang="en-US" sz="2300" dirty="0" smtClean="0">
                <a:latin typeface="Times New Roman" panose="02020603050405020304" pitchFamily="18" charset="0"/>
                <a:cs typeface="Times New Roman" panose="02020603050405020304" pitchFamily="18" charset="0"/>
              </a:rPr>
              <a:t>2.  </a:t>
            </a:r>
            <a:r>
              <a:rPr lang="vi-VN" sz="2200" dirty="0" smtClean="0">
                <a:latin typeface="Times New Roman" panose="02020603050405020304" pitchFamily="18" charset="0"/>
                <a:cs typeface="Times New Roman" panose="02020603050405020304" pitchFamily="18" charset="0"/>
              </a:rPr>
              <a:t>Đối tượng dự thi: Người đã học xong chương trình THPT trong năm tổ chức kỳ thi; Người đã học xong chương trình THPT nhưng chưa thi tốt nghiệp THPT hoặc đã thi nhưng chưa tốt nghiệp THPT ở những năm trước; Người đã có </a:t>
            </a:r>
            <a:r>
              <a:rPr lang="en-US" sz="2200" dirty="0" smtClean="0">
                <a:latin typeface="Times New Roman" panose="02020603050405020304" pitchFamily="18" charset="0"/>
                <a:cs typeface="Times New Roman" panose="02020603050405020304" pitchFamily="18" charset="0"/>
              </a:rPr>
              <a:t>B</a:t>
            </a:r>
            <a:r>
              <a:rPr lang="vi-VN" sz="2200" dirty="0" smtClean="0">
                <a:latin typeface="Times New Roman" panose="02020603050405020304" pitchFamily="18" charset="0"/>
                <a:cs typeface="Times New Roman" panose="02020603050405020304" pitchFamily="18" charset="0"/>
              </a:rPr>
              <a:t>ằng tốt nghiệp THPT, người đã có </a:t>
            </a:r>
            <a:r>
              <a:rPr lang="en-US" sz="2200" dirty="0" smtClean="0">
                <a:latin typeface="Times New Roman" panose="02020603050405020304" pitchFamily="18" charset="0"/>
                <a:cs typeface="Times New Roman" panose="02020603050405020304" pitchFamily="18" charset="0"/>
              </a:rPr>
              <a:t>B</a:t>
            </a:r>
            <a:r>
              <a:rPr lang="vi-VN" sz="2200" dirty="0" smtClean="0">
                <a:latin typeface="Times New Roman" panose="02020603050405020304" pitchFamily="18" charset="0"/>
                <a:cs typeface="Times New Roman" panose="02020603050405020304" pitchFamily="18" charset="0"/>
              </a:rPr>
              <a:t>ằng tốt nghiệp trung cấp dự thi để lấy kết quả làm cơ sở đăng ký xét tuyển sinh;</a:t>
            </a:r>
            <a:endParaRPr lang="en-US" sz="2200" dirty="0" smtClean="0">
              <a:latin typeface="Times New Roman" panose="02020603050405020304" pitchFamily="18" charset="0"/>
              <a:cs typeface="Times New Roman" panose="02020603050405020304" pitchFamily="18" charset="0"/>
            </a:endParaRPr>
          </a:p>
          <a:p>
            <a:pPr marL="342900" indent="-342900" algn="just">
              <a:spcAft>
                <a:spcPts val="600"/>
              </a:spcAft>
              <a:buAutoNum type="arabicPeriod"/>
            </a:pPr>
            <a:endParaRPr lang="vi-VN" sz="23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39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3.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Đăng</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ký</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nguyện</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vọng</a:t>
            </a:r>
            <a:endPar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 xmlns:a16="http://schemas.microsoft.com/office/drawing/2014/main" id="{AEEC284E-5F95-4F01-AF86-E2A58B0F1D81}"/>
              </a:ext>
            </a:extLst>
          </p:cNvPr>
          <p:cNvSpPr txBox="1"/>
          <p:nvPr/>
        </p:nvSpPr>
        <p:spPr>
          <a:xfrm>
            <a:off x="-152400" y="1447800"/>
            <a:ext cx="8860766" cy="4616648"/>
          </a:xfrm>
          <a:prstGeom prst="rect">
            <a:avLst/>
          </a:prstGeom>
          <a:noFill/>
        </p:spPr>
        <p:txBody>
          <a:bodyPr wrap="square" rtlCol="0">
            <a:spAutoFit/>
          </a:bodyPr>
          <a:lstStyle/>
          <a:p>
            <a:pPr marL="685778" lvl="1" indent="-342900" algn="just">
              <a:spcAft>
                <a:spcPts val="600"/>
              </a:spcAft>
              <a:buFont typeface="Arial" panose="020B0604020202020204" pitchFamily="34" charset="0"/>
              <a:buChar char="•"/>
            </a:pPr>
            <a:r>
              <a:rPr lang="vi-VN" sz="2200" dirty="0" smtClean="0">
                <a:latin typeface="Times New Roman" panose="02020603050405020304" pitchFamily="18" charset="0"/>
                <a:cs typeface="Times New Roman" panose="02020603050405020304" pitchFamily="18" charset="0"/>
              </a:rPr>
              <a:t>Thời </a:t>
            </a:r>
            <a:r>
              <a:rPr lang="vi-VN" sz="2200" dirty="0" smtClean="0">
                <a:latin typeface="Times New Roman" panose="02020603050405020304" pitchFamily="18" charset="0"/>
                <a:cs typeface="Times New Roman" panose="02020603050405020304" pitchFamily="18" charset="0"/>
              </a:rPr>
              <a:t>gian </a:t>
            </a:r>
            <a:r>
              <a:rPr lang="en-US" sz="2200" dirty="0" err="1" smtClean="0">
                <a:latin typeface="Times New Roman" panose="02020603050405020304" pitchFamily="18" charset="0"/>
                <a:cs typeface="Times New Roman" panose="02020603050405020304" pitchFamily="18" charset="0"/>
              </a:rPr>
              <a:t>đăng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kí</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dự</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chính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thức</a:t>
            </a:r>
            <a:r>
              <a:rPr lang="vi-VN" sz="2200" dirty="0" smtClean="0">
                <a:latin typeface="Times New Roman" panose="02020603050405020304" pitchFamily="18" charset="0"/>
                <a:cs typeface="Times New Roman" panose="02020603050405020304" pitchFamily="18" charset="0"/>
              </a:rPr>
              <a:t>: </a:t>
            </a:r>
            <a:r>
              <a:rPr lang="vi-VN" sz="2200" b="1" dirty="0" smtClean="0">
                <a:solidFill>
                  <a:srgbClr val="FF0000"/>
                </a:solidFill>
                <a:latin typeface="Times New Roman" panose="02020603050405020304" pitchFamily="18" charset="0"/>
                <a:cs typeface="Times New Roman" panose="02020603050405020304" pitchFamily="18" charset="0"/>
              </a:rPr>
              <a:t>4/5/2022 đến 13/5/2022</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smtClean="0">
                <a:solidFill>
                  <a:srgbClr val="FF0000"/>
                </a:solidFill>
                <a:latin typeface="Times New Roman" panose="02020603050405020304" pitchFamily="18" charset="0"/>
                <a:cs typeface="Times New Roman" panose="02020603050405020304" pitchFamily="18" charset="0"/>
              </a:rPr>
              <a:t>(</a:t>
            </a:r>
            <a:r>
              <a:rPr lang="en-US" sz="2200" b="1" dirty="0" smtClean="0">
                <a:solidFill>
                  <a:srgbClr val="FF0000"/>
                </a:solidFill>
                <a:latin typeface="Times New Roman" panose="02020603050405020304" pitchFamily="18" charset="0"/>
                <a:cs typeface="Times New Roman" panose="02020603050405020304" pitchFamily="18" charset="0"/>
              </a:rPr>
              <a:t>9 </a:t>
            </a:r>
            <a:r>
              <a:rPr lang="en-US" sz="2200" b="1" dirty="0" err="1" smtClean="0">
                <a:solidFill>
                  <a:srgbClr val="FF0000"/>
                </a:solidFill>
                <a:latin typeface="Times New Roman" panose="02020603050405020304" pitchFamily="18" charset="0"/>
                <a:cs typeface="Times New Roman" panose="02020603050405020304" pitchFamily="18" charset="0"/>
              </a:rPr>
              <a:t>ngày</a:t>
            </a:r>
            <a:r>
              <a:rPr lang="en-US" sz="2200" b="1" dirty="0" smtClean="0">
                <a:solidFill>
                  <a:srgbClr val="FF0000"/>
                </a:solidFill>
                <a:latin typeface="Times New Roman" panose="02020603050405020304" pitchFamily="18" charset="0"/>
                <a:cs typeface="Times New Roman" panose="02020603050405020304" pitchFamily="18" charset="0"/>
              </a:rPr>
              <a:t>)</a:t>
            </a:r>
          </a:p>
          <a:p>
            <a:pPr marL="685778" lvl="1" indent="-342900" algn="just">
              <a:spcAft>
                <a:spcPts val="600"/>
              </a:spcAft>
              <a:buFont typeface="Arial" panose="020B0604020202020204" pitchFamily="34" charset="0"/>
              <a:buChar char="•"/>
            </a:pPr>
            <a:r>
              <a:rPr lang="en-US" sz="2200" dirty="0" err="1">
                <a:latin typeface="Times New Roman" panose="02020603050405020304" pitchFamily="18" charset="0"/>
                <a:cs typeface="Times New Roman" panose="02020603050405020304" pitchFamily="18" charset="0"/>
              </a:rPr>
              <a:t>Thí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b="1" dirty="0">
                <a:solidFill>
                  <a:srgbClr val="FF0000"/>
                </a:solidFill>
                <a:latin typeface="Times New Roman" panose="02020603050405020304" pitchFamily="18" charset="0"/>
                <a:cs typeface="Times New Roman" panose="02020603050405020304" pitchFamily="18" charset="0"/>
              </a:rPr>
              <a:t>đ</a:t>
            </a:r>
            <a:r>
              <a:rPr lang="vi-VN" sz="2200" b="1" dirty="0">
                <a:solidFill>
                  <a:srgbClr val="FF0000"/>
                </a:solidFill>
                <a:latin typeface="Times New Roman" panose="02020603050405020304" pitchFamily="18" charset="0"/>
                <a:cs typeface="Times New Roman" panose="02020603050405020304" pitchFamily="18" charset="0"/>
              </a:rPr>
              <a:t>ăng ký dự thi trực tuyến</a:t>
            </a:r>
            <a:r>
              <a:rPr lang="vi-VN" sz="2200" dirty="0">
                <a:solidFill>
                  <a:srgbClr val="FF0000"/>
                </a:solidFill>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thông qua tài khoản là số CCCD/CMND hoặc mã định </a:t>
            </a:r>
            <a:r>
              <a:rPr lang="vi-VN" sz="2200" dirty="0" smtClean="0">
                <a:latin typeface="Times New Roman" panose="02020603050405020304" pitchFamily="18" charset="0"/>
                <a:cs typeface="Times New Roman" panose="02020603050405020304" pitchFamily="18" charset="0"/>
              </a:rPr>
              <a:t>danh</a:t>
            </a:r>
            <a:endParaRPr lang="en-US" sz="2200" dirty="0" smtClean="0">
              <a:latin typeface="Times New Roman" panose="02020603050405020304" pitchFamily="18" charset="0"/>
              <a:cs typeface="Times New Roman" panose="02020603050405020304" pitchFamily="18" charset="0"/>
            </a:endParaRPr>
          </a:p>
          <a:p>
            <a:pPr marL="342878" lvl="1" algn="just">
              <a:spcAft>
                <a:spcPts val="600"/>
              </a:spcAft>
            </a:pPr>
            <a:r>
              <a:rPr lang="en-US" sz="2200" u="sng" dirty="0" err="1" smtClean="0">
                <a:latin typeface="Times New Roman" panose="02020603050405020304" pitchFamily="18" charset="0"/>
                <a:cs typeface="Times New Roman" panose="02020603050405020304" pitchFamily="18" charset="0"/>
              </a:rPr>
              <a:t>Lưu</a:t>
            </a:r>
            <a:r>
              <a:rPr lang="en-US" sz="2200" u="sng" dirty="0" smtClean="0">
                <a:latin typeface="Times New Roman" panose="02020603050405020304" pitchFamily="18" charset="0"/>
                <a:cs typeface="Times New Roman" panose="02020603050405020304" pitchFamily="18" charset="0"/>
              </a:rPr>
              <a:t> ý</a:t>
            </a:r>
            <a:r>
              <a:rPr lang="en-US" sz="2200" dirty="0" smtClean="0">
                <a:latin typeface="Times New Roman" panose="02020603050405020304" pitchFamily="18" charset="0"/>
                <a:cs typeface="Times New Roman" panose="02020603050405020304" pitchFamily="18" charset="0"/>
              </a:rPr>
              <a:t> : </a:t>
            </a:r>
          </a:p>
          <a:p>
            <a:pPr marL="800078" lvl="1" indent="-457200" algn="just">
              <a:spcAft>
                <a:spcPts val="600"/>
              </a:spcAft>
              <a:buAutoNum type="arabicPeriod"/>
            </a:pPr>
            <a:r>
              <a:rPr lang="en-US" sz="2200" dirty="0" err="1" smtClean="0">
                <a:latin typeface="Times New Roman" panose="02020603050405020304" pitchFamily="18" charset="0"/>
                <a:cs typeface="Times New Roman" panose="02020603050405020304" pitchFamily="18" charset="0"/>
              </a:rPr>
              <a:t>Trường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đã</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tạo</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tài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khoản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đăng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kí</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học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sinh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kiểm</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tra</a:t>
            </a:r>
            <a:r>
              <a:rPr lang="en-US" sz="2200" dirty="0" smtClean="0">
                <a:latin typeface="Times New Roman" panose="02020603050405020304" pitchFamily="18" charset="0"/>
                <a:cs typeface="Times New Roman" panose="02020603050405020304" pitchFamily="18" charset="0"/>
              </a:rPr>
              <a:t> email </a:t>
            </a:r>
            <a:r>
              <a:rPr lang="en-US" sz="2200" dirty="0" err="1" smtClean="0">
                <a:latin typeface="Times New Roman" panose="02020603050405020304" pitchFamily="18" charset="0"/>
                <a:cs typeface="Times New Roman" panose="02020603050405020304" pitchFamily="18" charset="0"/>
              </a:rPr>
              <a:t>thông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báo</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tài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khoản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và</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mật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khẩu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nếu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chưa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nhận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được</a:t>
            </a:r>
            <a:r>
              <a:rPr lang="en-US" sz="2200" dirty="0" smtClean="0">
                <a:latin typeface="Times New Roman" panose="02020603050405020304" pitchFamily="18" charset="0"/>
                <a:cs typeface="Times New Roman" panose="02020603050405020304" pitchFamily="18" charset="0"/>
              </a:rPr>
              <a:t> email, </a:t>
            </a:r>
            <a:r>
              <a:rPr lang="en-US" sz="2200" dirty="0" err="1" smtClean="0">
                <a:latin typeface="Times New Roman" panose="02020603050405020304" pitchFamily="18" charset="0"/>
                <a:cs typeface="Times New Roman" panose="02020603050405020304" pitchFamily="18" charset="0"/>
              </a:rPr>
              <a:t>liên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hệ</a:t>
            </a:r>
            <a:r>
              <a:rPr lang="en-US" sz="2200" dirty="0" smtClean="0">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cô</a:t>
            </a:r>
            <a:r>
              <a:rPr lang="en-US" sz="2200" b="1" dirty="0" smtClean="0">
                <a:solidFill>
                  <a:srgbClr val="FF0000"/>
                </a:solidFill>
                <a:latin typeface="Times New Roman" panose="02020603050405020304" pitchFamily="18" charset="0"/>
                <a:cs typeface="Times New Roman" panose="02020603050405020304" pitchFamily="18" charset="0"/>
              </a:rPr>
              <a:t> Minh Ý : 0988535058 – </a:t>
            </a:r>
            <a:r>
              <a:rPr lang="en-US" sz="2200" b="1" dirty="0" err="1" smtClean="0">
                <a:solidFill>
                  <a:srgbClr val="FF0000"/>
                </a:solidFill>
                <a:latin typeface="Times New Roman" panose="02020603050405020304" pitchFamily="18" charset="0"/>
                <a:cs typeface="Times New Roman" panose="02020603050405020304" pitchFamily="18" charset="0"/>
              </a:rPr>
              <a:t>Phòng</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học</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vụ</a:t>
            </a:r>
            <a:r>
              <a:rPr lang="en-US" sz="2200" b="1" dirty="0" smtClean="0">
                <a:solidFill>
                  <a:srgbClr val="FF0000"/>
                </a:solidFill>
                <a:latin typeface="Times New Roman" panose="02020603050405020304" pitchFamily="18" charset="0"/>
                <a:cs typeface="Times New Roman" panose="02020603050405020304" pitchFamily="18" charset="0"/>
              </a:rPr>
              <a:t>.</a:t>
            </a:r>
          </a:p>
          <a:p>
            <a:pPr marL="800078" lvl="1" indent="-457200" algn="just">
              <a:spcAft>
                <a:spcPts val="600"/>
              </a:spcAft>
              <a:buAutoNum type="arabicPeriod"/>
            </a:pPr>
            <a:endParaRPr lang="en-US" sz="2200" b="1" dirty="0" smtClean="0">
              <a:solidFill>
                <a:srgbClr val="FF0000"/>
              </a:solidFill>
              <a:latin typeface="Times New Roman" panose="02020603050405020304" pitchFamily="18" charset="0"/>
              <a:cs typeface="Times New Roman" panose="02020603050405020304" pitchFamily="18" charset="0"/>
            </a:endParaRPr>
          </a:p>
          <a:p>
            <a:pPr marL="800078" lvl="1" indent="-457200" algn="just">
              <a:spcAft>
                <a:spcPts val="600"/>
              </a:spcAft>
              <a:buAutoNum type="arabicPeriod"/>
            </a:pPr>
            <a:r>
              <a:rPr lang="en-US" sz="2200" dirty="0" err="1" smtClean="0">
                <a:latin typeface="Times New Roman" panose="02020603050405020304" pitchFamily="18" charset="0"/>
                <a:cs typeface="Times New Roman" panose="02020603050405020304" pitchFamily="18" charset="0"/>
              </a:rPr>
              <a:t>Học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sinh</a:t>
            </a:r>
            <a:r>
              <a:rPr lang="en-US" sz="2200" dirty="0" smtClean="0">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chịu</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trách</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nhiệm</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các</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thông</a:t>
            </a:r>
            <a:r>
              <a:rPr lang="en-US" sz="2200" b="1" dirty="0" smtClean="0">
                <a:solidFill>
                  <a:srgbClr val="FF0000"/>
                </a:solidFill>
                <a:latin typeface="Times New Roman" panose="02020603050405020304" pitchFamily="18" charset="0"/>
                <a:cs typeface="Times New Roman" panose="02020603050405020304" pitchFamily="18" charset="0"/>
              </a:rPr>
              <a:t> tin </a:t>
            </a:r>
            <a:r>
              <a:rPr lang="en-US" sz="2200" b="1" dirty="0" err="1" smtClean="0">
                <a:solidFill>
                  <a:srgbClr val="FF0000"/>
                </a:solidFill>
                <a:latin typeface="Times New Roman" panose="02020603050405020304" pitchFamily="18" charset="0"/>
                <a:cs typeface="Times New Roman" panose="02020603050405020304" pitchFamily="18" charset="0"/>
              </a:rPr>
              <a:t>về</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việc</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đăng</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kí</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nguyện</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vọn</a:t>
            </a:r>
            <a:r>
              <a:rPr lang="en-US" sz="2200" dirty="0" err="1" smtClean="0">
                <a:latin typeface="Times New Roman" panose="02020603050405020304" pitchFamily="18" charset="0"/>
                <a:cs typeface="Times New Roman" panose="02020603050405020304" pitchFamily="18" charset="0"/>
              </a:rPr>
              <a:t>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đúng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theo</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thời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gian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quy</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định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Nếu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có</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thắc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mắc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phải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hỏi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giáo</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viên</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chủ</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nhiệm</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để</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được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hướng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dẫn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hoặc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liên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hệ</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phòng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học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vụ</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trường</a:t>
            </a:r>
            <a:r>
              <a:rPr lang="en-US" sz="2200" dirty="0" smtClean="0">
                <a:latin typeface="Times New Roman" panose="02020603050405020304" pitchFamily="18" charset="0"/>
                <a:cs typeface="Times New Roman" panose="02020603050405020304" pitchFamily="18" charset="0"/>
              </a:rPr>
              <a:t>.  </a:t>
            </a:r>
            <a:endParaRPr lang="vi-VN" sz="2200" dirty="0">
              <a:latin typeface="Times New Roman" panose="02020603050405020304" pitchFamily="18" charset="0"/>
              <a:cs typeface="Times New Roman" panose="02020603050405020304" pitchFamily="18" charset="0"/>
            </a:endParaRPr>
          </a:p>
          <a:p>
            <a:pPr marL="342878" lvl="1" algn="just">
              <a:spcAft>
                <a:spcPts val="600"/>
              </a:spcAft>
            </a:pPr>
            <a:endParaRPr lang="vi-VN" sz="2200" b="1"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06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219200"/>
            <a:ext cx="8839200" cy="4025717"/>
          </a:xfrm>
          <a:prstGeom prst="rect">
            <a:avLst/>
          </a:prstGeom>
        </p:spPr>
        <p:txBody>
          <a:bodyPr wrap="square">
            <a:spAutoFit/>
          </a:bodyPr>
          <a:lstStyle/>
          <a:p>
            <a:pPr marL="457200" indent="-457200" algn="just" eaLnBrk="1" hangingPunct="1">
              <a:spcBef>
                <a:spcPts val="300"/>
              </a:spcBef>
              <a:spcAft>
                <a:spcPts val="300"/>
              </a:spcAft>
              <a:buFont typeface="Wingdings" panose="05000000000000000000" pitchFamily="2" charset="2"/>
              <a:buChar char="Ø"/>
            </a:pPr>
            <a:r>
              <a:rPr lang="en-US" altLang="en-US" sz="2200" dirty="0" err="1" smtClean="0">
                <a:latin typeface="Times New Roman" panose="02020603050405020304" pitchFamily="18" charset="0"/>
                <a:cs typeface="Times New Roman" panose="02020603050405020304" pitchFamily="18" charset="0"/>
              </a:rPr>
              <a:t>Năm</a:t>
            </a:r>
            <a:r>
              <a:rPr lang="en-US" altLang="en-US" sz="2200" dirty="0" smtClean="0">
                <a:latin typeface="Times New Roman" panose="02020603050405020304" pitchFamily="18" charset="0"/>
                <a:cs typeface="Times New Roman" panose="02020603050405020304" pitchFamily="18" charset="0"/>
              </a:rPr>
              <a:t> nay </a:t>
            </a:r>
            <a:r>
              <a:rPr lang="en-US" altLang="en-US" sz="2200" dirty="0" err="1" smtClean="0">
                <a:latin typeface="Times New Roman" panose="02020603050405020304" pitchFamily="18" charset="0"/>
                <a:cs typeface="Times New Roman" panose="02020603050405020304" pitchFamily="18" charset="0"/>
              </a:rPr>
              <a:t>thí</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sinh</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đang</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học</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lớp</a:t>
            </a:r>
            <a:r>
              <a:rPr lang="en-US" altLang="en-US" sz="2200" dirty="0" smtClean="0">
                <a:latin typeface="Times New Roman" panose="02020603050405020304" pitchFamily="18" charset="0"/>
                <a:cs typeface="Times New Roman" panose="02020603050405020304" pitchFamily="18" charset="0"/>
              </a:rPr>
              <a:t> 12 </a:t>
            </a:r>
            <a:r>
              <a:rPr lang="en-US" altLang="en-US" sz="2200" dirty="0" err="1" smtClean="0">
                <a:latin typeface="Times New Roman" panose="02020603050405020304" pitchFamily="18" charset="0"/>
                <a:cs typeface="Times New Roman" panose="02020603050405020304" pitchFamily="18" charset="0"/>
              </a:rPr>
              <a:t>sẽ</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hoàn</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toàn</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tự</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đăng</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ký</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dự</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thi</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Các</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điểm</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tiếp</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nhận</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sẽ</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tạo</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tài</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khoản</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cho</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thí</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sinh</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trên</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hệ</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thống</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và</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mỗi</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thí</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sinh</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sẽ</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tự</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đăng</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ký</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thông</a:t>
            </a:r>
            <a:r>
              <a:rPr lang="en-US" altLang="en-US" sz="2200" dirty="0" smtClean="0">
                <a:latin typeface="Times New Roman" panose="02020603050405020304" pitchFamily="18" charset="0"/>
                <a:cs typeface="Times New Roman" panose="02020603050405020304" pitchFamily="18" charset="0"/>
              </a:rPr>
              <a:t> tin </a:t>
            </a:r>
            <a:r>
              <a:rPr lang="en-US" altLang="en-US" sz="2200" dirty="0" err="1" smtClean="0">
                <a:latin typeface="Times New Roman" panose="02020603050405020304" pitchFamily="18" charset="0"/>
                <a:cs typeface="Times New Roman" panose="02020603050405020304" pitchFamily="18" charset="0"/>
              </a:rPr>
              <a:t>của</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mình</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và</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chịu</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trách</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nhiệm</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với</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việc</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nhập</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liệu</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của</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bản</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thân</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Học</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sinh</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sẽ</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đăng</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ký</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trên</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trang</a:t>
            </a:r>
            <a:r>
              <a:rPr lang="en-US" altLang="en-US" sz="2200" dirty="0" smtClean="0">
                <a:latin typeface="Times New Roman" panose="02020603050405020304" pitchFamily="18" charset="0"/>
                <a:cs typeface="Times New Roman" panose="02020603050405020304" pitchFamily="18" charset="0"/>
              </a:rPr>
              <a:t>:</a:t>
            </a:r>
            <a:endParaRPr lang="en-US" altLang="en-US" sz="2200" dirty="0">
              <a:latin typeface="Times New Roman" panose="02020603050405020304" pitchFamily="18" charset="0"/>
              <a:cs typeface="Times New Roman" panose="02020603050405020304" pitchFamily="18" charset="0"/>
            </a:endParaRPr>
          </a:p>
          <a:p>
            <a:pPr marL="0" lvl="2" algn="just" eaLnBrk="1" hangingPunct="1">
              <a:spcBef>
                <a:spcPts val="300"/>
              </a:spcBef>
              <a:spcAft>
                <a:spcPts val="300"/>
              </a:spcAft>
            </a:pPr>
            <a:r>
              <a:rPr lang="en-US" altLang="en-US" sz="2200" b="1" dirty="0">
                <a:solidFill>
                  <a:srgbClr val="FF0000"/>
                </a:solidFill>
                <a:latin typeface="Times New Roman" panose="02020603050405020304" pitchFamily="18" charset="0"/>
                <a:cs typeface="Times New Roman" panose="02020603050405020304" pitchFamily="18" charset="0"/>
              </a:rPr>
              <a:t>	</a:t>
            </a:r>
            <a:endParaRPr lang="en-US" altLang="en-US" sz="2200" b="1" dirty="0" smtClean="0">
              <a:solidFill>
                <a:srgbClr val="FF0000"/>
              </a:solidFill>
              <a:latin typeface="Times New Roman" panose="02020603050405020304" pitchFamily="18" charset="0"/>
              <a:cs typeface="Times New Roman" panose="02020603050405020304" pitchFamily="18" charset="0"/>
            </a:endParaRPr>
          </a:p>
          <a:p>
            <a:pPr marL="0" lvl="2" algn="ctr" eaLnBrk="1" hangingPunct="1">
              <a:spcBef>
                <a:spcPts val="300"/>
              </a:spcBef>
              <a:spcAft>
                <a:spcPts val="300"/>
              </a:spcAft>
            </a:pPr>
            <a:r>
              <a:rPr lang="en-US" altLang="en-US" sz="3000" b="1" dirty="0" smtClean="0">
                <a:solidFill>
                  <a:srgbClr val="FF0000"/>
                </a:solidFill>
                <a:latin typeface="Times New Roman" panose="02020603050405020304" pitchFamily="18" charset="0"/>
                <a:cs typeface="Times New Roman" panose="02020603050405020304" pitchFamily="18" charset="0"/>
              </a:rPr>
              <a:t>http</a:t>
            </a:r>
            <a:r>
              <a:rPr lang="en-US" altLang="en-US" sz="3000" b="1" dirty="0">
                <a:solidFill>
                  <a:srgbClr val="FF0000"/>
                </a:solidFill>
                <a:latin typeface="Times New Roman" panose="02020603050405020304" pitchFamily="18" charset="0"/>
                <a:cs typeface="Times New Roman" panose="02020603050405020304" pitchFamily="18" charset="0"/>
              </a:rPr>
              <a:t>://</a:t>
            </a:r>
            <a:r>
              <a:rPr lang="en-US" altLang="en-US" sz="3000" b="1" dirty="0" smtClean="0">
                <a:solidFill>
                  <a:srgbClr val="FF0000"/>
                </a:solidFill>
                <a:latin typeface="Times New Roman" panose="02020603050405020304" pitchFamily="18" charset="0"/>
                <a:cs typeface="Times New Roman" panose="02020603050405020304" pitchFamily="18" charset="0"/>
              </a:rPr>
              <a:t>thisinh.thitotnghiepthpt.edu.vn</a:t>
            </a:r>
          </a:p>
          <a:p>
            <a:pPr marL="0" lvl="2" algn="just" eaLnBrk="1" hangingPunct="1">
              <a:spcBef>
                <a:spcPts val="300"/>
              </a:spcBef>
              <a:spcAft>
                <a:spcPts val="300"/>
              </a:spcAft>
            </a:pPr>
            <a:endParaRPr lang="en-US" sz="22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Thí</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sinh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đang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học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lớp</a:t>
            </a:r>
            <a:r>
              <a:rPr lang="en-US" sz="2200" dirty="0" smtClean="0">
                <a:latin typeface="Times New Roman" panose="02020603050405020304" pitchFamily="18" charset="0"/>
                <a:cs typeface="Times New Roman" panose="02020603050405020304" pitchFamily="18" charset="0"/>
              </a:rPr>
              <a:t> 12 </a:t>
            </a:r>
            <a:r>
              <a:rPr lang="en-US" sz="2200" dirty="0" err="1" smtClean="0">
                <a:latin typeface="Times New Roman" panose="02020603050405020304" pitchFamily="18" charset="0"/>
                <a:cs typeface="Times New Roman" panose="02020603050405020304" pitchFamily="18" charset="0"/>
              </a:rPr>
              <a:t>sẽ</a:t>
            </a:r>
            <a:r>
              <a:rPr lang="en-US" sz="2200" dirty="0" smtClean="0">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không</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cần</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phải</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mua</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hồ</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sơ</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đăng</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ký</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dự</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thi</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như</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mọi</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b="1" dirty="0" err="1" smtClean="0">
                <a:solidFill>
                  <a:srgbClr val="FF0000"/>
                </a:solidFill>
                <a:latin typeface="Times New Roman" panose="02020603050405020304" pitchFamily="18" charset="0"/>
                <a:cs typeface="Times New Roman" panose="02020603050405020304" pitchFamily="18" charset="0"/>
              </a:rPr>
              <a:t>năm</a:t>
            </a:r>
            <a:r>
              <a:rPr lang="en-US" sz="2200" b="1" dirty="0" smtClean="0">
                <a:solidFill>
                  <a:srgbClr val="FF0000"/>
                </a:solidFill>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mà</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sẽ</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tự</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đăng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ký</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trên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hệ</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thống</a:t>
            </a:r>
            <a:r>
              <a:rPr lang="en-US" sz="2200" dirty="0" smtClean="0">
                <a:latin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a:p>
            <a:pPr lvl="0">
              <a:lnSpc>
                <a:spcPct val="107000"/>
              </a:lnSpc>
              <a:spcAft>
                <a:spcPts val="800"/>
              </a:spcAft>
            </a:pPr>
            <a:endParaRPr lang="en-US" sz="3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3.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Đăng</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ký</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nguyện</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vọng</a:t>
            </a:r>
            <a:endPar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513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white">
          <a:xfrm>
            <a:off x="21566" y="533400"/>
            <a:ext cx="8991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a:lstStyle>
          <a:p>
            <a:pPr algn="l" eaLnBrk="1" hangingPunct="1"/>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4.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Điều</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chỉnh</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nguyện</a:t>
            </a:r>
            <a:r>
              <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kern="0" dirty="0" err="1" smtClean="0">
                <a:solidFill>
                  <a:schemeClr val="accent2">
                    <a:lumMod val="75000"/>
                  </a:schemeClr>
                </a:solidFill>
                <a:latin typeface="Times New Roman" panose="02020603050405020304" pitchFamily="18" charset="0"/>
                <a:cs typeface="Times New Roman" panose="02020603050405020304" pitchFamily="18" charset="0"/>
              </a:rPr>
              <a:t>vọng</a:t>
            </a:r>
            <a:endParaRPr lang="en-US" altLang="en-US" kern="0"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2" name="Rectangle 1"/>
          <p:cNvSpPr/>
          <p:nvPr/>
        </p:nvSpPr>
        <p:spPr>
          <a:xfrm>
            <a:off x="0" y="1371600"/>
            <a:ext cx="9144000" cy="4124206"/>
          </a:xfrm>
          <a:prstGeom prst="rect">
            <a:avLst/>
          </a:prstGeom>
        </p:spPr>
        <p:txBody>
          <a:bodyPr wrap="square">
            <a:spAutoFit/>
          </a:bodyPr>
          <a:lstStyle/>
          <a:p>
            <a:pPr marL="457200" indent="-457200">
              <a:spcBef>
                <a:spcPts val="200"/>
              </a:spcBef>
              <a:spcAft>
                <a:spcPts val="200"/>
              </a:spcAft>
              <a:buFont typeface="Wingdings" panose="05000000000000000000" pitchFamily="2" charset="2"/>
              <a:buChar char="Ø"/>
            </a:pPr>
            <a:r>
              <a:rPr lang="en-US" sz="2200" dirty="0" err="1">
                <a:latin typeface="Times New Roman" panose="02020603050405020304" pitchFamily="18" charset="0"/>
                <a:cs typeface="Times New Roman" panose="02020603050405020304" pitchFamily="18" charset="0"/>
              </a:rPr>
              <a:t>Thí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sẽ</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chỉ</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có</a:t>
            </a:r>
            <a:r>
              <a:rPr lang="en-US" sz="2200" dirty="0" smtClean="0">
                <a:latin typeface="Times New Roman" panose="02020603050405020304" pitchFamily="18" charset="0"/>
                <a:cs typeface="Times New Roman" panose="02020603050405020304" pitchFamily="18" charset="0"/>
              </a:rPr>
              <a:t> </a:t>
            </a:r>
            <a:r>
              <a:rPr lang="en-US" sz="2200" b="1" dirty="0" smtClean="0">
                <a:solidFill>
                  <a:srgbClr val="FF0000"/>
                </a:solidFill>
                <a:latin typeface="Times New Roman" panose="02020603050405020304" pitchFamily="18" charset="0"/>
                <a:cs typeface="Times New Roman" panose="02020603050405020304" pitchFamily="18" charset="0"/>
              </a:rPr>
              <a:t>1</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đợt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thay</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đổi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nguyện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vọng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sau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khi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tốt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nghiệp</a:t>
            </a:r>
            <a:r>
              <a:rPr lang="en-US" sz="2200" dirty="0" smtClean="0">
                <a:latin typeface="Times New Roman" panose="02020603050405020304" pitchFamily="18" charset="0"/>
                <a:cs typeface="Times New Roman" panose="02020603050405020304" pitchFamily="18" charset="0"/>
              </a:rPr>
              <a:t> THPT </a:t>
            </a:r>
            <a:r>
              <a:rPr lang="en-US" sz="2200" dirty="0" err="1" smtClean="0">
                <a:latin typeface="Times New Roman" panose="02020603050405020304" pitchFamily="18" charset="0"/>
                <a:cs typeface="Times New Roman" panose="02020603050405020304" pitchFamily="18" charset="0"/>
              </a:rPr>
              <a:t>theo</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lịch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của</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Bộ</a:t>
            </a:r>
            <a:r>
              <a:rPr lang="en-US" sz="2200" dirty="0" smtClean="0">
                <a:latin typeface="Times New Roman" panose="02020603050405020304" pitchFamily="18" charset="0"/>
                <a:cs typeface="Times New Roman" panose="02020603050405020304" pitchFamily="18" charset="0"/>
              </a:rPr>
              <a:t> GDĐT (</a:t>
            </a:r>
            <a:r>
              <a:rPr lang="en-US" sz="2200" dirty="0" err="1" smtClean="0">
                <a:latin typeface="Times New Roman" panose="02020603050405020304" pitchFamily="18" charset="0"/>
                <a:cs typeface="Times New Roman" panose="02020603050405020304" pitchFamily="18" charset="0"/>
              </a:rPr>
              <a:t>mọi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năm</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thí</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sinh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có</a:t>
            </a:r>
            <a:r>
              <a:rPr lang="en-US" sz="2200" dirty="0" smtClean="0">
                <a:latin typeface="Times New Roman" panose="02020603050405020304" pitchFamily="18" charset="0"/>
                <a:cs typeface="Times New Roman" panose="02020603050405020304" pitchFamily="18" charset="0"/>
              </a:rPr>
              <a:t> 2 </a:t>
            </a:r>
            <a:r>
              <a:rPr lang="en-US" sz="2200" dirty="0" err="1" smtClean="0">
                <a:latin typeface="Times New Roman" panose="02020603050405020304" pitchFamily="18" charset="0"/>
                <a:cs typeface="Times New Roman" panose="02020603050405020304" pitchFamily="18" charset="0"/>
              </a:rPr>
              <a:t>đợt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trước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và</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sau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thi</a:t>
            </a:r>
            <a:r>
              <a:rPr lang="en-US" sz="2200" dirty="0" smtClean="0">
                <a:latin typeface="Times New Roman" panose="02020603050405020304" pitchFamily="18" charset="0"/>
                <a:cs typeface="Times New Roman" panose="02020603050405020304" pitchFamily="18" charset="0"/>
              </a:rPr>
              <a:t>).</a:t>
            </a:r>
          </a:p>
          <a:p>
            <a:pPr>
              <a:spcBef>
                <a:spcPts val="200"/>
              </a:spcBef>
              <a:spcAft>
                <a:spcPts val="200"/>
              </a:spcAft>
            </a:pPr>
            <a:endParaRPr lang="en-US" sz="2200" dirty="0" smtClean="0">
              <a:latin typeface="Times New Roman" panose="02020603050405020304" pitchFamily="18" charset="0"/>
              <a:cs typeface="Times New Roman" panose="02020603050405020304" pitchFamily="18" charset="0"/>
            </a:endParaRPr>
          </a:p>
          <a:p>
            <a:pPr marL="457200" indent="-457200">
              <a:spcBef>
                <a:spcPts val="200"/>
              </a:spcBef>
              <a:spcAft>
                <a:spcPts val="200"/>
              </a:spcAft>
              <a:buFont typeface="Wingdings" panose="05000000000000000000" pitchFamily="2" charset="2"/>
              <a:buChar char="Ø"/>
            </a:pPr>
            <a:r>
              <a:rPr lang="en-US" sz="2200" dirty="0" err="1" smtClean="0">
                <a:latin typeface="Times New Roman" panose="02020603050405020304" pitchFamily="18" charset="0"/>
                <a:cs typeface="Times New Roman" panose="02020603050405020304" pitchFamily="18" charset="0"/>
              </a:rPr>
              <a:t>Thí</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sinh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phải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tự</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đăng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ký</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nguyện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vọng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theo</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tài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khoản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đã</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được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cấp</a:t>
            </a:r>
            <a:r>
              <a:rPr lang="en-US" sz="2200" dirty="0" smtClean="0">
                <a:latin typeface="Times New Roman" panose="02020603050405020304" pitchFamily="18" charset="0"/>
                <a:cs typeface="Times New Roman" panose="02020603050405020304" pitchFamily="18" charset="0"/>
              </a:rPr>
              <a:t>.</a:t>
            </a:r>
          </a:p>
          <a:p>
            <a:pPr>
              <a:spcBef>
                <a:spcPts val="200"/>
              </a:spcBef>
              <a:spcAft>
                <a:spcPts val="200"/>
              </a:spcAft>
            </a:pPr>
            <a:r>
              <a:rPr lang="en-US" sz="2200" b="1" dirty="0">
                <a:solidFill>
                  <a:srgbClr val="FF0000"/>
                </a:solidFill>
                <a:latin typeface="Times New Roman" panose="02020603050405020304" pitchFamily="18" charset="0"/>
                <a:cs typeface="Times New Roman" panose="02020603050405020304" pitchFamily="18" charset="0"/>
              </a:rPr>
              <a:t>	</a:t>
            </a:r>
            <a:endParaRPr lang="en-US" sz="2200" b="1" dirty="0" smtClean="0">
              <a:solidFill>
                <a:srgbClr val="FF0000"/>
              </a:solidFill>
              <a:latin typeface="Times New Roman" panose="02020603050405020304" pitchFamily="18" charset="0"/>
              <a:cs typeface="Times New Roman" panose="02020603050405020304" pitchFamily="18" charset="0"/>
            </a:endParaRPr>
          </a:p>
          <a:p>
            <a:pPr marL="457200" indent="-457200">
              <a:spcBef>
                <a:spcPts val="200"/>
              </a:spcBef>
              <a:spcAft>
                <a:spcPts val="200"/>
              </a:spcAft>
              <a:buFont typeface="Wingdings" panose="05000000000000000000" pitchFamily="2" charset="2"/>
              <a:buChar char="Ø"/>
            </a:pPr>
            <a:r>
              <a:rPr lang="en-US" sz="2200" dirty="0" err="1">
                <a:latin typeface="Times New Roman" panose="02020603050405020304" pitchFamily="18" charset="0"/>
                <a:cs typeface="Times New Roman" panose="02020603050405020304" pitchFamily="18" charset="0"/>
              </a:rPr>
              <a:t>Thí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tự</a:t>
            </a:r>
            <a:r>
              <a:rPr lang="en-US" sz="2200" b="1" dirty="0">
                <a:solidFill>
                  <a:srgbClr val="FF0000"/>
                </a:solidFill>
                <a:latin typeface="Times New Roman" panose="02020603050405020304" pitchFamily="18" charset="0"/>
                <a:cs typeface="Times New Roman" panose="02020603050405020304" pitchFamily="18" charset="0"/>
              </a:rPr>
              <a:t> </a:t>
            </a:r>
            <a:r>
              <a:rPr lang="en-US" sz="2200" b="1" dirty="0" err="1">
                <a:solidFill>
                  <a:srgbClr val="FF0000"/>
                </a:solidFill>
                <a:latin typeface="Times New Roman" panose="02020603050405020304" pitchFamily="18" charset="0"/>
                <a:cs typeface="Times New Roman" panose="02020603050405020304" pitchFamily="18" charset="0"/>
              </a:rPr>
              <a:t>nhập</a:t>
            </a:r>
            <a:r>
              <a:rPr lang="en-US" sz="2200" dirty="0">
                <a:latin typeface="Times New Roman" panose="02020603050405020304" pitchFamily="18" charset="0"/>
                <a:cs typeface="Times New Roman" panose="02020603050405020304" pitchFamily="18" charset="0"/>
              </a:rPr>
              <a:t> (upload) </a:t>
            </a:r>
            <a:r>
              <a:rPr lang="en-US" sz="2200" dirty="0" err="1">
                <a:latin typeface="Times New Roman" panose="02020603050405020304" pitchFamily="18" charset="0"/>
                <a:cs typeface="Times New Roman" panose="02020603050405020304" pitchFamily="18" charset="0"/>
              </a:rPr>
              <a:t>thông</a:t>
            </a:r>
            <a:r>
              <a:rPr lang="en-US" sz="2200" dirty="0">
                <a:latin typeface="Times New Roman" panose="02020603050405020304" pitchFamily="18" charset="0"/>
                <a:cs typeface="Times New Roman" panose="02020603050405020304" pitchFamily="18" charset="0"/>
              </a:rPr>
              <a:t> tin minh </a:t>
            </a:r>
            <a:r>
              <a:rPr lang="en-US" sz="2200" dirty="0" err="1">
                <a:latin typeface="Times New Roman" panose="02020603050405020304" pitchFamily="18" charset="0"/>
                <a:cs typeface="Times New Roman" panose="02020603050405020304" pitchFamily="18" charset="0"/>
              </a:rPr>
              <a:t>chứng</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minh chứng hộ khẩu thường trú vùng ưu tiên</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minh chứng đối tượng ưu tiên</a:t>
            </a:r>
            <a:r>
              <a:rPr lang="en-US" sz="2200" dirty="0">
                <a:latin typeface="Times New Roman" panose="02020603050405020304" pitchFamily="18" charset="0"/>
                <a:cs typeface="Times New Roman" panose="02020603050405020304" pitchFamily="18" charset="0"/>
              </a:rPr>
              <a:t>; minh </a:t>
            </a:r>
            <a:r>
              <a:rPr lang="en-US" sz="2200" dirty="0" err="1">
                <a:latin typeface="Times New Roman" panose="02020603050405020304" pitchFamily="18" charset="0"/>
                <a:cs typeface="Times New Roman" panose="02020603050405020304" pitchFamily="18" charset="0"/>
              </a:rPr>
              <a:t>chứng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chứng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ngữ</a:t>
            </a:r>
            <a:endParaRPr lang="en-US" sz="2200" dirty="0" smtClean="0">
              <a:latin typeface="Times New Roman" panose="02020603050405020304" pitchFamily="18" charset="0"/>
              <a:cs typeface="Times New Roman" panose="02020603050405020304" pitchFamily="18" charset="0"/>
            </a:endParaRPr>
          </a:p>
          <a:p>
            <a:pPr>
              <a:spcBef>
                <a:spcPts val="200"/>
              </a:spcBef>
              <a:spcAft>
                <a:spcPts val="200"/>
              </a:spcAft>
            </a:pPr>
            <a:endParaRPr lang="en-US" sz="2200" dirty="0">
              <a:latin typeface="Times New Roman" panose="02020603050405020304" pitchFamily="18" charset="0"/>
              <a:cs typeface="Times New Roman" panose="02020603050405020304" pitchFamily="18" charset="0"/>
            </a:endParaRPr>
          </a:p>
          <a:p>
            <a:pPr marL="457200" indent="-457200">
              <a:spcBef>
                <a:spcPts val="200"/>
              </a:spcBef>
              <a:spcAft>
                <a:spcPts val="200"/>
              </a:spcAft>
              <a:buFont typeface="Wingdings" panose="05000000000000000000" pitchFamily="2" charset="2"/>
              <a:buChar char="Ø"/>
            </a:pPr>
            <a:r>
              <a:rPr lang="en-US" sz="2200" dirty="0" err="1" smtClean="0">
                <a:latin typeface="Times New Roman" panose="02020603050405020304" pitchFamily="18" charset="0"/>
                <a:cs typeface="Times New Roman" panose="02020603050405020304" pitchFamily="18" charset="0"/>
              </a:rPr>
              <a:t>Điểm</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TNHS </a:t>
            </a:r>
            <a:r>
              <a:rPr lang="en-US" sz="2200" dirty="0" smtClean="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Trường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nơi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học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sinh</a:t>
            </a:r>
            <a:r>
              <a:rPr lang="en-US" sz="2200" dirty="0" smtClean="0">
                <a:latin typeface="Times New Roman" panose="02020603050405020304" pitchFamily="18" charset="0"/>
                <a:cs typeface="Times New Roman" panose="02020603050405020304" pitchFamily="18" charset="0"/>
              </a:rPr>
              <a:t> 12 </a:t>
            </a:r>
            <a:r>
              <a:rPr lang="en-US" sz="2200" dirty="0" err="1" smtClean="0">
                <a:latin typeface="Times New Roman" panose="02020603050405020304" pitchFamily="18" charset="0"/>
                <a:cs typeface="Times New Roman" panose="02020603050405020304" pitchFamily="18" charset="0"/>
              </a:rPr>
              <a:t>đang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học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chỉ</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chỉnh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thông</a:t>
            </a:r>
            <a:r>
              <a:rPr lang="en-US" sz="2200" dirty="0">
                <a:latin typeface="Times New Roman" panose="02020603050405020304" pitchFamily="18" charset="0"/>
                <a:cs typeface="Times New Roman" panose="02020603050405020304" pitchFamily="18" charset="0"/>
              </a:rPr>
              <a:t> tin </a:t>
            </a:r>
            <a:r>
              <a:rPr lang="en-US" sz="2200" dirty="0" err="1" smtClean="0">
                <a:latin typeface="Times New Roman" panose="02020603050405020304" pitchFamily="18" charset="0"/>
                <a:cs typeface="Times New Roman" panose="02020603050405020304" pitchFamily="18" charset="0"/>
              </a:rPr>
              <a:t>Đối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tượng</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ưu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tiên</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Khu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vực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ưu</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tiên</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hoặc</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cấp</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lại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tài</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khoản</a:t>
            </a:r>
            <a:r>
              <a:rPr lang="en-US" sz="2200" dirty="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cho</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thí</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sinh</a:t>
            </a:r>
            <a:r>
              <a:rPr lang="en-US" sz="2200" dirty="0" smtClean="0">
                <a:latin typeface="Times New Roman" panose="02020603050405020304" pitchFamily="18" charset="0"/>
                <a:cs typeface="Times New Roman" panose="02020603050405020304" pitchFamily="18" charset="0"/>
              </a:rPr>
              <a:t>.</a:t>
            </a:r>
            <a:endParaRPr lang="vi-VN"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4016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547688"/>
            <a:ext cx="8991600" cy="563562"/>
          </a:xfrm>
        </p:spPr>
        <p:txBody>
          <a:bodyPr/>
          <a:lstStyle/>
          <a:p>
            <a:pPr algn="ctr" eaLnBrk="1" hangingPunct="1"/>
            <a:r>
              <a:rPr lang="en-US" altLang="en-US" b="1" dirty="0" err="1">
                <a:solidFill>
                  <a:schemeClr val="accent2">
                    <a:lumMod val="75000"/>
                  </a:schemeClr>
                </a:solidFill>
                <a:latin typeface="Times New Roman" panose="02020603050405020304" pitchFamily="18" charset="0"/>
                <a:cs typeface="Times New Roman" panose="02020603050405020304" pitchFamily="18" charset="0"/>
              </a:rPr>
              <a:t>t</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hời</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gian</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và</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công</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việc</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thực</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hiện</a:t>
            </a:r>
            <a:endParaRPr lang="en-US" altLang="en-US" b="1" dirty="0" smtClean="0">
              <a:solidFill>
                <a:schemeClr val="accent2">
                  <a:lumMod val="75000"/>
                </a:schemeClr>
              </a:solidFill>
              <a:latin typeface="Times New Roman" panose="02020603050405020304" pitchFamily="18" charset="0"/>
              <a:cs typeface="Times New Roman" panose="02020603050405020304" pitchFamily="18" charset="0"/>
            </a:endParaRPr>
          </a:p>
        </p:txBody>
      </p:sp>
      <p:graphicFrame>
        <p:nvGraphicFramePr>
          <p:cNvPr id="34890" name="Group 74"/>
          <p:cNvGraphicFramePr>
            <a:graphicFrameLocks noGrp="1"/>
          </p:cNvGraphicFramePr>
          <p:nvPr>
            <p:extLst>
              <p:ext uri="{D42A27DB-BD31-4B8C-83A1-F6EECF244321}">
                <p14:modId xmlns:p14="http://schemas.microsoft.com/office/powerpoint/2010/main" val="1842334403"/>
              </p:ext>
            </p:extLst>
          </p:nvPr>
        </p:nvGraphicFramePr>
        <p:xfrm>
          <a:off x="152400" y="1295400"/>
          <a:ext cx="8839200" cy="3764240"/>
        </p:xfrm>
        <a:graphic>
          <a:graphicData uri="http://schemas.openxmlformats.org/drawingml/2006/table">
            <a:tbl>
              <a:tblPr/>
              <a:tblGrid>
                <a:gridCol w="2062480">
                  <a:extLst>
                    <a:ext uri="{9D8B030D-6E8A-4147-A177-3AD203B41FA5}">
                      <a16:colId xmlns="" xmlns:a16="http://schemas.microsoft.com/office/drawing/2014/main" val="4183329498"/>
                    </a:ext>
                  </a:extLst>
                </a:gridCol>
                <a:gridCol w="6776720">
                  <a:extLst>
                    <a:ext uri="{9D8B030D-6E8A-4147-A177-3AD203B41FA5}">
                      <a16:colId xmlns="" xmlns:a16="http://schemas.microsoft.com/office/drawing/2014/main" val="411451286"/>
                    </a:ext>
                  </a:extLst>
                </a:gridCol>
              </a:tblGrid>
              <a:tr h="325772">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Thời</a:t>
                      </a:r>
                      <a:r>
                        <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gian</a:t>
                      </a:r>
                      <a:endParaRPr kumimoji="0" lang="en-US" altLang="en-US"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Nội dung công việc</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5E9FF"/>
                    </a:solidFill>
                  </a:tcPr>
                </a:tc>
                <a:extLst>
                  <a:ext uri="{0D108BD9-81ED-4DB2-BD59-A6C34878D82A}">
                    <a16:rowId xmlns="" xmlns:a16="http://schemas.microsoft.com/office/drawing/2014/main" val="4023254495"/>
                  </a:ext>
                </a:extLst>
              </a:tr>
              <a:tr h="1110609">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26/4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17h00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28/4/2022</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Lập</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tài</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khoản</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và</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giao</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cho</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thí</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sinh</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đang</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học</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lớp</a:t>
                      </a:r>
                      <a:r>
                        <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12</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938440263"/>
                  </a:ext>
                </a:extLst>
              </a:tr>
              <a:tr h="1110609">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Từ</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26/4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đến</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17h00 </a:t>
                      </a:r>
                      <a:r>
                        <a:rPr kumimoji="0" lang="en-US" altLang="en-US" sz="2300" b="1"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03/5/2022</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sz="2300" b="1" kern="1200" dirty="0" err="1" smtClean="0">
                          <a:solidFill>
                            <a:schemeClr val="tx1"/>
                          </a:solidFill>
                          <a:effectLst/>
                          <a:latin typeface="Times New Roman" panose="02020603050405020304" pitchFamily="18" charset="0"/>
                          <a:ea typeface="+mn-ea"/>
                          <a:cs typeface="Times New Roman" panose="02020603050405020304" pitchFamily="18" charset="0"/>
                        </a:rPr>
                        <a:t>Thí</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sinh</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đăng</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ký</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thi</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thử</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trên</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hệ</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thống</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của</a:t>
                      </a:r>
                      <a:r>
                        <a:rPr lang="en-US" sz="2300" b="1" kern="120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en-US" sz="2300" b="1" kern="1200" baseline="0" dirty="0" err="1" smtClean="0">
                          <a:solidFill>
                            <a:schemeClr val="tx1"/>
                          </a:solidFill>
                          <a:effectLst/>
                          <a:latin typeface="Times New Roman" panose="02020603050405020304" pitchFamily="18" charset="0"/>
                          <a:ea typeface="+mn-ea"/>
                          <a:cs typeface="Times New Roman" panose="02020603050405020304" pitchFamily="18" charset="0"/>
                        </a:rPr>
                        <a:t>Bộ</a:t>
                      </a:r>
                      <a:endParaRPr kumimoji="0" lang="en-US" alt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56749630"/>
                  </a:ext>
                </a:extLst>
              </a:tr>
              <a:tr h="1110609">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Từ</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04/5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đến</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17h00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ngày</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13/5/2022</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lvl1pPr>
                        <a:spcBef>
                          <a:spcPct val="20000"/>
                        </a:spcBef>
                        <a:buClr>
                          <a:schemeClr val="hlink"/>
                        </a:buClr>
                        <a:buFont typeface="Wingdings" panose="05000000000000000000" pitchFamily="2" charset="2"/>
                        <a:defRPr sz="24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tx1"/>
                        </a:buClr>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Học</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sinh</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lớp</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12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đăng</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ký</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trực</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300" b="1" i="0" u="none" strike="noStrike" cap="none" normalizeH="0" baseline="0" dirty="0" err="1" smtClean="0">
                          <a:ln>
                            <a:noFill/>
                          </a:ln>
                          <a:solidFill>
                            <a:srgbClr val="FFFF00"/>
                          </a:solidFill>
                          <a:effectLst/>
                          <a:latin typeface="Times New Roman" panose="02020603050405020304" pitchFamily="18" charset="0"/>
                          <a:cs typeface="Times New Roman" panose="02020603050405020304" pitchFamily="18" charset="0"/>
                        </a:rPr>
                        <a:t>tuyến</a:t>
                      </a:r>
                      <a:r>
                        <a:rPr kumimoji="0" lang="en-US" altLang="en-US" sz="2300" b="1" i="0" u="none" strike="noStrike" cap="none" normalizeH="0" baseline="0" dirty="0" smtClean="0">
                          <a:ln>
                            <a:noFill/>
                          </a:ln>
                          <a:solidFill>
                            <a:srgbClr val="FFFF00"/>
                          </a:solidFill>
                          <a:effectLst/>
                          <a:latin typeface="Times New Roman" panose="02020603050405020304" pitchFamily="18" charset="0"/>
                          <a:cs typeface="Times New Roman" panose="02020603050405020304" pitchFamily="18" charset="0"/>
                        </a:rPr>
                        <a:t>.</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429905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6723" y="457200"/>
            <a:ext cx="8991600" cy="685800"/>
          </a:xfrm>
        </p:spPr>
        <p:txBody>
          <a:bodyPr>
            <a:normAutofit fontScale="90000"/>
          </a:bodyPr>
          <a:lstStyle/>
          <a:p>
            <a:pPr algn="ctr" eaLnBrk="1" hangingPunct="1"/>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hướng</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dẫn</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sử</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dụng</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chứng</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chỉ</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ngoại</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ngữ</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để</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miễn</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thi</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bài</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thi</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ngoại</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ngữ</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khi</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xét</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công</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nhận</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tốt</a:t>
            </a: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r>
              <a:rPr lang="en-US" altLang="en-US" b="1" dirty="0" err="1" smtClean="0">
                <a:solidFill>
                  <a:schemeClr val="accent2">
                    <a:lumMod val="75000"/>
                  </a:schemeClr>
                </a:solidFill>
                <a:latin typeface="Times New Roman" panose="02020603050405020304" pitchFamily="18" charset="0"/>
                <a:cs typeface="Times New Roman" panose="02020603050405020304" pitchFamily="18" charset="0"/>
              </a:rPr>
              <a:t>nghiệp</a:t>
            </a:r>
            <a:endParaRPr lang="en-US" altLang="en-US" b="1" dirty="0" smtClean="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16387" name="Line 396"/>
          <p:cNvSpPr>
            <a:spLocks noChangeShapeType="1"/>
          </p:cNvSpPr>
          <p:nvPr/>
        </p:nvSpPr>
        <p:spPr bwMode="auto">
          <a:xfrm>
            <a:off x="3944938" y="224631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8" name="Line 555"/>
          <p:cNvSpPr>
            <a:spLocks noChangeShapeType="1"/>
          </p:cNvSpPr>
          <p:nvPr/>
        </p:nvSpPr>
        <p:spPr bwMode="auto">
          <a:xfrm>
            <a:off x="39449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Line 556"/>
          <p:cNvSpPr>
            <a:spLocks noChangeShapeType="1"/>
          </p:cNvSpPr>
          <p:nvPr/>
        </p:nvSpPr>
        <p:spPr bwMode="auto">
          <a:xfrm>
            <a:off x="4846638" y="35004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 name="Picture 2"/>
          <p:cNvPicPr>
            <a:picLocks noChangeAspect="1"/>
          </p:cNvPicPr>
          <p:nvPr/>
        </p:nvPicPr>
        <p:blipFill>
          <a:blip r:embed="rId2"/>
          <a:stretch>
            <a:fillRect/>
          </a:stretch>
        </p:blipFill>
        <p:spPr>
          <a:xfrm>
            <a:off x="685800" y="1337863"/>
            <a:ext cx="7895602" cy="5367737"/>
          </a:xfrm>
          <a:prstGeom prst="rect">
            <a:avLst/>
          </a:prstGeom>
        </p:spPr>
      </p:pic>
    </p:spTree>
    <p:extLst>
      <p:ext uri="{BB962C8B-B14F-4D97-AF65-F5344CB8AC3E}">
        <p14:creationId xmlns:p14="http://schemas.microsoft.com/office/powerpoint/2010/main" val="31686986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3504</TotalTime>
  <Words>946</Words>
  <Application>Microsoft Office PowerPoint</Application>
  <PresentationFormat>On-screen Show (4:3)</PresentationFormat>
  <Paragraphs>68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THÔNG THI VỀ KÌ THI  TỐT NGHIỆP THPT 2022</vt:lpstr>
      <vt:lpstr>PowerPoint Presentation</vt:lpstr>
      <vt:lpstr>PowerPoint Presentation</vt:lpstr>
      <vt:lpstr>PowerPoint Presentation</vt:lpstr>
      <vt:lpstr>PowerPoint Presentation</vt:lpstr>
      <vt:lpstr>PowerPoint Presentation</vt:lpstr>
      <vt:lpstr>PowerPoint Presentation</vt:lpstr>
      <vt:lpstr>thời gian và công việc thực hiện</vt:lpstr>
      <vt:lpstr>hướng dẫn sử dụng chứng chỉ ngoại ngữ để miễn thi bài thi ngoại ngữ khi xét công nhận tốt nghiệp</vt:lpstr>
      <vt:lpstr>hướng dẫn sử dụng chứng chỉ ngoại ngữ để miễn thi bài thi ngoại ngữ khi xét công nhận tốt nghiệp</vt:lpstr>
      <vt:lpstr>XÉT CÔNG NHẬN TỐT NGHIỆP THPT KỲ THI TỐT NGHIỆP THPT NĂM 2022</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THẢO CHUẨN BỊ CÔNG TÁC TUYỂN SINH LỚP 10 NĂM HỌC 2011 - 2012</dc:title>
  <dc:creator>DANGKHOA</dc:creator>
  <cp:lastModifiedBy>Windows User</cp:lastModifiedBy>
  <cp:revision>327</cp:revision>
  <dcterms:created xsi:type="dcterms:W3CDTF">2011-12-03T13:47:38Z</dcterms:created>
  <dcterms:modified xsi:type="dcterms:W3CDTF">2022-04-29T07:23:14Z</dcterms:modified>
</cp:coreProperties>
</file>