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sldIdLst>
    <p:sldId id="256" r:id="rId2"/>
    <p:sldId id="257" r:id="rId3"/>
    <p:sldId id="258" r:id="rId4"/>
    <p:sldId id="262" r:id="rId5"/>
    <p:sldId id="261"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84" d="100"/>
          <a:sy n="84"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4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73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29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6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44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8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23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61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91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08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11/8/2020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15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11/8/2020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65204756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86" r:id="rId6"/>
    <p:sldLayoutId id="2147483782" r:id="rId7"/>
    <p:sldLayoutId id="2147483783" r:id="rId8"/>
    <p:sldLayoutId id="2147483784" r:id="rId9"/>
    <p:sldLayoutId id="2147483785" r:id="rId10"/>
    <p:sldLayoutId id="2147483787"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30">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5" name="Rectangle 3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4">
            <a:extLst>
              <a:ext uri="{FF2B5EF4-FFF2-40B4-BE49-F238E27FC236}">
                <a16:creationId xmlns:a16="http://schemas.microsoft.com/office/drawing/2014/main" id="{F44791F0-E593-4664-B4D9-7C1368F0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35206" y="1002832"/>
            <a:ext cx="9956794" cy="5855169"/>
          </a:xfrm>
          <a:custGeom>
            <a:avLst/>
            <a:gdLst>
              <a:gd name="connsiteX0" fmla="*/ 5261761 w 9956794"/>
              <a:gd name="connsiteY0" fmla="*/ 0 h 5855169"/>
              <a:gd name="connsiteX1" fmla="*/ 9888456 w 9956794"/>
              <a:gd name="connsiteY1" fmla="*/ 2753694 h 5855169"/>
              <a:gd name="connsiteX2" fmla="*/ 9956794 w 9956794"/>
              <a:gd name="connsiteY2" fmla="*/ 2887122 h 5855169"/>
              <a:gd name="connsiteX3" fmla="*/ 9956794 w 9956794"/>
              <a:gd name="connsiteY3" fmla="*/ 5855169 h 5855169"/>
              <a:gd name="connsiteX4" fmla="*/ 34209 w 9956794"/>
              <a:gd name="connsiteY4" fmla="*/ 5855169 h 5855169"/>
              <a:gd name="connsiteX5" fmla="*/ 27166 w 9956794"/>
              <a:gd name="connsiteY5" fmla="*/ 5799746 h 5855169"/>
              <a:gd name="connsiteX6" fmla="*/ 0 w 9956794"/>
              <a:gd name="connsiteY6" fmla="*/ 5261761 h 5855169"/>
              <a:gd name="connsiteX7" fmla="*/ 5261761 w 9956794"/>
              <a:gd name="connsiteY7" fmla="*/ 0 h 585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6794" h="5855169">
                <a:moveTo>
                  <a:pt x="5261761" y="0"/>
                </a:moveTo>
                <a:cubicBezTo>
                  <a:pt x="7259629" y="0"/>
                  <a:pt x="8997433" y="1113470"/>
                  <a:pt x="9888456" y="2753694"/>
                </a:cubicBezTo>
                <a:lnTo>
                  <a:pt x="9956794" y="2887122"/>
                </a:lnTo>
                <a:lnTo>
                  <a:pt x="9956794" y="5855169"/>
                </a:lnTo>
                <a:lnTo>
                  <a:pt x="34209" y="5855169"/>
                </a:lnTo>
                <a:lnTo>
                  <a:pt x="27166" y="5799746"/>
                </a:lnTo>
                <a:cubicBezTo>
                  <a:pt x="9203" y="5622861"/>
                  <a:pt x="0" y="5443386"/>
                  <a:pt x="0" y="5261761"/>
                </a:cubicBezTo>
                <a:cubicBezTo>
                  <a:pt x="0" y="2355771"/>
                  <a:pt x="2355771" y="0"/>
                  <a:pt x="5261761" y="0"/>
                </a:cubicBezTo>
                <a:close/>
              </a:path>
            </a:pathLst>
          </a:cu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tack of flyers on a table&#10;&#10;Description automatically generated">
            <a:extLst>
              <a:ext uri="{FF2B5EF4-FFF2-40B4-BE49-F238E27FC236}">
                <a16:creationId xmlns:a16="http://schemas.microsoft.com/office/drawing/2014/main" id="{7ADDA2B8-A72C-48C6-A53A-0827834BC1BB}"/>
              </a:ext>
            </a:extLst>
          </p:cNvPr>
          <p:cNvPicPr>
            <a:picLocks noChangeAspect="1"/>
          </p:cNvPicPr>
          <p:nvPr/>
        </p:nvPicPr>
        <p:blipFill rotWithShape="1">
          <a:blip r:embed="rId2"/>
          <a:srcRect r="2" b="537"/>
          <a:stretch/>
        </p:blipFill>
        <p:spPr>
          <a:xfrm>
            <a:off x="2476192" y="1277152"/>
            <a:ext cx="9715808" cy="5580849"/>
          </a:xfrm>
          <a:custGeom>
            <a:avLst/>
            <a:gdLst/>
            <a:ahLst/>
            <a:cxnLst/>
            <a:rect l="l" t="t" r="r" b="b"/>
            <a:pathLst>
              <a:path w="9715808" h="5580849">
                <a:moveTo>
                  <a:pt x="5261761" y="0"/>
                </a:moveTo>
                <a:cubicBezTo>
                  <a:pt x="7078005" y="0"/>
                  <a:pt x="8679319" y="920223"/>
                  <a:pt x="9624896" y="2319861"/>
                </a:cubicBezTo>
                <a:lnTo>
                  <a:pt x="9715808" y="2461670"/>
                </a:lnTo>
                <a:lnTo>
                  <a:pt x="9715808" y="5580849"/>
                </a:lnTo>
                <a:lnTo>
                  <a:pt x="10521" y="5580849"/>
                </a:lnTo>
                <a:lnTo>
                  <a:pt x="6847" y="5532531"/>
                </a:lnTo>
                <a:cubicBezTo>
                  <a:pt x="2301" y="5442848"/>
                  <a:pt x="0" y="5352573"/>
                  <a:pt x="0" y="5261761"/>
                </a:cubicBezTo>
                <a:cubicBezTo>
                  <a:pt x="0" y="2355771"/>
                  <a:pt x="2355771" y="0"/>
                  <a:pt x="5261761" y="0"/>
                </a:cubicBezTo>
                <a:close/>
              </a:path>
            </a:pathLst>
          </a:custGeom>
        </p:spPr>
      </p:pic>
      <p:sp>
        <p:nvSpPr>
          <p:cNvPr id="29" name="TextBox 28">
            <a:extLst>
              <a:ext uri="{FF2B5EF4-FFF2-40B4-BE49-F238E27FC236}">
                <a16:creationId xmlns:a16="http://schemas.microsoft.com/office/drawing/2014/main" id="{0EDE53C8-69BB-4E0E-AE94-62FE44568514}"/>
              </a:ext>
            </a:extLst>
          </p:cNvPr>
          <p:cNvSpPr txBox="1"/>
          <p:nvPr/>
        </p:nvSpPr>
        <p:spPr>
          <a:xfrm rot="19156777">
            <a:off x="-571808" y="1881238"/>
            <a:ext cx="6096000" cy="954107"/>
          </a:xfrm>
          <a:prstGeom prst="rect">
            <a:avLst/>
          </a:prstGeom>
          <a:noFill/>
        </p:spPr>
        <p:txBody>
          <a:bodyPr wrap="square">
            <a:spAutoFit/>
          </a:bodyPr>
          <a:lstStyle/>
          <a:p>
            <a:pPr algn="ctr"/>
            <a:r>
              <a:rPr lang="vi-VN" sz="2800" b="1" dirty="0">
                <a:solidFill>
                  <a:srgbClr val="FF0000"/>
                </a:solidFill>
                <a:effectLst/>
                <a:latin typeface="Times New Roman" panose="02020603050405020304" pitchFamily="18" charset="0"/>
                <a:ea typeface="Times New Roman" panose="02020603050405020304" pitchFamily="18" charset="0"/>
              </a:rPr>
              <a:t>LỊCH SỬ, Ý NGHĨA CỦA NGÀY</a:t>
            </a:r>
            <a:endParaRPr lang="vi-VN" sz="1200" dirty="0">
              <a:effectLst/>
              <a:latin typeface="Times New Roman" panose="02020603050405020304" pitchFamily="18" charset="0"/>
              <a:ea typeface="Times New Roman" panose="02020603050405020304" pitchFamily="18" charset="0"/>
            </a:endParaRPr>
          </a:p>
          <a:p>
            <a:pPr algn="ctr"/>
            <a:r>
              <a:rPr lang="vi-VN" sz="2800" b="1" dirty="0">
                <a:solidFill>
                  <a:srgbClr val="FF0000"/>
                </a:solidFill>
                <a:effectLst/>
                <a:latin typeface="Times New Roman" panose="02020603050405020304" pitchFamily="18" charset="0"/>
                <a:ea typeface="Times New Roman" panose="02020603050405020304" pitchFamily="18" charset="0"/>
              </a:rPr>
              <a:t>NHÀ GIÁO VIỆT NAM 20/11</a:t>
            </a:r>
            <a:endParaRPr lang="vi-V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432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51C6652E-38DD-4714-BA04-7C687DFCB697}"/>
              </a:ext>
            </a:extLst>
          </p:cNvPr>
          <p:cNvPicPr>
            <a:picLocks noChangeAspect="1"/>
          </p:cNvPicPr>
          <p:nvPr/>
        </p:nvPicPr>
        <p:blipFill>
          <a:blip r:embed="rId2"/>
          <a:stretch>
            <a:fillRect/>
          </a:stretch>
        </p:blipFill>
        <p:spPr>
          <a:xfrm>
            <a:off x="702648" y="2046513"/>
            <a:ext cx="4986952" cy="2680620"/>
          </a:xfrm>
          <a:prstGeom prst="rect">
            <a:avLst/>
          </a:prstGeom>
        </p:spPr>
      </p:pic>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0" name="Straight Connector 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8C8DB42-7A6C-47ED-8F02-14F49BEE620C}"/>
              </a:ext>
            </a:extLst>
          </p:cNvPr>
          <p:cNvSpPr txBox="1"/>
          <p:nvPr/>
        </p:nvSpPr>
        <p:spPr>
          <a:xfrm>
            <a:off x="6089333" y="64562"/>
            <a:ext cx="6097904" cy="6740307"/>
          </a:xfrm>
          <a:prstGeom prst="rect">
            <a:avLst/>
          </a:prstGeom>
          <a:noFill/>
        </p:spPr>
        <p:txBody>
          <a:bodyPr wrap="square">
            <a:spAutoFit/>
          </a:bodyPr>
          <a:lstStyle/>
          <a:p>
            <a:pPr algn="just"/>
            <a:r>
              <a:rPr lang="vi-VN" sz="1800" dirty="0">
                <a:effectLst/>
                <a:latin typeface="Times New Roman" panose="02020603050405020304" pitchFamily="18" charset="0"/>
                <a:ea typeface="Times New Roman" panose="02020603050405020304" pitchFamily="18" charset="0"/>
              </a:rPr>
              <a:t>Tháng 7/1946, một tổ chức quốc tế các nhà giáo tiến bộ được thành lập ở Paris, lấy tên là Liên hiệp quốc tế các công đoàn giáo dục (tiếng Pháp: Fédération Internationale Syndicale des Enseignants – FISE).</a:t>
            </a:r>
          </a:p>
          <a:p>
            <a:pPr algn="just"/>
            <a:r>
              <a:rPr lang="vi-VN" sz="1800" dirty="0">
                <a:effectLst/>
                <a:latin typeface="Times New Roman" panose="02020603050405020304" pitchFamily="18" charset="0"/>
                <a:ea typeface="Times New Roman" panose="02020603050405020304" pitchFamily="18" charset="0"/>
              </a:rPr>
              <a:t>Nǎm 1949, tại một hội nghị ở Warszawa (thủ đô của Ba Lan), Liên hiệp quốc tế các công đoàn giáo dục đã ra bản “Hiến chương các nhà giáo” gồm 15 chương.</a:t>
            </a:r>
          </a:p>
          <a:p>
            <a:pPr algn="just"/>
            <a:r>
              <a:rPr lang="vi-VN" sz="1800" dirty="0">
                <a:effectLst/>
                <a:latin typeface="Times New Roman" panose="02020603050405020304" pitchFamily="18" charset="0"/>
                <a:ea typeface="Times New Roman" panose="02020603050405020304" pitchFamily="18" charset="0"/>
              </a:rPr>
              <a:t>Nội dung chủ yếu của Bản Hiến chương các nhà giáo: Đấu tranh chống mọi quan điểm và phương pháp giáo dục lạc hậu, phản động, phản dân chủ, phản khoa học của nền giáo dục tư sản, phong kiến nhằm xây dựng nền giáo dục tiến bộ, dân chủ và khoa học. Đấu tranh thủ tiêu các chế độ bạc đãi, coi khinh nghề dạy học và ra sức bảo vệ những quyền lợi về vật chất, tinh thần chính đáng cho các nhà giáo. Quy định một số điều đối với các nhà giáo, đặc biệt nêu cao vị trí nghề dạy học và những người dạy học.</a:t>
            </a:r>
          </a:p>
          <a:p>
            <a:pPr algn="just"/>
            <a:r>
              <a:rPr lang="vi-VN" sz="1800" dirty="0">
                <a:effectLst/>
                <a:latin typeface="Times New Roman" panose="02020603050405020304" pitchFamily="18" charset="0"/>
                <a:ea typeface="Times New Roman" panose="02020603050405020304" pitchFamily="18" charset="0"/>
              </a:rPr>
              <a:t>Trong những năm kháng chiến chống thực dân Pháp xâm lược, Công đoàn Giáo dục Việt Nam đã liên hệ với FISE với mục đích tranh thủ các diễn đàn quốc tế, tố cáo âm mưu tội ác của bọn đế quốc xâm lược đối với nhân dân ta cũng như đối với giáo viên và học sinh.</a:t>
            </a:r>
          </a:p>
          <a:p>
            <a:pPr algn="just"/>
            <a:r>
              <a:rPr lang="vi-VN" sz="1800" dirty="0">
                <a:effectLst/>
                <a:latin typeface="Times New Roman" panose="02020603050405020304" pitchFamily="18" charset="0"/>
                <a:ea typeface="Times New Roman" panose="02020603050405020304" pitchFamily="18" charset="0"/>
              </a:rPr>
              <a:t>Đồng thời, giới thiệu những thành tích của nền giáo dục cách mạng, tranh thủ sự đồng tình ủng hộ của toàn thể giáo viên trên thế giới đối với cuộc kháng chiến chính nghĩa của nhân dân ta.</a:t>
            </a:r>
          </a:p>
        </p:txBody>
      </p:sp>
    </p:spTree>
    <p:extLst>
      <p:ext uri="{BB962C8B-B14F-4D97-AF65-F5344CB8AC3E}">
        <p14:creationId xmlns:p14="http://schemas.microsoft.com/office/powerpoint/2010/main" val="202752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F0DB3D4-D8B5-4F83-8471-783B6938CAEB}"/>
              </a:ext>
            </a:extLst>
          </p:cNvPr>
          <p:cNvPicPr>
            <a:picLocks noChangeAspect="1"/>
          </p:cNvPicPr>
          <p:nvPr/>
        </p:nvPicPr>
        <p:blipFill>
          <a:blip r:embed="rId2"/>
          <a:stretch>
            <a:fillRect/>
          </a:stretch>
        </p:blipFill>
        <p:spPr>
          <a:xfrm>
            <a:off x="279143" y="1862513"/>
            <a:ext cx="5221625" cy="3132975"/>
          </a:xfrm>
          <a:prstGeom prst="rect">
            <a:avLst/>
          </a:prstGeom>
        </p:spPr>
      </p:pic>
      <p:sp>
        <p:nvSpPr>
          <p:cNvPr id="26" name="TextBox 25">
            <a:extLst>
              <a:ext uri="{FF2B5EF4-FFF2-40B4-BE49-F238E27FC236}">
                <a16:creationId xmlns:a16="http://schemas.microsoft.com/office/drawing/2014/main" id="{26D5E64F-E274-4587-B298-5174A33A4698}"/>
              </a:ext>
            </a:extLst>
          </p:cNvPr>
          <p:cNvSpPr txBox="1"/>
          <p:nvPr/>
        </p:nvSpPr>
        <p:spPr>
          <a:xfrm>
            <a:off x="5779911" y="406395"/>
            <a:ext cx="6412089" cy="6240235"/>
          </a:xfrm>
          <a:prstGeom prst="rect">
            <a:avLst/>
          </a:prstGeom>
        </p:spPr>
        <p:txBody>
          <a:bodyPr vert="horz" lIns="91440" tIns="45720" rIns="91440" bIns="45720" rtlCol="0" anchor="t">
            <a:normAutofit lnSpcReduction="10000"/>
          </a:bodyPr>
          <a:lstStyle/>
          <a:p>
            <a:pPr indent="-228600" defTabSz="914400">
              <a:lnSpc>
                <a:spcPct val="90000"/>
              </a:lnSpc>
              <a:spcAft>
                <a:spcPts val="600"/>
              </a:spcAft>
              <a:buFont typeface="Arial" panose="020B0604020202020204" pitchFamily="34" charset="0"/>
              <a:buChar char="•"/>
            </a:pPr>
            <a:r>
              <a:rPr lang="en-US" sz="2800" dirty="0" err="1">
                <a:effectLst/>
                <a:latin typeface="Times New Roman" panose="02020603050405020304" pitchFamily="18" charset="0"/>
                <a:cs typeface="Times New Roman" panose="02020603050405020304" pitchFamily="18" charset="0"/>
              </a:rPr>
              <a:t>Mùa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cs typeface="Times New Roman" panose="02020603050405020304" pitchFamily="18" charset="0"/>
              </a:rPr>
              <a:t> 1953, </a:t>
            </a:r>
            <a:r>
              <a:rPr lang="en-US" sz="2800" dirty="0" err="1">
                <a:effectLst/>
                <a:latin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do </a:t>
            </a:r>
            <a:r>
              <a:rPr lang="en-US" sz="2800" dirty="0" err="1">
                <a:effectLst/>
                <a:latin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FISE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a:t>
            </a:r>
          </a:p>
          <a:p>
            <a:pPr indent="-228600" defTabSz="914400">
              <a:lnSpc>
                <a:spcPct val="90000"/>
              </a:lnSpc>
              <a:spcAft>
                <a:spcPts val="600"/>
              </a:spcAft>
              <a:buFont typeface="Arial" panose="020B0604020202020204" pitchFamily="34" charset="0"/>
              <a:buChar char="•"/>
            </a:pP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26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30/8/1957, </a:t>
            </a:r>
            <a:r>
              <a:rPr lang="en-US" sz="2800" dirty="0" err="1">
                <a:effectLst/>
                <a:latin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Vacsava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FISE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57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20/11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cs typeface="Times New Roman" panose="02020603050405020304" pitchFamily="18" charset="0"/>
              </a:rPr>
              <a:t>.</a:t>
            </a:r>
          </a:p>
          <a:p>
            <a:pPr indent="-228600" defTabSz="914400">
              <a:lnSpc>
                <a:spcPct val="90000"/>
              </a:lnSpc>
              <a:spcAft>
                <a:spcPts val="600"/>
              </a:spcAft>
              <a:buFont typeface="Arial" panose="020B0604020202020204" pitchFamily="34" charset="0"/>
              <a:buChar char="•"/>
            </a:pP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20/11/1958.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lễ</a:t>
            </a:r>
            <a:r>
              <a:rPr lang="en-US" sz="2800" dirty="0">
                <a:effectLst/>
                <a:latin typeface="Times New Roman" panose="02020603050405020304" pitchFamily="18" charset="0"/>
                <a:cs typeface="Times New Roman" panose="02020603050405020304" pitchFamily="18" charset="0"/>
              </a:rPr>
              <a:t> 20/11 </a:t>
            </a:r>
            <a:r>
              <a:rPr lang="en-US" sz="2800" dirty="0" err="1">
                <a:effectLst/>
                <a:latin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phóng</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miền</a:t>
            </a:r>
            <a:r>
              <a:rPr lang="en-US" sz="2800" dirty="0">
                <a:effectLst/>
                <a:latin typeface="Times New Roman" panose="02020603050405020304" pitchFamily="18" charset="0"/>
                <a:cs typeface="Times New Roman" panose="02020603050405020304" pitchFamily="18" charset="0"/>
              </a:rPr>
              <a:t> Nam.</a:t>
            </a:r>
          </a:p>
        </p:txBody>
      </p:sp>
      <p:cxnSp>
        <p:nvCxnSpPr>
          <p:cNvPr id="66" name="Straight Connector 6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7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15">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3" name="Rectangle 1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F9CD756-E8C3-43F1-9186-65BECC413B5E}"/>
              </a:ext>
            </a:extLst>
          </p:cNvPr>
          <p:cNvPicPr>
            <a:picLocks noGrp="1" noChangeAspect="1"/>
          </p:cNvPicPr>
          <p:nvPr>
            <p:ph idx="1"/>
          </p:nvPr>
        </p:nvPicPr>
        <p:blipFill rotWithShape="1">
          <a:blip r:embed="rId2"/>
          <a:srcRect t="16770" b="10264"/>
          <a:stretch/>
        </p:blipFill>
        <p:spPr>
          <a:xfrm>
            <a:off x="307775" y="261437"/>
            <a:ext cx="11576450" cy="6335126"/>
          </a:xfrm>
          <a:prstGeom prst="rect">
            <a:avLst/>
          </a:prstGeom>
        </p:spPr>
      </p:pic>
    </p:spTree>
    <p:extLst>
      <p:ext uri="{BB962C8B-B14F-4D97-AF65-F5344CB8AC3E}">
        <p14:creationId xmlns:p14="http://schemas.microsoft.com/office/powerpoint/2010/main" val="54871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Content Placeholder 3">
            <a:extLst>
              <a:ext uri="{FF2B5EF4-FFF2-40B4-BE49-F238E27FC236}">
                <a16:creationId xmlns:a16="http://schemas.microsoft.com/office/drawing/2014/main" id="{97678E5A-3423-469A-B7E0-5A55788B852B}"/>
              </a:ext>
            </a:extLst>
          </p:cNvPr>
          <p:cNvPicPr>
            <a:picLocks noChangeAspect="1"/>
          </p:cNvPicPr>
          <p:nvPr/>
        </p:nvPicPr>
        <p:blipFill rotWithShape="1">
          <a:blip r:embed="rId2"/>
          <a:srcRect l="10857" r="16139"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5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5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5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56" name="Straight Connector 5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00013CA-47A9-4A17-8AAA-E5BF6AF064ED}"/>
              </a:ext>
            </a:extLst>
          </p:cNvPr>
          <p:cNvSpPr txBox="1"/>
          <p:nvPr/>
        </p:nvSpPr>
        <p:spPr>
          <a:xfrm>
            <a:off x="6329681" y="207364"/>
            <a:ext cx="5742189" cy="6555641"/>
          </a:xfrm>
          <a:prstGeom prst="rect">
            <a:avLst/>
          </a:prstGeom>
          <a:noFill/>
        </p:spPr>
        <p:txBody>
          <a:bodyPr wrap="square">
            <a:spAutoFit/>
          </a:bodyPr>
          <a:lstStyle/>
          <a:p>
            <a:pPr algn="ctr"/>
            <a:r>
              <a:rPr lang="vi-VN" sz="4000" b="1" i="1" dirty="0">
                <a:effectLst/>
                <a:latin typeface="Times New Roman" panose="02020603050405020304" pitchFamily="18" charset="0"/>
                <a:ea typeface="Times New Roman" panose="02020603050405020304" pitchFamily="18" charset="0"/>
              </a:rPr>
              <a:t>CÙNG NGHỀ</a:t>
            </a:r>
            <a:endParaRPr lang="vi-VN" sz="2800" dirty="0">
              <a:effectLst/>
              <a:latin typeface="Times New Roman" panose="02020603050405020304" pitchFamily="18" charset="0"/>
              <a:ea typeface="Times New Roman" panose="02020603050405020304" pitchFamily="18" charset="0"/>
            </a:endParaRPr>
          </a:p>
          <a:p>
            <a:pPr algn="r"/>
            <a:r>
              <a:rPr lang="vi-VN" sz="2000" dirty="0">
                <a:effectLst/>
                <a:latin typeface="Times New Roman" panose="02020603050405020304" pitchFamily="18" charset="0"/>
                <a:ea typeface="Times New Roman" panose="02020603050405020304" pitchFamily="18" charset="0"/>
              </a:rPr>
              <a:t>ỦNG SON CA</a:t>
            </a:r>
            <a:endParaRPr lang="vi-VN" sz="1600"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Thằng bé mới bảy tuổi ngây thơ hỏi bố:</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 Sao hôm nay nhà cô Lan đông học sinh vậy bố?</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 Ngày 20/11 con ạ, các anh chị đến thăm và chúc mừng cô giáo của mình đấy.</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 Vậy thầy giáo thì có được học trò thăm không hả bố?</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 Có chứ con vì đây là ngày của thầy, cô luôn mà.</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 Sao mấy anh, chị không thăm bố?</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 À, thì tại vì mấy anh, chị gặp bố ở trường rồi.</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Thằng bé không biết bố nó đã nói dối. Chỉ vì cô Lan là giáo viên dạy toán còn bố nó là giáo viên thể dục.</a:t>
            </a:r>
            <a:endParaRPr lang="vi-V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750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9">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6" name="Rectangle 11">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AC8CA60-C494-4D85-948C-9E60B623020F}"/>
              </a:ext>
            </a:extLst>
          </p:cNvPr>
          <p:cNvPicPr>
            <a:picLocks noGrp="1" noChangeAspect="1"/>
          </p:cNvPicPr>
          <p:nvPr>
            <p:ph idx="1"/>
          </p:nvPr>
        </p:nvPicPr>
        <p:blipFill rotWithShape="1">
          <a:blip r:embed="rId2"/>
          <a:srcRect t="14493"/>
          <a:stretch/>
        </p:blipFill>
        <p:spPr>
          <a:xfrm>
            <a:off x="307775" y="261437"/>
            <a:ext cx="11576450" cy="6335126"/>
          </a:xfrm>
          <a:prstGeom prst="rect">
            <a:avLst/>
          </a:prstGeom>
        </p:spPr>
      </p:pic>
      <p:sp>
        <p:nvSpPr>
          <p:cNvPr id="8" name="TextBox 7">
            <a:extLst>
              <a:ext uri="{FF2B5EF4-FFF2-40B4-BE49-F238E27FC236}">
                <a16:creationId xmlns:a16="http://schemas.microsoft.com/office/drawing/2014/main" id="{DA37BFF2-3AA7-4226-B46B-4C72234D46EC}"/>
              </a:ext>
            </a:extLst>
          </p:cNvPr>
          <p:cNvSpPr txBox="1"/>
          <p:nvPr/>
        </p:nvSpPr>
        <p:spPr>
          <a:xfrm>
            <a:off x="4167750" y="887790"/>
            <a:ext cx="7716469" cy="4154984"/>
          </a:xfrm>
          <a:prstGeom prst="rect">
            <a:avLst/>
          </a:prstGeom>
          <a:noFill/>
        </p:spPr>
        <p:txBody>
          <a:bodyPr wrap="square">
            <a:spAutoFit/>
          </a:bodyPr>
          <a:lstStyle/>
          <a:p>
            <a:pPr algn="ctr"/>
            <a:r>
              <a:rPr lang="vi-VN" sz="3600" b="1" i="1" dirty="0">
                <a:effectLst/>
                <a:latin typeface="Times New Roman" panose="02020603050405020304" pitchFamily="18" charset="0"/>
                <a:ea typeface="Times New Roman" panose="02020603050405020304" pitchFamily="18" charset="0"/>
              </a:rPr>
              <a:t>BÀI HỌC ĐẦU TIÊN</a:t>
            </a:r>
            <a:endParaRPr lang="vi-VN" sz="2800" b="1" i="1" dirty="0">
              <a:effectLst/>
              <a:latin typeface="Times New Roman" panose="02020603050405020304" pitchFamily="18" charset="0"/>
              <a:ea typeface="Times New Roman" panose="02020603050405020304" pitchFamily="18" charset="0"/>
            </a:endParaRPr>
          </a:p>
          <a:p>
            <a:pPr algn="r"/>
            <a:r>
              <a:rPr lang="vi-VN" sz="1400" dirty="0">
                <a:effectLst/>
                <a:latin typeface="Times New Roman" panose="02020603050405020304" pitchFamily="18" charset="0"/>
                <a:ea typeface="Times New Roman" panose="02020603050405020304" pitchFamily="18" charset="0"/>
              </a:rPr>
              <a:t>NGUYỄN THỊ HOA HIÊN</a:t>
            </a:r>
            <a:endParaRPr lang="vi-VN" sz="1100"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Sáu tuổi, tôi theo bố đến trường. Trên bờ đê nhầy nhụa, trơn ướt, bước chân bố hằn lên mạnh mẽ, vững chãi. Toi gắng sức sải chân dẫm vào, nghĩ: “Mình sẽ không trượt ngã”. Bố mỉm cười, nhìn tôi trìu mến: “Con hãy đi với chính bước chân của mình. Đừng đi trên dấu chân có sẵn”.</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Tôi nhìn bố lắc đầu không hiểu.</a:t>
            </a:r>
            <a:endParaRPr lang="vi-VN"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Lớn lên. Vào đời. Tôi khao khát khẳng định mình, nhưng lại tự đánh mất chính mình. Thất bại, tôi gục khóc. Nhớ lời bố xưa. Hiểu ra, nhưng bố đã không còn.</a:t>
            </a:r>
            <a:endParaRPr lang="vi-V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049261"/>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14</TotalTime>
  <Words>733</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Gill Sans Nova</vt:lpstr>
      <vt:lpstr>Times New Roman</vt:lpstr>
      <vt:lpstr>GradientVTI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Van Thy</dc:creator>
  <cp:lastModifiedBy>Nguyen Thi Van Thy</cp:lastModifiedBy>
  <cp:revision>5</cp:revision>
  <dcterms:created xsi:type="dcterms:W3CDTF">2020-11-08T13:49:28Z</dcterms:created>
  <dcterms:modified xsi:type="dcterms:W3CDTF">2020-11-08T14:05:58Z</dcterms:modified>
</cp:coreProperties>
</file>