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2" r:id="rId3"/>
    <p:sldId id="258" r:id="rId4"/>
    <p:sldId id="257" r:id="rId5"/>
    <p:sldId id="275" r:id="rId6"/>
    <p:sldId id="263" r:id="rId7"/>
    <p:sldId id="276" r:id="rId8"/>
    <p:sldId id="264" r:id="rId9"/>
    <p:sldId id="286" r:id="rId10"/>
    <p:sldId id="266" r:id="rId11"/>
    <p:sldId id="287" r:id="rId12"/>
    <p:sldId id="268" r:id="rId13"/>
    <p:sldId id="288" r:id="rId14"/>
    <p:sldId id="267" r:id="rId15"/>
    <p:sldId id="259" r:id="rId16"/>
    <p:sldId id="289" r:id="rId17"/>
    <p:sldId id="291" r:id="rId18"/>
    <p:sldId id="269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96" y="-684"/>
      </p:cViewPr>
      <p:guideLst>
        <p:guide orient="horz" pos="1584"/>
        <p:guide pos="2883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Arial" panose="020B0604020202020204" pitchFamily="34" charset="0"/>
                <a:ea typeface="Arial" panose="020B0604020202020204" pitchFamily="34" charset="0"/>
              </a:rPr>
              <a:t>2020/11/17</a:t>
            </a:fld>
            <a:endParaRPr lang="zh-CN" altLang="en-US" smtClean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Arial" panose="020B0604020202020204" pitchFamily="34" charset="0"/>
                <a:ea typeface="Arial" panose="020B0604020202020204" pitchFamily="34" charset="0"/>
              </a:rPr>
              <a:t>‹#›</a:t>
            </a:fld>
            <a:endParaRPr lang="zh-CN" altLang="en-US" smtClean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38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1AC49D05-6128-4D0D-A32A-06A5E73B386C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76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502412" y="1941550"/>
            <a:ext cx="8139178" cy="674493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502412" y="2675088"/>
            <a:ext cx="8139178" cy="713363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02448" y="714506"/>
            <a:ext cx="8139178" cy="378066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02412" y="1941550"/>
            <a:ext cx="8139178" cy="674493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170"/>
            <a:ext cx="8139178" cy="3781678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48" y="2857047"/>
            <a:ext cx="8139178" cy="468716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02444" y="3384348"/>
            <a:ext cx="8139178" cy="808630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79158" y="972170"/>
            <a:ext cx="3962432" cy="3780661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57"/>
            <a:ext cx="8139178" cy="486085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02448" y="972170"/>
            <a:ext cx="3962432" cy="28580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02444" y="1342017"/>
            <a:ext cx="3962400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972170"/>
            <a:ext cx="3962432" cy="28580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42017"/>
            <a:ext cx="3962432" cy="3414773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02448" y="972170"/>
            <a:ext cx="3962432" cy="3780661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679194" y="972170"/>
            <a:ext cx="3962432" cy="3780661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2020/11/17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7928351" y="714506"/>
            <a:ext cx="713238" cy="404238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502444" y="714500"/>
            <a:ext cx="7371076" cy="404238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02412" y="324057"/>
            <a:ext cx="8139178" cy="486085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502412" y="972170"/>
            <a:ext cx="8139178" cy="3780661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2020/11/17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3208"/>
            <a:ext cx="2970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3208"/>
            <a:ext cx="2025000" cy="237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ea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Arial" panose="020B0604020202020204" pitchFamily="34" charset="0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Arial" panose="020B0604020202020204" pitchFamily="34" charset="0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Arial" panose="020B0604020202020204" pitchFamily="34" charset="0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Arial" panose="020B0604020202020204" pitchFamily="34" charset="0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Arial" panose="020B0604020202020204" pitchFamily="34" charset="0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Arial" panose="020B0604020202020204" pitchFamily="34" charset="0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hyperlink" Target="https://www.youtube.com/watch?v=z1GEJb83NJM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hyperlink" Target="https://www.youtube.com/watch?v=Q1T130t8kqs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hyperlink" Target="https://www.youtube.com/watch?v=SDz5Cyr-_aU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4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4.wmf"/><Relationship Id="rId2" Type="http://schemas.openxmlformats.org/officeDocument/2006/relationships/tags" Target="../tags/tag6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3.wmf"/><Relationship Id="rId4" Type="http://schemas.openxmlformats.org/officeDocument/2006/relationships/image" Target="../media/image7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5" Type="http://schemas.openxmlformats.org/officeDocument/2006/relationships/hyperlink" Target="https://www.youtube.com/watch?v=vhR2reIxcs0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270"/>
            <a:ext cx="9133205" cy="51562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0345" y="1607334"/>
            <a:ext cx="87039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TIỂU SỬ </a:t>
            </a:r>
          </a:p>
          <a:p>
            <a:pPr algn="ctr"/>
            <a:r>
              <a:rPr lang="en-US" altLang="zh-CN" sz="4000" b="1" dirty="0" smtClean="0">
                <a:solidFill>
                  <a:srgbClr val="00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MỘT SỐ NHÀ TOÁN HỌC </a:t>
            </a:r>
            <a:endParaRPr lang="en-US" altLang="zh-CN" sz="4000" b="1"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4000" b="1" dirty="0" smtClean="0">
                <a:solidFill>
                  <a:srgbClr val="00FF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NỔI TIẾNG CỦA NHÂN LOẠI</a:t>
            </a:r>
            <a:endParaRPr lang="en-US" altLang="zh-CN" sz="4000" b="1" dirty="0">
              <a:solidFill>
                <a:srgbClr val="00FF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2155" y="1367155"/>
            <a:ext cx="7668895" cy="246062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0820" y="252730"/>
            <a:ext cx="3197860" cy="463867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4"/>
          <p:cNvSpPr/>
          <p:nvPr/>
        </p:nvSpPr>
        <p:spPr>
          <a:xfrm>
            <a:off x="210185" y="4274185"/>
            <a:ext cx="8682355" cy="386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75615" y="589915"/>
            <a:ext cx="8416925" cy="4180840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102360" y="4097020"/>
            <a:ext cx="743013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1601 - 1665                              Pierre de Fermat</a:t>
            </a:r>
          </a:p>
        </p:txBody>
      </p:sp>
      <p:pic>
        <p:nvPicPr>
          <p:cNvPr id="4" name="Picture 3" descr="Pierre_de_Ferma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" y="110490"/>
            <a:ext cx="3039110" cy="4065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 l="63646" t="44630" r="16667" b="35926"/>
          <a:stretch>
            <a:fillRect/>
          </a:stretch>
        </p:blipFill>
        <p:spPr>
          <a:xfrm>
            <a:off x="3651250" y="798830"/>
            <a:ext cx="5142230" cy="2856865"/>
          </a:xfrm>
          <a:prstGeom prst="rect">
            <a:avLst/>
          </a:prstGeom>
        </p:spPr>
      </p:pic>
      <p:sp>
        <p:nvSpPr>
          <p:cNvPr id="6" name="Action Button: Forward or Next 5">
            <a:hlinkClick r:id="rId6" action="ppaction://hlinkfile"/>
          </p:cNvPr>
          <p:cNvSpPr/>
          <p:nvPr/>
        </p:nvSpPr>
        <p:spPr>
          <a:xfrm>
            <a:off x="5855970" y="1807845"/>
            <a:ext cx="624840" cy="6705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文本框 7"/>
          <p:cNvSpPr txBox="1"/>
          <p:nvPr/>
        </p:nvSpPr>
        <p:spPr>
          <a:xfrm>
            <a:off x="3651885" y="3723640"/>
            <a:ext cx="514159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sz="1500" b="1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https://www.youtube.com/watch?v=z1GEJb83NJM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5110" y="-1725295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5890" y="711835"/>
            <a:ext cx="6307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1969770" algn="l"/>
              </a:tabLst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Isaac Newton</a:t>
            </a:r>
            <a:endParaRPr lang="en-US" altLang="zh-CN" sz="6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" name="Picture 2" descr="apple-4967157_960_7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45" y="1817370"/>
            <a:ext cx="1430020" cy="16319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830580" y="1981835"/>
            <a:ext cx="3710940" cy="430530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"/>
          <p:cNvSpPr/>
          <p:nvPr/>
        </p:nvSpPr>
        <p:spPr>
          <a:xfrm>
            <a:off x="1233170" y="704215"/>
            <a:ext cx="7517765" cy="3718560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3" name="Picture 22" descr="GodfreyKneller-IsaacNewton-16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" y="310515"/>
            <a:ext cx="3293110" cy="4523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rcRect l="2292" t="33704" r="64583" b="32222"/>
          <a:stretch>
            <a:fillRect/>
          </a:stretch>
        </p:blipFill>
        <p:spPr>
          <a:xfrm>
            <a:off x="3904615" y="1170305"/>
            <a:ext cx="4846320" cy="2804160"/>
          </a:xfrm>
          <a:prstGeom prst="rect">
            <a:avLst/>
          </a:prstGeom>
        </p:spPr>
      </p:pic>
      <p:sp>
        <p:nvSpPr>
          <p:cNvPr id="26" name="Action Button: Forward or Next 25">
            <a:hlinkClick r:id="rId6" action="ppaction://hlinkfile"/>
          </p:cNvPr>
          <p:cNvSpPr/>
          <p:nvPr/>
        </p:nvSpPr>
        <p:spPr>
          <a:xfrm>
            <a:off x="5797550" y="2117090"/>
            <a:ext cx="1371600" cy="9753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7"/>
          <p:cNvSpPr txBox="1"/>
          <p:nvPr/>
        </p:nvSpPr>
        <p:spPr>
          <a:xfrm>
            <a:off x="4037330" y="3888740"/>
            <a:ext cx="469646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sz="1500" b="1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https://www.youtube.com/watch?v=Q1T130t8kqs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5110" y="-1725295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5890" y="711835"/>
            <a:ext cx="630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1969770" algn="l"/>
              </a:tabLst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John Napier</a:t>
            </a:r>
          </a:p>
          <a:p>
            <a:pPr algn="ctr" defTabSz="914400">
              <a:tabLst>
                <a:tab pos="1969770" algn="l"/>
              </a:tabLst>
            </a:pPr>
            <a:r>
              <a:rPr lang="en-US" altLang="zh-CN" sz="60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LOG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42835" y="0"/>
            <a:ext cx="1701165" cy="185674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42570" y="695325"/>
            <a:ext cx="4344670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- M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ột nhà toán học, vật lý, chiêm tinh và thiên văn học người Scotland. </a:t>
            </a:r>
          </a:p>
          <a:p>
            <a:pPr algn="just">
              <a:lnSpc>
                <a:spcPct val="17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John Napier là người đã phát minh ra 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lôgarit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và bảng Napier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- Ô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ng cũng chính là người phổ biến việc sử dụng dấu đặt sau đơn vị phân số thập phân trong toán học.</a:t>
            </a:r>
          </a:p>
        </p:txBody>
      </p:sp>
      <p:sp>
        <p:nvSpPr>
          <p:cNvPr id="3" name="矩形 2"/>
          <p:cNvSpPr/>
          <p:nvPr/>
        </p:nvSpPr>
        <p:spPr>
          <a:xfrm rot="5400000">
            <a:off x="7308215" y="3413125"/>
            <a:ext cx="2830830" cy="6305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John_Napi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920" y="1052195"/>
            <a:ext cx="3242945" cy="4091940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 rot="5400000">
            <a:off x="7952740" y="3421380"/>
            <a:ext cx="1558290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1550 - 1617 </a:t>
            </a:r>
          </a:p>
        </p:txBody>
      </p:sp>
      <p:pic>
        <p:nvPicPr>
          <p:cNvPr id="6" name="Picture 5" descr="Flag_of_Scotland_Pantone3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720" y="105410"/>
            <a:ext cx="1388110" cy="8394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74955" y="-4316730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ma290_3_cover_image_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655" y="-15240"/>
            <a:ext cx="4208780" cy="2142490"/>
          </a:xfrm>
          <a:prstGeom prst="rect">
            <a:avLst/>
          </a:prstGeom>
        </p:spPr>
      </p:pic>
      <p:pic>
        <p:nvPicPr>
          <p:cNvPr id="8" name="Picture 7" descr="john-napier-quote-lbi6i1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92730"/>
            <a:ext cx="4328160" cy="2272030"/>
          </a:xfrm>
          <a:prstGeom prst="rect">
            <a:avLst/>
          </a:prstGeom>
        </p:spPr>
      </p:pic>
      <p:pic>
        <p:nvPicPr>
          <p:cNvPr id="9" name="Picture 8" descr="JohnNapi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5" y="309880"/>
            <a:ext cx="1916430" cy="2374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rcRect l="20938" t="29437" r="48750" b="33333"/>
          <a:stretch>
            <a:fillRect/>
          </a:stretch>
        </p:blipFill>
        <p:spPr>
          <a:xfrm>
            <a:off x="5135880" y="2395855"/>
            <a:ext cx="3779520" cy="26117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5110" y="-1725295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5890" y="711835"/>
            <a:ext cx="630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1969770" algn="l"/>
              </a:tabLst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Leonhard </a:t>
            </a:r>
          </a:p>
          <a:p>
            <a:pPr algn="ctr" defTabSz="914400">
              <a:tabLst>
                <a:tab pos="1969770" algn="l"/>
              </a:tabLst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Euler</a:t>
            </a:r>
            <a:endParaRPr lang="en-US" altLang="zh-CN" sz="600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650" y="184150"/>
            <a:ext cx="6428740" cy="373570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/>
          <p:nvPr/>
        </p:nvSpPr>
        <p:spPr>
          <a:xfrm>
            <a:off x="-9525" y="4128135"/>
            <a:ext cx="8834120" cy="386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7"/>
          <p:cNvSpPr txBox="1"/>
          <p:nvPr/>
        </p:nvSpPr>
        <p:spPr>
          <a:xfrm>
            <a:off x="3909695" y="3942715"/>
            <a:ext cx="160972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707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783</a:t>
            </a:r>
          </a:p>
        </p:txBody>
      </p:sp>
      <p:sp>
        <p:nvSpPr>
          <p:cNvPr id="4" name="文本框 7"/>
          <p:cNvSpPr txBox="1"/>
          <p:nvPr/>
        </p:nvSpPr>
        <p:spPr>
          <a:xfrm>
            <a:off x="543560" y="3305810"/>
            <a:ext cx="4685665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sz="1500" b="1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https://www.youtube.com/watch?v=SDz5Cyr-_aU</a:t>
            </a:r>
          </a:p>
        </p:txBody>
      </p:sp>
      <p:pic>
        <p:nvPicPr>
          <p:cNvPr id="8" name="Picture 7" descr="Leonhard_Euler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420" y="384810"/>
            <a:ext cx="3305175" cy="41294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 l="1580" t="31420" r="74414" b="43210"/>
          <a:stretch>
            <a:fillRect/>
          </a:stretch>
        </p:blipFill>
        <p:spPr>
          <a:xfrm>
            <a:off x="427990" y="525780"/>
            <a:ext cx="4676140" cy="2780030"/>
          </a:xfrm>
          <a:prstGeom prst="rect">
            <a:avLst/>
          </a:prstGeom>
        </p:spPr>
      </p:pic>
      <p:pic>
        <p:nvPicPr>
          <p:cNvPr id="12" name="Picture 11" descr="275px-Euler-USSR-1957-sta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410" y="3942715"/>
            <a:ext cx="1719580" cy="1238885"/>
          </a:xfrm>
          <a:prstGeom prst="rect">
            <a:avLst/>
          </a:prstGeom>
        </p:spPr>
      </p:pic>
      <p:sp>
        <p:nvSpPr>
          <p:cNvPr id="13" name="Action Button: Forward or Next 12">
            <a:hlinkClick r:id="rId6" action="ppaction://hlinkfile"/>
          </p:cNvPr>
          <p:cNvSpPr/>
          <p:nvPr/>
        </p:nvSpPr>
        <p:spPr>
          <a:xfrm>
            <a:off x="2376170" y="1588770"/>
            <a:ext cx="866140" cy="6699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-1270"/>
            <a:ext cx="9133205" cy="51562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20345" y="1550035"/>
            <a:ext cx="8703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CẢM ƠN CÁC BẠN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ĐÃ CHÚ Ý THEO DÕI!</a:t>
            </a:r>
            <a:endParaRPr lang="en-US" altLang="zh-CN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2155" y="1367155"/>
            <a:ext cx="7668895" cy="206438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1280px-Toa_do_cua_mot_diem_trong_khong_gian.sv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2070" y="1031240"/>
            <a:ext cx="2367915" cy="1518920"/>
          </a:xfrm>
          <a:prstGeom prst="rect">
            <a:avLst/>
          </a:prstGeom>
        </p:spPr>
      </p:pic>
      <p:pic>
        <p:nvPicPr>
          <p:cNvPr id="26" name="Picture 25" descr="toadodescart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5555" y="50800"/>
            <a:ext cx="1542415" cy="147701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24555" y="-6985"/>
            <a:ext cx="2882265" cy="515747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-8890" y="307975"/>
            <a:ext cx="3914140" cy="706755"/>
            <a:chOff x="7643" y="1702"/>
            <a:chExt cx="6164" cy="1113"/>
          </a:xfrm>
        </p:grpSpPr>
        <p:sp>
          <p:nvSpPr>
            <p:cNvPr id="6" name="文本框 5"/>
            <p:cNvSpPr txBox="1"/>
            <p:nvPr/>
          </p:nvSpPr>
          <p:spPr>
            <a:xfrm>
              <a:off x="7643" y="1702"/>
              <a:ext cx="7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601" y="1969"/>
              <a:ext cx="5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tabLst>
                  <a:tab pos="1969770" algn="l"/>
                </a:tabLst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Augustin-Louis Cauchy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8890" y="1637030"/>
            <a:ext cx="3305810" cy="706755"/>
            <a:chOff x="7629" y="1702"/>
            <a:chExt cx="5206" cy="1113"/>
          </a:xfrm>
        </p:grpSpPr>
        <p:sp>
          <p:nvSpPr>
            <p:cNvPr id="9" name="文本框 8"/>
            <p:cNvSpPr txBox="1"/>
            <p:nvPr/>
          </p:nvSpPr>
          <p:spPr>
            <a:xfrm>
              <a:off x="7654" y="1702"/>
              <a:ext cx="7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629" y="2033"/>
              <a:ext cx="5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 defTabSz="914400">
                <a:tabLst>
                  <a:tab pos="1969770" algn="l"/>
                </a:tabLst>
              </a:pPr>
              <a:r>
                <a:rPr lang="en-US" altLang="zh-CN">
                  <a:ln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Pierre de Fermat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793740" y="304800"/>
            <a:ext cx="3914140" cy="706755"/>
            <a:chOff x="7643" y="1702"/>
            <a:chExt cx="6164" cy="1113"/>
          </a:xfrm>
        </p:grpSpPr>
        <p:sp>
          <p:nvSpPr>
            <p:cNvPr id="12" name="文本框 11"/>
            <p:cNvSpPr txBox="1"/>
            <p:nvPr/>
          </p:nvSpPr>
          <p:spPr>
            <a:xfrm>
              <a:off x="7643" y="1702"/>
              <a:ext cx="7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rgbClr val="00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601" y="1968"/>
              <a:ext cx="5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tabLst>
                  <a:tab pos="1969770" algn="l"/>
                </a:tabLst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René Descartes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40400" y="2381250"/>
            <a:ext cx="3914140" cy="706755"/>
            <a:chOff x="7643" y="1702"/>
            <a:chExt cx="6164" cy="1113"/>
          </a:xfrm>
        </p:grpSpPr>
        <p:sp>
          <p:nvSpPr>
            <p:cNvPr id="15" name="文本框 14"/>
            <p:cNvSpPr txBox="1"/>
            <p:nvPr/>
          </p:nvSpPr>
          <p:spPr>
            <a:xfrm>
              <a:off x="7643" y="1702"/>
              <a:ext cx="7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601" y="1968"/>
              <a:ext cx="5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tabLst>
                  <a:tab pos="1969770" algn="l"/>
                </a:tabLst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Isaac Newton</a:t>
              </a:r>
            </a:p>
          </p:txBody>
        </p:sp>
      </p:grpSp>
      <p:grpSp>
        <p:nvGrpSpPr>
          <p:cNvPr id="2" name="组合 4"/>
          <p:cNvGrpSpPr/>
          <p:nvPr/>
        </p:nvGrpSpPr>
        <p:grpSpPr>
          <a:xfrm>
            <a:off x="82550" y="3164205"/>
            <a:ext cx="3914140" cy="706755"/>
            <a:chOff x="7643" y="1702"/>
            <a:chExt cx="6164" cy="1113"/>
          </a:xfrm>
        </p:grpSpPr>
        <p:sp>
          <p:nvSpPr>
            <p:cNvPr id="3" name="文本框 8"/>
            <p:cNvSpPr txBox="1"/>
            <p:nvPr/>
          </p:nvSpPr>
          <p:spPr>
            <a:xfrm>
              <a:off x="7643" y="1702"/>
              <a:ext cx="7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7" name="文本框 9"/>
            <p:cNvSpPr txBox="1"/>
            <p:nvPr/>
          </p:nvSpPr>
          <p:spPr>
            <a:xfrm>
              <a:off x="8601" y="1968"/>
              <a:ext cx="5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tabLst>
                  <a:tab pos="1969770" algn="l"/>
                </a:tabLst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John Napier</a:t>
              </a:r>
            </a:p>
          </p:txBody>
        </p:sp>
      </p:grpSp>
      <p:grpSp>
        <p:nvGrpSpPr>
          <p:cNvPr id="18" name="组合 13"/>
          <p:cNvGrpSpPr/>
          <p:nvPr/>
        </p:nvGrpSpPr>
        <p:grpSpPr>
          <a:xfrm>
            <a:off x="5740400" y="3759835"/>
            <a:ext cx="3914140" cy="706755"/>
            <a:chOff x="7643" y="1702"/>
            <a:chExt cx="6164" cy="1113"/>
          </a:xfrm>
        </p:grpSpPr>
        <p:sp>
          <p:nvSpPr>
            <p:cNvPr id="19" name="文本框 14"/>
            <p:cNvSpPr txBox="1"/>
            <p:nvPr/>
          </p:nvSpPr>
          <p:spPr>
            <a:xfrm>
              <a:off x="7643" y="1702"/>
              <a:ext cx="732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0" name="文本框 15"/>
            <p:cNvSpPr txBox="1"/>
            <p:nvPr/>
          </p:nvSpPr>
          <p:spPr>
            <a:xfrm>
              <a:off x="8601" y="1968"/>
              <a:ext cx="520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tabLst>
                  <a:tab pos="1969770" algn="l"/>
                </a:tabLst>
              </a:pPr>
              <a:r>
                <a:rPr lang="en-US" altLang="zh-CN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Leonhard Euler</a:t>
              </a:r>
            </a:p>
          </p:txBody>
        </p:sp>
      </p:grpSp>
      <p:graphicFrame>
        <p:nvGraphicFramePr>
          <p:cNvPr id="21" name="Object 2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49630" y="845820"/>
          <a:ext cx="1917700" cy="959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r:id="rId7" imgW="787400" imgH="393700" progId="Equation.KSEE3">
                  <p:embed/>
                </p:oleObj>
              </mc:Choice>
              <mc:Fallback>
                <p:oleObj r:id="rId7" imgW="7874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9630" y="845820"/>
                        <a:ext cx="1917700" cy="959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517609"/>
              </p:ext>
            </p:extLst>
          </p:nvPr>
        </p:nvGraphicFramePr>
        <p:xfrm>
          <a:off x="599440" y="2215515"/>
          <a:ext cx="2302510" cy="1151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9" imgW="838200" imgH="419100" progId="Equation.KSEE3">
                  <p:embed/>
                </p:oleObj>
              </mc:Choice>
              <mc:Fallback>
                <p:oleObj r:id="rId9" imgW="838200" imgH="4191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9440" y="2215515"/>
                        <a:ext cx="2302510" cy="1151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3870960"/>
          <a:ext cx="3148965" cy="623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11" imgW="1219200" imgH="241300" progId="Equation.KSEE3">
                  <p:embed/>
                </p:oleObj>
              </mc:Choice>
              <mc:Fallback>
                <p:oleObj r:id="rId11" imgW="1219200" imgH="2413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3870960"/>
                        <a:ext cx="3148965" cy="623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02070" y="2909570"/>
          <a:ext cx="2660015" cy="819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13" imgW="1409700" imgH="431800" progId="Equation.KSEE3">
                  <p:embed/>
                </p:oleObj>
              </mc:Choice>
              <mc:Fallback>
                <p:oleObj r:id="rId13" imgW="1409700" imgH="4318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02070" y="2909570"/>
                        <a:ext cx="2660015" cy="819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809247"/>
              </p:ext>
            </p:extLst>
          </p:nvPr>
        </p:nvGraphicFramePr>
        <p:xfrm>
          <a:off x="6756400" y="4297045"/>
          <a:ext cx="2085975" cy="608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15" imgW="609600" imgH="177165" progId="Equation.KSEE3">
                  <p:embed/>
                </p:oleObj>
              </mc:Choice>
              <mc:Fallback>
                <p:oleObj r:id="rId15" imgW="609600" imgH="177165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56400" y="4297045"/>
                        <a:ext cx="2085975" cy="608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5110" y="-1725295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5890" y="648335"/>
            <a:ext cx="63074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1969770" algn="l"/>
              </a:tabLst>
            </a:pPr>
            <a:r>
              <a:rPr lang="en-US" altLang="zh-CN" sz="660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Augustin-Louis Cauchy</a:t>
            </a:r>
            <a:endParaRPr lang="en-US" altLang="zh-CN" sz="6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89170" y="161925"/>
            <a:ext cx="4292600" cy="48209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-9525" y="492760"/>
            <a:ext cx="479869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- N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hà toán học người Pháp </a:t>
            </a:r>
          </a:p>
          <a:p>
            <a:pPr algn="just">
              <a:lnSpc>
                <a:spcPct val="170000"/>
              </a:lnSpc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- Sinh ra và lớn lên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tại Paris.</a:t>
            </a:r>
          </a:p>
          <a:p>
            <a:pPr algn="just">
              <a:lnSpc>
                <a:spcPct val="17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Ông vào học Trường Bách khoa Paris (École Polytechnique) lúc 16 tuổi.</a:t>
            </a:r>
          </a:p>
          <a:p>
            <a:pPr algn="just">
              <a:lnSpc>
                <a:spcPct val="170000"/>
              </a:lnSpc>
            </a:pP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Ông dạy toán ở Trường Bách khoa và </a:t>
            </a:r>
            <a:r>
              <a:rPr lang="en-US" altLang="zh-CN" sz="200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zh-CN" altLang="en-US" sz="2000">
                <a:latin typeface="Arial" panose="020B0604020202020204" pitchFamily="34" charset="0"/>
                <a:cs typeface="Arial" panose="020B0604020202020204" pitchFamily="34" charset="0"/>
              </a:rPr>
              <a:t> hội viên Hàn lâm viện Khoa học Pháp.</a:t>
            </a:r>
          </a:p>
        </p:txBody>
      </p:sp>
      <p:sp>
        <p:nvSpPr>
          <p:cNvPr id="5" name="矩形 4"/>
          <p:cNvSpPr/>
          <p:nvPr/>
        </p:nvSpPr>
        <p:spPr>
          <a:xfrm>
            <a:off x="-9525" y="4128135"/>
            <a:ext cx="9163050" cy="386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 descr="Augustin-Louis_Cauchy_19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195" y="228600"/>
            <a:ext cx="2814320" cy="3899535"/>
          </a:xfrm>
          <a:prstGeom prst="rect">
            <a:avLst/>
          </a:prstGeom>
        </p:spPr>
      </p:pic>
      <p:sp>
        <p:nvSpPr>
          <p:cNvPr id="3" name="文本框 7"/>
          <p:cNvSpPr txBox="1"/>
          <p:nvPr/>
        </p:nvSpPr>
        <p:spPr>
          <a:xfrm>
            <a:off x="5968365" y="3942715"/>
            <a:ext cx="160972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1789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1857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7644420_3421788097864065_382902142727285486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572135"/>
            <a:ext cx="9072245" cy="38893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15" y="-5715"/>
            <a:ext cx="9133205" cy="51562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607560" y="607695"/>
            <a:ext cx="4531360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Công trình lớn nhất của ông là lý thuyết hàm số với ẩn số tạp. 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70000"/>
              </a:lnSpc>
            </a:pP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Ông cũng đóng góp rất nhiều trong lãnh vực toán tích phân và toán vi phân. 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zh-CN" altLang="en-US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Ông đã đặt ra những tiêu chuẩn Cauchy để nghiên cứu về sự hội tụ của các dãy trong toán học.</a:t>
            </a:r>
          </a:p>
        </p:txBody>
      </p:sp>
      <p:pic>
        <p:nvPicPr>
          <p:cNvPr id="3" name="Picture 2" descr="cauchy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1267460"/>
            <a:ext cx="4133215" cy="26104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5110" y="-1725295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5890" y="353695"/>
            <a:ext cx="630745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1969770" algn="l"/>
              </a:tabLst>
            </a:pPr>
            <a:r>
              <a:rPr lang="en-US" altLang="zh-CN" sz="6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René </a:t>
            </a:r>
          </a:p>
          <a:p>
            <a:pPr algn="ctr" defTabSz="914400">
              <a:tabLst>
                <a:tab pos="1969770" algn="l"/>
              </a:tabLst>
            </a:pPr>
            <a:r>
              <a:rPr lang="en-US" altLang="zh-CN" sz="660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Descartes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650" y="184150"/>
            <a:ext cx="6428740" cy="373570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4"/>
          <p:cNvSpPr/>
          <p:nvPr/>
        </p:nvSpPr>
        <p:spPr>
          <a:xfrm>
            <a:off x="-9525" y="4128135"/>
            <a:ext cx="8834120" cy="386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Frans_Hals_-_Portret_van_René_Descart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60" y="857250"/>
            <a:ext cx="3277870" cy="4013835"/>
          </a:xfrm>
          <a:prstGeom prst="rect">
            <a:avLst/>
          </a:prstGeom>
        </p:spPr>
      </p:pic>
      <p:sp>
        <p:nvSpPr>
          <p:cNvPr id="7" name="文本框 7"/>
          <p:cNvSpPr txBox="1"/>
          <p:nvPr/>
        </p:nvSpPr>
        <p:spPr>
          <a:xfrm>
            <a:off x="3909695" y="3942715"/>
            <a:ext cx="1609725" cy="61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596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zh-CN" altLang="en-US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b="1">
                <a:latin typeface="Arial" panose="020B0604020202020204" pitchFamily="34" charset="0"/>
                <a:cs typeface="Arial" panose="020B0604020202020204" pitchFamily="34" charset="0"/>
              </a:rPr>
              <a:t>630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l="1667" t="49444" r="74583" b="27778"/>
          <a:stretch>
            <a:fillRect/>
          </a:stretch>
        </p:blipFill>
        <p:spPr>
          <a:xfrm>
            <a:off x="543560" y="857250"/>
            <a:ext cx="4547870" cy="2453640"/>
          </a:xfrm>
          <a:prstGeom prst="rect">
            <a:avLst/>
          </a:prstGeom>
        </p:spPr>
      </p:pic>
      <p:sp>
        <p:nvSpPr>
          <p:cNvPr id="10" name="Action Button: Forward or Next 9">
            <a:hlinkClick r:id="rId5" action="ppaction://hlinkfile"/>
          </p:cNvPr>
          <p:cNvSpPr/>
          <p:nvPr/>
        </p:nvSpPr>
        <p:spPr>
          <a:xfrm>
            <a:off x="2187575" y="1589405"/>
            <a:ext cx="1107440" cy="9245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7"/>
          <p:cNvSpPr txBox="1"/>
          <p:nvPr/>
        </p:nvSpPr>
        <p:spPr>
          <a:xfrm>
            <a:off x="543560" y="3305810"/>
            <a:ext cx="4547870" cy="48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70000"/>
              </a:lnSpc>
            </a:pPr>
            <a:r>
              <a:rPr sz="1500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https://www.youtube.com/watch?v=vhR2reIxcs0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1"/>
          <p:cNvSpPr/>
          <p:nvPr/>
        </p:nvSpPr>
        <p:spPr>
          <a:xfrm>
            <a:off x="245110" y="-1725295"/>
            <a:ext cx="8594725" cy="8594725"/>
          </a:xfrm>
          <a:prstGeom prst="diamond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80035" y="-15240"/>
            <a:ext cx="8559800" cy="4291965"/>
          </a:xfrm>
          <a:custGeom>
            <a:avLst/>
            <a:gdLst>
              <a:gd name="connsiteX0" fmla="*/ 0 w 13480"/>
              <a:gd name="connsiteY0" fmla="*/ 0 h 6759"/>
              <a:gd name="connsiteX1" fmla="*/ 13480 w 13480"/>
              <a:gd name="connsiteY1" fmla="*/ 38 h 6759"/>
              <a:gd name="connsiteX2" fmla="*/ 8474 w 13480"/>
              <a:gd name="connsiteY2" fmla="*/ 5025 h 6759"/>
              <a:gd name="connsiteX3" fmla="*/ 6779 w 13480"/>
              <a:gd name="connsiteY3" fmla="*/ 6759 h 6759"/>
              <a:gd name="connsiteX4" fmla="*/ 0 w 13480"/>
              <a:gd name="connsiteY4" fmla="*/ 0 h 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80" h="6759">
                <a:moveTo>
                  <a:pt x="0" y="0"/>
                </a:moveTo>
                <a:lnTo>
                  <a:pt x="13480" y="38"/>
                </a:lnTo>
                <a:lnTo>
                  <a:pt x="8474" y="5025"/>
                </a:lnTo>
                <a:lnTo>
                  <a:pt x="6779" y="6759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05890" y="588645"/>
            <a:ext cx="63074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tabLst>
                <a:tab pos="1969770" algn="l"/>
              </a:tabLst>
            </a:pPr>
            <a:r>
              <a:rPr lang="en-US" altLang="zh-C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Pierre </a:t>
            </a:r>
          </a:p>
          <a:p>
            <a:pPr algn="ctr" defTabSz="914400">
              <a:tabLst>
                <a:tab pos="1969770" algn="l"/>
              </a:tabLst>
            </a:pPr>
            <a:r>
              <a:rPr lang="en-US" altLang="zh-CN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 Fermat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260</Words>
  <Application>Microsoft Office PowerPoint</Application>
  <PresentationFormat>On-screen Show (16:9)</PresentationFormat>
  <Paragraphs>47</Paragraphs>
  <Slides>18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主题​​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Windows User</cp:lastModifiedBy>
  <cp:revision>37</cp:revision>
  <dcterms:created xsi:type="dcterms:W3CDTF">2019-06-19T02:08:00Z</dcterms:created>
  <dcterms:modified xsi:type="dcterms:W3CDTF">2020-11-16T23:20:11Z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