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8" r:id="rId2"/>
    <p:sldId id="257" r:id="rId3"/>
    <p:sldId id="259" r:id="rId4"/>
    <p:sldId id="260" r:id="rId5"/>
    <p:sldId id="283" r:id="rId6"/>
    <p:sldId id="261" r:id="rId7"/>
    <p:sldId id="265" r:id="rId8"/>
    <p:sldId id="268" r:id="rId9"/>
    <p:sldId id="269" r:id="rId10"/>
    <p:sldId id="273" r:id="rId11"/>
    <p:sldId id="284" r:id="rId12"/>
    <p:sldId id="285" r:id="rId13"/>
    <p:sldId id="286" r:id="rId14"/>
    <p:sldId id="272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7" r:id="rId24"/>
    <p:sldId id="288" r:id="rId25"/>
    <p:sldId id="29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9FAB1-482D-47DE-88D1-08D7D71224D6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FA309-545D-4585-B6EB-BF5BE468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2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72CA4-A9CF-4EB4-ACAA-2FA92244865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98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B97831B-7F3D-4B5E-A6E4-B1C6D5D52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2"/>
          <a:stretch/>
        </p:blipFill>
        <p:spPr>
          <a:xfrm>
            <a:off x="16933" y="0"/>
            <a:ext cx="12175068" cy="69769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5474"/>
            <a:ext cx="12192000" cy="3641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717" y="243323"/>
            <a:ext cx="862928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accent5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stral" panose="03090702030407020403" pitchFamily="66" charset="0"/>
              </a:rPr>
              <a:t>TRƯỜNG THPT NGUYỄN THỊ MINH KHAI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5852" y="1536658"/>
            <a:ext cx="5120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 10</a:t>
            </a:r>
          </a:p>
        </p:txBody>
      </p:sp>
    </p:spTree>
    <p:extLst>
      <p:ext uri="{BB962C8B-B14F-4D97-AF65-F5344CB8AC3E}">
        <p14:creationId xmlns:p14="http://schemas.microsoft.com/office/powerpoint/2010/main" val="2246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63"/>
    </mc:Choice>
    <mc:Fallback xmlns="">
      <p:transition spd="slow" advTm="3726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clohidric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4560" y="1753698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7378" y="2530177"/>
            <a:ext cx="4160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2HCl + Fe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FeCl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1276" y="2276918"/>
            <a:ext cx="4156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+1             0           +2              0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8459" y="3269314"/>
            <a:ext cx="1624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7614" y="4083821"/>
            <a:ext cx="6094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4HCl + MnO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MnCl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5294" y="3796105"/>
            <a:ext cx="4876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-1          +4                +2                0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6728" y="1961428"/>
            <a:ext cx="841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2KMnO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+ 16HCl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 2KCl +2MnCl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+ 5Cl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+ 8H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6005" y="1781308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3277" y="2662341"/>
            <a:ext cx="6094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4HCl + MnO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MnCl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8747" y="2539230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3277" y="3540947"/>
            <a:ext cx="567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6HCl + KClO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KCl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+ 3Cl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+ 3H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Gia-ven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clorua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kali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clorat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239" y="1950585"/>
            <a:ext cx="6252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2NaOH + Cl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NaClO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NaCl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3277" y="2662341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Ca(OH)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CaOCl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3277" y="3643484"/>
            <a:ext cx="6157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+ 6KOH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5KCl+ KClO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+ 3H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9871" y="3428041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clohidic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hipoclorit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clorua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kali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clorat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0614" y="1896641"/>
            <a:ext cx="5933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NaClO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+ 2HCl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NaCl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3277" y="2662341"/>
            <a:ext cx="615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CaOCl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+ 2HCl  CaCl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5741" y="3454728"/>
            <a:ext cx="6179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2KClO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+ 6HCl  2KCl +3Cl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+ 3H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521" y="1934677"/>
            <a:ext cx="6284976" cy="193899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</a:p>
        </p:txBody>
      </p:sp>
      <p:pic>
        <p:nvPicPr>
          <p:cNvPr id="5" name="Picture 5" descr="058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032">
            <a:off x="11254553" y="3130195"/>
            <a:ext cx="762000" cy="288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58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29251" y="4693003"/>
            <a:ext cx="762000" cy="316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2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9466448" cy="91101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alt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NaBr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Br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HCl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Cl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Br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FeBr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KBr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MnSO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Brôm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47035"/>
            <a:ext cx="8888932" cy="224676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/>
          </p:nvPr>
        </p:nvGraphicFramePr>
        <p:xfrm>
          <a:off x="3566160" y="559963"/>
          <a:ext cx="6671684" cy="181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r:id="rId3" imgW="3886200" imgH="1057275" progId="ChemWindow.Document">
                  <p:embed/>
                </p:oleObj>
              </mc:Choice>
              <mc:Fallback>
                <p:oleObj name="Document" r:id="rId3" imgW="3886200" imgH="1057275" progId="ChemWindow.Document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160" y="559963"/>
                        <a:ext cx="6671684" cy="1815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5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17347"/>
            <a:ext cx="8446170" cy="207441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 tan hoàn toàn 3,92 gam hỗn hợp X (Fe</a:t>
            </a:r>
            <a:r>
              <a:rPr lang="pt-BR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Fe</a:t>
            </a:r>
            <a:r>
              <a:rPr lang="pt-BR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8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vào 140 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 dịch HCl 1M (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d=1,1 gam/ml)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 được dung dịch Y. Tính nồng 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%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chất tan có trong dung dịch Y?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KClO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CaOCl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KClO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5232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minh Flo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8761" y="1963552"/>
            <a:ext cx="38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+2H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4HF +O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8164" y="1538436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                 -2                -1       0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5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Gia-ven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clorua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kali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clorat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kali,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6877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Iothidric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bromhidic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clohidric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iothidric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clohidric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bromhidirc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121093"/>
            <a:ext cx="8888932" cy="105746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360045" algn="l"/>
                <a:tab pos="540385" algn="l"/>
                <a:tab pos="720090" algn="l"/>
              </a:tabLst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 phân 18,375 gam kali clorat với 3 gam MnO</a:t>
            </a:r>
            <a:r>
              <a:rPr lang="pt-BR" sz="28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(hiệu suất phản ứng 80% ) thu được m gam chất rắn. Tìm m?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植物&#10;&#10;已生成极高可信度的说明">
            <a:extLst>
              <a:ext uri="{FF2B5EF4-FFF2-40B4-BE49-F238E27FC236}">
                <a16:creationId xmlns:a16="http://schemas.microsoft.com/office/drawing/2014/main" xmlns="" id="{564FB9FC-B344-412F-970E-2CC2AE9AD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81" y="132273"/>
            <a:ext cx="5648325" cy="3733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93C68D6-579C-4265-A493-4E0EED5B7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6" t="24218" r="33954" b="16190"/>
          <a:stretch>
            <a:fillRect/>
          </a:stretch>
        </p:blipFill>
        <p:spPr>
          <a:xfrm>
            <a:off x="3530081" y="978677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户外, 霉菌&#10;&#10;已生成高可信度的说明">
            <a:extLst>
              <a:ext uri="{FF2B5EF4-FFF2-40B4-BE49-F238E27FC236}">
                <a16:creationId xmlns:a16="http://schemas.microsoft.com/office/drawing/2014/main" xmlns="" id="{D13DDBE1-C79D-43C3-8A0A-80B8831A8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39" y="2482931"/>
            <a:ext cx="2266950" cy="2381250"/>
          </a:xfrm>
          <a:prstGeom prst="rect">
            <a:avLst/>
          </a:prstGeom>
        </p:spPr>
      </p:pic>
      <p:pic>
        <p:nvPicPr>
          <p:cNvPr id="14" name="图片 13" descr="图片包含 室内, 鲜花, 植物, 掌握&#10;&#10;已生成极高可信度的说明">
            <a:extLst>
              <a:ext uri="{FF2B5EF4-FFF2-40B4-BE49-F238E27FC236}">
                <a16:creationId xmlns:a16="http://schemas.microsoft.com/office/drawing/2014/main" xmlns="" id="{58087EA7-80D6-4B21-B4F4-ED0B420A52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028">
            <a:off x="3113260" y="2840789"/>
            <a:ext cx="2133600" cy="27527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8DD594F8-5C1A-44E7-9F44-49D18970121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41">
            <a:off x="8145773" y="1097212"/>
            <a:ext cx="746502" cy="933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2213" y="2157932"/>
            <a:ext cx="1819175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rgbClr val="FF99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BÀI TỐT NHA</a:t>
            </a:r>
            <a:endParaRPr lang="en-US" sz="4000" b="1" dirty="0">
              <a:ln w="22225">
                <a:solidFill>
                  <a:srgbClr val="FF99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8679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flohidric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?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4128" y="3263489"/>
            <a:ext cx="3794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4HF + SiO</a:t>
            </a:r>
            <a:r>
              <a:rPr lang="en-US" alt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en-US" alt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+2H</a:t>
            </a:r>
            <a:r>
              <a:rPr lang="en-US" alt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0991" y="2281808"/>
            <a:ext cx="4881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flohidric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mòn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46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7131" y="190821"/>
            <a:ext cx="9649328" cy="48013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308" y="1180880"/>
            <a:ext cx="3483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753" y="2023206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+2 Fe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2FeCl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5949" y="1704100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           0              +3    -1    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832" y="2844970"/>
            <a:ext cx="3802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0153" y="3850407"/>
            <a:ext cx="3571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3Br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+2 Fe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2FeBr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349" y="3531301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           0              +3     -1    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832" y="4534403"/>
            <a:ext cx="3342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0904" y="5406775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Fe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FeI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8662" y="5160431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       0              +2   -1    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4872" y="1941136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5397" y="376833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8679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clohidric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b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bromhidric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flohidric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6769" y="1437374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clohidric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654165" y="2398812"/>
            <a:ext cx="6094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4HCl + MnO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MnCl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Cl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+ 2H</a:t>
            </a:r>
            <a:r>
              <a:rPr lang="en-US" alt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6769" y="3557561"/>
            <a:ext cx="4523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-1             +6                   0          +4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3911" y="3112229"/>
            <a:ext cx="4461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bromhidric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617296" y="3825646"/>
            <a:ext cx="6131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2HBr + H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 Br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SO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+ 2H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9531" y="2049373"/>
            <a:ext cx="4598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-1         +4                +2                0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36769" y="4729260"/>
            <a:ext cx="4020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xit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iothidric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567826" y="5595026"/>
            <a:ext cx="506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2HI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2FeCl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2HCl + I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+ 2FeCl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2297" y="5212148"/>
            <a:ext cx="4598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-1        +3                          0         +2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917808" cy="8679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alt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F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Na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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NaOH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OF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05984"/>
              </p:ext>
            </p:extLst>
          </p:nvPr>
        </p:nvGraphicFramePr>
        <p:xfrm>
          <a:off x="2366612" y="1540181"/>
          <a:ext cx="3025140" cy="58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1307880" imgH="253800" progId="Equation.DSMT4">
                  <p:embed/>
                </p:oleObj>
              </mc:Choice>
              <mc:Fallback>
                <p:oleObj name="Equation" r:id="rId3" imgW="1307880" imgH="25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6612" y="1540181"/>
                        <a:ext cx="3025140" cy="587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66748" y="228428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4HF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7158" y="3028385"/>
            <a:ext cx="28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4Na + 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2Na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7704" y="3772487"/>
            <a:ext cx="335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+ 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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2NaOH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199" y="4499506"/>
            <a:ext cx="507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2F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+ 2NaOH  2NaF + OF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4497" y="179634"/>
            <a:ext cx="8869683" cy="202260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kali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pecmanganat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clohidric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kali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hidroxit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100</a:t>
            </a:r>
            <a:r>
              <a:rPr lang="en-US" sz="28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xảy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1994" y="3404331"/>
            <a:ext cx="624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3Cl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+ 6KOH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 5KCl + KClO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+ 3H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6726" y="2672480"/>
            <a:ext cx="841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2KMnO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+ 16HCl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 2KCl +2MnCl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+ 5Cl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+ 8H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5630" y="2503203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9871" y="3235054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138499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I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HI  FeCl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FeCl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KCl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Cl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Br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I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FeI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508" y="1954439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2NaI+ 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2NaCl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I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6540" y="2456576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911" y="2641242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  2HI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775" y="3102907"/>
            <a:ext cx="506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2HI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2FeCl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2HCl + I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+ 2FeCl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534" y="3618461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2FeCl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2FeCl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508" y="4134015"/>
            <a:ext cx="4825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3KOH +FeCl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3KCl + Fe(OH)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508" y="4703458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2KCl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      2K + 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2415" y="461557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đpnc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5441" y="2155479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Cl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+ 2KBr 2KCl + Br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8324" y="2872074"/>
            <a:ext cx="331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Br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+ 2KI 2KBr + I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11664" y="3564572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Fe FeI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266748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5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748" y="284722"/>
            <a:ext cx="8446170" cy="95410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NaCl, NaBr,</a:t>
            </a:r>
            <a:r>
              <a:rPr lang="pl-PL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NaI, NaF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94039"/>
              </p:ext>
            </p:extLst>
          </p:nvPr>
        </p:nvGraphicFramePr>
        <p:xfrm>
          <a:off x="1272587" y="1823086"/>
          <a:ext cx="9913305" cy="1889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2661">
                  <a:extLst>
                    <a:ext uri="{9D8B030D-6E8A-4147-A177-3AD203B41FA5}">
                      <a16:colId xmlns:a16="http://schemas.microsoft.com/office/drawing/2014/main" xmlns="" val="1876886228"/>
                    </a:ext>
                  </a:extLst>
                </a:gridCol>
                <a:gridCol w="1982661">
                  <a:extLst>
                    <a:ext uri="{9D8B030D-6E8A-4147-A177-3AD203B41FA5}">
                      <a16:colId xmlns:a16="http://schemas.microsoft.com/office/drawing/2014/main" xmlns="" val="2036452676"/>
                    </a:ext>
                  </a:extLst>
                </a:gridCol>
                <a:gridCol w="1982661">
                  <a:extLst>
                    <a:ext uri="{9D8B030D-6E8A-4147-A177-3AD203B41FA5}">
                      <a16:colId xmlns:a16="http://schemas.microsoft.com/office/drawing/2014/main" xmlns="" val="810487739"/>
                    </a:ext>
                  </a:extLst>
                </a:gridCol>
                <a:gridCol w="1982661">
                  <a:extLst>
                    <a:ext uri="{9D8B030D-6E8A-4147-A177-3AD203B41FA5}">
                      <a16:colId xmlns:a16="http://schemas.microsoft.com/office/drawing/2014/main" xmlns="" val="2595483768"/>
                    </a:ext>
                  </a:extLst>
                </a:gridCol>
                <a:gridCol w="1982661">
                  <a:extLst>
                    <a:ext uri="{9D8B030D-6E8A-4147-A177-3AD203B41FA5}">
                      <a16:colId xmlns:a16="http://schemas.microsoft.com/office/drawing/2014/main" xmlns="" val="1807343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thử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NaCl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49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ddAgNO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trắng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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Vàng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nhạt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200000"/>
                        </a:lnSpc>
                        <a:buFont typeface="Symbol" panose="05050102010706020507" pitchFamily="18" charset="2"/>
                        <a:buChar char="¯"/>
                      </a:pP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Vàng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365634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05287" y="4281699"/>
            <a:ext cx="444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AgNO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NaCl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AgCl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NaNO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5286" y="4797617"/>
            <a:ext cx="4446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AgNO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NaBr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AgBr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NaNO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5286" y="5390832"/>
            <a:ext cx="403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AgNO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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 NaNO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20949&quot;&gt;&lt;object type=&quot;3&quot; unique_id=&quot;20950&quot;&gt;&lt;property id=&quot;20148&quot; value=&quot;5&quot;/&gt;&lt;property id=&quot;20300&quot; value=&quot;Slide 1&quot;/&gt;&lt;property id=&quot;20307&quot; value=&quot;258&quot;/&gt;&lt;/object&gt;&lt;object type=&quot;3&quot; unique_id=&quot;20951&quot;&gt;&lt;property id=&quot;20148&quot; value=&quot;5&quot;/&gt;&lt;property id=&quot;20300&quot; value=&quot;Slide 2&quot;/&gt;&lt;property id=&quot;20307&quot; value=&quot;257&quot;/&gt;&lt;/object&gt;&lt;object type=&quot;3&quot; unique_id=&quot;20952&quot;&gt;&lt;property id=&quot;20148&quot; value=&quot;5&quot;/&gt;&lt;property id=&quot;20300&quot; value=&quot;Slide 3&quot;/&gt;&lt;property id=&quot;20307&quot; value=&quot;259&quot;/&gt;&lt;/object&gt;&lt;object type=&quot;3&quot; unique_id=&quot;20953&quot;&gt;&lt;property id=&quot;20148&quot; value=&quot;5&quot;/&gt;&lt;property id=&quot;20300&quot; value=&quot;Slide 4&quot;/&gt;&lt;property id=&quot;20307&quot; value=&quot;260&quot;/&gt;&lt;/object&gt;&lt;object type=&quot;3&quot; unique_id=&quot;20954&quot;&gt;&lt;property id=&quot;20148&quot; value=&quot;5&quot;/&gt;&lt;property id=&quot;20300&quot; value=&quot;Slide 6&quot;/&gt;&lt;property id=&quot;20307&quot; value=&quot;261&quot;/&gt;&lt;/object&gt;&lt;object type=&quot;3&quot; unique_id=&quot;21101&quot;&gt;&lt;property id=&quot;20148&quot; value=&quot;5&quot;/&gt;&lt;property id=&quot;20300&quot; value=&quot;Slide 7&quot;/&gt;&lt;property id=&quot;20307&quot; value=&quot;265&quot;/&gt;&lt;/object&gt;&lt;object type=&quot;3&quot; unique_id=&quot;21104&quot;&gt;&lt;property id=&quot;20148&quot; value=&quot;5&quot;/&gt;&lt;property id=&quot;20300&quot; value=&quot;Slide 8&quot;/&gt;&lt;property id=&quot;20307&quot; value=&quot;268&quot;/&gt;&lt;/object&gt;&lt;object type=&quot;3&quot; unique_id=&quot;21443&quot;&gt;&lt;property id=&quot;20148&quot; value=&quot;5&quot;/&gt;&lt;property id=&quot;20300&quot; value=&quot;Slide 9&quot;/&gt;&lt;property id=&quot;20307&quot; value=&quot;269&quot;/&gt;&lt;/object&gt;&lt;object type=&quot;3&quot; unique_id=&quot;23553&quot;&gt;&lt;property id=&quot;20148&quot; value=&quot;5&quot;/&gt;&lt;property id=&quot;20300&quot; value=&quot;Slide 10&quot;/&gt;&lt;property id=&quot;20307&quot; value=&quot;273&quot;/&gt;&lt;/object&gt;&lt;object type=&quot;3&quot; unique_id=&quot;23554&quot;&gt;&lt;property id=&quot;20148&quot; value=&quot;5&quot;/&gt;&lt;property id=&quot;20300&quot; value=&quot;Slide 14&quot;/&gt;&lt;property id=&quot;20307&quot; value=&quot;272&quot;/&gt;&lt;/object&gt;&lt;object type=&quot;3&quot; unique_id=&quot;23709&quot;&gt;&lt;property id=&quot;20148&quot; value=&quot;5&quot;/&gt;&lt;property id=&quot;20300&quot; value=&quot;Slide 15&quot;/&gt;&lt;property id=&quot;20307&quot; value=&quot;274&quot;/&gt;&lt;/object&gt;&lt;object type=&quot;3&quot; unique_id=&quot;23710&quot;&gt;&lt;property id=&quot;20148&quot; value=&quot;5&quot;/&gt;&lt;property id=&quot;20300&quot; value=&quot;Slide 16&quot;/&gt;&lt;property id=&quot;20307&quot; value=&quot;275&quot;/&gt;&lt;/object&gt;&lt;object type=&quot;3&quot; unique_id=&quot;23712&quot;&gt;&lt;property id=&quot;20148&quot; value=&quot;5&quot;/&gt;&lt;property id=&quot;20300&quot; value=&quot;Slide 17&quot;/&gt;&lt;property id=&quot;20307&quot; value=&quot;277&quot;/&gt;&lt;/object&gt;&lt;object type=&quot;3&quot; unique_id=&quot;23829&quot;&gt;&lt;property id=&quot;20148&quot; value=&quot;5&quot;/&gt;&lt;property id=&quot;20300&quot; value=&quot;Slide 18&quot;/&gt;&lt;property id=&quot;20307&quot; value=&quot;278&quot;/&gt;&lt;/object&gt;&lt;object type=&quot;3&quot; unique_id=&quot;23885&quot;&gt;&lt;property id=&quot;20148&quot; value=&quot;5&quot;/&gt;&lt;property id=&quot;20300&quot; value=&quot;Slide 19&quot;/&gt;&lt;property id=&quot;20307&quot; value=&quot;279&quot;/&gt;&lt;/object&gt;&lt;object type=&quot;3&quot; unique_id=&quot;24021&quot;&gt;&lt;property id=&quot;20148&quot; value=&quot;5&quot;/&gt;&lt;property id=&quot;20300&quot; value=&quot;Slide 20&quot;/&gt;&lt;property id=&quot;20307&quot; value=&quot;280&quot;/&gt;&lt;/object&gt;&lt;object type=&quot;3&quot; unique_id=&quot;24022&quot;&gt;&lt;property id=&quot;20148&quot; value=&quot;5&quot;/&gt;&lt;property id=&quot;20300&quot; value=&quot;Slide 21&quot;/&gt;&lt;property id=&quot;20307&quot; value=&quot;281&quot;/&gt;&lt;/object&gt;&lt;object type=&quot;3&quot; unique_id=&quot;24023&quot;&gt;&lt;property id=&quot;20148&quot; value=&quot;5&quot;/&gt;&lt;property id=&quot;20300&quot; value=&quot;Slide 22&quot;/&gt;&lt;property id=&quot;20307&quot; value=&quot;282&quot;/&gt;&lt;/object&gt;&lt;object type=&quot;3&quot; unique_id=&quot;24209&quot;&gt;&lt;property id=&quot;20148&quot; value=&quot;5&quot;/&gt;&lt;property id=&quot;20300&quot; value=&quot;Slide 5&quot;/&gt;&lt;property id=&quot;20307&quot; value=&quot;283&quot;/&gt;&lt;/object&gt;&lt;object type=&quot;3&quot; unique_id=&quot;24210&quot;&gt;&lt;property id=&quot;20148&quot; value=&quot;5&quot;/&gt;&lt;property id=&quot;20300&quot; value=&quot;Slide 11&quot;/&gt;&lt;property id=&quot;20307&quot; value=&quot;284&quot;/&gt;&lt;/object&gt;&lt;object type=&quot;3&quot; unique_id=&quot;24211&quot;&gt;&lt;property id=&quot;20148&quot; value=&quot;5&quot;/&gt;&lt;property id=&quot;20300&quot; value=&quot;Slide 12&quot;/&gt;&lt;property id=&quot;20307&quot; value=&quot;285&quot;/&gt;&lt;/object&gt;&lt;object type=&quot;3&quot; unique_id=&quot;24447&quot;&gt;&lt;property id=&quot;20148&quot; value=&quot;5&quot;/&gt;&lt;property id=&quot;20300&quot; value=&quot;Slide 13&quot;/&gt;&lt;property id=&quot;20307&quot; value=&quot;286&quot;/&gt;&lt;/object&gt;&lt;object type=&quot;3&quot; unique_id=&quot;24448&quot;&gt;&lt;property id=&quot;20148&quot; value=&quot;5&quot;/&gt;&lt;property id=&quot;20300&quot; value=&quot;Slide 23&quot;/&gt;&lt;property id=&quot;20307&quot; value=&quot;287&quot;/&gt;&lt;/object&gt;&lt;object type=&quot;3&quot; unique_id=&quot;24449&quot;&gt;&lt;property id=&quot;20148&quot; value=&quot;5&quot;/&gt;&lt;property id=&quot;20300&quot; value=&quot;Slide 24&quot;/&gt;&lt;property id=&quot;20307&quot; value=&quot;288&quot;/&gt;&lt;/object&gt;&lt;object type=&quot;3&quot; unique_id=&quot;24730&quot;&gt;&lt;property id=&quot;20148&quot; value=&quot;5&quot;/&gt;&lt;property id=&quot;20300&quot; value=&quot;Slide 25&quot;/&gt;&lt;property id=&quot;20307&quot; value=&quot;290&quot;/&gt;&lt;/object&gt;&lt;/object&gt;&lt;object type=&quot;8&quot; unique_id=&quot;2096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1D1E044-592E-4786-8270-2A7C8047A20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1D1E044-592E-4786-8270-2A7C8047A201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348</TotalTime>
  <Words>878</Words>
  <Application>Microsoft Office PowerPoint</Application>
  <PresentationFormat>Custom</PresentationFormat>
  <Paragraphs>131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Ion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46</cp:revision>
  <dcterms:created xsi:type="dcterms:W3CDTF">2020-03-31T22:29:04Z</dcterms:created>
  <dcterms:modified xsi:type="dcterms:W3CDTF">2020-04-04T00:03:11Z</dcterms:modified>
</cp:coreProperties>
</file>