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wav" ContentType="audio/x-wav"/>
  <Default Extension="jpeg" ContentType="image/jpeg"/>
  <Default Extension="JPG" ContentType="image/.jp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7"/>
  </p:notesMasterIdLst>
  <p:sldIdLst>
    <p:sldId id="296" r:id="rId4"/>
    <p:sldId id="305" r:id="rId5"/>
    <p:sldId id="306" r:id="rId6"/>
    <p:sldId id="307" r:id="rId8"/>
    <p:sldId id="308" r:id="rId9"/>
    <p:sldId id="310" r:id="rId10"/>
    <p:sldId id="314" r:id="rId11"/>
    <p:sldId id="318" r:id="rId12"/>
    <p:sldId id="321" r:id="rId13"/>
    <p:sldId id="322" r:id="rId14"/>
    <p:sldId id="324" r:id="rId15"/>
    <p:sldId id="325" r:id="rId16"/>
    <p:sldId id="326" r:id="rId17"/>
    <p:sldId id="328" r:id="rId18"/>
    <p:sldId id="330" r:id="rId19"/>
    <p:sldId id="332" r:id="rId20"/>
    <p:sldId id="334" r:id="rId21"/>
    <p:sldId id="336" r:id="rId22"/>
    <p:sldId id="338" r:id="rId23"/>
    <p:sldId id="340" r:id="rId24"/>
    <p:sldId id="339" r:id="rId25"/>
    <p:sldId id="341" r:id="rId26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CCFF"/>
    <a:srgbClr val="000000"/>
    <a:srgbClr val="0000FF"/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570862A-E834-4AF8-AD85-A7B225632802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6627" name="Rectangle 2"/>
          <p:cNvSpPr>
            <a:spLocks noRo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6628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/>
            <a:r>
              <a:rPr dirty="0"/>
              <a:t>ng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  <p:sp>
        <p:nvSpPr>
          <p:cNvPr id="27652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>
                <a:latin typeface="Times New Roman" panose="02020603050405020304" pitchFamily="18" charset="0"/>
              </a:rPr>
            </a:fld>
            <a:endParaRPr 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8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205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7.wmf"/><Relationship Id="rId1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2.wav"/><Relationship Id="rId1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3.wav"/><Relationship Id="rId1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/>
          <p:nvPr/>
        </p:nvSpPr>
        <p:spPr>
          <a:xfrm>
            <a:off x="4191000" y="2362200"/>
            <a:ext cx="76200" cy="76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pic>
        <p:nvPicPr>
          <p:cNvPr id="3075" name="Picture 3" descr="thin bar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V="1">
            <a:off x="1752600" y="2133600"/>
            <a:ext cx="5715000" cy="714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Rectangle 4"/>
          <p:cNvSpPr/>
          <p:nvPr/>
        </p:nvSpPr>
        <p:spPr>
          <a:xfrm>
            <a:off x="1066800" y="2441575"/>
            <a:ext cx="7086600" cy="1292225"/>
          </a:xfrm>
          <a:prstGeom prst="rect">
            <a:avLst/>
          </a:prstGeom>
          <a:gradFill rotWithShape="1">
            <a:gsLst>
              <a:gs pos="0">
                <a:srgbClr val="A8A8A8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3077" name="Rectangle 5"/>
          <p:cNvSpPr/>
          <p:nvPr/>
        </p:nvSpPr>
        <p:spPr>
          <a:xfrm>
            <a:off x="4191000" y="2362200"/>
            <a:ext cx="76200" cy="76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3078" name="Group 6"/>
          <p:cNvGrpSpPr/>
          <p:nvPr/>
        </p:nvGrpSpPr>
        <p:grpSpPr>
          <a:xfrm>
            <a:off x="3429000" y="914400"/>
            <a:ext cx="3167063" cy="762000"/>
            <a:chOff x="0" y="0"/>
            <a:chExt cx="1488" cy="480"/>
          </a:xfrm>
        </p:grpSpPr>
        <p:sp>
          <p:nvSpPr>
            <p:cNvPr id="3080" name="Oval 7"/>
            <p:cNvSpPr/>
            <p:nvPr/>
          </p:nvSpPr>
          <p:spPr>
            <a:xfrm>
              <a:off x="144" y="0"/>
              <a:ext cx="988" cy="480"/>
            </a:xfrm>
            <a:prstGeom prst="ellipse">
              <a:avLst/>
            </a:prstGeom>
            <a:solidFill>
              <a:srgbClr val="000000"/>
            </a:solidFill>
            <a:ln w="9525">
              <a:noFill/>
            </a:ln>
            <a:effectLst>
              <a:outerShdw dist="56796" dir="12393903" algn="ctr" rotWithShape="0">
                <a:schemeClr val="bg2"/>
              </a:outerShdw>
            </a:effectLst>
          </p:spPr>
          <p:txBody>
            <a:bodyPr wrap="none" anchor="ctr" anchorCtr="0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3081" name="Oval 8"/>
            <p:cNvSpPr/>
            <p:nvPr/>
          </p:nvSpPr>
          <p:spPr>
            <a:xfrm>
              <a:off x="0" y="48"/>
              <a:ext cx="1056" cy="391"/>
            </a:xfrm>
            <a:prstGeom prst="ellipse">
              <a:avLst/>
            </a:prstGeom>
            <a:solidFill>
              <a:srgbClr val="CC9900"/>
            </a:solidFill>
            <a:ln w="9525">
              <a:noFill/>
            </a:ln>
            <a:effectLst>
              <a:outerShdw dist="25400" algn="ctr" rotWithShape="0">
                <a:schemeClr val="bg2"/>
              </a:outerShdw>
            </a:effectLst>
          </p:spPr>
          <p:txBody>
            <a:bodyPr wrap="none" anchor="ctr" anchorCtr="0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3082" name="Text Box 9"/>
            <p:cNvSpPr txBox="1"/>
            <p:nvPr/>
          </p:nvSpPr>
          <p:spPr>
            <a:xfrm>
              <a:off x="144" y="48"/>
              <a:ext cx="1344" cy="40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sz="3600" b="1" i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sz="3600" b="1" i="1" dirty="0">
                  <a:solidFill>
                    <a:srgbClr val="0070C0"/>
                  </a:solidFill>
                  <a:latin typeface="Arial" panose="020B0604020202020204" pitchFamily="34" charset="0"/>
                  <a:ea typeface="Arial" panose="020B0604020202020204" pitchFamily="34" charset="0"/>
                </a:rPr>
                <a:t>à</a:t>
              </a:r>
              <a:r>
                <a:rPr sz="3600" b="1" i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 28</a:t>
              </a:r>
              <a:endParaRPr sz="3600" b="1" i="1" dirty="0">
                <a:solidFill>
                  <a:srgbClr val="0070C0"/>
                </a:solidFill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sp>
        <p:nvSpPr>
          <p:cNvPr id="3079" name="WordArt 10"/>
          <p:cNvSpPr>
            <a:spLocks noTextEdit="1"/>
          </p:cNvSpPr>
          <p:nvPr/>
        </p:nvSpPr>
        <p:spPr>
          <a:xfrm>
            <a:off x="1555750" y="2525713"/>
            <a:ext cx="5422900" cy="1123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Tia X</a:t>
            </a:r>
            <a:endParaRPr lang="en-US" sz="3600" b="1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801938" y="2257425"/>
            <a:ext cx="1257300" cy="4419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 cmpd="sng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tật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koại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1" name="Rectangle 3">
            <a:hlinkClick r:id="" action="ppaction://noaction"/>
          </p:cNvPr>
          <p:cNvSpPr/>
          <p:nvPr/>
        </p:nvSpPr>
        <p:spPr>
          <a:xfrm flipV="1">
            <a:off x="2209800" y="612775"/>
            <a:ext cx="4572000" cy="6667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wrap="none" anchor="ctr" anchorCtr="0"/>
          <a:p>
            <a:pPr algn="ctr" eaLnBrk="1" hangingPunct="1">
              <a:buNone/>
            </a:pP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Công dụng</a:t>
            </a:r>
            <a:endParaRPr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74688" y="2222500"/>
            <a:ext cx="1393825" cy="4419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 cmpd="sng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chữa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 một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bệnh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(bệnh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ung thư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nông)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553200" y="2182813"/>
            <a:ext cx="1295400" cy="4419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 cmpd="sng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 rắn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04" name="Line 8"/>
          <p:cNvSpPr/>
          <p:nvPr/>
        </p:nvSpPr>
        <p:spPr>
          <a:xfrm flipH="1">
            <a:off x="1371600" y="1279525"/>
            <a:ext cx="3411538" cy="903288"/>
          </a:xfrm>
          <a:prstGeom prst="line">
            <a:avLst/>
          </a:prstGeom>
          <a:ln w="28575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9705" name="Line 9"/>
          <p:cNvSpPr/>
          <p:nvPr/>
        </p:nvSpPr>
        <p:spPr>
          <a:xfrm flipH="1">
            <a:off x="3430588" y="1279525"/>
            <a:ext cx="1352550" cy="977900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9706" name="Line 10"/>
          <p:cNvSpPr/>
          <p:nvPr/>
        </p:nvSpPr>
        <p:spPr>
          <a:xfrm>
            <a:off x="4800600" y="1279525"/>
            <a:ext cx="355600" cy="968375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4584700" y="2257425"/>
            <a:ext cx="1143000" cy="4419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 ở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sân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10" name="Line 14"/>
          <p:cNvSpPr/>
          <p:nvPr/>
        </p:nvSpPr>
        <p:spPr>
          <a:xfrm>
            <a:off x="4783138" y="1263650"/>
            <a:ext cx="2417762" cy="919163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64369" y="99015"/>
            <a:ext cx="7391206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1" kern="1200" cap="none" spc="0" normalizeH="0" baseline="0" noProof="0" dirty="0"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III. BẢN CHẤT VÀ TÍNH CHẤT CỦA TIA X</a:t>
            </a:r>
            <a:endParaRPr kumimoji="0" lang="en-US" sz="2800" b="1" kern="1200" cap="none" spc="0" normalizeH="0" baseline="0" noProof="0" dirty="0"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  <p:bldP spid="12291" grpId="0" animBg="1"/>
      <p:bldP spid="29700" grpId="0" animBg="1"/>
      <p:bldP spid="29701" grpId="0" animBg="1"/>
      <p:bldP spid="2970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8594" name="AutoShape 2"/>
          <p:cNvSpPr>
            <a:spLocks noChangeArrowheads="1"/>
          </p:cNvSpPr>
          <p:nvPr/>
        </p:nvSpPr>
        <p:spPr bwMode="auto">
          <a:xfrm rot="1553576">
            <a:off x="2024063" y="388938"/>
            <a:ext cx="457200" cy="304800"/>
          </a:xfrm>
          <a:prstGeom prst="star5">
            <a:avLst/>
          </a:prstGeom>
          <a:solidFill>
            <a:srgbClr val="C0C0C0"/>
          </a:solidFill>
          <a:ln w="12700" cap="sq">
            <a:solidFill>
              <a:srgbClr val="B2B2B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238595" name="Text Box 3"/>
          <p:cNvSpPr txBox="1"/>
          <p:nvPr/>
        </p:nvSpPr>
        <p:spPr>
          <a:xfrm>
            <a:off x="34925" y="1752600"/>
            <a:ext cx="8651875" cy="27400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eaLnBrk="1" hangingPunct="1"/>
            <a:r>
              <a:rPr sz="3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1. Tia X l</a:t>
            </a:r>
            <a:r>
              <a:rPr sz="3400" b="1" dirty="0">
                <a:solidFill>
                  <a:srgbClr val="00808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à</a:t>
            </a:r>
            <a:endParaRPr sz="3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sz="3400" b="1" dirty="0">
                <a:solidFill>
                  <a:srgbClr val="2B09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dòng hạt mang điện tích.                        B. sóng điện từ có bước sóng rất ngắn</a:t>
            </a:r>
            <a:endParaRPr sz="3400" b="1" dirty="0">
              <a:solidFill>
                <a:srgbClr val="2B09F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sz="3400" b="1" dirty="0">
                <a:solidFill>
                  <a:srgbClr val="2B09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sóng điện từ có bước sóng d</a:t>
            </a:r>
            <a:r>
              <a:rPr sz="3400" b="1" dirty="0">
                <a:solidFill>
                  <a:srgbClr val="2B09F7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à</a:t>
            </a:r>
            <a:r>
              <a:rPr sz="3400" b="1" dirty="0">
                <a:solidFill>
                  <a:srgbClr val="2B09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               D. bức xạ nhìn thấy được.</a:t>
            </a:r>
            <a:r>
              <a:rPr sz="3600" b="1" dirty="0">
                <a:solidFill>
                  <a:srgbClr val="2B09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600" b="1" dirty="0">
              <a:solidFill>
                <a:srgbClr val="2B09F7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3316" name="Rectangle 30"/>
          <p:cNvSpPr/>
          <p:nvPr/>
        </p:nvSpPr>
        <p:spPr>
          <a:xfrm>
            <a:off x="0" y="1965325"/>
            <a:ext cx="184150" cy="641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endParaRPr sz="3600" dirty="0">
              <a:latin typeface="Garamond" panose="02020404030301010803" pitchFamily="18" charset="0"/>
            </a:endParaRPr>
          </a:p>
        </p:txBody>
      </p:sp>
      <p:sp>
        <p:nvSpPr>
          <p:cNvPr id="13317" name="Rectangle 31"/>
          <p:cNvSpPr/>
          <p:nvPr/>
        </p:nvSpPr>
        <p:spPr>
          <a:xfrm>
            <a:off x="0" y="2709863"/>
            <a:ext cx="5334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3318" name="Rectangle 32"/>
          <p:cNvSpPr/>
          <p:nvPr/>
        </p:nvSpPr>
        <p:spPr>
          <a:xfrm>
            <a:off x="0" y="3389313"/>
            <a:ext cx="8128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3319" name="Rectangle 33"/>
          <p:cNvSpPr/>
          <p:nvPr/>
        </p:nvSpPr>
        <p:spPr>
          <a:xfrm>
            <a:off x="0" y="4097338"/>
            <a:ext cx="60325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323612" name="Text Box 28"/>
          <p:cNvSpPr txBox="1"/>
          <p:nvPr/>
        </p:nvSpPr>
        <p:spPr>
          <a:xfrm>
            <a:off x="9525" y="2840038"/>
            <a:ext cx="8220075" cy="584200"/>
          </a:xfrm>
          <a:prstGeom prst="rect">
            <a:avLst/>
          </a:prstGeom>
          <a:solidFill>
            <a:srgbClr val="CCFFCC"/>
          </a:solidFill>
          <a:ln w="12700" cap="sq" cmpd="sng">
            <a:solidFill>
              <a:srgbClr val="CCFFCC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p>
            <a:pPr eaLnBrk="1" hangingPunct="1"/>
            <a:r>
              <a:rPr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sóng điện từ có bước sóng rất ngắn</a:t>
            </a:r>
            <a:r>
              <a:rPr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.</a:t>
            </a:r>
            <a:endParaRPr sz="32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21" name="WordArt 30"/>
          <p:cNvSpPr>
            <a:spLocks noTextEdit="1"/>
          </p:cNvSpPr>
          <p:nvPr/>
        </p:nvSpPr>
        <p:spPr>
          <a:xfrm>
            <a:off x="2667000" y="228600"/>
            <a:ext cx="3733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TRẮC NGHIỆM</a:t>
            </a:r>
            <a:endParaRPr 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990600"/>
            <a:ext cx="9144000" cy="134018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8595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6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38595">
                                            <p:txEl>
                                              <p:charRg st="16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05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38595">
                                            <p:txEl>
                                              <p:charRg st="105" end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allAtOnce"/>
      <p:bldP spid="3236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8595" name="Text Box 3"/>
          <p:cNvSpPr txBox="1"/>
          <p:nvPr/>
        </p:nvSpPr>
        <p:spPr>
          <a:xfrm>
            <a:off x="25400" y="1449388"/>
            <a:ext cx="8305800" cy="440055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just" eaLnBrk="1" hangingPunct="1"/>
            <a:r>
              <a:rPr sz="4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Câu 2. Tính chất nào sau đây không là tính chất chung của tia X và tia tử ngoại ?</a:t>
            </a:r>
            <a:endParaRPr sz="40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sz="4000" b="1" dirty="0">
                <a:solidFill>
                  <a:srgbClr val="2B09F7"/>
                </a:solidFill>
                <a:latin typeface="Times New Roman" panose="02020603050405020304" pitchFamily="18" charset="0"/>
              </a:rPr>
              <a:t>A. có khả năng đâm xuyên.    </a:t>
            </a:r>
            <a:endParaRPr sz="4000" b="1" dirty="0">
              <a:solidFill>
                <a:srgbClr val="2B09F7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sz="4000" b="1" dirty="0">
                <a:solidFill>
                  <a:srgbClr val="2B09F7"/>
                </a:solidFill>
                <a:latin typeface="Times New Roman" panose="02020603050405020304" pitchFamily="18" charset="0"/>
              </a:rPr>
              <a:t>B. làm ion hóa chất khí.  </a:t>
            </a:r>
            <a:endParaRPr sz="4000" b="1" dirty="0">
              <a:solidFill>
                <a:srgbClr val="2B09F7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sz="4000" b="1" dirty="0">
                <a:solidFill>
                  <a:srgbClr val="2B09F7"/>
                </a:solidFill>
                <a:latin typeface="Times New Roman" panose="02020603050405020304" pitchFamily="18" charset="0"/>
              </a:rPr>
              <a:t>C. làm phát quang một số chất.  </a:t>
            </a:r>
            <a:endParaRPr sz="4000" b="1" dirty="0">
              <a:solidFill>
                <a:srgbClr val="2B09F7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sz="4000" b="1" dirty="0">
                <a:solidFill>
                  <a:srgbClr val="2B09F7"/>
                </a:solidFill>
                <a:latin typeface="Times New Roman" panose="02020603050405020304" pitchFamily="18" charset="0"/>
              </a:rPr>
              <a:t>D. có tác dụng lên kính ảnh.</a:t>
            </a:r>
            <a:endParaRPr sz="4000" b="1" dirty="0">
              <a:solidFill>
                <a:srgbClr val="2B09F7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Rectangle 30"/>
          <p:cNvSpPr/>
          <p:nvPr/>
        </p:nvSpPr>
        <p:spPr>
          <a:xfrm>
            <a:off x="0" y="2262188"/>
            <a:ext cx="9144000" cy="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endParaRPr sz="3600" dirty="0">
              <a:latin typeface="Garamond" panose="02020404030301010803" pitchFamily="18" charset="0"/>
            </a:endParaRPr>
          </a:p>
        </p:txBody>
      </p:sp>
      <p:sp>
        <p:nvSpPr>
          <p:cNvPr id="14340" name="Rectangle 31"/>
          <p:cNvSpPr/>
          <p:nvPr/>
        </p:nvSpPr>
        <p:spPr>
          <a:xfrm>
            <a:off x="0" y="2709863"/>
            <a:ext cx="5334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4341" name="Rectangle 32"/>
          <p:cNvSpPr/>
          <p:nvPr/>
        </p:nvSpPr>
        <p:spPr>
          <a:xfrm>
            <a:off x="0" y="3389313"/>
            <a:ext cx="8128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4342" name="Rectangle 33"/>
          <p:cNvSpPr/>
          <p:nvPr/>
        </p:nvSpPr>
        <p:spPr>
          <a:xfrm>
            <a:off x="0" y="4097338"/>
            <a:ext cx="60325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323612" name="Text Box 28"/>
          <p:cNvSpPr txBox="1"/>
          <p:nvPr/>
        </p:nvSpPr>
        <p:spPr>
          <a:xfrm>
            <a:off x="25400" y="3292475"/>
            <a:ext cx="6553200" cy="714375"/>
          </a:xfrm>
          <a:prstGeom prst="rect">
            <a:avLst/>
          </a:prstGeom>
          <a:solidFill>
            <a:srgbClr val="CCFFCC"/>
          </a:solidFill>
          <a:ln w="12700" cap="sq" cmpd="sng">
            <a:solidFill>
              <a:srgbClr val="CCFFCC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p>
            <a:pPr eaLnBrk="1" hangingPunct="1"/>
            <a:r>
              <a:rPr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A. có khả năng đâm xuyên.</a:t>
            </a:r>
            <a:endParaRPr sz="4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 rot="1553576">
            <a:off x="2024063" y="388938"/>
            <a:ext cx="457200" cy="304800"/>
          </a:xfrm>
          <a:prstGeom prst="star5">
            <a:avLst/>
          </a:prstGeom>
          <a:solidFill>
            <a:srgbClr val="C0C0C0"/>
          </a:solidFill>
          <a:ln w="12700" cap="sq">
            <a:solidFill>
              <a:srgbClr val="B2B2B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4345" name="WordArt 30"/>
          <p:cNvSpPr>
            <a:spLocks noTextEdit="1"/>
          </p:cNvSpPr>
          <p:nvPr/>
        </p:nvSpPr>
        <p:spPr>
          <a:xfrm>
            <a:off x="2667000" y="228600"/>
            <a:ext cx="3733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TRẮC NGHIỆM</a:t>
            </a:r>
            <a:endParaRPr 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990600"/>
            <a:ext cx="9144000" cy="134018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8595">
                                            <p:txEl>
                                              <p:charRg st="0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82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38595">
                                            <p:txEl>
                                              <p:charRg st="82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12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8595">
                                            <p:txEl>
                                              <p:charRg st="112" end="1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39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8595">
                                            <p:txEl>
                                              <p:charRg st="139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72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38595">
                                            <p:txEl>
                                              <p:charRg st="172" end="2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3" presetClass="entr" presetSubtype="52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allAtOnce"/>
      <p:bldP spid="3236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8595" name="Text Box 3"/>
          <p:cNvSpPr txBox="1"/>
          <p:nvPr/>
        </p:nvSpPr>
        <p:spPr>
          <a:xfrm>
            <a:off x="0" y="1390650"/>
            <a:ext cx="8229600" cy="440055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just" eaLnBrk="1" hangingPunct="1"/>
            <a:r>
              <a:rPr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Câu 3. Sắp xếp Đúng thứ tự của các tia theo sự giảm dần của bước sóng trên thang sóng điện từ</a:t>
            </a:r>
            <a:endParaRPr sz="28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</a:rPr>
              <a:t>A. Tia hồng ngọai , ánh sáng nhìn thấy , tia X, tia tử ngoại. </a:t>
            </a:r>
            <a:endParaRPr sz="2800" b="1" dirty="0">
              <a:solidFill>
                <a:srgbClr val="2B09F7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</a:rPr>
              <a:t>B. Tia tử ngoại, ánh sáng nhìn thấy, tia X, tia hồng ngoại.</a:t>
            </a:r>
            <a:endParaRPr sz="2800" b="1" dirty="0">
              <a:solidFill>
                <a:srgbClr val="2B09F7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</a:rPr>
              <a:t>C. Tia tử ngoại , tia hồng ngoại , ánh sáng nhìn thấy , tia X.</a:t>
            </a:r>
            <a:endParaRPr sz="2800" b="1" dirty="0">
              <a:solidFill>
                <a:srgbClr val="2B09F7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</a:rPr>
              <a:t>D. Tia hồng ngoại, ánh sáng nhìn thấy, tia tử ngoại, tia X.</a:t>
            </a:r>
            <a:endParaRPr sz="2800" b="1" dirty="0">
              <a:solidFill>
                <a:srgbClr val="2B09F7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30"/>
          <p:cNvSpPr/>
          <p:nvPr/>
        </p:nvSpPr>
        <p:spPr>
          <a:xfrm>
            <a:off x="0" y="2262188"/>
            <a:ext cx="9144000" cy="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endParaRPr sz="3600" dirty="0">
              <a:latin typeface="Garamond" panose="02020404030301010803" pitchFamily="18" charset="0"/>
            </a:endParaRPr>
          </a:p>
        </p:txBody>
      </p:sp>
      <p:sp>
        <p:nvSpPr>
          <p:cNvPr id="15364" name="Rectangle 31"/>
          <p:cNvSpPr/>
          <p:nvPr/>
        </p:nvSpPr>
        <p:spPr>
          <a:xfrm>
            <a:off x="0" y="2709863"/>
            <a:ext cx="5334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5365" name="Rectangle 32"/>
          <p:cNvSpPr/>
          <p:nvPr/>
        </p:nvSpPr>
        <p:spPr>
          <a:xfrm>
            <a:off x="0" y="3389313"/>
            <a:ext cx="8128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5366" name="Rectangle 33"/>
          <p:cNvSpPr/>
          <p:nvPr/>
        </p:nvSpPr>
        <p:spPr>
          <a:xfrm>
            <a:off x="0" y="4097338"/>
            <a:ext cx="60325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323612" name="Text Box 28"/>
          <p:cNvSpPr txBox="1"/>
          <p:nvPr/>
        </p:nvSpPr>
        <p:spPr>
          <a:xfrm>
            <a:off x="76200" y="4876800"/>
            <a:ext cx="8153400" cy="1077913"/>
          </a:xfrm>
          <a:prstGeom prst="rect">
            <a:avLst/>
          </a:prstGeom>
          <a:solidFill>
            <a:srgbClr val="CCFFCC"/>
          </a:solidFill>
          <a:ln w="12700" cap="sq" cmpd="sng">
            <a:solidFill>
              <a:srgbClr val="CCFFCC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p>
            <a:pPr eaLnBrk="1" hangingPunct="1"/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D. Tia hồng ngoại, ánh sáng nhìn thấy, tia tử ngoại, tia X.</a:t>
            </a:r>
            <a:endParaRPr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 rot="1553576">
            <a:off x="2024063" y="388938"/>
            <a:ext cx="457200" cy="304800"/>
          </a:xfrm>
          <a:prstGeom prst="star5">
            <a:avLst/>
          </a:prstGeom>
          <a:solidFill>
            <a:srgbClr val="C0C0C0"/>
          </a:solidFill>
          <a:ln w="12700" cap="sq">
            <a:solidFill>
              <a:srgbClr val="B2B2B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5369" name="WordArt 30"/>
          <p:cNvSpPr>
            <a:spLocks noTextEdit="1"/>
          </p:cNvSpPr>
          <p:nvPr/>
        </p:nvSpPr>
        <p:spPr>
          <a:xfrm>
            <a:off x="2667000" y="228600"/>
            <a:ext cx="3733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TRẮC NGHIỆM</a:t>
            </a:r>
            <a:endParaRPr 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990600"/>
            <a:ext cx="9144000" cy="134018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8595">
                                            <p:txEl>
                                              <p:charRg st="0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94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38595">
                                            <p:txEl>
                                              <p:charRg st="94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57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8595">
                                            <p:txEl>
                                              <p:charRg st="157" end="2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217" end="2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8595">
                                            <p:txEl>
                                              <p:charRg st="217" end="2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280" end="3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38595">
                                            <p:txEl>
                                              <p:charRg st="280" end="3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3" presetClass="entr" presetSubtype="52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allAtOnce"/>
      <p:bldP spid="3236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8594" name="AutoShape 2"/>
          <p:cNvSpPr>
            <a:spLocks noChangeArrowheads="1"/>
          </p:cNvSpPr>
          <p:nvPr/>
        </p:nvSpPr>
        <p:spPr bwMode="auto">
          <a:xfrm rot="1553576">
            <a:off x="2024063" y="388938"/>
            <a:ext cx="457200" cy="304800"/>
          </a:xfrm>
          <a:prstGeom prst="star5">
            <a:avLst/>
          </a:prstGeom>
          <a:solidFill>
            <a:srgbClr val="C0C0C0"/>
          </a:solidFill>
          <a:ln w="12700" cap="sq">
            <a:solidFill>
              <a:srgbClr val="B2B2B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238595" name="Text Box 3"/>
          <p:cNvSpPr txBox="1"/>
          <p:nvPr/>
        </p:nvSpPr>
        <p:spPr>
          <a:xfrm>
            <a:off x="34925" y="1752600"/>
            <a:ext cx="8651875" cy="45243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sz="3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4. </a:t>
            </a:r>
            <a:r>
              <a:rPr lang="vi-VN" altLang="x-none" sz="3600" dirty="0">
                <a:latin typeface="Arial" panose="020B0604020202020204" pitchFamily="34" charset="0"/>
              </a:rPr>
              <a:t>Để tạo một chùm tia X, chỉ cần phóng một chùm êlectron có vận tốc lớn, cho đập vào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A. </a:t>
            </a:r>
            <a:r>
              <a:rPr lang="vi-VN" altLang="x-none" sz="3600" dirty="0">
                <a:latin typeface="Arial" panose="020B0604020202020204" pitchFamily="34" charset="0"/>
              </a:rPr>
              <a:t>Một vật rắn bất kì.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B. </a:t>
            </a:r>
            <a:r>
              <a:rPr lang="vi-VN" altLang="x-none" sz="3600" dirty="0">
                <a:latin typeface="Arial" panose="020B0604020202020204" pitchFamily="34" charset="0"/>
              </a:rPr>
              <a:t>Một vật rắn có nguyên tử lượng lớn.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C. </a:t>
            </a:r>
            <a:r>
              <a:rPr lang="vi-VN" altLang="x-none" sz="3600" dirty="0">
                <a:latin typeface="Arial" panose="020B0604020202020204" pitchFamily="34" charset="0"/>
              </a:rPr>
              <a:t>Một vật rắn, lỏng, khí bất kì.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D. </a:t>
            </a:r>
            <a:r>
              <a:rPr lang="vi-VN" altLang="x-none" sz="3600" dirty="0">
                <a:latin typeface="Arial" panose="020B0604020202020204" pitchFamily="34" charset="0"/>
              </a:rPr>
              <a:t>Một vật rắn hoặc lỏng bất kì.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pPr eaLnBrk="1" hangingPunct="1"/>
            <a:endParaRPr sz="3600" b="1" dirty="0">
              <a:solidFill>
                <a:srgbClr val="2B09F7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388" name="Rectangle 30"/>
          <p:cNvSpPr/>
          <p:nvPr/>
        </p:nvSpPr>
        <p:spPr>
          <a:xfrm>
            <a:off x="0" y="1965325"/>
            <a:ext cx="184150" cy="641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endParaRPr sz="3600" dirty="0">
              <a:latin typeface="Garamond" panose="02020404030301010803" pitchFamily="18" charset="0"/>
            </a:endParaRPr>
          </a:p>
        </p:txBody>
      </p:sp>
      <p:sp>
        <p:nvSpPr>
          <p:cNvPr id="16389" name="Rectangle 31"/>
          <p:cNvSpPr/>
          <p:nvPr/>
        </p:nvSpPr>
        <p:spPr>
          <a:xfrm>
            <a:off x="0" y="2709863"/>
            <a:ext cx="5334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6390" name="Rectangle 32"/>
          <p:cNvSpPr/>
          <p:nvPr/>
        </p:nvSpPr>
        <p:spPr>
          <a:xfrm>
            <a:off x="0" y="3389313"/>
            <a:ext cx="8128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6391" name="Rectangle 33"/>
          <p:cNvSpPr/>
          <p:nvPr/>
        </p:nvSpPr>
        <p:spPr>
          <a:xfrm>
            <a:off x="0" y="4097338"/>
            <a:ext cx="60325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323612" name="Text Box 28"/>
          <p:cNvSpPr txBox="1"/>
          <p:nvPr/>
        </p:nvSpPr>
        <p:spPr>
          <a:xfrm>
            <a:off x="-17462" y="4014788"/>
            <a:ext cx="8220075" cy="584200"/>
          </a:xfrm>
          <a:prstGeom prst="rect">
            <a:avLst/>
          </a:prstGeom>
          <a:solidFill>
            <a:srgbClr val="CCFFCC"/>
          </a:solidFill>
          <a:ln w="12700" cap="sq" cmpd="sng">
            <a:solidFill>
              <a:srgbClr val="CCFFCC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p>
            <a:pPr eaLnBrk="1" hangingPunct="1"/>
            <a:r>
              <a:rPr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vi-VN" altLang="x-none" sz="3200" dirty="0">
                <a:solidFill>
                  <a:srgbClr val="FF0000"/>
                </a:solidFill>
                <a:latin typeface="Arial" panose="020B0604020202020204" pitchFamily="34" charset="0"/>
              </a:rPr>
              <a:t>Một vật rắn có nguyên tử lượng lớn</a:t>
            </a:r>
            <a:endParaRPr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3" name="WordArt 30"/>
          <p:cNvSpPr>
            <a:spLocks noTextEdit="1"/>
          </p:cNvSpPr>
          <p:nvPr/>
        </p:nvSpPr>
        <p:spPr>
          <a:xfrm>
            <a:off x="2667000" y="228600"/>
            <a:ext cx="3733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TRẮC NGHIỆM</a:t>
            </a:r>
            <a:endParaRPr 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990600"/>
            <a:ext cx="9144000" cy="134018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8595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9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38595">
                                            <p:txEl>
                                              <p:charRg st="90" end="1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13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38595">
                                            <p:txEl>
                                              <p:charRg st="113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1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52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38595">
                                            <p:txEl>
                                              <p:charRg st="152" end="1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86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38595">
                                            <p:txEl>
                                              <p:charRg st="186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allAtOnce"/>
      <p:bldP spid="3236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8594" name="AutoShape 2"/>
          <p:cNvSpPr>
            <a:spLocks noChangeArrowheads="1"/>
          </p:cNvSpPr>
          <p:nvPr/>
        </p:nvSpPr>
        <p:spPr bwMode="auto">
          <a:xfrm rot="1553576">
            <a:off x="2024063" y="388938"/>
            <a:ext cx="457200" cy="304800"/>
          </a:xfrm>
          <a:prstGeom prst="star5">
            <a:avLst/>
          </a:prstGeom>
          <a:solidFill>
            <a:srgbClr val="C0C0C0"/>
          </a:solidFill>
          <a:ln w="12700" cap="sq">
            <a:solidFill>
              <a:srgbClr val="B2B2B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238595" name="Text Box 3"/>
          <p:cNvSpPr txBox="1"/>
          <p:nvPr/>
        </p:nvSpPr>
        <p:spPr>
          <a:xfrm>
            <a:off x="34925" y="1752600"/>
            <a:ext cx="8651875" cy="5078413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sz="3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5.</a:t>
            </a:r>
            <a:r>
              <a:rPr sz="3600" b="1" dirty="0">
                <a:latin typeface="Arial" panose="020B0604020202020204" pitchFamily="34" charset="0"/>
              </a:rPr>
              <a:t>T</a:t>
            </a:r>
            <a:r>
              <a:rPr lang="vi-VN" altLang="x-none" sz="3600" dirty="0">
                <a:latin typeface="Arial" panose="020B0604020202020204" pitchFamily="34" charset="0"/>
              </a:rPr>
              <a:t>ia Rơn-ghen hay tia X là sóng điện từ có bước sóng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A. </a:t>
            </a:r>
            <a:r>
              <a:rPr lang="vi-VN" altLang="x-none" sz="3600" dirty="0">
                <a:latin typeface="Arial" panose="020B0604020202020204" pitchFamily="34" charset="0"/>
              </a:rPr>
              <a:t>lớn hơn tia hồng ngoại.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B. </a:t>
            </a:r>
            <a:r>
              <a:rPr lang="vi-VN" altLang="x-none" sz="3600" dirty="0">
                <a:latin typeface="Arial" panose="020B0604020202020204" pitchFamily="34" charset="0"/>
              </a:rPr>
              <a:t>nhỏ hơn tia tử ngoại.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C. </a:t>
            </a:r>
            <a:r>
              <a:rPr lang="vi-VN" altLang="x-none" sz="3600" dirty="0">
                <a:latin typeface="Arial" panose="020B0604020202020204" pitchFamily="34" charset="0"/>
              </a:rPr>
              <a:t>nhỏ quá, không đo được.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D. </a:t>
            </a:r>
            <a:r>
              <a:rPr lang="vi-VN" altLang="x-none" sz="3600" dirty="0">
                <a:latin typeface="Arial" panose="020B0604020202020204" pitchFamily="34" charset="0"/>
              </a:rPr>
              <a:t>không đo được, vì không tạo được hiện tượng giao thoa.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dirty="0">
                <a:latin typeface="Arial" panose="020B0604020202020204" pitchFamily="34" charset="0"/>
              </a:rPr>
              <a:t>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pPr eaLnBrk="1" hangingPunct="1"/>
            <a:endParaRPr sz="3600" b="1" dirty="0">
              <a:solidFill>
                <a:srgbClr val="2B09F7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412" name="Rectangle 30"/>
          <p:cNvSpPr/>
          <p:nvPr/>
        </p:nvSpPr>
        <p:spPr>
          <a:xfrm>
            <a:off x="0" y="1965325"/>
            <a:ext cx="184150" cy="641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endParaRPr sz="3600" dirty="0">
              <a:latin typeface="Garamond" panose="02020404030301010803" pitchFamily="18" charset="0"/>
            </a:endParaRPr>
          </a:p>
        </p:txBody>
      </p:sp>
      <p:sp>
        <p:nvSpPr>
          <p:cNvPr id="17413" name="Rectangle 31"/>
          <p:cNvSpPr/>
          <p:nvPr/>
        </p:nvSpPr>
        <p:spPr>
          <a:xfrm>
            <a:off x="0" y="2709863"/>
            <a:ext cx="5334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7414" name="Rectangle 32"/>
          <p:cNvSpPr/>
          <p:nvPr/>
        </p:nvSpPr>
        <p:spPr>
          <a:xfrm>
            <a:off x="0" y="3389313"/>
            <a:ext cx="8128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7415" name="Rectangle 33"/>
          <p:cNvSpPr/>
          <p:nvPr/>
        </p:nvSpPr>
        <p:spPr>
          <a:xfrm>
            <a:off x="0" y="4097338"/>
            <a:ext cx="60325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323612" name="Text Box 28"/>
          <p:cNvSpPr txBox="1"/>
          <p:nvPr/>
        </p:nvSpPr>
        <p:spPr>
          <a:xfrm>
            <a:off x="57150" y="3468688"/>
            <a:ext cx="8220075" cy="585787"/>
          </a:xfrm>
          <a:prstGeom prst="rect">
            <a:avLst/>
          </a:prstGeom>
          <a:solidFill>
            <a:srgbClr val="CCFFCC"/>
          </a:solidFill>
          <a:ln w="12700" cap="sq" cmpd="sng">
            <a:solidFill>
              <a:srgbClr val="CCFFCC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p>
            <a:pPr eaLnBrk="1" hangingPunct="1"/>
            <a:r>
              <a:rPr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vi-VN" altLang="x-none" sz="3200" dirty="0">
                <a:solidFill>
                  <a:srgbClr val="FF0000"/>
                </a:solidFill>
                <a:latin typeface="Arial" panose="020B0604020202020204" pitchFamily="34" charset="0"/>
              </a:rPr>
              <a:t>nhỏ hơn tia tử ngoại.</a:t>
            </a:r>
            <a:endParaRPr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7" name="WordArt 30"/>
          <p:cNvSpPr>
            <a:spLocks noTextEdit="1"/>
          </p:cNvSpPr>
          <p:nvPr/>
        </p:nvSpPr>
        <p:spPr>
          <a:xfrm>
            <a:off x="2667000" y="228600"/>
            <a:ext cx="3733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TRẮC NGHIỆM</a:t>
            </a:r>
            <a:endParaRPr 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990600"/>
            <a:ext cx="9144000" cy="134018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8595">
                                            <p:txEl>
                                              <p:charRg st="0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58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38595">
                                            <p:txEl>
                                              <p:charRg st="58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85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38595">
                                            <p:txEl>
                                              <p:charRg st="85" end="1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1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10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38595">
                                            <p:txEl>
                                              <p:charRg st="110" end="1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37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38595">
                                            <p:txEl>
                                              <p:charRg st="137" end="1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1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95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38595">
                                            <p:txEl>
                                              <p:charRg st="195" end="1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allAtOnce"/>
      <p:bldP spid="3236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8594" name="AutoShape 2"/>
          <p:cNvSpPr>
            <a:spLocks noChangeArrowheads="1"/>
          </p:cNvSpPr>
          <p:nvPr/>
        </p:nvSpPr>
        <p:spPr bwMode="auto">
          <a:xfrm rot="1553576">
            <a:off x="2024063" y="388938"/>
            <a:ext cx="457200" cy="304800"/>
          </a:xfrm>
          <a:prstGeom prst="star5">
            <a:avLst/>
          </a:prstGeom>
          <a:solidFill>
            <a:srgbClr val="C0C0C0"/>
          </a:solidFill>
          <a:ln w="12700" cap="sq">
            <a:solidFill>
              <a:srgbClr val="B2B2B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238595" name="Text Box 3"/>
          <p:cNvSpPr txBox="1"/>
          <p:nvPr/>
        </p:nvSpPr>
        <p:spPr>
          <a:xfrm>
            <a:off x="34925" y="1752600"/>
            <a:ext cx="8651875" cy="5078413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sz="3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6.</a:t>
            </a:r>
            <a:r>
              <a:rPr lang="vi-VN" altLang="x-none" sz="3600" dirty="0">
                <a:latin typeface="Arial" panose="020B0604020202020204" pitchFamily="34" charset="0"/>
              </a:rPr>
              <a:t> Tia Rơn-ghen có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A. </a:t>
            </a:r>
            <a:r>
              <a:rPr lang="vi-VN" altLang="x-none" sz="3600" dirty="0">
                <a:latin typeface="Arial" panose="020B0604020202020204" pitchFamily="34" charset="0"/>
              </a:rPr>
              <a:t>cùng bản chất với siêu âm.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B. </a:t>
            </a:r>
            <a:r>
              <a:rPr lang="vi-VN" altLang="x-none" sz="3600" dirty="0">
                <a:latin typeface="Arial" panose="020B0604020202020204" pitchFamily="34" charset="0"/>
              </a:rPr>
              <a:t>bước sóng lớn hơn bước sóng của tia hồng ngoại.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C. </a:t>
            </a:r>
            <a:r>
              <a:rPr lang="vi-VN" altLang="x-none" sz="3600" dirty="0">
                <a:latin typeface="Arial" panose="020B0604020202020204" pitchFamily="34" charset="0"/>
              </a:rPr>
              <a:t>cùng bản chất với sóng vô tuyến điện.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D. </a:t>
            </a:r>
            <a:r>
              <a:rPr lang="vi-VN" altLang="x-none" sz="3600" dirty="0">
                <a:latin typeface="Arial" panose="020B0604020202020204" pitchFamily="34" charset="0"/>
              </a:rPr>
              <a:t>điện tích âm.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dirty="0">
                <a:latin typeface="Arial" panose="020B0604020202020204" pitchFamily="34" charset="0"/>
              </a:rPr>
              <a:t>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pPr eaLnBrk="1" hangingPunct="1"/>
            <a:endParaRPr sz="3600" b="1" dirty="0">
              <a:solidFill>
                <a:srgbClr val="2B09F7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8436" name="Rectangle 30"/>
          <p:cNvSpPr/>
          <p:nvPr/>
        </p:nvSpPr>
        <p:spPr>
          <a:xfrm>
            <a:off x="0" y="1965325"/>
            <a:ext cx="184150" cy="641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endParaRPr sz="3600" dirty="0">
              <a:latin typeface="Garamond" panose="02020404030301010803" pitchFamily="18" charset="0"/>
            </a:endParaRPr>
          </a:p>
        </p:txBody>
      </p:sp>
      <p:sp>
        <p:nvSpPr>
          <p:cNvPr id="18437" name="Rectangle 31"/>
          <p:cNvSpPr/>
          <p:nvPr/>
        </p:nvSpPr>
        <p:spPr>
          <a:xfrm>
            <a:off x="0" y="2709863"/>
            <a:ext cx="5334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8438" name="Rectangle 32"/>
          <p:cNvSpPr/>
          <p:nvPr/>
        </p:nvSpPr>
        <p:spPr>
          <a:xfrm>
            <a:off x="0" y="3389313"/>
            <a:ext cx="8128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8439" name="Rectangle 33"/>
          <p:cNvSpPr/>
          <p:nvPr/>
        </p:nvSpPr>
        <p:spPr>
          <a:xfrm>
            <a:off x="0" y="4097338"/>
            <a:ext cx="60325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323612" name="Text Box 28"/>
          <p:cNvSpPr txBox="1"/>
          <p:nvPr/>
        </p:nvSpPr>
        <p:spPr>
          <a:xfrm>
            <a:off x="155575" y="4022725"/>
            <a:ext cx="8220075" cy="614363"/>
          </a:xfrm>
          <a:prstGeom prst="rect">
            <a:avLst/>
          </a:prstGeom>
          <a:solidFill>
            <a:srgbClr val="CCFFCC"/>
          </a:solidFill>
          <a:ln w="12700" cap="sq" cmpd="sng">
            <a:solidFill>
              <a:srgbClr val="CCFFCC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p>
            <a:pPr eaLnBrk="1" hangingPunct="1"/>
            <a:r>
              <a:rPr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  <a:r>
              <a:rPr lang="vi-VN" altLang="x-none" sz="3200" dirty="0">
                <a:latin typeface="Arial" panose="020B0604020202020204" pitchFamily="34" charset="0"/>
              </a:rPr>
              <a:t> </a:t>
            </a:r>
            <a:r>
              <a:rPr lang="vi-VN" altLang="x-none" sz="3400" dirty="0">
                <a:solidFill>
                  <a:srgbClr val="FF0000"/>
                </a:solidFill>
                <a:latin typeface="Arial" panose="020B0604020202020204" pitchFamily="34" charset="0"/>
              </a:rPr>
              <a:t>cùng bản chất với sóng vô tuyến điện</a:t>
            </a:r>
            <a:r>
              <a:rPr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1" name="WordArt 30"/>
          <p:cNvSpPr>
            <a:spLocks noTextEdit="1"/>
          </p:cNvSpPr>
          <p:nvPr/>
        </p:nvSpPr>
        <p:spPr>
          <a:xfrm>
            <a:off x="2667000" y="228600"/>
            <a:ext cx="3733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TRẮC NGHIỆM</a:t>
            </a:r>
            <a:endParaRPr 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990600"/>
            <a:ext cx="9144000" cy="134018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8595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23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38595">
                                            <p:txEl>
                                              <p:charRg st="23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53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38595">
                                            <p:txEl>
                                              <p:charRg st="53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1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04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38595">
                                            <p:txEl>
                                              <p:charRg st="104" end="1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45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38595">
                                            <p:txEl>
                                              <p:charRg st="145" end="1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1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63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38595">
                                            <p:txEl>
                                              <p:charRg st="163" end="1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allAtOnce"/>
      <p:bldP spid="3236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8594" name="AutoShape 2"/>
          <p:cNvSpPr>
            <a:spLocks noChangeArrowheads="1"/>
          </p:cNvSpPr>
          <p:nvPr/>
        </p:nvSpPr>
        <p:spPr bwMode="auto">
          <a:xfrm rot="1553576">
            <a:off x="2024063" y="388938"/>
            <a:ext cx="457200" cy="304800"/>
          </a:xfrm>
          <a:prstGeom prst="star5">
            <a:avLst/>
          </a:prstGeom>
          <a:solidFill>
            <a:srgbClr val="C0C0C0"/>
          </a:solidFill>
          <a:ln w="12700" cap="sq">
            <a:solidFill>
              <a:srgbClr val="B2B2B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238595" name="Text Box 3"/>
          <p:cNvSpPr txBox="1"/>
          <p:nvPr/>
        </p:nvSpPr>
        <p:spPr>
          <a:xfrm>
            <a:off x="0" y="1219200"/>
            <a:ext cx="8651875" cy="6462713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sz="3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7.</a:t>
            </a:r>
            <a:r>
              <a:rPr lang="vi-VN" altLang="x-none" sz="3400" dirty="0">
                <a:latin typeface="Arial" panose="020B0604020202020204" pitchFamily="34" charset="0"/>
              </a:rPr>
              <a:t>Tia hồng ngoại, ánh sáng nhìn thấy, tia tử ngoại, tia Rơn-ghen và tia gamma đều là</a:t>
            </a:r>
            <a:endParaRPr lang="vi-VN" altLang="x-none" sz="3400" dirty="0">
              <a:latin typeface="Arial" panose="020B0604020202020204" pitchFamily="34" charset="0"/>
            </a:endParaRPr>
          </a:p>
          <a:p>
            <a:r>
              <a:rPr lang="vi-VN" altLang="x-none" sz="3400" b="1" dirty="0">
                <a:latin typeface="Arial" panose="020B0604020202020204" pitchFamily="34" charset="0"/>
              </a:rPr>
              <a:t>A. </a:t>
            </a:r>
            <a:r>
              <a:rPr lang="vi-VN" altLang="x-none" sz="3400" dirty="0">
                <a:latin typeface="Arial" panose="020B0604020202020204" pitchFamily="34" charset="0"/>
              </a:rPr>
              <a:t>sóng cơ học, có bước sóng khác nhau.</a:t>
            </a:r>
            <a:endParaRPr lang="vi-VN" altLang="x-none" sz="3400" dirty="0">
              <a:latin typeface="Arial" panose="020B0604020202020204" pitchFamily="34" charset="0"/>
            </a:endParaRPr>
          </a:p>
          <a:p>
            <a:r>
              <a:rPr lang="vi-VN" altLang="x-none" sz="3400" b="1" dirty="0">
                <a:latin typeface="Arial" panose="020B0604020202020204" pitchFamily="34" charset="0"/>
              </a:rPr>
              <a:t>B. </a:t>
            </a:r>
            <a:r>
              <a:rPr lang="vi-VN" altLang="x-none" sz="3400" dirty="0">
                <a:latin typeface="Arial" panose="020B0604020202020204" pitchFamily="34" charset="0"/>
              </a:rPr>
              <a:t>sóng vô tuyến điện, có bước sóng khác nhau.</a:t>
            </a:r>
            <a:endParaRPr lang="vi-VN" altLang="x-none" sz="3400" dirty="0">
              <a:latin typeface="Arial" panose="020B0604020202020204" pitchFamily="34" charset="0"/>
            </a:endParaRPr>
          </a:p>
          <a:p>
            <a:r>
              <a:rPr lang="vi-VN" altLang="x-none" sz="3400" b="1" dirty="0">
                <a:latin typeface="Arial" panose="020B0604020202020204" pitchFamily="34" charset="0"/>
              </a:rPr>
              <a:t>C. </a:t>
            </a:r>
            <a:r>
              <a:rPr lang="vi-VN" altLang="x-none" sz="3400" dirty="0">
                <a:latin typeface="Arial" panose="020B0604020202020204" pitchFamily="34" charset="0"/>
              </a:rPr>
              <a:t>sóng điện từ, có bước sóng khác nhau.</a:t>
            </a:r>
            <a:endParaRPr lang="vi-VN" altLang="x-none" sz="3400" dirty="0">
              <a:latin typeface="Arial" panose="020B0604020202020204" pitchFamily="34" charset="0"/>
            </a:endParaRPr>
          </a:p>
          <a:p>
            <a:r>
              <a:rPr lang="vi-VN" altLang="x-none" sz="3400" b="1" dirty="0">
                <a:latin typeface="Arial" panose="020B0604020202020204" pitchFamily="34" charset="0"/>
              </a:rPr>
              <a:t>D. </a:t>
            </a:r>
            <a:r>
              <a:rPr lang="vi-VN" altLang="x-none" sz="3400" dirty="0">
                <a:latin typeface="Arial" panose="020B0604020202020204" pitchFamily="34" charset="0"/>
              </a:rPr>
              <a:t>sóng ánh sáng, có bước sóng giống nhau.</a:t>
            </a:r>
            <a:endParaRPr lang="vi-VN" altLang="x-none" sz="3400" dirty="0">
              <a:latin typeface="Arial" panose="020B0604020202020204" pitchFamily="34" charset="0"/>
            </a:endParaRPr>
          </a:p>
          <a:p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dirty="0">
                <a:latin typeface="Arial" panose="020B0604020202020204" pitchFamily="34" charset="0"/>
              </a:rPr>
              <a:t>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pPr eaLnBrk="1" hangingPunct="1"/>
            <a:endParaRPr sz="3600" b="1" dirty="0">
              <a:solidFill>
                <a:srgbClr val="2B09F7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9460" name="Rectangle 30"/>
          <p:cNvSpPr/>
          <p:nvPr/>
        </p:nvSpPr>
        <p:spPr>
          <a:xfrm>
            <a:off x="0" y="1965325"/>
            <a:ext cx="184150" cy="641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endParaRPr sz="3600" dirty="0">
              <a:latin typeface="Garamond" panose="02020404030301010803" pitchFamily="18" charset="0"/>
            </a:endParaRPr>
          </a:p>
        </p:txBody>
      </p:sp>
      <p:sp>
        <p:nvSpPr>
          <p:cNvPr id="19461" name="Rectangle 31"/>
          <p:cNvSpPr/>
          <p:nvPr/>
        </p:nvSpPr>
        <p:spPr>
          <a:xfrm>
            <a:off x="0" y="2709863"/>
            <a:ext cx="5334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9462" name="Rectangle 32"/>
          <p:cNvSpPr/>
          <p:nvPr/>
        </p:nvSpPr>
        <p:spPr>
          <a:xfrm>
            <a:off x="0" y="3389313"/>
            <a:ext cx="8128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9463" name="Rectangle 33"/>
          <p:cNvSpPr/>
          <p:nvPr/>
        </p:nvSpPr>
        <p:spPr>
          <a:xfrm>
            <a:off x="0" y="4097338"/>
            <a:ext cx="60325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323612" name="Text Box 28"/>
          <p:cNvSpPr txBox="1"/>
          <p:nvPr/>
        </p:nvSpPr>
        <p:spPr>
          <a:xfrm>
            <a:off x="-3175" y="4375150"/>
            <a:ext cx="8220075" cy="585788"/>
          </a:xfrm>
          <a:prstGeom prst="rect">
            <a:avLst/>
          </a:prstGeom>
          <a:solidFill>
            <a:srgbClr val="CCFFCC"/>
          </a:solidFill>
          <a:ln w="12700" cap="sq" cmpd="sng">
            <a:solidFill>
              <a:srgbClr val="CCFFCC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p>
            <a:pPr eaLnBrk="1" hangingPunct="1"/>
            <a:r>
              <a:rPr sz="3200" b="1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vi-VN" altLang="x-none" sz="3200" b="1" dirty="0">
                <a:solidFill>
                  <a:srgbClr val="FF0000"/>
                </a:solidFill>
                <a:latin typeface="Arial" panose="020B0604020202020204" pitchFamily="34" charset="0"/>
              </a:rPr>
              <a:t>. </a:t>
            </a:r>
            <a:r>
              <a:rPr lang="vi-VN" altLang="x-none" sz="3200" dirty="0">
                <a:solidFill>
                  <a:srgbClr val="FF0000"/>
                </a:solidFill>
                <a:latin typeface="Arial" panose="020B0604020202020204" pitchFamily="34" charset="0"/>
              </a:rPr>
              <a:t>sóng </a:t>
            </a:r>
            <a:r>
              <a:rPr sz="3200" dirty="0">
                <a:solidFill>
                  <a:srgbClr val="FF0000"/>
                </a:solidFill>
                <a:latin typeface="Arial" panose="020B0604020202020204" pitchFamily="34" charset="0"/>
              </a:rPr>
              <a:t>điện từ</a:t>
            </a:r>
            <a:r>
              <a:rPr lang="vi-VN" altLang="x-none" sz="3200" dirty="0">
                <a:solidFill>
                  <a:srgbClr val="FF0000"/>
                </a:solidFill>
                <a:latin typeface="Arial" panose="020B0604020202020204" pitchFamily="34" charset="0"/>
              </a:rPr>
              <a:t>, có bước sóng khác nhau.</a:t>
            </a:r>
            <a:r>
              <a:rPr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5" name="WordArt 30"/>
          <p:cNvSpPr>
            <a:spLocks noTextEdit="1"/>
          </p:cNvSpPr>
          <p:nvPr/>
        </p:nvSpPr>
        <p:spPr>
          <a:xfrm>
            <a:off x="2667000" y="228600"/>
            <a:ext cx="3733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TRẮC NGHIỆM</a:t>
            </a:r>
            <a:endParaRPr 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990600"/>
            <a:ext cx="9144000" cy="134018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0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8595">
                                            <p:txEl>
                                              <p:charRg st="0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89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38595">
                                            <p:txEl>
                                              <p:charRg st="89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29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38595">
                                            <p:txEl>
                                              <p:charRg st="129" end="1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1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76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38595">
                                            <p:txEl>
                                              <p:charRg st="176" end="2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217" end="2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38595">
                                            <p:txEl>
                                              <p:charRg st="217" end="2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1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261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38595">
                                            <p:txEl>
                                              <p:charRg st="261" end="2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allAtOnce"/>
      <p:bldP spid="3236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8594" name="AutoShape 2"/>
          <p:cNvSpPr>
            <a:spLocks noChangeArrowheads="1"/>
          </p:cNvSpPr>
          <p:nvPr/>
        </p:nvSpPr>
        <p:spPr bwMode="auto">
          <a:xfrm rot="1553576">
            <a:off x="2024063" y="388938"/>
            <a:ext cx="457200" cy="304800"/>
          </a:xfrm>
          <a:prstGeom prst="star5">
            <a:avLst/>
          </a:prstGeom>
          <a:solidFill>
            <a:srgbClr val="C0C0C0"/>
          </a:solidFill>
          <a:ln w="12700" cap="sq">
            <a:solidFill>
              <a:srgbClr val="B2B2B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238595" name="Text Box 3"/>
          <p:cNvSpPr txBox="1"/>
          <p:nvPr/>
        </p:nvSpPr>
        <p:spPr>
          <a:xfrm>
            <a:off x="0" y="1219200"/>
            <a:ext cx="8651875" cy="61563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sz="3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8. </a:t>
            </a:r>
            <a:r>
              <a:rPr lang="vi-VN" altLang="x-none" sz="3600" dirty="0">
                <a:latin typeface="Arial" panose="020B0604020202020204" pitchFamily="34" charset="0"/>
              </a:rPr>
              <a:t>Người ta không dùng tia R</a:t>
            </a:r>
            <a:r>
              <a:rPr sz="3600" dirty="0">
                <a:latin typeface="Arial" panose="020B0604020202020204" pitchFamily="34" charset="0"/>
              </a:rPr>
              <a:t>o</a:t>
            </a:r>
            <a:r>
              <a:rPr lang="vi-VN" altLang="x-none" sz="3600" dirty="0">
                <a:latin typeface="Arial" panose="020B0604020202020204" pitchFamily="34" charset="0"/>
              </a:rPr>
              <a:t>nghen trong công việc gì nêu sau đây?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A. </a:t>
            </a:r>
            <a:r>
              <a:rPr lang="vi-VN" altLang="x-none" sz="3600" dirty="0">
                <a:latin typeface="Arial" panose="020B0604020202020204" pitchFamily="34" charset="0"/>
              </a:rPr>
              <a:t>Chụp ảnh trong đêm.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B. </a:t>
            </a:r>
            <a:r>
              <a:rPr lang="vi-VN" altLang="x-none" sz="3600" dirty="0">
                <a:latin typeface="Arial" panose="020B0604020202020204" pitchFamily="34" charset="0"/>
              </a:rPr>
              <a:t>Kiểm tra chất lượng các sản phẩm đúc.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C. </a:t>
            </a:r>
            <a:r>
              <a:rPr lang="vi-VN" altLang="x-none" sz="3600" dirty="0">
                <a:latin typeface="Arial" panose="020B0604020202020204" pitchFamily="34" charset="0"/>
              </a:rPr>
              <a:t>Chữa bệnh ung thư.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D. </a:t>
            </a:r>
            <a:r>
              <a:rPr lang="vi-VN" altLang="x-none" sz="3600" dirty="0">
                <a:latin typeface="Arial" panose="020B0604020202020204" pitchFamily="34" charset="0"/>
              </a:rPr>
              <a:t>Chụp, chiếu điện.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endParaRPr lang="vi-VN" altLang="x-none" sz="3400" dirty="0">
              <a:latin typeface="Arial" panose="020B0604020202020204" pitchFamily="34" charset="0"/>
            </a:endParaRPr>
          </a:p>
          <a:p>
            <a:endParaRPr lang="vi-VN" altLang="x-none" sz="3600" dirty="0">
              <a:latin typeface="Arial" panose="020B0604020202020204" pitchFamily="34" charset="0"/>
            </a:endParaRPr>
          </a:p>
          <a:p>
            <a:endParaRPr lang="vi-VN" altLang="x-none" sz="3600" dirty="0">
              <a:latin typeface="Arial" panose="020B0604020202020204" pitchFamily="34" charset="0"/>
            </a:endParaRPr>
          </a:p>
          <a:p>
            <a:pPr eaLnBrk="1" hangingPunct="1"/>
            <a:endParaRPr sz="3600" b="1" dirty="0">
              <a:solidFill>
                <a:srgbClr val="2B09F7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0484" name="Rectangle 30"/>
          <p:cNvSpPr/>
          <p:nvPr/>
        </p:nvSpPr>
        <p:spPr>
          <a:xfrm>
            <a:off x="0" y="1965325"/>
            <a:ext cx="184150" cy="641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endParaRPr sz="3600" dirty="0">
              <a:latin typeface="Garamond" panose="02020404030301010803" pitchFamily="18" charset="0"/>
            </a:endParaRPr>
          </a:p>
        </p:txBody>
      </p:sp>
      <p:sp>
        <p:nvSpPr>
          <p:cNvPr id="20485" name="Rectangle 32"/>
          <p:cNvSpPr/>
          <p:nvPr/>
        </p:nvSpPr>
        <p:spPr>
          <a:xfrm>
            <a:off x="0" y="3389313"/>
            <a:ext cx="8128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20486" name="WordArt 30"/>
          <p:cNvSpPr>
            <a:spLocks noTextEdit="1"/>
          </p:cNvSpPr>
          <p:nvPr/>
        </p:nvSpPr>
        <p:spPr>
          <a:xfrm>
            <a:off x="2667000" y="228600"/>
            <a:ext cx="3733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TRẮC NGHIỆM</a:t>
            </a:r>
            <a:endParaRPr 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990600"/>
            <a:ext cx="9144000" cy="134018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 Box 28"/>
          <p:cNvSpPr txBox="1"/>
          <p:nvPr/>
        </p:nvSpPr>
        <p:spPr>
          <a:xfrm>
            <a:off x="-15875" y="2363788"/>
            <a:ext cx="8220075" cy="584200"/>
          </a:xfrm>
          <a:prstGeom prst="rect">
            <a:avLst/>
          </a:prstGeom>
          <a:solidFill>
            <a:srgbClr val="CCFFCC"/>
          </a:solidFill>
          <a:ln w="12700" cap="sq" cmpd="sng">
            <a:solidFill>
              <a:srgbClr val="CCFFCC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p>
            <a:pPr eaLnBrk="1" hangingPunct="1"/>
            <a:r>
              <a:rPr lang="vi-VN" altLang="x-none" sz="3200" b="1" dirty="0">
                <a:solidFill>
                  <a:srgbClr val="FF0000"/>
                </a:solidFill>
                <a:latin typeface="Arial" panose="020B0604020202020204" pitchFamily="34" charset="0"/>
              </a:rPr>
              <a:t>A. </a:t>
            </a:r>
            <a:r>
              <a:rPr lang="vi-VN" altLang="x-none" sz="3200" dirty="0">
                <a:solidFill>
                  <a:srgbClr val="FF0000"/>
                </a:solidFill>
                <a:latin typeface="Arial" panose="020B0604020202020204" pitchFamily="34" charset="0"/>
              </a:rPr>
              <a:t>Chụp ảnh trong đêm.</a:t>
            </a:r>
            <a:r>
              <a:rPr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0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8595">
                                            <p:txEl>
                                              <p:charRg st="0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71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38595">
                                            <p:txEl>
                                              <p:charRg st="71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94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38595">
                                            <p:txEl>
                                              <p:charRg st="94" end="1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1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35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38595">
                                            <p:txEl>
                                              <p:charRg st="135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157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38595">
                                            <p:txEl>
                                              <p:charRg st="157" end="1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allAtOnce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8594" name="AutoShape 2"/>
          <p:cNvSpPr>
            <a:spLocks noChangeArrowheads="1"/>
          </p:cNvSpPr>
          <p:nvPr/>
        </p:nvSpPr>
        <p:spPr bwMode="auto">
          <a:xfrm rot="1553576">
            <a:off x="2024063" y="388938"/>
            <a:ext cx="457200" cy="304800"/>
          </a:xfrm>
          <a:prstGeom prst="star5">
            <a:avLst/>
          </a:prstGeom>
          <a:solidFill>
            <a:srgbClr val="C0C0C0"/>
          </a:solidFill>
          <a:ln w="12700" cap="sq">
            <a:solidFill>
              <a:srgbClr val="B2B2B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238595" name="Text Box 3"/>
          <p:cNvSpPr txBox="1"/>
          <p:nvPr/>
        </p:nvSpPr>
        <p:spPr>
          <a:xfrm>
            <a:off x="0" y="1219200"/>
            <a:ext cx="8651875" cy="7262813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sz="3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9. </a:t>
            </a:r>
            <a:r>
              <a:rPr lang="vi-VN" altLang="x-none" sz="3600" dirty="0">
                <a:latin typeface="Arial" panose="020B0604020202020204" pitchFamily="34" charset="0"/>
              </a:rPr>
              <a:t>Nếu tăng hiệu điện thế giữa hai cực của ống phát tia Rơn-ghen thêm 2kV, thì tốc độ của các êlectron đến anôt tăng thêm 1.10</a:t>
            </a:r>
            <a:r>
              <a:rPr lang="vi-VN" altLang="x-none" sz="3600" baseline="30000" dirty="0">
                <a:latin typeface="Arial" panose="020B0604020202020204" pitchFamily="34" charset="0"/>
              </a:rPr>
              <a:t>7</a:t>
            </a:r>
            <a:r>
              <a:rPr lang="vi-VN" altLang="x-none" sz="3600" dirty="0">
                <a:latin typeface="Arial" panose="020B0604020202020204" pitchFamily="34" charset="0"/>
              </a:rPr>
              <a:t>m/s. Bỏ qua tốc độ ban đầu của các electron khi bắn ra khỏi catôt. Khi chưa tăng hiệu điện thế, tốc độ của các êlectron đến anôt là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A. </a:t>
            </a:r>
            <a:r>
              <a:rPr lang="vi-VN" altLang="x-none" sz="3600" dirty="0">
                <a:latin typeface="Arial" panose="020B0604020202020204" pitchFamily="34" charset="0"/>
              </a:rPr>
              <a:t>3.10</a:t>
            </a:r>
            <a:r>
              <a:rPr lang="vi-VN" altLang="x-none" sz="3600" baseline="30000" dirty="0">
                <a:latin typeface="Arial" panose="020B0604020202020204" pitchFamily="34" charset="0"/>
              </a:rPr>
              <a:t>7</a:t>
            </a:r>
            <a:r>
              <a:rPr lang="vi-VN" altLang="x-none" sz="3600" dirty="0">
                <a:latin typeface="Arial" panose="020B0604020202020204" pitchFamily="34" charset="0"/>
              </a:rPr>
              <a:t>m/s.    </a:t>
            </a:r>
            <a:r>
              <a:rPr lang="vi-VN" altLang="x-none" sz="3600" b="1" dirty="0">
                <a:latin typeface="Arial" panose="020B0604020202020204" pitchFamily="34" charset="0"/>
              </a:rPr>
              <a:t>B. </a:t>
            </a:r>
            <a:r>
              <a:rPr lang="vi-VN" altLang="x-none" sz="3600" dirty="0">
                <a:latin typeface="Arial" panose="020B0604020202020204" pitchFamily="34" charset="0"/>
              </a:rPr>
              <a:t>8,0.10</a:t>
            </a:r>
            <a:r>
              <a:rPr lang="vi-VN" altLang="x-none" sz="3600" baseline="30000" dirty="0">
                <a:latin typeface="Arial" panose="020B0604020202020204" pitchFamily="34" charset="0"/>
              </a:rPr>
              <a:t>7</a:t>
            </a:r>
            <a:r>
              <a:rPr lang="vi-VN" altLang="x-none" sz="3600" dirty="0">
                <a:latin typeface="Arial" panose="020B0604020202020204" pitchFamily="34" charset="0"/>
              </a:rPr>
              <a:t>m/s.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lang="vi-VN" altLang="x-none" sz="3600" b="1" dirty="0">
                <a:latin typeface="Arial" panose="020B0604020202020204" pitchFamily="34" charset="0"/>
              </a:rPr>
              <a:t>C. </a:t>
            </a:r>
            <a:r>
              <a:rPr lang="vi-VN" altLang="x-none" sz="3600" dirty="0">
                <a:latin typeface="Arial" panose="020B0604020202020204" pitchFamily="34" charset="0"/>
              </a:rPr>
              <a:t>1,55.10</a:t>
            </a:r>
            <a:r>
              <a:rPr lang="vi-VN" altLang="x-none" sz="3600" baseline="30000" dirty="0">
                <a:latin typeface="Arial" panose="020B0604020202020204" pitchFamily="34" charset="0"/>
              </a:rPr>
              <a:t>8</a:t>
            </a:r>
            <a:r>
              <a:rPr lang="vi-VN" altLang="x-none" sz="3600" dirty="0">
                <a:latin typeface="Arial" panose="020B0604020202020204" pitchFamily="34" charset="0"/>
              </a:rPr>
              <a:t>m/s.    </a:t>
            </a:r>
            <a:r>
              <a:rPr lang="vi-VN" altLang="x-none" sz="3600" b="1" dirty="0">
                <a:latin typeface="Arial" panose="020B0604020202020204" pitchFamily="34" charset="0"/>
              </a:rPr>
              <a:t>D. </a:t>
            </a:r>
            <a:r>
              <a:rPr lang="vi-VN" altLang="x-none" sz="3600" dirty="0">
                <a:latin typeface="Arial" panose="020B0604020202020204" pitchFamily="34" charset="0"/>
              </a:rPr>
              <a:t>1,0.10</a:t>
            </a:r>
            <a:r>
              <a:rPr lang="vi-VN" altLang="x-none" sz="3600" baseline="30000" dirty="0">
                <a:latin typeface="Arial" panose="020B0604020202020204" pitchFamily="34" charset="0"/>
              </a:rPr>
              <a:t>8</a:t>
            </a:r>
            <a:r>
              <a:rPr lang="vi-VN" altLang="x-none" sz="3600" dirty="0">
                <a:latin typeface="Arial" panose="020B0604020202020204" pitchFamily="34" charset="0"/>
              </a:rPr>
              <a:t>m/s.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endParaRPr lang="vi-VN" altLang="x-none" sz="3400" dirty="0">
              <a:latin typeface="Arial" panose="020B0604020202020204" pitchFamily="34" charset="0"/>
            </a:endParaRPr>
          </a:p>
          <a:p>
            <a:endParaRPr lang="vi-VN" altLang="x-none" sz="3600" dirty="0">
              <a:latin typeface="Arial" panose="020B0604020202020204" pitchFamily="34" charset="0"/>
            </a:endParaRPr>
          </a:p>
          <a:p>
            <a:endParaRPr lang="vi-VN" altLang="x-none" sz="3600" dirty="0">
              <a:latin typeface="Arial" panose="020B0604020202020204" pitchFamily="34" charset="0"/>
            </a:endParaRPr>
          </a:p>
          <a:p>
            <a:pPr eaLnBrk="1" hangingPunct="1"/>
            <a:endParaRPr sz="3600" b="1" dirty="0">
              <a:solidFill>
                <a:srgbClr val="2B09F7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1508" name="Rectangle 30"/>
          <p:cNvSpPr/>
          <p:nvPr/>
        </p:nvSpPr>
        <p:spPr>
          <a:xfrm>
            <a:off x="0" y="1965325"/>
            <a:ext cx="184150" cy="641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endParaRPr sz="3600" dirty="0">
              <a:latin typeface="Garamond" panose="02020404030301010803" pitchFamily="18" charset="0"/>
            </a:endParaRPr>
          </a:p>
        </p:txBody>
      </p:sp>
      <p:sp>
        <p:nvSpPr>
          <p:cNvPr id="21509" name="Rectangle 32"/>
          <p:cNvSpPr/>
          <p:nvPr/>
        </p:nvSpPr>
        <p:spPr>
          <a:xfrm>
            <a:off x="0" y="3389313"/>
            <a:ext cx="8128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21510" name="WordArt 30"/>
          <p:cNvSpPr>
            <a:spLocks noTextEdit="1"/>
          </p:cNvSpPr>
          <p:nvPr/>
        </p:nvSpPr>
        <p:spPr>
          <a:xfrm>
            <a:off x="2667000" y="228600"/>
            <a:ext cx="3733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TRẮC NGHIỆM</a:t>
            </a:r>
            <a:endParaRPr 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990600"/>
            <a:ext cx="9144000" cy="134018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Oval 1"/>
          <p:cNvSpPr/>
          <p:nvPr/>
        </p:nvSpPr>
        <p:spPr>
          <a:xfrm>
            <a:off x="22225" y="5130800"/>
            <a:ext cx="533400" cy="5588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0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8595">
                                            <p:txEl>
                                              <p:charRg st="0" end="2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263" end="2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38595">
                                            <p:txEl>
                                              <p:charRg st="263" end="2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294" end="3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38595">
                                            <p:txEl>
                                              <p:charRg st="294" end="3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allAtOnce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 3"/>
          <p:cNvSpPr/>
          <p:nvPr/>
        </p:nvSpPr>
        <p:spPr>
          <a:xfrm>
            <a:off x="0" y="624840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15"/>
          <p:cNvSpPr txBox="1"/>
          <p:nvPr/>
        </p:nvSpPr>
        <p:spPr>
          <a:xfrm>
            <a:off x="457200" y="2743200"/>
            <a:ext cx="8229600" cy="2514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609600" indent="-609600">
              <a:spcBef>
                <a:spcPct val="20000"/>
              </a:spcBef>
            </a:pP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Biến điệu như sóng điện từ cao tần.</a:t>
            </a:r>
            <a:endParaRPr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spcBef>
                <a:spcPct val="20000"/>
              </a:spcBef>
            </a:pP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Bị nước v</a:t>
            </a: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thủy tinh hấp thụ.</a:t>
            </a:r>
            <a:endParaRPr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spcBef>
                <a:spcPct val="20000"/>
              </a:spcBef>
            </a:pP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Có bản chất l</a:t>
            </a: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sóng điện từ. </a:t>
            </a:r>
            <a:endParaRPr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spcBef>
                <a:spcPct val="20000"/>
              </a:spcBef>
            </a:pP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L</a:t>
            </a: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phát quang một số chất.</a:t>
            </a:r>
            <a:endParaRPr sz="32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01" name="TextBox 9"/>
          <p:cNvSpPr txBox="1"/>
          <p:nvPr/>
        </p:nvSpPr>
        <p:spPr>
          <a:xfrm>
            <a:off x="381000" y="1600200"/>
            <a:ext cx="8305800" cy="1077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/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Câu 1: Đặc điểm nào sau đây là đặc điểm</a:t>
            </a:r>
            <a:r>
              <a:rPr sz="32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chung của tia hồng ngoại và tia tử ngoại?</a:t>
            </a:r>
            <a:endParaRPr sz="32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43000" y="304800"/>
            <a:ext cx="69342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5400" b="0" i="0" u="none" strike="noStrike" kern="10" cap="none" spc="0" normalizeH="0" baseline="0" noProof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/>
                <a:ea typeface="+mn-ea"/>
                <a:cs typeface="Arial" panose="020B0604020202020204"/>
              </a:rPr>
              <a:t>KIỂM TRA BÀI CŨ</a:t>
            </a:r>
            <a:endParaRPr kumimoji="0" lang="en-US" sz="5400" b="0" i="0" u="none" strike="noStrike" kern="1200" cap="none" spc="0" normalizeH="0" baseline="0" noProof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95400"/>
            <a:ext cx="9143999" cy="152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6" name="Picture 18" descr="Cau ho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28600"/>
            <a:ext cx="1524000" cy="121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charRg st="0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39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charRg st="39" end="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72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charRg st="72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05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charRg st="105" end="1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autoRev="1" fill="hold"/>
                                        <p:tgtEl>
                                          <p:spTgt spid="9">
                                            <p:txEl>
                                              <p:charRg st="72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autoRev="1" fill="hold"/>
                                        <p:tgtEl>
                                          <p:spTgt spid="9">
                                            <p:txEl>
                                              <p:charRg st="72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autoRev="1" fill="hold"/>
                                        <p:tgtEl>
                                          <p:spTgt spid="9">
                                            <p:txEl>
                                              <p:charRg st="72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620000" cy="4800600"/>
          </a:xfrm>
          <a:ln/>
        </p:spPr>
        <p:txBody>
          <a:bodyPr vert="horz" wrap="square" lIns="91440" tIns="45720" rIns="91440" bIns="45720" anchor="t" anchorCtr="0"/>
          <a:p>
            <a:pPr marL="114300" indent="0">
              <a:buNone/>
            </a:pPr>
            <a:r>
              <a:rPr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HD Câu 9</a:t>
            </a:r>
            <a:endParaRPr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2531" name="Rectangle 1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sz="1200" dirty="0">
                <a:solidFill>
                  <a:srgbClr val="000000"/>
                </a:solidFill>
                <a:latin typeface="Open Sans"/>
              </a:rPr>
              <a:t>Từ c</a:t>
            </a: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</a:rPr>
              <a:t>á</a:t>
            </a:r>
            <a:r>
              <a:rPr sz="1200" dirty="0">
                <a:solidFill>
                  <a:srgbClr val="000000"/>
                </a:solidFill>
                <a:latin typeface="Open Sans"/>
              </a:rPr>
              <a:t>c phương tr</a:t>
            </a:r>
            <a:r>
              <a:rPr sz="1200" dirty="0">
                <a:solidFill>
                  <a:srgbClr val="000000"/>
                </a:solidFill>
                <a:latin typeface="Arial" panose="020B0604020202020204" pitchFamily="34" charset="0"/>
              </a:rPr>
              <a:t>ì</a:t>
            </a:r>
            <a:r>
              <a:rPr sz="1200" dirty="0">
                <a:solidFill>
                  <a:srgbClr val="000000"/>
                </a:solidFill>
                <a:latin typeface="Open Sans"/>
              </a:rPr>
              <a:t>nh:</a:t>
            </a:r>
            <a:endParaRPr sz="800" dirty="0">
              <a:latin typeface="Arial" panose="020B0604020202020204" pitchFamily="34" charset="0"/>
            </a:endParaRPr>
          </a:p>
          <a:p>
            <a:pPr>
              <a:buFontTx/>
            </a:pPr>
            <a:r>
              <a:rPr dirty="0">
                <a:latin typeface="Arial" panose="020B0604020202020204" pitchFamily="34" charset="0"/>
              </a:rPr>
              <a:t>  </a:t>
            </a:r>
            <a:r>
              <a:rPr sz="10500" dirty="0">
                <a:latin typeface="Arial" panose="020B0604020202020204" pitchFamily="34" charset="0"/>
              </a:rPr>
              <a:t> 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22532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22533" name="Object 6"/>
          <p:cNvGraphicFramePr>
            <a:graphicFrameLocks noChangeAspect="1"/>
          </p:cNvGraphicFramePr>
          <p:nvPr/>
        </p:nvGraphicFramePr>
        <p:xfrm>
          <a:off x="685800" y="1371600"/>
          <a:ext cx="2808288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739900" imgH="1244600" progId="Equation.3">
                  <p:embed/>
                </p:oleObj>
              </mc:Choice>
              <mc:Fallback>
                <p:oleObj name="" r:id="rId1" imgW="1739900" imgH="12446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85800" y="1371600"/>
                        <a:ext cx="2808288" cy="2009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22535" name="Object 9"/>
          <p:cNvGraphicFramePr>
            <a:graphicFrameLocks noChangeAspect="1"/>
          </p:cNvGraphicFramePr>
          <p:nvPr/>
        </p:nvGraphicFramePr>
        <p:xfrm>
          <a:off x="762000" y="3581400"/>
          <a:ext cx="2819400" cy="188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1866900" imgH="1244600" progId="Equation.3">
                  <p:embed/>
                </p:oleObj>
              </mc:Choice>
              <mc:Fallback>
                <p:oleObj name="" r:id="rId3" imgW="1866900" imgH="1244600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3581400"/>
                        <a:ext cx="2819400" cy="18843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8594" name="AutoShape 2"/>
          <p:cNvSpPr>
            <a:spLocks noChangeArrowheads="1"/>
          </p:cNvSpPr>
          <p:nvPr/>
        </p:nvSpPr>
        <p:spPr bwMode="auto">
          <a:xfrm rot="1553576">
            <a:off x="2024063" y="388938"/>
            <a:ext cx="457200" cy="304800"/>
          </a:xfrm>
          <a:prstGeom prst="star5">
            <a:avLst/>
          </a:prstGeom>
          <a:solidFill>
            <a:srgbClr val="C0C0C0"/>
          </a:solidFill>
          <a:ln w="12700" cap="sq">
            <a:solidFill>
              <a:srgbClr val="B2B2B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238595" name="Text Box 3"/>
          <p:cNvSpPr txBox="1"/>
          <p:nvPr/>
        </p:nvSpPr>
        <p:spPr>
          <a:xfrm>
            <a:off x="0" y="1219200"/>
            <a:ext cx="8305800" cy="6710363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just"/>
            <a:r>
              <a:rPr sz="3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10.</a:t>
            </a:r>
            <a:r>
              <a:rPr lang="vi-VN" altLang="x-none" sz="3600" dirty="0">
                <a:latin typeface="Arial" panose="020B0604020202020204" pitchFamily="34" charset="0"/>
              </a:rPr>
              <a:t>Trong một ống tia X, hiệu điện thế giữa anôt và catôt là 20kV, dòng điện trong ống là 12mA. Giả sử chỉ có 0,5% động năng của chùm electron khi đập vào anôt được chuyển thành năng lượng của tia X. Chùm tia X có công suất là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pPr algn="just"/>
            <a:r>
              <a:rPr lang="vi-VN" altLang="x-none" sz="3600" b="1" dirty="0">
                <a:latin typeface="Arial" panose="020B0604020202020204" pitchFamily="34" charset="0"/>
              </a:rPr>
              <a:t>A. </a:t>
            </a:r>
            <a:r>
              <a:rPr lang="vi-VN" altLang="x-none" sz="3600" dirty="0">
                <a:latin typeface="Arial" panose="020B0604020202020204" pitchFamily="34" charset="0"/>
              </a:rPr>
              <a:t>0,1W.   </a:t>
            </a:r>
            <a:r>
              <a:rPr lang="vi-VN" altLang="x-none" sz="3600" b="1" dirty="0">
                <a:latin typeface="Arial" panose="020B0604020202020204" pitchFamily="34" charset="0"/>
              </a:rPr>
              <a:t>B. </a:t>
            </a:r>
            <a:r>
              <a:rPr lang="vi-VN" altLang="x-none" sz="3600" dirty="0">
                <a:latin typeface="Arial" panose="020B0604020202020204" pitchFamily="34" charset="0"/>
              </a:rPr>
              <a:t>1,2W.   </a:t>
            </a:r>
            <a:r>
              <a:rPr lang="vi-VN" altLang="x-none" sz="3600" b="1" dirty="0">
                <a:latin typeface="Arial" panose="020B0604020202020204" pitchFamily="34" charset="0"/>
              </a:rPr>
              <a:t>C. </a:t>
            </a:r>
            <a:r>
              <a:rPr lang="vi-VN" altLang="x-none" sz="3600" dirty="0">
                <a:latin typeface="Arial" panose="020B0604020202020204" pitchFamily="34" charset="0"/>
              </a:rPr>
              <a:t>2,0W. </a:t>
            </a:r>
            <a:r>
              <a:rPr lang="vi-VN" altLang="x-none" sz="3600" b="1" dirty="0">
                <a:latin typeface="Arial" panose="020B0604020202020204" pitchFamily="34" charset="0"/>
              </a:rPr>
              <a:t>D. </a:t>
            </a:r>
            <a:r>
              <a:rPr lang="vi-VN" altLang="x-none" sz="3600" dirty="0">
                <a:latin typeface="Arial" panose="020B0604020202020204" pitchFamily="34" charset="0"/>
              </a:rPr>
              <a:t>240W.</a:t>
            </a:r>
            <a:endParaRPr lang="vi-VN" altLang="x-none" sz="3600" dirty="0">
              <a:latin typeface="Arial" panose="020B0604020202020204" pitchFamily="34" charset="0"/>
            </a:endParaRPr>
          </a:p>
          <a:p>
            <a:r>
              <a:rPr sz="3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vi-VN" altLang="x-none" sz="3400" dirty="0">
              <a:latin typeface="Arial" panose="020B0604020202020204" pitchFamily="34" charset="0"/>
            </a:endParaRPr>
          </a:p>
          <a:p>
            <a:endParaRPr lang="vi-VN" altLang="x-none" sz="3600" dirty="0">
              <a:latin typeface="Arial" panose="020B0604020202020204" pitchFamily="34" charset="0"/>
            </a:endParaRPr>
          </a:p>
          <a:p>
            <a:endParaRPr lang="vi-VN" altLang="x-none" sz="3600" dirty="0">
              <a:latin typeface="Arial" panose="020B0604020202020204" pitchFamily="34" charset="0"/>
            </a:endParaRPr>
          </a:p>
          <a:p>
            <a:pPr eaLnBrk="1" hangingPunct="1"/>
            <a:endParaRPr sz="3600" b="1" dirty="0">
              <a:solidFill>
                <a:srgbClr val="2B09F7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3556" name="Rectangle 30"/>
          <p:cNvSpPr/>
          <p:nvPr/>
        </p:nvSpPr>
        <p:spPr>
          <a:xfrm>
            <a:off x="0" y="1965325"/>
            <a:ext cx="184150" cy="641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endParaRPr sz="3600" dirty="0">
              <a:latin typeface="Garamond" panose="02020404030301010803" pitchFamily="18" charset="0"/>
            </a:endParaRPr>
          </a:p>
        </p:txBody>
      </p:sp>
      <p:sp>
        <p:nvSpPr>
          <p:cNvPr id="23557" name="Rectangle 32"/>
          <p:cNvSpPr/>
          <p:nvPr/>
        </p:nvSpPr>
        <p:spPr>
          <a:xfrm>
            <a:off x="0" y="3389313"/>
            <a:ext cx="812800" cy="260350"/>
          </a:xfrm>
          <a:prstGeom prst="rect">
            <a:avLst/>
          </a:prstGeom>
          <a:noFill/>
          <a:ln w="12700">
            <a:noFill/>
          </a:ln>
        </p:spPr>
        <p:txBody>
          <a:bodyPr wrap="none" anchor="ctr" anchorCtr="0">
            <a:spAutoFit/>
          </a:bodyPr>
          <a:p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23558" name="WordArt 30"/>
          <p:cNvSpPr>
            <a:spLocks noTextEdit="1"/>
          </p:cNvSpPr>
          <p:nvPr/>
        </p:nvSpPr>
        <p:spPr>
          <a:xfrm>
            <a:off x="2667000" y="228600"/>
            <a:ext cx="3733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TRẮC NGHIỆM</a:t>
            </a:r>
            <a:endParaRPr 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990600"/>
            <a:ext cx="9144000" cy="134018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2133600" y="5130800"/>
            <a:ext cx="533400" cy="5588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0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8595">
                                            <p:txEl>
                                              <p:charRg st="0" end="2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230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38595">
                                            <p:txEl>
                                              <p:charRg st="230" end="2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charRg st="270" end="2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38595">
                                            <p:txEl>
                                              <p:charRg st="270" end="2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allAtOnce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7620000" cy="4800600"/>
          </a:xfrm>
          <a:ln/>
        </p:spPr>
        <p:txBody>
          <a:bodyPr vert="horz" wrap="square" lIns="91440" tIns="45720" rIns="91440" bIns="45720" anchor="t" anchorCtr="0"/>
          <a:p>
            <a:pPr marL="114300" indent="0">
              <a:buNone/>
            </a:pPr>
            <a:r>
              <a:rPr sz="3200" b="1" dirty="0">
                <a:solidFill>
                  <a:srgbClr val="C00000"/>
                </a:solidFill>
              </a:rPr>
              <a:t>HD Câu 10</a:t>
            </a:r>
            <a:endParaRPr sz="3200" b="1" dirty="0">
              <a:solidFill>
                <a:srgbClr val="C00000"/>
              </a:solidFill>
            </a:endParaRPr>
          </a:p>
          <a:p>
            <a:pPr marL="114300" indent="0">
              <a:buNone/>
            </a:pPr>
            <a:r>
              <a:rPr lang="vi-VN" altLang="x-none" sz="3200" b="1" dirty="0">
                <a:latin typeface="Arial" panose="020B0604020202020204" pitchFamily="34" charset="0"/>
              </a:rPr>
              <a:t>Tổng động năng của các êlectron đập vào anôt trong 1 giây bằng công suất tiêu thụ UI của ống tia X. Vậy chùm tia X có công suất là:</a:t>
            </a:r>
            <a:endParaRPr sz="3200" b="1" dirty="0"/>
          </a:p>
          <a:p>
            <a:pPr marL="114300" indent="0">
              <a:buNone/>
            </a:pPr>
            <a:endParaRPr lang="vi-VN" altLang="x-none" sz="3200" b="1" dirty="0">
              <a:latin typeface="Arial" panose="020B0604020202020204" pitchFamily="34" charset="0"/>
            </a:endParaRPr>
          </a:p>
          <a:p>
            <a:pPr marL="114300" indent="0">
              <a:buNone/>
            </a:pPr>
            <a:endParaRPr dirty="0"/>
          </a:p>
        </p:txBody>
      </p:sp>
      <p:sp>
        <p:nvSpPr>
          <p:cNvPr id="24579" name="Rectangle 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533400" y="3505200"/>
          <a:ext cx="754380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2540000" imgH="393700" progId="Equation.3">
                  <p:embed/>
                </p:oleObj>
              </mc:Choice>
              <mc:Fallback>
                <p:oleObj name="" r:id="rId1" imgW="2540000" imgH="39370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3400" y="3505200"/>
                        <a:ext cx="7543800" cy="1228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1000" y="1752600"/>
            <a:ext cx="8382000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p>
            <a:pPr marL="609600" indent="-609600" algn="just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sz="32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Câu 2. Tia tử ngoại được phát ra rất mạnh từ nguồn n</a:t>
            </a:r>
            <a:r>
              <a:rPr sz="32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 sau đây?</a:t>
            </a:r>
            <a:endParaRPr sz="3200" b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6084" name="Text Box 4"/>
          <p:cNvSpPr txBox="1"/>
          <p:nvPr/>
        </p:nvSpPr>
        <p:spPr>
          <a:xfrm>
            <a:off x="977900" y="2898775"/>
            <a:ext cx="79216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20000"/>
              </a:spcBef>
              <a:buFontTx/>
              <a:buAutoNum type="alphaUcPeriod"/>
            </a:pPr>
            <a:r>
              <a:rPr sz="32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Lò sưởi điện.</a:t>
            </a:r>
            <a:endParaRPr lang="vi-VN" altLang="x-none" sz="3200" b="1" dirty="0">
              <a:solidFill>
                <a:srgbClr val="2B09F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6085" name="Text Box 5"/>
          <p:cNvSpPr txBox="1"/>
          <p:nvPr/>
        </p:nvSpPr>
        <p:spPr>
          <a:xfrm>
            <a:off x="977900" y="3554413"/>
            <a:ext cx="71294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20000"/>
              </a:spcBef>
            </a:pPr>
            <a:r>
              <a:rPr sz="32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Lò vi sóng.</a:t>
            </a:r>
            <a:endParaRPr lang="vi-VN" altLang="x-none" sz="3200" b="1" dirty="0">
              <a:solidFill>
                <a:srgbClr val="2B09F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6086" name="Text Box 6"/>
          <p:cNvSpPr txBox="1"/>
          <p:nvPr/>
        </p:nvSpPr>
        <p:spPr>
          <a:xfrm>
            <a:off x="977900" y="4164013"/>
            <a:ext cx="86042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sz="32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Hồ quang điện.</a:t>
            </a:r>
            <a:endParaRPr lang="vi-VN" altLang="x-none" sz="3200" b="1" dirty="0">
              <a:solidFill>
                <a:srgbClr val="2B09F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6087" name="Text Box 7"/>
          <p:cNvSpPr txBox="1"/>
          <p:nvPr/>
        </p:nvSpPr>
        <p:spPr>
          <a:xfrm>
            <a:off x="971550" y="4800600"/>
            <a:ext cx="81724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20000"/>
              </a:spcBef>
            </a:pPr>
            <a:r>
              <a:rPr sz="32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M</a:t>
            </a:r>
            <a:r>
              <a:rPr sz="3200" b="1" dirty="0">
                <a:solidFill>
                  <a:srgbClr val="2B09F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hình vô tuyến.</a:t>
            </a:r>
            <a:endParaRPr lang="vi-VN" altLang="x-none" sz="3200" b="1" dirty="0">
              <a:solidFill>
                <a:srgbClr val="2B09F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304800"/>
            <a:ext cx="69342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5400" b="0" i="0" u="none" strike="noStrike" kern="10" cap="none" spc="0" normalizeH="0" baseline="0" noProof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/>
                <a:ea typeface="+mn-ea"/>
                <a:cs typeface="Arial" panose="020B0604020202020204"/>
              </a:rPr>
              <a:t>KIỂM TRA BÀI CŨ</a:t>
            </a:r>
            <a:endParaRPr kumimoji="0" lang="en-US" sz="5400" b="0" i="0" u="none" strike="noStrike" kern="1200" cap="none" spc="0" normalizeH="0" baseline="0" noProof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295400"/>
            <a:ext cx="9143999" cy="152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24840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33" name="Picture 18" descr="Cau ho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04800"/>
            <a:ext cx="1524000" cy="121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42" dur="2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4" grpId="0"/>
      <p:bldP spid="46085" grpId="0"/>
      <p:bldP spid="46086" grpId="0"/>
      <p:bldP spid="46086" grpId="1"/>
      <p:bldP spid="460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28600" y="1828800"/>
            <a:ext cx="86868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p>
            <a:pPr marL="342900" indent="-342900" eaLnBrk="1" hangingPunct="1">
              <a:spcBef>
                <a:spcPts val="600"/>
              </a:spcBef>
              <a:buNone/>
            </a:pPr>
            <a:r>
              <a:rPr sz="36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Câu 3: Tác dụng nổi bật  của tia hồng ngoại l</a:t>
            </a:r>
            <a:r>
              <a:rPr sz="36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à</a:t>
            </a:r>
            <a:r>
              <a:rPr sz="36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sz="3600" b="1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ts val="600"/>
              </a:spcBef>
              <a:buFontTx/>
              <a:buAutoNum type="alphaUcPeriod"/>
            </a:pPr>
            <a:r>
              <a:rPr sz="32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 dụng quang học.</a:t>
            </a:r>
            <a:endParaRPr sz="3200" b="1" dirty="0">
              <a:solidFill>
                <a:srgbClr val="2B09F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ts val="600"/>
              </a:spcBef>
              <a:buFontTx/>
              <a:buAutoNum type="alphaUcPeriod"/>
            </a:pPr>
            <a:r>
              <a:rPr sz="32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 dụng hóa học (l</a:t>
            </a:r>
            <a:r>
              <a:rPr sz="3200" b="1" dirty="0">
                <a:solidFill>
                  <a:srgbClr val="2B09F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đen phim ảnh).</a:t>
            </a:r>
            <a:endParaRPr sz="3200" b="1" dirty="0">
              <a:solidFill>
                <a:srgbClr val="2B09F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ts val="600"/>
              </a:spcBef>
              <a:buFontTx/>
              <a:buAutoNum type="alphaUcPeriod"/>
            </a:pPr>
            <a:r>
              <a:rPr sz="32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 dụng quang điện.</a:t>
            </a:r>
            <a:endParaRPr sz="3200" b="1" dirty="0">
              <a:solidFill>
                <a:srgbClr val="2B09F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ts val="600"/>
              </a:spcBef>
              <a:buFontTx/>
              <a:buAutoNum type="alphaUcPeriod"/>
            </a:pPr>
            <a:r>
              <a:rPr sz="32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 dụng nhiệt.</a:t>
            </a:r>
            <a:endParaRPr sz="3200" b="1" dirty="0">
              <a:solidFill>
                <a:srgbClr val="2B09F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304800"/>
            <a:ext cx="69342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5400" b="0" i="0" u="none" strike="noStrike" kern="10" cap="none" spc="0" normalizeH="0" baseline="0" noProof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/>
                <a:ea typeface="+mn-ea"/>
                <a:cs typeface="Arial" panose="020B0604020202020204"/>
              </a:rPr>
              <a:t>KIỂM TRA BÀI CŨ</a:t>
            </a:r>
            <a:endParaRPr kumimoji="0" lang="en-US" sz="5400" b="0" i="0" u="none" strike="noStrike" kern="1200" cap="none" spc="0" normalizeH="0" baseline="0" noProof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95400"/>
            <a:ext cx="9143999" cy="152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24840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53" name="Picture 18" descr="Cau ho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81000"/>
            <a:ext cx="1524000" cy="121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char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8134">
                                            <p:txEl>
                                              <p:charRg st="0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charRg st="48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8134">
                                            <p:txEl>
                                              <p:charRg st="48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charRg st="68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8134">
                                            <p:txEl>
                                              <p:charRg st="68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charRg st="105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8134">
                                            <p:txEl>
                                              <p:charRg st="105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charRg st="126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8134">
                                            <p:txEl>
                                              <p:charRg st="126" end="1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48134">
                                            <p:txEl>
                                              <p:charRg st="126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48134">
                                            <p:txEl>
                                              <p:charRg st="126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8134">
                                            <p:txEl>
                                              <p:charRg st="126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8134">
                                            <p:txEl>
                                              <p:charRg st="126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228600" y="1611313"/>
            <a:ext cx="8534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p>
            <a:pPr marL="609600" indent="-609600" algn="just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sz="32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Câu 4. Phát biểu n</a:t>
            </a:r>
            <a:r>
              <a:rPr sz="32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 sau đây </a:t>
            </a:r>
            <a:r>
              <a:rPr sz="3200" b="1" i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đúng </a:t>
            </a:r>
            <a:r>
              <a:rPr sz="32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với tia hồng ngoại (HN)?</a:t>
            </a:r>
            <a:endParaRPr sz="3200" b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5060" name="Text Box 4"/>
          <p:cNvSpPr txBox="1"/>
          <p:nvPr/>
        </p:nvSpPr>
        <p:spPr>
          <a:xfrm>
            <a:off x="287338" y="2754313"/>
            <a:ext cx="8551862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algn="just" eaLnBrk="1" hangingPunct="1">
              <a:spcBef>
                <a:spcPct val="20000"/>
              </a:spcBef>
              <a:buFontTx/>
              <a:buAutoNum type="alphaUcPeriod"/>
            </a:pP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 HN l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một trong những bức xạ m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mắt thường có thể nhìn thấy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x-none" sz="2800" b="1" dirty="0">
              <a:solidFill>
                <a:srgbClr val="2B09F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5061" name="Text Box 5"/>
          <p:cNvSpPr txBox="1"/>
          <p:nvPr/>
        </p:nvSpPr>
        <p:spPr>
          <a:xfrm>
            <a:off x="292100" y="3668713"/>
            <a:ext cx="85471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20000"/>
              </a:spcBef>
            </a:pP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Tia HN l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nh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ìn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óng lớn hơn bước sóng của ánh sáng đỏ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x-none" sz="2800" b="1" dirty="0">
              <a:solidFill>
                <a:srgbClr val="2B09F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5062" name="Text Box 6"/>
          <p:cNvSpPr txBox="1"/>
          <p:nvPr/>
        </p:nvSpPr>
        <p:spPr>
          <a:xfrm>
            <a:off x="304800" y="4659313"/>
            <a:ext cx="84582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spcBef>
                <a:spcPct val="50000"/>
              </a:spcBef>
            </a:pP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Tia HN l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ột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nh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ững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c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ật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ối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ượng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ỏ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át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ra.</a:t>
            </a:r>
            <a:endParaRPr lang="vi-VN" altLang="x-none" sz="2800" b="1" dirty="0">
              <a:solidFill>
                <a:srgbClr val="2B09F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5063" name="Text Box 7"/>
          <p:cNvSpPr txBox="1"/>
          <p:nvPr/>
        </p:nvSpPr>
        <p:spPr>
          <a:xfrm>
            <a:off x="381000" y="5573713"/>
            <a:ext cx="7467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20000"/>
              </a:spcBef>
            </a:pP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C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B, C 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x-none"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sz="2800" b="1" dirty="0">
                <a:solidFill>
                  <a:srgbClr val="2B09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x-none" sz="2800" b="1" dirty="0">
              <a:solidFill>
                <a:srgbClr val="2B09F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304800"/>
            <a:ext cx="69342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5400" b="0" i="0" u="none" strike="noStrike" kern="10" cap="none" spc="0" normalizeH="0" baseline="0" noProof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/>
                <a:ea typeface="+mn-ea"/>
                <a:cs typeface="Arial" panose="020B0604020202020204"/>
              </a:rPr>
              <a:t>KIỂM TRA BÀI CŨ</a:t>
            </a:r>
            <a:endParaRPr kumimoji="0" lang="en-US" sz="5400" b="0" i="0" u="none" strike="noStrike" kern="1200" cap="none" spc="0" normalizeH="0" baseline="0" noProof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295400"/>
            <a:ext cx="9143999" cy="152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24840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181" name="Picture 18" descr="Cau ho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04800"/>
            <a:ext cx="1524000" cy="121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60" grpId="0"/>
      <p:bldP spid="45061" grpId="0"/>
      <p:bldP spid="45061" grpId="1"/>
      <p:bldP spid="45062" grpId="0"/>
      <p:bldP spid="450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 3"/>
          <p:cNvSpPr/>
          <p:nvPr/>
        </p:nvSpPr>
        <p:spPr>
          <a:xfrm>
            <a:off x="0" y="624840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893374"/>
            <a:ext cx="9144000" cy="134018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04800" y="1143000"/>
            <a:ext cx="46482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1" kern="1200" cap="none" spc="0" normalizeH="0" baseline="0" noProof="0" dirty="0"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 PHÁT HIỆN TIA X</a:t>
            </a:r>
            <a:endParaRPr kumimoji="0" lang="en-US" sz="2800" b="1" kern="1200" cap="none" spc="0" normalizeH="0" baseline="0" noProof="0" dirty="0"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610100" y="1346200"/>
            <a:ext cx="3810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rgbClr val="2B09F7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rgbClr val="2B09F7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rgbClr val="2B09F7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rgbClr val="2B09F7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rgbClr val="2B09F7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B09F7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B09F7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B09F7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B09F7"/>
                </a:solidFill>
                <a:latin typeface="VNI-Times" pitchFamily="2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Nhà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vật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lí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người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Đức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(1845-1923)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Đã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phát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minh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Ronghen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(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còn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gọi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là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X)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Giải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thưởng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Nobel 1901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1034" name="TextBox 10"/>
          <p:cNvSpPr txBox="1"/>
          <p:nvPr/>
        </p:nvSpPr>
        <p:spPr>
          <a:xfrm>
            <a:off x="1247775" y="5594350"/>
            <a:ext cx="32004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sz="3200" b="1" dirty="0">
                <a:solidFill>
                  <a:srgbClr val="FF0000"/>
                </a:solidFill>
                <a:latin typeface="VNI-Times" pitchFamily="2" charset="0"/>
              </a:rPr>
              <a:t>W. C. Ronghen</a:t>
            </a:r>
            <a:endParaRPr sz="32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04800" y="241736"/>
            <a:ext cx="8610600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600" b="1" kern="1200" cap="none" spc="0" normalizeH="0" baseline="0" noProof="0" dirty="0" err="1"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3600" b="1" kern="1200" cap="none" spc="0" normalizeH="0" baseline="0" noProof="0" dirty="0"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28. TIA X</a:t>
            </a:r>
            <a:endParaRPr kumimoji="0" lang="en-US" sz="3600" b="1" kern="1200" cap="none" spc="0" normalizeH="0" baseline="0" noProof="0" dirty="0"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1" name="Picture 3" descr="roentge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19200" y="1752600"/>
            <a:ext cx="2895600" cy="3800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Rectangle 9"/>
          <p:cNvSpPr/>
          <p:nvPr/>
        </p:nvSpPr>
        <p:spPr>
          <a:xfrm rot="10800000">
            <a:off x="2105025" y="3316288"/>
            <a:ext cx="536575" cy="347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099" name="Group 116"/>
          <p:cNvGrpSpPr/>
          <p:nvPr/>
        </p:nvGrpSpPr>
        <p:grpSpPr>
          <a:xfrm>
            <a:off x="2900363" y="3008313"/>
            <a:ext cx="1335087" cy="1189037"/>
            <a:chOff x="3062352" y="2982238"/>
            <a:chExt cx="1334504" cy="1188682"/>
          </a:xfrm>
        </p:grpSpPr>
        <p:cxnSp>
          <p:nvCxnSpPr>
            <p:cNvPr id="88" name="Straight Arrow Connector 87"/>
            <p:cNvCxnSpPr/>
            <p:nvPr/>
          </p:nvCxnSpPr>
          <p:spPr>
            <a:xfrm flipH="1">
              <a:off x="3062352" y="2982238"/>
              <a:ext cx="988580" cy="89666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H="1">
              <a:off x="3454293" y="2986999"/>
              <a:ext cx="609334" cy="10521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H="1">
              <a:off x="3898599" y="3012391"/>
              <a:ext cx="177722" cy="115852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4076321" y="3021913"/>
              <a:ext cx="320535" cy="113631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Rectangle 112"/>
          <p:cNvSpPr/>
          <p:nvPr/>
        </p:nvSpPr>
        <p:spPr>
          <a:xfrm>
            <a:off x="3524250" y="4184650"/>
            <a:ext cx="1419225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3286125" y="4197350"/>
            <a:ext cx="1223963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Tia X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4159" name="Group 118"/>
          <p:cNvGrpSpPr/>
          <p:nvPr/>
        </p:nvGrpSpPr>
        <p:grpSpPr>
          <a:xfrm>
            <a:off x="1831975" y="2195513"/>
            <a:ext cx="4064000" cy="1752600"/>
            <a:chOff x="2044875" y="2183704"/>
            <a:chExt cx="4063656" cy="1752600"/>
          </a:xfrm>
        </p:grpSpPr>
        <p:sp>
          <p:nvSpPr>
            <p:cNvPr id="5" name="Oval 4"/>
            <p:cNvSpPr/>
            <p:nvPr/>
          </p:nvSpPr>
          <p:spPr>
            <a:xfrm>
              <a:off x="3175079" y="2183704"/>
              <a:ext cx="1828645" cy="1752600"/>
            </a:xfrm>
            <a:prstGeom prst="ellipse">
              <a:avLst/>
            </a:prstGeom>
            <a:noFill/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9286" name="Group 10"/>
            <p:cNvGrpSpPr/>
            <p:nvPr/>
          </p:nvGrpSpPr>
          <p:grpSpPr>
            <a:xfrm>
              <a:off x="4661251" y="2831926"/>
              <a:ext cx="1447280" cy="381000"/>
              <a:chOff x="4610100" y="2831926"/>
              <a:chExt cx="1760204" cy="381000"/>
            </a:xfrm>
          </p:grpSpPr>
          <p:sp>
            <p:nvSpPr>
              <p:cNvPr id="7" name="Flowchart: Delay 6"/>
              <p:cNvSpPr/>
              <p:nvPr/>
            </p:nvSpPr>
            <p:spPr>
              <a:xfrm>
                <a:off x="4997664" y="2831404"/>
                <a:ext cx="1372640" cy="381000"/>
              </a:xfrm>
              <a:prstGeom prst="flowChartDelay">
                <a:avLst/>
              </a:prstGeom>
              <a:noFill/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609617" y="2856804"/>
                <a:ext cx="685356" cy="3286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9287" name="Group 11"/>
            <p:cNvGrpSpPr/>
            <p:nvPr/>
          </p:nvGrpSpPr>
          <p:grpSpPr>
            <a:xfrm rot="10800000">
              <a:off x="2044875" y="2831927"/>
              <a:ext cx="1409699" cy="381000"/>
              <a:chOff x="4579632" y="2806874"/>
              <a:chExt cx="1714499" cy="381000"/>
            </a:xfrm>
          </p:grpSpPr>
          <p:sp>
            <p:nvSpPr>
              <p:cNvPr id="13" name="Flowchart: Delay 12"/>
              <p:cNvSpPr/>
              <p:nvPr/>
            </p:nvSpPr>
            <p:spPr>
              <a:xfrm>
                <a:off x="4935002" y="2807397"/>
                <a:ext cx="1370712" cy="381000"/>
              </a:xfrm>
              <a:prstGeom prst="flowChartDelay">
                <a:avLst/>
              </a:prstGeom>
              <a:noFill/>
              <a:ln w="317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591359" y="2829622"/>
                <a:ext cx="417005" cy="3476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62" name="Group 161"/>
          <p:cNvGrpSpPr/>
          <p:nvPr/>
        </p:nvGrpSpPr>
        <p:grpSpPr>
          <a:xfrm>
            <a:off x="1144588" y="1706563"/>
            <a:ext cx="5256212" cy="1604962"/>
            <a:chOff x="1295400" y="1694414"/>
            <a:chExt cx="5256162" cy="1605180"/>
          </a:xfrm>
        </p:grpSpPr>
        <p:cxnSp>
          <p:nvCxnSpPr>
            <p:cNvPr id="57" name="Straight Connector 56"/>
            <p:cNvCxnSpPr/>
            <p:nvPr/>
          </p:nvCxnSpPr>
          <p:spPr>
            <a:xfrm flipV="1">
              <a:off x="2793986" y="3013805"/>
              <a:ext cx="293684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2425689" y="2823279"/>
              <a:ext cx="457196" cy="381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970312" y="2412061"/>
              <a:ext cx="455609" cy="381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pSp>
          <p:nvGrpSpPr>
            <p:cNvPr id="9261" name="Group 160"/>
            <p:cNvGrpSpPr/>
            <p:nvPr/>
          </p:nvGrpSpPr>
          <p:grpSpPr>
            <a:xfrm>
              <a:off x="1295400" y="1694414"/>
              <a:ext cx="5256162" cy="1605180"/>
              <a:chOff x="1304456" y="1685748"/>
              <a:chExt cx="5256162" cy="1605180"/>
            </a:xfrm>
          </p:grpSpPr>
          <p:sp>
            <p:nvSpPr>
              <p:cNvPr id="81" name="Oval 80"/>
              <p:cNvSpPr/>
              <p:nvPr/>
            </p:nvSpPr>
            <p:spPr>
              <a:xfrm>
                <a:off x="6260584" y="2003291"/>
                <a:ext cx="128586" cy="127017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9263" name="Group 159"/>
              <p:cNvGrpSpPr/>
              <p:nvPr/>
            </p:nvGrpSpPr>
            <p:grpSpPr>
              <a:xfrm>
                <a:off x="1304456" y="1685748"/>
                <a:ext cx="5256162" cy="1605180"/>
                <a:chOff x="1304456" y="1685748"/>
                <a:chExt cx="5256162" cy="1605180"/>
              </a:xfrm>
            </p:grpSpPr>
            <p:cxnSp>
              <p:nvCxnSpPr>
                <p:cNvPr id="77" name="Straight Connector 76"/>
                <p:cNvCxnSpPr/>
                <p:nvPr/>
              </p:nvCxnSpPr>
              <p:spPr>
                <a:xfrm>
                  <a:off x="6324083" y="2133484"/>
                  <a:ext cx="0" cy="836726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" name="Oval 79"/>
                <p:cNvSpPr/>
                <p:nvPr/>
              </p:nvSpPr>
              <p:spPr>
                <a:xfrm>
                  <a:off x="1698152" y="1952484"/>
                  <a:ext cx="128586" cy="127017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cxnSp>
              <p:nvCxnSpPr>
                <p:cNvPr id="85" name="Straight Connector 84"/>
                <p:cNvCxnSpPr/>
                <p:nvPr/>
              </p:nvCxnSpPr>
              <p:spPr>
                <a:xfrm flipH="1">
                  <a:off x="6193909" y="1952484"/>
                  <a:ext cx="257173" cy="19211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5" name="Rectangle 114"/>
                <p:cNvSpPr/>
                <p:nvPr/>
              </p:nvSpPr>
              <p:spPr>
                <a:xfrm>
                  <a:off x="5893874" y="1712739"/>
                  <a:ext cx="455609" cy="38105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defRPr/>
                  </a:pPr>
                  <a:r>
                    <a:rPr kumimoji="0" 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+</a:t>
                  </a:r>
                  <a:endPara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9268" name="Group 158"/>
                <p:cNvGrpSpPr/>
                <p:nvPr/>
              </p:nvGrpSpPr>
              <p:grpSpPr>
                <a:xfrm>
                  <a:off x="1304456" y="1685748"/>
                  <a:ext cx="5256162" cy="1605180"/>
                  <a:chOff x="1304456" y="1685748"/>
                  <a:chExt cx="5256162" cy="1605180"/>
                </a:xfrm>
              </p:grpSpPr>
              <p:sp>
                <p:nvSpPr>
                  <p:cNvPr id="49" name="Arc 48"/>
                  <p:cNvSpPr/>
                  <p:nvPr/>
                </p:nvSpPr>
                <p:spPr>
                  <a:xfrm rot="14119212">
                    <a:off x="3067325" y="2878942"/>
                    <a:ext cx="457262" cy="366710"/>
                  </a:xfrm>
                  <a:prstGeom prst="arc">
                    <a:avLst/>
                  </a:prstGeom>
                  <a:ln w="25400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69" name="Straight Connector 68"/>
                  <p:cNvCxnSpPr/>
                  <p:nvPr/>
                </p:nvCxnSpPr>
                <p:spPr>
                  <a:xfrm flipV="1">
                    <a:off x="1877538" y="3035306"/>
                    <a:ext cx="563558" cy="0"/>
                  </a:xfrm>
                  <a:prstGeom prst="line">
                    <a:avLst/>
                  </a:prstGeom>
                  <a:ln w="22225">
                    <a:solidFill>
                      <a:srgbClr val="0000C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1761652" y="2095379"/>
                    <a:ext cx="0" cy="824024"/>
                  </a:xfrm>
                  <a:prstGeom prst="line">
                    <a:avLst/>
                  </a:prstGeom>
                  <a:ln w="22225">
                    <a:solidFill>
                      <a:srgbClr val="0000C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5" name="Arc 74"/>
                  <p:cNvSpPr/>
                  <p:nvPr/>
                </p:nvSpPr>
                <p:spPr>
                  <a:xfrm rot="5970303" flipV="1">
                    <a:off x="1660015" y="2627285"/>
                    <a:ext cx="514420" cy="307972"/>
                  </a:xfrm>
                  <a:prstGeom prst="arc">
                    <a:avLst/>
                  </a:prstGeom>
                  <a:ln w="19050">
                    <a:solidFill>
                      <a:srgbClr val="0000C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83" name="Straight Connector 82"/>
                  <p:cNvCxnSpPr/>
                  <p:nvPr/>
                </p:nvCxnSpPr>
                <p:spPr>
                  <a:xfrm flipH="1">
                    <a:off x="1637828" y="1903265"/>
                    <a:ext cx="257173" cy="19211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6" name="Rectangle 115"/>
                  <p:cNvSpPr/>
                  <p:nvPr/>
                </p:nvSpPr>
                <p:spPr>
                  <a:xfrm>
                    <a:off x="1304456" y="1685748"/>
                    <a:ext cx="457196" cy="3810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r>
                      <a: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-</a:t>
                    </a:r>
                    <a:endParaRPr kumimoji="0" lang="en-US" sz="2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9275" name="Group 135"/>
                  <p:cNvGrpSpPr/>
                  <p:nvPr/>
                </p:nvGrpSpPr>
                <p:grpSpPr>
                  <a:xfrm>
                    <a:off x="3969818" y="2718732"/>
                    <a:ext cx="2590800" cy="467566"/>
                    <a:chOff x="3758910" y="2294348"/>
                    <a:chExt cx="2590800" cy="467566"/>
                  </a:xfrm>
                </p:grpSpPr>
                <p:grpSp>
                  <p:nvGrpSpPr>
                    <p:cNvPr id="9276" name="Group 119"/>
                    <p:cNvGrpSpPr/>
                    <p:nvPr/>
                  </p:nvGrpSpPr>
                  <p:grpSpPr>
                    <a:xfrm>
                      <a:off x="3758910" y="2294348"/>
                      <a:ext cx="2590800" cy="467566"/>
                      <a:chOff x="3962400" y="2731258"/>
                      <a:chExt cx="2590800" cy="467566"/>
                    </a:xfrm>
                  </p:grpSpPr>
                  <p:grpSp>
                    <p:nvGrpSpPr>
                      <p:cNvPr id="9278" name="Group 26"/>
                      <p:cNvGrpSpPr/>
                      <p:nvPr/>
                    </p:nvGrpSpPr>
                    <p:grpSpPr>
                      <a:xfrm>
                        <a:off x="3962400" y="2731258"/>
                        <a:ext cx="2590800" cy="467566"/>
                        <a:chOff x="4031782" y="2719124"/>
                        <a:chExt cx="2521418" cy="467566"/>
                      </a:xfrm>
                    </p:grpSpPr>
                    <p:cxnSp>
                      <p:nvCxnSpPr>
                        <p:cNvPr id="16" name="Straight Connector 15"/>
                        <p:cNvCxnSpPr/>
                        <p:nvPr/>
                      </p:nvCxnSpPr>
                      <p:spPr>
                        <a:xfrm>
                          <a:off x="4419595" y="2965839"/>
                          <a:ext cx="2133605" cy="0"/>
                        </a:xfrm>
                        <a:prstGeom prst="line">
                          <a:avLst/>
                        </a:prstGeom>
                        <a:ln w="25400">
                          <a:solidFill>
                            <a:srgbClr val="C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8" name="Straight Connector 17"/>
                        <p:cNvCxnSpPr/>
                        <p:nvPr/>
                      </p:nvCxnSpPr>
                      <p:spPr>
                        <a:xfrm>
                          <a:off x="4419595" y="3018233"/>
                          <a:ext cx="2133605" cy="0"/>
                        </a:xfrm>
                        <a:prstGeom prst="line">
                          <a:avLst/>
                        </a:prstGeom>
                        <a:ln w="25400">
                          <a:solidFill>
                            <a:srgbClr val="C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1" name="Straight Connector 20"/>
                        <p:cNvCxnSpPr/>
                        <p:nvPr/>
                      </p:nvCxnSpPr>
                      <p:spPr>
                        <a:xfrm>
                          <a:off x="4405689" y="3021408"/>
                          <a:ext cx="0" cy="144483"/>
                        </a:xfrm>
                        <a:prstGeom prst="line">
                          <a:avLst/>
                        </a:prstGeom>
                        <a:ln w="25400">
                          <a:solidFill>
                            <a:srgbClr val="C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3" name="Straight Connector 22"/>
                        <p:cNvCxnSpPr/>
                        <p:nvPr/>
                      </p:nvCxnSpPr>
                      <p:spPr>
                        <a:xfrm flipV="1">
                          <a:off x="4037986" y="2792777"/>
                          <a:ext cx="393968" cy="1588"/>
                        </a:xfrm>
                        <a:prstGeom prst="line">
                          <a:avLst/>
                        </a:prstGeom>
                        <a:ln w="25400">
                          <a:solidFill>
                            <a:srgbClr val="C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26" name="Arc 25"/>
                        <p:cNvSpPr/>
                        <p:nvPr/>
                      </p:nvSpPr>
                      <p:spPr>
                        <a:xfrm rot="12033770">
                          <a:off x="4031806" y="2719742"/>
                          <a:ext cx="889904" cy="466789"/>
                        </a:xfrm>
                        <a:prstGeom prst="arc">
                          <a:avLst/>
                        </a:prstGeom>
                        <a:ln w="25400">
                          <a:solidFill>
                            <a:srgbClr val="C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anchor="ctr"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defRPr/>
                          </a:pPr>
                          <a:endParaRPr kumimoji="0" lang="en-US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cxnSp>
                    <p:nvCxnSpPr>
                      <p:cNvPr id="55" name="Straight Connector 54"/>
                      <p:cNvCxnSpPr/>
                      <p:nvPr/>
                    </p:nvCxnSpPr>
                    <p:spPr>
                      <a:xfrm>
                        <a:off x="4359296" y="2819201"/>
                        <a:ext cx="0" cy="152421"/>
                      </a:xfrm>
                      <a:prstGeom prst="line">
                        <a:avLst/>
                      </a:prstGeom>
                      <a:ln w="25400">
                        <a:solidFill>
                          <a:srgbClr val="C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35" name="Straight Connector 134"/>
                    <p:cNvCxnSpPr/>
                    <p:nvPr/>
                  </p:nvCxnSpPr>
                  <p:spPr>
                    <a:xfrm>
                      <a:off x="6268749" y="2528361"/>
                      <a:ext cx="0" cy="53982"/>
                    </a:xfrm>
                    <a:prstGeom prst="line">
                      <a:avLst/>
                    </a:prstGeom>
                    <a:ln w="25400">
                      <a:solidFill>
                        <a:srgbClr val="C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  <p:grpSp>
        <p:nvGrpSpPr>
          <p:cNvPr id="4104" name="Group 329"/>
          <p:cNvGrpSpPr/>
          <p:nvPr/>
        </p:nvGrpSpPr>
        <p:grpSpPr>
          <a:xfrm>
            <a:off x="2481263" y="2343150"/>
            <a:ext cx="687387" cy="1450975"/>
            <a:chOff x="2481456" y="2343712"/>
            <a:chExt cx="687941" cy="1449724"/>
          </a:xfrm>
        </p:grpSpPr>
        <p:grpSp>
          <p:nvGrpSpPr>
            <p:cNvPr id="9250" name="Group 156"/>
            <p:cNvGrpSpPr/>
            <p:nvPr/>
          </p:nvGrpSpPr>
          <p:grpSpPr>
            <a:xfrm>
              <a:off x="2874462" y="2514078"/>
              <a:ext cx="294935" cy="996425"/>
              <a:chOff x="4426370" y="5035462"/>
              <a:chExt cx="294935" cy="996425"/>
            </a:xfrm>
          </p:grpSpPr>
          <p:sp>
            <p:nvSpPr>
              <p:cNvPr id="144" name="Freeform 143"/>
              <p:cNvSpPr/>
              <p:nvPr/>
            </p:nvSpPr>
            <p:spPr>
              <a:xfrm>
                <a:off x="4613268" y="5333005"/>
                <a:ext cx="95327" cy="328329"/>
              </a:xfrm>
              <a:custGeom>
                <a:avLst/>
                <a:gdLst>
                  <a:gd name="connsiteX0" fmla="*/ 125260 w 137786"/>
                  <a:gd name="connsiteY0" fmla="*/ 0 h 327927"/>
                  <a:gd name="connsiteX1" fmla="*/ 62630 w 137786"/>
                  <a:gd name="connsiteY1" fmla="*/ 12526 h 327927"/>
                  <a:gd name="connsiteX2" fmla="*/ 25052 w 137786"/>
                  <a:gd name="connsiteY2" fmla="*/ 25052 h 327927"/>
                  <a:gd name="connsiteX3" fmla="*/ 75156 w 137786"/>
                  <a:gd name="connsiteY3" fmla="*/ 150313 h 327927"/>
                  <a:gd name="connsiteX4" fmla="*/ 137786 w 137786"/>
                  <a:gd name="connsiteY4" fmla="*/ 137787 h 327927"/>
                  <a:gd name="connsiteX5" fmla="*/ 87682 w 137786"/>
                  <a:gd name="connsiteY5" fmla="*/ 87683 h 327927"/>
                  <a:gd name="connsiteX6" fmla="*/ 25052 w 137786"/>
                  <a:gd name="connsiteY6" fmla="*/ 100209 h 327927"/>
                  <a:gd name="connsiteX7" fmla="*/ 0 w 137786"/>
                  <a:gd name="connsiteY7" fmla="*/ 175365 h 327927"/>
                  <a:gd name="connsiteX8" fmla="*/ 12526 w 137786"/>
                  <a:gd name="connsiteY8" fmla="*/ 212943 h 327927"/>
                  <a:gd name="connsiteX9" fmla="*/ 87682 w 137786"/>
                  <a:gd name="connsiteY9" fmla="*/ 237995 h 327927"/>
                  <a:gd name="connsiteX10" fmla="*/ 125260 w 137786"/>
                  <a:gd name="connsiteY10" fmla="*/ 225469 h 327927"/>
                  <a:gd name="connsiteX11" fmla="*/ 87682 w 137786"/>
                  <a:gd name="connsiteY11" fmla="*/ 212943 h 327927"/>
                  <a:gd name="connsiteX12" fmla="*/ 25052 w 137786"/>
                  <a:gd name="connsiteY12" fmla="*/ 225469 h 327927"/>
                  <a:gd name="connsiteX13" fmla="*/ 12526 w 137786"/>
                  <a:gd name="connsiteY13" fmla="*/ 263047 h 327927"/>
                  <a:gd name="connsiteX14" fmla="*/ 62630 w 137786"/>
                  <a:gd name="connsiteY14" fmla="*/ 325677 h 327927"/>
                  <a:gd name="connsiteX15" fmla="*/ 125260 w 137786"/>
                  <a:gd name="connsiteY15" fmla="*/ 325677 h 327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37786" h="327927">
                    <a:moveTo>
                      <a:pt x="125260" y="0"/>
                    </a:moveTo>
                    <a:cubicBezTo>
                      <a:pt x="104383" y="4175"/>
                      <a:pt x="83284" y="7362"/>
                      <a:pt x="62630" y="12526"/>
                    </a:cubicBezTo>
                    <a:cubicBezTo>
                      <a:pt x="49821" y="15728"/>
                      <a:pt x="27916" y="12163"/>
                      <a:pt x="25052" y="25052"/>
                    </a:cubicBezTo>
                    <a:cubicBezTo>
                      <a:pt x="4623" y="116984"/>
                      <a:pt x="25142" y="116970"/>
                      <a:pt x="75156" y="150313"/>
                    </a:cubicBezTo>
                    <a:cubicBezTo>
                      <a:pt x="96033" y="146138"/>
                      <a:pt x="122732" y="152841"/>
                      <a:pt x="137786" y="137787"/>
                    </a:cubicBezTo>
                    <a:lnTo>
                      <a:pt x="87682" y="87683"/>
                    </a:lnTo>
                    <a:cubicBezTo>
                      <a:pt x="66805" y="91858"/>
                      <a:pt x="40106" y="85155"/>
                      <a:pt x="25052" y="100209"/>
                    </a:cubicBezTo>
                    <a:cubicBezTo>
                      <a:pt x="6379" y="118882"/>
                      <a:pt x="0" y="175365"/>
                      <a:pt x="0" y="175365"/>
                    </a:cubicBezTo>
                    <a:cubicBezTo>
                      <a:pt x="4175" y="187891"/>
                      <a:pt x="1782" y="205269"/>
                      <a:pt x="12526" y="212943"/>
                    </a:cubicBezTo>
                    <a:cubicBezTo>
                      <a:pt x="34014" y="228292"/>
                      <a:pt x="87682" y="237995"/>
                      <a:pt x="87682" y="237995"/>
                    </a:cubicBezTo>
                    <a:cubicBezTo>
                      <a:pt x="100208" y="233820"/>
                      <a:pt x="125260" y="238673"/>
                      <a:pt x="125260" y="225469"/>
                    </a:cubicBezTo>
                    <a:cubicBezTo>
                      <a:pt x="125260" y="212265"/>
                      <a:pt x="100886" y="212943"/>
                      <a:pt x="87682" y="212943"/>
                    </a:cubicBezTo>
                    <a:cubicBezTo>
                      <a:pt x="66392" y="212943"/>
                      <a:pt x="45929" y="221294"/>
                      <a:pt x="25052" y="225469"/>
                    </a:cubicBezTo>
                    <a:cubicBezTo>
                      <a:pt x="20877" y="237995"/>
                      <a:pt x="12526" y="249843"/>
                      <a:pt x="12526" y="263047"/>
                    </a:cubicBezTo>
                    <a:cubicBezTo>
                      <a:pt x="12526" y="292838"/>
                      <a:pt x="33776" y="318463"/>
                      <a:pt x="62630" y="325677"/>
                    </a:cubicBezTo>
                    <a:cubicBezTo>
                      <a:pt x="82883" y="330740"/>
                      <a:pt x="104383" y="325677"/>
                      <a:pt x="125260" y="325677"/>
                    </a:cubicBezTo>
                  </a:path>
                </a:pathLst>
              </a:cu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cxnSp>
            <p:nvCxnSpPr>
              <p:cNvPr id="146" name="Straight Connector 145"/>
              <p:cNvCxnSpPr/>
              <p:nvPr/>
            </p:nvCxnSpPr>
            <p:spPr>
              <a:xfrm>
                <a:off x="4711772" y="5180737"/>
                <a:ext cx="0" cy="152269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4708595" y="5661334"/>
                <a:ext cx="0" cy="153855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Arrow Connector 148"/>
              <p:cNvCxnSpPr/>
              <p:nvPr/>
            </p:nvCxnSpPr>
            <p:spPr>
              <a:xfrm flipH="1" flipV="1">
                <a:off x="4425792" y="5034813"/>
                <a:ext cx="285981" cy="149096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/>
              <p:nvPr/>
            </p:nvCxnSpPr>
            <p:spPr>
              <a:xfrm flipH="1">
                <a:off x="4435324" y="5813602"/>
                <a:ext cx="285981" cy="218886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8" name="Rectangle 157"/>
            <p:cNvSpPr/>
            <p:nvPr/>
          </p:nvSpPr>
          <p:spPr>
            <a:xfrm>
              <a:off x="2511642" y="2343712"/>
              <a:ext cx="455980" cy="3806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F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2481456" y="3412764"/>
              <a:ext cx="455979" cy="3806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F</a:t>
              </a:r>
              <a:r>
                <a:rPr kumimoji="0" lang="en-US" sz="1800" b="1" i="0" u="none" strike="noStrike" kern="1200" cap="none" spc="0" normalizeH="0" baseline="30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’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998663" y="552450"/>
            <a:ext cx="4495800" cy="1844675"/>
            <a:chOff x="2035741" y="423726"/>
            <a:chExt cx="4494211" cy="1845659"/>
          </a:xfrm>
        </p:grpSpPr>
        <p:sp>
          <p:nvSpPr>
            <p:cNvPr id="2" name="Cloud 1"/>
            <p:cNvSpPr/>
            <p:nvPr/>
          </p:nvSpPr>
          <p:spPr>
            <a:xfrm>
              <a:off x="2035741" y="423726"/>
              <a:ext cx="4494211" cy="824352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algn="ctr">
                <a:buNone/>
              </a:pPr>
              <a:r>
                <a:rPr sz="20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Bình cầu bằng thuỷ tinh bên trong l</a:t>
              </a:r>
              <a:r>
                <a:rPr sz="2000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</a:rPr>
                <a:t>à</a:t>
              </a:r>
              <a:r>
                <a:rPr sz="20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chân không</a:t>
              </a:r>
              <a:endParaRPr sz="2000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cxnSp>
          <p:nvCxnSpPr>
            <p:cNvPr id="4" name="Straight Arrow Connector 3"/>
            <p:cNvCxnSpPr>
              <a:stCxn id="2" idx="1"/>
              <a:endCxn id="5" idx="0"/>
            </p:cNvCxnSpPr>
            <p:nvPr/>
          </p:nvCxnSpPr>
          <p:spPr>
            <a:xfrm flipH="1">
              <a:off x="3913089" y="1246490"/>
              <a:ext cx="369757" cy="10228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Cloud 78"/>
          <p:cNvSpPr/>
          <p:nvPr/>
        </p:nvSpPr>
        <p:spPr bwMode="auto">
          <a:xfrm>
            <a:off x="1076325" y="554038"/>
            <a:ext cx="6400800" cy="9334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điện cực: katot K v</a:t>
            </a:r>
            <a:r>
              <a:rPr sz="2000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à</a:t>
            </a:r>
            <a:r>
              <a: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anot A</a:t>
            </a:r>
            <a:endParaRPr sz="2000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954338" y="1219200"/>
            <a:ext cx="935038" cy="1608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051300" y="1219200"/>
            <a:ext cx="1130300" cy="15668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29" name="Group 42"/>
          <p:cNvGrpSpPr/>
          <p:nvPr/>
        </p:nvGrpSpPr>
        <p:grpSpPr>
          <a:xfrm flipH="1">
            <a:off x="6249988" y="2424113"/>
            <a:ext cx="153987" cy="531812"/>
            <a:chOff x="6705600" y="2324733"/>
            <a:chExt cx="0" cy="532245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147483647" y="2324733"/>
              <a:ext cx="0" cy="532245"/>
            </a:xfrm>
            <a:prstGeom prst="line">
              <a:avLst/>
            </a:prstGeom>
            <a:ln>
              <a:solidFill>
                <a:srgbClr val="47AA1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2147483647" y="2483612"/>
              <a:ext cx="0" cy="244674"/>
            </a:xfrm>
            <a:prstGeom prst="straightConnector1">
              <a:avLst/>
            </a:prstGeom>
            <a:ln>
              <a:solidFill>
                <a:srgbClr val="47AA1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5626100" y="2173288"/>
            <a:ext cx="2716213" cy="1524000"/>
            <a:chOff x="5626567" y="2173642"/>
            <a:chExt cx="2716141" cy="1522852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6383785" y="2329100"/>
              <a:ext cx="0" cy="28553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6401246" y="3041350"/>
              <a:ext cx="0" cy="280776"/>
            </a:xfrm>
            <a:prstGeom prst="straightConnector1">
              <a:avLst/>
            </a:prstGeom>
            <a:ln>
              <a:solidFill>
                <a:srgbClr val="47AA1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Rectangle 117"/>
            <p:cNvSpPr/>
            <p:nvPr/>
          </p:nvSpPr>
          <p:spPr bwMode="auto">
            <a:xfrm>
              <a:off x="5626567" y="3315781"/>
              <a:ext cx="2716141" cy="3807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algn="ctr">
                <a:buNone/>
              </a:pPr>
              <a:r>
                <a:rPr sz="28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 l</a:t>
              </a:r>
              <a:r>
                <a:rPr sz="2800" dirty="0">
                  <a:solidFill>
                    <a:srgbClr val="C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sz="28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 nguội</a:t>
              </a:r>
              <a:endParaRPr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6388547" y="2173642"/>
              <a:ext cx="1588" cy="7836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1131888" y="287338"/>
            <a:ext cx="4483100" cy="1927225"/>
            <a:chOff x="1075928" y="909638"/>
            <a:chExt cx="4483893" cy="1618456"/>
          </a:xfrm>
        </p:grpSpPr>
        <p:sp>
          <p:nvSpPr>
            <p:cNvPr id="87" name="Cloud 86"/>
            <p:cNvSpPr/>
            <p:nvPr/>
          </p:nvSpPr>
          <p:spPr bwMode="auto">
            <a:xfrm>
              <a:off x="1075928" y="909638"/>
              <a:ext cx="4483893" cy="823893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algn="ctr">
                <a:buNone/>
              </a:pPr>
              <a:r>
                <a:rPr sz="20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Dây </a:t>
              </a:r>
              <a:r>
                <a:rPr sz="2000" dirty="0">
                  <a:solidFill>
                    <a:srgbClr val="FFFFFF"/>
                  </a:solidFill>
                  <a:latin typeface="Calibri" panose="020F0502020204030204" pitchFamily="34" charset="0"/>
                </a:rPr>
                <a:t>FF</a:t>
              </a:r>
              <a:r>
                <a:rPr sz="2000" baseline="30000" dirty="0">
                  <a:solidFill>
                    <a:srgbClr val="FFFFFF"/>
                  </a:solidFill>
                  <a:latin typeface="Calibri" panose="020F0502020204030204" pitchFamily="34" charset="0"/>
                </a:rPr>
                <a:t>’</a:t>
              </a:r>
              <a:r>
                <a:rPr sz="20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được đốt nóng</a:t>
              </a:r>
              <a:endPara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>
                <a:buNone/>
              </a:pPr>
              <a:endParaRPr sz="2000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3025723" y="1645542"/>
              <a:ext cx="23816" cy="8825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1357313" y="309563"/>
            <a:ext cx="4479925" cy="2638425"/>
            <a:chOff x="1035385" y="266146"/>
            <a:chExt cx="4479207" cy="2637392"/>
          </a:xfrm>
        </p:grpSpPr>
        <p:sp>
          <p:nvSpPr>
            <p:cNvPr id="92" name="Cloud 91"/>
            <p:cNvSpPr/>
            <p:nvPr/>
          </p:nvSpPr>
          <p:spPr bwMode="auto">
            <a:xfrm>
              <a:off x="1035385" y="266146"/>
              <a:ext cx="4479207" cy="1432951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algn="ctr">
                <a:buNone/>
              </a:pPr>
              <a:r>
                <a:rPr sz="20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Tia Katot (chùm electron) phóng ra từ dây FF</a:t>
              </a:r>
              <a:r>
                <a:rPr sz="2000" baseline="300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sz="20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đập v</a:t>
              </a:r>
              <a:r>
                <a:rPr sz="2000" dirty="0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</a:rPr>
                <a:t>à</a:t>
              </a:r>
              <a:r>
                <a:rPr sz="20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 anot</a:t>
              </a:r>
              <a:endPara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>
                <a:buNone/>
              </a:pPr>
              <a:endParaRPr sz="2000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H="1">
              <a:off x="3509900" y="1600710"/>
              <a:ext cx="158725" cy="13028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Oval 10"/>
          <p:cNvSpPr/>
          <p:nvPr/>
        </p:nvSpPr>
        <p:spPr>
          <a:xfrm>
            <a:off x="3209925" y="2735263"/>
            <a:ext cx="46038" cy="5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3171825" y="2889250"/>
            <a:ext cx="46038" cy="5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3198813" y="3013075"/>
            <a:ext cx="44450" cy="5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8" name="Text Box 8"/>
          <p:cNvSpPr txBox="1">
            <a:spLocks noChangeArrowheads="1"/>
          </p:cNvSpPr>
          <p:nvPr/>
        </p:nvSpPr>
        <p:spPr bwMode="auto">
          <a:xfrm>
            <a:off x="142875" y="31413"/>
            <a:ext cx="46482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1" kern="1200" cap="none" spc="0" normalizeH="0" baseline="0" noProof="0" dirty="0"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II. CÁCH TẠO TIA X</a:t>
            </a:r>
            <a:endParaRPr kumimoji="0" lang="en-US" sz="2800" b="1" kern="1200" cap="none" spc="0" normalizeH="0" baseline="0" noProof="0" dirty="0"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7650" y="546100"/>
            <a:ext cx="7654925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 tạo ra tia X, dùng ống Cu- lít- giơ</a:t>
            </a:r>
            <a:r>
              <a:rPr dirty="0">
                <a:latin typeface="Calibri" panose="020F0502020204030204" pitchFamily="34" charset="0"/>
              </a:rPr>
              <a:t> </a:t>
            </a:r>
            <a:endParaRPr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3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0.00856 L 0.07153 0.01966 " pathEditMode="relative" rAng="0" ptsTypes="AA">
                                      <p:cBhvr>
                                        <p:cTn id="6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0" y="60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3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3.15449E-6 L 0.07638 -0.00278 " pathEditMode="relative" rAng="0" ptsTypes="AA">
                                      <p:cBhvr>
                                        <p:cTn id="70" dur="2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0" y="-10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3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0.00138 L 0.07274 -0.00972 " pathEditMode="relative" rAng="0" ptsTypes="AA">
                                      <p:cBhvr>
                                        <p:cTn id="72" dur="25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6" presetClass="exit" presetSubtype="2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0" dur="25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5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79" grpId="0" animBg="1"/>
      <p:bldP spid="79" grpId="1" animBg="1"/>
      <p:bldP spid="11" grpId="0" animBg="1"/>
      <p:bldP spid="11" grpId="1" animBg="1"/>
      <p:bldP spid="107" grpId="0" animBg="1"/>
      <p:bldP spid="107" grpId="1" animBg="1"/>
      <p:bldP spid="111" grpId="0" animBg="1"/>
      <p:bldP spid="111" grpId="1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>
            <a:hlinkClick r:id="" action="ppaction://noaction"/>
          </p:cNvPr>
          <p:cNvSpPr/>
          <p:nvPr/>
        </p:nvSpPr>
        <p:spPr>
          <a:xfrm flipV="1">
            <a:off x="3384550" y="2163763"/>
            <a:ext cx="4953000" cy="6667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wrap="none" anchor="ctr" anchorCtr="0"/>
          <a:p>
            <a:pPr algn="ctr" eaLnBrk="1" hangingPunct="1">
              <a:buNone/>
            </a:pP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những bức xạ không nhìn thấy được.</a:t>
            </a:r>
            <a:endParaRPr sz="2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3" name="Rectangle 3"/>
          <p:cNvSpPr/>
          <p:nvPr/>
        </p:nvSpPr>
        <p:spPr>
          <a:xfrm flipV="1">
            <a:off x="3429000" y="5286375"/>
            <a:ext cx="5029200" cy="12192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wrap="none" anchor="ctr" anchorCtr="0"/>
          <a:p>
            <a:pPr algn="ctr" eaLnBrk="1" hangingPunct="1">
              <a:buNone/>
            </a:pPr>
            <a:r>
              <a:rPr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bước sóng nhỏ hơn bước sóng tia tử </a:t>
            </a:r>
            <a:endParaRPr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ngoại, bước sóng tia X (từ  10</a:t>
            </a:r>
            <a:r>
              <a:rPr sz="2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-11</a:t>
            </a:r>
            <a:r>
              <a:rPr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đến 10</a:t>
            </a:r>
            <a:r>
              <a:rPr sz="2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m)</a:t>
            </a:r>
            <a:endParaRPr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endParaRPr sz="2000" b="1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4" name="Rectangle 4">
            <a:hlinkClick r:id="" action="ppaction://noaction"/>
          </p:cNvPr>
          <p:cNvSpPr/>
          <p:nvPr/>
        </p:nvSpPr>
        <p:spPr>
          <a:xfrm flipV="1">
            <a:off x="3429000" y="4038600"/>
            <a:ext cx="5029200" cy="609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wrap="none" anchor="ctr" anchorCtr="0"/>
          <a:p>
            <a:pPr algn="ctr" eaLnBrk="1" hangingPunct="1">
              <a:buNone/>
            </a:pP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bản chất l</a:t>
            </a:r>
            <a:r>
              <a:rPr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sóng điện từ.</a:t>
            </a:r>
            <a:endParaRPr sz="2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81000" y="3276600"/>
            <a:ext cx="1752600" cy="2057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 cmpd="sng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p>
            <a:pPr algn="ctr" eaLnBrk="1" hangingPunct="1">
              <a:buNone/>
            </a:pP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BẢN CHẤT</a:t>
            </a:r>
            <a:endParaRPr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2" name="Line 6"/>
          <p:cNvSpPr/>
          <p:nvPr/>
        </p:nvSpPr>
        <p:spPr>
          <a:xfrm flipV="1">
            <a:off x="2133600" y="2438400"/>
            <a:ext cx="1219200" cy="1905000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343" name="Line 7"/>
          <p:cNvSpPr/>
          <p:nvPr/>
        </p:nvSpPr>
        <p:spPr>
          <a:xfrm>
            <a:off x="2133600" y="4343400"/>
            <a:ext cx="1295400" cy="0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344" name="Line 8"/>
          <p:cNvSpPr/>
          <p:nvPr/>
        </p:nvSpPr>
        <p:spPr>
          <a:xfrm>
            <a:off x="2133600" y="4343400"/>
            <a:ext cx="1295400" cy="1552575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81110" y="260744"/>
            <a:ext cx="7391206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1" kern="1200" cap="none" spc="0" normalizeH="0" baseline="0" noProof="0" dirty="0"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III. BẢN CHẤT VÀ TÍNH CHẤT CỦA TIA X</a:t>
            </a:r>
            <a:endParaRPr kumimoji="0" lang="en-US" sz="2800" b="1" kern="1200" cap="none" spc="0" normalizeH="0" baseline="0" noProof="0" dirty="0"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animBg="1"/>
      <p:bldP spid="102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095500" y="2247900"/>
            <a:ext cx="1066800" cy="4419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 cmpd="sng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 X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kính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67" name="Rectangle 3">
            <a:hlinkClick r:id="" action="ppaction://noaction"/>
          </p:cNvPr>
          <p:cNvSpPr/>
          <p:nvPr/>
        </p:nvSpPr>
        <p:spPr>
          <a:xfrm flipV="1">
            <a:off x="2209800" y="612775"/>
            <a:ext cx="4572000" cy="6667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wrap="none" anchor="ctr" anchorCtr="0"/>
          <a:p>
            <a:pPr algn="ctr" eaLnBrk="1" hangingPunct="1">
              <a:buNone/>
            </a:pP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TÁC DỤNG</a:t>
            </a:r>
            <a:endParaRPr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92150" y="2222500"/>
            <a:ext cx="1066800" cy="4419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 cmpd="sng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dụng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đâm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410200" y="2182813"/>
            <a:ext cx="1143000" cy="4419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 cmpd="sng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ion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hóa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không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khí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7200900" y="2212975"/>
            <a:ext cx="1143000" cy="4419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 cmpd="sng">
            <a:solidFill>
              <a:schemeClr val="hlink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dụng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huỷ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 b</a:t>
            </a: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04" name="Line 8"/>
          <p:cNvSpPr/>
          <p:nvPr/>
        </p:nvSpPr>
        <p:spPr>
          <a:xfrm flipH="1">
            <a:off x="1371600" y="1279525"/>
            <a:ext cx="3411538" cy="903288"/>
          </a:xfrm>
          <a:prstGeom prst="line">
            <a:avLst/>
          </a:prstGeom>
          <a:ln w="28575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9705" name="Line 9"/>
          <p:cNvSpPr/>
          <p:nvPr/>
        </p:nvSpPr>
        <p:spPr>
          <a:xfrm flipH="1">
            <a:off x="2819400" y="1279525"/>
            <a:ext cx="1963738" cy="933450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9706" name="Line 10"/>
          <p:cNvSpPr/>
          <p:nvPr/>
        </p:nvSpPr>
        <p:spPr>
          <a:xfrm flipH="1">
            <a:off x="4343400" y="1279525"/>
            <a:ext cx="457200" cy="992188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9707" name="Line 11"/>
          <p:cNvSpPr/>
          <p:nvPr/>
        </p:nvSpPr>
        <p:spPr>
          <a:xfrm>
            <a:off x="4800600" y="1279525"/>
            <a:ext cx="2971800" cy="992188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3657600" y="2247900"/>
            <a:ext cx="1143000" cy="4419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phát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sz="3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10" name="Line 14"/>
          <p:cNvSpPr/>
          <p:nvPr/>
        </p:nvSpPr>
        <p:spPr>
          <a:xfrm>
            <a:off x="4783138" y="1263650"/>
            <a:ext cx="1198562" cy="919163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64369" y="99015"/>
            <a:ext cx="7391206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1" kern="1200" cap="none" spc="0" normalizeH="0" baseline="0" noProof="0" dirty="0"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III. BẢN CHẤT VÀ TÍNH CHẤT CỦA TIA X</a:t>
            </a:r>
            <a:endParaRPr kumimoji="0" lang="en-US" sz="2800" b="1" kern="1200" cap="none" spc="0" normalizeH="0" baseline="0" noProof="0" dirty="0"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  <p:bldP spid="11267" grpId="0" animBg="1"/>
      <p:bldP spid="29700" grpId="0" animBg="1"/>
      <p:bldP spid="29701" grpId="0" animBg="1"/>
      <p:bldP spid="29703" grpId="0" animBg="1"/>
      <p:bldP spid="29709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4993</Words>
  <Application>WPS Presentation</Application>
  <PresentationFormat/>
  <Paragraphs>347</Paragraphs>
  <Slides>22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22</vt:i4>
      </vt:variant>
    </vt:vector>
  </HeadingPairs>
  <TitlesOfParts>
    <vt:vector size="40" baseType="lpstr">
      <vt:lpstr>Arial</vt:lpstr>
      <vt:lpstr>SimSun</vt:lpstr>
      <vt:lpstr>Wingdings</vt:lpstr>
      <vt:lpstr>Calibri</vt:lpstr>
      <vt:lpstr>Cambria</vt:lpstr>
      <vt:lpstr>Times New Roman</vt:lpstr>
      <vt:lpstr>VNI-Times</vt:lpstr>
      <vt:lpstr>Segoe Print</vt:lpstr>
      <vt:lpstr>Garamond</vt:lpstr>
      <vt:lpstr>Open Sans</vt:lpstr>
      <vt:lpstr>Arial</vt:lpstr>
      <vt:lpstr>Microsoft YaHei</vt:lpstr>
      <vt:lpstr>Arial Unicode MS</vt:lpstr>
      <vt:lpstr>Default Design</vt:lpstr>
      <vt:lpstr>Adjacency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Admin</cp:lastModifiedBy>
  <cp:revision>37</cp:revision>
  <dcterms:created xsi:type="dcterms:W3CDTF">2021-01-27T15:43:18Z</dcterms:created>
  <dcterms:modified xsi:type="dcterms:W3CDTF">2021-01-27T15:43:59Z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1033-11.2.0.9967</vt:lpwstr>
  </property>
</Properties>
</file>