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16" r:id="rId2"/>
    <p:sldId id="257" r:id="rId3"/>
    <p:sldId id="280" r:id="rId4"/>
    <p:sldId id="341" r:id="rId5"/>
    <p:sldId id="340" r:id="rId6"/>
    <p:sldId id="267" r:id="rId7"/>
    <p:sldId id="301" r:id="rId8"/>
    <p:sldId id="300" r:id="rId9"/>
    <p:sldId id="268" r:id="rId10"/>
    <p:sldId id="281" r:id="rId11"/>
    <p:sldId id="290" r:id="rId12"/>
    <p:sldId id="283" r:id="rId13"/>
    <p:sldId id="312" r:id="rId14"/>
    <p:sldId id="289" r:id="rId15"/>
    <p:sldId id="310" r:id="rId16"/>
    <p:sldId id="311" r:id="rId17"/>
    <p:sldId id="259" r:id="rId18"/>
    <p:sldId id="261" r:id="rId19"/>
    <p:sldId id="262" r:id="rId20"/>
    <p:sldId id="260" r:id="rId21"/>
    <p:sldId id="318" r:id="rId22"/>
    <p:sldId id="319" r:id="rId23"/>
    <p:sldId id="320" r:id="rId24"/>
    <p:sldId id="321" r:id="rId25"/>
    <p:sldId id="322" r:id="rId26"/>
    <p:sldId id="323" r:id="rId27"/>
    <p:sldId id="288" r:id="rId28"/>
    <p:sldId id="269" r:id="rId29"/>
    <p:sldId id="335" r:id="rId30"/>
    <p:sldId id="270" r:id="rId31"/>
    <p:sldId id="298" r:id="rId32"/>
    <p:sldId id="264" r:id="rId33"/>
    <p:sldId id="272" r:id="rId34"/>
    <p:sldId id="273" r:id="rId35"/>
    <p:sldId id="308" r:id="rId36"/>
    <p:sldId id="274" r:id="rId37"/>
    <p:sldId id="275" r:id="rId38"/>
    <p:sldId id="309" r:id="rId39"/>
    <p:sldId id="276" r:id="rId40"/>
    <p:sldId id="277" r:id="rId41"/>
    <p:sldId id="278" r:id="rId42"/>
    <p:sldId id="279"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86380" autoAdjust="0"/>
  </p:normalViewPr>
  <p:slideViewPr>
    <p:cSldViewPr>
      <p:cViewPr varScale="1">
        <p:scale>
          <a:sx n="67" d="100"/>
          <a:sy n="67" d="100"/>
        </p:scale>
        <p:origin x="116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54D7527-89ED-4114-A664-C23B191C7A96}" type="datetimeFigureOut">
              <a:rPr lang="en-US"/>
              <a:pPr>
                <a:defRPr/>
              </a:pPr>
              <a:t>2/22/2021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95D11F7-E09C-4D87-AF0F-F8B445742623}" type="slidenum">
              <a:rPr lang="en-US"/>
              <a:pPr>
                <a:defRPr/>
              </a:pPr>
              <a:t>‹#›</a:t>
            </a:fld>
            <a:endParaRPr lang="en-US"/>
          </a:p>
        </p:txBody>
      </p:sp>
    </p:spTree>
    <p:extLst>
      <p:ext uri="{BB962C8B-B14F-4D97-AF65-F5344CB8AC3E}">
        <p14:creationId xmlns:p14="http://schemas.microsoft.com/office/powerpoint/2010/main" val="152498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0B8051-2C1D-42FB-900E-81EB275A20D2}" type="slidenum">
              <a:rPr lang="en-US" smtClean="0"/>
              <a:pPr/>
              <a:t>7</a:t>
            </a:fld>
            <a:endParaRPr lang="en-US"/>
          </a:p>
        </p:txBody>
      </p:sp>
    </p:spTree>
    <p:extLst>
      <p:ext uri="{BB962C8B-B14F-4D97-AF65-F5344CB8AC3E}">
        <p14:creationId xmlns:p14="http://schemas.microsoft.com/office/powerpoint/2010/main" val="151521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5D11F7-E09C-4D87-AF0F-F8B445742623}" type="slidenum">
              <a:rPr lang="en-US" smtClean="0"/>
              <a:pPr>
                <a:defRPr/>
              </a:pPr>
              <a:t>28</a:t>
            </a:fld>
            <a:endParaRPr lang="en-US"/>
          </a:p>
        </p:txBody>
      </p:sp>
    </p:spTree>
    <p:extLst>
      <p:ext uri="{BB962C8B-B14F-4D97-AF65-F5344CB8AC3E}">
        <p14:creationId xmlns:p14="http://schemas.microsoft.com/office/powerpoint/2010/main" val="412298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a:defRPr/>
            </a:pPr>
            <a:fld id="{F95D11F7-E09C-4D87-AF0F-F8B445742623}" type="slidenum">
              <a:rPr lang="en-US" smtClean="0"/>
              <a:pPr>
                <a:defRPr/>
              </a:pPr>
              <a:t>31</a:t>
            </a:fld>
            <a:endParaRPr lang="en-US"/>
          </a:p>
        </p:txBody>
      </p:sp>
    </p:spTree>
    <p:extLst>
      <p:ext uri="{BB962C8B-B14F-4D97-AF65-F5344CB8AC3E}">
        <p14:creationId xmlns:p14="http://schemas.microsoft.com/office/powerpoint/2010/main" val="26908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DD7610-097F-47AB-A5F2-4CB6BD102239}" type="slidenum">
              <a:rPr lang="en-US" smtClean="0"/>
              <a:pPr/>
              <a:t>33</a:t>
            </a:fld>
            <a:endParaRPr lang="en-US"/>
          </a:p>
        </p:txBody>
      </p:sp>
    </p:spTree>
    <p:extLst>
      <p:ext uri="{BB962C8B-B14F-4D97-AF65-F5344CB8AC3E}">
        <p14:creationId xmlns:p14="http://schemas.microsoft.com/office/powerpoint/2010/main" val="17082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0A6947-BE4D-4EFB-AF8B-5B6247DECEF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3C7CD2-7841-4346-AC35-104C9BC1F1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7F37C9-8EC8-4345-AB86-D4F8CB13B7C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1C64BB-C553-4B13-9BAB-FC31E8B9964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D56798-5D40-494A-836B-74ED14E1C42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802B20-CCFD-489A-AC60-8D2B6500AC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C82C2ED-7AB9-4B84-949D-3770BB2364F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BBCB9D4-B04E-4310-83D6-5FC0DD17A8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63BA8B-E3B9-4AA5-A0D2-729B69C0B45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A7036F-35E7-4B11-902E-238A1E1C36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E3B473-9CA0-4B23-B2A6-A28F2D7E901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A88CC1F-CEA7-4D34-857F-69D933B16C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20nhat"/>
          <p:cNvPicPr>
            <a:picLocks noChangeAspect="1" noChangeArrowheads="1"/>
          </p:cNvPicPr>
          <p:nvPr/>
        </p:nvPicPr>
        <p:blipFill>
          <a:blip r:embed="rId2"/>
          <a:srcRect/>
          <a:stretch>
            <a:fillRect/>
          </a:stretch>
        </p:blipFill>
        <p:spPr bwMode="auto">
          <a:xfrm>
            <a:off x="1676400" y="0"/>
            <a:ext cx="5715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3" name="Picture 4" descr="images507978_nandoi2"/>
          <p:cNvPicPr>
            <a:picLocks noChangeAspect="1" noChangeArrowheads="1"/>
          </p:cNvPicPr>
          <p:nvPr/>
        </p:nvPicPr>
        <p:blipFill>
          <a:blip r:embed="rId2"/>
          <a:srcRect/>
          <a:stretch>
            <a:fillRect/>
          </a:stretch>
        </p:blipFill>
        <p:spPr bwMode="auto">
          <a:xfrm>
            <a:off x="0" y="1600200"/>
            <a:ext cx="9144000" cy="5257800"/>
          </a:xfrm>
          <a:prstGeom prst="rect">
            <a:avLst/>
          </a:prstGeom>
          <a:noFill/>
          <a:ln w="9525">
            <a:noFill/>
            <a:miter lim="800000"/>
            <a:headEnd/>
            <a:tailEnd/>
          </a:ln>
        </p:spPr>
      </p:pic>
      <p:sp>
        <p:nvSpPr>
          <p:cNvPr id="13316" name="Rectangle 3"/>
          <p:cNvSpPr>
            <a:spLocks noChangeArrowheads="1"/>
          </p:cNvSpPr>
          <p:nvPr/>
        </p:nvSpPr>
        <p:spPr bwMode="auto">
          <a:xfrm>
            <a:off x="0" y="457200"/>
            <a:ext cx="8915400" cy="954107"/>
          </a:xfrm>
          <a:prstGeom prst="rect">
            <a:avLst/>
          </a:prstGeom>
          <a:noFill/>
          <a:ln w="9525">
            <a:noFill/>
            <a:miter lim="800000"/>
            <a:headEnd/>
            <a:tailEnd/>
          </a:ln>
        </p:spPr>
        <p:txBody>
          <a:bodyPr>
            <a:spAutoFit/>
          </a:bodyPr>
          <a:lstStyle/>
          <a:p>
            <a:pPr algn="ctr"/>
            <a:r>
              <a:rPr lang="en-US" sz="2800" b="1" dirty="0" err="1">
                <a:solidFill>
                  <a:srgbClr val="009900"/>
                </a:solidFill>
              </a:rPr>
              <a:t>Sáng</a:t>
            </a:r>
            <a:r>
              <a:rPr lang="en-US" sz="2800" b="1" dirty="0">
                <a:solidFill>
                  <a:srgbClr val="009900"/>
                </a:solidFill>
              </a:rPr>
              <a:t> </a:t>
            </a:r>
            <a:r>
              <a:rPr lang="en-US" sz="2800" b="1" dirty="0" err="1">
                <a:solidFill>
                  <a:srgbClr val="009900"/>
                </a:solidFill>
              </a:rPr>
              <a:t>nào</a:t>
            </a:r>
            <a:r>
              <a:rPr lang="en-US" sz="2800" b="1" dirty="0">
                <a:solidFill>
                  <a:srgbClr val="009900"/>
                </a:solidFill>
              </a:rPr>
              <a:t> </a:t>
            </a:r>
            <a:r>
              <a:rPr lang="en-US" sz="2800" b="1" dirty="0" err="1">
                <a:solidFill>
                  <a:srgbClr val="009900"/>
                </a:solidFill>
              </a:rPr>
              <a:t>cũng</a:t>
            </a:r>
            <a:r>
              <a:rPr lang="en-US" sz="2800" b="1" dirty="0">
                <a:solidFill>
                  <a:srgbClr val="009900"/>
                </a:solidFill>
              </a:rPr>
              <a:t> </a:t>
            </a:r>
            <a:r>
              <a:rPr lang="en-US" sz="2800" b="1" dirty="0" err="1">
                <a:solidFill>
                  <a:srgbClr val="009900"/>
                </a:solidFill>
              </a:rPr>
              <a:t>gặp</a:t>
            </a:r>
            <a:r>
              <a:rPr lang="en-US" sz="2800" b="1" dirty="0">
                <a:solidFill>
                  <a:srgbClr val="009900"/>
                </a:solidFill>
              </a:rPr>
              <a:t> </a:t>
            </a:r>
            <a:r>
              <a:rPr lang="en-US" sz="2800" b="1" dirty="0" err="1">
                <a:solidFill>
                  <a:srgbClr val="009900"/>
                </a:solidFill>
              </a:rPr>
              <a:t>ba</a:t>
            </a:r>
            <a:r>
              <a:rPr lang="en-US" sz="2800" b="1" dirty="0">
                <a:solidFill>
                  <a:srgbClr val="009900"/>
                </a:solidFill>
              </a:rPr>
              <a:t> </a:t>
            </a:r>
            <a:r>
              <a:rPr lang="en-US" sz="2800" b="1" dirty="0" err="1">
                <a:solidFill>
                  <a:srgbClr val="009900"/>
                </a:solidFill>
              </a:rPr>
              <a:t>bốn</a:t>
            </a:r>
            <a:r>
              <a:rPr lang="en-US" sz="2800" b="1" dirty="0">
                <a:solidFill>
                  <a:srgbClr val="009900"/>
                </a:solidFill>
              </a:rPr>
              <a:t> </a:t>
            </a:r>
            <a:r>
              <a:rPr lang="en-US" sz="2800" b="1" dirty="0" err="1">
                <a:solidFill>
                  <a:srgbClr val="009900"/>
                </a:solidFill>
              </a:rPr>
              <a:t>cái</a:t>
            </a:r>
            <a:r>
              <a:rPr lang="en-US" sz="2800" b="1" dirty="0">
                <a:solidFill>
                  <a:srgbClr val="009900"/>
                </a:solidFill>
              </a:rPr>
              <a:t> </a:t>
            </a:r>
            <a:r>
              <a:rPr lang="en-US" sz="2800" b="1" dirty="0" err="1">
                <a:solidFill>
                  <a:srgbClr val="009900"/>
                </a:solidFill>
              </a:rPr>
              <a:t>thây</a:t>
            </a:r>
            <a:r>
              <a:rPr lang="en-US" sz="2800" b="1" dirty="0">
                <a:solidFill>
                  <a:srgbClr val="009900"/>
                </a:solidFill>
              </a:rPr>
              <a:t> </a:t>
            </a:r>
            <a:r>
              <a:rPr lang="en-US" sz="2800" b="1" dirty="0" err="1">
                <a:solidFill>
                  <a:srgbClr val="009900"/>
                </a:solidFill>
              </a:rPr>
              <a:t>nằm</a:t>
            </a:r>
            <a:r>
              <a:rPr lang="en-US" sz="2800" b="1" dirty="0">
                <a:solidFill>
                  <a:srgbClr val="009900"/>
                </a:solidFill>
              </a:rPr>
              <a:t> </a:t>
            </a:r>
            <a:r>
              <a:rPr lang="en-US" sz="2800" b="1" dirty="0" err="1">
                <a:solidFill>
                  <a:srgbClr val="009900"/>
                </a:solidFill>
              </a:rPr>
              <a:t>còng</a:t>
            </a:r>
            <a:r>
              <a:rPr lang="en-US" sz="2800" b="1" dirty="0">
                <a:solidFill>
                  <a:srgbClr val="009900"/>
                </a:solidFill>
              </a:rPr>
              <a:t> </a:t>
            </a:r>
            <a:r>
              <a:rPr lang="en-US" sz="2800" b="1" dirty="0" err="1">
                <a:solidFill>
                  <a:srgbClr val="009900"/>
                </a:solidFill>
                <a:latin typeface="Times New Roman" panose="02020603050405020304" pitchFamily="18" charset="0"/>
                <a:cs typeface="Times New Roman" panose="02020603050405020304" pitchFamily="18" charset="0"/>
              </a:rPr>
              <a:t>queo</a:t>
            </a:r>
            <a:r>
              <a:rPr lang="en-US" sz="2800" b="1" dirty="0">
                <a:solidFill>
                  <a:srgbClr val="009900"/>
                </a:solidFill>
              </a:rPr>
              <a:t> </a:t>
            </a:r>
            <a:r>
              <a:rPr lang="en-US" sz="2800" b="1" dirty="0" err="1">
                <a:solidFill>
                  <a:srgbClr val="009900"/>
                </a:solidFill>
              </a:rPr>
              <a:t>bên</a:t>
            </a:r>
            <a:r>
              <a:rPr lang="en-US" sz="2800" b="1" dirty="0">
                <a:solidFill>
                  <a:srgbClr val="009900"/>
                </a:solidFill>
              </a:rPr>
              <a:t> </a:t>
            </a:r>
            <a:r>
              <a:rPr lang="en-US" sz="2800" b="1" dirty="0" err="1">
                <a:solidFill>
                  <a:srgbClr val="009900"/>
                </a:solidFill>
              </a:rPr>
              <a:t>đường</a:t>
            </a:r>
            <a:endParaRPr lang="en-US" sz="2800" b="1" dirty="0">
              <a:solidFill>
                <a:srgbClr val="00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p:cNvPicPr>
            <a:picLocks noChangeAspect="1" noChangeArrowheads="1"/>
          </p:cNvPicPr>
          <p:nvPr/>
        </p:nvPicPr>
        <p:blipFill>
          <a:blip r:embed="rId2"/>
          <a:srcRect/>
          <a:stretch>
            <a:fillRect/>
          </a:stretch>
        </p:blipFill>
        <p:spPr bwMode="auto">
          <a:xfrm>
            <a:off x="685800" y="1447800"/>
            <a:ext cx="7467600" cy="5105400"/>
          </a:xfrm>
          <a:prstGeom prst="rect">
            <a:avLst/>
          </a:prstGeom>
          <a:noFill/>
          <a:ln w="9525">
            <a:noFill/>
            <a:miter lim="800000"/>
            <a:headEnd/>
            <a:tailEnd/>
          </a:ln>
        </p:spPr>
      </p:pic>
      <p:sp>
        <p:nvSpPr>
          <p:cNvPr id="15363" name="Rectangle 4"/>
          <p:cNvSpPr>
            <a:spLocks noChangeArrowheads="1"/>
          </p:cNvSpPr>
          <p:nvPr/>
        </p:nvSpPr>
        <p:spPr bwMode="auto">
          <a:xfrm>
            <a:off x="914400" y="457200"/>
            <a:ext cx="7543800" cy="584200"/>
          </a:xfrm>
          <a:prstGeom prst="rect">
            <a:avLst/>
          </a:prstGeom>
          <a:noFill/>
          <a:ln w="9525">
            <a:noFill/>
            <a:miter lim="800000"/>
            <a:headEnd/>
            <a:tailEnd/>
          </a:ln>
        </p:spPr>
        <p:txBody>
          <a:bodyPr>
            <a:spAutoFit/>
          </a:bodyPr>
          <a:lstStyle/>
          <a:p>
            <a:pPr algn="ctr"/>
            <a:r>
              <a:rPr lang="en-US" sz="3200" b="1">
                <a:solidFill>
                  <a:srgbClr val="009900"/>
                </a:solidFill>
              </a:rPr>
              <a:t>Người chết như ngả rạ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182)"/>
          <p:cNvPicPr>
            <a:picLocks noChangeAspect="1" noChangeArrowheads="1"/>
          </p:cNvPicPr>
          <p:nvPr/>
        </p:nvPicPr>
        <p:blipFill>
          <a:blip r:embed="rId2"/>
          <a:srcRect/>
          <a:stretch>
            <a:fillRect/>
          </a:stretch>
        </p:blipFill>
        <p:spPr bwMode="auto">
          <a:xfrm>
            <a:off x="685800" y="1447800"/>
            <a:ext cx="7772400" cy="5176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12-9406-1420769930.jpg"/>
          <p:cNvPicPr/>
          <p:nvPr/>
        </p:nvPicPr>
        <p:blipFill>
          <a:blip r:embed="rId2"/>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b="1" dirty="0" err="1">
                <a:solidFill>
                  <a:schemeClr val="bg1"/>
                </a:solidFill>
              </a:rPr>
              <a:t>ày</a:t>
            </a:r>
            <a:r>
              <a:rPr lang="en-US" b="1" dirty="0">
                <a:solidFill>
                  <a:schemeClr val="bg1"/>
                </a:solidFill>
              </a:rPr>
              <a:t> </a:t>
            </a:r>
            <a:r>
              <a:rPr lang="en-US" b="1" dirty="0" err="1">
                <a:solidFill>
                  <a:schemeClr val="bg1"/>
                </a:solidFill>
              </a:rPr>
              <a:t>đói</a:t>
            </a:r>
            <a:endParaRPr lang="en-US" b="1" dirty="0">
              <a:solidFill>
                <a:schemeClr val="bg1"/>
              </a:solidFill>
            </a:endParaRPr>
          </a:p>
        </p:txBody>
      </p:sp>
      <p:pic>
        <p:nvPicPr>
          <p:cNvPr id="104452" name="Picture 4" descr="Image(183)"/>
          <p:cNvPicPr>
            <a:picLocks noGrp="1" noChangeAspect="1" noChangeArrowheads="1"/>
          </p:cNvPicPr>
          <p:nvPr>
            <p:ph type="body" idx="1"/>
          </p:nvPr>
        </p:nvPicPr>
        <p:blipFill>
          <a:blip r:embed="rId2"/>
          <a:srcRect/>
          <a:stretch>
            <a:fillRect/>
          </a:stretch>
        </p:blipFill>
        <p:spPr>
          <a:xfrm>
            <a:off x="457200" y="1600200"/>
            <a:ext cx="7848600" cy="4953000"/>
          </a:xfrm>
          <a:noFill/>
        </p:spPr>
      </p:pic>
      <p:sp>
        <p:nvSpPr>
          <p:cNvPr id="17412" name="Rectangle 3"/>
          <p:cNvSpPr>
            <a:spLocks noChangeArrowheads="1"/>
          </p:cNvSpPr>
          <p:nvPr/>
        </p:nvSpPr>
        <p:spPr bwMode="auto">
          <a:xfrm>
            <a:off x="1219200" y="381000"/>
            <a:ext cx="6172200" cy="584200"/>
          </a:xfrm>
          <a:prstGeom prst="rect">
            <a:avLst/>
          </a:prstGeom>
          <a:noFill/>
          <a:ln w="9525">
            <a:noFill/>
            <a:miter lim="800000"/>
            <a:headEnd/>
            <a:tailEnd/>
          </a:ln>
        </p:spPr>
        <p:txBody>
          <a:bodyPr>
            <a:spAutoFit/>
          </a:bodyPr>
          <a:lstStyle/>
          <a:p>
            <a:pPr algn="ctr"/>
            <a:r>
              <a:rPr lang="en-US" sz="3200" b="1">
                <a:solidFill>
                  <a:srgbClr val="009900"/>
                </a:solidFill>
              </a:rPr>
              <a:t>Bồng bế dắt díu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fade">
                                      <p:cBhvr>
                                        <p:cTn id="7" dur="800" decel="100000"/>
                                        <p:tgtEl>
                                          <p:spTgt spid="104452"/>
                                        </p:tgtEl>
                                      </p:cBhvr>
                                    </p:animEffect>
                                    <p:anim calcmode="lin" valueType="num">
                                      <p:cBhvr>
                                        <p:cTn id="8" dur="800" decel="100000" fill="hold"/>
                                        <p:tgtEl>
                                          <p:spTgt spid="104452"/>
                                        </p:tgtEl>
                                        <p:attrNameLst>
                                          <p:attrName>style.rotation</p:attrName>
                                        </p:attrNameLst>
                                      </p:cBhvr>
                                      <p:tavLst>
                                        <p:tav tm="0">
                                          <p:val>
                                            <p:fltVal val="-90"/>
                                          </p:val>
                                        </p:tav>
                                        <p:tav tm="100000">
                                          <p:val>
                                            <p:fltVal val="0"/>
                                          </p:val>
                                        </p:tav>
                                      </p:tavLst>
                                    </p:anim>
                                    <p:anim calcmode="lin" valueType="num">
                                      <p:cBhvr>
                                        <p:cTn id="9" dur="800" decel="100000" fill="hold"/>
                                        <p:tgtEl>
                                          <p:spTgt spid="104452"/>
                                        </p:tgtEl>
                                        <p:attrNameLst>
                                          <p:attrName>ppt_x</p:attrName>
                                        </p:attrNameLst>
                                      </p:cBhvr>
                                      <p:tavLst>
                                        <p:tav tm="0">
                                          <p:val>
                                            <p:strVal val="#ppt_x+0.4"/>
                                          </p:val>
                                        </p:tav>
                                        <p:tav tm="100000">
                                          <p:val>
                                            <p:strVal val="#ppt_x-0.05"/>
                                          </p:val>
                                        </p:tav>
                                      </p:tavLst>
                                    </p:anim>
                                    <p:anim calcmode="lin" valueType="num">
                                      <p:cBhvr>
                                        <p:cTn id="10" dur="800" decel="100000" fill="hold"/>
                                        <p:tgtEl>
                                          <p:spTgt spid="10445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445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445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4450"/>
                                        </p:tgtEl>
                                        <p:attrNameLst>
                                          <p:attrName>style.visibility</p:attrName>
                                        </p:attrNameLst>
                                      </p:cBhvr>
                                      <p:to>
                                        <p:strVal val="visible"/>
                                      </p:to>
                                    </p:set>
                                    <p:anim calcmode="lin" valueType="num">
                                      <p:cBhvr additive="base">
                                        <p:cTn id="17" dur="500" fill="hold"/>
                                        <p:tgtEl>
                                          <p:spTgt spid="104450"/>
                                        </p:tgtEl>
                                        <p:attrNameLst>
                                          <p:attrName>ppt_x</p:attrName>
                                        </p:attrNameLst>
                                      </p:cBhvr>
                                      <p:tavLst>
                                        <p:tav tm="0">
                                          <p:val>
                                            <p:strVal val="#ppt_x"/>
                                          </p:val>
                                        </p:tav>
                                        <p:tav tm="100000">
                                          <p:val>
                                            <p:strVal val="#ppt_x"/>
                                          </p:val>
                                        </p:tav>
                                      </p:tavLst>
                                    </p:anim>
                                    <p:anim calcmode="lin" valueType="num">
                                      <p:cBhvr additive="base">
                                        <p:cTn id="18" dur="500" fill="hold"/>
                                        <p:tgtEl>
                                          <p:spTgt spid="1044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16-5855-1420769931.jpg"/>
          <p:cNvPicPr/>
          <p:nvPr/>
        </p:nvPicPr>
        <p:blipFill>
          <a:blip r:embed="rId2"/>
          <a:srcRect/>
          <a:stretch>
            <a:fillRect/>
          </a:stretch>
        </p:blipFill>
        <p:spPr bwMode="auto">
          <a:xfrm>
            <a:off x="0" y="0"/>
            <a:ext cx="9144000" cy="6705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3-2745-1420769931.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2"/>
          <p:cNvPicPr>
            <a:picLocks noChangeAspect="1" noChangeArrowheads="1"/>
          </p:cNvPicPr>
          <p:nvPr/>
        </p:nvPicPr>
        <p:blipFill>
          <a:blip r:embed="rId2"/>
          <a:srcRect/>
          <a:stretch>
            <a:fillRect/>
          </a:stretch>
        </p:blipFill>
        <p:spPr bwMode="auto">
          <a:xfrm>
            <a:off x="609600" y="304800"/>
            <a:ext cx="7391400" cy="6096000"/>
          </a:xfrm>
          <a:prstGeom prst="rect">
            <a:avLst/>
          </a:prstGeom>
          <a:noFill/>
          <a:ln w="9525">
            <a:noFill/>
            <a:miter lim="800000"/>
            <a:headEnd/>
            <a:tailEnd/>
          </a:ln>
        </p:spPr>
      </p:pic>
      <p:sp>
        <p:nvSpPr>
          <p:cNvPr id="18435" name="Text Box 3"/>
          <p:cNvSpPr txBox="1">
            <a:spLocks noChangeArrowheads="1"/>
          </p:cNvSpPr>
          <p:nvPr/>
        </p:nvSpPr>
        <p:spPr bwMode="auto">
          <a:xfrm>
            <a:off x="990600" y="5791200"/>
            <a:ext cx="6629400" cy="641350"/>
          </a:xfrm>
          <a:prstGeom prst="rect">
            <a:avLst/>
          </a:prstGeom>
          <a:noFill/>
          <a:ln w="9525">
            <a:noFill/>
            <a:miter lim="800000"/>
            <a:headEnd/>
            <a:tailEnd/>
          </a:ln>
        </p:spPr>
        <p:txBody>
          <a:bodyPr wrap="none">
            <a:spAutoFit/>
          </a:bodyPr>
          <a:lstStyle/>
          <a:p>
            <a:pPr eaLnBrk="0" hangingPunct="0"/>
            <a:r>
              <a:rPr lang="en-US" sz="3600" b="1">
                <a:solidFill>
                  <a:schemeClr val="bg1"/>
                </a:solidFill>
                <a:latin typeface="Comic Sans MS" pitchFamily="66" charset="0"/>
              </a:rPr>
              <a:t>Đói quá phải ăn cả thịt chuột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2000"/>
                                        <p:tgtEl>
                                          <p:spTgt spid="6146"/>
                                        </p:tgtEl>
                                      </p:cBhvr>
                                    </p:animEffect>
                                    <p:anim calcmode="lin" valueType="num">
                                      <p:cBhvr>
                                        <p:cTn id="13" dur="2000" fill="hold"/>
                                        <p:tgtEl>
                                          <p:spTgt spid="6146"/>
                                        </p:tgtEl>
                                        <p:attrNameLst>
                                          <p:attrName>style.rotation</p:attrName>
                                        </p:attrNameLst>
                                      </p:cBhvr>
                                      <p:tavLst>
                                        <p:tav tm="0">
                                          <p:val>
                                            <p:fltVal val="720"/>
                                          </p:val>
                                        </p:tav>
                                        <p:tav tm="100000">
                                          <p:val>
                                            <p:fltVal val="0"/>
                                          </p:val>
                                        </p:tav>
                                      </p:tavLst>
                                    </p:anim>
                                    <p:anim calcmode="lin" valueType="num">
                                      <p:cBhvr>
                                        <p:cTn id="14" dur="2000" fill="hold"/>
                                        <p:tgtEl>
                                          <p:spTgt spid="6146"/>
                                        </p:tgtEl>
                                        <p:attrNameLst>
                                          <p:attrName>ppt_h</p:attrName>
                                        </p:attrNameLst>
                                      </p:cBhvr>
                                      <p:tavLst>
                                        <p:tav tm="0">
                                          <p:val>
                                            <p:fltVal val="0"/>
                                          </p:val>
                                        </p:tav>
                                        <p:tav tm="100000">
                                          <p:val>
                                            <p:strVal val="#ppt_h"/>
                                          </p:val>
                                        </p:tav>
                                      </p:tavLst>
                                    </p:anim>
                                    <p:anim calcmode="lin" valueType="num">
                                      <p:cBhvr>
                                        <p:cTn id="15" dur="2000" fill="hold"/>
                                        <p:tgtEl>
                                          <p:spTgt spid="614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View"/>
          <p:cNvPicPr>
            <a:picLocks noChangeAspect="1" noChangeArrowheads="1"/>
          </p:cNvPicPr>
          <p:nvPr/>
        </p:nvPicPr>
        <p:blipFill>
          <a:blip r:embed="rId2"/>
          <a:srcRect/>
          <a:stretch>
            <a:fillRect/>
          </a:stretch>
        </p:blipFill>
        <p:spPr bwMode="auto">
          <a:xfrm>
            <a:off x="381000" y="271463"/>
            <a:ext cx="8763000" cy="601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linds(horizontal)">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ức tranh về nạn đói của nhà sưu tập Nguyễn Thái Sơn - Ảnh: T.Son"/>
          <p:cNvPicPr>
            <a:picLocks noChangeAspect="1" noChangeArrowheads="1"/>
          </p:cNvPicPr>
          <p:nvPr/>
        </p:nvPicPr>
        <p:blipFill>
          <a:blip r:embed="rId2"/>
          <a:srcRect/>
          <a:stretch>
            <a:fillRect/>
          </a:stretch>
        </p:blipFill>
        <p:spPr bwMode="auto">
          <a:xfrm>
            <a:off x="1981200" y="0"/>
            <a:ext cx="6858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080925141456-351-936"/>
          <p:cNvPicPr>
            <a:picLocks noChangeAspect="1" noChangeArrowheads="1"/>
          </p:cNvPicPr>
          <p:nvPr/>
        </p:nvPicPr>
        <p:blipFill>
          <a:blip r:embed="rId2"/>
          <a:srcRect/>
          <a:stretch>
            <a:fillRect/>
          </a:stretch>
        </p:blipFill>
        <p:spPr bwMode="auto">
          <a:xfrm>
            <a:off x="1752600" y="0"/>
            <a:ext cx="7391400" cy="6096000"/>
          </a:xfrm>
          <a:prstGeom prst="rect">
            <a:avLst/>
          </a:prstGeom>
          <a:noFill/>
          <a:ln w="9525">
            <a:noFill/>
            <a:miter lim="800000"/>
            <a:headEnd/>
            <a:tailEnd/>
          </a:ln>
        </p:spPr>
      </p:pic>
      <p:sp>
        <p:nvSpPr>
          <p:cNvPr id="3076" name="Text Box 6"/>
          <p:cNvSpPr txBox="1">
            <a:spLocks noChangeArrowheads="1"/>
          </p:cNvSpPr>
          <p:nvPr/>
        </p:nvSpPr>
        <p:spPr bwMode="auto">
          <a:xfrm>
            <a:off x="609600" y="6278562"/>
            <a:ext cx="8001000" cy="579438"/>
          </a:xfrm>
          <a:prstGeom prst="rect">
            <a:avLst/>
          </a:prstGeom>
          <a:noFill/>
          <a:ln w="9525">
            <a:noFill/>
            <a:miter lim="800000"/>
            <a:headEnd/>
            <a:tailEnd/>
          </a:ln>
        </p:spPr>
        <p:txBody>
          <a:bodyPr>
            <a:spAutoFit/>
          </a:bodyPr>
          <a:lstStyle/>
          <a:p>
            <a:pPr algn="ctr">
              <a:spcBef>
                <a:spcPct val="50000"/>
              </a:spcBef>
            </a:pPr>
            <a:r>
              <a:rPr lang="en-US" sz="3200" dirty="0">
                <a:latin typeface="Times New Roman" pitchFamily="18" charset="0"/>
              </a:rPr>
              <a:t>NHÀ VĂN KIM LÂN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a:p>
        </p:txBody>
      </p:sp>
      <p:sp>
        <p:nvSpPr>
          <p:cNvPr id="21507" name="Rectangle 3"/>
          <p:cNvSpPr>
            <a:spLocks noGrp="1" noChangeArrowheads="1"/>
          </p:cNvSpPr>
          <p:nvPr>
            <p:ph type="body" idx="1"/>
          </p:nvPr>
        </p:nvSpPr>
        <p:spPr/>
        <p:txBody>
          <a:bodyPr/>
          <a:lstStyle/>
          <a:p>
            <a:pPr eaLnBrk="1" hangingPunct="1"/>
            <a:endParaRPr lang="en-US"/>
          </a:p>
        </p:txBody>
      </p:sp>
      <p:pic>
        <p:nvPicPr>
          <p:cNvPr id="7172" name="Picture 4" descr="481295c9_imageview_9"/>
          <p:cNvPicPr>
            <a:picLocks noChangeAspect="1" noChangeArrowheads="1"/>
          </p:cNvPicPr>
          <p:nvPr/>
        </p:nvPicPr>
        <p:blipFill>
          <a:blip r:embed="rId2"/>
          <a:srcRect/>
          <a:stretch>
            <a:fillRect/>
          </a:stretch>
        </p:blipFill>
        <p:spPr bwMode="auto">
          <a:xfrm>
            <a:off x="762000" y="0"/>
            <a:ext cx="7543800" cy="6858000"/>
          </a:xfrm>
          <a:prstGeom prst="rect">
            <a:avLst/>
          </a:prstGeom>
          <a:noFill/>
          <a:ln w="9525">
            <a:noFill/>
            <a:miter lim="800000"/>
            <a:headEnd/>
            <a:tailEnd/>
          </a:ln>
        </p:spPr>
      </p:pic>
      <p:pic>
        <p:nvPicPr>
          <p:cNvPr id="7173" name="Picture 5" descr="volga_1921_1923"/>
          <p:cNvPicPr>
            <a:picLocks noChangeAspect="1" noChangeArrowheads="1"/>
          </p:cNvPicPr>
          <p:nvPr/>
        </p:nvPicPr>
        <p:blipFill>
          <a:blip r:embed="rId3"/>
          <a:srcRect/>
          <a:stretch>
            <a:fillRect/>
          </a:stretch>
        </p:blipFill>
        <p:spPr bwMode="auto">
          <a:xfrm>
            <a:off x="457200" y="0"/>
            <a:ext cx="8229600" cy="68580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checkerboard(across)">
                                      <p:cBhvr>
                                        <p:cTn id="12"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giaoduc.net.vn/Uploaded/longhy/2012_06_08/nan-doi45-giaoduc.net.vn%20%2822%29.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p:spPr>
      </p:pic>
    </p:spTree>
    <p:extLst>
      <p:ext uri="{BB962C8B-B14F-4D97-AF65-F5344CB8AC3E}">
        <p14:creationId xmlns:p14="http://schemas.microsoft.com/office/powerpoint/2010/main" val="1283284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giaoduc.net.vn/Uploaded/longhy/2012_06_08/nan-doi45-giaoduc.net.vn%20%2818%29.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90626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giaoduc.net.vn/Uploaded/longhy/2012_06_08/nan-doi45-giaoduc.net.vn%20%2817%29.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10958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giaoduc.net.vn/Uploaded/longhy/2012_06_08/nan-doi45-giaoduc.net.vn%20%2816%29.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3812570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giaoduc.net.vn/Uploaded/longhy/2012_06_08/nan-doi45-giaoduc.net.vn%20%2811%29.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29400"/>
          </a:xfrm>
          <a:prstGeom prst="rect">
            <a:avLst/>
          </a:prstGeom>
          <a:noFill/>
          <a:ln>
            <a:noFill/>
          </a:ln>
        </p:spPr>
      </p:pic>
    </p:spTree>
    <p:extLst>
      <p:ext uri="{BB962C8B-B14F-4D97-AF65-F5344CB8AC3E}">
        <p14:creationId xmlns:p14="http://schemas.microsoft.com/office/powerpoint/2010/main" val="3923091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giaoduc.net.vn/Uploaded/longhy/2012_06_08/nan-doi45-giaoduc.net.vn%20%281%29.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1069066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err="1"/>
              <a:t>Bia</a:t>
            </a:r>
            <a:r>
              <a:rPr lang="en-US" dirty="0"/>
              <a:t> </a:t>
            </a:r>
            <a:r>
              <a:rPr lang="en-US" dirty="0" err="1"/>
              <a:t>tưởng</a:t>
            </a:r>
            <a:r>
              <a:rPr lang="en-US" dirty="0"/>
              <a:t> </a:t>
            </a:r>
            <a:r>
              <a:rPr lang="en-US" dirty="0" err="1"/>
              <a:t>niệm</a:t>
            </a:r>
            <a:r>
              <a:rPr lang="en-US" dirty="0"/>
              <a:t> </a:t>
            </a:r>
            <a:r>
              <a:rPr lang="en-US" dirty="0" err="1"/>
              <a:t>người</a:t>
            </a:r>
            <a:r>
              <a:rPr lang="en-US" dirty="0"/>
              <a:t> </a:t>
            </a:r>
            <a:r>
              <a:rPr lang="en-US" dirty="0" err="1"/>
              <a:t>chết</a:t>
            </a:r>
            <a:r>
              <a:rPr lang="en-US" dirty="0"/>
              <a:t> </a:t>
            </a:r>
            <a:r>
              <a:rPr lang="en-US" dirty="0" err="1"/>
              <a:t>đói</a:t>
            </a:r>
            <a:endParaRPr lang="en-US" dirty="0"/>
          </a:p>
        </p:txBody>
      </p:sp>
      <p:pic>
        <p:nvPicPr>
          <p:cNvPr id="4" name="Picture 4" descr="anh doi 3"/>
          <p:cNvPicPr>
            <a:picLocks noChangeAspect="1" noChangeArrowheads="1"/>
          </p:cNvPicPr>
          <p:nvPr/>
        </p:nvPicPr>
        <p:blipFill>
          <a:blip r:embed="rId2"/>
          <a:srcRect/>
          <a:stretch>
            <a:fillRect/>
          </a:stretch>
        </p:blipFill>
        <p:spPr bwMode="auto">
          <a:xfrm>
            <a:off x="609600" y="1524000"/>
            <a:ext cx="8001000" cy="510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5"/>
          <p:cNvSpPr txBox="1">
            <a:spLocks noChangeArrowheads="1"/>
          </p:cNvSpPr>
          <p:nvPr/>
        </p:nvSpPr>
        <p:spPr bwMode="auto">
          <a:xfrm>
            <a:off x="352567" y="1259633"/>
            <a:ext cx="8534400" cy="830997"/>
          </a:xfrm>
          <a:prstGeom prst="rect">
            <a:avLst/>
          </a:prstGeom>
          <a:noFill/>
          <a:ln w="9525">
            <a:noFill/>
            <a:miter lim="800000"/>
            <a:headEnd/>
            <a:tailEnd/>
          </a:ln>
        </p:spPr>
        <p:txBody>
          <a:bodyPr>
            <a:spAutoFit/>
          </a:bodyPr>
          <a:lstStyle/>
          <a:p>
            <a:r>
              <a:rPr lang="en-US" sz="2400" b="1" i="1" dirty="0">
                <a:solidFill>
                  <a:srgbClr val="FF0000"/>
                </a:solidFill>
              </a:rPr>
              <a:t>a. </a:t>
            </a:r>
            <a:r>
              <a:rPr lang="en-US" sz="2400" b="1" i="1" dirty="0" err="1">
                <a:solidFill>
                  <a:srgbClr val="FF0000"/>
                </a:solidFill>
              </a:rPr>
              <a:t>Nhân</a:t>
            </a:r>
            <a:r>
              <a:rPr lang="en-US" sz="2400" b="1" i="1" dirty="0">
                <a:solidFill>
                  <a:srgbClr val="FF0000"/>
                </a:solidFill>
              </a:rPr>
              <a:t> </a:t>
            </a:r>
            <a:r>
              <a:rPr lang="en-US" sz="2400" b="1" i="1" dirty="0" err="1">
                <a:solidFill>
                  <a:srgbClr val="FF0000"/>
                </a:solidFill>
              </a:rPr>
              <a:t>vật</a:t>
            </a:r>
            <a:r>
              <a:rPr lang="en-US" sz="2400" b="1" i="1" dirty="0">
                <a:solidFill>
                  <a:srgbClr val="FF0000"/>
                </a:solidFill>
              </a:rPr>
              <a:t> </a:t>
            </a:r>
            <a:r>
              <a:rPr lang="en-US" sz="2400" b="1" i="1" dirty="0" err="1">
                <a:solidFill>
                  <a:srgbClr val="FF0000"/>
                </a:solidFill>
              </a:rPr>
              <a:t>Tràng</a:t>
            </a:r>
            <a:r>
              <a:rPr lang="en-US" sz="2400" b="1" i="1" dirty="0">
                <a:solidFill>
                  <a:srgbClr val="FF0000"/>
                </a:solidFill>
              </a:rPr>
              <a:t>:</a:t>
            </a:r>
          </a:p>
          <a:p>
            <a:r>
              <a:rPr lang="vi-VN" sz="2400" b="1" i="1" dirty="0">
                <a:solidFill>
                  <a:srgbClr val="FF0000"/>
                </a:solidFill>
              </a:rPr>
              <a:t>* Trước khi nhặt </a:t>
            </a:r>
            <a:r>
              <a:rPr lang="en-US" sz="2400" b="1" i="1" dirty="0" err="1">
                <a:solidFill>
                  <a:srgbClr val="FF0000"/>
                </a:solidFill>
              </a:rPr>
              <a:t>vợ</a:t>
            </a:r>
            <a:r>
              <a:rPr lang="en-US" sz="2400" b="1" i="1" dirty="0">
                <a:solidFill>
                  <a:srgbClr val="FF0000"/>
                </a:solidFill>
              </a:rPr>
              <a:t>:</a:t>
            </a:r>
          </a:p>
        </p:txBody>
      </p:sp>
      <p:sp>
        <p:nvSpPr>
          <p:cNvPr id="17414" name="Text Box 6"/>
          <p:cNvSpPr txBox="1">
            <a:spLocks noChangeArrowheads="1"/>
          </p:cNvSpPr>
          <p:nvPr/>
        </p:nvSpPr>
        <p:spPr bwMode="auto">
          <a:xfrm>
            <a:off x="228600" y="4114800"/>
            <a:ext cx="8534400" cy="1754326"/>
          </a:xfrm>
          <a:prstGeom prst="rect">
            <a:avLst/>
          </a:prstGeom>
          <a:noFill/>
          <a:ln w="9525">
            <a:noFill/>
            <a:miter lim="800000"/>
            <a:headEnd/>
            <a:tailEnd/>
          </a:ln>
        </p:spPr>
        <p:txBody>
          <a:bodyPr>
            <a:spAutoFit/>
          </a:bodyPr>
          <a:lstStyle/>
          <a:p>
            <a:pPr algn="just">
              <a:spcBef>
                <a:spcPct val="50000"/>
              </a:spcBef>
            </a:pPr>
            <a:r>
              <a:rPr lang="vi-VN" sz="2400" b="1" dirty="0">
                <a:solidFill>
                  <a:srgbClr val="0070C0"/>
                </a:solidFill>
              </a:rPr>
              <a:t>- </a:t>
            </a:r>
            <a:r>
              <a:rPr lang="vi-VN" sz="2400" dirty="0">
                <a:solidFill>
                  <a:srgbClr val="0070C0"/>
                </a:solidFill>
              </a:rPr>
              <a:t>Lấy vợ quá dễ dàng: chỉ một câu nói đùa “có về với tớ thì khuân hàng lên xe rồi cùng về” và bốn bát bánh đúc mà anh “nhặt’ được vợ</a:t>
            </a:r>
          </a:p>
          <a:p>
            <a:pPr algn="just">
              <a:spcBef>
                <a:spcPct val="50000"/>
              </a:spcBef>
            </a:pPr>
            <a:endParaRPr lang="en-US" sz="2400" dirty="0">
              <a:solidFill>
                <a:srgbClr val="0070C0"/>
              </a:solidFill>
              <a:latin typeface="VNI-Helve" pitchFamily="2" charset="0"/>
            </a:endParaRPr>
          </a:p>
        </p:txBody>
      </p:sp>
      <p:sp>
        <p:nvSpPr>
          <p:cNvPr id="7" name="Text Box 6"/>
          <p:cNvSpPr txBox="1">
            <a:spLocks noChangeArrowheads="1"/>
          </p:cNvSpPr>
          <p:nvPr/>
        </p:nvSpPr>
        <p:spPr bwMode="auto">
          <a:xfrm>
            <a:off x="359391" y="2119607"/>
            <a:ext cx="8534400" cy="2492990"/>
          </a:xfrm>
          <a:prstGeom prst="rect">
            <a:avLst/>
          </a:prstGeom>
          <a:noFill/>
          <a:ln w="9525">
            <a:noFill/>
            <a:miter lim="800000"/>
            <a:headEnd/>
            <a:tailEnd/>
          </a:ln>
        </p:spPr>
        <p:txBody>
          <a:bodyPr>
            <a:spAutoFit/>
          </a:bodyPr>
          <a:lstStyle/>
          <a:p>
            <a:r>
              <a:rPr lang="vi-VN" sz="2400" dirty="0">
                <a:solidFill>
                  <a:srgbClr val="0070C0"/>
                </a:solidFill>
              </a:rPr>
              <a:t>- </a:t>
            </a:r>
            <a:r>
              <a:rPr lang="en-US" sz="2400" dirty="0" err="1">
                <a:solidFill>
                  <a:srgbClr val="0070C0"/>
                </a:solidFill>
              </a:rPr>
              <a:t>Xuất</a:t>
            </a:r>
            <a:r>
              <a:rPr lang="en-US" sz="2400" dirty="0">
                <a:solidFill>
                  <a:srgbClr val="0070C0"/>
                </a:solidFill>
              </a:rPr>
              <a:t> </a:t>
            </a:r>
            <a:r>
              <a:rPr lang="en-US" sz="2400" dirty="0" err="1">
                <a:solidFill>
                  <a:srgbClr val="0070C0"/>
                </a:solidFill>
              </a:rPr>
              <a:t>thân</a:t>
            </a:r>
            <a:r>
              <a:rPr lang="vi-VN" sz="2400" dirty="0">
                <a:solidFill>
                  <a:srgbClr val="0070C0"/>
                </a:solidFill>
              </a:rPr>
              <a:t> nghèo khó, tên gọi xấu xí “cu Tràng”, làm nghề đẩy xe chở thóc mướn cho Liên đoàn, sống với bà mẹ già “trong căn nhà rúm ró đầy cỏ dại” </a:t>
            </a:r>
          </a:p>
          <a:p>
            <a:r>
              <a:rPr lang="en-US" sz="2400" dirty="0">
                <a:solidFill>
                  <a:srgbClr val="0070C0"/>
                </a:solidFill>
              </a:rPr>
              <a:t>- </a:t>
            </a:r>
            <a:r>
              <a:rPr lang="en-US" sz="2400" dirty="0" err="1">
                <a:solidFill>
                  <a:srgbClr val="0070C0"/>
                </a:solidFill>
              </a:rPr>
              <a:t>Khuôn</a:t>
            </a:r>
            <a:r>
              <a:rPr lang="en-US" sz="2400" dirty="0">
                <a:solidFill>
                  <a:srgbClr val="0070C0"/>
                </a:solidFill>
              </a:rPr>
              <a:t> </a:t>
            </a:r>
            <a:r>
              <a:rPr lang="en-US" sz="2400" dirty="0" err="1">
                <a:solidFill>
                  <a:srgbClr val="0070C0"/>
                </a:solidFill>
              </a:rPr>
              <a:t>mặt</a:t>
            </a:r>
            <a:r>
              <a:rPr lang="en-US" sz="2400" dirty="0">
                <a:solidFill>
                  <a:srgbClr val="0070C0"/>
                </a:solidFill>
              </a:rPr>
              <a:t> </a:t>
            </a:r>
            <a:r>
              <a:rPr lang="en-US" sz="2400" dirty="0" err="1">
                <a:solidFill>
                  <a:srgbClr val="0070C0"/>
                </a:solidFill>
              </a:rPr>
              <a:t>mệt</a:t>
            </a:r>
            <a:r>
              <a:rPr lang="en-US" sz="2400" dirty="0">
                <a:solidFill>
                  <a:srgbClr val="0070C0"/>
                </a:solidFill>
              </a:rPr>
              <a:t> </a:t>
            </a:r>
            <a:r>
              <a:rPr lang="en-US" sz="2400" dirty="0" err="1">
                <a:solidFill>
                  <a:srgbClr val="0070C0"/>
                </a:solidFill>
              </a:rPr>
              <a:t>mỏi</a:t>
            </a:r>
            <a:r>
              <a:rPr lang="en-US" sz="2400" dirty="0">
                <a:solidFill>
                  <a:srgbClr val="0070C0"/>
                </a:solidFill>
              </a:rPr>
              <a:t>, </a:t>
            </a:r>
            <a:r>
              <a:rPr lang="en-US" sz="2400" dirty="0" err="1">
                <a:solidFill>
                  <a:srgbClr val="0070C0"/>
                </a:solidFill>
              </a:rPr>
              <a:t>ăn</a:t>
            </a:r>
            <a:r>
              <a:rPr lang="en-US" sz="2400" dirty="0">
                <a:solidFill>
                  <a:srgbClr val="0070C0"/>
                </a:solidFill>
              </a:rPr>
              <a:t> </a:t>
            </a:r>
            <a:r>
              <a:rPr lang="en-US" sz="2400" dirty="0" err="1">
                <a:solidFill>
                  <a:srgbClr val="0070C0"/>
                </a:solidFill>
              </a:rPr>
              <a:t>nói</a:t>
            </a:r>
            <a:r>
              <a:rPr lang="en-US" sz="2400" dirty="0">
                <a:solidFill>
                  <a:srgbClr val="0070C0"/>
                </a:solidFill>
              </a:rPr>
              <a:t> </a:t>
            </a:r>
            <a:r>
              <a:rPr lang="en-US" sz="2400" dirty="0" err="1">
                <a:solidFill>
                  <a:srgbClr val="0070C0"/>
                </a:solidFill>
              </a:rPr>
              <a:t>thô</a:t>
            </a:r>
            <a:r>
              <a:rPr lang="en-US" sz="2400" dirty="0">
                <a:solidFill>
                  <a:srgbClr val="0070C0"/>
                </a:solidFill>
              </a:rPr>
              <a:t> </a:t>
            </a:r>
            <a:r>
              <a:rPr lang="en-US" sz="2400" dirty="0" err="1">
                <a:solidFill>
                  <a:srgbClr val="0070C0"/>
                </a:solidFill>
              </a:rPr>
              <a:t>lỗ</a:t>
            </a:r>
            <a:r>
              <a:rPr lang="en-US" sz="2400" dirty="0">
                <a:solidFill>
                  <a:srgbClr val="0070C0"/>
                </a:solidFill>
              </a:rPr>
              <a:t>, </a:t>
            </a:r>
            <a:r>
              <a:rPr lang="en-US" sz="2400" dirty="0" err="1">
                <a:solidFill>
                  <a:srgbClr val="0070C0"/>
                </a:solidFill>
              </a:rPr>
              <a:t>cục</a:t>
            </a:r>
            <a:r>
              <a:rPr lang="en-US" sz="2400" dirty="0">
                <a:solidFill>
                  <a:srgbClr val="0070C0"/>
                </a:solidFill>
              </a:rPr>
              <a:t> </a:t>
            </a:r>
            <a:r>
              <a:rPr lang="en-US" sz="2400" dirty="0" err="1">
                <a:solidFill>
                  <a:srgbClr val="0070C0"/>
                </a:solidFill>
              </a:rPr>
              <a:t>nịch</a:t>
            </a:r>
            <a:r>
              <a:rPr lang="en-US" sz="2400" dirty="0">
                <a:solidFill>
                  <a:srgbClr val="0070C0"/>
                </a:solidFill>
              </a:rPr>
              <a:t> “</a:t>
            </a:r>
            <a:r>
              <a:rPr lang="en-US" sz="2400" dirty="0" err="1">
                <a:solidFill>
                  <a:srgbClr val="0070C0"/>
                </a:solidFill>
              </a:rPr>
              <a:t>làm</a:t>
            </a:r>
            <a:r>
              <a:rPr lang="en-US" sz="2400" dirty="0">
                <a:solidFill>
                  <a:srgbClr val="0070C0"/>
                </a:solidFill>
              </a:rPr>
              <a:t> </a:t>
            </a:r>
            <a:r>
              <a:rPr lang="en-US" sz="2400" dirty="0" err="1">
                <a:solidFill>
                  <a:srgbClr val="0070C0"/>
                </a:solidFill>
              </a:rPr>
              <a:t>đếch</a:t>
            </a:r>
            <a:r>
              <a:rPr lang="en-US" sz="2400" dirty="0">
                <a:solidFill>
                  <a:srgbClr val="0070C0"/>
                </a:solidFill>
              </a:rPr>
              <a:t> </a:t>
            </a:r>
            <a:r>
              <a:rPr lang="en-US" sz="2400" dirty="0" err="1">
                <a:solidFill>
                  <a:srgbClr val="0070C0"/>
                </a:solidFill>
              </a:rPr>
              <a:t>gì</a:t>
            </a:r>
            <a:r>
              <a:rPr lang="en-US" sz="2400" dirty="0">
                <a:solidFill>
                  <a:srgbClr val="0070C0"/>
                </a:solidFill>
              </a:rPr>
              <a:t> </a:t>
            </a:r>
            <a:r>
              <a:rPr lang="en-US" sz="2400" dirty="0" err="1">
                <a:solidFill>
                  <a:srgbClr val="0070C0"/>
                </a:solidFill>
              </a:rPr>
              <a:t>có</a:t>
            </a:r>
            <a:r>
              <a:rPr lang="en-US" sz="2400" dirty="0">
                <a:solidFill>
                  <a:srgbClr val="0070C0"/>
                </a:solidFill>
              </a:rPr>
              <a:t> </a:t>
            </a:r>
            <a:r>
              <a:rPr lang="en-US" sz="2400" dirty="0" err="1">
                <a:solidFill>
                  <a:srgbClr val="0070C0"/>
                </a:solidFill>
              </a:rPr>
              <a:t>vợ</a:t>
            </a:r>
            <a:r>
              <a:rPr lang="en-US" sz="2400" dirty="0">
                <a:solidFill>
                  <a:srgbClr val="0070C0"/>
                </a:solidFill>
              </a:rPr>
              <a:t>”</a:t>
            </a:r>
            <a:r>
              <a:rPr lang="en-US" sz="2400" dirty="0">
                <a:solidFill>
                  <a:srgbClr val="0070C0"/>
                </a:solidFill>
                <a:sym typeface="Wingdings" panose="05000000000000000000" pitchFamily="2" charset="2"/>
              </a:rPr>
              <a:t> </a:t>
            </a:r>
            <a:r>
              <a:rPr lang="en-US" sz="2400" dirty="0" err="1">
                <a:solidFill>
                  <a:srgbClr val="0070C0"/>
                </a:solidFill>
                <a:sym typeface="Wingdings" panose="05000000000000000000" pitchFamily="2" charset="2"/>
              </a:rPr>
              <a:t>từ</a:t>
            </a:r>
            <a:r>
              <a:rPr lang="en-US" sz="2400" dirty="0">
                <a:solidFill>
                  <a:srgbClr val="0070C0"/>
                </a:solidFill>
                <a:sym typeface="Wingdings" panose="05000000000000000000" pitchFamily="2" charset="2"/>
              </a:rPr>
              <a:t> </a:t>
            </a:r>
            <a:r>
              <a:rPr lang="en-US" sz="2400" dirty="0" err="1">
                <a:solidFill>
                  <a:srgbClr val="0070C0"/>
                </a:solidFill>
                <a:sym typeface="Wingdings" panose="05000000000000000000" pitchFamily="2" charset="2"/>
              </a:rPr>
              <a:t>ngữ</a:t>
            </a:r>
            <a:r>
              <a:rPr lang="en-US" sz="2400" dirty="0">
                <a:solidFill>
                  <a:srgbClr val="0070C0"/>
                </a:solidFill>
                <a:sym typeface="Wingdings" panose="05000000000000000000" pitchFamily="2" charset="2"/>
              </a:rPr>
              <a:t> </a:t>
            </a:r>
            <a:r>
              <a:rPr lang="en-US" sz="2400" dirty="0" err="1">
                <a:solidFill>
                  <a:srgbClr val="0070C0"/>
                </a:solidFill>
                <a:sym typeface="Wingdings" panose="05000000000000000000" pitchFamily="2" charset="2"/>
              </a:rPr>
              <a:t>giản</a:t>
            </a:r>
            <a:r>
              <a:rPr lang="en-US" sz="2400" dirty="0">
                <a:solidFill>
                  <a:srgbClr val="0070C0"/>
                </a:solidFill>
                <a:sym typeface="Wingdings" panose="05000000000000000000" pitchFamily="2" charset="2"/>
              </a:rPr>
              <a:t> </a:t>
            </a:r>
            <a:r>
              <a:rPr lang="en-US" sz="2400" dirty="0" err="1">
                <a:solidFill>
                  <a:srgbClr val="0070C0"/>
                </a:solidFill>
                <a:sym typeface="Wingdings" panose="05000000000000000000" pitchFamily="2" charset="2"/>
              </a:rPr>
              <a:t>dị</a:t>
            </a:r>
            <a:endParaRPr lang="vi-VN" sz="2400" dirty="0">
              <a:solidFill>
                <a:srgbClr val="0070C0"/>
              </a:solidFill>
            </a:endParaRPr>
          </a:p>
          <a:p>
            <a:pPr marL="342900" indent="-342900" algn="just">
              <a:spcBef>
                <a:spcPct val="50000"/>
              </a:spcBef>
              <a:buFontTx/>
              <a:buChar char="-"/>
            </a:pPr>
            <a:endParaRPr lang="en-US" sz="2400" dirty="0">
              <a:solidFill>
                <a:srgbClr val="0070C0"/>
              </a:solidFill>
              <a:latin typeface="VNI-Helve" pitchFamily="2" charset="0"/>
            </a:endParaRPr>
          </a:p>
        </p:txBody>
      </p:sp>
      <p:sp>
        <p:nvSpPr>
          <p:cNvPr id="8" name="Text Box 4"/>
          <p:cNvSpPr txBox="1">
            <a:spLocks noChangeArrowheads="1"/>
          </p:cNvSpPr>
          <p:nvPr/>
        </p:nvSpPr>
        <p:spPr bwMode="auto">
          <a:xfrm>
            <a:off x="359391" y="218123"/>
            <a:ext cx="8534400" cy="954107"/>
          </a:xfrm>
          <a:prstGeom prst="rect">
            <a:avLst/>
          </a:prstGeom>
          <a:noFill/>
          <a:ln w="9525">
            <a:noFill/>
            <a:miter lim="800000"/>
            <a:headEnd/>
            <a:tailEnd/>
          </a:ln>
        </p:spPr>
        <p:txBody>
          <a:bodyPr>
            <a:spAutoFit/>
          </a:bodyPr>
          <a:lstStyle/>
          <a:p>
            <a:r>
              <a:rPr lang="vi-VN" sz="2800" b="1" dirty="0">
                <a:solidFill>
                  <a:srgbClr val="FF0000"/>
                </a:solidFill>
              </a:rPr>
              <a:t>2. Vẻ đẹp tình người người và niềm khát khao vươn l</a:t>
            </a:r>
            <a:r>
              <a:rPr lang="en-US" sz="2800" b="1" dirty="0">
                <a:solidFill>
                  <a:srgbClr val="FF0000"/>
                </a:solidFill>
              </a:rPr>
              <a:t>ê</a:t>
            </a:r>
            <a:r>
              <a:rPr lang="vi-VN" sz="2800" b="1" dirty="0">
                <a:solidFill>
                  <a:srgbClr val="FF0000"/>
                </a:solidFill>
              </a:rPr>
              <a:t>n trong cuộc sống: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wedge">
                                      <p:cBhvr>
                                        <p:cTn id="12" dur="20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228600" y="2342186"/>
            <a:ext cx="8534400" cy="2462213"/>
          </a:xfrm>
          <a:prstGeom prst="rect">
            <a:avLst/>
          </a:prstGeom>
          <a:noFill/>
          <a:ln w="9525">
            <a:noFill/>
            <a:miter lim="800000"/>
            <a:headEnd/>
            <a:tailEnd/>
          </a:ln>
        </p:spPr>
        <p:txBody>
          <a:bodyPr>
            <a:spAutoFit/>
          </a:bodyPr>
          <a:lstStyle/>
          <a:p>
            <a:r>
              <a:rPr lang="vi-VN" sz="2800" dirty="0">
                <a:solidFill>
                  <a:srgbClr val="0070C0"/>
                </a:solidFill>
                <a:latin typeface="Times New Roman" panose="02020603050405020304" pitchFamily="18" charset="0"/>
                <a:cs typeface="Times New Roman" panose="02020603050405020304" pitchFamily="18" charset="0"/>
              </a:rPr>
              <a:t>- Anh tự hào đưa vợ qua xóm ngụ cư “Mặt hắn có vẻ gì phớn phở khác thường, hắn tủm tỉm cười một mình và hai mắt sáng lấp lánh”</a:t>
            </a:r>
            <a:r>
              <a:rPr lang="vi-VN" sz="28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hình ảnh chân thực</a:t>
            </a:r>
          </a:p>
          <a:p>
            <a:endParaRPr lang="en-US" sz="2800" dirty="0">
              <a:solidFill>
                <a:srgbClr val="0070C0"/>
              </a:solidFill>
              <a:latin typeface="Times New Roman" panose="02020603050405020304" pitchFamily="18" charset="0"/>
              <a:cs typeface="Times New Roman" panose="02020603050405020304" pitchFamily="18" charset="0"/>
            </a:endParaRPr>
          </a:p>
          <a:p>
            <a:pPr marL="342900" indent="-342900" algn="just">
              <a:spcBef>
                <a:spcPct val="50000"/>
              </a:spcBef>
              <a:buFontTx/>
              <a:buChar char="-"/>
            </a:pP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5" name="Text Box 7"/>
          <p:cNvSpPr txBox="1">
            <a:spLocks noChangeArrowheads="1"/>
          </p:cNvSpPr>
          <p:nvPr/>
        </p:nvSpPr>
        <p:spPr bwMode="auto">
          <a:xfrm>
            <a:off x="304800" y="592246"/>
            <a:ext cx="8534400" cy="1815882"/>
          </a:xfrm>
          <a:prstGeom prst="rect">
            <a:avLst/>
          </a:prstGeom>
          <a:noFill/>
          <a:ln w="9525">
            <a:noFill/>
            <a:miter lim="800000"/>
            <a:headEnd/>
            <a:tailEnd/>
          </a:ln>
        </p:spPr>
        <p:txBody>
          <a:bodyPr>
            <a:spAutoFit/>
          </a:bodyPr>
          <a:lstStyle/>
          <a:p>
            <a:pPr algn="just">
              <a:spcBef>
                <a:spcPct val="50000"/>
              </a:spcBef>
            </a:pP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Tràng lấy vợ không biết tên tuổi, họ hàng, nhà cửa. Tuy có “chợn” nghĩ “Thóc gạo này đến cái thân mình chả biết có nuôi nổi không” nhưng anh vẫn “chậc kệ” dẫn vợ về nhà.</a:t>
            </a:r>
            <a:r>
              <a:rPr lang="vi-VN" sz="28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xây dựng nhân vật độc đáo</a:t>
            </a:r>
          </a:p>
        </p:txBody>
      </p:sp>
      <p:sp>
        <p:nvSpPr>
          <p:cNvPr id="6" name="Text Box 5"/>
          <p:cNvSpPr txBox="1">
            <a:spLocks noChangeArrowheads="1"/>
          </p:cNvSpPr>
          <p:nvPr/>
        </p:nvSpPr>
        <p:spPr bwMode="auto">
          <a:xfrm>
            <a:off x="304800" y="161191"/>
            <a:ext cx="8534400" cy="1169551"/>
          </a:xfrm>
          <a:prstGeom prst="rect">
            <a:avLst/>
          </a:prstGeom>
          <a:noFill/>
          <a:ln w="9525">
            <a:noFill/>
            <a:miter lim="800000"/>
            <a:headEnd/>
            <a:tailEnd/>
          </a:ln>
        </p:spPr>
        <p:txBody>
          <a:bodyPr>
            <a:spAutoFit/>
          </a:bodyPr>
          <a:lstStyle/>
          <a:p>
            <a:pPr algn="just">
              <a:spcBef>
                <a:spcPct val="50000"/>
              </a:spcBef>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Sau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khi</a:t>
            </a:r>
            <a:r>
              <a:rPr lang="en-US" sz="2800" b="1" i="1" dirty="0">
                <a:solidFill>
                  <a:srgbClr val="FF0000"/>
                </a:solidFill>
                <a:latin typeface="Times New Roman" panose="02020603050405020304" pitchFamily="18" charset="0"/>
                <a:cs typeface="Times New Roman" panose="02020603050405020304" pitchFamily="18" charset="0"/>
              </a:rPr>
              <a:t> </a:t>
            </a:r>
            <a:r>
              <a:rPr lang="vi-VN" sz="2800" b="1" i="1" dirty="0">
                <a:solidFill>
                  <a:srgbClr val="FF0000"/>
                </a:solidFill>
                <a:latin typeface="Times New Roman" panose="02020603050405020304" pitchFamily="18" charset="0"/>
                <a:cs typeface="Times New Roman" panose="02020603050405020304" pitchFamily="18" charset="0"/>
              </a:rPr>
              <a:t>nhặt </a:t>
            </a:r>
            <a:r>
              <a:rPr lang="en-US" sz="2800" b="1" i="1" dirty="0" err="1">
                <a:solidFill>
                  <a:srgbClr val="FF0000"/>
                </a:solidFill>
                <a:latin typeface="Times New Roman" panose="02020603050405020304" pitchFamily="18" charset="0"/>
                <a:cs typeface="Times New Roman" panose="02020603050405020304" pitchFamily="18" charset="0"/>
              </a:rPr>
              <a:t>vợ</a:t>
            </a:r>
            <a:r>
              <a:rPr lang="en-US" sz="2800" b="1" i="1" dirty="0">
                <a:solidFill>
                  <a:srgbClr val="FF0000"/>
                </a:solidFill>
                <a:latin typeface="Times New Roman" panose="02020603050405020304" pitchFamily="18" charset="0"/>
                <a:cs typeface="Times New Roman" panose="02020603050405020304" pitchFamily="18" charset="0"/>
              </a:rPr>
              <a:t>:</a:t>
            </a:r>
          </a:p>
          <a:p>
            <a:pPr algn="just">
              <a:spcBef>
                <a:spcPct val="50000"/>
              </a:spcBef>
            </a:pP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8" name="Text Box 4"/>
          <p:cNvSpPr txBox="1">
            <a:spLocks noChangeArrowheads="1"/>
          </p:cNvSpPr>
          <p:nvPr/>
        </p:nvSpPr>
        <p:spPr bwMode="auto">
          <a:xfrm>
            <a:off x="152400" y="3733800"/>
            <a:ext cx="8534400" cy="1600438"/>
          </a:xfrm>
          <a:prstGeom prst="rect">
            <a:avLst/>
          </a:prstGeom>
          <a:noFill/>
          <a:ln w="9525">
            <a:noFill/>
            <a:miter lim="800000"/>
            <a:headEnd/>
            <a:tailEnd/>
          </a:ln>
        </p:spPr>
        <p:txBody>
          <a:bodyPr>
            <a:spAutoFit/>
          </a:bodyPr>
          <a:lstStyle/>
          <a:p>
            <a:pPr algn="just">
              <a:spcBef>
                <a:spcPct val="50000"/>
              </a:spcBef>
            </a:pPr>
            <a:r>
              <a:rPr lang="en-US" sz="2800" b="1"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Buổi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Tràng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thấy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thay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quanh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mẻ</a:t>
            </a:r>
            <a:r>
              <a:rPr lang="en-US" sz="2800" dirty="0">
                <a:solidFill>
                  <a:srgbClr val="0070C0"/>
                </a:solidFill>
                <a:latin typeface="Times New Roman" panose="02020603050405020304" pitchFamily="18" charset="0"/>
                <a:cs typeface="Times New Roman" panose="02020603050405020304" pitchFamily="18" charset="0"/>
              </a:rPr>
              <a:t>”</a:t>
            </a:r>
          </a:p>
          <a:p>
            <a:pPr algn="just">
              <a:spcBef>
                <a:spcPct val="50000"/>
              </a:spcBef>
            </a:pP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154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4"/>
                                        </p:tgtEl>
                                        <p:attrNameLst>
                                          <p:attrName>style.visibility</p:attrName>
                                        </p:attrNameLst>
                                      </p:cBhvr>
                                      <p:to>
                                        <p:strVal val="visible"/>
                                      </p:to>
                                    </p:set>
                                    <p:anim calcmode="discrete" valueType="clr">
                                      <p:cBhvr override="childStyle">
                                        <p:cTn id="16"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4"/>
                                        </p:tgtEl>
                                        <p:attrNameLst>
                                          <p:attrName>fillcolor</p:attrName>
                                        </p:attrNameLst>
                                      </p:cBhvr>
                                      <p:tavLst>
                                        <p:tav tm="0">
                                          <p:val>
                                            <p:clrVal>
                                              <a:schemeClr val="accent2"/>
                                            </p:clrVal>
                                          </p:val>
                                        </p:tav>
                                        <p:tav tm="50000">
                                          <p:val>
                                            <p:clrVal>
                                              <a:schemeClr val="hlink"/>
                                            </p:clrVal>
                                          </p:val>
                                        </p:tav>
                                      </p:tavLst>
                                    </p:anim>
                                    <p:set>
                                      <p:cBhvr>
                                        <p:cTn id="18" dur="80"/>
                                        <p:tgtEl>
                                          <p:spTgt spid="4"/>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ppt_x</p:attrName>
                                        </p:attrNameLst>
                                      </p:cBhvr>
                                      <p:tavLst>
                                        <p:tav tm="0">
                                          <p:val>
                                            <p:strVal val="#ppt_x-.2"/>
                                          </p:val>
                                        </p:tav>
                                        <p:tav tm="100000">
                                          <p:val>
                                            <p:strVal val="#ppt_x"/>
                                          </p:val>
                                        </p:tav>
                                      </p:tavLst>
                                    </p:anim>
                                    <p:anim calcmode="lin" valueType="num">
                                      <p:cBhvr>
                                        <p:cTn id="2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40211747-206835sm"/>
          <p:cNvPicPr>
            <a:picLocks noGrp="1" noChangeAspect="1" noChangeArrowheads="1"/>
          </p:cNvPicPr>
          <p:nvPr>
            <p:ph sz="half" idx="4294967295"/>
          </p:nvPr>
        </p:nvPicPr>
        <p:blipFill>
          <a:blip r:embed="rId2"/>
          <a:srcRect/>
          <a:stretch>
            <a:fillRect/>
          </a:stretch>
        </p:blipFill>
        <p:spPr>
          <a:xfrm>
            <a:off x="1828800" y="381000"/>
            <a:ext cx="5334000" cy="62484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p:cNvSpPr txBox="1">
            <a:spLocks noChangeArrowheads="1"/>
          </p:cNvSpPr>
          <p:nvPr/>
        </p:nvSpPr>
        <p:spPr bwMode="auto">
          <a:xfrm>
            <a:off x="-27904" y="67925"/>
            <a:ext cx="8534400" cy="2123658"/>
          </a:xfrm>
          <a:prstGeom prst="rect">
            <a:avLst/>
          </a:prstGeom>
          <a:noFill/>
          <a:ln w="9525">
            <a:noFill/>
            <a:miter lim="800000"/>
            <a:headEnd/>
            <a:tailEnd/>
          </a:ln>
        </p:spPr>
        <p:txBody>
          <a:bodyPr>
            <a:spAutoFit/>
          </a:bodyPr>
          <a:lstStyle/>
          <a:p>
            <a:pPr marL="457200" indent="-457200" algn="just">
              <a:spcBef>
                <a:spcPct val="50000"/>
              </a:spcBef>
              <a:buFontTx/>
              <a:buChar char="-"/>
            </a:pPr>
            <a:r>
              <a:rPr lang="vi-VN" sz="2400" dirty="0">
                <a:solidFill>
                  <a:srgbClr val="0070C0"/>
                </a:solidFill>
              </a:rPr>
              <a:t>Trước đây Tràng vô tâm, bây giờ “ thấy thương yêu gắn bó với cái nhà của hắn lạ lùng” và “Một nguồn vui sướng, phấn chấn đột ngột tràn ngập trong lòng” </a:t>
            </a:r>
            <a:r>
              <a:rPr lang="vi-VN" sz="2400" dirty="0">
                <a:solidFill>
                  <a:srgbClr val="0070C0"/>
                </a:solidFill>
                <a:sym typeface="Wingdings" panose="05000000000000000000" pitchFamily="2" charset="2"/>
              </a:rPr>
              <a:t> miêu tả tâm lý nhân vật tinh tế</a:t>
            </a:r>
          </a:p>
          <a:p>
            <a:pPr marL="457200" indent="-457200" algn="just">
              <a:spcBef>
                <a:spcPct val="50000"/>
              </a:spcBef>
              <a:buFontTx/>
              <a:buChar char="-"/>
            </a:pPr>
            <a:endParaRPr lang="en-US" sz="2400" dirty="0">
              <a:solidFill>
                <a:srgbClr val="0070C0"/>
              </a:solidFill>
              <a:latin typeface="VNI-Helve" pitchFamily="2" charset="0"/>
              <a:sym typeface="Wingdings" pitchFamily="2" charset="2"/>
            </a:endParaRPr>
          </a:p>
        </p:txBody>
      </p:sp>
      <p:sp>
        <p:nvSpPr>
          <p:cNvPr id="5" name="Rectangle 3"/>
          <p:cNvSpPr>
            <a:spLocks noChangeArrowheads="1"/>
          </p:cNvSpPr>
          <p:nvPr/>
        </p:nvSpPr>
        <p:spPr bwMode="auto">
          <a:xfrm>
            <a:off x="445826" y="3017575"/>
            <a:ext cx="8153400" cy="1384995"/>
          </a:xfrm>
          <a:prstGeom prst="rect">
            <a:avLst/>
          </a:prstGeom>
          <a:noFill/>
          <a:ln w="9525">
            <a:noFill/>
            <a:miter lim="800000"/>
            <a:headEnd/>
            <a:tailEnd/>
          </a:ln>
        </p:spPr>
        <p:txBody>
          <a:bodyPr>
            <a:spAutoFit/>
          </a:bodyPr>
          <a:lstStyle/>
          <a:p>
            <a:pPr algn="just">
              <a:spcBef>
                <a:spcPct val="50000"/>
              </a:spcBef>
            </a:pPr>
            <a:r>
              <a:rPr lang="vi-VN" sz="2400" b="1" dirty="0">
                <a:solidFill>
                  <a:srgbClr val="0070C0"/>
                </a:solidFill>
              </a:rPr>
              <a:t>- </a:t>
            </a:r>
            <a:r>
              <a:rPr lang="vi-VN" sz="2400" dirty="0">
                <a:solidFill>
                  <a:srgbClr val="0070C0"/>
                </a:solidFill>
              </a:rPr>
              <a:t>Anh trở nên hiếu thảo: mời mẹ ngồi lên giường và “Tràng vâng mẹ rất ngoan ngoãn”</a:t>
            </a:r>
          </a:p>
          <a:p>
            <a:pPr algn="just">
              <a:spcBef>
                <a:spcPct val="50000"/>
              </a:spcBef>
            </a:pPr>
            <a:endParaRPr lang="en-US" sz="2400" dirty="0">
              <a:solidFill>
                <a:srgbClr val="0070C0"/>
              </a:solidFill>
              <a:latin typeface="VNI-Helve" pitchFamily="2" charset="0"/>
            </a:endParaRPr>
          </a:p>
        </p:txBody>
      </p:sp>
      <p:sp>
        <p:nvSpPr>
          <p:cNvPr id="6" name="Rectangle 5"/>
          <p:cNvSpPr>
            <a:spLocks noChangeArrowheads="1"/>
          </p:cNvSpPr>
          <p:nvPr/>
        </p:nvSpPr>
        <p:spPr bwMode="auto">
          <a:xfrm>
            <a:off x="445826" y="3911787"/>
            <a:ext cx="8458200" cy="1200329"/>
          </a:xfrm>
          <a:prstGeom prst="rect">
            <a:avLst/>
          </a:prstGeom>
          <a:noFill/>
          <a:ln w="9525">
            <a:noFill/>
            <a:miter lim="800000"/>
            <a:headEnd/>
            <a:tailEnd/>
          </a:ln>
        </p:spPr>
        <p:txBody>
          <a:bodyPr>
            <a:spAutoFit/>
          </a:bodyPr>
          <a:lstStyle/>
          <a:p>
            <a:pPr algn="just">
              <a:spcBef>
                <a:spcPct val="50000"/>
              </a:spcBef>
            </a:pPr>
            <a:r>
              <a:rPr lang="vi-VN" sz="2400" b="1" dirty="0">
                <a:solidFill>
                  <a:srgbClr val="0070C0"/>
                </a:solidFill>
              </a:rPr>
              <a:t>- </a:t>
            </a:r>
            <a:r>
              <a:rPr lang="vi-VN" sz="2400" dirty="0">
                <a:solidFill>
                  <a:srgbClr val="0070C0"/>
                </a:solidFill>
              </a:rPr>
              <a:t>Không khí gia đình Tràng đã thay đổi vui vẻ hơn rất nhiều so với những ngày trước“ Chưa bao giờ trong nhà này mẹ con lại đầm ấm, hòa hợp như thế”</a:t>
            </a:r>
            <a:endParaRPr lang="en-US" sz="2400" dirty="0">
              <a:solidFill>
                <a:srgbClr val="0070C0"/>
              </a:solidFill>
              <a:latin typeface="VNI-Helve" pitchFamily="2" charset="0"/>
            </a:endParaRPr>
          </a:p>
        </p:txBody>
      </p:sp>
      <p:sp>
        <p:nvSpPr>
          <p:cNvPr id="7" name="Text Box 4"/>
          <p:cNvSpPr txBox="1">
            <a:spLocks noChangeArrowheads="1"/>
          </p:cNvSpPr>
          <p:nvPr/>
        </p:nvSpPr>
        <p:spPr bwMode="auto">
          <a:xfrm>
            <a:off x="445826" y="1769021"/>
            <a:ext cx="8534400" cy="1754326"/>
          </a:xfrm>
          <a:prstGeom prst="rect">
            <a:avLst/>
          </a:prstGeom>
          <a:noFill/>
          <a:ln w="9525">
            <a:noFill/>
            <a:miter lim="800000"/>
            <a:headEnd/>
            <a:tailEnd/>
          </a:ln>
        </p:spPr>
        <p:txBody>
          <a:bodyPr>
            <a:spAutoFit/>
          </a:bodyPr>
          <a:lstStyle/>
          <a:p>
            <a:pPr algn="just">
              <a:spcBef>
                <a:spcPct val="50000"/>
              </a:spcBef>
            </a:pPr>
            <a:r>
              <a:rPr lang="en-US" sz="2400" b="1" dirty="0">
                <a:solidFill>
                  <a:srgbClr val="0070C0"/>
                </a:solidFill>
                <a:latin typeface="VNI-Helve" pitchFamily="2" charset="0"/>
              </a:rPr>
              <a:t>-</a:t>
            </a:r>
            <a:r>
              <a:rPr lang="vi-VN" sz="2400" dirty="0">
                <a:solidFill>
                  <a:srgbClr val="0070C0"/>
                </a:solidFill>
              </a:rPr>
              <a:t>Tràng khát khao hạnh phúc gia đình, thấy mình có bổn phận hơn “ Thấy nên người và có trách nhiệm lo lắng cho vợ con sau này”</a:t>
            </a:r>
          </a:p>
          <a:p>
            <a:pPr algn="just">
              <a:spcBef>
                <a:spcPct val="50000"/>
              </a:spcBef>
            </a:pPr>
            <a:endParaRPr lang="en-US" sz="2400" dirty="0">
              <a:solidFill>
                <a:srgbClr val="0070C0"/>
              </a:solidFill>
              <a:latin typeface="VNI-Helve" pitchFamily="2" charset="0"/>
            </a:endParaRPr>
          </a:p>
        </p:txBody>
      </p:sp>
      <p:sp>
        <p:nvSpPr>
          <p:cNvPr id="9" name="Rectangle 4"/>
          <p:cNvSpPr>
            <a:spLocks noChangeArrowheads="1"/>
          </p:cNvSpPr>
          <p:nvPr/>
        </p:nvSpPr>
        <p:spPr bwMode="auto">
          <a:xfrm>
            <a:off x="369626" y="5175331"/>
            <a:ext cx="8686800" cy="1754326"/>
          </a:xfrm>
          <a:prstGeom prst="rect">
            <a:avLst/>
          </a:prstGeom>
          <a:noFill/>
          <a:ln w="9525">
            <a:noFill/>
            <a:miter lim="800000"/>
            <a:headEnd/>
            <a:tailEnd/>
          </a:ln>
        </p:spPr>
        <p:txBody>
          <a:bodyPr>
            <a:spAutoFit/>
          </a:bodyPr>
          <a:lstStyle/>
          <a:p>
            <a:pPr algn="just">
              <a:spcBef>
                <a:spcPct val="50000"/>
              </a:spcBef>
            </a:pPr>
            <a:r>
              <a:rPr lang="vi-VN" sz="2400" b="1" dirty="0">
                <a:solidFill>
                  <a:srgbClr val="0070C0"/>
                </a:solidFill>
              </a:rPr>
              <a:t>- </a:t>
            </a:r>
            <a:r>
              <a:rPr lang="vi-VN" sz="2400" dirty="0">
                <a:solidFill>
                  <a:srgbClr val="0070C0"/>
                </a:solidFill>
              </a:rPr>
              <a:t>Tràng đã nghĩ tới sự thay đổi cuộc sống dù chưa ý thức đầy đủ “Cảnh những người nghèo đói đi phá kho thóc và lá cờ đỏ to lắm”</a:t>
            </a:r>
          </a:p>
          <a:p>
            <a:pPr algn="just">
              <a:spcBef>
                <a:spcPct val="50000"/>
              </a:spcBef>
            </a:pPr>
            <a:endParaRPr lang="en-US" sz="2400" dirty="0">
              <a:solidFill>
                <a:srgbClr val="0070C0"/>
              </a:solidFill>
              <a:latin typeface="VNI-Helv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fade">
                                      <p:cBhvr>
                                        <p:cTn id="7" dur="770" decel="100000"/>
                                        <p:tgtEl>
                                          <p:spTgt spid="18437"/>
                                        </p:tgtEl>
                                      </p:cBhvr>
                                    </p:animEffect>
                                    <p:animScale>
                                      <p:cBhvr>
                                        <p:cTn id="8" dur="770" decel="100000"/>
                                        <p:tgtEl>
                                          <p:spTgt spid="18437"/>
                                        </p:tgtEl>
                                      </p:cBhvr>
                                      <p:from x="10000" y="10000"/>
                                      <p:to x="200000" y="450000"/>
                                    </p:animScale>
                                    <p:animScale>
                                      <p:cBhvr>
                                        <p:cTn id="9" dur="1230" accel="100000" fill="hold">
                                          <p:stCondLst>
                                            <p:cond delay="770"/>
                                          </p:stCondLst>
                                        </p:cTn>
                                        <p:tgtEl>
                                          <p:spTgt spid="18437"/>
                                        </p:tgtEl>
                                      </p:cBhvr>
                                      <p:from x="200000" y="450000"/>
                                      <p:to x="100000" y="100000"/>
                                    </p:animScale>
                                    <p:set>
                                      <p:cBhvr>
                                        <p:cTn id="10" dur="770" fill="hold"/>
                                        <p:tgtEl>
                                          <p:spTgt spid="18437"/>
                                        </p:tgtEl>
                                        <p:attrNameLst>
                                          <p:attrName>ppt_x</p:attrName>
                                        </p:attrNameLst>
                                      </p:cBhvr>
                                      <p:to>
                                        <p:strVal val="(0.5)"/>
                                      </p:to>
                                    </p:set>
                                    <p:anim from="(0.5)" to="(#ppt_x)" calcmode="lin" valueType="num">
                                      <p:cBhvr>
                                        <p:cTn id="11" dur="1230" accel="100000" fill="hold">
                                          <p:stCondLst>
                                            <p:cond delay="770"/>
                                          </p:stCondLst>
                                        </p:cTn>
                                        <p:tgtEl>
                                          <p:spTgt spid="18437"/>
                                        </p:tgtEl>
                                        <p:attrNameLst>
                                          <p:attrName>ppt_x</p:attrName>
                                        </p:attrNameLst>
                                      </p:cBhvr>
                                    </p:anim>
                                    <p:set>
                                      <p:cBhvr>
                                        <p:cTn id="12" dur="770" fill="hold"/>
                                        <p:tgtEl>
                                          <p:spTgt spid="18437"/>
                                        </p:tgtEl>
                                        <p:attrNameLst>
                                          <p:attrName>ppt_y</p:attrName>
                                        </p:attrNameLst>
                                      </p:cBhvr>
                                      <p:to>
                                        <p:strVal val="(#ppt_y+0.4)"/>
                                      </p:to>
                                    </p:set>
                                    <p:anim from="(#ppt_y+0.4)" to="(#ppt_y)" calcmode="lin" valueType="num">
                                      <p:cBhvr>
                                        <p:cTn id="13" dur="1230" accel="100000" fill="hold">
                                          <p:stCondLst>
                                            <p:cond delay="770"/>
                                          </p:stCondLst>
                                        </p:cTn>
                                        <p:tgtEl>
                                          <p:spTgt spid="1843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ppt_x</p:attrName>
                                        </p:attrNameLst>
                                      </p:cBhvr>
                                      <p:tavLst>
                                        <p:tav tm="0">
                                          <p:val>
                                            <p:strVal val="#ppt_x-.2"/>
                                          </p:val>
                                        </p:tav>
                                        <p:tav tm="100000">
                                          <p:val>
                                            <p:strVal val="#ppt_x"/>
                                          </p:val>
                                        </p:tav>
                                      </p:tavLst>
                                    </p:anim>
                                    <p:anim calcmode="lin" valueType="num">
                                      <p:cBhvr>
                                        <p:cTn id="1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5" grpId="0"/>
      <p:bldP spid="6" grpId="0"/>
      <p:bldP spid="7"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302105" y="539741"/>
            <a:ext cx="8534400" cy="1169551"/>
          </a:xfrm>
          <a:prstGeom prst="rect">
            <a:avLst/>
          </a:prstGeom>
          <a:noFill/>
          <a:ln w="9525">
            <a:noFill/>
            <a:miter lim="800000"/>
            <a:headEnd/>
            <a:tailEnd/>
          </a:ln>
        </p:spPr>
        <p:txBody>
          <a:bodyPr>
            <a:spAutoFit/>
          </a:bodyPr>
          <a:lstStyle/>
          <a:p>
            <a:pPr algn="just">
              <a:spcBef>
                <a:spcPct val="50000"/>
              </a:spcBef>
            </a:pPr>
            <a:r>
              <a:rPr lang="en-US" sz="2800" b="1" dirty="0">
                <a:solidFill>
                  <a:srgbClr val="FF0000"/>
                </a:solidFill>
              </a:rPr>
              <a:t>* </a:t>
            </a:r>
            <a:r>
              <a:rPr lang="en-US" sz="2800" b="1" dirty="0" err="1">
                <a:solidFill>
                  <a:srgbClr val="FF0000"/>
                </a:solidFill>
              </a:rPr>
              <a:t>Nghệ</a:t>
            </a:r>
            <a:r>
              <a:rPr lang="en-US" sz="2800" b="1" dirty="0">
                <a:solidFill>
                  <a:srgbClr val="FF0000"/>
                </a:solidFill>
              </a:rPr>
              <a:t> </a:t>
            </a:r>
            <a:r>
              <a:rPr lang="en-US" sz="2800" b="1" dirty="0" err="1">
                <a:solidFill>
                  <a:srgbClr val="FF0000"/>
                </a:solidFill>
              </a:rPr>
              <a:t>thuật</a:t>
            </a:r>
            <a:r>
              <a:rPr lang="en-US" sz="2800" b="1" dirty="0">
                <a:solidFill>
                  <a:srgbClr val="FF0000"/>
                </a:solidFill>
              </a:rPr>
              <a:t>: </a:t>
            </a:r>
          </a:p>
          <a:p>
            <a:pPr algn="just">
              <a:spcBef>
                <a:spcPct val="50000"/>
              </a:spcBef>
            </a:pPr>
            <a:endParaRPr lang="en-US" sz="2800" b="1" dirty="0">
              <a:solidFill>
                <a:srgbClr val="0000CC"/>
              </a:solidFill>
              <a:latin typeface="VNI-Helve" pitchFamily="2" charset="0"/>
            </a:endParaRPr>
          </a:p>
        </p:txBody>
      </p:sp>
      <p:sp>
        <p:nvSpPr>
          <p:cNvPr id="6" name="Text Box 4"/>
          <p:cNvSpPr txBox="1">
            <a:spLocks noChangeArrowheads="1"/>
          </p:cNvSpPr>
          <p:nvPr/>
        </p:nvSpPr>
        <p:spPr bwMode="auto">
          <a:xfrm>
            <a:off x="340161" y="3497547"/>
            <a:ext cx="8534400" cy="1569660"/>
          </a:xfrm>
          <a:prstGeom prst="rect">
            <a:avLst/>
          </a:prstGeom>
          <a:noFill/>
          <a:ln w="9525">
            <a:noFill/>
            <a:miter lim="800000"/>
            <a:headEnd/>
            <a:tailEnd/>
          </a:ln>
        </p:spPr>
        <p:txBody>
          <a:bodyPr>
            <a:spAutoFit/>
          </a:bodyPr>
          <a:lstStyle/>
          <a:p>
            <a:r>
              <a:rPr lang="vi-VN" sz="2400" b="1" dirty="0">
                <a:solidFill>
                  <a:srgbClr val="0070C0"/>
                </a:solidFill>
              </a:rPr>
              <a:t> - </a:t>
            </a:r>
            <a:r>
              <a:rPr lang="vi-VN" sz="2400" dirty="0">
                <a:solidFill>
                  <a:srgbClr val="0070C0"/>
                </a:solidFill>
              </a:rPr>
              <a:t>Sức sống kì diệu, vẻ đẹp tình người: bên bờ vực thẳm của cái chết, họ vẫn khát khao đến tổ ấm gia đình.</a:t>
            </a:r>
          </a:p>
          <a:p>
            <a:r>
              <a:rPr lang="vi-VN" sz="2400" dirty="0">
                <a:solidFill>
                  <a:srgbClr val="0070C0"/>
                </a:solidFill>
              </a:rPr>
              <a:t> - Biết cưu mang, đùm bọc lẫn nhau, có niềm tin vào tương lai tươi sáng</a:t>
            </a:r>
            <a:endParaRPr lang="en-US" sz="2400" dirty="0">
              <a:solidFill>
                <a:srgbClr val="0070C0"/>
              </a:solidFill>
              <a:latin typeface="VNI-Helve" pitchFamily="2" charset="0"/>
            </a:endParaRPr>
          </a:p>
        </p:txBody>
      </p:sp>
      <p:sp>
        <p:nvSpPr>
          <p:cNvPr id="7" name="Rectangle 4"/>
          <p:cNvSpPr>
            <a:spLocks noChangeArrowheads="1"/>
          </p:cNvSpPr>
          <p:nvPr/>
        </p:nvSpPr>
        <p:spPr bwMode="auto">
          <a:xfrm>
            <a:off x="320843" y="1252002"/>
            <a:ext cx="8686800" cy="2677656"/>
          </a:xfrm>
          <a:prstGeom prst="rect">
            <a:avLst/>
          </a:prstGeom>
          <a:noFill/>
          <a:ln w="9525">
            <a:noFill/>
            <a:miter lim="800000"/>
            <a:headEnd/>
            <a:tailEnd/>
          </a:ln>
        </p:spPr>
        <p:txBody>
          <a:bodyPr>
            <a:spAutoFit/>
          </a:bodyPr>
          <a:lstStyle/>
          <a:p>
            <a:r>
              <a:rPr lang="en-US" sz="2400" dirty="0"/>
              <a:t>- </a:t>
            </a:r>
            <a:r>
              <a:rPr lang="en-US" sz="2400" dirty="0" err="1">
                <a:solidFill>
                  <a:srgbClr val="0070C0"/>
                </a:solidFill>
              </a:rPr>
              <a:t>Dùng</a:t>
            </a:r>
            <a:r>
              <a:rPr lang="en-US" sz="2400" dirty="0">
                <a:solidFill>
                  <a:srgbClr val="0070C0"/>
                </a:solidFill>
              </a:rPr>
              <a:t> </a:t>
            </a:r>
            <a:r>
              <a:rPr lang="en-US" sz="2400" dirty="0" err="1">
                <a:solidFill>
                  <a:srgbClr val="0070C0"/>
                </a:solidFill>
              </a:rPr>
              <a:t>từ</a:t>
            </a:r>
            <a:r>
              <a:rPr lang="en-US" sz="2400" dirty="0">
                <a:solidFill>
                  <a:srgbClr val="0070C0"/>
                </a:solidFill>
              </a:rPr>
              <a:t> </a:t>
            </a:r>
            <a:r>
              <a:rPr lang="en-US" sz="2400" dirty="0" err="1">
                <a:solidFill>
                  <a:srgbClr val="0070C0"/>
                </a:solidFill>
              </a:rPr>
              <a:t>ngữ</a:t>
            </a:r>
            <a:r>
              <a:rPr lang="en-US" sz="2400" dirty="0">
                <a:solidFill>
                  <a:srgbClr val="0070C0"/>
                </a:solidFill>
              </a:rPr>
              <a:t> </a:t>
            </a:r>
            <a:r>
              <a:rPr lang="en-US" sz="2400" dirty="0" err="1">
                <a:solidFill>
                  <a:srgbClr val="0070C0"/>
                </a:solidFill>
              </a:rPr>
              <a:t>bình</a:t>
            </a:r>
            <a:r>
              <a:rPr lang="en-US" sz="2400" dirty="0">
                <a:solidFill>
                  <a:srgbClr val="0070C0"/>
                </a:solidFill>
              </a:rPr>
              <a:t> </a:t>
            </a:r>
            <a:r>
              <a:rPr lang="en-US" sz="2400" dirty="0" err="1">
                <a:solidFill>
                  <a:srgbClr val="0070C0"/>
                </a:solidFill>
              </a:rPr>
              <a:t>dân</a:t>
            </a:r>
            <a:r>
              <a:rPr lang="en-US" sz="2400" dirty="0">
                <a:solidFill>
                  <a:srgbClr val="0070C0"/>
                </a:solidFill>
              </a:rPr>
              <a:t>, </a:t>
            </a:r>
            <a:r>
              <a:rPr lang="en-US" sz="2400" dirty="0" err="1">
                <a:solidFill>
                  <a:srgbClr val="0070C0"/>
                </a:solidFill>
              </a:rPr>
              <a:t>giản</a:t>
            </a:r>
            <a:r>
              <a:rPr lang="en-US" sz="2400" dirty="0">
                <a:solidFill>
                  <a:srgbClr val="0070C0"/>
                </a:solidFill>
              </a:rPr>
              <a:t> </a:t>
            </a:r>
            <a:r>
              <a:rPr lang="en-US" sz="2400" dirty="0" err="1">
                <a:solidFill>
                  <a:srgbClr val="0070C0"/>
                </a:solidFill>
              </a:rPr>
              <a:t>dị</a:t>
            </a:r>
            <a:r>
              <a:rPr lang="en-US" sz="2400" dirty="0">
                <a:solidFill>
                  <a:srgbClr val="0070C0"/>
                </a:solidFill>
              </a:rPr>
              <a:t>, </a:t>
            </a:r>
            <a:r>
              <a:rPr lang="en-US" sz="2400" dirty="0" err="1">
                <a:solidFill>
                  <a:srgbClr val="0070C0"/>
                </a:solidFill>
              </a:rPr>
              <a:t>chân</a:t>
            </a:r>
            <a:r>
              <a:rPr lang="en-US" sz="2400" dirty="0">
                <a:solidFill>
                  <a:srgbClr val="0070C0"/>
                </a:solidFill>
              </a:rPr>
              <a:t> </a:t>
            </a:r>
            <a:r>
              <a:rPr lang="en-US" sz="2400" dirty="0" err="1">
                <a:solidFill>
                  <a:srgbClr val="0070C0"/>
                </a:solidFill>
              </a:rPr>
              <a:t>thật</a:t>
            </a:r>
            <a:endParaRPr lang="en-US" sz="2400" dirty="0">
              <a:solidFill>
                <a:srgbClr val="0070C0"/>
              </a:solidFill>
            </a:endParaRPr>
          </a:p>
          <a:p>
            <a:r>
              <a:rPr lang="en-US" sz="2400" dirty="0">
                <a:solidFill>
                  <a:srgbClr val="0070C0"/>
                </a:solidFill>
              </a:rPr>
              <a:t>- </a:t>
            </a:r>
            <a:r>
              <a:rPr lang="en-US" sz="2400" dirty="0" err="1">
                <a:solidFill>
                  <a:srgbClr val="0070C0"/>
                </a:solidFill>
              </a:rPr>
              <a:t>Cách</a:t>
            </a:r>
            <a:r>
              <a:rPr lang="en-US" sz="2400" dirty="0">
                <a:solidFill>
                  <a:srgbClr val="0070C0"/>
                </a:solidFill>
              </a:rPr>
              <a:t> </a:t>
            </a:r>
            <a:r>
              <a:rPr lang="en-US" sz="2400" dirty="0" err="1">
                <a:solidFill>
                  <a:srgbClr val="0070C0"/>
                </a:solidFill>
              </a:rPr>
              <a:t>kể</a:t>
            </a:r>
            <a:r>
              <a:rPr lang="en-US" sz="2400" dirty="0">
                <a:solidFill>
                  <a:srgbClr val="0070C0"/>
                </a:solidFill>
              </a:rPr>
              <a:t> </a:t>
            </a:r>
            <a:r>
              <a:rPr lang="en-US" sz="2400" dirty="0" err="1">
                <a:solidFill>
                  <a:srgbClr val="0070C0"/>
                </a:solidFill>
              </a:rPr>
              <a:t>chuyện</a:t>
            </a:r>
            <a:r>
              <a:rPr lang="en-US" sz="2400" dirty="0">
                <a:solidFill>
                  <a:srgbClr val="0070C0"/>
                </a:solidFill>
              </a:rPr>
              <a:t> </a:t>
            </a:r>
            <a:r>
              <a:rPr lang="en-US" sz="2400" dirty="0" err="1">
                <a:solidFill>
                  <a:srgbClr val="0070C0"/>
                </a:solidFill>
              </a:rPr>
              <a:t>hấp</a:t>
            </a:r>
            <a:r>
              <a:rPr lang="en-US" sz="2400" dirty="0">
                <a:solidFill>
                  <a:srgbClr val="0070C0"/>
                </a:solidFill>
              </a:rPr>
              <a:t> </a:t>
            </a:r>
            <a:r>
              <a:rPr lang="en-US" sz="2400" dirty="0" err="1">
                <a:solidFill>
                  <a:srgbClr val="0070C0"/>
                </a:solidFill>
              </a:rPr>
              <a:t>dẫn</a:t>
            </a:r>
            <a:r>
              <a:rPr lang="en-US" sz="2400" dirty="0">
                <a:solidFill>
                  <a:srgbClr val="0070C0"/>
                </a:solidFill>
              </a:rPr>
              <a:t>, </a:t>
            </a:r>
            <a:r>
              <a:rPr lang="en-US" sz="2400" dirty="0" err="1">
                <a:solidFill>
                  <a:srgbClr val="0070C0"/>
                </a:solidFill>
              </a:rPr>
              <a:t>miêu</a:t>
            </a:r>
            <a:r>
              <a:rPr lang="en-US" sz="2400" dirty="0">
                <a:solidFill>
                  <a:srgbClr val="0070C0"/>
                </a:solidFill>
              </a:rPr>
              <a:t> </a:t>
            </a:r>
            <a:r>
              <a:rPr lang="en-US" sz="2400" dirty="0" err="1">
                <a:solidFill>
                  <a:srgbClr val="0070C0"/>
                </a:solidFill>
              </a:rPr>
              <a:t>tả</a:t>
            </a:r>
            <a:r>
              <a:rPr lang="en-US" sz="2400" dirty="0">
                <a:solidFill>
                  <a:srgbClr val="0070C0"/>
                </a:solidFill>
              </a:rPr>
              <a:t> </a:t>
            </a:r>
            <a:r>
              <a:rPr lang="en-US" sz="2400" dirty="0" err="1">
                <a:solidFill>
                  <a:srgbClr val="0070C0"/>
                </a:solidFill>
              </a:rPr>
              <a:t>tâm</a:t>
            </a:r>
            <a:r>
              <a:rPr lang="en-US" sz="2400" dirty="0">
                <a:solidFill>
                  <a:srgbClr val="0070C0"/>
                </a:solidFill>
              </a:rPr>
              <a:t> </a:t>
            </a:r>
            <a:r>
              <a:rPr lang="en-US" sz="2400" dirty="0" err="1">
                <a:solidFill>
                  <a:srgbClr val="0070C0"/>
                </a:solidFill>
              </a:rPr>
              <a:t>lý</a:t>
            </a:r>
            <a:r>
              <a:rPr lang="en-US" sz="2400" dirty="0">
                <a:solidFill>
                  <a:srgbClr val="0070C0"/>
                </a:solidFill>
              </a:rPr>
              <a:t> </a:t>
            </a:r>
            <a:r>
              <a:rPr lang="en-US" sz="2400" dirty="0" err="1">
                <a:solidFill>
                  <a:srgbClr val="0070C0"/>
                </a:solidFill>
              </a:rPr>
              <a:t>tinh</a:t>
            </a:r>
            <a:r>
              <a:rPr lang="en-US" sz="2400" dirty="0">
                <a:solidFill>
                  <a:srgbClr val="0070C0"/>
                </a:solidFill>
              </a:rPr>
              <a:t> </a:t>
            </a:r>
            <a:r>
              <a:rPr lang="en-US" sz="2400" dirty="0" err="1">
                <a:solidFill>
                  <a:srgbClr val="0070C0"/>
                </a:solidFill>
              </a:rPr>
              <a:t>tế</a:t>
            </a:r>
            <a:endParaRPr lang="en-US" sz="2400" dirty="0">
              <a:solidFill>
                <a:srgbClr val="0070C0"/>
              </a:solidFill>
            </a:endParaRPr>
          </a:p>
          <a:p>
            <a:r>
              <a:rPr lang="en-US" sz="2400" dirty="0">
                <a:solidFill>
                  <a:srgbClr val="0070C0"/>
                </a:solidFill>
              </a:rPr>
              <a:t>- </a:t>
            </a:r>
            <a:r>
              <a:rPr lang="en-US" sz="2400" dirty="0" err="1">
                <a:solidFill>
                  <a:srgbClr val="0070C0"/>
                </a:solidFill>
              </a:rPr>
              <a:t>Ngôn</a:t>
            </a:r>
            <a:r>
              <a:rPr lang="en-US" sz="2400" dirty="0">
                <a:solidFill>
                  <a:srgbClr val="0070C0"/>
                </a:solidFill>
              </a:rPr>
              <a:t> </a:t>
            </a:r>
            <a:r>
              <a:rPr lang="en-US" sz="2400" dirty="0" err="1">
                <a:solidFill>
                  <a:srgbClr val="0070C0"/>
                </a:solidFill>
              </a:rPr>
              <a:t>ngữ</a:t>
            </a:r>
            <a:r>
              <a:rPr lang="en-US" sz="2400" dirty="0">
                <a:solidFill>
                  <a:srgbClr val="0070C0"/>
                </a:solidFill>
              </a:rPr>
              <a:t>, </a:t>
            </a:r>
            <a:r>
              <a:rPr lang="en-US" sz="2400" dirty="0" err="1">
                <a:solidFill>
                  <a:srgbClr val="0070C0"/>
                </a:solidFill>
              </a:rPr>
              <a:t>cảnh</a:t>
            </a:r>
            <a:r>
              <a:rPr lang="en-US" sz="2400" dirty="0">
                <a:solidFill>
                  <a:srgbClr val="0070C0"/>
                </a:solidFill>
              </a:rPr>
              <a:t> </a:t>
            </a:r>
            <a:r>
              <a:rPr lang="en-US" sz="2400" dirty="0" err="1">
                <a:solidFill>
                  <a:srgbClr val="0070C0"/>
                </a:solidFill>
              </a:rPr>
              <a:t>vật</a:t>
            </a:r>
            <a:r>
              <a:rPr lang="en-US" sz="2400" dirty="0">
                <a:solidFill>
                  <a:srgbClr val="0070C0"/>
                </a:solidFill>
              </a:rPr>
              <a:t> </a:t>
            </a:r>
            <a:r>
              <a:rPr lang="en-US" sz="2400" dirty="0" err="1">
                <a:solidFill>
                  <a:srgbClr val="0070C0"/>
                </a:solidFill>
              </a:rPr>
              <a:t>đậm</a:t>
            </a:r>
            <a:r>
              <a:rPr lang="en-US" sz="2400" dirty="0">
                <a:solidFill>
                  <a:srgbClr val="0070C0"/>
                </a:solidFill>
              </a:rPr>
              <a:t> </a:t>
            </a:r>
            <a:r>
              <a:rPr lang="en-US" sz="2400" dirty="0" err="1">
                <a:solidFill>
                  <a:srgbClr val="0070C0"/>
                </a:solidFill>
              </a:rPr>
              <a:t>chất</a:t>
            </a:r>
            <a:r>
              <a:rPr lang="en-US" sz="2400" dirty="0">
                <a:solidFill>
                  <a:srgbClr val="0070C0"/>
                </a:solidFill>
              </a:rPr>
              <a:t> </a:t>
            </a:r>
            <a:r>
              <a:rPr lang="en-US" sz="2400" dirty="0" err="1">
                <a:solidFill>
                  <a:srgbClr val="0070C0"/>
                </a:solidFill>
              </a:rPr>
              <a:t>Bắc</a:t>
            </a:r>
            <a:r>
              <a:rPr lang="en-US" sz="2400" dirty="0">
                <a:solidFill>
                  <a:srgbClr val="0070C0"/>
                </a:solidFill>
              </a:rPr>
              <a:t> </a:t>
            </a:r>
            <a:r>
              <a:rPr lang="en-US" sz="2400" dirty="0" err="1">
                <a:solidFill>
                  <a:srgbClr val="0070C0"/>
                </a:solidFill>
              </a:rPr>
              <a:t>bộ</a:t>
            </a:r>
            <a:endParaRPr lang="en-US" sz="2400" dirty="0">
              <a:solidFill>
                <a:srgbClr val="0070C0"/>
              </a:solidFill>
            </a:endParaRPr>
          </a:p>
          <a:p>
            <a:r>
              <a:rPr lang="en-US" sz="2400" dirty="0">
                <a:solidFill>
                  <a:srgbClr val="0070C0"/>
                </a:solidFill>
              </a:rPr>
              <a:t>- </a:t>
            </a:r>
            <a:r>
              <a:rPr lang="en-US" sz="2400" dirty="0" err="1">
                <a:solidFill>
                  <a:srgbClr val="0070C0"/>
                </a:solidFill>
              </a:rPr>
              <a:t>Tình</a:t>
            </a:r>
            <a:r>
              <a:rPr lang="en-US" sz="2400" dirty="0">
                <a:solidFill>
                  <a:srgbClr val="0070C0"/>
                </a:solidFill>
              </a:rPr>
              <a:t> </a:t>
            </a:r>
            <a:r>
              <a:rPr lang="en-US" sz="2400" dirty="0" err="1">
                <a:solidFill>
                  <a:srgbClr val="0070C0"/>
                </a:solidFill>
              </a:rPr>
              <a:t>huống</a:t>
            </a:r>
            <a:r>
              <a:rPr lang="en-US" sz="2400" dirty="0">
                <a:solidFill>
                  <a:srgbClr val="0070C0"/>
                </a:solidFill>
              </a:rPr>
              <a:t> </a:t>
            </a:r>
            <a:r>
              <a:rPr lang="en-US" sz="2400" dirty="0" err="1">
                <a:solidFill>
                  <a:srgbClr val="0070C0"/>
                </a:solidFill>
              </a:rPr>
              <a:t>truyện</a:t>
            </a:r>
            <a:r>
              <a:rPr lang="en-US" sz="2400" dirty="0">
                <a:solidFill>
                  <a:srgbClr val="0070C0"/>
                </a:solidFill>
              </a:rPr>
              <a:t> </a:t>
            </a:r>
            <a:r>
              <a:rPr lang="en-US" sz="2400" dirty="0" err="1">
                <a:solidFill>
                  <a:srgbClr val="0070C0"/>
                </a:solidFill>
              </a:rPr>
              <a:t>độc</a:t>
            </a:r>
            <a:r>
              <a:rPr lang="en-US" sz="2400" dirty="0">
                <a:solidFill>
                  <a:srgbClr val="0070C0"/>
                </a:solidFill>
              </a:rPr>
              <a:t> </a:t>
            </a:r>
            <a:r>
              <a:rPr lang="en-US" sz="2400" dirty="0" err="1">
                <a:solidFill>
                  <a:srgbClr val="0070C0"/>
                </a:solidFill>
              </a:rPr>
              <a:t>đáo</a:t>
            </a:r>
            <a:r>
              <a:rPr lang="en-US" sz="2400" dirty="0">
                <a:solidFill>
                  <a:srgbClr val="0070C0"/>
                </a:solidFill>
              </a:rPr>
              <a:t>, </a:t>
            </a:r>
            <a:r>
              <a:rPr lang="en-US" sz="2400" dirty="0" err="1">
                <a:solidFill>
                  <a:srgbClr val="0070C0"/>
                </a:solidFill>
              </a:rPr>
              <a:t>cách</a:t>
            </a:r>
            <a:r>
              <a:rPr lang="en-US" sz="2400" dirty="0">
                <a:solidFill>
                  <a:srgbClr val="0070C0"/>
                </a:solidFill>
              </a:rPr>
              <a:t> </a:t>
            </a:r>
            <a:r>
              <a:rPr lang="en-US" sz="2400" dirty="0" err="1">
                <a:solidFill>
                  <a:srgbClr val="0070C0"/>
                </a:solidFill>
              </a:rPr>
              <a:t>đối</a:t>
            </a:r>
            <a:r>
              <a:rPr lang="en-US" sz="2400" dirty="0">
                <a:solidFill>
                  <a:srgbClr val="0070C0"/>
                </a:solidFill>
              </a:rPr>
              <a:t> </a:t>
            </a:r>
            <a:r>
              <a:rPr lang="en-US" sz="2400" dirty="0" err="1">
                <a:solidFill>
                  <a:srgbClr val="0070C0"/>
                </a:solidFill>
              </a:rPr>
              <a:t>thoại</a:t>
            </a:r>
            <a:r>
              <a:rPr lang="en-US" sz="2400" dirty="0">
                <a:solidFill>
                  <a:srgbClr val="0070C0"/>
                </a:solidFill>
              </a:rPr>
              <a:t> </a:t>
            </a:r>
            <a:r>
              <a:rPr lang="en-US" sz="2400" dirty="0" err="1">
                <a:solidFill>
                  <a:srgbClr val="0070C0"/>
                </a:solidFill>
              </a:rPr>
              <a:t>sinh</a:t>
            </a:r>
            <a:r>
              <a:rPr lang="en-US" sz="2400" dirty="0">
                <a:solidFill>
                  <a:srgbClr val="0070C0"/>
                </a:solidFill>
              </a:rPr>
              <a:t> </a:t>
            </a:r>
            <a:r>
              <a:rPr lang="en-US" sz="2400" dirty="0" err="1">
                <a:solidFill>
                  <a:srgbClr val="0070C0"/>
                </a:solidFill>
              </a:rPr>
              <a:t>động</a:t>
            </a:r>
            <a:r>
              <a:rPr lang="en-US" sz="2400" dirty="0">
                <a:solidFill>
                  <a:srgbClr val="0070C0"/>
                </a:solidFill>
              </a:rPr>
              <a:t> </a:t>
            </a:r>
          </a:p>
          <a:p>
            <a:pPr algn="just">
              <a:spcBef>
                <a:spcPct val="50000"/>
              </a:spcBef>
            </a:pPr>
            <a:endParaRPr lang="en-US" sz="2400" dirty="0">
              <a:solidFill>
                <a:srgbClr val="0070C0"/>
              </a:solidFill>
              <a:latin typeface="VNI-Helve" pitchFamily="2" charset="0"/>
            </a:endParaRPr>
          </a:p>
          <a:p>
            <a:pPr marL="342900" indent="-342900" algn="just">
              <a:spcBef>
                <a:spcPct val="50000"/>
              </a:spcBef>
              <a:buFontTx/>
              <a:buChar char="-"/>
            </a:pPr>
            <a:endParaRPr lang="en-US" sz="2400" dirty="0">
              <a:solidFill>
                <a:srgbClr val="0000CC"/>
              </a:solidFill>
              <a:latin typeface="VNI-Helve" pitchFamily="2" charset="0"/>
            </a:endParaRPr>
          </a:p>
        </p:txBody>
      </p:sp>
      <p:sp>
        <p:nvSpPr>
          <p:cNvPr id="8" name="Text Box 6"/>
          <p:cNvSpPr txBox="1">
            <a:spLocks noChangeArrowheads="1"/>
          </p:cNvSpPr>
          <p:nvPr/>
        </p:nvSpPr>
        <p:spPr bwMode="auto">
          <a:xfrm>
            <a:off x="340161" y="2895600"/>
            <a:ext cx="8534400" cy="1169551"/>
          </a:xfrm>
          <a:prstGeom prst="rect">
            <a:avLst/>
          </a:prstGeom>
          <a:noFill/>
          <a:ln w="9525">
            <a:noFill/>
            <a:miter lim="800000"/>
            <a:headEnd/>
            <a:tailEnd/>
          </a:ln>
        </p:spPr>
        <p:txBody>
          <a:bodyPr>
            <a:spAutoFit/>
          </a:bodyPr>
          <a:lstStyle/>
          <a:p>
            <a:pPr algn="just">
              <a:spcBef>
                <a:spcPct val="50000"/>
              </a:spcBef>
            </a:pPr>
            <a:r>
              <a:rPr lang="en-US" sz="2800" b="1" dirty="0">
                <a:solidFill>
                  <a:srgbClr val="FF0000"/>
                </a:solidFill>
              </a:rPr>
              <a:t>* </a:t>
            </a:r>
            <a:r>
              <a:rPr lang="en-US" sz="2800" b="1" dirty="0" err="1">
                <a:solidFill>
                  <a:srgbClr val="FF0000"/>
                </a:solidFill>
              </a:rPr>
              <a:t>Đánh</a:t>
            </a:r>
            <a:r>
              <a:rPr lang="en-US" sz="2800" b="1" dirty="0">
                <a:solidFill>
                  <a:srgbClr val="FF0000"/>
                </a:solidFill>
              </a:rPr>
              <a:t> </a:t>
            </a:r>
            <a:r>
              <a:rPr lang="en-US" sz="2800" b="1" dirty="0" err="1">
                <a:solidFill>
                  <a:srgbClr val="FF0000"/>
                </a:solidFill>
              </a:rPr>
              <a:t>giá</a:t>
            </a:r>
            <a:r>
              <a:rPr lang="en-US" sz="2800" b="1" dirty="0">
                <a:solidFill>
                  <a:srgbClr val="FF0000"/>
                </a:solidFill>
              </a:rPr>
              <a:t>: </a:t>
            </a:r>
          </a:p>
          <a:p>
            <a:pPr algn="just">
              <a:spcBef>
                <a:spcPct val="50000"/>
              </a:spcBef>
            </a:pPr>
            <a:endParaRPr lang="en-US" sz="2800" b="1" dirty="0">
              <a:solidFill>
                <a:srgbClr val="0000CC"/>
              </a:solidFill>
              <a:latin typeface="VNI-Helve"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style.rotation</p:attrName>
                                        </p:attrNameLst>
                                      </p:cBhvr>
                                      <p:tavLst>
                                        <p:tav tm="0">
                                          <p:val>
                                            <p:fltVal val="720"/>
                                          </p:val>
                                        </p:tav>
                                        <p:tav tm="100000">
                                          <p:val>
                                            <p:fltVal val="0"/>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anim calcmode="lin" valueType="num">
                                      <p:cBhvr>
                                        <p:cTn id="24"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
          <p:cNvPicPr>
            <a:picLocks noChangeAspect="1" noChangeArrowheads="1"/>
          </p:cNvPicPr>
          <p:nvPr/>
        </p:nvPicPr>
        <p:blipFill>
          <a:blip r:embed="rId2"/>
          <a:srcRect/>
          <a:stretch>
            <a:fillRect/>
          </a:stretch>
        </p:blipFill>
        <p:spPr bwMode="auto">
          <a:xfrm>
            <a:off x="762000" y="104274"/>
            <a:ext cx="7620000" cy="5562600"/>
          </a:xfrm>
          <a:prstGeom prst="rect">
            <a:avLst/>
          </a:prstGeom>
          <a:noFill/>
          <a:ln w="9525">
            <a:noFill/>
            <a:miter lim="800000"/>
            <a:headEnd/>
            <a:tailEnd/>
          </a:ln>
        </p:spPr>
      </p:pic>
      <p:sp>
        <p:nvSpPr>
          <p:cNvPr id="11267" name="Text Box 3"/>
          <p:cNvSpPr txBox="1">
            <a:spLocks noChangeArrowheads="1"/>
          </p:cNvSpPr>
          <p:nvPr/>
        </p:nvSpPr>
        <p:spPr bwMode="auto">
          <a:xfrm>
            <a:off x="762000" y="5638800"/>
            <a:ext cx="7620000" cy="1373188"/>
          </a:xfrm>
          <a:prstGeom prst="rect">
            <a:avLst/>
          </a:prstGeom>
          <a:noFill/>
          <a:ln w="9525">
            <a:noFill/>
            <a:miter lim="800000"/>
            <a:headEnd/>
            <a:tailEnd/>
          </a:ln>
        </p:spPr>
        <p:txBody>
          <a:bodyPr wrap="square">
            <a:spAutoFit/>
          </a:bodyPr>
          <a:lstStyle/>
          <a:p>
            <a:pPr algn="just" eaLnBrk="0" hangingPunct="0"/>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Comic Sans MS" pitchFamily="66" charset="0"/>
              </a:rPr>
              <a:t> </a:t>
            </a:r>
            <a:r>
              <a:rPr lang="en-US" sz="2800" dirty="0" err="1">
                <a:solidFill>
                  <a:srgbClr val="FF0000"/>
                </a:solidFill>
                <a:latin typeface="Comic Sans MS" pitchFamily="66" charset="0"/>
              </a:rPr>
              <a:t>người</a:t>
            </a:r>
            <a:r>
              <a:rPr lang="en-US" sz="2800" dirty="0">
                <a:solidFill>
                  <a:srgbClr val="FF0000"/>
                </a:solidFill>
                <a:latin typeface="Comic Sans MS" pitchFamily="66" charset="0"/>
              </a:rPr>
              <a:t> </a:t>
            </a:r>
            <a:r>
              <a:rPr lang="en-US" sz="2800" dirty="0" err="1">
                <a:solidFill>
                  <a:srgbClr val="FF0000"/>
                </a:solidFill>
                <a:latin typeface="Comic Sans MS" pitchFamily="66" charset="0"/>
              </a:rPr>
              <a:t>đói</a:t>
            </a:r>
            <a:r>
              <a:rPr lang="en-US" sz="2800" dirty="0">
                <a:solidFill>
                  <a:srgbClr val="FF0000"/>
                </a:solidFill>
                <a:latin typeface="Comic Sans MS" pitchFamily="66" charset="0"/>
              </a:rPr>
              <a:t> </a:t>
            </a:r>
            <a:r>
              <a:rPr lang="en-US" sz="2800" dirty="0" err="1">
                <a:solidFill>
                  <a:srgbClr val="FF0000"/>
                </a:solidFill>
                <a:latin typeface="Comic Sans MS" pitchFamily="66" charset="0"/>
              </a:rPr>
              <a:t>cướp</a:t>
            </a:r>
            <a:r>
              <a:rPr lang="en-US" sz="2800" dirty="0">
                <a:solidFill>
                  <a:srgbClr val="FF0000"/>
                </a:solidFill>
                <a:latin typeface="Comic Sans MS" pitchFamily="66" charset="0"/>
              </a:rPr>
              <a:t> </a:t>
            </a:r>
            <a:r>
              <a:rPr lang="en-US" sz="2800" dirty="0" err="1">
                <a:solidFill>
                  <a:srgbClr val="FF0000"/>
                </a:solidFill>
                <a:latin typeface="Comic Sans MS" pitchFamily="66" charset="0"/>
              </a:rPr>
              <a:t>lại</a:t>
            </a:r>
            <a:r>
              <a:rPr lang="en-US" sz="2800" dirty="0">
                <a:solidFill>
                  <a:srgbClr val="FF0000"/>
                </a:solidFill>
                <a:latin typeface="Comic Sans MS" pitchFamily="66" charset="0"/>
              </a:rPr>
              <a:t> </a:t>
            </a:r>
            <a:r>
              <a:rPr lang="en-US" sz="2800" dirty="0" err="1">
                <a:solidFill>
                  <a:srgbClr val="FF0000"/>
                </a:solidFill>
                <a:latin typeface="Comic Sans MS" pitchFamily="66" charset="0"/>
              </a:rPr>
              <a:t>thóc</a:t>
            </a:r>
            <a:r>
              <a:rPr lang="en-US" sz="2800" dirty="0">
                <a:solidFill>
                  <a:srgbClr val="FF0000"/>
                </a:solidFill>
                <a:latin typeface="Comic Sans MS" pitchFamily="66" charset="0"/>
              </a:rPr>
              <a:t> </a:t>
            </a:r>
            <a:r>
              <a:rPr lang="en-US" sz="2800" dirty="0" err="1">
                <a:solidFill>
                  <a:srgbClr val="FF0000"/>
                </a:solidFill>
                <a:latin typeface="Comic Sans MS" pitchFamily="66" charset="0"/>
              </a:rPr>
              <a:t>gạo</a:t>
            </a:r>
            <a:r>
              <a:rPr lang="en-US" sz="2800" dirty="0">
                <a:solidFill>
                  <a:srgbClr val="FF0000"/>
                </a:solidFill>
                <a:latin typeface="Comic Sans MS" pitchFamily="66" charset="0"/>
              </a:rPr>
              <a:t> do </a:t>
            </a:r>
            <a:r>
              <a:rPr lang="en-US" sz="2800" dirty="0" err="1">
                <a:solidFill>
                  <a:srgbClr val="FF0000"/>
                </a:solidFill>
                <a:latin typeface="Comic Sans MS" pitchFamily="66" charset="0"/>
              </a:rPr>
              <a:t>Nhật</a:t>
            </a:r>
            <a:r>
              <a:rPr lang="en-US" sz="2800" dirty="0">
                <a:solidFill>
                  <a:srgbClr val="FF0000"/>
                </a:solidFill>
                <a:latin typeface="Comic Sans MS" pitchFamily="66" charset="0"/>
              </a:rPr>
              <a:t> </a:t>
            </a:r>
            <a:r>
              <a:rPr lang="en-US" sz="2800" dirty="0" err="1">
                <a:solidFill>
                  <a:srgbClr val="FF0000"/>
                </a:solidFill>
                <a:latin typeface="Comic Sans MS" pitchFamily="66" charset="0"/>
              </a:rPr>
              <a:t>chiếm</a:t>
            </a:r>
            <a:endParaRPr lang="en-US" sz="2800" dirty="0">
              <a:solidFill>
                <a:srgbClr val="FF0000"/>
              </a:solidFill>
              <a:latin typeface="Comic Sans MS" pitchFamily="66" charset="0"/>
            </a:endParaRPr>
          </a:p>
          <a:p>
            <a:pPr eaLnBrk="0" hangingPunct="0"/>
            <a:r>
              <a:rPr lang="en-US" sz="2800" dirty="0">
                <a:solidFill>
                  <a:srgbClr val="FF0000"/>
                </a:solidFill>
                <a:latin typeface="Comic Sans MS" pitchFamily="66" charset="0"/>
              </a:rPr>
              <a:t> </a:t>
            </a:r>
            <a:endParaRPr lang="en-US" sz="2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box(in)">
                                      <p:cBhvr>
                                        <p:cTn id="12"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383995" y="261886"/>
            <a:ext cx="8534400" cy="1815882"/>
          </a:xfrm>
          <a:prstGeom prst="rect">
            <a:avLst/>
          </a:prstGeom>
          <a:noFill/>
          <a:ln w="9525">
            <a:noFill/>
            <a:miter lim="800000"/>
            <a:headEnd/>
            <a:tailEnd/>
          </a:ln>
        </p:spPr>
        <p:txBody>
          <a:bodyPr>
            <a:spAutoFit/>
          </a:bodyPr>
          <a:lstStyle/>
          <a:p>
            <a:r>
              <a:rPr lang="en-US" sz="3200" b="1" i="1" dirty="0">
                <a:solidFill>
                  <a:srgbClr val="FF0000"/>
                </a:solidFill>
                <a:latin typeface="Times New Roman" panose="02020603050405020304" pitchFamily="18" charset="0"/>
                <a:cs typeface="Times New Roman" panose="02020603050405020304" pitchFamily="18" charset="0"/>
              </a:rPr>
              <a:t>b. </a:t>
            </a:r>
            <a:r>
              <a:rPr lang="en-US" sz="3200" b="1" i="1" dirty="0" err="1">
                <a:solidFill>
                  <a:srgbClr val="FF0000"/>
                </a:solidFill>
                <a:latin typeface="Times New Roman" panose="02020603050405020304" pitchFamily="18" charset="0"/>
                <a:cs typeface="Times New Roman" panose="02020603050405020304" pitchFamily="18" charset="0"/>
              </a:rPr>
              <a:t>Bà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cụ</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Tứ</a:t>
            </a:r>
            <a:r>
              <a:rPr lang="en-US" sz="3200" b="1" i="1" dirty="0">
                <a:solidFill>
                  <a:srgbClr val="FF0000"/>
                </a:solidFill>
                <a:latin typeface="Times New Roman" panose="02020603050405020304" pitchFamily="18" charset="0"/>
                <a:cs typeface="Times New Roman" panose="02020603050405020304" pitchFamily="18" charset="0"/>
              </a:rPr>
              <a:t>:</a:t>
            </a:r>
          </a:p>
          <a:p>
            <a:r>
              <a:rPr lang="vi-VN" sz="3200" b="1" dirty="0">
                <a:solidFill>
                  <a:srgbClr val="FF0000"/>
                </a:solidFill>
                <a:latin typeface="Times New Roman" panose="02020603050405020304" pitchFamily="18" charset="0"/>
                <a:cs typeface="Times New Roman" panose="02020603050405020304" pitchFamily="18" charset="0"/>
              </a:rPr>
              <a:t>* Trước khi Tràng nhặt vợ:</a:t>
            </a:r>
            <a:r>
              <a:rPr lang="vi-VN" sz="3200" dirty="0">
                <a:solidFill>
                  <a:srgbClr val="FF0000"/>
                </a:solidFill>
                <a:latin typeface="Times New Roman" panose="02020603050405020304" pitchFamily="18" charset="0"/>
                <a:cs typeface="Times New Roman" panose="02020603050405020304" pitchFamily="18" charset="0"/>
              </a:rPr>
              <a:t> </a:t>
            </a:r>
          </a:p>
          <a:p>
            <a:pPr algn="just">
              <a:spcBef>
                <a:spcPct val="50000"/>
              </a:spcBef>
            </a:pP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20485" name="Text Box 5"/>
          <p:cNvSpPr txBox="1">
            <a:spLocks noChangeArrowheads="1"/>
          </p:cNvSpPr>
          <p:nvPr/>
        </p:nvSpPr>
        <p:spPr bwMode="auto">
          <a:xfrm>
            <a:off x="415119" y="2735775"/>
            <a:ext cx="8534400" cy="1169551"/>
          </a:xfrm>
          <a:prstGeom prst="rect">
            <a:avLst/>
          </a:prstGeom>
          <a:noFill/>
          <a:ln w="9525">
            <a:noFill/>
            <a:miter lim="800000"/>
            <a:headEnd/>
            <a:tailEnd/>
          </a:ln>
        </p:spPr>
        <p:txBody>
          <a:bodyPr>
            <a:spAutoFit/>
          </a:bodyPr>
          <a:lstStyle/>
          <a:p>
            <a:pPr algn="just">
              <a:spcBef>
                <a:spcPct val="50000"/>
              </a:spcBef>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Tràng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nhặt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vợ</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algn="just">
              <a:spcBef>
                <a:spcPct val="50000"/>
              </a:spcBef>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20488" name="Text Box 8"/>
          <p:cNvSpPr txBox="1">
            <a:spLocks noChangeArrowheads="1"/>
          </p:cNvSpPr>
          <p:nvPr/>
        </p:nvSpPr>
        <p:spPr bwMode="auto">
          <a:xfrm>
            <a:off x="228600" y="3427360"/>
            <a:ext cx="8534400" cy="2893100"/>
          </a:xfrm>
          <a:prstGeom prst="rect">
            <a:avLst/>
          </a:prstGeom>
          <a:noFill/>
          <a:ln w="9525">
            <a:noFill/>
            <a:miter lim="800000"/>
            <a:headEnd/>
            <a:tailEnd/>
          </a:ln>
        </p:spPr>
        <p:txBody>
          <a:bodyPr>
            <a:spAutoFit/>
          </a:bodyPr>
          <a:lstStyle/>
          <a:p>
            <a:r>
              <a:rPr lang="vi-VN" sz="2800" dirty="0">
                <a:solidFill>
                  <a:srgbClr val="0070C0"/>
                </a:solidFill>
                <a:latin typeface="Times New Roman" panose="02020603050405020304" pitchFamily="18" charset="0"/>
                <a:cs typeface="Times New Roman" panose="02020603050405020304" pitchFamily="18" charset="0"/>
              </a:rPr>
              <a:t>- Bà ngạc nhiên khi thấy người đàn bà lạ trong nhà, khi biết Tràng có vợ bà vừa mừng vừa lo “Biết chúng nó có nuôi nổi qua cái tao đoạn này không”</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gọi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“con”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mật</a:t>
            </a:r>
            <a:r>
              <a:rPr lang="en-US" sz="2800" dirty="0">
                <a:solidFill>
                  <a:srgbClr val="0070C0"/>
                </a:solidFill>
                <a:latin typeface="Times New Roman" panose="02020603050405020304" pitchFamily="18" charset="0"/>
                <a:cs typeface="Times New Roman" panose="02020603050405020304" pitchFamily="18" charset="0"/>
              </a:rPr>
              <a:t> “Con </a:t>
            </a:r>
            <a:r>
              <a:rPr lang="en-US" sz="2800" dirty="0" err="1">
                <a:solidFill>
                  <a:srgbClr val="0070C0"/>
                </a:solidFill>
                <a:latin typeface="Times New Roman" panose="02020603050405020304" pitchFamily="18" charset="0"/>
                <a:cs typeface="Times New Roman" panose="02020603050405020304" pitchFamily="18" charset="0"/>
              </a:rPr>
              <a:t>ngồi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đây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mỏi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chân</a:t>
            </a:r>
            <a:r>
              <a:rPr lang="en-US" sz="2800" dirty="0">
                <a:solidFill>
                  <a:srgbClr val="0070C0"/>
                </a:solidFill>
                <a:latin typeface="Times New Roman" panose="02020603050405020304" pitchFamily="18" charset="0"/>
                <a:cs typeface="Times New Roman" panose="02020603050405020304" pitchFamily="18" charset="0"/>
              </a:rPr>
              <a:t> ”</a:t>
            </a:r>
          </a:p>
          <a:p>
            <a:pPr marL="342900" indent="-342900" algn="just">
              <a:spcBef>
                <a:spcPct val="50000"/>
              </a:spcBef>
              <a:buFontTx/>
              <a:buChar char="-"/>
            </a:pP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228600" y="1388981"/>
            <a:ext cx="8534400" cy="1384995"/>
          </a:xfrm>
          <a:prstGeom prst="rect">
            <a:avLst/>
          </a:prstGeom>
          <a:noFill/>
          <a:ln w="9525">
            <a:noFill/>
            <a:miter lim="800000"/>
            <a:headEnd/>
            <a:tailEnd/>
          </a:ln>
        </p:spPr>
        <p:txBody>
          <a:bodyPr>
            <a:spAutoFit/>
          </a:bodyPr>
          <a:lstStyle/>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cảnh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nghèo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rúm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đầy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búi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dại</a:t>
            </a:r>
            <a:r>
              <a:rPr lang="en-US" sz="2800" dirty="0">
                <a:solidFill>
                  <a:srgbClr val="0070C0"/>
                </a:solidFill>
                <a:latin typeface="Times New Roman" panose="02020603050405020304" pitchFamily="18" charset="0"/>
                <a:cs typeface="Times New Roman" panose="02020603050405020304" pitchFamily="18" charset="0"/>
              </a:rPr>
              <a:t> ”</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khắc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khổ</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bủng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beo</a:t>
            </a:r>
            <a:r>
              <a:rPr lang="en-US" sz="2800" dirty="0">
                <a:solidFill>
                  <a:srgbClr val="0070C0"/>
                </a:solidFill>
                <a:latin typeface="Times New Roman" panose="02020603050405020304" pitchFamily="18" charset="0"/>
                <a:cs typeface="Times New Roman" panose="02020603050405020304" pitchFamily="18" charset="0"/>
              </a:rPr>
              <a:t>, u </a:t>
            </a:r>
            <a:r>
              <a:rPr lang="en-US" sz="2800" dirty="0" err="1">
                <a:solidFill>
                  <a:srgbClr val="0070C0"/>
                </a:solidFill>
                <a:latin typeface="Times New Roman" panose="02020603050405020304" pitchFamily="18" charset="0"/>
                <a:cs typeface="Times New Roman" panose="02020603050405020304" pitchFamily="18" charset="0"/>
              </a:rPr>
              <a:t>ám</a:t>
            </a:r>
            <a:r>
              <a:rPr lang="en-US" sz="2800" dirty="0">
                <a:solidFill>
                  <a:srgbClr val="0070C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100"/>
                                        <p:tgtEl>
                                          <p:spTgt spid="20484"/>
                                        </p:tgtEl>
                                      </p:cBhvr>
                                    </p:animEffect>
                                    <p:anim calcmode="lin" valueType="num">
                                      <p:cBhvr>
                                        <p:cTn id="8" dur="400" fill="hold"/>
                                        <p:tgtEl>
                                          <p:spTgt spid="20484"/>
                                        </p:tgtEl>
                                        <p:attrNameLst>
                                          <p:attrName>ppt_x</p:attrName>
                                        </p:attrNameLst>
                                      </p:cBhvr>
                                      <p:tavLst>
                                        <p:tav tm="0">
                                          <p:val>
                                            <p:strVal val="#ppt_x"/>
                                          </p:val>
                                        </p:tav>
                                        <p:tav tm="100000">
                                          <p:val>
                                            <p:strVal val="#ppt_x"/>
                                          </p:val>
                                        </p:tav>
                                      </p:tavLst>
                                    </p:anim>
                                    <p:anim calcmode="lin" valueType="num">
                                      <p:cBhvr>
                                        <p:cTn id="9" dur="400" fill="hold"/>
                                        <p:tgtEl>
                                          <p:spTgt spid="2048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048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048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70" decel="100000"/>
                                        <p:tgtEl>
                                          <p:spTgt spid="8"/>
                                        </p:tgtEl>
                                      </p:cBhvr>
                                    </p:animEffect>
                                    <p:animScale>
                                      <p:cBhvr>
                                        <p:cTn id="17" dur="770" decel="100000"/>
                                        <p:tgtEl>
                                          <p:spTgt spid="8"/>
                                        </p:tgtEl>
                                      </p:cBhvr>
                                      <p:from x="10000" y="10000"/>
                                      <p:to x="200000" y="450000"/>
                                    </p:animScale>
                                    <p:animScale>
                                      <p:cBhvr>
                                        <p:cTn id="18" dur="1230" accel="100000" fill="hold">
                                          <p:stCondLst>
                                            <p:cond delay="770"/>
                                          </p:stCondLst>
                                        </p:cTn>
                                        <p:tgtEl>
                                          <p:spTgt spid="8"/>
                                        </p:tgtEl>
                                      </p:cBhvr>
                                      <p:from x="200000" y="450000"/>
                                      <p:to x="100000" y="100000"/>
                                    </p:animScale>
                                    <p:set>
                                      <p:cBhvr>
                                        <p:cTn id="19" dur="770" fill="hold"/>
                                        <p:tgtEl>
                                          <p:spTgt spid="8"/>
                                        </p:tgtEl>
                                        <p:attrNameLst>
                                          <p:attrName>ppt_x</p:attrName>
                                        </p:attrNameLst>
                                      </p:cBhvr>
                                      <p:to>
                                        <p:strVal val="(0.5)"/>
                                      </p:to>
                                    </p:set>
                                    <p:anim from="(0.5)" to="(#ppt_x)" calcmode="lin" valueType="num">
                                      <p:cBhvr>
                                        <p:cTn id="20" dur="1230" accel="100000" fill="hold">
                                          <p:stCondLst>
                                            <p:cond delay="770"/>
                                          </p:stCondLst>
                                        </p:cTn>
                                        <p:tgtEl>
                                          <p:spTgt spid="8"/>
                                        </p:tgtEl>
                                        <p:attrNameLst>
                                          <p:attrName>ppt_x</p:attrName>
                                        </p:attrNameLst>
                                      </p:cBhvr>
                                    </p:anim>
                                    <p:set>
                                      <p:cBhvr>
                                        <p:cTn id="21" dur="770" fill="hold"/>
                                        <p:tgtEl>
                                          <p:spTgt spid="8"/>
                                        </p:tgtEl>
                                        <p:attrNameLst>
                                          <p:attrName>ppt_y</p:attrName>
                                        </p:attrNameLst>
                                      </p:cBhvr>
                                      <p:to>
                                        <p:strVal val="(#ppt_y+0.4)"/>
                                      </p:to>
                                    </p:set>
                                    <p:anim from="(#ppt_y+0.4)" to="(#ppt_y)" calcmode="lin" valueType="num">
                                      <p:cBhvr>
                                        <p:cTn id="22" dur="1230" accel="100000" fill="hold">
                                          <p:stCondLst>
                                            <p:cond delay="770"/>
                                          </p:stCondLst>
                                        </p:cTn>
                                        <p:tgtEl>
                                          <p:spTgt spid="8"/>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20485"/>
                                        </p:tgtEl>
                                        <p:attrNameLst>
                                          <p:attrName>style.visibility</p:attrName>
                                        </p:attrNameLst>
                                      </p:cBhvr>
                                      <p:to>
                                        <p:strVal val="visible"/>
                                      </p:to>
                                    </p:set>
                                    <p:anim calcmode="lin" valueType="num">
                                      <p:cBhvr>
                                        <p:cTn id="27" dur="1000" fill="hold"/>
                                        <p:tgtEl>
                                          <p:spTgt spid="20485"/>
                                        </p:tgtEl>
                                        <p:attrNameLst>
                                          <p:attrName>ppt_x</p:attrName>
                                        </p:attrNameLst>
                                      </p:cBhvr>
                                      <p:tavLst>
                                        <p:tav tm="0">
                                          <p:val>
                                            <p:strVal val="#ppt_x-.2"/>
                                          </p:val>
                                        </p:tav>
                                        <p:tav tm="100000">
                                          <p:val>
                                            <p:strVal val="#ppt_x"/>
                                          </p:val>
                                        </p:tav>
                                      </p:tavLst>
                                    </p:anim>
                                    <p:anim calcmode="lin" valueType="num">
                                      <p:cBhvr>
                                        <p:cTn id="28" dur="1000" fill="hold"/>
                                        <p:tgtEl>
                                          <p:spTgt spid="2048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51" presetClass="entr" presetSubtype="0" fill="hold" grpId="0" nodeType="clickEffect">
                                  <p:stCondLst>
                                    <p:cond delay="0"/>
                                  </p:stCondLst>
                                  <p:childTnLst>
                                    <p:set>
                                      <p:cBhvr>
                                        <p:cTn id="33" dur="1" fill="hold">
                                          <p:stCondLst>
                                            <p:cond delay="0"/>
                                          </p:stCondLst>
                                        </p:cTn>
                                        <p:tgtEl>
                                          <p:spTgt spid="20488"/>
                                        </p:tgtEl>
                                        <p:attrNameLst>
                                          <p:attrName>style.visibility</p:attrName>
                                        </p:attrNameLst>
                                      </p:cBhvr>
                                      <p:to>
                                        <p:strVal val="visible"/>
                                      </p:to>
                                    </p:set>
                                    <p:animEffect transition="in" filter="fade">
                                      <p:cBhvr>
                                        <p:cTn id="34" dur="770" decel="100000"/>
                                        <p:tgtEl>
                                          <p:spTgt spid="20488"/>
                                        </p:tgtEl>
                                      </p:cBhvr>
                                    </p:animEffect>
                                    <p:animScale>
                                      <p:cBhvr>
                                        <p:cTn id="35" dur="770" decel="100000"/>
                                        <p:tgtEl>
                                          <p:spTgt spid="20488"/>
                                        </p:tgtEl>
                                      </p:cBhvr>
                                      <p:from x="10000" y="10000"/>
                                      <p:to x="200000" y="450000"/>
                                    </p:animScale>
                                    <p:animScale>
                                      <p:cBhvr>
                                        <p:cTn id="36" dur="1230" accel="100000" fill="hold">
                                          <p:stCondLst>
                                            <p:cond delay="770"/>
                                          </p:stCondLst>
                                        </p:cTn>
                                        <p:tgtEl>
                                          <p:spTgt spid="20488"/>
                                        </p:tgtEl>
                                      </p:cBhvr>
                                      <p:from x="200000" y="450000"/>
                                      <p:to x="100000" y="100000"/>
                                    </p:animScale>
                                    <p:set>
                                      <p:cBhvr>
                                        <p:cTn id="37" dur="770" fill="hold"/>
                                        <p:tgtEl>
                                          <p:spTgt spid="20488"/>
                                        </p:tgtEl>
                                        <p:attrNameLst>
                                          <p:attrName>ppt_x</p:attrName>
                                        </p:attrNameLst>
                                      </p:cBhvr>
                                      <p:to>
                                        <p:strVal val="(0.5)"/>
                                      </p:to>
                                    </p:set>
                                    <p:anim from="(0.5)" to="(#ppt_x)" calcmode="lin" valueType="num">
                                      <p:cBhvr>
                                        <p:cTn id="38" dur="1230" accel="100000" fill="hold">
                                          <p:stCondLst>
                                            <p:cond delay="770"/>
                                          </p:stCondLst>
                                        </p:cTn>
                                        <p:tgtEl>
                                          <p:spTgt spid="20488"/>
                                        </p:tgtEl>
                                        <p:attrNameLst>
                                          <p:attrName>ppt_x</p:attrName>
                                        </p:attrNameLst>
                                      </p:cBhvr>
                                    </p:anim>
                                    <p:set>
                                      <p:cBhvr>
                                        <p:cTn id="39" dur="770" fill="hold"/>
                                        <p:tgtEl>
                                          <p:spTgt spid="20488"/>
                                        </p:tgtEl>
                                        <p:attrNameLst>
                                          <p:attrName>ppt_y</p:attrName>
                                        </p:attrNameLst>
                                      </p:cBhvr>
                                      <p:to>
                                        <p:strVal val="(#ppt_y+0.4)"/>
                                      </p:to>
                                    </p:set>
                                    <p:anim from="(#ppt_y+0.4)" to="(#ppt_y)" calcmode="lin" valueType="num">
                                      <p:cBhvr>
                                        <p:cTn id="40" dur="1230" accel="100000" fill="hold">
                                          <p:stCondLst>
                                            <p:cond delay="770"/>
                                          </p:stCondLst>
                                        </p:cTn>
                                        <p:tgtEl>
                                          <p:spTgt spid="2048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p:bldP spid="20488"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 Box 6"/>
          <p:cNvSpPr txBox="1">
            <a:spLocks noChangeArrowheads="1"/>
          </p:cNvSpPr>
          <p:nvPr/>
        </p:nvSpPr>
        <p:spPr bwMode="auto">
          <a:xfrm>
            <a:off x="364220" y="3080855"/>
            <a:ext cx="8534400" cy="2031325"/>
          </a:xfrm>
          <a:prstGeom prst="rect">
            <a:avLst/>
          </a:prstGeom>
          <a:noFill/>
          <a:ln w="9525">
            <a:noFill/>
            <a:miter lim="800000"/>
            <a:headEnd/>
            <a:tailEnd/>
          </a:ln>
        </p:spPr>
        <p:txBody>
          <a:bodyPr>
            <a:spAutoFit/>
          </a:bodyPr>
          <a:lstStyle/>
          <a:p>
            <a:pPr algn="just">
              <a:spcBef>
                <a:spcPct val="50000"/>
              </a:spcBef>
            </a:pPr>
            <a:r>
              <a:rPr lang="vi-VN" sz="2800" b="1"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Bà cùng con dâu dọn dẹp vườn tược sạch sẽ. Bà đãi con dâu ngày tân hôn bằng nồi cháo cám “chè khóan đây, ngon đáo để”</a:t>
            </a:r>
            <a:r>
              <a:rPr lang="vi-VN" sz="28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miêu tả tâm lý độc đáo</a:t>
            </a:r>
          </a:p>
          <a:p>
            <a:pPr algn="just">
              <a:spcBef>
                <a:spcPct val="50000"/>
              </a:spcBef>
            </a:pP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1511" name="Text Box 7"/>
          <p:cNvSpPr txBox="1">
            <a:spLocks noChangeArrowheads="1"/>
          </p:cNvSpPr>
          <p:nvPr/>
        </p:nvSpPr>
        <p:spPr bwMode="auto">
          <a:xfrm>
            <a:off x="326745" y="4438367"/>
            <a:ext cx="8534400" cy="3108543"/>
          </a:xfrm>
          <a:prstGeom prst="rect">
            <a:avLst/>
          </a:prstGeom>
          <a:noFill/>
          <a:ln w="9525">
            <a:noFill/>
            <a:miter lim="800000"/>
            <a:headEnd/>
            <a:tailEnd/>
          </a:ln>
        </p:spPr>
        <p:txBody>
          <a:bodyPr>
            <a:spAutoFit/>
          </a:bodyPr>
          <a:lstStyle/>
          <a:p>
            <a:pPr algn="just">
              <a:spcBef>
                <a:spcPct val="50000"/>
              </a:spcBef>
            </a:pPr>
            <a:r>
              <a:rPr lang="vi-VN" sz="2800" b="1"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Tin tưởng vào tương lai “Trong bữa ăn bà nói toàn chuyện vui, chuyện sung sướng về sau”</a:t>
            </a:r>
          </a:p>
          <a:p>
            <a:pPr algn="just">
              <a:spcBef>
                <a:spcPct val="50000"/>
              </a:spcBef>
            </a:pPr>
            <a:r>
              <a:rPr lang="vi-VN" sz="2800" b="1"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Bà tươi tỉnh khác ngày thường, khuôn mặt rạng rỡ hẳn lên, bảo Tràng “Khi nào có tiền ta mua lấy đôi gà … chả mấy khi sẽ có đàn gà con”</a:t>
            </a:r>
          </a:p>
          <a:p>
            <a:pPr algn="just">
              <a:spcBef>
                <a:spcPct val="50000"/>
              </a:spcBef>
            </a:pP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7" name="Text Box 10"/>
          <p:cNvSpPr txBox="1">
            <a:spLocks noChangeArrowheads="1"/>
          </p:cNvSpPr>
          <p:nvPr/>
        </p:nvSpPr>
        <p:spPr bwMode="auto">
          <a:xfrm>
            <a:off x="415436" y="1104495"/>
            <a:ext cx="8534400" cy="2677656"/>
          </a:xfrm>
          <a:prstGeom prst="rect">
            <a:avLst/>
          </a:prstGeom>
          <a:noFill/>
          <a:ln w="9525">
            <a:noFill/>
            <a:miter lim="800000"/>
            <a:headEnd/>
            <a:tailEnd/>
          </a:ln>
        </p:spPr>
        <p:txBody>
          <a:bodyPr>
            <a:spAutoFit/>
          </a:bodyPr>
          <a:lstStyle/>
          <a:p>
            <a:pPr algn="just">
              <a:spcBef>
                <a:spcPct val="50000"/>
              </a:spcBef>
            </a:pPr>
            <a:r>
              <a:rPr lang="vi-VN" sz="2800" b="1"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Tình thương con dồn vào câu nói từ đáy lòng “Chúng mày lấy nhau lúc này, u thương quá”</a:t>
            </a:r>
            <a:r>
              <a:rPr lang="vi-VN" sz="28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giản dị, chân thật</a:t>
            </a:r>
          </a:p>
          <a:p>
            <a:pPr algn="just">
              <a:spcBef>
                <a:spcPct val="50000"/>
              </a:spcBef>
            </a:pPr>
            <a:r>
              <a:rPr lang="en-US" sz="2800" b="1"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vọng</a:t>
            </a:r>
            <a:r>
              <a:rPr lang="en-US" sz="2800" dirty="0">
                <a:solidFill>
                  <a:srgbClr val="0070C0"/>
                </a:solidFill>
                <a:latin typeface="Times New Roman" panose="02020603050405020304" pitchFamily="18" charset="0"/>
                <a:cs typeface="Times New Roman" panose="02020603050405020304" pitchFamily="18" charset="0"/>
              </a:rPr>
              <a:t> “Ai </a:t>
            </a:r>
            <a:r>
              <a:rPr lang="en-US" sz="2800" dirty="0" err="1">
                <a:solidFill>
                  <a:srgbClr val="0070C0"/>
                </a:solidFill>
                <a:latin typeface="Times New Roman" panose="02020603050405020304" pitchFamily="18" charset="0"/>
                <a:cs typeface="Times New Roman" panose="02020603050405020304" pitchFamily="18" charset="0"/>
              </a:rPr>
              <a:t>giàu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rồi</a:t>
            </a:r>
            <a:r>
              <a:rPr lang="en-US" sz="2800" dirty="0">
                <a:solidFill>
                  <a:srgbClr val="0070C0"/>
                </a:solidFill>
                <a:latin typeface="Times New Roman" panose="02020603050405020304" pitchFamily="18" charset="0"/>
                <a:cs typeface="Times New Roman" panose="02020603050405020304" pitchFamily="18" charset="0"/>
              </a:rPr>
              <a:t> con </a:t>
            </a:r>
            <a:r>
              <a:rPr lang="en-US" sz="2800" dirty="0" err="1">
                <a:solidFill>
                  <a:srgbClr val="0070C0"/>
                </a:solidFill>
                <a:latin typeface="Times New Roman" panose="02020603050405020304" pitchFamily="18" charset="0"/>
                <a:cs typeface="Times New Roman" panose="02020603050405020304" pitchFamily="18" charset="0"/>
              </a:rPr>
              <a:t>cái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chúng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sau</a:t>
            </a:r>
            <a:r>
              <a:rPr lang="en-US" sz="2800" dirty="0">
                <a:solidFill>
                  <a:srgbClr val="0070C0"/>
                </a:solidFill>
                <a:latin typeface="Times New Roman" panose="02020603050405020304" pitchFamily="18" charset="0"/>
                <a:cs typeface="Times New Roman" panose="02020603050405020304" pitchFamily="18" charset="0"/>
              </a:rPr>
              <a:t>”</a:t>
            </a:r>
          </a:p>
          <a:p>
            <a:pPr algn="just">
              <a:spcBef>
                <a:spcPct val="50000"/>
              </a:spcBef>
            </a:pP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6" name="Text Box 9"/>
          <p:cNvSpPr txBox="1">
            <a:spLocks noChangeArrowheads="1"/>
          </p:cNvSpPr>
          <p:nvPr/>
        </p:nvSpPr>
        <p:spPr bwMode="auto">
          <a:xfrm>
            <a:off x="399197" y="219670"/>
            <a:ext cx="8534400" cy="1600438"/>
          </a:xfrm>
          <a:prstGeom prst="rect">
            <a:avLst/>
          </a:prstGeom>
          <a:noFill/>
          <a:ln w="9525">
            <a:noFill/>
            <a:miter lim="800000"/>
            <a:headEnd/>
            <a:tailEnd/>
          </a:ln>
        </p:spPr>
        <p:txBody>
          <a:bodyPr>
            <a:spAutoFit/>
          </a:bodyPr>
          <a:lstStyle/>
          <a:p>
            <a:pPr algn="just">
              <a:spcBef>
                <a:spcPct val="50000"/>
              </a:spcBef>
            </a:pPr>
            <a:r>
              <a:rPr lang="en-US" sz="2800" b="1"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vui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mừng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con </a:t>
            </a:r>
            <a:r>
              <a:rPr lang="en-US" sz="2800" dirty="0" err="1">
                <a:solidFill>
                  <a:srgbClr val="0070C0"/>
                </a:solidFill>
                <a:latin typeface="Times New Roman" panose="02020603050405020304" pitchFamily="18" charset="0"/>
                <a:cs typeface="Times New Roman" panose="02020603050405020304" pitchFamily="18" charset="0"/>
              </a:rPr>
              <a:t>phải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duyên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kiếp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nhau</a:t>
            </a:r>
            <a:r>
              <a:rPr lang="en-US" sz="2800" dirty="0">
                <a:solidFill>
                  <a:srgbClr val="0070C0"/>
                </a:solidFill>
                <a:latin typeface="Times New Roman" panose="02020603050405020304" pitchFamily="18" charset="0"/>
                <a:cs typeface="Times New Roman" panose="02020603050405020304" pitchFamily="18" charset="0"/>
              </a:rPr>
              <a:t> u </a:t>
            </a:r>
            <a:r>
              <a:rPr lang="en-US" sz="2800" dirty="0" err="1">
                <a:solidFill>
                  <a:srgbClr val="0070C0"/>
                </a:solidFill>
                <a:latin typeface="Times New Roman" panose="02020603050405020304" pitchFamily="18" charset="0"/>
                <a:cs typeface="Times New Roman" panose="02020603050405020304" pitchFamily="18" charset="0"/>
              </a:rPr>
              <a:t>cũng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mừng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lòng</a:t>
            </a:r>
            <a:r>
              <a:rPr lang="en-US" sz="2800" dirty="0">
                <a:solidFill>
                  <a:srgbClr val="0070C0"/>
                </a:solidFill>
                <a:latin typeface="Times New Roman" panose="02020603050405020304" pitchFamily="18" charset="0"/>
                <a:cs typeface="Times New Roman" panose="02020603050405020304" pitchFamily="18" charset="0"/>
              </a:rPr>
              <a:t>”</a:t>
            </a:r>
          </a:p>
          <a:p>
            <a:pPr algn="just">
              <a:spcBef>
                <a:spcPct val="50000"/>
              </a:spcBef>
            </a:pPr>
            <a:endParaRPr lang="en-US"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ppt_x</p:attrName>
                                        </p:attrNameLst>
                                      </p:cBhvr>
                                      <p:tavLst>
                                        <p:tav tm="0">
                                          <p:val>
                                            <p:strVal val="#ppt_x-.2"/>
                                          </p:val>
                                        </p:tav>
                                        <p:tav tm="100000">
                                          <p:val>
                                            <p:strVal val="#ppt_x"/>
                                          </p:val>
                                        </p:tav>
                                      </p:tavLst>
                                    </p:anim>
                                    <p:anim calcmode="lin" valueType="num">
                                      <p:cBhvr>
                                        <p:cTn id="17"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21510"/>
                                        </p:tgtEl>
                                        <p:attrNameLst>
                                          <p:attrName>style.visibility</p:attrName>
                                        </p:attrNameLst>
                                      </p:cBhvr>
                                      <p:to>
                                        <p:strVal val="visible"/>
                                      </p:to>
                                    </p:set>
                                    <p:anim calcmode="lin" valueType="num">
                                      <p:cBhvr>
                                        <p:cTn id="23" dur="500" fill="hold"/>
                                        <p:tgtEl>
                                          <p:spTgt spid="21510"/>
                                        </p:tgtEl>
                                        <p:attrNameLst>
                                          <p:attrName>ppt_w</p:attrName>
                                        </p:attrNameLst>
                                      </p:cBhvr>
                                      <p:tavLst>
                                        <p:tav tm="0">
                                          <p:val>
                                            <p:fltVal val="0"/>
                                          </p:val>
                                        </p:tav>
                                        <p:tav tm="100000">
                                          <p:val>
                                            <p:strVal val="#ppt_w"/>
                                          </p:val>
                                        </p:tav>
                                      </p:tavLst>
                                    </p:anim>
                                    <p:anim calcmode="lin" valueType="num">
                                      <p:cBhvr>
                                        <p:cTn id="24" dur="500" fill="hold"/>
                                        <p:tgtEl>
                                          <p:spTgt spid="21510"/>
                                        </p:tgtEl>
                                        <p:attrNameLst>
                                          <p:attrName>ppt_h</p:attrName>
                                        </p:attrNameLst>
                                      </p:cBhvr>
                                      <p:tavLst>
                                        <p:tav tm="0">
                                          <p:val>
                                            <p:fltVal val="0"/>
                                          </p:val>
                                        </p:tav>
                                        <p:tav tm="100000">
                                          <p:val>
                                            <p:strVal val="#ppt_h"/>
                                          </p:val>
                                        </p:tav>
                                      </p:tavLst>
                                    </p:anim>
                                    <p:animEffect transition="in" filter="fade">
                                      <p:cBhvr>
                                        <p:cTn id="25" dur="500"/>
                                        <p:tgtEl>
                                          <p:spTgt spid="21510"/>
                                        </p:tgtEl>
                                      </p:cBhvr>
                                    </p:animEffec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21511"/>
                                        </p:tgtEl>
                                        <p:attrNameLst>
                                          <p:attrName>style.visibility</p:attrName>
                                        </p:attrNameLst>
                                      </p:cBhvr>
                                      <p:to>
                                        <p:strVal val="visible"/>
                                      </p:to>
                                    </p:set>
                                    <p:anim calcmode="discrete" valueType="clr">
                                      <p:cBhvr override="childStyle">
                                        <p:cTn id="30" dur="80"/>
                                        <p:tgtEl>
                                          <p:spTgt spid="21511"/>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21511"/>
                                        </p:tgtEl>
                                        <p:attrNameLst>
                                          <p:attrName>fillcolor</p:attrName>
                                        </p:attrNameLst>
                                      </p:cBhvr>
                                      <p:tavLst>
                                        <p:tav tm="0">
                                          <p:val>
                                            <p:clrVal>
                                              <a:schemeClr val="accent2"/>
                                            </p:clrVal>
                                          </p:val>
                                        </p:tav>
                                        <p:tav tm="50000">
                                          <p:val>
                                            <p:clrVal>
                                              <a:schemeClr val="hlink"/>
                                            </p:clrVal>
                                          </p:val>
                                        </p:tav>
                                      </p:tavLst>
                                    </p:anim>
                                    <p:set>
                                      <p:cBhvr>
                                        <p:cTn id="32" dur="80"/>
                                        <p:tgtEl>
                                          <p:spTgt spid="215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21511" grpId="0"/>
      <p:bldP spid="7"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57200" y="338868"/>
            <a:ext cx="8534400" cy="3108543"/>
          </a:xfrm>
          <a:prstGeom prst="rect">
            <a:avLst/>
          </a:prstGeom>
          <a:noFill/>
          <a:ln w="9525">
            <a:noFill/>
            <a:miter lim="800000"/>
            <a:headEnd/>
            <a:tailEnd/>
          </a:ln>
        </p:spPr>
        <p:txBody>
          <a:bodyPr>
            <a:spAutoFit/>
          </a:bodyPr>
          <a:lstStyle/>
          <a:p>
            <a:pPr algn="just">
              <a:spcBef>
                <a:spcPct val="50000"/>
              </a:spcBef>
            </a:pPr>
            <a:endParaRPr lang="en-US" sz="2800" b="1" dirty="0">
              <a:solidFill>
                <a:srgbClr val="0000CC"/>
              </a:solidFill>
              <a:latin typeface="VNI-Helve" pitchFamily="2" charset="0"/>
            </a:endParaRPr>
          </a:p>
          <a:p>
            <a:pPr algn="just">
              <a:spcBef>
                <a:spcPct val="50000"/>
              </a:spcBef>
            </a:pPr>
            <a:endParaRPr lang="en-US" sz="2800" b="1" dirty="0">
              <a:solidFill>
                <a:schemeClr val="accent2"/>
              </a:solidFill>
              <a:latin typeface="VNI-Helve" pitchFamily="2" charset="0"/>
            </a:endParaRPr>
          </a:p>
          <a:p>
            <a:pPr algn="just">
              <a:spcBef>
                <a:spcPct val="50000"/>
              </a:spcBef>
            </a:pPr>
            <a:endParaRPr lang="en-US" sz="2800" b="1" dirty="0">
              <a:solidFill>
                <a:schemeClr val="accent2"/>
              </a:solidFill>
              <a:latin typeface="VNI-Helve" pitchFamily="2" charset="0"/>
            </a:endParaRPr>
          </a:p>
          <a:p>
            <a:pPr algn="just">
              <a:spcBef>
                <a:spcPct val="50000"/>
              </a:spcBef>
            </a:pPr>
            <a:endParaRPr lang="en-US" sz="2800" b="1" dirty="0">
              <a:solidFill>
                <a:schemeClr val="accent2"/>
              </a:solidFill>
              <a:latin typeface="VNI-Helve" pitchFamily="2" charset="0"/>
            </a:endParaRPr>
          </a:p>
          <a:p>
            <a:pPr algn="just">
              <a:spcBef>
                <a:spcPct val="50000"/>
              </a:spcBef>
            </a:pPr>
            <a:endParaRPr lang="en-US" sz="2800" b="1" dirty="0">
              <a:solidFill>
                <a:schemeClr val="accent2"/>
              </a:solidFill>
              <a:latin typeface="VNI-Helve" pitchFamily="2" charset="0"/>
            </a:endParaRPr>
          </a:p>
        </p:txBody>
      </p:sp>
      <p:sp>
        <p:nvSpPr>
          <p:cNvPr id="5" name="Text Box 4"/>
          <p:cNvSpPr txBox="1">
            <a:spLocks noChangeArrowheads="1"/>
          </p:cNvSpPr>
          <p:nvPr/>
        </p:nvSpPr>
        <p:spPr bwMode="auto">
          <a:xfrm>
            <a:off x="609600" y="609600"/>
            <a:ext cx="7848600" cy="3323987"/>
          </a:xfrm>
          <a:prstGeom prst="rect">
            <a:avLst/>
          </a:prstGeom>
          <a:noFill/>
          <a:ln w="9525">
            <a:noFill/>
            <a:miter lim="800000"/>
            <a:headEnd/>
            <a:tailEnd/>
          </a:ln>
        </p:spPr>
        <p:txBody>
          <a:bodyPr wrap="square">
            <a:spAutoFit/>
          </a:bodyPr>
          <a:lstStyle/>
          <a:p>
            <a:endParaRPr lang="en-US" sz="2800" b="1" dirty="0">
              <a:solidFill>
                <a:schemeClr val="accent2"/>
              </a:solidFill>
              <a:latin typeface="Times New Roman" panose="02020603050405020304" pitchFamily="18" charset="0"/>
              <a:cs typeface="Times New Roman" panose="02020603050405020304" pitchFamily="18" charset="0"/>
            </a:endParaRPr>
          </a:p>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giống</a:t>
            </a:r>
            <a:r>
              <a:rPr lang="en-US" sz="2800" b="1" dirty="0">
                <a:solidFill>
                  <a:srgbClr val="FF0000"/>
                </a:solidFill>
                <a:latin typeface="Times New Roman" panose="02020603050405020304" pitchFamily="18" charset="0"/>
                <a:cs typeface="Times New Roman" panose="02020603050405020304" pitchFamily="18" charset="0"/>
              </a:rPr>
              <a:t> n/</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Tràng</a:t>
            </a:r>
            <a:r>
              <a:rPr lang="en-US" sz="2800" b="1" dirty="0">
                <a:solidFill>
                  <a:srgbClr val="FF0000"/>
                </a:solidFill>
                <a:latin typeface="Times New Roman" panose="02020603050405020304" pitchFamily="18" charset="0"/>
                <a:cs typeface="Times New Roman" panose="02020603050405020304" pitchFamily="18" charset="0"/>
              </a:rPr>
              <a:t>)</a:t>
            </a:r>
          </a:p>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giống</a:t>
            </a:r>
            <a:r>
              <a:rPr lang="en-US" sz="2800" b="1" dirty="0">
                <a:solidFill>
                  <a:srgbClr val="FF0000"/>
                </a:solidFill>
                <a:latin typeface="Times New Roman" panose="02020603050405020304" pitchFamily="18" charset="0"/>
                <a:cs typeface="Times New Roman" panose="02020603050405020304" pitchFamily="18" charset="0"/>
              </a:rPr>
              <a:t> n/</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Tràng</a:t>
            </a:r>
            <a:r>
              <a:rPr lang="en-US" sz="2800" b="1" dirty="0">
                <a:solidFill>
                  <a:srgbClr val="FF0000"/>
                </a:solidFill>
                <a:latin typeface="Times New Roman" panose="02020603050405020304" pitchFamily="18" charset="0"/>
                <a:cs typeface="Times New Roman" panose="02020603050405020304" pitchFamily="18" charset="0"/>
              </a:rPr>
              <a:t>)</a:t>
            </a:r>
          </a:p>
          <a:p>
            <a:r>
              <a:rPr lang="vi-VN" sz="2800" b="1"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Tấm lòng nhân ái, vị tha, khát vọng ngày mai tươi đẹp của người mẹ nghèo khổ, đó cũng là vẻ đẹp của người phụ nữ VN</a:t>
            </a:r>
            <a:endParaRPr lang="en-US" sz="2800" b="1" dirty="0">
              <a:solidFill>
                <a:srgbClr val="0070C0"/>
              </a:solidFill>
              <a:latin typeface="Times New Roman" panose="02020603050405020304" pitchFamily="18" charset="0"/>
              <a:cs typeface="Times New Roman" panose="02020603050405020304" pitchFamily="18" charset="0"/>
            </a:endParaRPr>
          </a:p>
          <a:p>
            <a:pPr algn="just">
              <a:spcBef>
                <a:spcPct val="50000"/>
              </a:spcBef>
            </a:pPr>
            <a:endParaRPr 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413983" y="314116"/>
            <a:ext cx="8534400" cy="1600438"/>
          </a:xfrm>
          <a:prstGeom prst="rect">
            <a:avLst/>
          </a:prstGeom>
          <a:noFill/>
          <a:ln w="9525">
            <a:noFill/>
            <a:miter lim="800000"/>
            <a:headEnd/>
            <a:tailEnd/>
          </a:ln>
        </p:spPr>
        <p:txBody>
          <a:bodyPr>
            <a:spAutoFit/>
          </a:bodyPr>
          <a:lstStyle/>
          <a:p>
            <a:r>
              <a:rPr lang="en-US" sz="2800" b="1" i="1" dirty="0">
                <a:solidFill>
                  <a:srgbClr val="FF0000"/>
                </a:solidFill>
                <a:latin typeface="VNI-Helve" pitchFamily="2" charset="0"/>
              </a:rPr>
              <a:t>c</a:t>
            </a:r>
            <a:r>
              <a:rPr lang="en-US" sz="2800" b="1" i="1" dirty="0">
                <a:solidFill>
                  <a:srgbClr val="FF0000"/>
                </a:solidFill>
              </a:rPr>
              <a:t>. </a:t>
            </a:r>
            <a:r>
              <a:rPr lang="en-US" sz="2800" b="1" i="1" dirty="0" err="1">
                <a:solidFill>
                  <a:srgbClr val="FF0000"/>
                </a:solidFill>
              </a:rPr>
              <a:t>Nhân</a:t>
            </a:r>
            <a:r>
              <a:rPr lang="en-US" sz="2800" b="1" i="1" dirty="0">
                <a:solidFill>
                  <a:srgbClr val="FF0000"/>
                </a:solidFill>
              </a:rPr>
              <a:t> </a:t>
            </a:r>
            <a:r>
              <a:rPr lang="en-US" sz="2800" b="1" i="1" dirty="0" err="1">
                <a:solidFill>
                  <a:srgbClr val="FF0000"/>
                </a:solidFill>
              </a:rPr>
              <a:t>vật</a:t>
            </a:r>
            <a:r>
              <a:rPr lang="en-US" sz="2800" b="1" i="1" dirty="0">
                <a:solidFill>
                  <a:srgbClr val="FF0000"/>
                </a:solidFill>
              </a:rPr>
              <a:t> “</a:t>
            </a:r>
            <a:r>
              <a:rPr lang="en-US" sz="2800" b="1" i="1" dirty="0" err="1">
                <a:solidFill>
                  <a:srgbClr val="FF0000"/>
                </a:solidFill>
              </a:rPr>
              <a:t>Vợ</a:t>
            </a:r>
            <a:r>
              <a:rPr lang="en-US" sz="2800" b="1" i="1" dirty="0">
                <a:solidFill>
                  <a:srgbClr val="FF0000"/>
                </a:solidFill>
              </a:rPr>
              <a:t> </a:t>
            </a:r>
            <a:r>
              <a:rPr lang="en-US" sz="2800" b="1" i="1" dirty="0" err="1">
                <a:solidFill>
                  <a:srgbClr val="FF0000"/>
                </a:solidFill>
              </a:rPr>
              <a:t>nhặt</a:t>
            </a:r>
            <a:r>
              <a:rPr lang="en-US" sz="2800" b="1" i="1" dirty="0">
                <a:solidFill>
                  <a:srgbClr val="FF0000"/>
                </a:solidFill>
              </a:rPr>
              <a:t>”:</a:t>
            </a:r>
          </a:p>
          <a:p>
            <a:r>
              <a:rPr lang="vi-VN" sz="2800" b="1" i="1" dirty="0">
                <a:solidFill>
                  <a:srgbClr val="FF0000"/>
                </a:solidFill>
              </a:rPr>
              <a:t>* Trước </a:t>
            </a:r>
            <a:r>
              <a:rPr lang="vi-VN" sz="2800" b="1" i="1" dirty="0">
                <a:solidFill>
                  <a:srgbClr val="FF0000"/>
                </a:solidFill>
                <a:latin typeface="Times New Roman" panose="02020603050405020304" pitchFamily="18" charset="0"/>
                <a:cs typeface="Times New Roman" panose="02020603050405020304" pitchFamily="18" charset="0"/>
              </a:rPr>
              <a:t>khi</a:t>
            </a:r>
            <a:r>
              <a:rPr lang="vi-VN" sz="2800" b="1" i="1" dirty="0">
                <a:solidFill>
                  <a:srgbClr val="FF0000"/>
                </a:solidFill>
              </a:rPr>
              <a:t> theo Tràng:</a:t>
            </a:r>
          </a:p>
          <a:p>
            <a:pPr algn="just">
              <a:spcBef>
                <a:spcPct val="50000"/>
              </a:spcBef>
            </a:pPr>
            <a:endParaRPr lang="en-US" sz="2800" b="1" i="1" dirty="0">
              <a:solidFill>
                <a:srgbClr val="FF0000"/>
              </a:solidFill>
              <a:latin typeface="VNI-Helve" pitchFamily="2" charset="0"/>
            </a:endParaRPr>
          </a:p>
        </p:txBody>
      </p:sp>
      <p:sp>
        <p:nvSpPr>
          <p:cNvPr id="22533" name="Text Box 5"/>
          <p:cNvSpPr txBox="1">
            <a:spLocks noChangeArrowheads="1"/>
          </p:cNvSpPr>
          <p:nvPr/>
        </p:nvSpPr>
        <p:spPr bwMode="auto">
          <a:xfrm>
            <a:off x="380713" y="1219200"/>
            <a:ext cx="8534400" cy="6771084"/>
          </a:xfrm>
          <a:prstGeom prst="rect">
            <a:avLst/>
          </a:prstGeom>
          <a:noFill/>
          <a:ln w="9525">
            <a:noFill/>
            <a:miter lim="800000"/>
            <a:headEnd/>
            <a:tailEnd/>
          </a:ln>
        </p:spPr>
        <p:txBody>
          <a:bodyPr>
            <a:spAutoFit/>
          </a:bodyPr>
          <a:lstStyle/>
          <a:p>
            <a:r>
              <a:rPr lang="vi-VN" sz="2800" dirty="0">
                <a:solidFill>
                  <a:srgbClr val="0070C0"/>
                </a:solidFill>
                <a:latin typeface="Times New Roman" panose="02020603050405020304" pitchFamily="18" charset="0"/>
                <a:cs typeface="Times New Roman" panose="02020603050405020304" pitchFamily="18" charset="0"/>
              </a:rPr>
              <a:t>- Thân phận rẻ rúng, không nhà cửa, không tên tuổi, không người thân “Làm bất cứ nghề gì miễn là có cái ăn”</a:t>
            </a:r>
          </a:p>
          <a:p>
            <a:r>
              <a:rPr lang="vi-VN" sz="2800" b="1"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Ngoại hình thê thảm “</a:t>
            </a:r>
            <a:r>
              <a:rPr lang="en-US" sz="2800" dirty="0">
                <a:solidFill>
                  <a:srgbClr val="0070C0"/>
                </a:solidFill>
                <a:latin typeface="Times New Roman" panose="02020603050405020304" pitchFamily="18" charset="0"/>
                <a:cs typeface="Times New Roman" panose="02020603050405020304" pitchFamily="18" charset="0"/>
              </a:rPr>
              <a:t>Á</a:t>
            </a:r>
            <a:r>
              <a:rPr lang="vi-VN" sz="2800" dirty="0">
                <a:solidFill>
                  <a:srgbClr val="0070C0"/>
                </a:solidFill>
                <a:latin typeface="Times New Roman" panose="02020603050405020304" pitchFamily="18" charset="0"/>
                <a:cs typeface="Times New Roman" panose="02020603050405020304" pitchFamily="18" charset="0"/>
              </a:rPr>
              <a:t>o quần tả tơi như tổ đỉa, thị gầy sọp hẳn đi, khuôn mặt lưỡi cày xám xịt chỉ còn thấy hai con mắt”</a:t>
            </a:r>
            <a:r>
              <a:rPr lang="vi-VN" sz="28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so sánh, từ láy sinh động</a:t>
            </a:r>
          </a:p>
          <a:p>
            <a:r>
              <a:rPr lang="vi-VN" sz="2800" dirty="0">
                <a:solidFill>
                  <a:srgbClr val="0070C0"/>
                </a:solidFill>
                <a:latin typeface="Times New Roman" panose="02020603050405020304" pitchFamily="18" charset="0"/>
                <a:cs typeface="Times New Roman" panose="02020603050405020304" pitchFamily="18" charset="0"/>
              </a:rPr>
              <a:t>- Thị đối đáp chua chát, đanh đá “Điêu, người đâu mà điêu” </a:t>
            </a:r>
            <a:r>
              <a:rPr lang="vi-VN" sz="28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từ ngữ bình dân</a:t>
            </a:r>
          </a:p>
          <a:p>
            <a:r>
              <a:rPr lang="vi-VN" sz="2800" dirty="0">
                <a:solidFill>
                  <a:srgbClr val="0070C0"/>
                </a:solidFill>
                <a:latin typeface="Times New Roman" panose="02020603050405020304" pitchFamily="18" charset="0"/>
                <a:cs typeface="Times New Roman" panose="02020603050405020304" pitchFamily="18" charset="0"/>
              </a:rPr>
              <a:t>- Khi được mời ăn không cần ý tứ “Ngồi sà xuống, cắm đầu ăn một lúc bốn bát bánh đúc, ăn xong cầm dọc đôi đũa quệt ngang miệng, thở”</a:t>
            </a:r>
            <a:r>
              <a:rPr lang="vi-VN" sz="28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Dùng động từ, hình ảnh độc đáo</a:t>
            </a:r>
          </a:p>
          <a:p>
            <a:pPr marL="342900" indent="-342900" algn="just">
              <a:spcBef>
                <a:spcPct val="50000"/>
              </a:spcBef>
              <a:buFontTx/>
              <a:buChar char="-"/>
            </a:pPr>
            <a:endParaRPr lang="en-US" sz="2800" dirty="0">
              <a:solidFill>
                <a:srgbClr val="0070C0"/>
              </a:solidFill>
              <a:latin typeface="Times New Roman" panose="02020603050405020304" pitchFamily="18" charset="0"/>
              <a:cs typeface="Times New Roman" panose="02020603050405020304" pitchFamily="18" charset="0"/>
            </a:endParaRPr>
          </a:p>
          <a:p>
            <a:pPr algn="just">
              <a:spcBef>
                <a:spcPct val="50000"/>
              </a:spcBef>
            </a:pPr>
            <a:endParaRPr lang="en-US" sz="2800" dirty="0">
              <a:solidFill>
                <a:srgbClr val="0070C0"/>
              </a:solidFill>
              <a:latin typeface="Times New Roman" panose="02020603050405020304" pitchFamily="18" charset="0"/>
              <a:cs typeface="Times New Roman" panose="02020603050405020304" pitchFamily="18" charset="0"/>
            </a:endParaRPr>
          </a:p>
          <a:p>
            <a:pPr algn="just">
              <a:spcBef>
                <a:spcPct val="50000"/>
              </a:spcBef>
            </a:pPr>
            <a:endParaRPr lang="en-US"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533"/>
                                        </p:tgtEl>
                                        <p:attrNameLst>
                                          <p:attrName>style.visibility</p:attrName>
                                        </p:attrNameLst>
                                      </p:cBhvr>
                                      <p:to>
                                        <p:strVal val="visible"/>
                                      </p:to>
                                    </p:set>
                                    <p:anim calcmode="discrete" valueType="clr">
                                      <p:cBhvr override="childStyle">
                                        <p:cTn id="7" dur="80"/>
                                        <p:tgtEl>
                                          <p:spTgt spid="2253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33"/>
                                        </p:tgtEl>
                                        <p:attrNameLst>
                                          <p:attrName>fillcolor</p:attrName>
                                        </p:attrNameLst>
                                      </p:cBhvr>
                                      <p:tavLst>
                                        <p:tav tm="0">
                                          <p:val>
                                            <p:clrVal>
                                              <a:schemeClr val="accent2"/>
                                            </p:clrVal>
                                          </p:val>
                                        </p:tav>
                                        <p:tav tm="50000">
                                          <p:val>
                                            <p:clrVal>
                                              <a:schemeClr val="hlink"/>
                                            </p:clrVal>
                                          </p:val>
                                        </p:tav>
                                      </p:tavLst>
                                    </p:anim>
                                    <p:set>
                                      <p:cBhvr>
                                        <p:cTn id="9" dur="80"/>
                                        <p:tgtEl>
                                          <p:spTgt spid="225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Text Box 8"/>
          <p:cNvSpPr txBox="1">
            <a:spLocks noChangeArrowheads="1"/>
          </p:cNvSpPr>
          <p:nvPr/>
        </p:nvSpPr>
        <p:spPr bwMode="auto">
          <a:xfrm>
            <a:off x="219399" y="302359"/>
            <a:ext cx="8763000" cy="6555641"/>
          </a:xfrm>
          <a:prstGeom prst="rect">
            <a:avLst/>
          </a:prstGeom>
          <a:noFill/>
          <a:ln w="9525">
            <a:noFill/>
            <a:miter lim="800000"/>
            <a:headEnd/>
            <a:tailEnd/>
          </a:ln>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Buổi sáng đầu tiên thị trở thành người vợ hiền đảm đang, người dâu hiếu thảo “Nhà cửa, sân vườn quét tước thu dọn sạch sẽ”</a:t>
            </a:r>
          </a:p>
          <a:p>
            <a:r>
              <a:rPr lang="vi-VN" sz="2800" dirty="0">
                <a:solidFill>
                  <a:srgbClr val="0070C0"/>
                </a:solidFill>
                <a:latin typeface="Times New Roman" panose="02020603050405020304" pitchFamily="18" charset="0"/>
                <a:cs typeface="Times New Roman" panose="02020603050405020304" pitchFamily="18" charset="0"/>
              </a:rPr>
              <a:t>Thị đã có nhiều thay đổi “Nom thị hôm nay khác lắm, là người đàn bà hiền hậu đúng mực không còn vẻ gì chao chát chỏng lỏn như trước đây nữa”</a:t>
            </a:r>
            <a:r>
              <a:rPr lang="vi-VN" sz="28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từ ngữ bình dân.</a:t>
            </a:r>
          </a:p>
          <a:p>
            <a:r>
              <a:rPr lang="vi-VN" sz="2800" b="1"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Phía sau vẻ đanh đá, chỏng lỏn là người ý tứ, biết điều “ngồi mớm vào mép giường” và “Thị vẫn khép nép đứng nguyên chỗ cũ”. Trên đường về thị “ rón rén, e thẹn, đầu hơi cúi xuống”</a:t>
            </a:r>
            <a:r>
              <a:rPr lang="vi-VN" sz="28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miêu tâm lý độc đáo.</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Lễ</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phép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dậy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cụ</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Tứ</a:t>
            </a:r>
            <a:r>
              <a:rPr lang="en-US" sz="2800" dirty="0">
                <a:solidFill>
                  <a:srgbClr val="0070C0"/>
                </a:solidFill>
                <a:latin typeface="Times New Roman" panose="02020603050405020304" pitchFamily="18" charset="0"/>
                <a:cs typeface="Times New Roman" panose="02020603050405020304" pitchFamily="18" charset="0"/>
              </a:rPr>
              <a:t> “U </a:t>
            </a:r>
            <a:r>
              <a:rPr lang="en-US" sz="2800" dirty="0" err="1">
                <a:solidFill>
                  <a:srgbClr val="0070C0"/>
                </a:solidFill>
                <a:latin typeface="Times New Roman" panose="02020603050405020304" pitchFamily="18" charset="0"/>
                <a:cs typeface="Times New Roman" panose="02020603050405020304" pitchFamily="18" charset="0"/>
              </a:rPr>
              <a:t>đã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ạ”.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miệng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thấy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chịu</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b="1"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Thị biết lo lắng, siêng năng “Mấy chiếc quần rách như tổ đỉa đã đem ra sân hong, hai cái ang nước khô queo giờ đã đầy nước, đống rác ngay lối đi đã dọn sạch”</a:t>
            </a:r>
          </a:p>
        </p:txBody>
      </p:sp>
      <p:sp>
        <p:nvSpPr>
          <p:cNvPr id="7" name="Text Box 4"/>
          <p:cNvSpPr txBox="1">
            <a:spLocks noChangeArrowheads="1"/>
          </p:cNvSpPr>
          <p:nvPr/>
        </p:nvSpPr>
        <p:spPr bwMode="auto">
          <a:xfrm>
            <a:off x="219399" y="-38637"/>
            <a:ext cx="8534400" cy="461665"/>
          </a:xfrm>
          <a:prstGeom prst="rect">
            <a:avLst/>
          </a:prstGeom>
          <a:noFill/>
          <a:ln w="9525">
            <a:noFill/>
            <a:miter lim="800000"/>
            <a:headEnd/>
            <a:tailEnd/>
          </a:ln>
        </p:spPr>
        <p:txBody>
          <a:bodyPr>
            <a:spAutoFit/>
          </a:bodyPr>
          <a:lstStyle/>
          <a:p>
            <a:r>
              <a:rPr lang="en-US" sz="2400" b="1" i="1" dirty="0">
                <a:solidFill>
                  <a:srgbClr val="FF0000"/>
                </a:solidFill>
              </a:rPr>
              <a:t>* </a:t>
            </a:r>
            <a:r>
              <a:rPr lang="en-US" sz="2400" b="1" i="1" dirty="0" err="1">
                <a:solidFill>
                  <a:srgbClr val="FF0000"/>
                </a:solidFill>
              </a:rPr>
              <a:t>Sau</a:t>
            </a:r>
            <a:r>
              <a:rPr lang="en-US" sz="2400" b="1" i="1" dirty="0">
                <a:solidFill>
                  <a:srgbClr val="FF0000"/>
                </a:solidFill>
              </a:rPr>
              <a:t> </a:t>
            </a:r>
            <a:r>
              <a:rPr lang="en-US" sz="2400" b="1" i="1" dirty="0" err="1">
                <a:solidFill>
                  <a:srgbClr val="FF0000"/>
                </a:solidFill>
              </a:rPr>
              <a:t>khi</a:t>
            </a:r>
            <a:r>
              <a:rPr lang="en-US" sz="2400" b="1" i="1" dirty="0">
                <a:solidFill>
                  <a:srgbClr val="FF0000"/>
                </a:solidFill>
              </a:rPr>
              <a:t> </a:t>
            </a:r>
            <a:r>
              <a:rPr lang="en-US" sz="2400" b="1" i="1" dirty="0" err="1">
                <a:solidFill>
                  <a:srgbClr val="FF0000"/>
                </a:solidFill>
              </a:rPr>
              <a:t>theo</a:t>
            </a:r>
            <a:r>
              <a:rPr lang="en-US" sz="2400" b="1" i="1" dirty="0">
                <a:solidFill>
                  <a:srgbClr val="FF0000"/>
                </a:solidFill>
              </a:rPr>
              <a:t> </a:t>
            </a:r>
            <a:r>
              <a:rPr lang="en-US" sz="2400" b="1" i="1" dirty="0" err="1">
                <a:solidFill>
                  <a:srgbClr val="FF0000"/>
                </a:solidFill>
              </a:rPr>
              <a:t>Tràng</a:t>
            </a:r>
            <a:r>
              <a:rPr lang="en-US" sz="2400" b="1" i="1"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3560"/>
                                        </p:tgtEl>
                                        <p:attrNameLst>
                                          <p:attrName>style.visibility</p:attrName>
                                        </p:attrNameLst>
                                      </p:cBhvr>
                                      <p:to>
                                        <p:strVal val="visible"/>
                                      </p:to>
                                    </p:set>
                                    <p:anim by="(-#ppt_w*2)" calcmode="lin" valueType="num">
                                      <p:cBhvr rctx="PPT">
                                        <p:cTn id="7" dur="500" autoRev="1" fill="hold">
                                          <p:stCondLst>
                                            <p:cond delay="0"/>
                                          </p:stCondLst>
                                        </p:cTn>
                                        <p:tgtEl>
                                          <p:spTgt spid="23560"/>
                                        </p:tgtEl>
                                        <p:attrNameLst>
                                          <p:attrName>ppt_w</p:attrName>
                                        </p:attrNameLst>
                                      </p:cBhvr>
                                    </p:anim>
                                    <p:anim by="(#ppt_w*0.50)" calcmode="lin" valueType="num">
                                      <p:cBhvr>
                                        <p:cTn id="8" dur="500" decel="50000" autoRev="1" fill="hold">
                                          <p:stCondLst>
                                            <p:cond delay="0"/>
                                          </p:stCondLst>
                                        </p:cTn>
                                        <p:tgtEl>
                                          <p:spTgt spid="23560"/>
                                        </p:tgtEl>
                                        <p:attrNameLst>
                                          <p:attrName>ppt_x</p:attrName>
                                        </p:attrNameLst>
                                      </p:cBhvr>
                                    </p:anim>
                                    <p:anim from="(-#ppt_h/2)" to="(#ppt_y)" calcmode="lin" valueType="num">
                                      <p:cBhvr>
                                        <p:cTn id="9" dur="1000" fill="hold">
                                          <p:stCondLst>
                                            <p:cond delay="0"/>
                                          </p:stCondLst>
                                        </p:cTn>
                                        <p:tgtEl>
                                          <p:spTgt spid="23560"/>
                                        </p:tgtEl>
                                        <p:attrNameLst>
                                          <p:attrName>ppt_y</p:attrName>
                                        </p:attrNameLst>
                                      </p:cBhvr>
                                    </p:anim>
                                    <p:animRot by="21600000">
                                      <p:cBhvr>
                                        <p:cTn id="10" dur="1000" fill="hold">
                                          <p:stCondLst>
                                            <p:cond delay="0"/>
                                          </p:stCondLst>
                                        </p:cTn>
                                        <p:tgtEl>
                                          <p:spTgt spid="235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381000" y="609600"/>
            <a:ext cx="8382000" cy="5262979"/>
          </a:xfrm>
          <a:prstGeom prst="rect">
            <a:avLst/>
          </a:prstGeom>
          <a:noFill/>
          <a:ln w="9525">
            <a:noFill/>
            <a:miter lim="800000"/>
            <a:headEnd/>
            <a:tailEnd/>
          </a:ln>
        </p:spPr>
        <p:txBody>
          <a:bodyPr wrap="square">
            <a:spAutoFit/>
          </a:bodyPr>
          <a:lstStyle/>
          <a:p>
            <a:r>
              <a:rPr lang="vi-VN" sz="2800" dirty="0">
                <a:solidFill>
                  <a:srgbClr val="0070C0"/>
                </a:solidFill>
                <a:latin typeface="Times New Roman" panose="02020603050405020304" pitchFamily="18" charset="0"/>
                <a:cs typeface="Times New Roman" panose="02020603050405020304" pitchFamily="18" charset="0"/>
              </a:rPr>
              <a:t>Thị cũng khát khao hạnh phúc gia đình, hướng tới tương lai “Ở Bắc Giang người ta không nộp thóc, đi phá kho thóc chia cho người đói nữa đấy”</a:t>
            </a:r>
          </a:p>
          <a:p>
            <a:r>
              <a:rPr lang="vi-VN"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Khát khao hạnh phúc gia đình và có niềm tin vào ngày mai tươi. </a:t>
            </a:r>
          </a:p>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giống</a:t>
            </a:r>
            <a:r>
              <a:rPr lang="en-US" sz="2800" b="1" dirty="0">
                <a:solidFill>
                  <a:srgbClr val="FF0000"/>
                </a:solidFill>
                <a:latin typeface="Times New Roman" panose="02020603050405020304" pitchFamily="18" charset="0"/>
                <a:cs typeface="Times New Roman" panose="02020603050405020304" pitchFamily="18" charset="0"/>
              </a:rPr>
              <a:t> n/</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Tràng</a:t>
            </a:r>
            <a:r>
              <a:rPr lang="en-US" sz="2800" b="1" dirty="0">
                <a:solidFill>
                  <a:srgbClr val="FF0000"/>
                </a:solidFill>
                <a:latin typeface="Times New Roman" panose="02020603050405020304" pitchFamily="18" charset="0"/>
                <a:cs typeface="Times New Roman" panose="02020603050405020304" pitchFamily="18" charset="0"/>
              </a:rPr>
              <a:t>)</a:t>
            </a:r>
          </a:p>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giống</a:t>
            </a:r>
            <a:r>
              <a:rPr lang="en-US" sz="2800" b="1" dirty="0">
                <a:solidFill>
                  <a:srgbClr val="FF0000"/>
                </a:solidFill>
                <a:latin typeface="Times New Roman" panose="02020603050405020304" pitchFamily="18" charset="0"/>
                <a:cs typeface="Times New Roman" panose="02020603050405020304" pitchFamily="18" charset="0"/>
              </a:rPr>
              <a:t> n/</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Tràng</a:t>
            </a:r>
            <a:r>
              <a:rPr lang="en-US" sz="2800" b="1" dirty="0">
                <a:solidFill>
                  <a:srgbClr val="FF0000"/>
                </a:solidFill>
                <a:latin typeface="Times New Roman" panose="02020603050405020304" pitchFamily="18" charset="0"/>
                <a:cs typeface="Times New Roman" panose="02020603050405020304" pitchFamily="18" charset="0"/>
              </a:rPr>
              <a:t>) </a:t>
            </a:r>
          </a:p>
          <a:p>
            <a:r>
              <a:rPr lang="vi-VN" sz="2800" dirty="0">
                <a:solidFill>
                  <a:srgbClr val="0070C0"/>
                </a:solidFill>
                <a:latin typeface="Times New Roman" panose="02020603050405020304" pitchFamily="18" charset="0"/>
                <a:cs typeface="Times New Roman" panose="02020603050405020304" pitchFamily="18" charset="0"/>
              </a:rPr>
              <a:t>- Là hình ảnh người phụ nữ VN cần cù, đảm đang, chịu thương, chịu khó.</a:t>
            </a:r>
          </a:p>
          <a:p>
            <a:pPr algn="just">
              <a:spcBef>
                <a:spcPct val="50000"/>
              </a:spcBef>
            </a:pPr>
            <a:endParaRPr lang="en-US" sz="2800" dirty="0">
              <a:solidFill>
                <a:srgbClr val="0000CC"/>
              </a:solidFill>
              <a:latin typeface="Times New Roman" panose="02020603050405020304" pitchFamily="18" charset="0"/>
              <a:cs typeface="Times New Roman" panose="02020603050405020304" pitchFamily="18" charset="0"/>
            </a:endParaRPr>
          </a:p>
          <a:p>
            <a:pPr algn="just">
              <a:spcBef>
                <a:spcPct val="50000"/>
              </a:spcBef>
            </a:pPr>
            <a:endParaRPr lang="en-US" sz="28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 Box 6"/>
          <p:cNvSpPr txBox="1">
            <a:spLocks noChangeArrowheads="1"/>
          </p:cNvSpPr>
          <p:nvPr/>
        </p:nvSpPr>
        <p:spPr bwMode="auto">
          <a:xfrm>
            <a:off x="228600" y="22538"/>
            <a:ext cx="8534400" cy="1323439"/>
          </a:xfrm>
          <a:prstGeom prst="rect">
            <a:avLst/>
          </a:prstGeom>
          <a:noFill/>
          <a:ln w="9525">
            <a:noFill/>
            <a:miter lim="800000"/>
            <a:headEnd/>
            <a:tailEnd/>
          </a:ln>
        </p:spPr>
        <p:txBody>
          <a:bodyPr>
            <a:spAutoFit/>
          </a:bodyPr>
          <a:lstStyle/>
          <a:p>
            <a:pPr algn="just">
              <a:spcBef>
                <a:spcPct val="50000"/>
              </a:spcBef>
            </a:pPr>
            <a:r>
              <a:rPr lang="vi-VN" sz="3200" b="1" i="1" dirty="0">
                <a:solidFill>
                  <a:srgbClr val="FF0000"/>
                </a:solidFill>
                <a:latin typeface="Times New Roman" panose="02020603050405020304" pitchFamily="18" charset="0"/>
                <a:cs typeface="Times New Roman" panose="02020603050405020304" pitchFamily="18" charset="0"/>
              </a:rPr>
              <a:t>d. Người dân xóm ngụ cư:</a:t>
            </a:r>
          </a:p>
          <a:p>
            <a:pPr algn="just">
              <a:spcBef>
                <a:spcPct val="50000"/>
              </a:spcBef>
            </a:pPr>
            <a:endParaRPr lang="en-US" sz="3200" b="1" i="1" dirty="0">
              <a:solidFill>
                <a:srgbClr val="FF0000"/>
              </a:solidFill>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228600" y="659572"/>
            <a:ext cx="8534400" cy="8063746"/>
          </a:xfrm>
          <a:prstGeom prst="rect">
            <a:avLst/>
          </a:prstGeom>
          <a:noFill/>
          <a:ln w="9525">
            <a:noFill/>
            <a:miter lim="800000"/>
            <a:headEnd/>
            <a:tailEnd/>
          </a:ln>
        </p:spPr>
        <p:txBody>
          <a:bodyPr>
            <a:spAutoFit/>
          </a:bodyPr>
          <a:lstStyle/>
          <a:p>
            <a:r>
              <a:rPr lang="vi-VN" sz="2800" dirty="0">
                <a:solidFill>
                  <a:srgbClr val="0070C0"/>
                </a:solidFill>
                <a:latin typeface="Times New Roman" panose="02020603050405020304" pitchFamily="18" charset="0"/>
                <a:cs typeface="Times New Roman" panose="02020603050405020304" pitchFamily="18" charset="0"/>
              </a:rPr>
              <a:t>Việc Tràng lấy vợ làm họ hạnh phúc “Có cái gì lạ lùng, tươi mát thổi vào cuộc sống đói khát, tăm tối của họ”</a:t>
            </a:r>
          </a:p>
          <a:p>
            <a:r>
              <a:rPr lang="en-US" sz="2800" dirty="0" err="1">
                <a:solidFill>
                  <a:srgbClr val="0070C0"/>
                </a:solidFill>
                <a:latin typeface="Times New Roman" panose="02020603050405020304" pitchFamily="18" charset="0"/>
                <a:cs typeface="Times New Roman" panose="02020603050405020304" pitchFamily="18" charset="0"/>
              </a:rPr>
              <a:t>Họ</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niềm</a:t>
            </a:r>
            <a:r>
              <a:rPr lang="en-US" sz="2800" dirty="0">
                <a:solidFill>
                  <a:srgbClr val="0070C0"/>
                </a:solidFill>
                <a:latin typeface="Times New Roman" panose="02020603050405020304" pitchFamily="18" charset="0"/>
                <a:cs typeface="Times New Roman" panose="02020603050405020304" pitchFamily="18" charset="0"/>
              </a:rPr>
              <a:t> tin </a:t>
            </a:r>
            <a:r>
              <a:rPr lang="en-US" sz="2800" dirty="0" err="1">
                <a:solidFill>
                  <a:srgbClr val="0070C0"/>
                </a:solidFill>
                <a:latin typeface="Times New Roman" panose="02020603050405020304" pitchFamily="18" charset="0"/>
                <a:cs typeface="Times New Roman" panose="02020603050405020304" pitchFamily="18" charset="0"/>
              </a:rPr>
              <a:t>vào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khuôn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hốc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hác</a:t>
            </a:r>
            <a:r>
              <a:rPr lang="en-US" sz="2800" dirty="0">
                <a:solidFill>
                  <a:srgbClr val="0070C0"/>
                </a:solidFill>
                <a:latin typeface="Times New Roman" panose="02020603050405020304" pitchFamily="18" charset="0"/>
                <a:cs typeface="Times New Roman" panose="02020603050405020304" pitchFamily="18" charset="0"/>
              </a:rPr>
              <a:t>, u </a:t>
            </a:r>
            <a:r>
              <a:rPr lang="en-US" sz="2800" dirty="0" err="1">
                <a:solidFill>
                  <a:srgbClr val="0070C0"/>
                </a:solidFill>
                <a:latin typeface="Times New Roman" panose="02020603050405020304" pitchFamily="18" charset="0"/>
                <a:cs typeface="Times New Roman" panose="02020603050405020304" pitchFamily="18" charset="0"/>
              </a:rPr>
              <a:t>tối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a:t>
            </a:r>
          </a:p>
          <a:p>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Dẫn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chứng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về</a:t>
            </a:r>
            <a:r>
              <a:rPr lang="en-US" sz="2800" b="1" i="1" dirty="0">
                <a:solidFill>
                  <a:srgbClr val="FF0000"/>
                </a:solidFill>
                <a:latin typeface="Times New Roman" panose="02020603050405020304" pitchFamily="18" charset="0"/>
                <a:cs typeface="Times New Roman" panose="02020603050405020304" pitchFamily="18" charset="0"/>
              </a:rPr>
              <a:t> Kim </a:t>
            </a:r>
            <a:r>
              <a:rPr lang="en-US" sz="2800" b="1" i="1" dirty="0" err="1">
                <a:solidFill>
                  <a:srgbClr val="FF0000"/>
                </a:solidFill>
                <a:latin typeface="Times New Roman" panose="02020603050405020304" pitchFamily="18" charset="0"/>
                <a:cs typeface="Times New Roman" panose="02020603050405020304" pitchFamily="18" charset="0"/>
              </a:rPr>
              <a:t>Lân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Vợ</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nhặt</a:t>
            </a:r>
            <a:r>
              <a:rPr lang="en-US" sz="2800" b="1" i="1" dirty="0">
                <a:solidFill>
                  <a:srgbClr val="FF0000"/>
                </a:solidFill>
                <a:latin typeface="Times New Roman" panose="02020603050405020304" pitchFamily="18" charset="0"/>
                <a:cs typeface="Times New Roman" panose="02020603050405020304" pitchFamily="18" charset="0"/>
              </a:rPr>
              <a:t>:</a:t>
            </a:r>
          </a:p>
          <a:p>
            <a:r>
              <a:rPr lang="vi-VN" sz="2800" dirty="0">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“Kim Lân là nhà văn một lòng với đất, với người, với các thuần hậu nguyên thủy của nông thôn.”</a:t>
            </a:r>
            <a:r>
              <a:rPr lang="vi-VN" sz="2800" b="1" dirty="0">
                <a:solidFill>
                  <a:srgbClr val="0070C0"/>
                </a:solidFill>
                <a:latin typeface="Times New Roman" panose="02020603050405020304" pitchFamily="18" charset="0"/>
                <a:cs typeface="Times New Roman" panose="02020603050405020304" pitchFamily="18" charset="0"/>
              </a:rPr>
              <a:t> 						(Nguyên Hồng)</a:t>
            </a:r>
          </a:p>
          <a:p>
            <a:r>
              <a:rPr lang="vi-VN" sz="2800" dirty="0">
                <a:solidFill>
                  <a:srgbClr val="0070C0"/>
                </a:solidFill>
                <a:latin typeface="Times New Roman" panose="02020603050405020304" pitchFamily="18" charset="0"/>
                <a:cs typeface="Times New Roman" panose="02020603050405020304" pitchFamily="18" charset="0"/>
              </a:rPr>
              <a:t>Nguyễn Khải nhận xét về Kim Lân và Vợ nhặt: “Đó là thần viết. Thần mượn tay người để viết nên những trang văn bất hủ.”</a:t>
            </a:r>
          </a:p>
          <a:p>
            <a:r>
              <a:rPr lang="vi-VN" sz="2800" dirty="0">
                <a:solidFill>
                  <a:srgbClr val="0070C0"/>
                </a:solidFill>
                <a:latin typeface="Times New Roman" panose="02020603050405020304" pitchFamily="18" charset="0"/>
                <a:cs typeface="Times New Roman" panose="02020603050405020304" pitchFamily="18" charset="0"/>
              </a:rPr>
              <a:t> “Những người đói họ không nghĩ đến cái chết mà nghĩ đến cái sống.” </a:t>
            </a:r>
            <a:r>
              <a:rPr lang="vi-VN" sz="2800" b="1" dirty="0">
                <a:solidFill>
                  <a:srgbClr val="0070C0"/>
                </a:solidFill>
                <a:latin typeface="Times New Roman" panose="02020603050405020304" pitchFamily="18" charset="0"/>
                <a:cs typeface="Times New Roman" panose="02020603050405020304" pitchFamily="18" charset="0"/>
              </a:rPr>
              <a:t>  											  (Kim Lân)</a:t>
            </a:r>
          </a:p>
          <a:p>
            <a:pPr algn="just">
              <a:spcBef>
                <a:spcPct val="50000"/>
              </a:spcBef>
            </a:pPr>
            <a:endParaRPr lang="en-US" sz="2800" b="1" dirty="0">
              <a:solidFill>
                <a:schemeClr val="accent2"/>
              </a:solidFill>
              <a:latin typeface="Times New Roman" panose="02020603050405020304" pitchFamily="18" charset="0"/>
              <a:cs typeface="Times New Roman" panose="02020603050405020304" pitchFamily="18" charset="0"/>
            </a:endParaRPr>
          </a:p>
          <a:p>
            <a:pPr algn="just">
              <a:spcBef>
                <a:spcPct val="50000"/>
              </a:spcBef>
            </a:pPr>
            <a:endParaRPr lang="en-US" sz="2800" dirty="0">
              <a:solidFill>
                <a:srgbClr val="0000CC"/>
              </a:solidFill>
              <a:latin typeface="Times New Roman" panose="02020603050405020304" pitchFamily="18" charset="0"/>
              <a:cs typeface="Times New Roman" panose="02020603050405020304" pitchFamily="18" charset="0"/>
            </a:endParaRPr>
          </a:p>
          <a:p>
            <a:pPr marL="342900" indent="-342900" algn="just">
              <a:spcBef>
                <a:spcPct val="50000"/>
              </a:spcBef>
              <a:buFontTx/>
              <a:buChar char="-"/>
            </a:pPr>
            <a:endParaRPr lang="en-US" sz="28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wedge">
                                      <p:cBhvr>
                                        <p:cTn id="7" dur="2000"/>
                                        <p:tgtEl>
                                          <p:spTgt spid="2458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ổng hợp những mở bài về tác phẩm Vợ Nhặt">
            <a:extLst>
              <a:ext uri="{FF2B5EF4-FFF2-40B4-BE49-F238E27FC236}">
                <a16:creationId xmlns:a16="http://schemas.microsoft.com/office/drawing/2014/main" id="{2514AC14-112E-4C74-A59A-039B15F5EB7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ln>
            <a:noFill/>
          </a:ln>
        </p:spPr>
      </p:pic>
      <p:sp>
        <p:nvSpPr>
          <p:cNvPr id="5" name="Rectangle 4">
            <a:extLst>
              <a:ext uri="{FF2B5EF4-FFF2-40B4-BE49-F238E27FC236}">
                <a16:creationId xmlns:a16="http://schemas.microsoft.com/office/drawing/2014/main" id="{37EFF7EA-646B-4605-87B7-EA596A35BD56}"/>
              </a:ext>
            </a:extLst>
          </p:cNvPr>
          <p:cNvSpPr/>
          <p:nvPr/>
        </p:nvSpPr>
        <p:spPr>
          <a:xfrm>
            <a:off x="152400" y="0"/>
            <a:ext cx="8839200" cy="2185214"/>
          </a:xfrm>
          <a:prstGeom prst="rect">
            <a:avLst/>
          </a:prstGeom>
        </p:spPr>
        <p:txBody>
          <a:bodyPr wrap="square">
            <a:spAutoFit/>
          </a:bodyPr>
          <a:lstStyle/>
          <a:p>
            <a:pPr algn="just"/>
            <a:r>
              <a:rPr lang="vi-VN" sz="2400" b="1" dirty="0">
                <a:solidFill>
                  <a:srgbClr val="FF0000"/>
                </a:solidFill>
                <a:latin typeface="Times New Roman" panose="02020603050405020304" pitchFamily="18" charset="0"/>
                <a:cs typeface="Times New Roman" panose="02020603050405020304" pitchFamily="18" charset="0"/>
              </a:rPr>
              <a:t>A. NHỮNG KIẾN THỨC CƠ BẢN:</a:t>
            </a:r>
            <a:endParaRPr lang="en-US" sz="2400" b="1" dirty="0">
              <a:solidFill>
                <a:srgbClr val="FF0000"/>
              </a:solidFill>
              <a:latin typeface="Times New Roman" panose="02020603050405020304" pitchFamily="18" charset="0"/>
              <a:cs typeface="Times New Roman" panose="02020603050405020304" pitchFamily="18" charset="0"/>
            </a:endParaRPr>
          </a:p>
          <a:p>
            <a:pPr algn="just"/>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giả</a:t>
            </a:r>
            <a:r>
              <a:rPr lang="en-US" sz="2400" b="1" dirty="0">
                <a:solidFill>
                  <a:srgbClr val="FF0000"/>
                </a:solidFill>
                <a:latin typeface="Times New Roman" panose="02020603050405020304" pitchFamily="18" charset="0"/>
                <a:cs typeface="Times New Roman" panose="02020603050405020304" pitchFamily="18" charset="0"/>
              </a:rPr>
              <a:t>:</a:t>
            </a:r>
            <a:endParaRPr lang="vi-VN" sz="2400" dirty="0">
              <a:solidFill>
                <a:srgbClr val="0000CC"/>
              </a:solidFill>
              <a:latin typeface="Times New Roman" panose="02020603050405020304" pitchFamily="18" charset="0"/>
              <a:cs typeface="Times New Roman" panose="02020603050405020304" pitchFamily="18" charset="0"/>
            </a:endParaRPr>
          </a:p>
          <a:p>
            <a:pPr algn="just"/>
            <a:r>
              <a:rPr lang="vi-VN" sz="2800" dirty="0">
                <a:solidFill>
                  <a:srgbClr val="0000CC"/>
                </a:solidFill>
                <a:latin typeface="Times New Roman" panose="02020603050405020304" pitchFamily="18" charset="0"/>
                <a:cs typeface="Times New Roman" panose="02020603050405020304" pitchFamily="18" charset="0"/>
              </a:rPr>
              <a:t>Kim Lân là cây bút truyện ngắn xuất sắc. Tác phẩm của ông thường viết về người nông dân</a:t>
            </a:r>
            <a:r>
              <a:rPr lang="en-US" sz="2800" dirty="0">
                <a:solidFill>
                  <a:srgbClr val="0000CC"/>
                </a:solidFill>
                <a:latin typeface="Times New Roman" panose="02020603050405020304" pitchFamily="18" charset="0"/>
                <a:cs typeface="Times New Roman" panose="02020603050405020304" pitchFamily="18" charset="0"/>
              </a:rPr>
              <a:t> </a:t>
            </a:r>
            <a:r>
              <a:rPr lang="vi-VN" sz="2800" dirty="0">
                <a:solidFill>
                  <a:srgbClr val="0000CC"/>
                </a:solidFill>
                <a:latin typeface="Times New Roman" panose="02020603050405020304" pitchFamily="18" charset="0"/>
                <a:cs typeface="Times New Roman" panose="02020603050405020304" pitchFamily="18" charset="0"/>
              </a:rPr>
              <a:t>VN nghèo khó nhưng thật thà chất phác.</a:t>
            </a:r>
          </a:p>
        </p:txBody>
      </p:sp>
    </p:spTree>
    <p:extLst>
      <p:ext uri="{BB962C8B-B14F-4D97-AF65-F5344CB8AC3E}">
        <p14:creationId xmlns:p14="http://schemas.microsoft.com/office/powerpoint/2010/main" val="3167766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610600" cy="4832092"/>
          </a:xfrm>
          <a:prstGeom prst="rect">
            <a:avLst/>
          </a:prstGeom>
        </p:spPr>
        <p:txBody>
          <a:bodyPr wrap="square">
            <a:spAutoFit/>
          </a:bodyPr>
          <a:lstStyle/>
          <a:p>
            <a:pPr algn="just">
              <a:buSzPts val="2800"/>
              <a:buFont typeface="Arial" panose="020B0604020202020204" pitchFamily="34" charset="0"/>
              <a:buChar char="•"/>
            </a:pPr>
            <a:r>
              <a:rPr lang="en-US" sz="2800" b="1" dirty="0" err="1">
                <a:solidFill>
                  <a:srgbClr val="0070C0"/>
                </a:solidFill>
                <a:latin typeface="Times New Roman" panose="02020603050405020304" pitchFamily="18" charset="0"/>
                <a:cs typeface="Times New Roman" panose="02020603050405020304" pitchFamily="18" charset="0"/>
              </a:rPr>
              <a:t>Nghệ</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thuật</a:t>
            </a:r>
            <a:r>
              <a:rPr lang="en-US" sz="2800" b="1" dirty="0">
                <a:solidFill>
                  <a:srgbClr val="0070C0"/>
                </a:solidFill>
                <a:latin typeface="Times New Roman" panose="02020603050405020304" pitchFamily="18" charset="0"/>
                <a:cs typeface="Times New Roman" panose="02020603050405020304" pitchFamily="18" charset="0"/>
              </a:rPr>
              <a:t>:</a:t>
            </a:r>
          </a:p>
          <a:p>
            <a:pPr algn="just"/>
            <a:r>
              <a:rPr lang="en-US" sz="2800" b="1"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nhan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phẩm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nhiều</a:t>
            </a:r>
            <a:r>
              <a:rPr lang="en-US" sz="2800" dirty="0">
                <a:solidFill>
                  <a:srgbClr val="0070C0"/>
                </a:solidFill>
                <a:latin typeface="Times New Roman" panose="02020603050405020304" pitchFamily="18" charset="0"/>
                <a:cs typeface="Times New Roman" panose="02020603050405020304" pitchFamily="18" charset="0"/>
              </a:rPr>
              <a:t> ý </a:t>
            </a:r>
            <a:r>
              <a:rPr lang="en-US" sz="2800" dirty="0" err="1">
                <a:solidFill>
                  <a:srgbClr val="0070C0"/>
                </a:solidFill>
                <a:latin typeface="Times New Roman" panose="02020603050405020304" pitchFamily="18" charset="0"/>
                <a:cs typeface="Times New Roman" panose="02020603050405020304" pitchFamily="18" charset="0"/>
              </a:rPr>
              <a:t>nghĩa</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en-US" sz="2800" b="1"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huống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truyện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đáo</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en-US" sz="2800" b="1"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Ngôn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ngữ</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hóm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hỉnh</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en-US" sz="2800" b="1"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Miêu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sắc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sảo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Đánh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giá</a:t>
            </a:r>
            <a:r>
              <a:rPr lang="en-US" sz="2800" b="1" dirty="0">
                <a:solidFill>
                  <a:srgbClr val="0070C0"/>
                </a:solidFill>
                <a:latin typeface="Times New Roman" panose="02020603050405020304" pitchFamily="18" charset="0"/>
                <a:cs typeface="Times New Roman" panose="02020603050405020304" pitchFamily="18" charset="0"/>
              </a:rPr>
              <a:t>:</a:t>
            </a:r>
          </a:p>
          <a:p>
            <a:pPr algn="just"/>
            <a:r>
              <a:rPr lang="en-US" sz="2800" b="1"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phẩm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ý </a:t>
            </a:r>
            <a:r>
              <a:rPr lang="en-US" sz="2800" dirty="0" err="1">
                <a:solidFill>
                  <a:srgbClr val="0070C0"/>
                </a:solidFill>
                <a:latin typeface="Times New Roman" panose="02020603050405020304" pitchFamily="18" charset="0"/>
                <a:cs typeface="Times New Roman" panose="02020603050405020304" pitchFamily="18" charset="0"/>
              </a:rPr>
              <a:t>nghĩa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sâu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sắc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tấm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lòng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bao</a:t>
            </a:r>
            <a:r>
              <a:rPr lang="en-US" sz="2800" dirty="0">
                <a:solidFill>
                  <a:srgbClr val="0070C0"/>
                </a:solidFill>
                <a:latin typeface="Times New Roman" panose="02020603050405020304" pitchFamily="18" charset="0"/>
                <a:cs typeface="Times New Roman" panose="02020603050405020304" pitchFamily="18" charset="0"/>
              </a:rPr>
              <a:t> la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giả</a:t>
            </a:r>
            <a:endParaRPr lang="en-US" sz="2800" dirty="0">
              <a:solidFill>
                <a:srgbClr val="0070C0"/>
              </a:solidFill>
              <a:latin typeface="Times New Roman" panose="02020603050405020304" pitchFamily="18" charset="0"/>
              <a:cs typeface="Times New Roman" panose="02020603050405020304" pitchFamily="18" charset="0"/>
            </a:endParaRPr>
          </a:p>
          <a:p>
            <a:pPr algn="just"/>
            <a:r>
              <a:rPr lang="vi-VN" sz="2800" dirty="0">
                <a:solidFill>
                  <a:srgbClr val="0070C0"/>
                </a:solidFill>
                <a:latin typeface="Times New Roman" panose="02020603050405020304" pitchFamily="18" charset="0"/>
                <a:cs typeface="Times New Roman" panose="02020603050405020304" pitchFamily="18" charset="0"/>
              </a:rPr>
              <a:t>- Thể hiện khát khao hạnh phúc, tin tưởng vào tương lai của những người lao động </a:t>
            </a:r>
          </a:p>
          <a:p>
            <a:pPr algn="just"/>
            <a:r>
              <a:rPr lang="vi-VN" sz="2800" b="1"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Sự đùm bọc cưu mang của những người nghèo khổ</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 Box 6"/>
          <p:cNvSpPr txBox="1">
            <a:spLocks noChangeArrowheads="1"/>
          </p:cNvSpPr>
          <p:nvPr/>
        </p:nvSpPr>
        <p:spPr bwMode="auto">
          <a:xfrm>
            <a:off x="381000" y="166688"/>
            <a:ext cx="8534400" cy="8063746"/>
          </a:xfrm>
          <a:prstGeom prst="rect">
            <a:avLst/>
          </a:prstGeom>
          <a:noFill/>
          <a:ln w="9525">
            <a:noFill/>
            <a:miter lim="800000"/>
            <a:headEnd/>
            <a:tailEnd/>
          </a:ln>
        </p:spPr>
        <p:txBody>
          <a:bodyPr>
            <a:spAutoFit/>
          </a:bodyPr>
          <a:lstStyle/>
          <a:p>
            <a:r>
              <a:rPr lang="en-US" sz="2800" b="1" dirty="0" err="1">
                <a:solidFill>
                  <a:srgbClr val="FF0000"/>
                </a:solidFill>
                <a:latin typeface="Times New Roman" panose="02020603050405020304" pitchFamily="18" charset="0"/>
                <a:cs typeface="Times New Roman" panose="02020603050405020304" pitchFamily="18" charset="0"/>
              </a:rPr>
              <a:t>Giá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đạo</a:t>
            </a:r>
            <a:r>
              <a:rPr lang="en-US" sz="2800" b="1" dirty="0">
                <a:solidFill>
                  <a:srgbClr val="FF0000"/>
                </a:solidFill>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tội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dã</a:t>
            </a:r>
            <a:r>
              <a:rPr lang="en-US" sz="2800" dirty="0">
                <a:solidFill>
                  <a:srgbClr val="0070C0"/>
                </a:solidFill>
                <a:latin typeface="Times New Roman" panose="02020603050405020304" pitchFamily="18" charset="0"/>
                <a:cs typeface="Times New Roman" panose="02020603050405020304" pitchFamily="18" charset="0"/>
              </a:rPr>
              <a:t> man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gây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đói</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b="1"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Trân trọng, cảm thông trước tấm lòng nhân hậu, cưu mang nhau và niềm khát khao hạnh phúc bình dị của con người.</a:t>
            </a:r>
          </a:p>
          <a:p>
            <a:r>
              <a:rPr lang="vi-VN" sz="2800" b="1"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Tác giả xót thương trước số phận nghèo khổ của người lao động.</a:t>
            </a:r>
          </a:p>
          <a:p>
            <a:r>
              <a:rPr lang="vi-VN" sz="2800" dirty="0">
                <a:solidFill>
                  <a:srgbClr val="0070C0"/>
                </a:solidFill>
                <a:latin typeface="Times New Roman" panose="02020603050405020304" pitchFamily="18" charset="0"/>
                <a:cs typeface="Times New Roman" panose="02020603050405020304" pitchFamily="18" charset="0"/>
              </a:rPr>
              <a:t>Trước sự bấp bênh giữa cái sống và cái chết của nạn đói, con người vẫn hướng về sự sống và khát khao một tổ ấm gia đình.</a:t>
            </a:r>
          </a:p>
          <a:p>
            <a:r>
              <a:rPr lang="vi-VN" sz="2800" dirty="0">
                <a:solidFill>
                  <a:srgbClr val="0070C0"/>
                </a:solidFill>
                <a:latin typeface="Times New Roman" panose="02020603050405020304" pitchFamily="18" charset="0"/>
                <a:cs typeface="Times New Roman" panose="02020603050405020304" pitchFamily="18" charset="0"/>
              </a:rPr>
              <a:t>Cuối tác phẩm, tác giả vạch ra con đường tươi sáng cho họ.</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phẩm</a:t>
            </a:r>
            <a:r>
              <a:rPr lang="en-US" sz="2800" dirty="0">
                <a:solidFill>
                  <a:srgbClr val="0070C0"/>
                </a:solidFill>
                <a:latin typeface="Times New Roman" panose="02020603050405020304" pitchFamily="18" charset="0"/>
                <a:cs typeface="Times New Roman" panose="02020603050405020304" pitchFamily="18" charset="0"/>
              </a:rPr>
              <a:t>.</a:t>
            </a:r>
          </a:p>
          <a:p>
            <a:pPr algn="just">
              <a:spcBef>
                <a:spcPct val="50000"/>
              </a:spcBef>
            </a:pPr>
            <a:endParaRPr lang="en-US" sz="2800" dirty="0">
              <a:solidFill>
                <a:srgbClr val="0070C0"/>
              </a:solidFill>
              <a:latin typeface="Times New Roman" panose="02020603050405020304" pitchFamily="18" charset="0"/>
              <a:cs typeface="Times New Roman" panose="02020603050405020304" pitchFamily="18" charset="0"/>
            </a:endParaRPr>
          </a:p>
          <a:p>
            <a:pPr marL="457200" indent="-457200" algn="just">
              <a:spcBef>
                <a:spcPct val="50000"/>
              </a:spcBef>
              <a:buFontTx/>
              <a:buChar char="-"/>
            </a:pPr>
            <a:endParaRPr lang="en-US" sz="2800" dirty="0">
              <a:solidFill>
                <a:srgbClr val="0000CC"/>
              </a:solidFill>
              <a:latin typeface="Times New Roman" panose="02020603050405020304" pitchFamily="18" charset="0"/>
              <a:cs typeface="Times New Roman" panose="02020603050405020304" pitchFamily="18" charset="0"/>
            </a:endParaRPr>
          </a:p>
          <a:p>
            <a:pPr algn="just">
              <a:spcBef>
                <a:spcPct val="50000"/>
              </a:spcBef>
            </a:pPr>
            <a:endParaRPr 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fade">
                                      <p:cBhvr>
                                        <p:cTn id="7" dur="100"/>
                                        <p:tgtEl>
                                          <p:spTgt spid="27654"/>
                                        </p:tgtEl>
                                      </p:cBhvr>
                                    </p:animEffect>
                                    <p:anim calcmode="lin" valueType="num">
                                      <p:cBhvr>
                                        <p:cTn id="8" dur="400" fill="hold"/>
                                        <p:tgtEl>
                                          <p:spTgt spid="27654"/>
                                        </p:tgtEl>
                                        <p:attrNameLst>
                                          <p:attrName>ppt_x</p:attrName>
                                        </p:attrNameLst>
                                      </p:cBhvr>
                                      <p:tavLst>
                                        <p:tav tm="0">
                                          <p:val>
                                            <p:strVal val="#ppt_x"/>
                                          </p:val>
                                        </p:tav>
                                        <p:tav tm="100000">
                                          <p:val>
                                            <p:strVal val="#ppt_x"/>
                                          </p:val>
                                        </p:tav>
                                      </p:tavLst>
                                    </p:anim>
                                    <p:anim calcmode="lin" valueType="num">
                                      <p:cBhvr>
                                        <p:cTn id="9" dur="400" fill="hold"/>
                                        <p:tgtEl>
                                          <p:spTgt spid="2765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765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765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381000" y="533400"/>
            <a:ext cx="8534400" cy="4616648"/>
          </a:xfrm>
          <a:prstGeom prst="rect">
            <a:avLst/>
          </a:prstGeom>
          <a:noFill/>
          <a:ln w="9525">
            <a:noFill/>
            <a:miter lim="800000"/>
            <a:headEnd/>
            <a:tailEnd/>
          </a:ln>
        </p:spPr>
        <p:txBody>
          <a:bodyPr>
            <a:spAutoFit/>
          </a:bodyPr>
          <a:lstStyle/>
          <a:p>
            <a:r>
              <a:rPr lang="en-US" sz="2800" b="1" dirty="0" err="1">
                <a:solidFill>
                  <a:srgbClr val="FF0000"/>
                </a:solidFill>
                <a:latin typeface="Times New Roman" panose="02020603050405020304" pitchFamily="18" charset="0"/>
                <a:cs typeface="Times New Roman" panose="02020603050405020304" pitchFamily="18" charset="0"/>
              </a:rPr>
              <a:t>Giá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Lên án mạnh mẽ bọn thực dân và phát xít đẩy người lao động vào sự đói nghèo.</a:t>
            </a:r>
          </a:p>
          <a:p>
            <a:r>
              <a:rPr lang="vi-VN" sz="2800" b="1"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Miêu tả chân thực, cụ thể tình cảnh bi đát của người lao động.</a:t>
            </a:r>
          </a:p>
          <a:p>
            <a:r>
              <a:rPr lang="vi-VN" sz="2800" b="1"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Cái đói đã có lúc bóp méo nhân cách con người.</a:t>
            </a:r>
          </a:p>
          <a:p>
            <a:r>
              <a:rPr lang="vi-VN" sz="2800" b="1"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Hình ảnh đoàn người phá kho thóc và lá cờ đỏ gợi đến một cuộc sống tươi đẹp.</a:t>
            </a:r>
          </a:p>
          <a:p>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phẩm</a:t>
            </a:r>
            <a:r>
              <a:rPr lang="en-US" sz="2800" dirty="0">
                <a:solidFill>
                  <a:srgbClr val="0070C0"/>
                </a:solidFill>
                <a:latin typeface="Times New Roman" panose="02020603050405020304" pitchFamily="18" charset="0"/>
                <a:cs typeface="Times New Roman" panose="02020603050405020304" pitchFamily="18" charset="0"/>
              </a:rPr>
              <a:t>.</a:t>
            </a:r>
          </a:p>
          <a:p>
            <a:pPr algn="just">
              <a:spcBef>
                <a:spcPct val="50000"/>
              </a:spcBef>
            </a:pPr>
            <a:endParaRPr 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
            <a:ext cx="8077200" cy="5663089"/>
          </a:xfrm>
          <a:prstGeom prst="rect">
            <a:avLst/>
          </a:prstGeom>
        </p:spPr>
        <p:txBody>
          <a:bodyPr wrap="square">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Hoàn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cảnh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a:t>
            </a:r>
            <a:r>
              <a:rPr lang="en-US" sz="3200" b="1" dirty="0">
                <a:solidFill>
                  <a:srgbClr val="FF0000"/>
                </a:solidFill>
                <a:latin typeface="Times New Roman" panose="02020603050405020304" pitchFamily="18" charset="0"/>
                <a:cs typeface="Times New Roman" panose="02020603050405020304" pitchFamily="18" charset="0"/>
              </a:rPr>
              <a:t>:</a:t>
            </a:r>
          </a:p>
          <a:p>
            <a:pPr algn="just"/>
            <a:r>
              <a:rPr lang="vi-VN" dirty="0">
                <a:solidFill>
                  <a:srgbClr val="0000CC"/>
                </a:solidFill>
                <a:latin typeface="Times New Roman" panose="02020603050405020304" pitchFamily="18" charset="0"/>
                <a:cs typeface="Times New Roman" panose="02020603050405020304" pitchFamily="18" charset="0"/>
              </a:rPr>
              <a:t>	</a:t>
            </a:r>
            <a:r>
              <a:rPr lang="vi-VN" sz="2800" dirty="0">
                <a:solidFill>
                  <a:srgbClr val="0000CC"/>
                </a:solidFill>
                <a:latin typeface="Times New Roman" panose="02020603050405020304" pitchFamily="18" charset="0"/>
                <a:cs typeface="Times New Roman" panose="02020603050405020304" pitchFamily="18" charset="0"/>
              </a:rPr>
              <a:t>“Vợ nhặt” có tiền thân là “Xóm ngụ cư” được viết sau nạn đói 1945 nhưng tác phẩm còn dang dở và mất bản thảo. Năm 1954 Kim Lân dựa vào một phần cốt truyện cũ và viết truyện ngắn này. Truyện được trích trong tập “Con chó xấu xí”.</a:t>
            </a:r>
          </a:p>
          <a:p>
            <a:pPr algn="just"/>
            <a:endParaRPr lang="vi-VN" sz="2800" dirty="0">
              <a:solidFill>
                <a:srgbClr val="0000CC"/>
              </a:solidFill>
              <a:latin typeface="Times New Roman" panose="02020603050405020304" pitchFamily="18" charset="0"/>
              <a:cs typeface="Times New Roman" panose="02020603050405020304" pitchFamily="18" charset="0"/>
            </a:endParaRPr>
          </a:p>
          <a:p>
            <a:pPr algn="just"/>
            <a:r>
              <a:rPr lang="en-US" sz="3200" b="1" dirty="0">
                <a:solidFill>
                  <a:srgbClr val="FF0000"/>
                </a:solidFill>
                <a:latin typeface="Times New Roman" panose="02020603050405020304" pitchFamily="18" charset="0"/>
                <a:cs typeface="Times New Roman" panose="02020603050405020304" pitchFamily="18" charset="0"/>
              </a:rPr>
              <a:t>3. </a:t>
            </a:r>
            <a:r>
              <a:rPr lang="en-US" sz="3200" b="1" dirty="0" err="1">
                <a:solidFill>
                  <a:srgbClr val="FF0000"/>
                </a:solidFill>
                <a:latin typeface="Times New Roman" panose="02020603050405020304" pitchFamily="18" charset="0"/>
                <a:cs typeface="Times New Roman" panose="02020603050405020304" pitchFamily="18" charset="0"/>
              </a:rPr>
              <a:t>Chủ</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a:t>
            </a:r>
          </a:p>
          <a:p>
            <a:pPr algn="just"/>
            <a:r>
              <a:rPr lang="vi-VN" dirty="0">
                <a:solidFill>
                  <a:srgbClr val="0000CC"/>
                </a:solidFill>
                <a:latin typeface="Times New Roman" panose="02020603050405020304" pitchFamily="18" charset="0"/>
                <a:cs typeface="Times New Roman" panose="02020603050405020304" pitchFamily="18" charset="0"/>
              </a:rPr>
              <a:t>	</a:t>
            </a:r>
            <a:r>
              <a:rPr lang="vi-VN" sz="2800" dirty="0">
                <a:solidFill>
                  <a:srgbClr val="0000CC"/>
                </a:solidFill>
                <a:latin typeface="Times New Roman" panose="02020603050405020304" pitchFamily="18" charset="0"/>
                <a:cs typeface="Times New Roman" panose="02020603050405020304" pitchFamily="18" charset="0"/>
              </a:rPr>
              <a:t>Tố cáo xã hội đã đưa con người đến thảm cảnh đói nghèo, thể hiện niềm khát khao yêu thương, sự cưu mang lẫn nhau và niềm tin mãnh liệt vào tương lai tươi sáng của người lao động.</a:t>
            </a:r>
          </a:p>
          <a:p>
            <a:pPr algn="just"/>
            <a:endParaRPr lang="en-US" dirty="0">
              <a:solidFill>
                <a:srgbClr val="0000CC"/>
              </a:solidFill>
              <a:latin typeface="Arial" panose="020B0604020202020204" pitchFamily="34" charset="0"/>
            </a:endParaRPr>
          </a:p>
        </p:txBody>
      </p:sp>
    </p:spTree>
    <p:extLst>
      <p:ext uri="{BB962C8B-B14F-4D97-AF65-F5344CB8AC3E}">
        <p14:creationId xmlns:p14="http://schemas.microsoft.com/office/powerpoint/2010/main" val="2332677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7"/>
          <p:cNvSpPr txBox="1">
            <a:spLocks noChangeArrowheads="1"/>
          </p:cNvSpPr>
          <p:nvPr/>
        </p:nvSpPr>
        <p:spPr bwMode="auto">
          <a:xfrm>
            <a:off x="509789" y="233061"/>
            <a:ext cx="6324600" cy="519113"/>
          </a:xfrm>
          <a:prstGeom prst="rect">
            <a:avLst/>
          </a:prstGeom>
          <a:noFill/>
          <a:ln w="9525">
            <a:noFill/>
            <a:miter lim="800000"/>
            <a:headEnd/>
            <a:tailEnd/>
          </a:ln>
        </p:spPr>
        <p:txBody>
          <a:bodyPr>
            <a:spAutoFit/>
          </a:bodyPr>
          <a:lstStyle/>
          <a:p>
            <a:pPr>
              <a:spcBef>
                <a:spcPct val="50000"/>
              </a:spcBef>
            </a:pPr>
            <a:r>
              <a:rPr lang="en-US" sz="2800" b="1" dirty="0">
                <a:solidFill>
                  <a:srgbClr val="FF0000"/>
                </a:solidFill>
                <a:latin typeface="VNI-Helve" pitchFamily="2" charset="0"/>
              </a:rPr>
              <a:t>4. </a:t>
            </a:r>
            <a:r>
              <a:rPr lang="en-US" sz="2800" b="1" dirty="0">
                <a:solidFill>
                  <a:srgbClr val="FF0000"/>
                </a:solidFill>
                <a:latin typeface="Times New Roman" panose="02020603050405020304" pitchFamily="18" charset="0"/>
                <a:cs typeface="Times New Roman" panose="02020603050405020304" pitchFamily="18" charset="0"/>
              </a:rPr>
              <a:t>Ý </a:t>
            </a:r>
            <a:r>
              <a:rPr lang="en-US" sz="2800" b="1" dirty="0" err="1">
                <a:solidFill>
                  <a:srgbClr val="FF0000"/>
                </a:solidFill>
                <a:latin typeface="Times New Roman" panose="02020603050405020304" pitchFamily="18" charset="0"/>
                <a:cs typeface="Times New Roman" panose="02020603050405020304" pitchFamily="18" charset="0"/>
              </a:rPr>
              <a:t>nghĩa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đê</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a:solidFill>
                  <a:srgbClr val="FF0000"/>
                </a:solidFill>
                <a:latin typeface="VNI-Helve" pitchFamily="2" charset="0"/>
              </a:rPr>
              <a:t>:</a:t>
            </a:r>
          </a:p>
        </p:txBody>
      </p:sp>
      <p:sp>
        <p:nvSpPr>
          <p:cNvPr id="2" name="Rectangle 1"/>
          <p:cNvSpPr/>
          <p:nvPr/>
        </p:nvSpPr>
        <p:spPr>
          <a:xfrm>
            <a:off x="304800" y="790274"/>
            <a:ext cx="8153400" cy="2246769"/>
          </a:xfrm>
          <a:prstGeom prst="rect">
            <a:avLst/>
          </a:prstGeom>
        </p:spPr>
        <p:txBody>
          <a:bodyPr wrap="square">
            <a:spAutoFit/>
          </a:bodyPr>
          <a:lstStyle/>
          <a:p>
            <a:pPr algn="just">
              <a:buSzPts val="3000"/>
              <a:buFont typeface="Arial" panose="020B0604020202020204" pitchFamily="34" charset="0"/>
              <a:buChar char="-"/>
            </a:pPr>
            <a:r>
              <a:rPr lang="vi-VN" sz="2800" dirty="0">
                <a:solidFill>
                  <a:srgbClr val="0000CC"/>
                </a:solidFill>
                <a:latin typeface="Times New Roman" panose="02020603050405020304" pitchFamily="18" charset="0"/>
                <a:cs typeface="Times New Roman" panose="02020603050405020304" pitchFamily="18" charset="0"/>
              </a:rPr>
              <a:t>“Vợ nhặt” gợi tình huống truyện độc đáo:</a:t>
            </a:r>
            <a:r>
              <a:rPr lang="en-US" sz="2800" dirty="0">
                <a:solidFill>
                  <a:srgbClr val="0000CC"/>
                </a:solidFill>
                <a:latin typeface="Times New Roman" panose="02020603050405020304" pitchFamily="18" charset="0"/>
                <a:cs typeface="Times New Roman" panose="02020603050405020304" pitchFamily="18" charset="0"/>
              </a:rPr>
              <a:t> </a:t>
            </a:r>
            <a:r>
              <a:rPr lang="vi-VN" sz="2800" dirty="0">
                <a:solidFill>
                  <a:srgbClr val="0000CC"/>
                </a:solidFill>
                <a:latin typeface="Times New Roman" panose="02020603050405020304" pitchFamily="18" charset="0"/>
                <a:cs typeface="Times New Roman" panose="02020603050405020304" pitchFamily="18" charset="0"/>
              </a:rPr>
              <a:t>vợ có thể “nhặt” được như người ta nhặt cái rơm, cái rác bên đường.</a:t>
            </a:r>
          </a:p>
          <a:p>
            <a:pPr algn="just"/>
            <a:r>
              <a:rPr lang="vi-VN" sz="2800" dirty="0">
                <a:solidFill>
                  <a:srgbClr val="0000CC"/>
                </a:solidFill>
                <a:latin typeface="Times New Roman" panose="02020603050405020304" pitchFamily="18" charset="0"/>
                <a:cs typeface="Times New Roman" panose="02020603050405020304" pitchFamily="18" charset="0"/>
              </a:rPr>
              <a:t>- “Vợ nhặt” nói lên thân phận rẻ rúng của con người trong XH cũ, đặt biệt là người phụ nữ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checkerboard(across)">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57200" y="495300"/>
            <a:ext cx="7848600" cy="5867400"/>
            <a:chOff x="381000" y="381000"/>
            <a:chExt cx="7848600" cy="5867400"/>
          </a:xfrm>
        </p:grpSpPr>
        <p:sp>
          <p:nvSpPr>
            <p:cNvPr id="4" name="Rectangle 4"/>
            <p:cNvSpPr>
              <a:spLocks noChangeArrowheads="1"/>
            </p:cNvSpPr>
            <p:nvPr/>
          </p:nvSpPr>
          <p:spPr bwMode="auto">
            <a:xfrm>
              <a:off x="2438400" y="381000"/>
              <a:ext cx="5715000" cy="990600"/>
            </a:xfrm>
            <a:prstGeom prst="rect">
              <a:avLst/>
            </a:prstGeom>
            <a:gradFill rotWithShape="1">
              <a:gsLst>
                <a:gs pos="0">
                  <a:srgbClr val="9933FF"/>
                </a:gs>
                <a:gs pos="50000">
                  <a:srgbClr val="FFFFFF"/>
                </a:gs>
                <a:gs pos="100000">
                  <a:srgbClr val="9933FF"/>
                </a:gs>
              </a:gsLst>
              <a:lin ang="2700000" scaled="1"/>
            </a:gradFill>
            <a:ln w="0">
              <a:solidFill>
                <a:srgbClr val="FF0000">
                  <a:alpha val="41000"/>
                </a:srgbClr>
              </a:solidFill>
              <a:miter lim="800000"/>
              <a:headEnd/>
              <a:tailEnd/>
            </a:ln>
          </p:spPr>
          <p:txBody>
            <a:bodyPr wrap="none" anchor="ctr"/>
            <a:lstStyle/>
            <a:p>
              <a:pPr algn="just"/>
              <a:endParaRPr lang="en-US" sz="2000" i="1" dirty="0">
                <a:solidFill>
                  <a:srgbClr val="6600CC"/>
                </a:solidFill>
                <a:latin typeface="Times New Roman" pitchFamily="18" charset="0"/>
              </a:endParaRPr>
            </a:p>
            <a:p>
              <a:pPr algn="just"/>
              <a:endParaRPr lang="en-US" sz="2000" i="1" dirty="0">
                <a:solidFill>
                  <a:srgbClr val="6600CC"/>
                </a:solidFill>
                <a:latin typeface="Times New Roman" pitchFamily="18" charset="0"/>
              </a:endParaRPr>
            </a:p>
          </p:txBody>
        </p:sp>
        <p:sp>
          <p:nvSpPr>
            <p:cNvPr id="5" name="Rectangle 4"/>
            <p:cNvSpPr>
              <a:spLocks noChangeArrowheads="1"/>
            </p:cNvSpPr>
            <p:nvPr/>
          </p:nvSpPr>
          <p:spPr bwMode="auto">
            <a:xfrm>
              <a:off x="2438400" y="1447800"/>
              <a:ext cx="5715000" cy="990600"/>
            </a:xfrm>
            <a:prstGeom prst="rect">
              <a:avLst/>
            </a:prstGeom>
            <a:gradFill rotWithShape="1">
              <a:gsLst>
                <a:gs pos="0">
                  <a:srgbClr val="9933FF"/>
                </a:gs>
                <a:gs pos="50000">
                  <a:srgbClr val="FFFFFF"/>
                </a:gs>
                <a:gs pos="100000">
                  <a:srgbClr val="9933FF"/>
                </a:gs>
              </a:gsLst>
              <a:lin ang="2700000" scaled="1"/>
            </a:gradFill>
            <a:ln w="0">
              <a:solidFill>
                <a:srgbClr val="FF0000">
                  <a:alpha val="41000"/>
                </a:srgbClr>
              </a:solidFill>
              <a:miter lim="800000"/>
              <a:headEnd/>
              <a:tailEnd/>
            </a:ln>
          </p:spPr>
          <p:txBody>
            <a:bodyPr wrap="none" anchor="ctr"/>
            <a:lstStyle/>
            <a:p>
              <a:pPr algn="just"/>
              <a:endParaRPr lang="en-US" sz="2000" i="1" dirty="0">
                <a:solidFill>
                  <a:srgbClr val="6600CC"/>
                </a:solidFill>
                <a:latin typeface="Times New Roman" pitchFamily="18" charset="0"/>
              </a:endParaRPr>
            </a:p>
          </p:txBody>
        </p:sp>
        <p:sp>
          <p:nvSpPr>
            <p:cNvPr id="6" name="Rectangle 5"/>
            <p:cNvSpPr>
              <a:spLocks noChangeArrowheads="1"/>
            </p:cNvSpPr>
            <p:nvPr/>
          </p:nvSpPr>
          <p:spPr bwMode="auto">
            <a:xfrm>
              <a:off x="2438400" y="2590800"/>
              <a:ext cx="5791200" cy="1143000"/>
            </a:xfrm>
            <a:prstGeom prst="rect">
              <a:avLst/>
            </a:prstGeom>
            <a:gradFill rotWithShape="1">
              <a:gsLst>
                <a:gs pos="0">
                  <a:srgbClr val="9933FF"/>
                </a:gs>
                <a:gs pos="50000">
                  <a:srgbClr val="FFFFFF"/>
                </a:gs>
                <a:gs pos="100000">
                  <a:srgbClr val="9933FF"/>
                </a:gs>
              </a:gsLst>
              <a:lin ang="2700000" scaled="1"/>
            </a:gradFill>
            <a:ln w="0">
              <a:solidFill>
                <a:srgbClr val="FF0000">
                  <a:alpha val="41000"/>
                </a:srgbClr>
              </a:solidFill>
              <a:miter lim="800000"/>
              <a:headEnd/>
              <a:tailEnd/>
            </a:ln>
          </p:spPr>
          <p:txBody>
            <a:bodyPr wrap="none" anchor="ctr"/>
            <a:lstStyle/>
            <a:p>
              <a:pPr algn="just"/>
              <a:endParaRPr lang="en-US" sz="2000" i="1" dirty="0">
                <a:solidFill>
                  <a:srgbClr val="6600CC"/>
                </a:solidFill>
                <a:latin typeface="Times New Roman" pitchFamily="18" charset="0"/>
              </a:endParaRPr>
            </a:p>
          </p:txBody>
        </p:sp>
        <p:sp>
          <p:nvSpPr>
            <p:cNvPr id="7" name="Rectangle 6"/>
            <p:cNvSpPr>
              <a:spLocks noChangeArrowheads="1"/>
            </p:cNvSpPr>
            <p:nvPr/>
          </p:nvSpPr>
          <p:spPr bwMode="auto">
            <a:xfrm>
              <a:off x="2438400" y="3886200"/>
              <a:ext cx="5791200" cy="1143000"/>
            </a:xfrm>
            <a:prstGeom prst="rect">
              <a:avLst/>
            </a:prstGeom>
            <a:gradFill rotWithShape="1">
              <a:gsLst>
                <a:gs pos="0">
                  <a:srgbClr val="9933FF"/>
                </a:gs>
                <a:gs pos="50000">
                  <a:srgbClr val="FFFFFF"/>
                </a:gs>
                <a:gs pos="100000">
                  <a:srgbClr val="9933FF"/>
                </a:gs>
              </a:gsLst>
              <a:lin ang="2700000" scaled="1"/>
            </a:gradFill>
            <a:ln w="0">
              <a:solidFill>
                <a:srgbClr val="FF0000">
                  <a:alpha val="41000"/>
                </a:srgbClr>
              </a:solidFill>
              <a:miter lim="800000"/>
              <a:headEnd/>
              <a:tailEnd/>
            </a:ln>
          </p:spPr>
          <p:txBody>
            <a:bodyPr wrap="none" anchor="ctr"/>
            <a:lstStyle/>
            <a:p>
              <a:pPr algn="just"/>
              <a:endParaRPr lang="en-US" sz="2000" i="1" dirty="0">
                <a:solidFill>
                  <a:srgbClr val="6600CC"/>
                </a:solidFill>
                <a:latin typeface="Times New Roman" pitchFamily="18" charset="0"/>
              </a:endParaRPr>
            </a:p>
          </p:txBody>
        </p:sp>
        <p:sp>
          <p:nvSpPr>
            <p:cNvPr id="8" name="Rectangle 7"/>
            <p:cNvSpPr>
              <a:spLocks noChangeArrowheads="1"/>
            </p:cNvSpPr>
            <p:nvPr/>
          </p:nvSpPr>
          <p:spPr bwMode="auto">
            <a:xfrm>
              <a:off x="2438400" y="5105400"/>
              <a:ext cx="5791200" cy="1143000"/>
            </a:xfrm>
            <a:prstGeom prst="rect">
              <a:avLst/>
            </a:prstGeom>
            <a:gradFill rotWithShape="1">
              <a:gsLst>
                <a:gs pos="0">
                  <a:srgbClr val="9933FF"/>
                </a:gs>
                <a:gs pos="50000">
                  <a:srgbClr val="FFFFFF"/>
                </a:gs>
                <a:gs pos="100000">
                  <a:srgbClr val="9933FF"/>
                </a:gs>
              </a:gsLst>
              <a:lin ang="2700000" scaled="1"/>
            </a:gradFill>
            <a:ln w="0">
              <a:solidFill>
                <a:srgbClr val="FF0000">
                  <a:alpha val="41000"/>
                </a:srgbClr>
              </a:solidFill>
              <a:miter lim="800000"/>
              <a:headEnd/>
              <a:tailEnd/>
            </a:ln>
          </p:spPr>
          <p:txBody>
            <a:bodyPr wrap="none" anchor="ctr"/>
            <a:lstStyle/>
            <a:p>
              <a:pPr algn="just"/>
              <a:endParaRPr lang="en-US" sz="2000" i="1" dirty="0">
                <a:solidFill>
                  <a:srgbClr val="6600CC"/>
                </a:solidFill>
                <a:latin typeface="Times New Roman" pitchFamily="18" charset="0"/>
              </a:endParaRPr>
            </a:p>
          </p:txBody>
        </p:sp>
        <p:sp>
          <p:nvSpPr>
            <p:cNvPr id="9" name="Rectangle 25"/>
            <p:cNvSpPr>
              <a:spLocks noChangeArrowheads="1"/>
            </p:cNvSpPr>
            <p:nvPr/>
          </p:nvSpPr>
          <p:spPr bwMode="auto">
            <a:xfrm>
              <a:off x="381000" y="1700213"/>
              <a:ext cx="1295400" cy="3733800"/>
            </a:xfrm>
            <a:prstGeom prst="rect">
              <a:avLst/>
            </a:prstGeom>
            <a:gradFill rotWithShape="1">
              <a:gsLst>
                <a:gs pos="0">
                  <a:srgbClr val="9933FF"/>
                </a:gs>
                <a:gs pos="50000">
                  <a:srgbClr val="FFFFFF"/>
                </a:gs>
                <a:gs pos="100000">
                  <a:srgbClr val="9933FF"/>
                </a:gs>
              </a:gsLst>
              <a:lin ang="2700000" scaled="1"/>
            </a:gradFill>
            <a:ln w="0">
              <a:solidFill>
                <a:srgbClr val="FF0000">
                  <a:alpha val="41000"/>
                </a:srgbClr>
              </a:solidFill>
              <a:miter lim="800000"/>
              <a:headEnd/>
              <a:tailEnd/>
            </a:ln>
          </p:spPr>
          <p:txBody>
            <a:bodyPr wrap="none" anchor="ctr"/>
            <a:lstStyle/>
            <a:p>
              <a:pPr algn="ctr"/>
              <a:r>
                <a:rPr lang="nl-NL" sz="2400" b="1" dirty="0">
                  <a:solidFill>
                    <a:schemeClr val="tx2"/>
                  </a:solidFill>
                  <a:latin typeface="Times New Roman" pitchFamily="18" charset="0"/>
                  <a:cs typeface="Times New Roman" panose="02020603050405020304" pitchFamily="18" charset="0"/>
                </a:rPr>
                <a:t>T</a:t>
              </a:r>
              <a:r>
                <a:rPr lang="en-US" sz="2400" b="1" dirty="0" err="1">
                  <a:latin typeface="Times New Roman" pitchFamily="18" charset="0"/>
                  <a:cs typeface="Times New Roman" panose="02020603050405020304" pitchFamily="18" charset="0"/>
                </a:rPr>
                <a:t>óm</a:t>
              </a:r>
              <a:endParaRPr lang="en-US" sz="2400" b="1" dirty="0">
                <a:latin typeface="Times New Roman" pitchFamily="18" charset="0"/>
                <a:cs typeface="Times New Roman" panose="02020603050405020304" pitchFamily="18" charset="0"/>
              </a:endParaRPr>
            </a:p>
            <a:p>
              <a:pPr algn="ctr"/>
              <a:r>
                <a:rPr lang="en-US" sz="2400" b="1" dirty="0">
                  <a:latin typeface="Times New Roman" pitchFamily="18" charset="0"/>
                  <a:cs typeface="Times New Roman" panose="02020603050405020304" pitchFamily="18" charset="0"/>
                </a:rPr>
                <a:t> </a:t>
              </a:r>
              <a:r>
                <a:rPr lang="en-US" sz="2400" b="1" dirty="0" err="1">
                  <a:latin typeface="Times New Roman" pitchFamily="18" charset="0"/>
                  <a:cs typeface="Times New Roman" panose="02020603050405020304" pitchFamily="18" charset="0"/>
                </a:rPr>
                <a:t>tắt</a:t>
              </a:r>
              <a:r>
                <a:rPr lang="en-US" sz="2400" b="1" dirty="0">
                  <a:latin typeface="Times New Roman" pitchFamily="18" charset="0"/>
                  <a:cs typeface="Times New Roman" panose="02020603050405020304" pitchFamily="18" charset="0"/>
                </a:rPr>
                <a:t> </a:t>
              </a:r>
            </a:p>
            <a:p>
              <a:pPr algn="ctr"/>
              <a:r>
                <a:rPr lang="en-US" sz="2400" b="1" dirty="0" err="1">
                  <a:latin typeface="Times New Roman" pitchFamily="18" charset="0"/>
                  <a:cs typeface="Times New Roman" panose="02020603050405020304" pitchFamily="18" charset="0"/>
                </a:rPr>
                <a:t>tp</a:t>
              </a:r>
              <a:r>
                <a:rPr lang="en-US" sz="2400" i="1" dirty="0">
                  <a:solidFill>
                    <a:srgbClr val="6600CC"/>
                  </a:solidFill>
                  <a:latin typeface="Times New Roman" pitchFamily="18" charset="0"/>
                  <a:cs typeface="Times New Roman" panose="02020603050405020304" pitchFamily="18" charset="0"/>
                </a:rPr>
                <a:t> </a:t>
              </a:r>
            </a:p>
          </p:txBody>
        </p:sp>
        <p:sp>
          <p:nvSpPr>
            <p:cNvPr id="10" name="Line 3"/>
            <p:cNvSpPr>
              <a:spLocks noChangeShapeType="1"/>
            </p:cNvSpPr>
            <p:nvPr/>
          </p:nvSpPr>
          <p:spPr bwMode="auto">
            <a:xfrm flipV="1">
              <a:off x="1676400" y="762000"/>
              <a:ext cx="762000" cy="2895600"/>
            </a:xfrm>
            <a:prstGeom prst="line">
              <a:avLst/>
            </a:prstGeom>
            <a:noFill/>
            <a:ln w="0">
              <a:solidFill>
                <a:srgbClr val="FF0000">
                  <a:alpha val="41000"/>
                </a:srgbClr>
              </a:solidFill>
              <a:round/>
              <a:headEnd/>
              <a:tailEnd type="triangle" w="med" len="med"/>
            </a:ln>
          </p:spPr>
          <p:txBody>
            <a:bodyPr/>
            <a:lstStyle/>
            <a:p>
              <a:endParaRPr lang="en-US" sz="2000"/>
            </a:p>
          </p:txBody>
        </p:sp>
        <p:sp>
          <p:nvSpPr>
            <p:cNvPr id="11" name="Line 3"/>
            <p:cNvSpPr>
              <a:spLocks noChangeShapeType="1"/>
            </p:cNvSpPr>
            <p:nvPr/>
          </p:nvSpPr>
          <p:spPr bwMode="auto">
            <a:xfrm flipV="1">
              <a:off x="1676400" y="1828800"/>
              <a:ext cx="762000" cy="1828800"/>
            </a:xfrm>
            <a:prstGeom prst="line">
              <a:avLst/>
            </a:prstGeom>
            <a:noFill/>
            <a:ln w="0">
              <a:solidFill>
                <a:srgbClr val="FF0000">
                  <a:alpha val="41000"/>
                </a:srgbClr>
              </a:solidFill>
              <a:round/>
              <a:headEnd/>
              <a:tailEnd type="triangle" w="med" len="med"/>
            </a:ln>
          </p:spPr>
          <p:txBody>
            <a:bodyPr/>
            <a:lstStyle/>
            <a:p>
              <a:endParaRPr lang="en-US" sz="2000"/>
            </a:p>
          </p:txBody>
        </p:sp>
        <p:sp>
          <p:nvSpPr>
            <p:cNvPr id="12" name="Line 3"/>
            <p:cNvSpPr>
              <a:spLocks noChangeShapeType="1"/>
            </p:cNvSpPr>
            <p:nvPr/>
          </p:nvSpPr>
          <p:spPr bwMode="auto">
            <a:xfrm>
              <a:off x="1676400" y="3657600"/>
              <a:ext cx="762000" cy="1905000"/>
            </a:xfrm>
            <a:prstGeom prst="line">
              <a:avLst/>
            </a:prstGeom>
            <a:noFill/>
            <a:ln w="0">
              <a:solidFill>
                <a:srgbClr val="FF0000">
                  <a:alpha val="41000"/>
                </a:srgbClr>
              </a:solidFill>
              <a:round/>
              <a:headEnd/>
              <a:tailEnd type="triangle" w="med" len="med"/>
            </a:ln>
          </p:spPr>
          <p:txBody>
            <a:bodyPr/>
            <a:lstStyle/>
            <a:p>
              <a:endParaRPr lang="en-US" sz="2000"/>
            </a:p>
          </p:txBody>
        </p:sp>
        <p:sp>
          <p:nvSpPr>
            <p:cNvPr id="13" name="Line 3"/>
            <p:cNvSpPr>
              <a:spLocks noChangeShapeType="1"/>
            </p:cNvSpPr>
            <p:nvPr/>
          </p:nvSpPr>
          <p:spPr bwMode="auto">
            <a:xfrm flipV="1">
              <a:off x="1676400" y="3276600"/>
              <a:ext cx="838200" cy="381000"/>
            </a:xfrm>
            <a:prstGeom prst="line">
              <a:avLst/>
            </a:prstGeom>
            <a:noFill/>
            <a:ln w="0">
              <a:solidFill>
                <a:srgbClr val="FF0000">
                  <a:alpha val="41000"/>
                </a:srgbClr>
              </a:solidFill>
              <a:round/>
              <a:headEnd/>
              <a:tailEnd type="triangle" w="med" len="med"/>
            </a:ln>
          </p:spPr>
          <p:txBody>
            <a:bodyPr/>
            <a:lstStyle/>
            <a:p>
              <a:endParaRPr lang="en-US" sz="2000"/>
            </a:p>
          </p:txBody>
        </p:sp>
        <p:sp>
          <p:nvSpPr>
            <p:cNvPr id="14" name="Line 3"/>
            <p:cNvSpPr>
              <a:spLocks noChangeShapeType="1"/>
            </p:cNvSpPr>
            <p:nvPr/>
          </p:nvSpPr>
          <p:spPr bwMode="auto">
            <a:xfrm>
              <a:off x="1676400" y="3657600"/>
              <a:ext cx="823913" cy="576263"/>
            </a:xfrm>
            <a:prstGeom prst="line">
              <a:avLst/>
            </a:prstGeom>
            <a:noFill/>
            <a:ln w="0">
              <a:solidFill>
                <a:srgbClr val="FF0000">
                  <a:alpha val="41000"/>
                </a:srgbClr>
              </a:solidFill>
              <a:round/>
              <a:headEnd/>
              <a:tailEnd type="triangle" w="med" len="med"/>
            </a:ln>
          </p:spPr>
          <p:txBody>
            <a:bodyPr/>
            <a:lstStyle/>
            <a:p>
              <a:endParaRPr lang="en-US" sz="2000"/>
            </a:p>
          </p:txBody>
        </p:sp>
      </p:grpSp>
      <p:sp>
        <p:nvSpPr>
          <p:cNvPr id="28" name="Rectangle 27"/>
          <p:cNvSpPr/>
          <p:nvPr/>
        </p:nvSpPr>
        <p:spPr>
          <a:xfrm>
            <a:off x="2514601" y="609600"/>
            <a:ext cx="5562599" cy="830997"/>
          </a:xfrm>
          <a:prstGeom prst="rect">
            <a:avLst/>
          </a:prstGeom>
        </p:spPr>
        <p:txBody>
          <a:bodyPr wrap="square">
            <a:spAutoFit/>
          </a:bodyPr>
          <a:lstStyle/>
          <a:p>
            <a:r>
              <a:rPr lang="en-US" sz="2400" b="1" dirty="0" err="1">
                <a:solidFill>
                  <a:schemeClr val="accent4"/>
                </a:solidFill>
                <a:latin typeface="Times New Roman" panose="02020603050405020304" pitchFamily="18" charset="0"/>
                <a:cs typeface="Times New Roman" panose="02020603050405020304" pitchFamily="18" charset="0"/>
              </a:rPr>
              <a:t>Tràng</a:t>
            </a:r>
            <a:r>
              <a:rPr lang="en-US" sz="2400" b="1" dirty="0">
                <a:solidFill>
                  <a:schemeClr val="accent4"/>
                </a:solidFill>
                <a:latin typeface="Times New Roman" panose="02020603050405020304" pitchFamily="18" charset="0"/>
                <a:cs typeface="Times New Roman" panose="02020603050405020304" pitchFamily="18" charset="0"/>
              </a:rPr>
              <a:t> là </a:t>
            </a:r>
            <a:r>
              <a:rPr lang="en-US" sz="2400" b="1" dirty="0" err="1">
                <a:solidFill>
                  <a:schemeClr val="accent4"/>
                </a:solidFill>
                <a:latin typeface="Times New Roman" panose="02020603050405020304" pitchFamily="18" charset="0"/>
                <a:cs typeface="Times New Roman" panose="02020603050405020304" pitchFamily="18" charset="0"/>
              </a:rPr>
              <a:t>một</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thanh</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niên</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nghèo</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xấu</a:t>
            </a:r>
            <a:r>
              <a:rPr lang="en-US" sz="2400" b="1" dirty="0">
                <a:solidFill>
                  <a:schemeClr val="accent4"/>
                </a:solidFill>
                <a:latin typeface="Times New Roman" panose="02020603050405020304" pitchFamily="18" charset="0"/>
                <a:cs typeface="Times New Roman" panose="02020603050405020304" pitchFamily="18" charset="0"/>
              </a:rPr>
              <a:t> xí, </a:t>
            </a:r>
            <a:r>
              <a:rPr lang="en-US" sz="2400" b="1" dirty="0" err="1">
                <a:solidFill>
                  <a:schemeClr val="accent4"/>
                </a:solidFill>
                <a:latin typeface="Times New Roman" panose="02020603050405020304" pitchFamily="18" charset="0"/>
                <a:cs typeface="Times New Roman" panose="02020603050405020304" pitchFamily="18" charset="0"/>
              </a:rPr>
              <a:t>đẩy</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xe</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bò</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chở</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thóc</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mướn</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cho</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Liên</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đoàn</a:t>
            </a:r>
            <a:r>
              <a:rPr lang="en-US" sz="2400" b="1" dirty="0">
                <a:solidFill>
                  <a:schemeClr val="accent4"/>
                </a:solidFill>
                <a:latin typeface="VNI-Helve" pitchFamily="2" charset="0"/>
              </a:rPr>
              <a:t>.  </a:t>
            </a:r>
            <a:endParaRPr lang="en-US" sz="2400" dirty="0">
              <a:solidFill>
                <a:schemeClr val="accent4"/>
              </a:solidFill>
            </a:endParaRPr>
          </a:p>
        </p:txBody>
      </p:sp>
      <p:sp>
        <p:nvSpPr>
          <p:cNvPr id="29" name="Rectangle 28"/>
          <p:cNvSpPr/>
          <p:nvPr/>
        </p:nvSpPr>
        <p:spPr>
          <a:xfrm>
            <a:off x="2514600" y="1600200"/>
            <a:ext cx="5562599" cy="830997"/>
          </a:xfrm>
          <a:prstGeom prst="rect">
            <a:avLst/>
          </a:prstGeom>
        </p:spPr>
        <p:txBody>
          <a:bodyPr wrap="square">
            <a:spAutoFit/>
          </a:bodyPr>
          <a:lstStyle/>
          <a:p>
            <a:r>
              <a:rPr lang="en-US" sz="2400" b="1" dirty="0">
                <a:solidFill>
                  <a:schemeClr val="accent4"/>
                </a:solidFill>
                <a:latin typeface="Times New Roman" panose="02020603050405020304" pitchFamily="18" charset="0"/>
                <a:cs typeface="Times New Roman" panose="02020603050405020304" pitchFamily="18" charset="0"/>
              </a:rPr>
              <a:t>Anh </a:t>
            </a:r>
            <a:r>
              <a:rPr lang="en-US" sz="2400" b="1" dirty="0" err="1">
                <a:solidFill>
                  <a:schemeClr val="accent4"/>
                </a:solidFill>
                <a:latin typeface="Times New Roman" panose="02020603050405020304" pitchFamily="18" charset="0"/>
                <a:cs typeface="Times New Roman" panose="02020603050405020304" pitchFamily="18" charset="0"/>
              </a:rPr>
              <a:t>sống</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với</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bà</a:t>
            </a:r>
            <a:r>
              <a:rPr lang="en-US" sz="2400" b="1" dirty="0">
                <a:solidFill>
                  <a:schemeClr val="accent4"/>
                </a:solidFill>
                <a:latin typeface="Times New Roman" panose="02020603050405020304" pitchFamily="18" charset="0"/>
                <a:cs typeface="Times New Roman" panose="02020603050405020304" pitchFamily="18" charset="0"/>
              </a:rPr>
              <a:t> mẹ </a:t>
            </a:r>
            <a:r>
              <a:rPr lang="en-US" sz="2400" b="1" dirty="0" err="1">
                <a:solidFill>
                  <a:schemeClr val="accent4"/>
                </a:solidFill>
                <a:latin typeface="Times New Roman" panose="02020603050405020304" pitchFamily="18" charset="0"/>
                <a:cs typeface="Times New Roman" panose="02020603050405020304" pitchFamily="18" charset="0"/>
              </a:rPr>
              <a:t>già</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dưới</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túp</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lều</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tranh</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rách</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nát</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trong</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xóm</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ngu</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cư</a:t>
            </a:r>
            <a:r>
              <a:rPr lang="en-US" sz="2400" b="1" dirty="0">
                <a:solidFill>
                  <a:schemeClr val="accent4"/>
                </a:solidFill>
                <a:latin typeface="Times New Roman" panose="02020603050405020304" pitchFamily="18" charset="0"/>
                <a:cs typeface="Times New Roman" panose="02020603050405020304" pitchFamily="18" charset="0"/>
              </a:rPr>
              <a:t>.</a:t>
            </a:r>
            <a:endParaRPr lang="en-US" sz="2400" dirty="0">
              <a:solidFill>
                <a:schemeClr val="accent4"/>
              </a:solidFill>
            </a:endParaRPr>
          </a:p>
        </p:txBody>
      </p:sp>
      <p:sp>
        <p:nvSpPr>
          <p:cNvPr id="30" name="Rectangle 29"/>
          <p:cNvSpPr/>
          <p:nvPr/>
        </p:nvSpPr>
        <p:spPr>
          <a:xfrm>
            <a:off x="2500313" y="2651462"/>
            <a:ext cx="5562599" cy="1200329"/>
          </a:xfrm>
          <a:prstGeom prst="rect">
            <a:avLst/>
          </a:prstGeom>
        </p:spPr>
        <p:txBody>
          <a:bodyPr wrap="square">
            <a:spAutoFit/>
          </a:bodyPr>
          <a:lstStyle/>
          <a:p>
            <a:r>
              <a:rPr lang="en-US" sz="2400" b="1" dirty="0">
                <a:solidFill>
                  <a:schemeClr val="accent4"/>
                </a:solidFill>
                <a:latin typeface="Times New Roman" panose="02020603050405020304" pitchFamily="18" charset="0"/>
                <a:cs typeface="Times New Roman" panose="02020603050405020304" pitchFamily="18" charset="0"/>
              </a:rPr>
              <a:t>Anh </a:t>
            </a:r>
            <a:r>
              <a:rPr lang="en-US" sz="2400" b="1" dirty="0" err="1">
                <a:solidFill>
                  <a:schemeClr val="accent4"/>
                </a:solidFill>
                <a:latin typeface="Times New Roman" panose="02020603050405020304" pitchFamily="18" charset="0"/>
                <a:cs typeface="Times New Roman" panose="02020603050405020304" pitchFamily="18" charset="0"/>
              </a:rPr>
              <a:t>gặp</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một</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phu</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nữ</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đói</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khô</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tiều</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tụy</a:t>
            </a:r>
            <a:r>
              <a:rPr lang="en-US" sz="2400" b="1" dirty="0">
                <a:solidFill>
                  <a:schemeClr val="accent4"/>
                </a:solidFill>
                <a:latin typeface="Times New Roman" panose="02020603050405020304" pitchFamily="18" charset="0"/>
                <a:cs typeface="Times New Roman" panose="02020603050405020304" pitchFamily="18" charset="0"/>
              </a:rPr>
              <a:t> ở </a:t>
            </a:r>
            <a:r>
              <a:rPr lang="en-US" sz="2400" b="1" dirty="0" err="1">
                <a:solidFill>
                  <a:schemeClr val="accent4"/>
                </a:solidFill>
                <a:latin typeface="Times New Roman" panose="02020603050405020304" pitchFamily="18" charset="0"/>
                <a:cs typeface="Times New Roman" panose="02020603050405020304" pitchFamily="18" charset="0"/>
              </a:rPr>
              <a:t>ngoài</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chơ</a:t>
            </a:r>
            <a:r>
              <a:rPr lang="en-US" sz="2400" b="1" dirty="0">
                <a:solidFill>
                  <a:schemeClr val="accent4"/>
                </a:solidFill>
                <a:latin typeface="Times New Roman" panose="02020603050405020304" pitchFamily="18" charset="0"/>
                <a:cs typeface="Times New Roman" panose="02020603050405020304" pitchFamily="18" charset="0"/>
              </a:rPr>
              <a:t>̣, chỉ </a:t>
            </a:r>
            <a:r>
              <a:rPr lang="en-US" sz="2400" b="1" dirty="0" err="1">
                <a:solidFill>
                  <a:schemeClr val="accent4"/>
                </a:solidFill>
                <a:latin typeface="Times New Roman" panose="02020603050405020304" pitchFamily="18" charset="0"/>
                <a:cs typeface="Times New Roman" panose="02020603050405020304" pitchFamily="18" charset="0"/>
              </a:rPr>
              <a:t>bốn</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bát</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bánh</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đúc</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và</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một</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câu</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nói</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đùa</a:t>
            </a:r>
            <a:r>
              <a:rPr lang="en-US" sz="2400" b="1" dirty="0">
                <a:solidFill>
                  <a:schemeClr val="accent4"/>
                </a:solidFill>
                <a:latin typeface="Times New Roman" panose="02020603050405020304" pitchFamily="18" charset="0"/>
                <a:cs typeface="Times New Roman" panose="02020603050405020304" pitchFamily="18" charset="0"/>
              </a:rPr>
              <a:t> mà </a:t>
            </a:r>
            <a:r>
              <a:rPr lang="en-US" sz="2400" b="1" dirty="0" err="1">
                <a:solidFill>
                  <a:schemeClr val="accent4"/>
                </a:solidFill>
                <a:latin typeface="Times New Roman" panose="02020603050405020304" pitchFamily="18" charset="0"/>
                <a:cs typeface="Times New Roman" panose="02020603050405020304" pitchFamily="18" charset="0"/>
              </a:rPr>
              <a:t>thi</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theo</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anh</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vê</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làm</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vơ</a:t>
            </a:r>
            <a:r>
              <a:rPr lang="en-US" sz="2400" b="1" dirty="0">
                <a:solidFill>
                  <a:schemeClr val="accent4"/>
                </a:solidFill>
                <a:latin typeface="Times New Roman" panose="02020603050405020304" pitchFamily="18" charset="0"/>
                <a:cs typeface="Times New Roman" panose="02020603050405020304" pitchFamily="18" charset="0"/>
              </a:rPr>
              <a:t>̣.</a:t>
            </a:r>
            <a:endParaRPr lang="en-US" sz="2400" dirty="0">
              <a:solidFill>
                <a:schemeClr val="accent4"/>
              </a:solidFill>
            </a:endParaRPr>
          </a:p>
        </p:txBody>
      </p:sp>
      <p:sp>
        <p:nvSpPr>
          <p:cNvPr id="32" name="Rectangle 31"/>
          <p:cNvSpPr/>
          <p:nvPr/>
        </p:nvSpPr>
        <p:spPr>
          <a:xfrm>
            <a:off x="2543175" y="5160664"/>
            <a:ext cx="5915025" cy="1569660"/>
          </a:xfrm>
          <a:prstGeom prst="rect">
            <a:avLst/>
          </a:prstGeom>
        </p:spPr>
        <p:txBody>
          <a:bodyPr wrap="square">
            <a:spAutoFit/>
          </a:bodyPr>
          <a:lstStyle/>
          <a:p>
            <a:r>
              <a:rPr lang="vi-VN" sz="2400" b="1" dirty="0">
                <a:solidFill>
                  <a:schemeClr val="accent4"/>
                </a:solidFill>
                <a:latin typeface="Times New Roman" panose="02020603050405020304" pitchFamily="18" charset="0"/>
                <a:cs typeface="Times New Roman" panose="02020603050405020304" pitchFamily="18" charset="0"/>
              </a:rPr>
              <a:t>Họ sống hạnh phúc, cưu mang nhau</a:t>
            </a:r>
            <a:r>
              <a:rPr lang="en-US" sz="2400" b="1" dirty="0">
                <a:solidFill>
                  <a:schemeClr val="accent4"/>
                </a:solidFill>
                <a:latin typeface="Times New Roman" panose="02020603050405020304" pitchFamily="18" charset="0"/>
                <a:cs typeface="Times New Roman" panose="02020603050405020304" pitchFamily="18" charset="0"/>
              </a:rPr>
              <a:t> </a:t>
            </a:r>
            <a:r>
              <a:rPr lang="vi-VN" sz="2400" b="1" dirty="0">
                <a:solidFill>
                  <a:schemeClr val="accent4"/>
                </a:solidFill>
                <a:latin typeface="Times New Roman" panose="02020603050405020304" pitchFamily="18" charset="0"/>
                <a:cs typeface="Times New Roman" panose="02020603050405020304" pitchFamily="18" charset="0"/>
              </a:rPr>
              <a:t>trong nghèo đói và trong đầu Tràng hiện ra cảnh đoàn người phá kho thóc và lá cờ đỏ.</a:t>
            </a:r>
            <a:endParaRPr lang="vi-VN" sz="2400" dirty="0">
              <a:solidFill>
                <a:schemeClr val="accent4"/>
              </a:solidFill>
              <a:latin typeface="Times New Roman" panose="02020603050405020304" pitchFamily="18" charset="0"/>
              <a:cs typeface="Times New Roman" panose="02020603050405020304" pitchFamily="18" charset="0"/>
            </a:endParaRPr>
          </a:p>
          <a:p>
            <a:endParaRPr lang="en-US" sz="2400" dirty="0">
              <a:solidFill>
                <a:schemeClr val="accent4"/>
              </a:solidFill>
              <a:latin typeface="Times New Roman" panose="02020603050405020304" pitchFamily="18" charset="0"/>
              <a:cs typeface="Times New Roman" panose="02020603050405020304" pitchFamily="18" charset="0"/>
            </a:endParaRPr>
          </a:p>
        </p:txBody>
      </p:sp>
      <p:sp>
        <p:nvSpPr>
          <p:cNvPr id="2" name="Rectangle 1"/>
          <p:cNvSpPr/>
          <p:nvPr/>
        </p:nvSpPr>
        <p:spPr>
          <a:xfrm>
            <a:off x="762000" y="2406134"/>
            <a:ext cx="383090" cy="584775"/>
          </a:xfrm>
          <a:prstGeom prst="rect">
            <a:avLst/>
          </a:prstGeom>
        </p:spPr>
        <p:txBody>
          <a:bodyPr wrap="square">
            <a:spAutoFit/>
          </a:bodyPr>
          <a:lstStyle/>
          <a:p>
            <a:r>
              <a:rPr lang="en-US" sz="3200">
                <a:solidFill>
                  <a:srgbClr val="FF0000"/>
                </a:solidFill>
              </a:rPr>
              <a:t>5</a:t>
            </a:r>
            <a:endParaRPr lang="en-US" sz="3200"/>
          </a:p>
        </p:txBody>
      </p:sp>
      <p:sp>
        <p:nvSpPr>
          <p:cNvPr id="65" name="Rectangle 64">
            <a:extLst>
              <a:ext uri="{FF2B5EF4-FFF2-40B4-BE49-F238E27FC236}">
                <a16:creationId xmlns:a16="http://schemas.microsoft.com/office/drawing/2014/main" id="{49839843-47D6-45B7-838D-D2AFFC91B6A0}"/>
              </a:ext>
            </a:extLst>
          </p:cNvPr>
          <p:cNvSpPr/>
          <p:nvPr/>
        </p:nvSpPr>
        <p:spPr>
          <a:xfrm>
            <a:off x="2609850" y="3989853"/>
            <a:ext cx="5562599" cy="830997"/>
          </a:xfrm>
          <a:prstGeom prst="rect">
            <a:avLst/>
          </a:prstGeom>
        </p:spPr>
        <p:txBody>
          <a:bodyPr wrap="square">
            <a:spAutoFit/>
          </a:bodyPr>
          <a:lstStyle/>
          <a:p>
            <a:r>
              <a:rPr lang="en-US" sz="2400" b="1" dirty="0" err="1">
                <a:solidFill>
                  <a:schemeClr val="accent4"/>
                </a:solidFill>
                <a:latin typeface="Times New Roman" panose="02020603050405020304" pitchFamily="18" charset="0"/>
                <a:cs typeface="Times New Roman" panose="02020603050405020304" pitchFamily="18" charset="0"/>
              </a:rPr>
              <a:t>Bà</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cụ</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Tứ</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tḥấy</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anh</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có</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vợ</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vừa</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mừng</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vừa</a:t>
            </a:r>
            <a:r>
              <a:rPr lang="en-US" sz="2400" b="1" dirty="0">
                <a:solidFill>
                  <a:schemeClr val="accent4"/>
                </a:solidFill>
                <a:latin typeface="Times New Roman" panose="02020603050405020304" pitchFamily="18" charset="0"/>
                <a:cs typeface="Times New Roman" panose="02020603050405020304" pitchFamily="18" charset="0"/>
              </a:rPr>
              <a:t> lo </a:t>
            </a:r>
            <a:r>
              <a:rPr lang="en-US" sz="2400" b="1" dirty="0" err="1">
                <a:solidFill>
                  <a:schemeClr val="accent4"/>
                </a:solidFill>
                <a:latin typeface="Times New Roman" panose="02020603050405020304" pitchFamily="18" charset="0"/>
                <a:cs typeface="Times New Roman" panose="02020603050405020304" pitchFamily="18" charset="0"/>
              </a:rPr>
              <a:t>và</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bà</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đãi</a:t>
            </a:r>
            <a:r>
              <a:rPr lang="en-US" sz="2400" b="1" dirty="0">
                <a:solidFill>
                  <a:schemeClr val="accent4"/>
                </a:solidFill>
                <a:latin typeface="Times New Roman" panose="02020603050405020304" pitchFamily="18" charset="0"/>
                <a:cs typeface="Times New Roman" panose="02020603050405020304" pitchFamily="18" charset="0"/>
              </a:rPr>
              <a:t> con </a:t>
            </a:r>
            <a:r>
              <a:rPr lang="en-US" sz="2400" b="1" dirty="0" err="1">
                <a:solidFill>
                  <a:schemeClr val="accent4"/>
                </a:solidFill>
                <a:latin typeface="Times New Roman" panose="02020603050405020304" pitchFamily="18" charset="0"/>
                <a:cs typeface="Times New Roman" panose="02020603050405020304" pitchFamily="18" charset="0"/>
              </a:rPr>
              <a:t>dâu</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một</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nồi</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cháo</a:t>
            </a:r>
            <a:r>
              <a:rPr lang="en-US" sz="2400" b="1" dirty="0">
                <a:solidFill>
                  <a:schemeClr val="accent4"/>
                </a:solidFill>
                <a:latin typeface="Times New Roman" panose="02020603050405020304" pitchFamily="18" charset="0"/>
                <a:cs typeface="Times New Roman" panose="02020603050405020304" pitchFamily="18" charset="0"/>
              </a:rPr>
              <a:t> </a:t>
            </a:r>
            <a:r>
              <a:rPr lang="en-US" sz="2400" b="1" dirty="0" err="1">
                <a:solidFill>
                  <a:schemeClr val="accent4"/>
                </a:solidFill>
                <a:latin typeface="Times New Roman" panose="02020603050405020304" pitchFamily="18" charset="0"/>
                <a:cs typeface="Times New Roman" panose="02020603050405020304" pitchFamily="18" charset="0"/>
              </a:rPr>
              <a:t>cám</a:t>
            </a:r>
            <a:r>
              <a:rPr lang="en-US" sz="2400" b="1" dirty="0">
                <a:solidFill>
                  <a:schemeClr val="accent4"/>
                </a:solidFill>
                <a:latin typeface="Times New Roman" panose="02020603050405020304" pitchFamily="18" charset="0"/>
                <a:cs typeface="Times New Roman" panose="02020603050405020304" pitchFamily="18" charset="0"/>
              </a:rPr>
              <a:t>.</a:t>
            </a:r>
            <a:endParaRPr lang="en-US" sz="24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ox(i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ox(i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box(in)">
                                      <p:cBhvr>
                                        <p:cTn id="27" dur="5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2"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39231"/>
            <a:ext cx="8001000" cy="3877985"/>
          </a:xfrm>
          <a:prstGeom prst="rect">
            <a:avLst/>
          </a:prstGeom>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6. Tình huống truyện:</a:t>
            </a:r>
          </a:p>
          <a:p>
            <a:endParaRPr lang="en-US" dirty="0">
              <a:solidFill>
                <a:srgbClr val="0000CC"/>
              </a:solidFill>
              <a:latin typeface="Times New Roman" panose="02020603050405020304" pitchFamily="18" charset="0"/>
              <a:cs typeface="Times New Roman" panose="02020603050405020304" pitchFamily="18" charset="0"/>
            </a:endParaRPr>
          </a:p>
          <a:p>
            <a:r>
              <a:rPr lang="vi-VN" sz="2800" dirty="0">
                <a:solidFill>
                  <a:srgbClr val="0000CC"/>
                </a:solidFill>
                <a:latin typeface="Times New Roman" panose="02020603050405020304" pitchFamily="18" charset="0"/>
                <a:cs typeface="Times New Roman" panose="02020603050405020304" pitchFamily="18" charset="0"/>
              </a:rPr>
              <a:t>- Anh Tràng xấu xí, nghèo đói, không ai thèm lấy, bỗng nhiên “nhặt” được vợ một cách dễ dàng, ngay giữa đường, giữa chợ nhờ mấy bát bánh đúc trong nạn đói năm 1945. </a:t>
            </a:r>
            <a:endParaRPr lang="en-US" sz="2800" dirty="0">
              <a:solidFill>
                <a:srgbClr val="0000CC"/>
              </a:solidFill>
              <a:latin typeface="Times New Roman" panose="02020603050405020304" pitchFamily="18" charset="0"/>
              <a:cs typeface="Times New Roman" panose="02020603050405020304" pitchFamily="18" charset="0"/>
            </a:endParaRPr>
          </a:p>
          <a:p>
            <a:r>
              <a:rPr lang="vi-VN" sz="2800" dirty="0">
                <a:solidFill>
                  <a:srgbClr val="0000CC"/>
                </a:solidFill>
                <a:latin typeface="Times New Roman" panose="02020603050405020304" pitchFamily="18" charset="0"/>
                <a:cs typeface="Times New Roman" panose="02020603050405020304" pitchFamily="18" charset="0"/>
              </a:rPr>
              <a:t>- Việc cu Tràng có vợ trong những ngày đói khủng khiếp đã làm cho người dân xóm ngụ cư, cụ Tứ, và ngay cả Tràng cũng ngạc nhiên. </a:t>
            </a:r>
          </a:p>
        </p:txBody>
      </p:sp>
      <p:sp>
        <p:nvSpPr>
          <p:cNvPr id="2" name="Rectangle 1"/>
          <p:cNvSpPr/>
          <p:nvPr/>
        </p:nvSpPr>
        <p:spPr>
          <a:xfrm>
            <a:off x="571500" y="3994967"/>
            <a:ext cx="7696200" cy="2062103"/>
          </a:xfrm>
          <a:prstGeom prst="rect">
            <a:avLst/>
          </a:prstGeom>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B. TÓM LƯỢC NỘI DUNG BÀI HỌC:</a:t>
            </a:r>
          </a:p>
          <a:p>
            <a:endParaRPr lang="vi-VN" sz="3200" b="1" dirty="0">
              <a:solidFill>
                <a:srgbClr val="FF0000"/>
              </a:solidFill>
              <a:latin typeface="Arial" panose="020B0604020202020204" pitchFamily="34" charset="0"/>
            </a:endParaRPr>
          </a:p>
          <a:p>
            <a:endParaRPr lang="vi-VN" sz="3200" b="1" dirty="0">
              <a:solidFill>
                <a:srgbClr val="FF0000"/>
              </a:solidFill>
              <a:latin typeface="Arial" panose="020B0604020202020204" pitchFamily="34" charset="0"/>
            </a:endParaRPr>
          </a:p>
          <a:p>
            <a:endParaRPr lang="en-US" sz="3200" b="1" dirty="0">
              <a:solidFill>
                <a:srgbClr val="FF0000"/>
              </a:solidFill>
              <a:latin typeface="Arial" panose="020B0604020202020204" pitchFamily="34" charset="0"/>
            </a:endParaRPr>
          </a:p>
        </p:txBody>
      </p:sp>
      <p:sp>
        <p:nvSpPr>
          <p:cNvPr id="4" name="Rectangle 3"/>
          <p:cNvSpPr>
            <a:spLocks noChangeArrowheads="1"/>
          </p:cNvSpPr>
          <p:nvPr/>
        </p:nvSpPr>
        <p:spPr bwMode="auto">
          <a:xfrm>
            <a:off x="533400" y="4572000"/>
            <a:ext cx="8229600" cy="1815882"/>
          </a:xfrm>
          <a:prstGeom prst="rect">
            <a:avLst/>
          </a:prstGeom>
          <a:noFill/>
          <a:ln w="9525">
            <a:noFill/>
            <a:miter lim="800000"/>
            <a:headEnd/>
            <a:tailEnd/>
          </a:ln>
        </p:spPr>
        <p:txBody>
          <a:bodyPr>
            <a:spAutoFit/>
          </a:bodyPr>
          <a:lstStyle/>
          <a:p>
            <a:r>
              <a:rPr lang="vi-VN" sz="2800" dirty="0">
                <a:latin typeface="Times New Roman" panose="02020603050405020304" pitchFamily="18" charset="0"/>
                <a:cs typeface="Times New Roman" panose="02020603050405020304" pitchFamily="18" charset="0"/>
              </a:rPr>
              <a:t>(Chú ý: trước khi bàn về nội dung, nhớ phân tích nhan  đề “Vợ nhặt”) </a:t>
            </a:r>
            <a:endParaRPr lang="en-US" sz="2800" dirty="0">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1. </a:t>
            </a:r>
            <a:r>
              <a:rPr lang="en-US" sz="2800" dirty="0" err="1">
                <a:solidFill>
                  <a:srgbClr val="FF0000"/>
                </a:solidFill>
                <a:latin typeface="Times New Roman" panose="02020603050405020304" pitchFamily="18" charset="0"/>
                <a:cs typeface="Times New Roman" panose="02020603050405020304" pitchFamily="18" charset="0"/>
              </a:rPr>
              <a:t>Bức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đoàn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đói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rách</a:t>
            </a:r>
            <a:r>
              <a:rPr lang="en-US" sz="2800" dirty="0">
                <a:solidFill>
                  <a:srgbClr val="FF0000"/>
                </a:solidFill>
                <a:latin typeface="Times New Roman" panose="02020603050405020304" pitchFamily="18" charset="0"/>
                <a:cs typeface="Times New Roman" panose="02020603050405020304" pitchFamily="18" charset="0"/>
              </a:rPr>
              <a:t>.</a:t>
            </a:r>
            <a:endParaRPr lang="vi-VN" sz="2800" dirty="0">
              <a:solidFill>
                <a:srgbClr val="FF0000"/>
              </a:solidFill>
              <a:latin typeface="Times New Roman" panose="02020603050405020304" pitchFamily="18" charset="0"/>
              <a:cs typeface="Times New Roman" panose="02020603050405020304" pitchFamily="18" charset="0"/>
            </a:endParaRPr>
          </a:p>
          <a:p>
            <a:endParaRPr 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05800" cy="5755422"/>
          </a:xfrm>
          <a:prstGeom prst="rect">
            <a:avLst/>
          </a:prstGeom>
        </p:spPr>
        <p:txBody>
          <a:bodyPr wrap="square">
            <a:spAutoFit/>
          </a:bodyPr>
          <a:lstStyle/>
          <a:p>
            <a:endParaRPr lang="vi-VN" sz="3200" dirty="0">
              <a:solidFill>
                <a:srgbClr val="FF0000"/>
              </a:solidFill>
              <a:latin typeface="Times New Roman" panose="02020603050405020304" pitchFamily="18" charset="0"/>
              <a:cs typeface="Times New Roman" panose="02020603050405020304" pitchFamily="18" charset="0"/>
            </a:endParaRPr>
          </a:p>
          <a:p>
            <a:pPr algn="just">
              <a:buSzPts val="2800"/>
              <a:buFont typeface="Arial" panose="020B0604020202020204" pitchFamily="34" charset="0"/>
              <a:buChar char="-"/>
            </a:pPr>
            <a:r>
              <a:rPr lang="vi-VN" sz="2800" dirty="0">
                <a:solidFill>
                  <a:srgbClr val="0000CC"/>
                </a:solidFill>
                <a:latin typeface="Times New Roman" panose="02020603050405020304" pitchFamily="18" charset="0"/>
                <a:cs typeface="Times New Roman" panose="02020603050405020304" pitchFamily="18" charset="0"/>
              </a:rPr>
              <a:t> Nạn đói khủng khiếp “Những gia đình đội chiếu lũ lượt bồng bế, dắt díu nhau xanh xám như những bóng ma”</a:t>
            </a:r>
            <a:r>
              <a:rPr lang="vi-VN" sz="28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từ láy, từ gợi hình</a:t>
            </a:r>
          </a:p>
          <a:p>
            <a:pPr algn="just">
              <a:buSzPts val="2800"/>
              <a:buFont typeface="Arial" panose="020B0604020202020204" pitchFamily="34" charset="0"/>
              <a:buChar char="-"/>
            </a:pPr>
            <a:r>
              <a:rPr lang="vi-VN" sz="2800" dirty="0">
                <a:solidFill>
                  <a:srgbClr val="0000CC"/>
                </a:solidFill>
                <a:latin typeface="Times New Roman" panose="02020603050405020304" pitchFamily="18" charset="0"/>
                <a:cs typeface="Times New Roman" panose="02020603050405020304" pitchFamily="18" charset="0"/>
              </a:rPr>
              <a:t> Hình ảnh thê lương “Người chết như ngả rạ … ba bốn cái thây nằm còng queo bên đường”</a:t>
            </a:r>
            <a:r>
              <a:rPr lang="vi-VN" sz="28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so sánh giản dị, cụ thể</a:t>
            </a:r>
          </a:p>
          <a:p>
            <a:pPr algn="just">
              <a:buSzPts val="2800"/>
              <a:buFont typeface="Arial" panose="020B0604020202020204" pitchFamily="34" charset="0"/>
              <a:buChar char="-"/>
            </a:pPr>
            <a:r>
              <a:rPr lang="vi-VN" sz="2800" dirty="0">
                <a:solidFill>
                  <a:srgbClr val="0000CC"/>
                </a:solidFill>
                <a:latin typeface="Times New Roman" panose="02020603050405020304" pitchFamily="18" charset="0"/>
                <a:cs typeface="Times New Roman" panose="02020603050405020304" pitchFamily="18" charset="0"/>
              </a:rPr>
              <a:t> Âm thanh não nề “Tiếng quạ trên mấy cây gạo ngoài bãi chợ, tiếng gào lên từng hồi thê thiết, tiếng khóc của những nhà có người chết”</a:t>
            </a:r>
            <a:r>
              <a:rPr lang="vi-VN" sz="28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liệt</a:t>
            </a:r>
            <a:r>
              <a:rPr lang="en-US" sz="28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kê</a:t>
            </a:r>
            <a:r>
              <a:rPr lang="vi-VN" sz="280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vi-VN" sz="28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gợi cảm</a:t>
            </a:r>
          </a:p>
          <a:p>
            <a:pPr algn="just">
              <a:buSzPts val="2400"/>
              <a:buFont typeface="Arial" panose="020B0604020202020204" pitchFamily="34" charset="0"/>
              <a:buChar char="-"/>
            </a:pPr>
            <a:r>
              <a:rPr lang="vi-VN" sz="2800" dirty="0">
                <a:solidFill>
                  <a:srgbClr val="0000CC"/>
                </a:solidFill>
                <a:latin typeface="Times New Roman" panose="02020603050405020304" pitchFamily="18" charset="0"/>
                <a:cs typeface="Times New Roman" panose="02020603050405020304" pitchFamily="18" charset="0"/>
              </a:rPr>
              <a:t> Không gian đầy mùi tử khí “Không khí vẩn lên mùi ẩm thối của rác rưởi và mùi gây của xác người”</a:t>
            </a:r>
            <a:r>
              <a:rPr lang="vi-VN" sz="2800"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từ ngữ miêu tả ấn tượng</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6118</TotalTime>
  <Words>2458</Words>
  <Application>Microsoft Office PowerPoint</Application>
  <PresentationFormat>On-screen Show (4:3)</PresentationFormat>
  <Paragraphs>138</Paragraphs>
  <Slides>42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Comic Sans MS</vt:lpstr>
      <vt:lpstr>Times New Roman</vt:lpstr>
      <vt:lpstr>VNI-Helve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ày đói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Bia tưởng niệm người chết đói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Customer</dc:creator>
  <cp:lastModifiedBy>Trieu Tan Man</cp:lastModifiedBy>
  <cp:revision>330</cp:revision>
  <dcterms:created xsi:type="dcterms:W3CDTF">2010-01-04T02:04:26Z</dcterms:created>
  <dcterms:modified xsi:type="dcterms:W3CDTF">2021-02-22T09:23:46Z</dcterms:modified>
</cp:coreProperties>
</file>