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513" r:id="rId2"/>
    <p:sldId id="291" r:id="rId3"/>
    <p:sldId id="528" r:id="rId4"/>
    <p:sldId id="543" r:id="rId5"/>
    <p:sldId id="529" r:id="rId6"/>
    <p:sldId id="544" r:id="rId7"/>
    <p:sldId id="545" r:id="rId8"/>
    <p:sldId id="547" r:id="rId9"/>
    <p:sldId id="548" r:id="rId10"/>
    <p:sldId id="549" r:id="rId11"/>
    <p:sldId id="550" r:id="rId12"/>
    <p:sldId id="551" r:id="rId13"/>
    <p:sldId id="552" r:id="rId14"/>
    <p:sldId id="537" r:id="rId15"/>
    <p:sldId id="538" r:id="rId16"/>
    <p:sldId id="539" r:id="rId17"/>
    <p:sldId id="540" r:id="rId18"/>
    <p:sldId id="541" r:id="rId19"/>
    <p:sldId id="542" r:id="rId20"/>
    <p:sldId id="276" r:id="rId21"/>
  </p:sldIdLst>
  <p:sldSz cx="9144000" cy="5143500" type="screen16x9"/>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66"/>
    <a:srgbClr val="FFCC99"/>
    <a:srgbClr val="FFFFCC"/>
    <a:srgbClr val="00CC99"/>
    <a:srgbClr val="99CC00"/>
    <a:srgbClr val="8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3" autoAdjust="0"/>
    <p:restoredTop sz="93961" autoAdjust="0"/>
  </p:normalViewPr>
  <p:slideViewPr>
    <p:cSldViewPr>
      <p:cViewPr varScale="1">
        <p:scale>
          <a:sx n="91" d="100"/>
          <a:sy n="91" d="100"/>
        </p:scale>
        <p:origin x="768" y="9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54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54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54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D10DD7C6-FB2D-4C7A-B867-2E3117032415}" type="slidenum">
              <a:rPr lang="en-US" altLang="vi-VN"/>
              <a:pPr/>
              <a:t>‹#›</a:t>
            </a:fld>
            <a:endParaRPr lang="en-US" altLang="vi-VN"/>
          </a:p>
        </p:txBody>
      </p:sp>
    </p:spTree>
    <p:extLst>
      <p:ext uri="{BB962C8B-B14F-4D97-AF65-F5344CB8AC3E}">
        <p14:creationId xmlns:p14="http://schemas.microsoft.com/office/powerpoint/2010/main" val="3515087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34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4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343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EB230010-5D3F-40D9-A7C6-A8A88EFD1537}" type="slidenum">
              <a:rPr lang="en-US" altLang="vi-VN"/>
              <a:pPr/>
              <a:t>‹#›</a:t>
            </a:fld>
            <a:endParaRPr lang="en-US" altLang="vi-VN"/>
          </a:p>
        </p:txBody>
      </p:sp>
    </p:spTree>
    <p:extLst>
      <p:ext uri="{BB962C8B-B14F-4D97-AF65-F5344CB8AC3E}">
        <p14:creationId xmlns:p14="http://schemas.microsoft.com/office/powerpoint/2010/main" val="38741025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Object 17"/>
          <p:cNvGraphicFramePr>
            <a:graphicFrameLocks noChangeAspect="1"/>
          </p:cNvGraphicFramePr>
          <p:nvPr/>
        </p:nvGraphicFramePr>
        <p:xfrm>
          <a:off x="4252913" y="2"/>
          <a:ext cx="4891087" cy="3327797"/>
        </p:xfrm>
        <a:graphic>
          <a:graphicData uri="http://schemas.openxmlformats.org/presentationml/2006/ole">
            <mc:AlternateContent xmlns:mc="http://schemas.openxmlformats.org/markup-compatibility/2006">
              <mc:Choice xmlns:v="urn:schemas-microsoft-com:vml" Requires="v">
                <p:oleObj spid="_x0000_s309368" name="Image" r:id="rId3" imgW="8228571" imgH="8711111" progId="Photoshop.Image.6">
                  <p:embed/>
                </p:oleObj>
              </mc:Choice>
              <mc:Fallback>
                <p:oleObj name="Image" r:id="rId3" imgW="8228571" imgH="8711111" progId="Photoshop.Image.6">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4252913" y="2"/>
                        <a:ext cx="4891087" cy="3327797"/>
                      </a:xfrm>
                      <a:prstGeom prst="rect">
                        <a:avLst/>
                      </a:prstGeom>
                      <a:noFill/>
                      <a:ln>
                        <a:noFill/>
                      </a:ln>
                      <a:effectLst/>
                      <a:extLst>
                        <a:ext uri="{909E8E84-426E-40DD-AFC4-6F175D3DCCD1}">
                          <a14:hiddenFill xmlns:a14="http://schemas.microsoft.com/office/drawing/2010/main">
                            <a:gradFill rotWithShape="1">
                              <a:gsLst>
                                <a:gs pos="0">
                                  <a:srgbClr val="7A98CD">
                                    <a:alpha val="39998"/>
                                  </a:srgbClr>
                                </a:gs>
                                <a:gs pos="100000">
                                  <a:schemeClr val="accent1"/>
                                </a:gs>
                              </a:gsLst>
                              <a:lin ang="5400000" scaled="1"/>
                            </a:gradFill>
                          </a14:hiddenFill>
                        </a:ex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18" descr="Light horizontal"/>
          <p:cNvSpPr>
            <a:spLocks noChangeArrowheads="1"/>
          </p:cNvSpPr>
          <p:nvPr/>
        </p:nvSpPr>
        <p:spPr bwMode="gray">
          <a:xfrm>
            <a:off x="2" y="7144"/>
            <a:ext cx="1476375" cy="5136356"/>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pPr eaLnBrk="1" hangingPunct="1"/>
            <a:endParaRPr lang="en-US"/>
          </a:p>
        </p:txBody>
      </p:sp>
      <p:sp>
        <p:nvSpPr>
          <p:cNvPr id="6" name="Rectangle 19"/>
          <p:cNvSpPr>
            <a:spLocks noChangeArrowheads="1"/>
          </p:cNvSpPr>
          <p:nvPr/>
        </p:nvSpPr>
        <p:spPr bwMode="ltGray">
          <a:xfrm flipV="1">
            <a:off x="0" y="3200400"/>
            <a:ext cx="9144000" cy="829866"/>
          </a:xfrm>
          <a:prstGeom prst="rect">
            <a:avLst/>
          </a:prstGeom>
          <a:solidFill>
            <a:schemeClr val="accent1"/>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pPr eaLnBrk="1" hangingPunct="1"/>
            <a:endParaRPr lang="en-US"/>
          </a:p>
        </p:txBody>
      </p:sp>
      <p:sp>
        <p:nvSpPr>
          <p:cNvPr id="7" name="AutoShape 21"/>
          <p:cNvSpPr>
            <a:spLocks noChangeArrowheads="1"/>
          </p:cNvSpPr>
          <p:nvPr/>
        </p:nvSpPr>
        <p:spPr bwMode="ltGray">
          <a:xfrm>
            <a:off x="1474788" y="3867151"/>
            <a:ext cx="7129462" cy="378619"/>
          </a:xfrm>
          <a:prstGeom prst="roundRect">
            <a:avLst>
              <a:gd name="adj" fmla="val 16667"/>
            </a:avLst>
          </a:prstGeom>
          <a:solidFill>
            <a:schemeClr val="tx1"/>
          </a:solidFill>
          <a:ln w="38100" algn="ctr">
            <a:solidFill>
              <a:schemeClr val="bg1"/>
            </a:solidFill>
            <a:round/>
            <a:headEnd/>
            <a:tailEnd/>
          </a:ln>
        </p:spPr>
        <p:txBody>
          <a:bodyPr wrap="none" anchor="ctr"/>
          <a:lstStyle/>
          <a:p>
            <a:pPr eaLnBrk="1" hangingPunct="1"/>
            <a:endParaRPr lang="en-US"/>
          </a:p>
        </p:txBody>
      </p:sp>
      <p:grpSp>
        <p:nvGrpSpPr>
          <p:cNvPr id="8" name="Group 16"/>
          <p:cNvGrpSpPr>
            <a:grpSpLocks/>
          </p:cNvGrpSpPr>
          <p:nvPr/>
        </p:nvGrpSpPr>
        <p:grpSpPr bwMode="auto">
          <a:xfrm>
            <a:off x="4254500" y="4566043"/>
            <a:ext cx="1079500" cy="563166"/>
            <a:chOff x="2680" y="3678"/>
            <a:chExt cx="680" cy="473"/>
          </a:xfrm>
        </p:grpSpPr>
        <p:sp>
          <p:nvSpPr>
            <p:cNvPr id="9" name="Text Box 14"/>
            <p:cNvSpPr txBox="1">
              <a:spLocks noChangeArrowheads="1"/>
            </p:cNvSpPr>
            <p:nvPr/>
          </p:nvSpPr>
          <p:spPr bwMode="gray">
            <a:xfrm>
              <a:off x="2680" y="3789"/>
              <a:ext cx="680" cy="362"/>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200" b="1" smtClean="0">
                  <a:solidFill>
                    <a:schemeClr val="tx2"/>
                  </a:solidFill>
                  <a:latin typeface="Verdana" pitchFamily="34" charset="0"/>
                </a:rPr>
                <a:t>LOGO</a:t>
              </a:r>
            </a:p>
          </p:txBody>
        </p:sp>
        <p:sp>
          <p:nvSpPr>
            <p:cNvPr id="10" name="AutoShape 15"/>
            <p:cNvSpPr>
              <a:spLocks noChangeArrowheads="1"/>
            </p:cNvSpPr>
            <p:nvPr/>
          </p:nvSpPr>
          <p:spPr bwMode="gray">
            <a:xfrm rot="5400000">
              <a:off x="2928" y="3493"/>
              <a:ext cx="172" cy="542"/>
            </a:xfrm>
            <a:prstGeom prst="moon">
              <a:avLst>
                <a:gd name="adj" fmla="val 21208"/>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p>
          </p:txBody>
        </p:sp>
      </p:grpSp>
      <p:sp>
        <p:nvSpPr>
          <p:cNvPr id="3074" name="Rectangle 2"/>
          <p:cNvSpPr>
            <a:spLocks noGrp="1" noChangeArrowheads="1"/>
          </p:cNvSpPr>
          <p:nvPr>
            <p:ph type="ctrTitle"/>
          </p:nvPr>
        </p:nvSpPr>
        <p:spPr bwMode="auto">
          <a:xfrm>
            <a:off x="1447800" y="2661047"/>
            <a:ext cx="7239000" cy="1028700"/>
          </a:xfrm>
        </p:spPr>
        <p:txBody>
          <a:bodyPr/>
          <a:lstStyle>
            <a:lvl1pPr algn="l">
              <a:defRPr sz="4000" b="1">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bwMode="white">
          <a:xfrm>
            <a:off x="1614488" y="3918347"/>
            <a:ext cx="6858000" cy="285750"/>
          </a:xfrm>
        </p:spPr>
        <p:txBody>
          <a:bodyPr/>
          <a:lstStyle>
            <a:lvl1pPr marL="0" indent="0">
              <a:buFont typeface="Wingdings" pitchFamily="2" charset="2"/>
              <a:buNone/>
              <a:defRPr sz="1400" b="1">
                <a:solidFill>
                  <a:schemeClr val="bg1"/>
                </a:solidFill>
              </a:defRPr>
            </a:lvl1pPr>
          </a:lstStyle>
          <a:p>
            <a:r>
              <a:rPr lang="en-US"/>
              <a:t>Click to edit Master subtitle style</a:t>
            </a:r>
          </a:p>
        </p:txBody>
      </p:sp>
    </p:spTree>
    <p:extLst>
      <p:ext uri="{BB962C8B-B14F-4D97-AF65-F5344CB8AC3E}">
        <p14:creationId xmlns:p14="http://schemas.microsoft.com/office/powerpoint/2010/main" val="2498425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Name</a:t>
            </a:r>
          </a:p>
        </p:txBody>
      </p:sp>
      <p:sp>
        <p:nvSpPr>
          <p:cNvPr id="6" name="Rectangle 6"/>
          <p:cNvSpPr>
            <a:spLocks noGrp="1" noChangeArrowheads="1"/>
          </p:cNvSpPr>
          <p:nvPr>
            <p:ph type="sldNum" sz="quarter" idx="12"/>
          </p:nvPr>
        </p:nvSpPr>
        <p:spPr>
          <a:ln/>
        </p:spPr>
        <p:txBody>
          <a:bodyPr/>
          <a:lstStyle>
            <a:lvl1pPr>
              <a:defRPr/>
            </a:lvl1pPr>
          </a:lstStyle>
          <a:p>
            <a:fld id="{908F7719-BD85-4372-A66C-78E71E8B01DC}" type="slidenum">
              <a:rPr lang="en-US" altLang="vi-VN"/>
              <a:pPr/>
              <a:t>‹#›</a:t>
            </a:fld>
            <a:endParaRPr lang="en-US" altLang="vi-VN"/>
          </a:p>
        </p:txBody>
      </p:sp>
    </p:spTree>
    <p:extLst>
      <p:ext uri="{BB962C8B-B14F-4D97-AF65-F5344CB8AC3E}">
        <p14:creationId xmlns:p14="http://schemas.microsoft.com/office/powerpoint/2010/main" val="2811827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39316"/>
            <a:ext cx="2057400" cy="450413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39316"/>
            <a:ext cx="6019800" cy="4504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Name</a:t>
            </a:r>
          </a:p>
        </p:txBody>
      </p:sp>
      <p:sp>
        <p:nvSpPr>
          <p:cNvPr id="6" name="Rectangle 6"/>
          <p:cNvSpPr>
            <a:spLocks noGrp="1" noChangeArrowheads="1"/>
          </p:cNvSpPr>
          <p:nvPr>
            <p:ph type="sldNum" sz="quarter" idx="12"/>
          </p:nvPr>
        </p:nvSpPr>
        <p:spPr>
          <a:ln/>
        </p:spPr>
        <p:txBody>
          <a:bodyPr/>
          <a:lstStyle>
            <a:lvl1pPr>
              <a:defRPr/>
            </a:lvl1pPr>
          </a:lstStyle>
          <a:p>
            <a:fld id="{54448C41-DAA1-4769-B988-3208D4205EB4}" type="slidenum">
              <a:rPr lang="en-US" altLang="vi-VN"/>
              <a:pPr/>
              <a:t>‹#›</a:t>
            </a:fld>
            <a:endParaRPr lang="en-US" altLang="vi-VN"/>
          </a:p>
        </p:txBody>
      </p:sp>
    </p:spTree>
    <p:extLst>
      <p:ext uri="{BB962C8B-B14F-4D97-AF65-F5344CB8AC3E}">
        <p14:creationId xmlns:p14="http://schemas.microsoft.com/office/powerpoint/2010/main" val="121514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Name</a:t>
            </a:r>
          </a:p>
        </p:txBody>
      </p:sp>
      <p:sp>
        <p:nvSpPr>
          <p:cNvPr id="6" name="Rectangle 6"/>
          <p:cNvSpPr>
            <a:spLocks noGrp="1" noChangeArrowheads="1"/>
          </p:cNvSpPr>
          <p:nvPr>
            <p:ph type="sldNum" sz="quarter" idx="12"/>
          </p:nvPr>
        </p:nvSpPr>
        <p:spPr>
          <a:ln/>
        </p:spPr>
        <p:txBody>
          <a:bodyPr/>
          <a:lstStyle>
            <a:lvl1pPr>
              <a:defRPr/>
            </a:lvl1pPr>
          </a:lstStyle>
          <a:p>
            <a:fld id="{E0E2C3C2-3C9A-423A-833C-C919B385C213}" type="slidenum">
              <a:rPr lang="en-US" altLang="vi-VN"/>
              <a:pPr/>
              <a:t>‹#›</a:t>
            </a:fld>
            <a:endParaRPr lang="en-US" altLang="vi-VN"/>
          </a:p>
        </p:txBody>
      </p:sp>
    </p:spTree>
    <p:extLst>
      <p:ext uri="{BB962C8B-B14F-4D97-AF65-F5344CB8AC3E}">
        <p14:creationId xmlns:p14="http://schemas.microsoft.com/office/powerpoint/2010/main" val="2701468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Name</a:t>
            </a:r>
          </a:p>
        </p:txBody>
      </p:sp>
      <p:sp>
        <p:nvSpPr>
          <p:cNvPr id="6" name="Rectangle 6"/>
          <p:cNvSpPr>
            <a:spLocks noGrp="1" noChangeArrowheads="1"/>
          </p:cNvSpPr>
          <p:nvPr>
            <p:ph type="sldNum" sz="quarter" idx="12"/>
          </p:nvPr>
        </p:nvSpPr>
        <p:spPr>
          <a:ln/>
        </p:spPr>
        <p:txBody>
          <a:bodyPr/>
          <a:lstStyle>
            <a:lvl1pPr>
              <a:defRPr/>
            </a:lvl1pPr>
          </a:lstStyle>
          <a:p>
            <a:fld id="{1D8CD914-2BF4-44ED-978A-6C1DEA7911A2}" type="slidenum">
              <a:rPr lang="en-US" altLang="vi-VN"/>
              <a:pPr/>
              <a:t>‹#›</a:t>
            </a:fld>
            <a:endParaRPr lang="en-US" altLang="vi-VN"/>
          </a:p>
        </p:txBody>
      </p:sp>
    </p:spTree>
    <p:extLst>
      <p:ext uri="{BB962C8B-B14F-4D97-AF65-F5344CB8AC3E}">
        <p14:creationId xmlns:p14="http://schemas.microsoft.com/office/powerpoint/2010/main" val="15401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807244"/>
            <a:ext cx="4038600" cy="393620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07244"/>
            <a:ext cx="4038600" cy="393620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Name</a:t>
            </a:r>
          </a:p>
        </p:txBody>
      </p:sp>
      <p:sp>
        <p:nvSpPr>
          <p:cNvPr id="7" name="Rectangle 6"/>
          <p:cNvSpPr>
            <a:spLocks noGrp="1" noChangeArrowheads="1"/>
          </p:cNvSpPr>
          <p:nvPr>
            <p:ph type="sldNum" sz="quarter" idx="12"/>
          </p:nvPr>
        </p:nvSpPr>
        <p:spPr>
          <a:ln/>
        </p:spPr>
        <p:txBody>
          <a:bodyPr/>
          <a:lstStyle>
            <a:lvl1pPr>
              <a:defRPr/>
            </a:lvl1pPr>
          </a:lstStyle>
          <a:p>
            <a:fld id="{E178A04E-C788-4C0A-BB18-A1E3A6C7915B}" type="slidenum">
              <a:rPr lang="en-US" altLang="vi-VN"/>
              <a:pPr/>
              <a:t>‹#›</a:t>
            </a:fld>
            <a:endParaRPr lang="en-US" altLang="vi-VN"/>
          </a:p>
        </p:txBody>
      </p:sp>
    </p:spTree>
    <p:extLst>
      <p:ext uri="{BB962C8B-B14F-4D97-AF65-F5344CB8AC3E}">
        <p14:creationId xmlns:p14="http://schemas.microsoft.com/office/powerpoint/2010/main" val="1093873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Company Name</a:t>
            </a:r>
          </a:p>
        </p:txBody>
      </p:sp>
      <p:sp>
        <p:nvSpPr>
          <p:cNvPr id="9" name="Rectangle 6"/>
          <p:cNvSpPr>
            <a:spLocks noGrp="1" noChangeArrowheads="1"/>
          </p:cNvSpPr>
          <p:nvPr>
            <p:ph type="sldNum" sz="quarter" idx="12"/>
          </p:nvPr>
        </p:nvSpPr>
        <p:spPr>
          <a:ln/>
        </p:spPr>
        <p:txBody>
          <a:bodyPr/>
          <a:lstStyle>
            <a:lvl1pPr>
              <a:defRPr/>
            </a:lvl1pPr>
          </a:lstStyle>
          <a:p>
            <a:fld id="{5D09B3F6-AB62-49E1-BA15-B3A4DA7FE054}" type="slidenum">
              <a:rPr lang="en-US" altLang="vi-VN"/>
              <a:pPr/>
              <a:t>‹#›</a:t>
            </a:fld>
            <a:endParaRPr lang="en-US" altLang="vi-VN"/>
          </a:p>
        </p:txBody>
      </p:sp>
    </p:spTree>
    <p:extLst>
      <p:ext uri="{BB962C8B-B14F-4D97-AF65-F5344CB8AC3E}">
        <p14:creationId xmlns:p14="http://schemas.microsoft.com/office/powerpoint/2010/main" val="4100800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Company Name</a:t>
            </a:r>
          </a:p>
        </p:txBody>
      </p:sp>
      <p:sp>
        <p:nvSpPr>
          <p:cNvPr id="5" name="Rectangle 6"/>
          <p:cNvSpPr>
            <a:spLocks noGrp="1" noChangeArrowheads="1"/>
          </p:cNvSpPr>
          <p:nvPr>
            <p:ph type="sldNum" sz="quarter" idx="12"/>
          </p:nvPr>
        </p:nvSpPr>
        <p:spPr>
          <a:ln/>
        </p:spPr>
        <p:txBody>
          <a:bodyPr/>
          <a:lstStyle>
            <a:lvl1pPr>
              <a:defRPr/>
            </a:lvl1pPr>
          </a:lstStyle>
          <a:p>
            <a:fld id="{A65390C4-EF1D-4D36-A1D5-0D58D5576607}" type="slidenum">
              <a:rPr lang="en-US" altLang="vi-VN"/>
              <a:pPr/>
              <a:t>‹#›</a:t>
            </a:fld>
            <a:endParaRPr lang="en-US" altLang="vi-VN"/>
          </a:p>
        </p:txBody>
      </p:sp>
    </p:spTree>
    <p:extLst>
      <p:ext uri="{BB962C8B-B14F-4D97-AF65-F5344CB8AC3E}">
        <p14:creationId xmlns:p14="http://schemas.microsoft.com/office/powerpoint/2010/main" val="3294488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Company Name</a:t>
            </a:r>
          </a:p>
        </p:txBody>
      </p:sp>
      <p:sp>
        <p:nvSpPr>
          <p:cNvPr id="4" name="Rectangle 6"/>
          <p:cNvSpPr>
            <a:spLocks noGrp="1" noChangeArrowheads="1"/>
          </p:cNvSpPr>
          <p:nvPr>
            <p:ph type="sldNum" sz="quarter" idx="12"/>
          </p:nvPr>
        </p:nvSpPr>
        <p:spPr>
          <a:ln/>
        </p:spPr>
        <p:txBody>
          <a:bodyPr/>
          <a:lstStyle>
            <a:lvl1pPr>
              <a:defRPr/>
            </a:lvl1pPr>
          </a:lstStyle>
          <a:p>
            <a:fld id="{69AB5181-FD2B-4F7B-BEBD-E1A3825C9DC1}" type="slidenum">
              <a:rPr lang="en-US" altLang="vi-VN"/>
              <a:pPr/>
              <a:t>‹#›</a:t>
            </a:fld>
            <a:endParaRPr lang="en-US" altLang="vi-VN"/>
          </a:p>
        </p:txBody>
      </p:sp>
    </p:spTree>
    <p:extLst>
      <p:ext uri="{BB962C8B-B14F-4D97-AF65-F5344CB8AC3E}">
        <p14:creationId xmlns:p14="http://schemas.microsoft.com/office/powerpoint/2010/main" val="741732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Name</a:t>
            </a:r>
          </a:p>
        </p:txBody>
      </p:sp>
      <p:sp>
        <p:nvSpPr>
          <p:cNvPr id="7" name="Rectangle 6"/>
          <p:cNvSpPr>
            <a:spLocks noGrp="1" noChangeArrowheads="1"/>
          </p:cNvSpPr>
          <p:nvPr>
            <p:ph type="sldNum" sz="quarter" idx="12"/>
          </p:nvPr>
        </p:nvSpPr>
        <p:spPr>
          <a:ln/>
        </p:spPr>
        <p:txBody>
          <a:bodyPr/>
          <a:lstStyle>
            <a:lvl1pPr>
              <a:defRPr/>
            </a:lvl1pPr>
          </a:lstStyle>
          <a:p>
            <a:fld id="{27406D65-ACE7-45DF-94C2-B2DA004A5502}" type="slidenum">
              <a:rPr lang="en-US" altLang="vi-VN"/>
              <a:pPr/>
              <a:t>‹#›</a:t>
            </a:fld>
            <a:endParaRPr lang="en-US" altLang="vi-VN"/>
          </a:p>
        </p:txBody>
      </p:sp>
    </p:spTree>
    <p:extLst>
      <p:ext uri="{BB962C8B-B14F-4D97-AF65-F5344CB8AC3E}">
        <p14:creationId xmlns:p14="http://schemas.microsoft.com/office/powerpoint/2010/main" val="2636552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Name</a:t>
            </a:r>
          </a:p>
        </p:txBody>
      </p:sp>
      <p:sp>
        <p:nvSpPr>
          <p:cNvPr id="7" name="Rectangle 6"/>
          <p:cNvSpPr>
            <a:spLocks noGrp="1" noChangeArrowheads="1"/>
          </p:cNvSpPr>
          <p:nvPr>
            <p:ph type="sldNum" sz="quarter" idx="12"/>
          </p:nvPr>
        </p:nvSpPr>
        <p:spPr>
          <a:ln/>
        </p:spPr>
        <p:txBody>
          <a:bodyPr/>
          <a:lstStyle>
            <a:lvl1pPr>
              <a:defRPr/>
            </a:lvl1pPr>
          </a:lstStyle>
          <a:p>
            <a:fld id="{4AB3C5E6-5B17-473A-8364-79D194121C2F}" type="slidenum">
              <a:rPr lang="en-US" altLang="vi-VN"/>
              <a:pPr/>
              <a:t>‹#›</a:t>
            </a:fld>
            <a:endParaRPr lang="en-US" altLang="vi-VN"/>
          </a:p>
        </p:txBody>
      </p:sp>
    </p:spTree>
    <p:extLst>
      <p:ext uri="{BB962C8B-B14F-4D97-AF65-F5344CB8AC3E}">
        <p14:creationId xmlns:p14="http://schemas.microsoft.com/office/powerpoint/2010/main" val="392131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5" descr="Light horizontal"/>
          <p:cNvSpPr>
            <a:spLocks noChangeArrowheads="1"/>
          </p:cNvSpPr>
          <p:nvPr/>
        </p:nvSpPr>
        <p:spPr bwMode="gray">
          <a:xfrm>
            <a:off x="1" y="0"/>
            <a:ext cx="468313" cy="5143500"/>
          </a:xfrm>
          <a:prstGeom prst="rect">
            <a:avLst/>
          </a:prstGeom>
          <a:blipFill dpi="0" rotWithShape="0">
            <a:blip r:embed="rId14"/>
            <a:srcRect/>
            <a:tile tx="0" ty="0" sx="100000" sy="100000" flip="none" algn="tl"/>
          </a:blip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pPr eaLnBrk="1" hangingPunct="1"/>
            <a:endParaRPr lang="en-US"/>
          </a:p>
        </p:txBody>
      </p:sp>
      <p:sp>
        <p:nvSpPr>
          <p:cNvPr id="1027" name="Rectangle 16"/>
          <p:cNvSpPr>
            <a:spLocks noChangeArrowheads="1"/>
          </p:cNvSpPr>
          <p:nvPr/>
        </p:nvSpPr>
        <p:spPr bwMode="invGray">
          <a:xfrm>
            <a:off x="0" y="-20240"/>
            <a:ext cx="9144000" cy="519113"/>
          </a:xfrm>
          <a:prstGeom prst="rect">
            <a:avLst/>
          </a:prstGeom>
          <a:solidFill>
            <a:schemeClr val="accent1"/>
          </a:soli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pPr eaLnBrk="1" hangingPunct="1"/>
            <a:endParaRPr lang="en-US"/>
          </a:p>
        </p:txBody>
      </p:sp>
      <p:sp>
        <p:nvSpPr>
          <p:cNvPr id="1028" name="Line 17"/>
          <p:cNvSpPr>
            <a:spLocks noChangeShapeType="1"/>
          </p:cNvSpPr>
          <p:nvPr/>
        </p:nvSpPr>
        <p:spPr bwMode="gray">
          <a:xfrm>
            <a:off x="468313" y="4807744"/>
            <a:ext cx="8424862" cy="0"/>
          </a:xfrm>
          <a:prstGeom prst="line">
            <a:avLst/>
          </a:prstGeom>
          <a:noFill/>
          <a:ln w="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9" name="AutoShape 18"/>
          <p:cNvSpPr>
            <a:spLocks noChangeArrowheads="1"/>
          </p:cNvSpPr>
          <p:nvPr/>
        </p:nvSpPr>
        <p:spPr bwMode="blackWhite">
          <a:xfrm>
            <a:off x="468316" y="175023"/>
            <a:ext cx="7488237" cy="540544"/>
          </a:xfrm>
          <a:prstGeom prst="roundRect">
            <a:avLst>
              <a:gd name="adj" fmla="val 16667"/>
            </a:avLst>
          </a:prstGeom>
          <a:solidFill>
            <a:schemeClr val="tx1"/>
          </a:solidFill>
          <a:ln w="38100" algn="ctr">
            <a:solidFill>
              <a:schemeClr val="bg1"/>
            </a:solidFill>
            <a:round/>
            <a:headEnd/>
            <a:tailEnd/>
          </a:ln>
        </p:spPr>
        <p:txBody>
          <a:bodyPr wrap="none" anchor="ctr"/>
          <a:lstStyle/>
          <a:p>
            <a:pPr eaLnBrk="1" hangingPunct="1"/>
            <a:endParaRPr lang="en-US"/>
          </a:p>
        </p:txBody>
      </p:sp>
      <p:sp>
        <p:nvSpPr>
          <p:cNvPr id="1030" name="Rectangle 3"/>
          <p:cNvSpPr>
            <a:spLocks noGrp="1" noChangeArrowheads="1"/>
          </p:cNvSpPr>
          <p:nvPr>
            <p:ph type="body" idx="1"/>
          </p:nvPr>
        </p:nvSpPr>
        <p:spPr bwMode="auto">
          <a:xfrm>
            <a:off x="457200" y="807244"/>
            <a:ext cx="8229600" cy="3936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2" name="Rectangle 4"/>
          <p:cNvSpPr>
            <a:spLocks noGrp="1" noChangeArrowheads="1"/>
          </p:cNvSpPr>
          <p:nvPr>
            <p:ph type="dt" sz="half" idx="2"/>
          </p:nvPr>
        </p:nvSpPr>
        <p:spPr bwMode="auto">
          <a:xfrm>
            <a:off x="457200" y="4800601"/>
            <a:ext cx="2667000" cy="19169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1">
                <a:latin typeface="+mn-lt"/>
              </a:defRPr>
            </a:lvl1pPr>
          </a:lstStyle>
          <a:p>
            <a:pPr>
              <a:defRPr/>
            </a:pPr>
            <a:r>
              <a:rPr lang="en-US"/>
              <a:t>www.themegallery.com</a:t>
            </a:r>
          </a:p>
        </p:txBody>
      </p:sp>
      <p:sp>
        <p:nvSpPr>
          <p:cNvPr id="3" name="Rectangle 5"/>
          <p:cNvSpPr>
            <a:spLocks noGrp="1" noChangeArrowheads="1"/>
          </p:cNvSpPr>
          <p:nvPr>
            <p:ph type="ftr" sz="quarter" idx="3"/>
          </p:nvPr>
        </p:nvSpPr>
        <p:spPr bwMode="auto">
          <a:xfrm>
            <a:off x="5943600" y="4800600"/>
            <a:ext cx="2895600" cy="1714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1">
                <a:latin typeface="+mn-lt"/>
              </a:defRPr>
            </a:lvl1pPr>
          </a:lstStyle>
          <a:p>
            <a:pPr>
              <a:defRPr/>
            </a:pPr>
            <a:r>
              <a:rPr lang="en-US"/>
              <a:t>Company Name</a:t>
            </a:r>
          </a:p>
        </p:txBody>
      </p:sp>
      <p:sp>
        <p:nvSpPr>
          <p:cNvPr id="4" name="Rectangle 6"/>
          <p:cNvSpPr>
            <a:spLocks noGrp="1" noChangeArrowheads="1"/>
          </p:cNvSpPr>
          <p:nvPr>
            <p:ph type="sldNum" sz="quarter" idx="4"/>
          </p:nvPr>
        </p:nvSpPr>
        <p:spPr bwMode="auto">
          <a:xfrm>
            <a:off x="3657600" y="4789886"/>
            <a:ext cx="2133600" cy="15835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1">
                <a:latin typeface="Verdana" pitchFamily="34" charset="0"/>
              </a:defRPr>
            </a:lvl1pPr>
          </a:lstStyle>
          <a:p>
            <a:fld id="{C42586BD-C472-457C-8F69-F79A57D0DCA0}" type="slidenum">
              <a:rPr lang="en-US" altLang="vi-VN"/>
              <a:pPr/>
              <a:t>‹#›</a:t>
            </a:fld>
            <a:endParaRPr lang="en-US" altLang="vi-VN"/>
          </a:p>
        </p:txBody>
      </p:sp>
      <p:sp>
        <p:nvSpPr>
          <p:cNvPr id="1034" name="Rectangle 2"/>
          <p:cNvSpPr>
            <a:spLocks noGrp="1" noChangeArrowheads="1"/>
          </p:cNvSpPr>
          <p:nvPr>
            <p:ph type="title"/>
          </p:nvPr>
        </p:nvSpPr>
        <p:spPr bwMode="black">
          <a:xfrm>
            <a:off x="547688" y="239317"/>
            <a:ext cx="7162800"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smtClean="0"/>
              <a:t>Click to edit Master title style</a:t>
            </a:r>
          </a:p>
        </p:txBody>
      </p:sp>
      <p:sp>
        <p:nvSpPr>
          <p:cNvPr id="1035" name="Text Box 13"/>
          <p:cNvSpPr txBox="1">
            <a:spLocks noChangeArrowheads="1"/>
          </p:cNvSpPr>
          <p:nvPr/>
        </p:nvSpPr>
        <p:spPr bwMode="white">
          <a:xfrm>
            <a:off x="8153400" y="196453"/>
            <a:ext cx="990600" cy="338554"/>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600" b="1" smtClean="0">
                <a:solidFill>
                  <a:schemeClr val="bg1"/>
                </a:solidFill>
                <a:latin typeface="Verdana" pitchFamily="34" charset="0"/>
              </a:rPr>
              <a:t>LOGO</a:t>
            </a:r>
          </a:p>
        </p:txBody>
      </p:sp>
      <p:sp>
        <p:nvSpPr>
          <p:cNvPr id="1036" name="AutoShape 14"/>
          <p:cNvSpPr>
            <a:spLocks noChangeArrowheads="1"/>
          </p:cNvSpPr>
          <p:nvPr/>
        </p:nvSpPr>
        <p:spPr bwMode="ltGray">
          <a:xfrm rot="5400000">
            <a:off x="8433397" y="-196253"/>
            <a:ext cx="213122" cy="750887"/>
          </a:xfrm>
          <a:prstGeom prst="moon">
            <a:avLst>
              <a:gd name="adj" fmla="val 21208"/>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p>
        </p:txBody>
      </p:sp>
    </p:spTree>
  </p:cSld>
  <p:clrMap bg1="lt1" tx1="dk1" bg2="lt2" tx2="dk2" accent1="accent1" accent2="accent2" accent3="accent3" accent4="accent4" accent5="accent5" accent6="accent6" hlink="hlink" folHlink="folHlink"/>
  <p:sldLayoutIdLst>
    <p:sldLayoutId id="2147483839"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ctr" rtl="0" eaLnBrk="0" fontAlgn="base" hangingPunct="0">
        <a:spcBef>
          <a:spcPct val="0"/>
        </a:spcBef>
        <a:spcAft>
          <a:spcPct val="0"/>
        </a:spcAft>
        <a:defRPr sz="3200">
          <a:solidFill>
            <a:schemeClr val="bg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11"/>
          <p:cNvSpPr>
            <a:spLocks noChangeArrowheads="1"/>
          </p:cNvSpPr>
          <p:nvPr/>
        </p:nvSpPr>
        <p:spPr bwMode="auto">
          <a:xfrm>
            <a:off x="3563938" y="4300539"/>
            <a:ext cx="2520950" cy="789385"/>
          </a:xfrm>
          <a:prstGeom prst="rect">
            <a:avLst/>
          </a:prstGeom>
          <a:solidFill>
            <a:schemeClr val="bg1"/>
          </a:solidFill>
          <a:ln w="9525">
            <a:solidFill>
              <a:schemeClr val="bg1"/>
            </a:solidFill>
            <a:miter lim="800000"/>
            <a:headEnd/>
            <a:tailEnd/>
          </a:ln>
        </p:spPr>
        <p:txBody>
          <a:bodyPr wrap="none" anchor="ctr"/>
          <a:lstStyle/>
          <a:p>
            <a:pPr eaLnBrk="1" hangingPunct="1"/>
            <a:endParaRPr lang="vi-VN" altLang="vi-VN"/>
          </a:p>
        </p:txBody>
      </p:sp>
      <p:sp>
        <p:nvSpPr>
          <p:cNvPr id="5126" name="TextBox 5"/>
          <p:cNvSpPr txBox="1">
            <a:spLocks noChangeArrowheads="1"/>
          </p:cNvSpPr>
          <p:nvPr/>
        </p:nvSpPr>
        <p:spPr bwMode="auto">
          <a:xfrm>
            <a:off x="3320330" y="3237439"/>
            <a:ext cx="334560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sz="3200" dirty="0">
                <a:latin typeface="Arial" charset="0"/>
                <a:sym typeface="Wingdings" pitchFamily="2" charset="2"/>
              </a:rPr>
              <a:t></a:t>
            </a:r>
            <a:endParaRPr lang="en-US" altLang="vi-VN" sz="3200" dirty="0">
              <a:latin typeface="Arial" charset="0"/>
            </a:endParaRPr>
          </a:p>
        </p:txBody>
      </p:sp>
      <p:sp>
        <p:nvSpPr>
          <p:cNvPr id="8" name="Rectangle 7"/>
          <p:cNvSpPr/>
          <p:nvPr/>
        </p:nvSpPr>
        <p:spPr>
          <a:xfrm>
            <a:off x="0" y="4875610"/>
            <a:ext cx="9144000" cy="26789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p:cNvSpPr>
            <a:spLocks noChangeArrowheads="1"/>
          </p:cNvSpPr>
          <p:nvPr/>
        </p:nvSpPr>
        <p:spPr bwMode="auto">
          <a:xfrm>
            <a:off x="3131840" y="3858545"/>
            <a:ext cx="408717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vi-VN" b="1" i="1" dirty="0" err="1" smtClean="0">
                <a:solidFill>
                  <a:schemeClr val="bg1"/>
                </a:solidFill>
                <a:latin typeface="Times New Roman" pitchFamily="18" charset="0"/>
              </a:rPr>
              <a:t>Tp.HCM</a:t>
            </a:r>
            <a:r>
              <a:rPr lang="en-US" altLang="vi-VN" b="1" i="1" dirty="0">
                <a:solidFill>
                  <a:schemeClr val="bg1"/>
                </a:solidFill>
                <a:latin typeface="Times New Roman" pitchFamily="18" charset="0"/>
              </a:rPr>
              <a:t>, n</a:t>
            </a:r>
            <a:r>
              <a:rPr lang="en-US" altLang="vi-VN" b="1" i="1" dirty="0" smtClean="0">
                <a:solidFill>
                  <a:schemeClr val="bg1"/>
                </a:solidFill>
                <a:latin typeface="Times New Roman" pitchFamily="18" charset="0"/>
              </a:rPr>
              <a:t>gày 21 tháng  01 năm 2018</a:t>
            </a:r>
            <a:endParaRPr lang="en-US" altLang="vi-VN" b="1" i="1" dirty="0">
              <a:solidFill>
                <a:schemeClr val="bg1"/>
              </a:solidFill>
              <a:latin typeface="Times New Roman" pitchFamily="18" charset="0"/>
            </a:endParaRPr>
          </a:p>
        </p:txBody>
      </p:sp>
      <p:pic>
        <p:nvPicPr>
          <p:cNvPr id="312322" name="Picture 2" descr="http://eduhcmtpschool2017.hcm.edu.vn/UploadImages/Config/thptlythuongkiet/Pictur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687" y="68183"/>
            <a:ext cx="703367" cy="70336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467055" y="123478"/>
            <a:ext cx="5633337" cy="584775"/>
          </a:xfrm>
          <a:prstGeom prst="rect">
            <a:avLst/>
          </a:prstGeom>
        </p:spPr>
        <p:txBody>
          <a:bodyPr wrap="none">
            <a:spAutoFit/>
          </a:bodyPr>
          <a:lstStyle/>
          <a:p>
            <a:pPr algn="ctr"/>
            <a:r>
              <a:rPr lang="vi-VN" sz="1600" b="1" kern="10" dirty="0" smtClean="0">
                <a:solidFill>
                  <a:schemeClr val="accent2">
                    <a:lumMod val="75000"/>
                  </a:schemeClr>
                </a:solidFill>
                <a:effectLst>
                  <a:outerShdw dist="38100" algn="ctr" rotWithShape="0">
                    <a:schemeClr val="bg2">
                      <a:alpha val="79999"/>
                    </a:schemeClr>
                  </a:outerShdw>
                </a:effectLst>
                <a:latin typeface="Times New Roman"/>
                <a:cs typeface="Times New Roman"/>
              </a:rPr>
              <a:t>SỞ GIÁO DỤC VÀ ĐÀO TẠO THÀNH PHỐ HỒ CHÍ MINH</a:t>
            </a:r>
          </a:p>
          <a:p>
            <a:pPr algn="ctr"/>
            <a:r>
              <a:rPr lang="vi-VN" sz="1600" b="1" kern="10" dirty="0" smtClean="0">
                <a:solidFill>
                  <a:schemeClr val="accent2">
                    <a:lumMod val="75000"/>
                  </a:schemeClr>
                </a:solidFill>
                <a:effectLst>
                  <a:outerShdw dist="38100" algn="ctr" rotWithShape="0">
                    <a:schemeClr val="bg2">
                      <a:alpha val="79999"/>
                    </a:schemeClr>
                  </a:outerShdw>
                </a:effectLst>
                <a:latin typeface="Times New Roman"/>
                <a:cs typeface="Times New Roman"/>
              </a:rPr>
              <a:t>TRƯỜNG </a:t>
            </a:r>
            <a:r>
              <a:rPr lang="vi-VN" sz="1600" b="1" kern="10" dirty="0">
                <a:solidFill>
                  <a:schemeClr val="accent2">
                    <a:lumMod val="75000"/>
                  </a:schemeClr>
                </a:solidFill>
                <a:effectLst>
                  <a:outerShdw dist="38100" algn="ctr" rotWithShape="0">
                    <a:schemeClr val="bg2">
                      <a:alpha val="79999"/>
                    </a:schemeClr>
                  </a:outerShdw>
                </a:effectLst>
                <a:latin typeface="Times New Roman"/>
                <a:cs typeface="Times New Roman"/>
              </a:rPr>
              <a:t>THPT LÝ THƯỜNG KIỆT</a:t>
            </a:r>
          </a:p>
        </p:txBody>
      </p:sp>
      <p:sp>
        <p:nvSpPr>
          <p:cNvPr id="3" name="Rectangle 2"/>
          <p:cNvSpPr/>
          <p:nvPr/>
        </p:nvSpPr>
        <p:spPr>
          <a:xfrm>
            <a:off x="1248715" y="1054353"/>
            <a:ext cx="7488832" cy="1877437"/>
          </a:xfrm>
          <a:prstGeom prst="rect">
            <a:avLst/>
          </a:prstGeom>
        </p:spPr>
        <p:txBody>
          <a:bodyPr wrap="square">
            <a:spAutoFit/>
          </a:bodyPr>
          <a:lstStyle/>
          <a:p>
            <a:pPr algn="ctr"/>
            <a:r>
              <a:rPr lang="vi-VN" sz="4000" b="1" kern="10" dirty="0">
                <a:solidFill>
                  <a:srgbClr val="FF0000"/>
                </a:solidFill>
                <a:effectLst>
                  <a:outerShdw dist="38100" algn="ctr" rotWithShape="0">
                    <a:schemeClr val="bg2">
                      <a:alpha val="79999"/>
                    </a:schemeClr>
                  </a:outerShdw>
                </a:effectLst>
                <a:latin typeface="Times New Roman"/>
                <a:cs typeface="Times New Roman"/>
              </a:rPr>
              <a:t>ĐẠI HỘI </a:t>
            </a:r>
            <a:r>
              <a:rPr lang="vi-VN" sz="4000" b="1" kern="10" dirty="0" smtClean="0">
                <a:solidFill>
                  <a:srgbClr val="FF0000"/>
                </a:solidFill>
                <a:effectLst>
                  <a:outerShdw dist="38100" algn="ctr" rotWithShape="0">
                    <a:schemeClr val="bg2">
                      <a:alpha val="79999"/>
                    </a:schemeClr>
                  </a:outerShdw>
                </a:effectLst>
                <a:latin typeface="Times New Roman"/>
                <a:cs typeface="Times New Roman"/>
              </a:rPr>
              <a:t>CHA </a:t>
            </a:r>
            <a:r>
              <a:rPr lang="vi-VN" sz="4000" b="1" kern="10" dirty="0">
                <a:solidFill>
                  <a:srgbClr val="FF0000"/>
                </a:solidFill>
                <a:effectLst>
                  <a:outerShdw dist="38100" algn="ctr" rotWithShape="0">
                    <a:schemeClr val="bg2">
                      <a:alpha val="79999"/>
                    </a:schemeClr>
                  </a:outerShdw>
                </a:effectLst>
                <a:latin typeface="Times New Roman"/>
                <a:cs typeface="Times New Roman"/>
              </a:rPr>
              <a:t>MẸ HỌC SINH</a:t>
            </a:r>
            <a:endParaRPr lang="en-US" sz="4000" b="1" kern="10" dirty="0">
              <a:solidFill>
                <a:srgbClr val="FF0000"/>
              </a:solidFill>
              <a:effectLst>
                <a:outerShdw dist="38100" algn="ctr" rotWithShape="0">
                  <a:schemeClr val="bg2">
                    <a:alpha val="79999"/>
                  </a:schemeClr>
                </a:outerShdw>
              </a:effectLst>
              <a:latin typeface="Times New Roman"/>
              <a:cs typeface="Times New Roman"/>
            </a:endParaRPr>
          </a:p>
          <a:p>
            <a:pPr algn="ctr">
              <a:spcBef>
                <a:spcPts val="1200"/>
              </a:spcBef>
            </a:pPr>
            <a:r>
              <a:rPr lang="vi-VN" sz="2800" b="1" kern="10" dirty="0" smtClean="0">
                <a:solidFill>
                  <a:schemeClr val="tx2"/>
                </a:solidFill>
                <a:effectLst>
                  <a:outerShdw dist="38100" algn="ctr" rotWithShape="0">
                    <a:schemeClr val="bg2">
                      <a:alpha val="79999"/>
                    </a:schemeClr>
                  </a:outerShdw>
                </a:effectLst>
                <a:latin typeface="Times New Roman"/>
                <a:cs typeface="Times New Roman"/>
              </a:rPr>
              <a:t>LỚP:</a:t>
            </a:r>
            <a:r>
              <a:rPr lang="vi-VN" sz="2800" kern="10" dirty="0" smtClean="0">
                <a:solidFill>
                  <a:schemeClr val="tx2"/>
                </a:solidFill>
                <a:effectLst>
                  <a:outerShdw dist="38100" algn="ctr" rotWithShape="0">
                    <a:schemeClr val="bg2">
                      <a:alpha val="79999"/>
                    </a:schemeClr>
                  </a:outerShdw>
                </a:effectLst>
                <a:latin typeface="Times New Roman"/>
                <a:cs typeface="Times New Roman"/>
              </a:rPr>
              <a:t>................</a:t>
            </a:r>
          </a:p>
          <a:p>
            <a:pPr algn="ctr">
              <a:spcBef>
                <a:spcPts val="1200"/>
              </a:spcBef>
            </a:pPr>
            <a:r>
              <a:rPr lang="vi-VN" sz="2800" b="1" kern="10" dirty="0" smtClean="0">
                <a:solidFill>
                  <a:schemeClr val="tx2"/>
                </a:solidFill>
                <a:effectLst>
                  <a:outerShdw dist="38100" algn="ctr" rotWithShape="0">
                    <a:schemeClr val="bg2">
                      <a:alpha val="79999"/>
                    </a:schemeClr>
                  </a:outerShdw>
                </a:effectLst>
                <a:latin typeface="Times New Roman"/>
                <a:cs typeface="Times New Roman"/>
              </a:rPr>
              <a:t>HỌC KỲ </a:t>
            </a:r>
            <a:r>
              <a:rPr lang="vi-VN" sz="2800" b="1" kern="10" dirty="0" smtClean="0">
                <a:solidFill>
                  <a:schemeClr val="tx2"/>
                </a:solidFill>
                <a:effectLst>
                  <a:outerShdw dist="38100" algn="ctr" rotWithShape="0">
                    <a:schemeClr val="bg2">
                      <a:alpha val="79999"/>
                    </a:schemeClr>
                  </a:outerShdw>
                </a:effectLst>
                <a:latin typeface="Times New Roman"/>
                <a:cs typeface="Times New Roman"/>
              </a:rPr>
              <a:t>2 </a:t>
            </a:r>
            <a:r>
              <a:rPr lang="vi-VN" sz="2800" b="1" kern="10" dirty="0" smtClean="0">
                <a:solidFill>
                  <a:schemeClr val="tx2"/>
                </a:solidFill>
                <a:effectLst>
                  <a:outerShdw dist="38100" algn="ctr" rotWithShape="0">
                    <a:schemeClr val="bg2">
                      <a:alpha val="79999"/>
                    </a:schemeClr>
                  </a:outerShdw>
                </a:effectLst>
                <a:latin typeface="Times New Roman"/>
                <a:cs typeface="Times New Roman"/>
              </a:rPr>
              <a:t>- NĂM HỌC 2017 </a:t>
            </a:r>
            <a:r>
              <a:rPr lang="vi-VN" sz="2800" b="1" kern="10" dirty="0">
                <a:solidFill>
                  <a:schemeClr val="tx2"/>
                </a:solidFill>
                <a:effectLst>
                  <a:outerShdw dist="38100" algn="ctr" rotWithShape="0">
                    <a:schemeClr val="bg2">
                      <a:alpha val="79999"/>
                    </a:schemeClr>
                  </a:outerShdw>
                </a:effectLst>
                <a:latin typeface="Times New Roman"/>
                <a:cs typeface="Times New Roman"/>
              </a:rPr>
              <a:t>- 2018</a:t>
            </a:r>
            <a:endParaRPr lang="en-US" sz="2800" b="1" kern="10" dirty="0">
              <a:solidFill>
                <a:schemeClr val="tx2"/>
              </a:solidFill>
              <a:effectLst>
                <a:outerShdw dist="38100" algn="ctr" rotWithShape="0">
                  <a:schemeClr val="bg2">
                    <a:alpha val="79999"/>
                  </a:schemeClr>
                </a:outerShdw>
              </a:effectLst>
              <a:latin typeface="Times New Roman"/>
              <a:cs typeface="Times New Roman"/>
            </a:endParaRPr>
          </a:p>
        </p:txBody>
      </p:sp>
    </p:spTree>
    <p:extLst>
      <p:ext uri="{BB962C8B-B14F-4D97-AF65-F5344CB8AC3E}">
        <p14:creationId xmlns:p14="http://schemas.microsoft.com/office/powerpoint/2010/main" val="4153020534"/>
      </p:ext>
    </p:extLst>
  </p:cSld>
  <p:clrMapOvr>
    <a:masterClrMapping/>
  </p:clrMapOvr>
  <p:transition>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4" name="Rectangle 3"/>
          <p:cNvSpPr/>
          <p:nvPr/>
        </p:nvSpPr>
        <p:spPr>
          <a:xfrm>
            <a:off x="412692" y="771550"/>
            <a:ext cx="7543684" cy="414985"/>
          </a:xfrm>
          <a:prstGeom prst="rect">
            <a:avLst/>
          </a:prstGeom>
        </p:spPr>
        <p:txBody>
          <a:bodyPr wrap="square">
            <a:spAutoFit/>
          </a:bodyPr>
          <a:lstStyle/>
          <a:p>
            <a:pPr algn="just">
              <a:lnSpc>
                <a:spcPct val="130000"/>
              </a:lnSpc>
              <a:spcBef>
                <a:spcPts val="600"/>
              </a:spcBef>
              <a:spcAft>
                <a:spcPts val="0"/>
              </a:spcAft>
            </a:pPr>
            <a:r>
              <a:rPr lang="vi-VN" b="1" dirty="0">
                <a:solidFill>
                  <a:srgbClr val="0000CC"/>
                </a:solidFill>
              </a:rPr>
              <a:t>Đợt 2: </a:t>
            </a:r>
            <a:r>
              <a:rPr lang="vi-VN" i="1" dirty="0">
                <a:solidFill>
                  <a:srgbClr val="FF0000"/>
                </a:solidFill>
              </a:rPr>
              <a:t>Từ 09/04/2018 đến 21/04/2018 (2 tuần</a:t>
            </a:r>
            <a:r>
              <a:rPr lang="vi-VN" i="1" dirty="0">
                <a:solidFill>
                  <a:srgbClr val="FF0000"/>
                </a:solidFill>
              </a:rPr>
              <a:t>)</a:t>
            </a:r>
            <a:endParaRPr lang="vi-VN" i="1" dirty="0">
              <a:solidFill>
                <a:srgbClr val="FF0000"/>
              </a:solidFill>
            </a:endParaRPr>
          </a:p>
        </p:txBody>
      </p:sp>
      <p:sp>
        <p:nvSpPr>
          <p:cNvPr id="2" name="Rectangle 1"/>
          <p:cNvSpPr/>
          <p:nvPr/>
        </p:nvSpPr>
        <p:spPr>
          <a:xfrm>
            <a:off x="755576" y="1347730"/>
            <a:ext cx="7272808" cy="2613023"/>
          </a:xfrm>
          <a:prstGeom prst="rect">
            <a:avLst/>
          </a:prstGeom>
        </p:spPr>
        <p:txBody>
          <a:bodyPr wrap="square">
            <a:spAutoFit/>
          </a:bodyPr>
          <a:lstStyle/>
          <a:p>
            <a:pPr marL="342900" lvl="0" indent="-342900" algn="just">
              <a:lnSpc>
                <a:spcPct val="130000"/>
              </a:lnSpc>
              <a:spcBef>
                <a:spcPts val="600"/>
              </a:spcBef>
              <a:spcAft>
                <a:spcPts val="0"/>
              </a:spcAft>
              <a:buSzPts val="1000"/>
              <a:buFont typeface="Symbol" panose="05050102010706020507" pitchFamily="18" charset="2"/>
              <a:buChar char=""/>
              <a:tabLst>
                <a:tab pos="457200" algn="l"/>
              </a:tabLst>
            </a:pPr>
            <a:r>
              <a:rPr lang="en-US" b="1" i="1" dirty="0">
                <a:solidFill>
                  <a:srgbClr val="0000CC"/>
                </a:solidFill>
              </a:rPr>
              <a:t>Lưu </a:t>
            </a:r>
            <a:r>
              <a:rPr lang="en-US" b="1" i="1" dirty="0" smtClean="0">
                <a:solidFill>
                  <a:srgbClr val="0000CC"/>
                </a:solidFill>
              </a:rPr>
              <a:t>ý:</a:t>
            </a:r>
            <a:r>
              <a:rPr lang="en-US" b="1" i="1" dirty="0">
                <a:solidFill>
                  <a:srgbClr val="0000CC"/>
                </a:solidFill>
              </a:rPr>
              <a:t> </a:t>
            </a:r>
            <a:r>
              <a:rPr lang="en-US" i="1" dirty="0" smtClean="0">
                <a:solidFill>
                  <a:srgbClr val="FF0000"/>
                </a:solidFill>
              </a:rPr>
              <a:t>Các </a:t>
            </a:r>
            <a:r>
              <a:rPr lang="en-US" i="1" dirty="0">
                <a:solidFill>
                  <a:srgbClr val="FF0000"/>
                </a:solidFill>
              </a:rPr>
              <a:t>tiết </a:t>
            </a:r>
            <a:r>
              <a:rPr lang="en-US" i="1" dirty="0" smtClean="0">
                <a:solidFill>
                  <a:srgbClr val="FF0000"/>
                </a:solidFill>
              </a:rPr>
              <a:t>HS được học tăng </a:t>
            </a:r>
            <a:r>
              <a:rPr lang="en-US" i="1" dirty="0">
                <a:solidFill>
                  <a:srgbClr val="FF0000"/>
                </a:solidFill>
              </a:rPr>
              <a:t>thêm ở buổi 2:</a:t>
            </a:r>
            <a:endParaRPr lang="vi-VN" i="1" dirty="0">
              <a:solidFill>
                <a:srgbClr val="FF0000"/>
              </a:solidFill>
            </a:endParaRPr>
          </a:p>
          <a:p>
            <a:pPr marL="342900" lvl="0" indent="-342900" algn="just">
              <a:lnSpc>
                <a:spcPct val="130000"/>
              </a:lnSpc>
              <a:spcAft>
                <a:spcPts val="0"/>
              </a:spcAft>
              <a:buSzPts val="1000"/>
              <a:buFont typeface="Courier New" panose="02070309020205020404" pitchFamily="49" charset="0"/>
              <a:buChar char="o"/>
            </a:pPr>
            <a:r>
              <a:rPr lang="en-US" b="1" i="1" dirty="0">
                <a:solidFill>
                  <a:srgbClr val="0000CC"/>
                </a:solidFill>
              </a:rPr>
              <a:t>Đ/v các môn Toán, Văn, Anh </a:t>
            </a:r>
            <a:r>
              <a:rPr lang="en-US" i="1" dirty="0" smtClean="0">
                <a:solidFill>
                  <a:srgbClr val="0000CC"/>
                </a:solidFill>
              </a:rPr>
              <a:t>(tổng cộng 4 </a:t>
            </a:r>
            <a:r>
              <a:rPr lang="en-US" i="1" dirty="0">
                <a:solidFill>
                  <a:srgbClr val="0000CC"/>
                </a:solidFill>
              </a:rPr>
              <a:t>tiết</a:t>
            </a:r>
            <a:r>
              <a:rPr lang="en-US" i="1" dirty="0" smtClean="0">
                <a:solidFill>
                  <a:srgbClr val="0000CC"/>
                </a:solidFill>
              </a:rPr>
              <a:t>): </a:t>
            </a:r>
            <a:r>
              <a:rPr lang="en-US" i="1" dirty="0"/>
              <a:t>là do HS đã hết học các môn Tin học, CN và Thể dục. </a:t>
            </a:r>
            <a:endParaRPr lang="vi-VN" i="1" dirty="0"/>
          </a:p>
          <a:p>
            <a:pPr marL="342900" lvl="0" indent="-342900" algn="just">
              <a:lnSpc>
                <a:spcPct val="130000"/>
              </a:lnSpc>
              <a:spcAft>
                <a:spcPts val="0"/>
              </a:spcAft>
              <a:buSzPts val="1000"/>
              <a:buFont typeface="Courier New" panose="02070309020205020404" pitchFamily="49" charset="0"/>
              <a:buChar char="o"/>
            </a:pPr>
            <a:r>
              <a:rPr lang="en-US" b="1" i="1" dirty="0">
                <a:solidFill>
                  <a:srgbClr val="0000CC"/>
                </a:solidFill>
              </a:rPr>
              <a:t>Đ/v tổ hợp môn KHTN </a:t>
            </a:r>
            <a:r>
              <a:rPr lang="en-US" i="1" dirty="0" smtClean="0">
                <a:solidFill>
                  <a:srgbClr val="0000CC"/>
                </a:solidFill>
              </a:rPr>
              <a:t>(tổng cộng 4 </a:t>
            </a:r>
            <a:r>
              <a:rPr lang="en-US" i="1" dirty="0">
                <a:solidFill>
                  <a:srgbClr val="0000CC"/>
                </a:solidFill>
              </a:rPr>
              <a:t>tiết</a:t>
            </a:r>
            <a:r>
              <a:rPr lang="en-US" i="1" dirty="0" smtClean="0">
                <a:solidFill>
                  <a:srgbClr val="0000CC"/>
                </a:solidFill>
              </a:rPr>
              <a:t>): </a:t>
            </a:r>
            <a:r>
              <a:rPr lang="en-US" i="1" dirty="0"/>
              <a:t>là do HS không học các môn Lịch sử, Địa và </a:t>
            </a:r>
            <a:r>
              <a:rPr lang="en-US" i="1" dirty="0" smtClean="0"/>
              <a:t>GDCD ở buổi chính khóa.</a:t>
            </a:r>
            <a:endParaRPr lang="vi-VN" i="1" dirty="0"/>
          </a:p>
          <a:p>
            <a:pPr marL="342900" lvl="0" indent="-342900" algn="just">
              <a:lnSpc>
                <a:spcPct val="130000"/>
              </a:lnSpc>
              <a:spcAft>
                <a:spcPts val="0"/>
              </a:spcAft>
              <a:buSzPts val="1000"/>
              <a:buFont typeface="Courier New" panose="02070309020205020404" pitchFamily="49" charset="0"/>
              <a:buChar char="o"/>
            </a:pPr>
            <a:r>
              <a:rPr lang="en-US" b="1" i="1" dirty="0">
                <a:solidFill>
                  <a:srgbClr val="0000CC"/>
                </a:solidFill>
              </a:rPr>
              <a:t>Đ/v tổ hợp môn KHXH </a:t>
            </a:r>
            <a:r>
              <a:rPr lang="en-US" i="1" dirty="0" smtClean="0">
                <a:solidFill>
                  <a:srgbClr val="0000CC"/>
                </a:solidFill>
              </a:rPr>
              <a:t>(tổng cộng 5 </a:t>
            </a:r>
            <a:r>
              <a:rPr lang="en-US" i="1" dirty="0">
                <a:solidFill>
                  <a:srgbClr val="0000CC"/>
                </a:solidFill>
              </a:rPr>
              <a:t>tiết)</a:t>
            </a:r>
            <a:r>
              <a:rPr lang="en-US" i="1" dirty="0"/>
              <a:t> là do HS không học các môn Vật lý, Hóa và </a:t>
            </a:r>
            <a:r>
              <a:rPr lang="en-US" i="1" dirty="0" smtClean="0"/>
              <a:t>Sinh</a:t>
            </a:r>
            <a:r>
              <a:rPr lang="en-US" i="1" dirty="0"/>
              <a:t> ở buổi chính khóa</a:t>
            </a:r>
            <a:r>
              <a:rPr lang="en-US" i="1" dirty="0" smtClean="0"/>
              <a:t>.</a:t>
            </a:r>
            <a:endParaRPr lang="vi-VN" i="1" dirty="0"/>
          </a:p>
        </p:txBody>
      </p:sp>
    </p:spTree>
    <p:extLst>
      <p:ext uri="{BB962C8B-B14F-4D97-AF65-F5344CB8AC3E}">
        <p14:creationId xmlns:p14="http://schemas.microsoft.com/office/powerpoint/2010/main" val="3418382042"/>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4" name="Rectangle 3"/>
          <p:cNvSpPr/>
          <p:nvPr/>
        </p:nvSpPr>
        <p:spPr>
          <a:xfrm>
            <a:off x="412692" y="771550"/>
            <a:ext cx="7543684" cy="923330"/>
          </a:xfrm>
          <a:prstGeom prst="rect">
            <a:avLst/>
          </a:prstGeom>
        </p:spPr>
        <p:txBody>
          <a:bodyPr wrap="square">
            <a:spAutoFit/>
          </a:bodyPr>
          <a:lstStyle/>
          <a:p>
            <a:r>
              <a:rPr lang="vi-VN" b="1" dirty="0">
                <a:solidFill>
                  <a:srgbClr val="0000CC"/>
                </a:solidFill>
              </a:rPr>
              <a:t>Đợt 3:</a:t>
            </a:r>
            <a:r>
              <a:rPr lang="vi-VN" dirty="0"/>
              <a:t> </a:t>
            </a:r>
            <a:r>
              <a:rPr lang="vi-VN" i="1" dirty="0">
                <a:solidFill>
                  <a:srgbClr val="FF0000"/>
                </a:solidFill>
              </a:rPr>
              <a:t>Từ 07/05/2018 đến 16/06/2018</a:t>
            </a:r>
            <a:r>
              <a:rPr lang="vi-VN" b="1" dirty="0">
                <a:solidFill>
                  <a:srgbClr val="FF0000"/>
                </a:solidFill>
              </a:rPr>
              <a:t> </a:t>
            </a:r>
            <a:r>
              <a:rPr lang="vi-VN" dirty="0">
                <a:solidFill>
                  <a:srgbClr val="FF0000"/>
                </a:solidFill>
              </a:rPr>
              <a:t>(</a:t>
            </a:r>
            <a:r>
              <a:rPr lang="vi-VN" i="1" dirty="0">
                <a:solidFill>
                  <a:srgbClr val="FF0000"/>
                </a:solidFill>
              </a:rPr>
              <a:t>6 tuần</a:t>
            </a:r>
            <a:r>
              <a:rPr lang="vi-VN" dirty="0">
                <a:solidFill>
                  <a:srgbClr val="FF0000"/>
                </a:solidFill>
              </a:rPr>
              <a:t>). </a:t>
            </a:r>
            <a:r>
              <a:rPr lang="vi-VN" dirty="0">
                <a:solidFill>
                  <a:srgbClr val="333333"/>
                </a:solidFill>
                <a:latin typeface="Times New Roman" panose="02020603050405020304" pitchFamily="18" charset="0"/>
                <a:ea typeface="Times New Roman" panose="02020603050405020304" pitchFamily="18" charset="0"/>
              </a:rPr>
              <a:t>HS chỉ học tập trung vào </a:t>
            </a:r>
            <a:r>
              <a:rPr lang="vi-VN" dirty="0" smtClean="0">
                <a:solidFill>
                  <a:srgbClr val="333333"/>
                </a:solidFill>
                <a:latin typeface="Times New Roman" panose="02020603050405020304" pitchFamily="18" charset="0"/>
                <a:ea typeface="Times New Roman" panose="02020603050405020304" pitchFamily="18" charset="0"/>
              </a:rPr>
              <a:t>các môn đăng ký dự </a:t>
            </a:r>
            <a:r>
              <a:rPr lang="vi-VN" dirty="0">
                <a:solidFill>
                  <a:srgbClr val="333333"/>
                </a:solidFill>
                <a:latin typeface="Times New Roman" panose="02020603050405020304" pitchFamily="18" charset="0"/>
                <a:ea typeface="Times New Roman" panose="02020603050405020304" pitchFamily="18" charset="0"/>
              </a:rPr>
              <a:t>thi THPT Quốc </a:t>
            </a:r>
            <a:r>
              <a:rPr lang="vi-VN" dirty="0">
                <a:solidFill>
                  <a:srgbClr val="333333"/>
                </a:solidFill>
                <a:latin typeface="Times New Roman" panose="02020603050405020304" pitchFamily="18" charset="0"/>
                <a:ea typeface="Times New Roman" panose="02020603050405020304" pitchFamily="18" charset="0"/>
              </a:rPr>
              <a:t>gia.</a:t>
            </a:r>
            <a:r>
              <a:rPr lang="vi-VN" dirty="0">
                <a:solidFill>
                  <a:srgbClr val="333333"/>
                </a:solidFill>
                <a:latin typeface="Times New Roman" panose="02020603050405020304" pitchFamily="18" charset="0"/>
                <a:ea typeface="Times New Roman" panose="02020603050405020304" pitchFamily="18" charset="0"/>
              </a:rPr>
              <a:t> </a:t>
            </a:r>
            <a:r>
              <a:rPr lang="vi-VN" dirty="0">
                <a:solidFill>
                  <a:srgbClr val="333333"/>
                </a:solidFill>
                <a:latin typeface="Times New Roman" panose="02020603050405020304" pitchFamily="18" charset="0"/>
                <a:ea typeface="Times New Roman" panose="02020603050405020304" pitchFamily="18" charset="0"/>
              </a:rPr>
              <a:t>Số tiết giảng dạy theo bảng sau:</a:t>
            </a:r>
          </a:p>
          <a:p>
            <a:endParaRPr lang="vi-VN" dirty="0"/>
          </a:p>
        </p:txBody>
      </p:sp>
      <p:graphicFrame>
        <p:nvGraphicFramePr>
          <p:cNvPr id="3" name="Table 2"/>
          <p:cNvGraphicFramePr>
            <a:graphicFrameLocks noGrp="1"/>
          </p:cNvGraphicFramePr>
          <p:nvPr>
            <p:extLst>
              <p:ext uri="{D42A27DB-BD31-4B8C-83A1-F6EECF244321}">
                <p14:modId xmlns:p14="http://schemas.microsoft.com/office/powerpoint/2010/main" val="4174876160"/>
              </p:ext>
            </p:extLst>
          </p:nvPr>
        </p:nvGraphicFramePr>
        <p:xfrm>
          <a:off x="467544" y="1444657"/>
          <a:ext cx="7200799" cy="3503355"/>
        </p:xfrm>
        <a:graphic>
          <a:graphicData uri="http://schemas.openxmlformats.org/drawingml/2006/table">
            <a:tbl>
              <a:tblPr firstRow="1" firstCol="1" bandRow="1">
                <a:tableStyleId>{5C22544A-7EE6-4342-B048-85BDC9FD1C3A}</a:tableStyleId>
              </a:tblPr>
              <a:tblGrid>
                <a:gridCol w="1152128">
                  <a:extLst>
                    <a:ext uri="{9D8B030D-6E8A-4147-A177-3AD203B41FA5}">
                      <a16:colId xmlns:a16="http://schemas.microsoft.com/office/drawing/2014/main" val="1275629016"/>
                    </a:ext>
                  </a:extLst>
                </a:gridCol>
                <a:gridCol w="1073859">
                  <a:extLst>
                    <a:ext uri="{9D8B030D-6E8A-4147-A177-3AD203B41FA5}">
                      <a16:colId xmlns:a16="http://schemas.microsoft.com/office/drawing/2014/main" val="2920925545"/>
                    </a:ext>
                  </a:extLst>
                </a:gridCol>
                <a:gridCol w="798976">
                  <a:extLst>
                    <a:ext uri="{9D8B030D-6E8A-4147-A177-3AD203B41FA5}">
                      <a16:colId xmlns:a16="http://schemas.microsoft.com/office/drawing/2014/main" val="113790631"/>
                    </a:ext>
                  </a:extLst>
                </a:gridCol>
                <a:gridCol w="1007485">
                  <a:extLst>
                    <a:ext uri="{9D8B030D-6E8A-4147-A177-3AD203B41FA5}">
                      <a16:colId xmlns:a16="http://schemas.microsoft.com/office/drawing/2014/main" val="1941683178"/>
                    </a:ext>
                  </a:extLst>
                </a:gridCol>
                <a:gridCol w="792088">
                  <a:extLst>
                    <a:ext uri="{9D8B030D-6E8A-4147-A177-3AD203B41FA5}">
                      <a16:colId xmlns:a16="http://schemas.microsoft.com/office/drawing/2014/main" val="1026178178"/>
                    </a:ext>
                  </a:extLst>
                </a:gridCol>
                <a:gridCol w="983692">
                  <a:extLst>
                    <a:ext uri="{9D8B030D-6E8A-4147-A177-3AD203B41FA5}">
                      <a16:colId xmlns:a16="http://schemas.microsoft.com/office/drawing/2014/main" val="3183127273"/>
                    </a:ext>
                  </a:extLst>
                </a:gridCol>
                <a:gridCol w="1392571">
                  <a:extLst>
                    <a:ext uri="{9D8B030D-6E8A-4147-A177-3AD203B41FA5}">
                      <a16:colId xmlns:a16="http://schemas.microsoft.com/office/drawing/2014/main" val="2078584947"/>
                    </a:ext>
                  </a:extLst>
                </a:gridCol>
              </a:tblGrid>
              <a:tr h="279495">
                <a:tc>
                  <a:txBody>
                    <a:bodyPr/>
                    <a:lstStyle/>
                    <a:p>
                      <a:pPr algn="ctr">
                        <a:spcAft>
                          <a:spcPts val="0"/>
                        </a:spcAft>
                      </a:pPr>
                      <a:r>
                        <a:rPr lang="en-US" sz="1000">
                          <a:effectLst/>
                        </a:rPr>
                        <a:t>Thời gian</a:t>
                      </a:r>
                      <a:endParaRPr lang="vi-VN" sz="100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1000">
                          <a:effectLst/>
                        </a:rPr>
                        <a:t>Tổ hợp môn</a:t>
                      </a:r>
                      <a:endParaRPr lang="vi-VN" sz="100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1000">
                          <a:effectLst/>
                        </a:rPr>
                        <a:t>Môn học</a:t>
                      </a:r>
                      <a:endParaRPr lang="vi-VN" sz="100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1000">
                          <a:effectLst/>
                        </a:rPr>
                        <a:t>Chính khóa</a:t>
                      </a:r>
                      <a:endParaRPr lang="vi-VN" sz="100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1000" dirty="0">
                          <a:effectLst/>
                        </a:rPr>
                        <a:t>Buổi 2</a:t>
                      </a:r>
                      <a:endParaRPr lang="vi-VN" sz="100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1000">
                          <a:effectLst/>
                        </a:rPr>
                        <a:t>Tổng</a:t>
                      </a:r>
                      <a:endParaRPr lang="vi-VN" sz="100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1000">
                          <a:effectLst/>
                        </a:rPr>
                        <a:t>Ghi chú</a:t>
                      </a:r>
                      <a:endParaRPr lang="vi-VN" sz="1000">
                        <a:effectLst/>
                        <a:latin typeface="Times New Roman" panose="02020603050405020304" pitchFamily="18" charset="0"/>
                        <a:ea typeface="Times New Roman" panose="02020603050405020304" pitchFamily="18" charset="0"/>
                      </a:endParaRPr>
                    </a:p>
                  </a:txBody>
                  <a:tcPr marL="54340" marR="54340" marT="0" marB="0" anchor="ctr"/>
                </a:tc>
                <a:extLst>
                  <a:ext uri="{0D108BD9-81ED-4DB2-BD59-A6C34878D82A}">
                    <a16:rowId xmlns:a16="http://schemas.microsoft.com/office/drawing/2014/main" val="192343594"/>
                  </a:ext>
                </a:extLst>
              </a:tr>
              <a:tr h="181672">
                <a:tc rowSpan="9">
                  <a:txBody>
                    <a:bodyPr/>
                    <a:lstStyle/>
                    <a:p>
                      <a:pPr algn="ctr">
                        <a:spcAft>
                          <a:spcPts val="0"/>
                        </a:spcAft>
                      </a:pPr>
                      <a:r>
                        <a:rPr lang="en-US" sz="950" dirty="0">
                          <a:effectLst/>
                        </a:rPr>
                        <a:t>Từ 07/5 đến 19/05/2018</a:t>
                      </a:r>
                      <a:endParaRPr lang="vi-VN" sz="950" dirty="0">
                        <a:effectLst/>
                      </a:endParaRPr>
                    </a:p>
                    <a:p>
                      <a:pPr algn="ctr">
                        <a:spcAft>
                          <a:spcPts val="0"/>
                        </a:spcAft>
                      </a:pPr>
                      <a:r>
                        <a:rPr lang="en-US" sz="950" dirty="0">
                          <a:effectLst/>
                        </a:rPr>
                        <a:t>(2 tuần)</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rowSpan="3">
                  <a:txBody>
                    <a:bodyPr/>
                    <a:lstStyle/>
                    <a:p>
                      <a:pPr algn="ctr">
                        <a:lnSpc>
                          <a:spcPct val="130000"/>
                        </a:lnSpc>
                        <a:spcAft>
                          <a:spcPts val="0"/>
                        </a:spcAft>
                      </a:pPr>
                      <a:r>
                        <a:rPr lang="en-US" sz="950">
                          <a:effectLst/>
                        </a:rPr>
                        <a:t>Bắt buộc</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1000">
                          <a:effectLst/>
                        </a:rPr>
                        <a:t>Toán</a:t>
                      </a:r>
                      <a:endParaRPr lang="vi-VN" sz="100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1000">
                          <a:effectLst/>
                        </a:rPr>
                        <a:t>5</a:t>
                      </a:r>
                      <a:endParaRPr lang="vi-VN" sz="100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1000">
                          <a:effectLst/>
                        </a:rPr>
                        <a:t>4</a:t>
                      </a:r>
                      <a:endParaRPr lang="vi-VN" sz="100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1000">
                          <a:effectLst/>
                        </a:rPr>
                        <a:t>9</a:t>
                      </a:r>
                      <a:endParaRPr lang="vi-VN" sz="100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just">
                        <a:lnSpc>
                          <a:spcPct val="130000"/>
                        </a:lnSpc>
                        <a:spcAft>
                          <a:spcPts val="0"/>
                        </a:spcAft>
                      </a:pPr>
                      <a:r>
                        <a:rPr lang="vi-VN" sz="1000">
                          <a:effectLst/>
                        </a:rPr>
                        <a:t> </a:t>
                      </a:r>
                      <a:endParaRPr lang="vi-VN" sz="1000">
                        <a:effectLst/>
                        <a:latin typeface="Times New Roman" panose="02020603050405020304" pitchFamily="18" charset="0"/>
                        <a:ea typeface="Times New Roman" panose="02020603050405020304" pitchFamily="18" charset="0"/>
                      </a:endParaRPr>
                    </a:p>
                  </a:txBody>
                  <a:tcPr marL="54340" marR="54340" marT="0" marB="0"/>
                </a:tc>
                <a:extLst>
                  <a:ext uri="{0D108BD9-81ED-4DB2-BD59-A6C34878D82A}">
                    <a16:rowId xmlns:a16="http://schemas.microsoft.com/office/drawing/2014/main" val="3107903870"/>
                  </a:ext>
                </a:extLst>
              </a:tr>
              <a:tr h="181672">
                <a:tc vMerge="1">
                  <a:txBody>
                    <a:bodyPr/>
                    <a:lstStyle/>
                    <a:p>
                      <a:endParaRPr lang="vi-VN"/>
                    </a:p>
                  </a:txBody>
                  <a:tcPr/>
                </a:tc>
                <a:tc vMerge="1">
                  <a:txBody>
                    <a:bodyPr/>
                    <a:lstStyle/>
                    <a:p>
                      <a:endParaRPr lang="vi-VN"/>
                    </a:p>
                  </a:txBody>
                  <a:tcPr/>
                </a:tc>
                <a:tc>
                  <a:txBody>
                    <a:bodyPr/>
                    <a:lstStyle/>
                    <a:p>
                      <a:pPr algn="ctr">
                        <a:spcAft>
                          <a:spcPts val="0"/>
                        </a:spcAft>
                      </a:pPr>
                      <a:r>
                        <a:rPr lang="en-US" sz="950">
                          <a:effectLst/>
                        </a:rPr>
                        <a:t>Văn</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3</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7</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just">
                        <a:lnSpc>
                          <a:spcPct val="130000"/>
                        </a:lnSpc>
                        <a:spcAft>
                          <a:spcPts val="0"/>
                        </a:spcAft>
                      </a:pPr>
                      <a:r>
                        <a:rPr lang="vi-VN" sz="950">
                          <a:effectLst/>
                        </a:rPr>
                        <a:t> </a:t>
                      </a:r>
                      <a:endParaRPr lang="vi-VN" sz="950">
                        <a:effectLst/>
                        <a:latin typeface="Times New Roman" panose="02020603050405020304" pitchFamily="18" charset="0"/>
                        <a:ea typeface="Times New Roman" panose="02020603050405020304" pitchFamily="18" charset="0"/>
                      </a:endParaRPr>
                    </a:p>
                  </a:txBody>
                  <a:tcPr marL="54340" marR="54340" marT="0" marB="0"/>
                </a:tc>
                <a:extLst>
                  <a:ext uri="{0D108BD9-81ED-4DB2-BD59-A6C34878D82A}">
                    <a16:rowId xmlns:a16="http://schemas.microsoft.com/office/drawing/2014/main" val="1197316571"/>
                  </a:ext>
                </a:extLst>
              </a:tr>
              <a:tr h="181672">
                <a:tc vMerge="1">
                  <a:txBody>
                    <a:bodyPr/>
                    <a:lstStyle/>
                    <a:p>
                      <a:endParaRPr lang="vi-VN"/>
                    </a:p>
                  </a:txBody>
                  <a:tcPr/>
                </a:tc>
                <a:tc vMerge="1">
                  <a:txBody>
                    <a:bodyPr/>
                    <a:lstStyle/>
                    <a:p>
                      <a:endParaRPr lang="vi-VN"/>
                    </a:p>
                  </a:txBody>
                  <a:tcPr/>
                </a:tc>
                <a:tc>
                  <a:txBody>
                    <a:bodyPr/>
                    <a:lstStyle/>
                    <a:p>
                      <a:pPr algn="ctr">
                        <a:spcAft>
                          <a:spcPts val="0"/>
                        </a:spcAft>
                      </a:pPr>
                      <a:r>
                        <a:rPr lang="en-US" sz="950">
                          <a:effectLst/>
                        </a:rPr>
                        <a:t>Anh</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3</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7</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just">
                        <a:lnSpc>
                          <a:spcPct val="130000"/>
                        </a:lnSpc>
                        <a:spcAft>
                          <a:spcPts val="0"/>
                        </a:spcAft>
                      </a:pPr>
                      <a:r>
                        <a:rPr lang="vi-VN" sz="950">
                          <a:effectLst/>
                        </a:rPr>
                        <a:t> </a:t>
                      </a:r>
                      <a:endParaRPr lang="vi-VN" sz="950">
                        <a:effectLst/>
                        <a:latin typeface="Times New Roman" panose="02020603050405020304" pitchFamily="18" charset="0"/>
                        <a:ea typeface="Times New Roman" panose="02020603050405020304" pitchFamily="18" charset="0"/>
                      </a:endParaRPr>
                    </a:p>
                  </a:txBody>
                  <a:tcPr marL="54340" marR="54340" marT="0" marB="0"/>
                </a:tc>
                <a:extLst>
                  <a:ext uri="{0D108BD9-81ED-4DB2-BD59-A6C34878D82A}">
                    <a16:rowId xmlns:a16="http://schemas.microsoft.com/office/drawing/2014/main" val="2541132641"/>
                  </a:ext>
                </a:extLst>
              </a:tr>
              <a:tr h="177819">
                <a:tc vMerge="1">
                  <a:txBody>
                    <a:bodyPr/>
                    <a:lstStyle/>
                    <a:p>
                      <a:endParaRPr lang="vi-VN"/>
                    </a:p>
                  </a:txBody>
                  <a:tcPr/>
                </a:tc>
                <a:tc rowSpan="3">
                  <a:txBody>
                    <a:bodyPr/>
                    <a:lstStyle/>
                    <a:p>
                      <a:pPr algn="ctr">
                        <a:lnSpc>
                          <a:spcPct val="130000"/>
                        </a:lnSpc>
                        <a:spcAft>
                          <a:spcPts val="0"/>
                        </a:spcAft>
                      </a:pPr>
                      <a:r>
                        <a:rPr lang="en-US" sz="950" dirty="0">
                          <a:effectLst/>
                        </a:rPr>
                        <a:t>KHTN</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Vật lý</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2</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6</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rowSpan="3">
                  <a:txBody>
                    <a:bodyPr/>
                    <a:lstStyle/>
                    <a:p>
                      <a:pPr algn="ctr">
                        <a:spcAft>
                          <a:spcPts val="0"/>
                        </a:spcAft>
                      </a:pPr>
                      <a:r>
                        <a:rPr lang="en-US" sz="950">
                          <a:effectLst/>
                        </a:rPr>
                        <a:t>Dành cho HS chọn tổ hợp môn KHTN</a:t>
                      </a:r>
                      <a:endParaRPr lang="vi-VN" sz="950">
                        <a:effectLst/>
                        <a:latin typeface="Times New Roman" panose="02020603050405020304" pitchFamily="18" charset="0"/>
                        <a:ea typeface="Times New Roman" panose="02020603050405020304" pitchFamily="18" charset="0"/>
                      </a:endParaRPr>
                    </a:p>
                  </a:txBody>
                  <a:tcPr marL="54340" marR="54340" marT="0" marB="0" anchor="ctr"/>
                </a:tc>
                <a:extLst>
                  <a:ext uri="{0D108BD9-81ED-4DB2-BD59-A6C34878D82A}">
                    <a16:rowId xmlns:a16="http://schemas.microsoft.com/office/drawing/2014/main" val="938303011"/>
                  </a:ext>
                </a:extLst>
              </a:tr>
              <a:tr h="177819">
                <a:tc vMerge="1">
                  <a:txBody>
                    <a:bodyPr/>
                    <a:lstStyle/>
                    <a:p>
                      <a:endParaRPr lang="vi-VN"/>
                    </a:p>
                  </a:txBody>
                  <a:tcPr/>
                </a:tc>
                <a:tc vMerge="1">
                  <a:txBody>
                    <a:bodyPr/>
                    <a:lstStyle/>
                    <a:p>
                      <a:endParaRPr lang="vi-VN"/>
                    </a:p>
                  </a:txBody>
                  <a:tcPr/>
                </a:tc>
                <a:tc>
                  <a:txBody>
                    <a:bodyPr/>
                    <a:lstStyle/>
                    <a:p>
                      <a:pPr algn="ctr">
                        <a:spcAft>
                          <a:spcPts val="0"/>
                        </a:spcAft>
                      </a:pPr>
                      <a:r>
                        <a:rPr lang="en-US" sz="950">
                          <a:effectLst/>
                        </a:rPr>
                        <a:t>Hóa</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2</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6</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vMerge="1">
                  <a:txBody>
                    <a:bodyPr/>
                    <a:lstStyle/>
                    <a:p>
                      <a:endParaRPr lang="vi-VN"/>
                    </a:p>
                  </a:txBody>
                  <a:tcPr/>
                </a:tc>
                <a:extLst>
                  <a:ext uri="{0D108BD9-81ED-4DB2-BD59-A6C34878D82A}">
                    <a16:rowId xmlns:a16="http://schemas.microsoft.com/office/drawing/2014/main" val="993217358"/>
                  </a:ext>
                </a:extLst>
              </a:tr>
              <a:tr h="177819">
                <a:tc vMerge="1">
                  <a:txBody>
                    <a:bodyPr/>
                    <a:lstStyle/>
                    <a:p>
                      <a:endParaRPr lang="vi-VN"/>
                    </a:p>
                  </a:txBody>
                  <a:tcPr/>
                </a:tc>
                <a:tc vMerge="1">
                  <a:txBody>
                    <a:bodyPr/>
                    <a:lstStyle/>
                    <a:p>
                      <a:endParaRPr lang="vi-VN"/>
                    </a:p>
                  </a:txBody>
                  <a:tcPr/>
                </a:tc>
                <a:tc>
                  <a:txBody>
                    <a:bodyPr/>
                    <a:lstStyle/>
                    <a:p>
                      <a:pPr algn="ctr">
                        <a:spcAft>
                          <a:spcPts val="0"/>
                        </a:spcAft>
                      </a:pPr>
                      <a:r>
                        <a:rPr lang="en-US" sz="950" dirty="0">
                          <a:effectLst/>
                        </a:rPr>
                        <a:t>Sinh</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1</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2</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3</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vMerge="1">
                  <a:txBody>
                    <a:bodyPr/>
                    <a:lstStyle/>
                    <a:p>
                      <a:endParaRPr lang="vi-VN"/>
                    </a:p>
                  </a:txBody>
                  <a:tcPr/>
                </a:tc>
                <a:extLst>
                  <a:ext uri="{0D108BD9-81ED-4DB2-BD59-A6C34878D82A}">
                    <a16:rowId xmlns:a16="http://schemas.microsoft.com/office/drawing/2014/main" val="1982331065"/>
                  </a:ext>
                </a:extLst>
              </a:tr>
              <a:tr h="177819">
                <a:tc vMerge="1">
                  <a:txBody>
                    <a:bodyPr/>
                    <a:lstStyle/>
                    <a:p>
                      <a:endParaRPr lang="vi-VN"/>
                    </a:p>
                  </a:txBody>
                  <a:tcPr/>
                </a:tc>
                <a:tc rowSpan="3">
                  <a:txBody>
                    <a:bodyPr/>
                    <a:lstStyle/>
                    <a:p>
                      <a:pPr algn="ctr">
                        <a:lnSpc>
                          <a:spcPct val="130000"/>
                        </a:lnSpc>
                        <a:spcAft>
                          <a:spcPts val="0"/>
                        </a:spcAft>
                      </a:pPr>
                      <a:r>
                        <a:rPr lang="en-US" sz="950">
                          <a:effectLst/>
                        </a:rPr>
                        <a:t>KHXH</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kern="1200" dirty="0">
                          <a:solidFill>
                            <a:schemeClr val="dk1"/>
                          </a:solidFill>
                          <a:effectLst/>
                          <a:latin typeface="+mn-lt"/>
                          <a:ea typeface="+mn-ea"/>
                          <a:cs typeface="+mn-cs"/>
                        </a:rPr>
                        <a:t>Lịch sử</a:t>
                      </a:r>
                      <a:endParaRPr lang="vi-VN" sz="950" kern="1200" dirty="0">
                        <a:solidFill>
                          <a:schemeClr val="dk1"/>
                        </a:solidFill>
                        <a:effectLst/>
                        <a:latin typeface="+mn-lt"/>
                        <a:ea typeface="+mn-ea"/>
                        <a:cs typeface="+mn-cs"/>
                      </a:endParaRPr>
                    </a:p>
                  </a:txBody>
                  <a:tcPr marL="54340" marR="54340" marT="0" marB="0" anchor="ctr"/>
                </a:tc>
                <a:tc>
                  <a:txBody>
                    <a:bodyPr/>
                    <a:lstStyle/>
                    <a:p>
                      <a:pPr algn="ctr">
                        <a:spcAft>
                          <a:spcPts val="0"/>
                        </a:spcAft>
                      </a:pPr>
                      <a:r>
                        <a:rPr lang="en-US" sz="950" kern="1200" dirty="0">
                          <a:solidFill>
                            <a:schemeClr val="dk1"/>
                          </a:solidFill>
                          <a:effectLst/>
                          <a:latin typeface="+mn-lt"/>
                          <a:ea typeface="+mn-ea"/>
                          <a:cs typeface="+mn-cs"/>
                        </a:rPr>
                        <a:t>1</a:t>
                      </a:r>
                      <a:endParaRPr lang="vi-VN" sz="950" kern="1200" dirty="0">
                        <a:solidFill>
                          <a:schemeClr val="dk1"/>
                        </a:solidFill>
                        <a:effectLst/>
                        <a:latin typeface="+mn-lt"/>
                        <a:ea typeface="+mn-ea"/>
                        <a:cs typeface="+mn-cs"/>
                      </a:endParaRPr>
                    </a:p>
                  </a:txBody>
                  <a:tcPr marL="54340" marR="54340" marT="0" marB="0" anchor="ctr"/>
                </a:tc>
                <a:tc>
                  <a:txBody>
                    <a:bodyPr/>
                    <a:lstStyle/>
                    <a:p>
                      <a:pPr algn="ctr">
                        <a:spcAft>
                          <a:spcPts val="0"/>
                        </a:spcAft>
                      </a:pPr>
                      <a:r>
                        <a:rPr lang="en-US" sz="950" kern="1200">
                          <a:solidFill>
                            <a:schemeClr val="dk1"/>
                          </a:solidFill>
                          <a:effectLst/>
                          <a:latin typeface="+mn-lt"/>
                          <a:ea typeface="+mn-ea"/>
                          <a:cs typeface="+mn-cs"/>
                        </a:rPr>
                        <a:t>3</a:t>
                      </a:r>
                      <a:endParaRPr lang="vi-VN" sz="950" kern="1200">
                        <a:solidFill>
                          <a:schemeClr val="dk1"/>
                        </a:solidFill>
                        <a:effectLst/>
                        <a:latin typeface="+mn-lt"/>
                        <a:ea typeface="+mn-ea"/>
                        <a:cs typeface="+mn-cs"/>
                      </a:endParaRPr>
                    </a:p>
                  </a:txBody>
                  <a:tcPr marL="54340" marR="54340" marT="0" marB="0" anchor="ctr"/>
                </a:tc>
                <a:tc>
                  <a:txBody>
                    <a:bodyPr/>
                    <a:lstStyle/>
                    <a:p>
                      <a:pPr algn="ctr">
                        <a:spcAft>
                          <a:spcPts val="0"/>
                        </a:spcAft>
                      </a:pPr>
                      <a:r>
                        <a:rPr lang="en-US" sz="950" kern="1200" dirty="0">
                          <a:solidFill>
                            <a:schemeClr val="dk1"/>
                          </a:solidFill>
                          <a:effectLst/>
                          <a:latin typeface="+mn-lt"/>
                          <a:ea typeface="+mn-ea"/>
                          <a:cs typeface="+mn-cs"/>
                        </a:rPr>
                        <a:t>4</a:t>
                      </a:r>
                      <a:endParaRPr lang="vi-VN" sz="950" kern="1200" dirty="0">
                        <a:solidFill>
                          <a:schemeClr val="dk1"/>
                        </a:solidFill>
                        <a:effectLst/>
                        <a:latin typeface="+mn-lt"/>
                        <a:ea typeface="+mn-ea"/>
                        <a:cs typeface="+mn-cs"/>
                      </a:endParaRPr>
                    </a:p>
                  </a:txBody>
                  <a:tcPr marL="54340" marR="54340" marT="0" marB="0" anchor="ctr"/>
                </a:tc>
                <a:tc rowSpan="3">
                  <a:txBody>
                    <a:bodyPr/>
                    <a:lstStyle/>
                    <a:p>
                      <a:pPr algn="ctr">
                        <a:spcAft>
                          <a:spcPts val="0"/>
                        </a:spcAft>
                      </a:pPr>
                      <a:r>
                        <a:rPr lang="en-US" sz="950">
                          <a:effectLst/>
                        </a:rPr>
                        <a:t>Dành cho HS chọn tổ hợp môn KHTN</a:t>
                      </a:r>
                      <a:endParaRPr lang="vi-VN" sz="950">
                        <a:effectLst/>
                        <a:latin typeface="Times New Roman" panose="02020603050405020304" pitchFamily="18" charset="0"/>
                        <a:ea typeface="Times New Roman" panose="02020603050405020304" pitchFamily="18" charset="0"/>
                      </a:endParaRPr>
                    </a:p>
                  </a:txBody>
                  <a:tcPr marL="54340" marR="54340" marT="0" marB="0" anchor="ctr"/>
                </a:tc>
                <a:extLst>
                  <a:ext uri="{0D108BD9-81ED-4DB2-BD59-A6C34878D82A}">
                    <a16:rowId xmlns:a16="http://schemas.microsoft.com/office/drawing/2014/main" val="4049609270"/>
                  </a:ext>
                </a:extLst>
              </a:tr>
              <a:tr h="177819">
                <a:tc vMerge="1">
                  <a:txBody>
                    <a:bodyPr/>
                    <a:lstStyle/>
                    <a:p>
                      <a:endParaRPr lang="vi-VN"/>
                    </a:p>
                  </a:txBody>
                  <a:tcPr/>
                </a:tc>
                <a:tc vMerge="1">
                  <a:txBody>
                    <a:bodyPr/>
                    <a:lstStyle/>
                    <a:p>
                      <a:endParaRPr lang="vi-VN"/>
                    </a:p>
                  </a:txBody>
                  <a:tcPr/>
                </a:tc>
                <a:tc>
                  <a:txBody>
                    <a:bodyPr/>
                    <a:lstStyle/>
                    <a:p>
                      <a:pPr algn="ctr">
                        <a:spcAft>
                          <a:spcPts val="0"/>
                        </a:spcAft>
                      </a:pPr>
                      <a:r>
                        <a:rPr lang="en-US" sz="950" kern="1200" dirty="0">
                          <a:solidFill>
                            <a:schemeClr val="dk1"/>
                          </a:solidFill>
                          <a:effectLst/>
                          <a:latin typeface="+mn-lt"/>
                          <a:ea typeface="+mn-ea"/>
                          <a:cs typeface="+mn-cs"/>
                        </a:rPr>
                        <a:t>Địa lý</a:t>
                      </a:r>
                      <a:endParaRPr lang="vi-VN" sz="950" kern="1200" dirty="0">
                        <a:solidFill>
                          <a:schemeClr val="dk1"/>
                        </a:solidFill>
                        <a:effectLst/>
                        <a:latin typeface="+mn-lt"/>
                        <a:ea typeface="+mn-ea"/>
                        <a:cs typeface="+mn-cs"/>
                      </a:endParaRPr>
                    </a:p>
                  </a:txBody>
                  <a:tcPr marL="54340" marR="54340" marT="0" marB="0" anchor="ctr"/>
                </a:tc>
                <a:tc>
                  <a:txBody>
                    <a:bodyPr/>
                    <a:lstStyle/>
                    <a:p>
                      <a:pPr algn="ctr">
                        <a:spcAft>
                          <a:spcPts val="0"/>
                        </a:spcAft>
                      </a:pPr>
                      <a:r>
                        <a:rPr lang="en-US" sz="950" kern="1200" dirty="0">
                          <a:solidFill>
                            <a:schemeClr val="dk1"/>
                          </a:solidFill>
                          <a:effectLst/>
                          <a:latin typeface="+mn-lt"/>
                          <a:ea typeface="+mn-ea"/>
                          <a:cs typeface="+mn-cs"/>
                        </a:rPr>
                        <a:t>2</a:t>
                      </a:r>
                      <a:endParaRPr lang="vi-VN" sz="950" kern="1200" dirty="0">
                        <a:solidFill>
                          <a:schemeClr val="dk1"/>
                        </a:solidFill>
                        <a:effectLst/>
                        <a:latin typeface="+mn-lt"/>
                        <a:ea typeface="+mn-ea"/>
                        <a:cs typeface="+mn-cs"/>
                      </a:endParaRPr>
                    </a:p>
                  </a:txBody>
                  <a:tcPr marL="54340" marR="54340" marT="0" marB="0" anchor="ctr"/>
                </a:tc>
                <a:tc>
                  <a:txBody>
                    <a:bodyPr/>
                    <a:lstStyle/>
                    <a:p>
                      <a:pPr algn="ctr">
                        <a:spcAft>
                          <a:spcPts val="0"/>
                        </a:spcAft>
                      </a:pPr>
                      <a:r>
                        <a:rPr lang="en-US" sz="950" kern="1200" dirty="0">
                          <a:solidFill>
                            <a:schemeClr val="dk1"/>
                          </a:solidFill>
                          <a:effectLst/>
                          <a:latin typeface="+mn-lt"/>
                          <a:ea typeface="+mn-ea"/>
                          <a:cs typeface="+mn-cs"/>
                        </a:rPr>
                        <a:t>3</a:t>
                      </a:r>
                      <a:endParaRPr lang="vi-VN" sz="950" kern="1200" dirty="0">
                        <a:solidFill>
                          <a:schemeClr val="dk1"/>
                        </a:solidFill>
                        <a:effectLst/>
                        <a:latin typeface="+mn-lt"/>
                        <a:ea typeface="+mn-ea"/>
                        <a:cs typeface="+mn-cs"/>
                      </a:endParaRPr>
                    </a:p>
                  </a:txBody>
                  <a:tcPr marL="54340" marR="54340" marT="0" marB="0" anchor="ctr"/>
                </a:tc>
                <a:tc>
                  <a:txBody>
                    <a:bodyPr/>
                    <a:lstStyle/>
                    <a:p>
                      <a:pPr algn="ctr">
                        <a:spcAft>
                          <a:spcPts val="0"/>
                        </a:spcAft>
                      </a:pPr>
                      <a:r>
                        <a:rPr lang="en-US" sz="950" kern="1200" dirty="0">
                          <a:solidFill>
                            <a:schemeClr val="dk1"/>
                          </a:solidFill>
                          <a:effectLst/>
                          <a:latin typeface="+mn-lt"/>
                          <a:ea typeface="+mn-ea"/>
                          <a:cs typeface="+mn-cs"/>
                        </a:rPr>
                        <a:t>5</a:t>
                      </a:r>
                      <a:endParaRPr lang="vi-VN" sz="950" kern="1200" dirty="0">
                        <a:solidFill>
                          <a:schemeClr val="dk1"/>
                        </a:solidFill>
                        <a:effectLst/>
                        <a:latin typeface="+mn-lt"/>
                        <a:ea typeface="+mn-ea"/>
                        <a:cs typeface="+mn-cs"/>
                      </a:endParaRPr>
                    </a:p>
                  </a:txBody>
                  <a:tcPr marL="54340" marR="54340" marT="0" marB="0" anchor="ctr"/>
                </a:tc>
                <a:tc vMerge="1">
                  <a:txBody>
                    <a:bodyPr/>
                    <a:lstStyle/>
                    <a:p>
                      <a:endParaRPr lang="vi-VN"/>
                    </a:p>
                  </a:txBody>
                  <a:tcPr/>
                </a:tc>
                <a:extLst>
                  <a:ext uri="{0D108BD9-81ED-4DB2-BD59-A6C34878D82A}">
                    <a16:rowId xmlns:a16="http://schemas.microsoft.com/office/drawing/2014/main" val="1053919625"/>
                  </a:ext>
                </a:extLst>
              </a:tr>
              <a:tr h="177819">
                <a:tc vMerge="1">
                  <a:txBody>
                    <a:bodyPr/>
                    <a:lstStyle/>
                    <a:p>
                      <a:endParaRPr lang="vi-VN"/>
                    </a:p>
                  </a:txBody>
                  <a:tcPr/>
                </a:tc>
                <a:tc vMerge="1">
                  <a:txBody>
                    <a:bodyPr/>
                    <a:lstStyle/>
                    <a:p>
                      <a:endParaRPr lang="vi-VN"/>
                    </a:p>
                  </a:txBody>
                  <a:tcPr/>
                </a:tc>
                <a:tc>
                  <a:txBody>
                    <a:bodyPr/>
                    <a:lstStyle/>
                    <a:p>
                      <a:pPr algn="ctr">
                        <a:spcAft>
                          <a:spcPts val="0"/>
                        </a:spcAft>
                      </a:pPr>
                      <a:r>
                        <a:rPr lang="en-US" sz="950" kern="1200" dirty="0">
                          <a:solidFill>
                            <a:schemeClr val="dk1"/>
                          </a:solidFill>
                          <a:effectLst/>
                          <a:latin typeface="+mn-lt"/>
                          <a:ea typeface="+mn-ea"/>
                          <a:cs typeface="+mn-cs"/>
                        </a:rPr>
                        <a:t>GDCD</a:t>
                      </a:r>
                      <a:endParaRPr lang="vi-VN" sz="950" kern="1200" dirty="0">
                        <a:solidFill>
                          <a:schemeClr val="dk1"/>
                        </a:solidFill>
                        <a:effectLst/>
                        <a:latin typeface="+mn-lt"/>
                        <a:ea typeface="+mn-ea"/>
                        <a:cs typeface="+mn-cs"/>
                      </a:endParaRPr>
                    </a:p>
                  </a:txBody>
                  <a:tcPr marL="54340" marR="54340" marT="0" marB="0" anchor="ctr"/>
                </a:tc>
                <a:tc>
                  <a:txBody>
                    <a:bodyPr/>
                    <a:lstStyle/>
                    <a:p>
                      <a:pPr algn="ctr">
                        <a:spcAft>
                          <a:spcPts val="0"/>
                        </a:spcAft>
                      </a:pPr>
                      <a:r>
                        <a:rPr lang="en-US" sz="950" kern="1200" dirty="0">
                          <a:solidFill>
                            <a:schemeClr val="dk1"/>
                          </a:solidFill>
                          <a:effectLst/>
                          <a:latin typeface="+mn-lt"/>
                          <a:ea typeface="+mn-ea"/>
                          <a:cs typeface="+mn-cs"/>
                        </a:rPr>
                        <a:t>1</a:t>
                      </a:r>
                      <a:endParaRPr lang="vi-VN" sz="950" kern="1200" dirty="0">
                        <a:solidFill>
                          <a:schemeClr val="dk1"/>
                        </a:solidFill>
                        <a:effectLst/>
                        <a:latin typeface="+mn-lt"/>
                        <a:ea typeface="+mn-ea"/>
                        <a:cs typeface="+mn-cs"/>
                      </a:endParaRPr>
                    </a:p>
                  </a:txBody>
                  <a:tcPr marL="54340" marR="54340" marT="0" marB="0" anchor="ctr"/>
                </a:tc>
                <a:tc>
                  <a:txBody>
                    <a:bodyPr/>
                    <a:lstStyle/>
                    <a:p>
                      <a:pPr algn="ctr">
                        <a:spcAft>
                          <a:spcPts val="0"/>
                        </a:spcAft>
                      </a:pPr>
                      <a:r>
                        <a:rPr lang="en-US" sz="950" kern="1200" dirty="0">
                          <a:solidFill>
                            <a:schemeClr val="dk1"/>
                          </a:solidFill>
                          <a:effectLst/>
                          <a:latin typeface="+mn-lt"/>
                          <a:ea typeface="+mn-ea"/>
                          <a:cs typeface="+mn-cs"/>
                        </a:rPr>
                        <a:t>3</a:t>
                      </a:r>
                      <a:endParaRPr lang="vi-VN" sz="950" kern="1200" dirty="0">
                        <a:solidFill>
                          <a:schemeClr val="dk1"/>
                        </a:solidFill>
                        <a:effectLst/>
                        <a:latin typeface="+mn-lt"/>
                        <a:ea typeface="+mn-ea"/>
                        <a:cs typeface="+mn-cs"/>
                      </a:endParaRPr>
                    </a:p>
                  </a:txBody>
                  <a:tcPr marL="54340" marR="54340" marT="0" marB="0" anchor="ctr"/>
                </a:tc>
                <a:tc>
                  <a:txBody>
                    <a:bodyPr/>
                    <a:lstStyle/>
                    <a:p>
                      <a:pPr algn="ctr">
                        <a:spcAft>
                          <a:spcPts val="0"/>
                        </a:spcAft>
                      </a:pPr>
                      <a:r>
                        <a:rPr lang="en-US" sz="950" kern="1200" dirty="0">
                          <a:solidFill>
                            <a:schemeClr val="dk1"/>
                          </a:solidFill>
                          <a:effectLst/>
                          <a:latin typeface="+mn-lt"/>
                          <a:ea typeface="+mn-ea"/>
                          <a:cs typeface="+mn-cs"/>
                        </a:rPr>
                        <a:t>4</a:t>
                      </a:r>
                      <a:endParaRPr lang="vi-VN" sz="950" kern="1200" dirty="0">
                        <a:solidFill>
                          <a:schemeClr val="dk1"/>
                        </a:solidFill>
                        <a:effectLst/>
                        <a:latin typeface="+mn-lt"/>
                        <a:ea typeface="+mn-ea"/>
                        <a:cs typeface="+mn-cs"/>
                      </a:endParaRPr>
                    </a:p>
                  </a:txBody>
                  <a:tcPr marL="54340" marR="54340" marT="0" marB="0" anchor="ctr"/>
                </a:tc>
                <a:tc vMerge="1">
                  <a:txBody>
                    <a:bodyPr/>
                    <a:lstStyle/>
                    <a:p>
                      <a:endParaRPr lang="vi-VN"/>
                    </a:p>
                  </a:txBody>
                  <a:tcPr/>
                </a:tc>
                <a:extLst>
                  <a:ext uri="{0D108BD9-81ED-4DB2-BD59-A6C34878D82A}">
                    <a16:rowId xmlns:a16="http://schemas.microsoft.com/office/drawing/2014/main" val="294801825"/>
                  </a:ext>
                </a:extLst>
              </a:tr>
              <a:tr h="181672">
                <a:tc rowSpan="9">
                  <a:txBody>
                    <a:bodyPr/>
                    <a:lstStyle/>
                    <a:p>
                      <a:pPr algn="ctr">
                        <a:spcAft>
                          <a:spcPts val="0"/>
                        </a:spcAft>
                      </a:pPr>
                      <a:r>
                        <a:rPr lang="en-US" sz="950">
                          <a:effectLst/>
                        </a:rPr>
                        <a:t>Từ 21/5 đến 16/06/2018</a:t>
                      </a:r>
                      <a:endParaRPr lang="vi-VN" sz="950">
                        <a:effectLst/>
                      </a:endParaRPr>
                    </a:p>
                    <a:p>
                      <a:pPr algn="ctr">
                        <a:lnSpc>
                          <a:spcPct val="130000"/>
                        </a:lnSpc>
                        <a:spcAft>
                          <a:spcPts val="0"/>
                        </a:spcAft>
                      </a:pPr>
                      <a:r>
                        <a:rPr lang="en-US" sz="950">
                          <a:effectLst/>
                        </a:rPr>
                        <a:t>(4 tuần)</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rowSpan="3">
                  <a:txBody>
                    <a:bodyPr/>
                    <a:lstStyle/>
                    <a:p>
                      <a:pPr algn="ctr">
                        <a:lnSpc>
                          <a:spcPct val="130000"/>
                        </a:lnSpc>
                        <a:spcAft>
                          <a:spcPts val="0"/>
                        </a:spcAft>
                      </a:pPr>
                      <a:r>
                        <a:rPr lang="en-US" sz="950">
                          <a:effectLst/>
                        </a:rPr>
                        <a:t>Bắt buộc</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Toán</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 </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6</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6</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just">
                        <a:lnSpc>
                          <a:spcPct val="130000"/>
                        </a:lnSpc>
                        <a:spcAft>
                          <a:spcPts val="0"/>
                        </a:spcAft>
                      </a:pPr>
                      <a:r>
                        <a:rPr lang="vi-VN" sz="950">
                          <a:effectLst/>
                        </a:rPr>
                        <a:t> </a:t>
                      </a:r>
                      <a:endParaRPr lang="vi-VN" sz="950">
                        <a:effectLst/>
                        <a:latin typeface="Times New Roman" panose="02020603050405020304" pitchFamily="18" charset="0"/>
                        <a:ea typeface="Times New Roman" panose="02020603050405020304" pitchFamily="18" charset="0"/>
                      </a:endParaRPr>
                    </a:p>
                  </a:txBody>
                  <a:tcPr marL="54340" marR="54340" marT="0" marB="0"/>
                </a:tc>
                <a:extLst>
                  <a:ext uri="{0D108BD9-81ED-4DB2-BD59-A6C34878D82A}">
                    <a16:rowId xmlns:a16="http://schemas.microsoft.com/office/drawing/2014/main" val="1803149915"/>
                  </a:ext>
                </a:extLst>
              </a:tr>
              <a:tr h="181672">
                <a:tc vMerge="1">
                  <a:txBody>
                    <a:bodyPr/>
                    <a:lstStyle/>
                    <a:p>
                      <a:endParaRPr lang="vi-VN"/>
                    </a:p>
                  </a:txBody>
                  <a:tcPr/>
                </a:tc>
                <a:tc vMerge="1">
                  <a:txBody>
                    <a:bodyPr/>
                    <a:lstStyle/>
                    <a:p>
                      <a:endParaRPr lang="vi-VN"/>
                    </a:p>
                  </a:txBody>
                  <a:tcPr/>
                </a:tc>
                <a:tc>
                  <a:txBody>
                    <a:bodyPr/>
                    <a:lstStyle/>
                    <a:p>
                      <a:pPr algn="ctr">
                        <a:spcAft>
                          <a:spcPts val="0"/>
                        </a:spcAft>
                      </a:pPr>
                      <a:r>
                        <a:rPr lang="en-US" sz="950">
                          <a:effectLst/>
                        </a:rPr>
                        <a:t>Văn</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 </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5</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5</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just">
                        <a:lnSpc>
                          <a:spcPct val="130000"/>
                        </a:lnSpc>
                        <a:spcAft>
                          <a:spcPts val="0"/>
                        </a:spcAft>
                      </a:pPr>
                      <a:r>
                        <a:rPr lang="vi-VN" sz="950">
                          <a:effectLst/>
                        </a:rPr>
                        <a:t> </a:t>
                      </a:r>
                      <a:endParaRPr lang="vi-VN" sz="950">
                        <a:effectLst/>
                        <a:latin typeface="Times New Roman" panose="02020603050405020304" pitchFamily="18" charset="0"/>
                        <a:ea typeface="Times New Roman" panose="02020603050405020304" pitchFamily="18" charset="0"/>
                      </a:endParaRPr>
                    </a:p>
                  </a:txBody>
                  <a:tcPr marL="54340" marR="54340" marT="0" marB="0"/>
                </a:tc>
                <a:extLst>
                  <a:ext uri="{0D108BD9-81ED-4DB2-BD59-A6C34878D82A}">
                    <a16:rowId xmlns:a16="http://schemas.microsoft.com/office/drawing/2014/main" val="1879913045"/>
                  </a:ext>
                </a:extLst>
              </a:tr>
              <a:tr h="181672">
                <a:tc vMerge="1">
                  <a:txBody>
                    <a:bodyPr/>
                    <a:lstStyle/>
                    <a:p>
                      <a:endParaRPr lang="vi-VN"/>
                    </a:p>
                  </a:txBody>
                  <a:tcPr/>
                </a:tc>
                <a:tc vMerge="1">
                  <a:txBody>
                    <a:bodyPr/>
                    <a:lstStyle/>
                    <a:p>
                      <a:endParaRPr lang="vi-VN"/>
                    </a:p>
                  </a:txBody>
                  <a:tcPr/>
                </a:tc>
                <a:tc>
                  <a:txBody>
                    <a:bodyPr/>
                    <a:lstStyle/>
                    <a:p>
                      <a:pPr algn="ctr">
                        <a:spcAft>
                          <a:spcPts val="0"/>
                        </a:spcAft>
                      </a:pPr>
                      <a:r>
                        <a:rPr lang="en-US" sz="950">
                          <a:effectLst/>
                        </a:rPr>
                        <a:t>Anh</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 </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6</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6</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just">
                        <a:lnSpc>
                          <a:spcPct val="130000"/>
                        </a:lnSpc>
                        <a:spcAft>
                          <a:spcPts val="0"/>
                        </a:spcAft>
                      </a:pPr>
                      <a:r>
                        <a:rPr lang="vi-VN" sz="950">
                          <a:effectLst/>
                        </a:rPr>
                        <a:t> </a:t>
                      </a:r>
                      <a:endParaRPr lang="vi-VN" sz="950">
                        <a:effectLst/>
                        <a:latin typeface="Times New Roman" panose="02020603050405020304" pitchFamily="18" charset="0"/>
                        <a:ea typeface="Times New Roman" panose="02020603050405020304" pitchFamily="18" charset="0"/>
                      </a:endParaRPr>
                    </a:p>
                  </a:txBody>
                  <a:tcPr marL="54340" marR="54340" marT="0" marB="0"/>
                </a:tc>
                <a:extLst>
                  <a:ext uri="{0D108BD9-81ED-4DB2-BD59-A6C34878D82A}">
                    <a16:rowId xmlns:a16="http://schemas.microsoft.com/office/drawing/2014/main" val="2037238402"/>
                  </a:ext>
                </a:extLst>
              </a:tr>
              <a:tr h="177819">
                <a:tc vMerge="1">
                  <a:txBody>
                    <a:bodyPr/>
                    <a:lstStyle/>
                    <a:p>
                      <a:endParaRPr lang="vi-VN"/>
                    </a:p>
                  </a:txBody>
                  <a:tcPr/>
                </a:tc>
                <a:tc rowSpan="3">
                  <a:txBody>
                    <a:bodyPr/>
                    <a:lstStyle/>
                    <a:p>
                      <a:pPr algn="ctr">
                        <a:lnSpc>
                          <a:spcPct val="130000"/>
                        </a:lnSpc>
                        <a:spcAft>
                          <a:spcPts val="0"/>
                        </a:spcAft>
                      </a:pPr>
                      <a:r>
                        <a:rPr lang="en-US" sz="950">
                          <a:effectLst/>
                        </a:rPr>
                        <a:t>KHTN</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Vật lý</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 </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rowSpan="3">
                  <a:txBody>
                    <a:bodyPr/>
                    <a:lstStyle/>
                    <a:p>
                      <a:pPr algn="ctr">
                        <a:spcAft>
                          <a:spcPts val="0"/>
                        </a:spcAft>
                      </a:pPr>
                      <a:r>
                        <a:rPr lang="en-US" sz="950">
                          <a:effectLst/>
                        </a:rPr>
                        <a:t>Dành cho HS chọn tổ hợp môn KHTN</a:t>
                      </a:r>
                      <a:endParaRPr lang="vi-VN" sz="950">
                        <a:effectLst/>
                        <a:latin typeface="Times New Roman" panose="02020603050405020304" pitchFamily="18" charset="0"/>
                        <a:ea typeface="Times New Roman" panose="02020603050405020304" pitchFamily="18" charset="0"/>
                      </a:endParaRPr>
                    </a:p>
                  </a:txBody>
                  <a:tcPr marL="54340" marR="54340" marT="0" marB="0" anchor="ctr"/>
                </a:tc>
                <a:extLst>
                  <a:ext uri="{0D108BD9-81ED-4DB2-BD59-A6C34878D82A}">
                    <a16:rowId xmlns:a16="http://schemas.microsoft.com/office/drawing/2014/main" val="2715985521"/>
                  </a:ext>
                </a:extLst>
              </a:tr>
              <a:tr h="177819">
                <a:tc vMerge="1">
                  <a:txBody>
                    <a:bodyPr/>
                    <a:lstStyle/>
                    <a:p>
                      <a:endParaRPr lang="vi-VN"/>
                    </a:p>
                  </a:txBody>
                  <a:tcPr/>
                </a:tc>
                <a:tc vMerge="1">
                  <a:txBody>
                    <a:bodyPr/>
                    <a:lstStyle/>
                    <a:p>
                      <a:endParaRPr lang="vi-VN"/>
                    </a:p>
                  </a:txBody>
                  <a:tcPr/>
                </a:tc>
                <a:tc>
                  <a:txBody>
                    <a:bodyPr/>
                    <a:lstStyle/>
                    <a:p>
                      <a:pPr algn="ctr">
                        <a:spcAft>
                          <a:spcPts val="0"/>
                        </a:spcAft>
                      </a:pPr>
                      <a:r>
                        <a:rPr lang="en-US" sz="950">
                          <a:effectLst/>
                        </a:rPr>
                        <a:t>Hóa</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 </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vMerge="1">
                  <a:txBody>
                    <a:bodyPr/>
                    <a:lstStyle/>
                    <a:p>
                      <a:endParaRPr lang="vi-VN"/>
                    </a:p>
                  </a:txBody>
                  <a:tcPr/>
                </a:tc>
                <a:extLst>
                  <a:ext uri="{0D108BD9-81ED-4DB2-BD59-A6C34878D82A}">
                    <a16:rowId xmlns:a16="http://schemas.microsoft.com/office/drawing/2014/main" val="687162206"/>
                  </a:ext>
                </a:extLst>
              </a:tr>
              <a:tr h="177819">
                <a:tc vMerge="1">
                  <a:txBody>
                    <a:bodyPr/>
                    <a:lstStyle/>
                    <a:p>
                      <a:endParaRPr lang="vi-VN"/>
                    </a:p>
                  </a:txBody>
                  <a:tcPr/>
                </a:tc>
                <a:tc vMerge="1">
                  <a:txBody>
                    <a:bodyPr/>
                    <a:lstStyle/>
                    <a:p>
                      <a:endParaRPr lang="vi-VN"/>
                    </a:p>
                  </a:txBody>
                  <a:tcPr/>
                </a:tc>
                <a:tc>
                  <a:txBody>
                    <a:bodyPr/>
                    <a:lstStyle/>
                    <a:p>
                      <a:pPr algn="ctr">
                        <a:spcAft>
                          <a:spcPts val="0"/>
                        </a:spcAft>
                      </a:pPr>
                      <a:r>
                        <a:rPr lang="en-US" sz="950">
                          <a:effectLst/>
                        </a:rPr>
                        <a:t>Sinh</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 </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4</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vMerge="1">
                  <a:txBody>
                    <a:bodyPr/>
                    <a:lstStyle/>
                    <a:p>
                      <a:endParaRPr lang="vi-VN"/>
                    </a:p>
                  </a:txBody>
                  <a:tcPr/>
                </a:tc>
                <a:extLst>
                  <a:ext uri="{0D108BD9-81ED-4DB2-BD59-A6C34878D82A}">
                    <a16:rowId xmlns:a16="http://schemas.microsoft.com/office/drawing/2014/main" val="3317506249"/>
                  </a:ext>
                </a:extLst>
              </a:tr>
              <a:tr h="177819">
                <a:tc vMerge="1">
                  <a:txBody>
                    <a:bodyPr/>
                    <a:lstStyle/>
                    <a:p>
                      <a:endParaRPr lang="vi-VN"/>
                    </a:p>
                  </a:txBody>
                  <a:tcPr/>
                </a:tc>
                <a:tc rowSpan="3">
                  <a:txBody>
                    <a:bodyPr/>
                    <a:lstStyle/>
                    <a:p>
                      <a:pPr algn="ctr">
                        <a:lnSpc>
                          <a:spcPct val="130000"/>
                        </a:lnSpc>
                        <a:spcAft>
                          <a:spcPts val="0"/>
                        </a:spcAft>
                      </a:pPr>
                      <a:r>
                        <a:rPr lang="en-US" sz="950">
                          <a:effectLst/>
                        </a:rPr>
                        <a:t>KHXH</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Lịch sử</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 </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4</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4</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rowSpan="3">
                  <a:txBody>
                    <a:bodyPr/>
                    <a:lstStyle/>
                    <a:p>
                      <a:pPr algn="ctr">
                        <a:spcAft>
                          <a:spcPts val="0"/>
                        </a:spcAft>
                      </a:pPr>
                      <a:r>
                        <a:rPr lang="en-US" sz="950">
                          <a:effectLst/>
                        </a:rPr>
                        <a:t>Dành cho HS chọn tổ hợp môn KHTN</a:t>
                      </a:r>
                      <a:endParaRPr lang="vi-VN" sz="950">
                        <a:effectLst/>
                        <a:latin typeface="Times New Roman" panose="02020603050405020304" pitchFamily="18" charset="0"/>
                        <a:ea typeface="Times New Roman" panose="02020603050405020304" pitchFamily="18" charset="0"/>
                      </a:endParaRPr>
                    </a:p>
                  </a:txBody>
                  <a:tcPr marL="54340" marR="54340" marT="0" marB="0" anchor="ctr"/>
                </a:tc>
                <a:extLst>
                  <a:ext uri="{0D108BD9-81ED-4DB2-BD59-A6C34878D82A}">
                    <a16:rowId xmlns:a16="http://schemas.microsoft.com/office/drawing/2014/main" val="2661447382"/>
                  </a:ext>
                </a:extLst>
              </a:tr>
              <a:tr h="177819">
                <a:tc vMerge="1">
                  <a:txBody>
                    <a:bodyPr/>
                    <a:lstStyle/>
                    <a:p>
                      <a:endParaRPr lang="vi-VN"/>
                    </a:p>
                  </a:txBody>
                  <a:tcPr/>
                </a:tc>
                <a:tc vMerge="1">
                  <a:txBody>
                    <a:bodyPr/>
                    <a:lstStyle/>
                    <a:p>
                      <a:endParaRPr lang="vi-VN"/>
                    </a:p>
                  </a:txBody>
                  <a:tcPr/>
                </a:tc>
                <a:tc>
                  <a:txBody>
                    <a:bodyPr/>
                    <a:lstStyle/>
                    <a:p>
                      <a:pPr algn="ctr">
                        <a:spcAft>
                          <a:spcPts val="0"/>
                        </a:spcAft>
                      </a:pPr>
                      <a:r>
                        <a:rPr lang="en-US" sz="950" dirty="0">
                          <a:effectLst/>
                        </a:rPr>
                        <a:t>Địa lý</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 </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4</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vMerge="1">
                  <a:txBody>
                    <a:bodyPr/>
                    <a:lstStyle/>
                    <a:p>
                      <a:endParaRPr lang="vi-VN"/>
                    </a:p>
                  </a:txBody>
                  <a:tcPr/>
                </a:tc>
                <a:extLst>
                  <a:ext uri="{0D108BD9-81ED-4DB2-BD59-A6C34878D82A}">
                    <a16:rowId xmlns:a16="http://schemas.microsoft.com/office/drawing/2014/main" val="3100023182"/>
                  </a:ext>
                </a:extLst>
              </a:tr>
              <a:tr h="177819">
                <a:tc vMerge="1">
                  <a:txBody>
                    <a:bodyPr/>
                    <a:lstStyle/>
                    <a:p>
                      <a:endParaRPr lang="vi-VN"/>
                    </a:p>
                  </a:txBody>
                  <a:tcPr/>
                </a:tc>
                <a:tc vMerge="1">
                  <a:txBody>
                    <a:bodyPr/>
                    <a:lstStyle/>
                    <a:p>
                      <a:endParaRPr lang="vi-VN"/>
                    </a:p>
                  </a:txBody>
                  <a:tcPr/>
                </a:tc>
                <a:tc>
                  <a:txBody>
                    <a:bodyPr/>
                    <a:lstStyle/>
                    <a:p>
                      <a:pPr algn="ctr">
                        <a:spcAft>
                          <a:spcPts val="0"/>
                        </a:spcAft>
                      </a:pPr>
                      <a:r>
                        <a:rPr lang="en-US" sz="950">
                          <a:effectLst/>
                        </a:rPr>
                        <a:t>GDCD</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 </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a:effectLst/>
                        </a:rPr>
                        <a:t>4</a:t>
                      </a:r>
                      <a:endParaRPr lang="vi-VN" sz="950">
                        <a:effectLst/>
                        <a:latin typeface="Times New Roman" panose="02020603050405020304" pitchFamily="18" charset="0"/>
                        <a:ea typeface="Times New Roman" panose="02020603050405020304" pitchFamily="18" charset="0"/>
                      </a:endParaRPr>
                    </a:p>
                  </a:txBody>
                  <a:tcPr marL="54340" marR="54340" marT="0" marB="0" anchor="ctr"/>
                </a:tc>
                <a:tc>
                  <a:txBody>
                    <a:bodyPr/>
                    <a:lstStyle/>
                    <a:p>
                      <a:pPr algn="ctr">
                        <a:spcAft>
                          <a:spcPts val="0"/>
                        </a:spcAft>
                      </a:pPr>
                      <a:r>
                        <a:rPr lang="en-US" sz="950" dirty="0">
                          <a:effectLst/>
                        </a:rPr>
                        <a:t>4</a:t>
                      </a:r>
                      <a:endParaRPr lang="vi-VN" sz="950" dirty="0">
                        <a:effectLst/>
                        <a:latin typeface="Times New Roman" panose="02020603050405020304" pitchFamily="18" charset="0"/>
                        <a:ea typeface="Times New Roman" panose="02020603050405020304" pitchFamily="18" charset="0"/>
                      </a:endParaRPr>
                    </a:p>
                  </a:txBody>
                  <a:tcPr marL="54340" marR="54340" marT="0" marB="0" anchor="ctr"/>
                </a:tc>
                <a:tc vMerge="1">
                  <a:txBody>
                    <a:bodyPr/>
                    <a:lstStyle/>
                    <a:p>
                      <a:endParaRPr lang="vi-VN"/>
                    </a:p>
                  </a:txBody>
                  <a:tcPr/>
                </a:tc>
                <a:extLst>
                  <a:ext uri="{0D108BD9-81ED-4DB2-BD59-A6C34878D82A}">
                    <a16:rowId xmlns:a16="http://schemas.microsoft.com/office/drawing/2014/main" val="2401474955"/>
                  </a:ext>
                </a:extLst>
              </a:tr>
            </a:tbl>
          </a:graphicData>
        </a:graphic>
      </p:graphicFrame>
    </p:spTree>
    <p:extLst>
      <p:ext uri="{BB962C8B-B14F-4D97-AF65-F5344CB8AC3E}">
        <p14:creationId xmlns:p14="http://schemas.microsoft.com/office/powerpoint/2010/main" val="1949154059"/>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 name="Group 8"/>
          <p:cNvGrpSpPr/>
          <p:nvPr/>
        </p:nvGrpSpPr>
        <p:grpSpPr>
          <a:xfrm>
            <a:off x="323528" y="824627"/>
            <a:ext cx="7626347" cy="478335"/>
            <a:chOff x="303216" y="1102519"/>
            <a:chExt cx="7626347" cy="478335"/>
          </a:xfrm>
        </p:grpSpPr>
        <p:sp>
          <p:nvSpPr>
            <p:cNvPr id="12" name="Text Box 18"/>
            <p:cNvSpPr txBox="1">
              <a:spLocks noChangeArrowheads="1"/>
            </p:cNvSpPr>
            <p:nvPr/>
          </p:nvSpPr>
          <p:spPr bwMode="gray">
            <a:xfrm>
              <a:off x="1076006" y="1113239"/>
              <a:ext cx="511229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vi-VN" sz="2200" b="1" dirty="0">
                  <a:solidFill>
                    <a:srgbClr val="FF0000"/>
                  </a:solidFill>
                </a:rPr>
                <a:t>NỘI DUNG, THỜI GIAN ÔN TẬP</a:t>
              </a:r>
              <a:endParaRPr lang="vi-VN" sz="2200" dirty="0">
                <a:solidFill>
                  <a:srgbClr val="FF0000"/>
                </a:solidFill>
              </a:endParaRPr>
            </a:p>
          </p:txBody>
        </p:sp>
        <p:sp>
          <p:nvSpPr>
            <p:cNvPr id="1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1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13" name="Text Box 19"/>
            <p:cNvSpPr txBox="1">
              <a:spLocks noChangeArrowheads="1"/>
            </p:cNvSpPr>
            <p:nvPr/>
          </p:nvSpPr>
          <p:spPr bwMode="gray">
            <a:xfrm>
              <a:off x="443471" y="1119189"/>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II</a:t>
              </a:r>
              <a:endParaRPr lang="en-US" altLang="vi-VN" sz="2400" b="1" dirty="0">
                <a:solidFill>
                  <a:srgbClr val="FFFFFF"/>
                </a:solidFill>
                <a:latin typeface="Arial" charset="0"/>
              </a:endParaRPr>
            </a:p>
          </p:txBody>
        </p:sp>
      </p:grpSp>
      <p:sp>
        <p:nvSpPr>
          <p:cNvPr id="4" name="Rectangle 1"/>
          <p:cNvSpPr>
            <a:spLocks noChangeArrowheads="1"/>
          </p:cNvSpPr>
          <p:nvPr/>
        </p:nvSpPr>
        <p:spPr bwMode="auto">
          <a:xfrm>
            <a:off x="474932" y="1481617"/>
            <a:ext cx="68948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vi-VN" b="1" dirty="0" smtClean="0"/>
              <a:t>3.</a:t>
            </a:r>
            <a:r>
              <a:rPr lang="vi-VN" dirty="0"/>
              <a:t> </a:t>
            </a:r>
            <a:r>
              <a:rPr lang="en-US" b="1" dirty="0"/>
              <a:t>Bố trí lớp ôn tập và số lượng học sinh/lớp, dự trù kinh phí</a:t>
            </a:r>
            <a:r>
              <a:rPr lang="vi-VN" dirty="0" smtClean="0"/>
              <a:t>:</a:t>
            </a:r>
            <a:endParaRPr lang="vi-VN" dirty="0"/>
          </a:p>
        </p:txBody>
      </p:sp>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3" name="Rectangle 2"/>
          <p:cNvSpPr/>
          <p:nvPr/>
        </p:nvSpPr>
        <p:spPr>
          <a:xfrm>
            <a:off x="583877" y="2029604"/>
            <a:ext cx="7184709" cy="2933111"/>
          </a:xfrm>
          <a:prstGeom prst="rect">
            <a:avLst/>
          </a:prstGeom>
        </p:spPr>
        <p:txBody>
          <a:bodyPr wrap="square">
            <a:spAutoFit/>
          </a:bodyPr>
          <a:lstStyle/>
          <a:p>
            <a:pPr indent="457200" algn="just">
              <a:lnSpc>
                <a:spcPct val="130000"/>
              </a:lnSpc>
              <a:spcAft>
                <a:spcPts val="0"/>
              </a:spcAft>
            </a:pPr>
            <a:r>
              <a:rPr lang="vi-VN" i="1" dirty="0">
                <a:solidFill>
                  <a:srgbClr val="FF0000"/>
                </a:solidFill>
                <a:latin typeface="Times New Roman" panose="02020603050405020304" pitchFamily="18" charset="0"/>
                <a:ea typeface="Times New Roman" panose="02020603050405020304" pitchFamily="18" charset="0"/>
              </a:rPr>
              <a:t>3.1 Bố trí lớp</a:t>
            </a:r>
            <a:r>
              <a:rPr lang="vi-VN" dirty="0">
                <a:solidFill>
                  <a:srgbClr val="FF0000"/>
                </a:solidFill>
                <a:latin typeface="Times New Roman" panose="02020603050405020304" pitchFamily="18" charset="0"/>
                <a:ea typeface="Times New Roman" panose="02020603050405020304" pitchFamily="18" charset="0"/>
              </a:rPr>
              <a:t>: </a:t>
            </a:r>
            <a:r>
              <a:rPr lang="vi-VN" dirty="0">
                <a:solidFill>
                  <a:srgbClr val="333333"/>
                </a:solidFill>
                <a:latin typeface="Times New Roman" panose="02020603050405020304" pitchFamily="18" charset="0"/>
                <a:ea typeface="Times New Roman" panose="02020603050405020304" pitchFamily="18" charset="0"/>
              </a:rPr>
              <a:t>Về cơ bản vẫn xếp lớp ôn theo biên chế lớp hiện nay, trừ một số môn nếu phải ghép </a:t>
            </a:r>
            <a:r>
              <a:rPr lang="vi-VN" dirty="0" smtClean="0">
                <a:solidFill>
                  <a:srgbClr val="333333"/>
                </a:solidFill>
                <a:latin typeface="Times New Roman" panose="02020603050405020304" pitchFamily="18" charset="0"/>
                <a:ea typeface="Times New Roman" panose="02020603050405020304" pitchFamily="18" charset="0"/>
              </a:rPr>
              <a:t>lớp, </a:t>
            </a:r>
            <a:r>
              <a:rPr lang="vi-VN" dirty="0">
                <a:solidFill>
                  <a:srgbClr val="333333"/>
                </a:solidFill>
                <a:latin typeface="Times New Roman" panose="02020603050405020304" pitchFamily="18" charset="0"/>
                <a:ea typeface="Times New Roman" panose="02020603050405020304" pitchFamily="18" charset="0"/>
              </a:rPr>
              <a:t>nhà trường sẽ cố gắng để tạo điều kiện thuận lợi nhất cho HS được tham gia ôn luyện theo </a:t>
            </a:r>
            <a:r>
              <a:rPr lang="vi-VN" dirty="0" smtClean="0">
                <a:solidFill>
                  <a:srgbClr val="333333"/>
                </a:solidFill>
                <a:latin typeface="Times New Roman" panose="02020603050405020304" pitchFamily="18" charset="0"/>
                <a:ea typeface="Times New Roman" panose="02020603050405020304" pitchFamily="18" charset="0"/>
              </a:rPr>
              <a:t>đúng nguyện vọng. </a:t>
            </a:r>
          </a:p>
          <a:p>
            <a:pPr indent="457200" algn="just">
              <a:lnSpc>
                <a:spcPct val="130000"/>
              </a:lnSpc>
              <a:spcAft>
                <a:spcPts val="0"/>
              </a:spcAft>
            </a:pPr>
            <a:r>
              <a:rPr lang="vi-VN" dirty="0" smtClean="0">
                <a:solidFill>
                  <a:srgbClr val="333333"/>
                </a:solidFill>
                <a:latin typeface="Times New Roman" panose="02020603050405020304" pitchFamily="18" charset="0"/>
                <a:ea typeface="Times New Roman" panose="02020603050405020304" pitchFamily="18" charset="0"/>
              </a:rPr>
              <a:t>Các </a:t>
            </a:r>
            <a:r>
              <a:rPr lang="vi-VN" dirty="0">
                <a:solidFill>
                  <a:srgbClr val="333333"/>
                </a:solidFill>
                <a:latin typeface="Times New Roman" panose="02020603050405020304" pitchFamily="18" charset="0"/>
                <a:ea typeface="Times New Roman" panose="02020603050405020304" pitchFamily="18" charset="0"/>
              </a:rPr>
              <a:t>tiết học chính khóa và buổi của các môn tổ hợp KHTN và KHXH có thể được ghép lớp để đảm bảo số lượng HS. Khi ghép lớp dựa trên nguyên tắc </a:t>
            </a:r>
            <a:r>
              <a:rPr lang="vi-VN" b="1" i="1" dirty="0">
                <a:solidFill>
                  <a:srgbClr val="333333"/>
                </a:solidFill>
                <a:latin typeface="Times New Roman" panose="02020603050405020304" pitchFamily="18" charset="0"/>
                <a:ea typeface="Times New Roman" panose="02020603050405020304" pitchFamily="18" charset="0"/>
              </a:rPr>
              <a:t>HS lớp ghép được học GV dạy chính khóa của lớp mình</a:t>
            </a:r>
            <a:r>
              <a:rPr lang="vi-VN" dirty="0" smtClean="0">
                <a:solidFill>
                  <a:srgbClr val="333333"/>
                </a:solidFill>
                <a:latin typeface="Times New Roman" panose="02020603050405020304" pitchFamily="18" charset="0"/>
                <a:ea typeface="Times New Roman" panose="02020603050405020304" pitchFamily="18" charset="0"/>
              </a:rPr>
              <a:t>.</a:t>
            </a:r>
          </a:p>
          <a:p>
            <a:pPr indent="457200" algn="just">
              <a:lnSpc>
                <a:spcPct val="130000"/>
              </a:lnSpc>
              <a:spcAft>
                <a:spcPts val="0"/>
              </a:spcAft>
            </a:pPr>
            <a:r>
              <a:rPr lang="vi-VN" dirty="0"/>
              <a:t>Số lượng học sinh ôn/lớp: </a:t>
            </a:r>
            <a:r>
              <a:rPr lang="vi-VN" b="1" i="1" dirty="0"/>
              <a:t>không quá 40 em/lớp ôn</a:t>
            </a:r>
            <a:r>
              <a:rPr lang="vi-VN" dirty="0"/>
              <a:t>.</a:t>
            </a:r>
          </a:p>
          <a:p>
            <a:pPr indent="457200" algn="just">
              <a:lnSpc>
                <a:spcPct val="130000"/>
              </a:lnSpc>
              <a:spcAft>
                <a:spcPts val="0"/>
              </a:spcAft>
            </a:pPr>
            <a:endParaRPr lang="vi-V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6127054"/>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899592" y="771550"/>
            <a:ext cx="23519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vi-VN" b="1" dirty="0" smtClean="0"/>
              <a:t>3.2.</a:t>
            </a:r>
            <a:r>
              <a:rPr lang="vi-VN" dirty="0"/>
              <a:t> </a:t>
            </a:r>
            <a:r>
              <a:rPr lang="en-US" b="1" dirty="0" smtClean="0"/>
              <a:t>Dự </a:t>
            </a:r>
            <a:r>
              <a:rPr lang="en-US" b="1" dirty="0"/>
              <a:t>trù kinh phí</a:t>
            </a:r>
            <a:r>
              <a:rPr lang="vi-VN" dirty="0" smtClean="0"/>
              <a:t>:</a:t>
            </a:r>
            <a:endParaRPr lang="vi-VN" dirty="0"/>
          </a:p>
        </p:txBody>
      </p:sp>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graphicFrame>
        <p:nvGraphicFramePr>
          <p:cNvPr id="5" name="Table 4"/>
          <p:cNvGraphicFramePr>
            <a:graphicFrameLocks noGrp="1"/>
          </p:cNvGraphicFramePr>
          <p:nvPr>
            <p:extLst>
              <p:ext uri="{D42A27DB-BD31-4B8C-83A1-F6EECF244321}">
                <p14:modId xmlns:p14="http://schemas.microsoft.com/office/powerpoint/2010/main" val="1875758568"/>
              </p:ext>
            </p:extLst>
          </p:nvPr>
        </p:nvGraphicFramePr>
        <p:xfrm>
          <a:off x="611560" y="1140882"/>
          <a:ext cx="7128793" cy="3663115"/>
        </p:xfrm>
        <a:graphic>
          <a:graphicData uri="http://schemas.openxmlformats.org/drawingml/2006/table">
            <a:tbl>
              <a:tblPr firstRow="1" firstCol="1" bandRow="1">
                <a:tableStyleId>{5C22544A-7EE6-4342-B048-85BDC9FD1C3A}</a:tableStyleId>
              </a:tblPr>
              <a:tblGrid>
                <a:gridCol w="1440162">
                  <a:extLst>
                    <a:ext uri="{9D8B030D-6E8A-4147-A177-3AD203B41FA5}">
                      <a16:colId xmlns:a16="http://schemas.microsoft.com/office/drawing/2014/main" val="4068917804"/>
                    </a:ext>
                  </a:extLst>
                </a:gridCol>
                <a:gridCol w="792088">
                  <a:extLst>
                    <a:ext uri="{9D8B030D-6E8A-4147-A177-3AD203B41FA5}">
                      <a16:colId xmlns:a16="http://schemas.microsoft.com/office/drawing/2014/main" val="2916470876"/>
                    </a:ext>
                  </a:extLst>
                </a:gridCol>
                <a:gridCol w="864094">
                  <a:extLst>
                    <a:ext uri="{9D8B030D-6E8A-4147-A177-3AD203B41FA5}">
                      <a16:colId xmlns:a16="http://schemas.microsoft.com/office/drawing/2014/main" val="2358389174"/>
                    </a:ext>
                  </a:extLst>
                </a:gridCol>
                <a:gridCol w="864096">
                  <a:extLst>
                    <a:ext uri="{9D8B030D-6E8A-4147-A177-3AD203B41FA5}">
                      <a16:colId xmlns:a16="http://schemas.microsoft.com/office/drawing/2014/main" val="901994425"/>
                    </a:ext>
                  </a:extLst>
                </a:gridCol>
                <a:gridCol w="999872">
                  <a:extLst>
                    <a:ext uri="{9D8B030D-6E8A-4147-A177-3AD203B41FA5}">
                      <a16:colId xmlns:a16="http://schemas.microsoft.com/office/drawing/2014/main" val="2260608911"/>
                    </a:ext>
                  </a:extLst>
                </a:gridCol>
                <a:gridCol w="810031">
                  <a:extLst>
                    <a:ext uri="{9D8B030D-6E8A-4147-A177-3AD203B41FA5}">
                      <a16:colId xmlns:a16="http://schemas.microsoft.com/office/drawing/2014/main" val="3474640348"/>
                    </a:ext>
                  </a:extLst>
                </a:gridCol>
                <a:gridCol w="1358450">
                  <a:extLst>
                    <a:ext uri="{9D8B030D-6E8A-4147-A177-3AD203B41FA5}">
                      <a16:colId xmlns:a16="http://schemas.microsoft.com/office/drawing/2014/main" val="2443339317"/>
                    </a:ext>
                  </a:extLst>
                </a:gridCol>
              </a:tblGrid>
              <a:tr h="191029">
                <a:tc rowSpan="3">
                  <a:txBody>
                    <a:bodyPr/>
                    <a:lstStyle/>
                    <a:p>
                      <a:pPr algn="ctr">
                        <a:lnSpc>
                          <a:spcPct val="130000"/>
                        </a:lnSpc>
                        <a:spcAft>
                          <a:spcPts val="0"/>
                        </a:spcAft>
                      </a:pPr>
                      <a:r>
                        <a:rPr lang="en-US" sz="1100">
                          <a:effectLst/>
                        </a:rPr>
                        <a:t>Thời gian</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rowSpan="3">
                  <a:txBody>
                    <a:bodyPr/>
                    <a:lstStyle/>
                    <a:p>
                      <a:pPr algn="ctr">
                        <a:lnSpc>
                          <a:spcPct val="130000"/>
                        </a:lnSpc>
                        <a:spcAft>
                          <a:spcPts val="0"/>
                        </a:spcAft>
                      </a:pPr>
                      <a:r>
                        <a:rPr lang="en-US" sz="1100">
                          <a:effectLst/>
                        </a:rPr>
                        <a:t>Tổ hợp môn</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rowSpan="2" gridSpan="3">
                  <a:txBody>
                    <a:bodyPr/>
                    <a:lstStyle/>
                    <a:p>
                      <a:pPr algn="ctr">
                        <a:lnSpc>
                          <a:spcPct val="130000"/>
                        </a:lnSpc>
                        <a:spcAft>
                          <a:spcPts val="0"/>
                        </a:spcAft>
                      </a:pPr>
                      <a:r>
                        <a:rPr lang="en-US" sz="1100" dirty="0">
                          <a:effectLst/>
                        </a:rPr>
                        <a:t>Số tiết buổi </a:t>
                      </a:r>
                      <a:r>
                        <a:rPr lang="en-US" sz="1100" dirty="0" smtClean="0">
                          <a:effectLst/>
                        </a:rPr>
                        <a:t>2/tuần</a:t>
                      </a:r>
                      <a:endParaRPr lang="vi-VN" sz="1000" dirty="0">
                        <a:effectLst/>
                        <a:latin typeface="Times New Roman" panose="02020603050405020304" pitchFamily="18" charset="0"/>
                        <a:ea typeface="Times New Roman" panose="02020603050405020304" pitchFamily="18" charset="0"/>
                      </a:endParaRPr>
                    </a:p>
                  </a:txBody>
                  <a:tcPr marL="55830" marR="55830" marT="0" marB="0" anchor="ctr"/>
                </a:tc>
                <a:tc rowSpan="2" hMerge="1">
                  <a:txBody>
                    <a:bodyPr/>
                    <a:lstStyle/>
                    <a:p>
                      <a:endParaRPr lang="vi-VN"/>
                    </a:p>
                  </a:txBody>
                  <a:tcPr/>
                </a:tc>
                <a:tc rowSpan="2" hMerge="1">
                  <a:txBody>
                    <a:bodyPr/>
                    <a:lstStyle/>
                    <a:p>
                      <a:endParaRPr lang="vi-VN"/>
                    </a:p>
                  </a:txBody>
                  <a:tcPr/>
                </a:tc>
                <a:tc rowSpan="3">
                  <a:txBody>
                    <a:bodyPr/>
                    <a:lstStyle/>
                    <a:p>
                      <a:pPr algn="ctr">
                        <a:lnSpc>
                          <a:spcPct val="130000"/>
                        </a:lnSpc>
                        <a:spcAft>
                          <a:spcPts val="0"/>
                        </a:spcAft>
                      </a:pPr>
                      <a:r>
                        <a:rPr lang="en-US" sz="1100">
                          <a:effectLst/>
                        </a:rPr>
                        <a:t>Tổng số tiết thu thêm</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endParaRPr lang="vi-VN" sz="1000" dirty="0">
                        <a:effectLst/>
                        <a:latin typeface="Times New Roman" panose="02020603050405020304" pitchFamily="18" charset="0"/>
                        <a:ea typeface="Times New Roman" panose="02020603050405020304" pitchFamily="18" charset="0"/>
                      </a:endParaRPr>
                    </a:p>
                  </a:txBody>
                  <a:tcPr marL="55830" marR="55830" marT="0" marB="0"/>
                </a:tc>
                <a:extLst>
                  <a:ext uri="{0D108BD9-81ED-4DB2-BD59-A6C34878D82A}">
                    <a16:rowId xmlns:a16="http://schemas.microsoft.com/office/drawing/2014/main" val="1572367979"/>
                  </a:ext>
                </a:extLst>
              </a:tr>
              <a:tr h="135341">
                <a:tc vMerge="1">
                  <a:txBody>
                    <a:bodyPr/>
                    <a:lstStyle/>
                    <a:p>
                      <a:endParaRPr lang="vi-VN"/>
                    </a:p>
                  </a:txBody>
                  <a:tcPr/>
                </a:tc>
                <a:tc vMerge="1">
                  <a:txBody>
                    <a:bodyPr/>
                    <a:lstStyle/>
                    <a:p>
                      <a:endParaRPr lang="vi-VN"/>
                    </a:p>
                  </a:txBody>
                  <a:tcPr/>
                </a:tc>
                <a:tc gridSpan="3" vMerge="1">
                  <a:txBody>
                    <a:bodyPr/>
                    <a:lstStyle/>
                    <a:p>
                      <a:pPr algn="ctr">
                        <a:lnSpc>
                          <a:spcPct val="130000"/>
                        </a:lnSpc>
                        <a:spcAft>
                          <a:spcPts val="0"/>
                        </a:spcAft>
                      </a:pPr>
                      <a:endParaRPr lang="vi-VN" sz="1000">
                        <a:effectLst/>
                        <a:latin typeface="Times New Roman" panose="02020603050405020304" pitchFamily="18" charset="0"/>
                        <a:ea typeface="Times New Roman" panose="02020603050405020304" pitchFamily="18" charset="0"/>
                      </a:endParaRPr>
                    </a:p>
                  </a:txBody>
                  <a:tcPr marL="55830" marR="55830" marT="0" marB="0" anchor="ctr"/>
                </a:tc>
                <a:tc hMerge="1" vMerge="1">
                  <a:txBody>
                    <a:bodyPr/>
                    <a:lstStyle/>
                    <a:p>
                      <a:pPr algn="ctr">
                        <a:lnSpc>
                          <a:spcPct val="130000"/>
                        </a:lnSpc>
                        <a:spcAft>
                          <a:spcPts val="0"/>
                        </a:spcAft>
                      </a:pPr>
                      <a:endParaRPr lang="vi-VN" sz="1000">
                        <a:effectLst/>
                        <a:latin typeface="Times New Roman" panose="02020603050405020304" pitchFamily="18" charset="0"/>
                        <a:ea typeface="Times New Roman" panose="02020603050405020304" pitchFamily="18" charset="0"/>
                      </a:endParaRPr>
                    </a:p>
                  </a:txBody>
                  <a:tcPr marL="55830" marR="55830" marT="0" marB="0" anchor="ctr"/>
                </a:tc>
                <a:tc hMerge="1" vMerge="1">
                  <a:txBody>
                    <a:bodyPr/>
                    <a:lstStyle/>
                    <a:p>
                      <a:pPr algn="ctr">
                        <a:lnSpc>
                          <a:spcPct val="130000"/>
                        </a:lnSpc>
                        <a:spcAft>
                          <a:spcPts val="0"/>
                        </a:spcAft>
                      </a:pPr>
                      <a:endParaRPr lang="vi-VN" sz="1000">
                        <a:effectLst/>
                        <a:latin typeface="Times New Roman" panose="02020603050405020304" pitchFamily="18" charset="0"/>
                        <a:ea typeface="Times New Roman" panose="02020603050405020304" pitchFamily="18" charset="0"/>
                      </a:endParaRPr>
                    </a:p>
                  </a:txBody>
                  <a:tcPr marL="55830" marR="55830" marT="0" marB="0" anchor="ctr"/>
                </a:tc>
                <a:tc vMerge="1">
                  <a:txBody>
                    <a:bodyPr/>
                    <a:lstStyle/>
                    <a:p>
                      <a:endParaRPr lang="vi-VN"/>
                    </a:p>
                  </a:txBody>
                  <a:tcPr/>
                </a:tc>
                <a:tc rowSpan="2">
                  <a:txBody>
                    <a:bodyPr/>
                    <a:lstStyle/>
                    <a:p>
                      <a:pPr marL="0" marR="0" indent="0" algn="ctr" defTabSz="914400" rtl="0" eaLnBrk="1" fontAlgn="auto" latinLnBrk="0" hangingPunct="1">
                        <a:lnSpc>
                          <a:spcPct val="130000"/>
                        </a:lnSpc>
                        <a:spcBef>
                          <a:spcPts val="0"/>
                        </a:spcBef>
                        <a:spcAft>
                          <a:spcPts val="0"/>
                        </a:spcAft>
                        <a:buClrTx/>
                        <a:buSzTx/>
                        <a:buFontTx/>
                        <a:buNone/>
                        <a:tabLst/>
                        <a:defRPr/>
                      </a:pPr>
                      <a:r>
                        <a:rPr lang="en-US" sz="1100" dirty="0" smtClean="0">
                          <a:effectLst/>
                        </a:rPr>
                        <a:t>Ghi chú</a:t>
                      </a:r>
                      <a:endParaRPr lang="vi-VN" sz="1000" dirty="0" smtClean="0">
                        <a:effectLst/>
                        <a:latin typeface="Times New Roman" panose="02020603050405020304" pitchFamily="18" charset="0"/>
                        <a:ea typeface="Times New Roman" panose="02020603050405020304" pitchFamily="18" charset="0"/>
                      </a:endParaRPr>
                    </a:p>
                    <a:p>
                      <a:pPr algn="ctr">
                        <a:lnSpc>
                          <a:spcPct val="130000"/>
                        </a:lnSpc>
                        <a:spcAft>
                          <a:spcPts val="0"/>
                        </a:spcAft>
                      </a:pPr>
                      <a:r>
                        <a:rPr lang="en-US" sz="1100" dirty="0">
                          <a:effectLst/>
                        </a:rPr>
                        <a:t> </a:t>
                      </a:r>
                      <a:endParaRPr lang="vi-VN" sz="1000" dirty="0">
                        <a:effectLst/>
                        <a:latin typeface="Times New Roman" panose="02020603050405020304" pitchFamily="18" charset="0"/>
                        <a:ea typeface="Times New Roman" panose="02020603050405020304" pitchFamily="18" charset="0"/>
                      </a:endParaRPr>
                    </a:p>
                  </a:txBody>
                  <a:tcPr marL="55830" marR="55830" marT="0" marB="0"/>
                </a:tc>
                <a:extLst>
                  <a:ext uri="{0D108BD9-81ED-4DB2-BD59-A6C34878D82A}">
                    <a16:rowId xmlns:a16="http://schemas.microsoft.com/office/drawing/2014/main" val="721580515"/>
                  </a:ext>
                </a:extLst>
              </a:tr>
              <a:tr h="442786">
                <a:tc vMerge="1">
                  <a:txBody>
                    <a:bodyPr/>
                    <a:lstStyle/>
                    <a:p>
                      <a:endParaRPr lang="vi-VN"/>
                    </a:p>
                  </a:txBody>
                  <a:tcPr/>
                </a:tc>
                <a:tc vMerge="1">
                  <a:txBody>
                    <a:bodyPr/>
                    <a:lstStyle/>
                    <a:p>
                      <a:endParaRPr lang="vi-VN"/>
                    </a:p>
                  </a:txBody>
                  <a:tcPr/>
                </a:tc>
                <a:tc>
                  <a:txBody>
                    <a:bodyPr/>
                    <a:lstStyle/>
                    <a:p>
                      <a:pPr algn="ctr">
                        <a:lnSpc>
                          <a:spcPct val="130000"/>
                        </a:lnSpc>
                        <a:spcAft>
                          <a:spcPts val="0"/>
                        </a:spcAft>
                      </a:pPr>
                      <a:r>
                        <a:rPr lang="en-US" sz="1100">
                          <a:effectLst/>
                        </a:rPr>
                        <a:t>Tổng số tiết/tuần</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a:effectLst/>
                        </a:rPr>
                        <a:t>Đã thu</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a:effectLst/>
                        </a:rPr>
                        <a:t>Tăng thêm</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vMerge="1">
                  <a:txBody>
                    <a:bodyPr/>
                    <a:lstStyle/>
                    <a:p>
                      <a:endParaRPr lang="vi-VN"/>
                    </a:p>
                  </a:txBody>
                  <a:tcPr/>
                </a:tc>
                <a:tc vMerge="1">
                  <a:txBody>
                    <a:bodyPr/>
                    <a:lstStyle/>
                    <a:p>
                      <a:endParaRPr lang="vi-VN"/>
                    </a:p>
                  </a:txBody>
                  <a:tcPr/>
                </a:tc>
                <a:extLst>
                  <a:ext uri="{0D108BD9-81ED-4DB2-BD59-A6C34878D82A}">
                    <a16:rowId xmlns:a16="http://schemas.microsoft.com/office/drawing/2014/main" val="2738929865"/>
                  </a:ext>
                </a:extLst>
              </a:tr>
              <a:tr h="241701">
                <a:tc rowSpan="3">
                  <a:txBody>
                    <a:bodyPr/>
                    <a:lstStyle/>
                    <a:p>
                      <a:pPr algn="ctr">
                        <a:lnSpc>
                          <a:spcPct val="130000"/>
                        </a:lnSpc>
                        <a:spcAft>
                          <a:spcPts val="0"/>
                        </a:spcAft>
                      </a:pPr>
                      <a:r>
                        <a:rPr lang="en-US" sz="1000">
                          <a:effectLst/>
                        </a:rPr>
                        <a:t>Đợt 1: </a:t>
                      </a:r>
                      <a:r>
                        <a:rPr lang="vi-VN" sz="1000">
                          <a:effectLst/>
                        </a:rPr>
                        <a:t>Từ 19/0</a:t>
                      </a:r>
                      <a:r>
                        <a:rPr lang="en-US" sz="1000">
                          <a:effectLst/>
                        </a:rPr>
                        <a:t>3</a:t>
                      </a:r>
                      <a:r>
                        <a:rPr lang="vi-VN" sz="1000">
                          <a:effectLst/>
                        </a:rPr>
                        <a:t> đến 06/04/2018</a:t>
                      </a:r>
                      <a:r>
                        <a:rPr lang="en-US" sz="1000">
                          <a:effectLst/>
                        </a:rPr>
                        <a:t> (3 tuần)</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rowSpan="2">
                  <a:txBody>
                    <a:bodyPr/>
                    <a:lstStyle/>
                    <a:p>
                      <a:pPr algn="ctr">
                        <a:lnSpc>
                          <a:spcPct val="130000"/>
                        </a:lnSpc>
                        <a:spcAft>
                          <a:spcPts val="0"/>
                        </a:spcAft>
                      </a:pPr>
                      <a:r>
                        <a:rPr lang="en-US" sz="1100">
                          <a:effectLst/>
                        </a:rPr>
                        <a:t>KHTN</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rowSpan="2">
                  <a:txBody>
                    <a:bodyPr/>
                    <a:lstStyle/>
                    <a:p>
                      <a:pPr algn="ctr">
                        <a:lnSpc>
                          <a:spcPct val="130000"/>
                        </a:lnSpc>
                        <a:spcAft>
                          <a:spcPts val="0"/>
                        </a:spcAft>
                      </a:pPr>
                      <a:r>
                        <a:rPr lang="en-US" sz="1100" b="1" dirty="0">
                          <a:effectLst/>
                        </a:rPr>
                        <a:t>9</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rowSpan="2">
                  <a:txBody>
                    <a:bodyPr/>
                    <a:lstStyle/>
                    <a:p>
                      <a:pPr algn="ctr">
                        <a:lnSpc>
                          <a:spcPct val="130000"/>
                        </a:lnSpc>
                        <a:spcAft>
                          <a:spcPts val="0"/>
                        </a:spcAft>
                      </a:pPr>
                      <a:r>
                        <a:rPr lang="en-US" sz="1100">
                          <a:effectLst/>
                        </a:rPr>
                        <a:t>9</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rowSpan="2">
                  <a:txBody>
                    <a:bodyPr/>
                    <a:lstStyle/>
                    <a:p>
                      <a:pPr algn="ctr">
                        <a:lnSpc>
                          <a:spcPct val="130000"/>
                        </a:lnSpc>
                        <a:spcAft>
                          <a:spcPts val="0"/>
                        </a:spcAft>
                      </a:pPr>
                      <a:r>
                        <a:rPr lang="en-US" sz="1100" b="1" dirty="0">
                          <a:effectLst/>
                        </a:rPr>
                        <a:t>0</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rowSpan="3">
                  <a:txBody>
                    <a:bodyPr/>
                    <a:lstStyle/>
                    <a:p>
                      <a:pPr algn="ctr">
                        <a:lnSpc>
                          <a:spcPct val="130000"/>
                        </a:lnSpc>
                      </a:pPr>
                      <a:r>
                        <a:rPr lang="en-US" sz="1100" b="1" dirty="0">
                          <a:effectLst/>
                        </a:rPr>
                        <a:t>0</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dirty="0">
                          <a:effectLst/>
                        </a:rPr>
                        <a:t> </a:t>
                      </a:r>
                      <a:endParaRPr lang="vi-VN" sz="1000" dirty="0">
                        <a:effectLst/>
                        <a:latin typeface="Times New Roman" panose="02020603050405020304" pitchFamily="18" charset="0"/>
                        <a:ea typeface="Times New Roman" panose="02020603050405020304" pitchFamily="18" charset="0"/>
                      </a:endParaRPr>
                    </a:p>
                  </a:txBody>
                  <a:tcPr marL="55830" marR="55830" marT="0" marB="0"/>
                </a:tc>
                <a:extLst>
                  <a:ext uri="{0D108BD9-81ED-4DB2-BD59-A6C34878D82A}">
                    <a16:rowId xmlns:a16="http://schemas.microsoft.com/office/drawing/2014/main" val="695918192"/>
                  </a:ext>
                </a:extLst>
              </a:tr>
              <a:tr h="162291">
                <a:tc vMerge="1">
                  <a:txBody>
                    <a:bodyPr/>
                    <a:lstStyle/>
                    <a:p>
                      <a:endParaRPr lang="vi-VN"/>
                    </a:p>
                  </a:txBody>
                  <a:tcPr/>
                </a:tc>
                <a:tc vMerge="1">
                  <a:txBody>
                    <a:bodyPr/>
                    <a:lstStyle/>
                    <a:p>
                      <a:pPr algn="ctr">
                        <a:lnSpc>
                          <a:spcPct val="130000"/>
                        </a:lnSpc>
                        <a:spcAft>
                          <a:spcPts val="0"/>
                        </a:spcAft>
                      </a:pPr>
                      <a:endParaRPr lang="vi-VN" sz="1000">
                        <a:effectLst/>
                        <a:latin typeface="Times New Roman" panose="02020603050405020304" pitchFamily="18" charset="0"/>
                        <a:ea typeface="Times New Roman" panose="02020603050405020304" pitchFamily="18" charset="0"/>
                      </a:endParaRPr>
                    </a:p>
                  </a:txBody>
                  <a:tcPr marL="55830" marR="55830" marT="0" marB="0" anchor="ctr"/>
                </a:tc>
                <a:tc vMerge="1">
                  <a:txBody>
                    <a:bodyPr/>
                    <a:lstStyle/>
                    <a:p>
                      <a:pPr algn="ctr">
                        <a:lnSpc>
                          <a:spcPct val="130000"/>
                        </a:lnSpc>
                        <a:spcAft>
                          <a:spcPts val="0"/>
                        </a:spcAft>
                      </a:pPr>
                      <a:endParaRPr lang="vi-VN" sz="1000" b="0" dirty="0">
                        <a:effectLst/>
                        <a:latin typeface="Times New Roman" panose="02020603050405020304" pitchFamily="18" charset="0"/>
                        <a:ea typeface="Times New Roman" panose="02020603050405020304" pitchFamily="18" charset="0"/>
                      </a:endParaRPr>
                    </a:p>
                  </a:txBody>
                  <a:tcPr marL="55830" marR="55830" marT="0" marB="0" anchor="ctr"/>
                </a:tc>
                <a:tc vMerge="1">
                  <a:txBody>
                    <a:bodyPr/>
                    <a:lstStyle/>
                    <a:p>
                      <a:pPr algn="ctr">
                        <a:lnSpc>
                          <a:spcPct val="130000"/>
                        </a:lnSpc>
                        <a:spcAft>
                          <a:spcPts val="0"/>
                        </a:spcAft>
                      </a:pPr>
                      <a:endParaRPr lang="vi-VN" sz="1000">
                        <a:effectLst/>
                        <a:latin typeface="Times New Roman" panose="02020603050405020304" pitchFamily="18" charset="0"/>
                        <a:ea typeface="Times New Roman" panose="02020603050405020304" pitchFamily="18" charset="0"/>
                      </a:endParaRPr>
                    </a:p>
                  </a:txBody>
                  <a:tcPr marL="55830" marR="55830" marT="0" marB="0" anchor="ctr"/>
                </a:tc>
                <a:tc vMerge="1">
                  <a:txBody>
                    <a:bodyPr/>
                    <a:lstStyle/>
                    <a:p>
                      <a:pPr algn="ctr">
                        <a:lnSpc>
                          <a:spcPct val="130000"/>
                        </a:lnSpc>
                        <a:spcAft>
                          <a:spcPts val="0"/>
                        </a:spcAft>
                      </a:pPr>
                      <a:endParaRPr lang="vi-VN" sz="1000">
                        <a:effectLst/>
                        <a:latin typeface="Times New Roman" panose="02020603050405020304" pitchFamily="18" charset="0"/>
                        <a:ea typeface="Times New Roman" panose="02020603050405020304" pitchFamily="18" charset="0"/>
                      </a:endParaRPr>
                    </a:p>
                  </a:txBody>
                  <a:tcPr marL="55830" marR="55830" marT="0" marB="0" anchor="ctr"/>
                </a:tc>
                <a:tc vMerge="1">
                  <a:txBody>
                    <a:bodyPr/>
                    <a:lstStyle/>
                    <a:p>
                      <a:endParaRPr lang="vi-VN"/>
                    </a:p>
                  </a:txBody>
                  <a:tcPr/>
                </a:tc>
                <a:tc rowSpan="2">
                  <a:txBody>
                    <a:bodyPr/>
                    <a:lstStyle/>
                    <a:p>
                      <a:pPr algn="ctr">
                        <a:lnSpc>
                          <a:spcPct val="130000"/>
                        </a:lnSpc>
                        <a:spcAft>
                          <a:spcPts val="0"/>
                        </a:spcAft>
                      </a:pPr>
                      <a:r>
                        <a:rPr lang="en-US" sz="1100">
                          <a:effectLst/>
                        </a:rPr>
                        <a:t> </a:t>
                      </a:r>
                      <a:endParaRPr lang="vi-VN" sz="1000">
                        <a:effectLst/>
                        <a:latin typeface="Times New Roman" panose="02020603050405020304" pitchFamily="18" charset="0"/>
                        <a:ea typeface="Times New Roman" panose="02020603050405020304" pitchFamily="18" charset="0"/>
                      </a:endParaRPr>
                    </a:p>
                  </a:txBody>
                  <a:tcPr marL="55830" marR="55830" marT="0" marB="0"/>
                </a:tc>
                <a:extLst>
                  <a:ext uri="{0D108BD9-81ED-4DB2-BD59-A6C34878D82A}">
                    <a16:rowId xmlns:a16="http://schemas.microsoft.com/office/drawing/2014/main" val="78728345"/>
                  </a:ext>
                </a:extLst>
              </a:tr>
              <a:tr h="393302">
                <a:tc vMerge="1">
                  <a:txBody>
                    <a:bodyPr/>
                    <a:lstStyle/>
                    <a:p>
                      <a:endParaRPr lang="vi-VN"/>
                    </a:p>
                  </a:txBody>
                  <a:tcPr/>
                </a:tc>
                <a:tc>
                  <a:txBody>
                    <a:bodyPr/>
                    <a:lstStyle/>
                    <a:p>
                      <a:pPr algn="ctr">
                        <a:lnSpc>
                          <a:spcPct val="130000"/>
                        </a:lnSpc>
                        <a:spcAft>
                          <a:spcPts val="0"/>
                        </a:spcAft>
                      </a:pPr>
                      <a:r>
                        <a:rPr lang="en-US" sz="1100" dirty="0">
                          <a:effectLst/>
                        </a:rPr>
                        <a:t>KHXH</a:t>
                      </a:r>
                      <a:endParaRPr lang="vi-VN" sz="1000"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12</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a:effectLst/>
                        </a:rPr>
                        <a:t>9</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3</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vMerge="1">
                  <a:txBody>
                    <a:bodyPr/>
                    <a:lstStyle/>
                    <a:p>
                      <a:endParaRPr lang="vi-VN"/>
                    </a:p>
                  </a:txBody>
                  <a:tcPr/>
                </a:tc>
                <a:tc vMerge="1">
                  <a:txBody>
                    <a:bodyPr/>
                    <a:lstStyle/>
                    <a:p>
                      <a:endParaRPr lang="vi-VN"/>
                    </a:p>
                  </a:txBody>
                  <a:tcPr/>
                </a:tc>
                <a:extLst>
                  <a:ext uri="{0D108BD9-81ED-4DB2-BD59-A6C34878D82A}">
                    <a16:rowId xmlns:a16="http://schemas.microsoft.com/office/drawing/2014/main" val="1389825611"/>
                  </a:ext>
                </a:extLst>
              </a:tr>
              <a:tr h="351536">
                <a:tc rowSpan="2">
                  <a:txBody>
                    <a:bodyPr/>
                    <a:lstStyle/>
                    <a:p>
                      <a:pPr algn="ctr">
                        <a:lnSpc>
                          <a:spcPct val="130000"/>
                        </a:lnSpc>
                        <a:spcAft>
                          <a:spcPts val="0"/>
                        </a:spcAft>
                      </a:pPr>
                      <a:r>
                        <a:rPr lang="en-US" sz="1000">
                          <a:effectLst/>
                        </a:rPr>
                        <a:t>Đợt 2: </a:t>
                      </a:r>
                      <a:r>
                        <a:rPr lang="vi-VN" sz="1000">
                          <a:effectLst/>
                        </a:rPr>
                        <a:t>Từ </a:t>
                      </a:r>
                      <a:r>
                        <a:rPr lang="en-US" sz="1000">
                          <a:effectLst/>
                        </a:rPr>
                        <a:t>0</a:t>
                      </a:r>
                      <a:r>
                        <a:rPr lang="vi-VN" sz="1000">
                          <a:effectLst/>
                        </a:rPr>
                        <a:t>9/0</a:t>
                      </a:r>
                      <a:r>
                        <a:rPr lang="en-US" sz="1000">
                          <a:effectLst/>
                        </a:rPr>
                        <a:t>4</a:t>
                      </a:r>
                      <a:r>
                        <a:rPr lang="vi-VN" sz="1000">
                          <a:effectLst/>
                        </a:rPr>
                        <a:t> đến </a:t>
                      </a:r>
                      <a:r>
                        <a:rPr lang="en-US" sz="1000">
                          <a:effectLst/>
                        </a:rPr>
                        <a:t>21</a:t>
                      </a:r>
                      <a:r>
                        <a:rPr lang="vi-VN" sz="1000">
                          <a:effectLst/>
                        </a:rPr>
                        <a:t>/04/2018</a:t>
                      </a:r>
                      <a:r>
                        <a:rPr lang="en-US" sz="1000">
                          <a:effectLst/>
                        </a:rPr>
                        <a:t> (2 tuần)</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a:effectLst/>
                        </a:rPr>
                        <a:t>KHTN</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20</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dirty="0">
                          <a:effectLst/>
                        </a:rPr>
                        <a:t>9</a:t>
                      </a:r>
                      <a:endParaRPr lang="vi-VN" sz="1000"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11</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rowSpan="2">
                  <a:txBody>
                    <a:bodyPr/>
                    <a:lstStyle/>
                    <a:p>
                      <a:pPr algn="ctr">
                        <a:lnSpc>
                          <a:spcPct val="130000"/>
                        </a:lnSpc>
                        <a:spcAft>
                          <a:spcPts val="0"/>
                        </a:spcAft>
                      </a:pPr>
                      <a:r>
                        <a:rPr lang="en-US" sz="1100" b="1" dirty="0">
                          <a:effectLst/>
                        </a:rPr>
                        <a:t>13</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rowSpan="2">
                  <a:txBody>
                    <a:bodyPr/>
                    <a:lstStyle/>
                    <a:p>
                      <a:pPr algn="ctr">
                        <a:spcAft>
                          <a:spcPts val="0"/>
                        </a:spcAft>
                      </a:pPr>
                      <a:r>
                        <a:rPr lang="en-US" sz="1100" dirty="0">
                          <a:effectLst/>
                        </a:rPr>
                        <a:t>Trừ đi 9 tiết HS không học từ 23/4 đến 28/4</a:t>
                      </a:r>
                      <a:endParaRPr lang="vi-VN" sz="1000" dirty="0">
                        <a:effectLst/>
                        <a:latin typeface="Times New Roman" panose="02020603050405020304" pitchFamily="18" charset="0"/>
                        <a:ea typeface="Times New Roman" panose="02020603050405020304" pitchFamily="18" charset="0"/>
                      </a:endParaRPr>
                    </a:p>
                  </a:txBody>
                  <a:tcPr marL="55830" marR="55830" marT="0" marB="0" anchor="ctr"/>
                </a:tc>
                <a:extLst>
                  <a:ext uri="{0D108BD9-81ED-4DB2-BD59-A6C34878D82A}">
                    <a16:rowId xmlns:a16="http://schemas.microsoft.com/office/drawing/2014/main" val="3459354964"/>
                  </a:ext>
                </a:extLst>
              </a:tr>
              <a:tr h="385587">
                <a:tc vMerge="1">
                  <a:txBody>
                    <a:bodyPr/>
                    <a:lstStyle/>
                    <a:p>
                      <a:endParaRPr lang="vi-VN"/>
                    </a:p>
                  </a:txBody>
                  <a:tcPr/>
                </a:tc>
                <a:tc>
                  <a:txBody>
                    <a:bodyPr/>
                    <a:lstStyle/>
                    <a:p>
                      <a:pPr algn="ctr">
                        <a:lnSpc>
                          <a:spcPct val="130000"/>
                        </a:lnSpc>
                        <a:spcAft>
                          <a:spcPts val="0"/>
                        </a:spcAft>
                      </a:pPr>
                      <a:r>
                        <a:rPr lang="en-US" sz="1100">
                          <a:effectLst/>
                        </a:rPr>
                        <a:t>KHXH</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19</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a:effectLst/>
                        </a:rPr>
                        <a:t>9</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10</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vMerge="1">
                  <a:txBody>
                    <a:bodyPr/>
                    <a:lstStyle/>
                    <a:p>
                      <a:endParaRPr lang="vi-VN"/>
                    </a:p>
                  </a:txBody>
                  <a:tcPr/>
                </a:tc>
                <a:tc vMerge="1">
                  <a:txBody>
                    <a:bodyPr/>
                    <a:lstStyle/>
                    <a:p>
                      <a:endParaRPr lang="vi-VN"/>
                    </a:p>
                  </a:txBody>
                  <a:tcPr/>
                </a:tc>
                <a:extLst>
                  <a:ext uri="{0D108BD9-81ED-4DB2-BD59-A6C34878D82A}">
                    <a16:rowId xmlns:a16="http://schemas.microsoft.com/office/drawing/2014/main" val="405746168"/>
                  </a:ext>
                </a:extLst>
              </a:tr>
              <a:tr h="359250">
                <a:tc rowSpan="2">
                  <a:txBody>
                    <a:bodyPr/>
                    <a:lstStyle/>
                    <a:p>
                      <a:pPr algn="ctr">
                        <a:lnSpc>
                          <a:spcPct val="130000"/>
                        </a:lnSpc>
                        <a:spcAft>
                          <a:spcPts val="0"/>
                        </a:spcAft>
                      </a:pPr>
                      <a:r>
                        <a:rPr lang="en-US" sz="1000">
                          <a:effectLst/>
                        </a:rPr>
                        <a:t>Đợt 3: </a:t>
                      </a:r>
                      <a:r>
                        <a:rPr lang="vi-VN" sz="1000">
                          <a:effectLst/>
                        </a:rPr>
                        <a:t>Từ </a:t>
                      </a:r>
                      <a:r>
                        <a:rPr lang="en-US" sz="1000">
                          <a:effectLst/>
                        </a:rPr>
                        <a:t>07</a:t>
                      </a:r>
                      <a:r>
                        <a:rPr lang="vi-VN" sz="1000">
                          <a:effectLst/>
                        </a:rPr>
                        <a:t>/0</a:t>
                      </a:r>
                      <a:r>
                        <a:rPr lang="en-US" sz="1000">
                          <a:effectLst/>
                        </a:rPr>
                        <a:t>5</a:t>
                      </a:r>
                      <a:r>
                        <a:rPr lang="vi-VN" sz="1000">
                          <a:effectLst/>
                        </a:rPr>
                        <a:t> đến </a:t>
                      </a:r>
                      <a:r>
                        <a:rPr lang="en-US" sz="1000">
                          <a:effectLst/>
                        </a:rPr>
                        <a:t>19</a:t>
                      </a:r>
                      <a:r>
                        <a:rPr lang="vi-VN" sz="1000">
                          <a:effectLst/>
                        </a:rPr>
                        <a:t>/0</a:t>
                      </a:r>
                      <a:r>
                        <a:rPr lang="en-US" sz="1000">
                          <a:effectLst/>
                        </a:rPr>
                        <a:t>5</a:t>
                      </a:r>
                      <a:r>
                        <a:rPr lang="vi-VN" sz="1000">
                          <a:effectLst/>
                        </a:rPr>
                        <a:t>/2018</a:t>
                      </a:r>
                      <a:r>
                        <a:rPr lang="en-US" sz="1000">
                          <a:effectLst/>
                        </a:rPr>
                        <a:t> (2 tuần)</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a:effectLst/>
                        </a:rPr>
                        <a:t>KHTN</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20</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a:effectLst/>
                        </a:rPr>
                        <a:t>9</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11</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rowSpan="2">
                  <a:txBody>
                    <a:bodyPr/>
                    <a:lstStyle/>
                    <a:p>
                      <a:pPr algn="ctr">
                        <a:lnSpc>
                          <a:spcPct val="130000"/>
                        </a:lnSpc>
                        <a:spcAft>
                          <a:spcPts val="0"/>
                        </a:spcAft>
                      </a:pPr>
                      <a:r>
                        <a:rPr lang="en-US" sz="1100" b="1" dirty="0">
                          <a:effectLst/>
                        </a:rPr>
                        <a:t>13</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rowSpan="2">
                  <a:txBody>
                    <a:bodyPr/>
                    <a:lstStyle/>
                    <a:p>
                      <a:pPr algn="ctr">
                        <a:spcAft>
                          <a:spcPts val="0"/>
                        </a:spcAft>
                      </a:pPr>
                      <a:r>
                        <a:rPr lang="en-US" sz="1100" dirty="0">
                          <a:effectLst/>
                        </a:rPr>
                        <a:t>Trừ đi 9 tiết HS không học từ 30/4 đến 05/5</a:t>
                      </a:r>
                      <a:endParaRPr lang="vi-VN" sz="1000" dirty="0">
                        <a:effectLst/>
                        <a:latin typeface="Times New Roman" panose="02020603050405020304" pitchFamily="18" charset="0"/>
                        <a:ea typeface="Times New Roman" panose="02020603050405020304" pitchFamily="18" charset="0"/>
                      </a:endParaRPr>
                    </a:p>
                  </a:txBody>
                  <a:tcPr marL="55830" marR="55830" marT="0" marB="0" anchor="ctr"/>
                </a:tc>
                <a:extLst>
                  <a:ext uri="{0D108BD9-81ED-4DB2-BD59-A6C34878D82A}">
                    <a16:rowId xmlns:a16="http://schemas.microsoft.com/office/drawing/2014/main" val="783017898"/>
                  </a:ext>
                </a:extLst>
              </a:tr>
              <a:tr h="385587">
                <a:tc vMerge="1">
                  <a:txBody>
                    <a:bodyPr/>
                    <a:lstStyle/>
                    <a:p>
                      <a:endParaRPr lang="vi-VN"/>
                    </a:p>
                  </a:txBody>
                  <a:tcPr/>
                </a:tc>
                <a:tc>
                  <a:txBody>
                    <a:bodyPr/>
                    <a:lstStyle/>
                    <a:p>
                      <a:pPr algn="ctr">
                        <a:lnSpc>
                          <a:spcPct val="130000"/>
                        </a:lnSpc>
                        <a:spcAft>
                          <a:spcPts val="0"/>
                        </a:spcAft>
                      </a:pPr>
                      <a:r>
                        <a:rPr lang="en-US" sz="1100">
                          <a:effectLst/>
                        </a:rPr>
                        <a:t>KHXH</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19</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a:effectLst/>
                        </a:rPr>
                        <a:t>9</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10</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vMerge="1">
                  <a:txBody>
                    <a:bodyPr/>
                    <a:lstStyle/>
                    <a:p>
                      <a:endParaRPr lang="vi-VN"/>
                    </a:p>
                  </a:txBody>
                  <a:tcPr/>
                </a:tc>
                <a:tc vMerge="1">
                  <a:txBody>
                    <a:bodyPr/>
                    <a:lstStyle/>
                    <a:p>
                      <a:endParaRPr lang="vi-VN"/>
                    </a:p>
                  </a:txBody>
                  <a:tcPr/>
                </a:tc>
                <a:extLst>
                  <a:ext uri="{0D108BD9-81ED-4DB2-BD59-A6C34878D82A}">
                    <a16:rowId xmlns:a16="http://schemas.microsoft.com/office/drawing/2014/main" val="2059361838"/>
                  </a:ext>
                </a:extLst>
              </a:tr>
              <a:tr h="614705">
                <a:tc>
                  <a:txBody>
                    <a:bodyPr/>
                    <a:lstStyle/>
                    <a:p>
                      <a:pPr algn="ctr">
                        <a:lnSpc>
                          <a:spcPct val="130000"/>
                        </a:lnSpc>
                        <a:spcAft>
                          <a:spcPts val="0"/>
                        </a:spcAft>
                      </a:pPr>
                      <a:r>
                        <a:rPr lang="en-US" sz="1000">
                          <a:effectLst/>
                        </a:rPr>
                        <a:t>Đợt 3: </a:t>
                      </a:r>
                      <a:r>
                        <a:rPr lang="vi-VN" sz="1000">
                          <a:effectLst/>
                        </a:rPr>
                        <a:t>Từ </a:t>
                      </a:r>
                      <a:r>
                        <a:rPr lang="en-US" sz="1000">
                          <a:effectLst/>
                        </a:rPr>
                        <a:t>21</a:t>
                      </a:r>
                      <a:r>
                        <a:rPr lang="vi-VN" sz="1000">
                          <a:effectLst/>
                        </a:rPr>
                        <a:t>/0</a:t>
                      </a:r>
                      <a:r>
                        <a:rPr lang="en-US" sz="1000">
                          <a:effectLst/>
                        </a:rPr>
                        <a:t>5</a:t>
                      </a:r>
                      <a:r>
                        <a:rPr lang="vi-VN" sz="1000">
                          <a:effectLst/>
                        </a:rPr>
                        <a:t> đến </a:t>
                      </a:r>
                      <a:r>
                        <a:rPr lang="en-US" sz="1000">
                          <a:effectLst/>
                        </a:rPr>
                        <a:t>1</a:t>
                      </a:r>
                      <a:r>
                        <a:rPr lang="vi-VN" sz="1000">
                          <a:effectLst/>
                        </a:rPr>
                        <a:t>6/0</a:t>
                      </a:r>
                      <a:r>
                        <a:rPr lang="en-US" sz="1000">
                          <a:effectLst/>
                        </a:rPr>
                        <a:t>5</a:t>
                      </a:r>
                      <a:r>
                        <a:rPr lang="vi-VN" sz="1000">
                          <a:effectLst/>
                        </a:rPr>
                        <a:t>/2018</a:t>
                      </a:r>
                      <a:r>
                        <a:rPr lang="en-US" sz="1000">
                          <a:effectLst/>
                        </a:rPr>
                        <a:t> (4 tuần)</a:t>
                      </a:r>
                      <a:endParaRPr lang="vi-VN" sz="100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dirty="0" smtClean="0">
                          <a:effectLst/>
                        </a:rPr>
                        <a:t>KHTN</a:t>
                      </a:r>
                    </a:p>
                    <a:p>
                      <a:pPr algn="ctr">
                        <a:lnSpc>
                          <a:spcPct val="130000"/>
                        </a:lnSpc>
                        <a:spcAft>
                          <a:spcPts val="0"/>
                        </a:spcAft>
                      </a:pPr>
                      <a:r>
                        <a:rPr lang="en-US" sz="1100" kern="1200" dirty="0" smtClean="0">
                          <a:solidFill>
                            <a:schemeClr val="dk1"/>
                          </a:solidFill>
                          <a:effectLst/>
                          <a:latin typeface="+mn-lt"/>
                          <a:ea typeface="+mn-ea"/>
                          <a:cs typeface="+mn-cs"/>
                        </a:rPr>
                        <a:t>KHXH</a:t>
                      </a:r>
                      <a:endParaRPr lang="vi-VN" sz="1100" kern="1200" dirty="0">
                        <a:solidFill>
                          <a:schemeClr val="dk1"/>
                        </a:solidFill>
                        <a:effectLst/>
                        <a:latin typeface="+mn-lt"/>
                        <a:ea typeface="+mn-ea"/>
                        <a:cs typeface="+mn-cs"/>
                      </a:endParaRPr>
                    </a:p>
                  </a:txBody>
                  <a:tcPr marL="55830" marR="55830" marT="0" marB="0" anchor="ctr"/>
                </a:tc>
                <a:tc>
                  <a:txBody>
                    <a:bodyPr/>
                    <a:lstStyle/>
                    <a:p>
                      <a:pPr algn="ctr">
                        <a:lnSpc>
                          <a:spcPct val="130000"/>
                        </a:lnSpc>
                        <a:spcAft>
                          <a:spcPts val="0"/>
                        </a:spcAft>
                      </a:pPr>
                      <a:r>
                        <a:rPr lang="en-US" sz="1100" b="1" dirty="0">
                          <a:effectLst/>
                        </a:rPr>
                        <a:t>29</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dirty="0" smtClean="0">
                          <a:effectLst/>
                        </a:rPr>
                        <a:t>0</a:t>
                      </a:r>
                      <a:r>
                        <a:rPr lang="en-US" sz="1100" dirty="0">
                          <a:effectLst/>
                        </a:rPr>
                        <a:t> </a:t>
                      </a:r>
                      <a:endParaRPr lang="vi-VN" sz="1000"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29</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lnSpc>
                          <a:spcPct val="130000"/>
                        </a:lnSpc>
                        <a:spcAft>
                          <a:spcPts val="0"/>
                        </a:spcAft>
                      </a:pPr>
                      <a:r>
                        <a:rPr lang="en-US" sz="1100" b="1" dirty="0">
                          <a:effectLst/>
                        </a:rPr>
                        <a:t>116</a:t>
                      </a:r>
                      <a:endParaRPr lang="vi-VN" sz="1000" b="1" dirty="0">
                        <a:effectLst/>
                        <a:latin typeface="Times New Roman" panose="02020603050405020304" pitchFamily="18" charset="0"/>
                        <a:ea typeface="Times New Roman" panose="02020603050405020304" pitchFamily="18" charset="0"/>
                      </a:endParaRPr>
                    </a:p>
                  </a:txBody>
                  <a:tcPr marL="55830" marR="55830" marT="0" marB="0" anchor="ctr"/>
                </a:tc>
                <a:tc>
                  <a:txBody>
                    <a:bodyPr/>
                    <a:lstStyle/>
                    <a:p>
                      <a:pPr algn="ctr">
                        <a:spcAft>
                          <a:spcPts val="0"/>
                        </a:spcAft>
                      </a:pPr>
                      <a:r>
                        <a:rPr lang="en-US" sz="1100" dirty="0">
                          <a:effectLst/>
                        </a:rPr>
                        <a:t>HS đóng thêm toàn bộ số tiết học trong đợt</a:t>
                      </a:r>
                      <a:endParaRPr lang="vi-VN" sz="1000" dirty="0">
                        <a:effectLst/>
                        <a:latin typeface="Times New Roman" panose="02020603050405020304" pitchFamily="18" charset="0"/>
                        <a:ea typeface="Times New Roman" panose="02020603050405020304" pitchFamily="18" charset="0"/>
                      </a:endParaRPr>
                    </a:p>
                  </a:txBody>
                  <a:tcPr marL="55830" marR="55830" marT="0" marB="0" anchor="ctr"/>
                </a:tc>
                <a:extLst>
                  <a:ext uri="{0D108BD9-81ED-4DB2-BD59-A6C34878D82A}">
                    <a16:rowId xmlns:a16="http://schemas.microsoft.com/office/drawing/2014/main" val="940362260"/>
                  </a:ext>
                </a:extLst>
              </a:tr>
            </a:tbl>
          </a:graphicData>
        </a:graphic>
      </p:graphicFrame>
    </p:spTree>
    <p:extLst>
      <p:ext uri="{BB962C8B-B14F-4D97-AF65-F5344CB8AC3E}">
        <p14:creationId xmlns:p14="http://schemas.microsoft.com/office/powerpoint/2010/main" val="1838716254"/>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 name="Group 8"/>
          <p:cNvGrpSpPr/>
          <p:nvPr/>
        </p:nvGrpSpPr>
        <p:grpSpPr>
          <a:xfrm>
            <a:off x="395536" y="725263"/>
            <a:ext cx="7626347" cy="484544"/>
            <a:chOff x="303216" y="1102519"/>
            <a:chExt cx="7626347" cy="484544"/>
          </a:xfrm>
        </p:grpSpPr>
        <p:sp>
          <p:nvSpPr>
            <p:cNvPr id="12" name="Text Box 18"/>
            <p:cNvSpPr txBox="1">
              <a:spLocks noChangeArrowheads="1"/>
            </p:cNvSpPr>
            <p:nvPr/>
          </p:nvSpPr>
          <p:spPr bwMode="gray">
            <a:xfrm>
              <a:off x="994228" y="1125398"/>
              <a:ext cx="3082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sz="2400" b="1" dirty="0" smtClean="0">
                  <a:solidFill>
                    <a:srgbClr val="FF0000"/>
                  </a:solidFill>
                  <a:latin typeface="Times New Roman" pitchFamily="18" charset="0"/>
                </a:rPr>
                <a:t>Báo cáo tình hình lớp.</a:t>
              </a:r>
              <a:endParaRPr lang="en-US" altLang="vi-VN" sz="2400" b="1" dirty="0">
                <a:solidFill>
                  <a:srgbClr val="FF0000"/>
                </a:solidFill>
                <a:latin typeface="Times New Roman" pitchFamily="18" charset="0"/>
              </a:endParaRPr>
            </a:p>
          </p:txBody>
        </p:sp>
        <p:sp>
          <p:nvSpPr>
            <p:cNvPr id="1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1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13" name="Text Box 19"/>
            <p:cNvSpPr txBox="1">
              <a:spLocks noChangeArrowheads="1"/>
            </p:cNvSpPr>
            <p:nvPr/>
          </p:nvSpPr>
          <p:spPr bwMode="gray">
            <a:xfrm>
              <a:off x="400991" y="1119189"/>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III</a:t>
              </a:r>
              <a:endParaRPr lang="en-US" altLang="vi-VN" sz="2400" b="1" dirty="0">
                <a:solidFill>
                  <a:srgbClr val="FFFFFF"/>
                </a:solidFill>
                <a:latin typeface="Arial" charset="0"/>
              </a:endParaRPr>
            </a:p>
          </p:txBody>
        </p:sp>
      </p:grpSp>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16" name="Rectangle 15"/>
          <p:cNvSpPr/>
          <p:nvPr/>
        </p:nvSpPr>
        <p:spPr>
          <a:xfrm>
            <a:off x="339618" y="1218866"/>
            <a:ext cx="7476851" cy="369332"/>
          </a:xfrm>
          <a:prstGeom prst="rect">
            <a:avLst/>
          </a:prstGeom>
        </p:spPr>
        <p:txBody>
          <a:bodyPr wrap="square">
            <a:spAutoFit/>
          </a:bodyPr>
          <a:lstStyle/>
          <a:p>
            <a:pPr indent="228600" algn="just">
              <a:spcAft>
                <a:spcPts val="0"/>
              </a:spcAft>
            </a:pPr>
            <a:r>
              <a:rPr lang="en-US" dirty="0" smtClean="0">
                <a:latin typeface="Arial" panose="020B0604020202020204" pitchFamily="34" charset="0"/>
                <a:ea typeface="Times New Roman" panose="02020603050405020304" pitchFamily="18" charset="0"/>
              </a:rPr>
              <a:t> 2. Về k</a:t>
            </a:r>
            <a:r>
              <a:rPr lang="fr-FR" dirty="0" err="1" smtClean="0">
                <a:latin typeface="Arial" panose="020B0604020202020204" pitchFamily="34" charset="0"/>
                <a:ea typeface="Times New Roman" panose="02020603050405020304" pitchFamily="18" charset="0"/>
              </a:rPr>
              <a:t>ết</a:t>
            </a:r>
            <a:r>
              <a:rPr lang="fr-FR" dirty="0" smtClean="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quả giáo </a:t>
            </a:r>
            <a:r>
              <a:rPr lang="fr-FR" dirty="0" smtClean="0">
                <a:latin typeface="Arial" panose="020B0604020202020204" pitchFamily="34" charset="0"/>
                <a:ea typeface="Times New Roman" panose="02020603050405020304" pitchFamily="18" charset="0"/>
              </a:rPr>
              <a:t>dục:</a:t>
            </a:r>
            <a:endParaRPr lang="vi-VN" dirty="0">
              <a:latin typeface="Arial" panose="020B0604020202020204" pitchFamily="34" charset="0"/>
              <a:ea typeface="Times New Roman" panose="02020603050405020304" pitchFamily="18" charset="0"/>
            </a:endParaRPr>
          </a:p>
        </p:txBody>
      </p:sp>
      <p:sp>
        <p:nvSpPr>
          <p:cNvPr id="17" name="Rectangle 16"/>
          <p:cNvSpPr/>
          <p:nvPr/>
        </p:nvSpPr>
        <p:spPr>
          <a:xfrm>
            <a:off x="700333" y="1554346"/>
            <a:ext cx="2652008" cy="369332"/>
          </a:xfrm>
          <a:prstGeom prst="rect">
            <a:avLst/>
          </a:prstGeom>
        </p:spPr>
        <p:txBody>
          <a:bodyPr wrap="none">
            <a:spAutoFit/>
          </a:bodyPr>
          <a:lstStyle/>
          <a:p>
            <a:pPr marL="411480">
              <a:spcAft>
                <a:spcPts val="0"/>
              </a:spcAft>
            </a:pPr>
            <a:r>
              <a:rPr lang="en-US" dirty="0">
                <a:latin typeface="Arial" panose="020B0604020202020204" pitchFamily="34" charset="0"/>
                <a:ea typeface="Times New Roman" panose="02020603050405020304" pitchFamily="18" charset="0"/>
              </a:rPr>
              <a:t>a) Xếp loại học </a:t>
            </a:r>
            <a:r>
              <a:rPr lang="en-US" dirty="0" smtClean="0">
                <a:latin typeface="Arial" panose="020B0604020202020204" pitchFamily="34" charset="0"/>
                <a:ea typeface="Times New Roman" panose="02020603050405020304" pitchFamily="18" charset="0"/>
              </a:rPr>
              <a:t>lực:</a:t>
            </a:r>
            <a:endParaRPr lang="vi-VN" dirty="0">
              <a:latin typeface="Arial" panose="020B0604020202020204" pitchFamily="34" charset="0"/>
              <a:ea typeface="Times New Roman" panose="02020603050405020304" pitchFamily="18" charset="0"/>
            </a:endParaRPr>
          </a:p>
        </p:txBody>
      </p:sp>
      <p:graphicFrame>
        <p:nvGraphicFramePr>
          <p:cNvPr id="18" name="Table 17"/>
          <p:cNvGraphicFramePr>
            <a:graphicFrameLocks noGrp="1"/>
          </p:cNvGraphicFramePr>
          <p:nvPr>
            <p:extLst>
              <p:ext uri="{D42A27DB-BD31-4B8C-83A1-F6EECF244321}">
                <p14:modId xmlns:p14="http://schemas.microsoft.com/office/powerpoint/2010/main" val="2502123947"/>
              </p:ext>
            </p:extLst>
          </p:nvPr>
        </p:nvGraphicFramePr>
        <p:xfrm>
          <a:off x="395537" y="1957058"/>
          <a:ext cx="7344816" cy="1550796"/>
        </p:xfrm>
        <a:graphic>
          <a:graphicData uri="http://schemas.openxmlformats.org/drawingml/2006/table">
            <a:tbl>
              <a:tblPr firstRow="1" firstCol="1" bandRow="1">
                <a:tableStyleId>{5C22544A-7EE6-4342-B048-85BDC9FD1C3A}</a:tableStyleId>
              </a:tblPr>
              <a:tblGrid>
                <a:gridCol w="1152127">
                  <a:extLst>
                    <a:ext uri="{9D8B030D-6E8A-4147-A177-3AD203B41FA5}">
                      <a16:colId xmlns:a16="http://schemas.microsoft.com/office/drawing/2014/main" val="2794143969"/>
                    </a:ext>
                  </a:extLst>
                </a:gridCol>
                <a:gridCol w="720080">
                  <a:extLst>
                    <a:ext uri="{9D8B030D-6E8A-4147-A177-3AD203B41FA5}">
                      <a16:colId xmlns:a16="http://schemas.microsoft.com/office/drawing/2014/main" val="3938435032"/>
                    </a:ext>
                  </a:extLst>
                </a:gridCol>
                <a:gridCol w="510757">
                  <a:extLst>
                    <a:ext uri="{9D8B030D-6E8A-4147-A177-3AD203B41FA5}">
                      <a16:colId xmlns:a16="http://schemas.microsoft.com/office/drawing/2014/main" val="2027314933"/>
                    </a:ext>
                  </a:extLst>
                </a:gridCol>
                <a:gridCol w="569363">
                  <a:extLst>
                    <a:ext uri="{9D8B030D-6E8A-4147-A177-3AD203B41FA5}">
                      <a16:colId xmlns:a16="http://schemas.microsoft.com/office/drawing/2014/main" val="1894293943"/>
                    </a:ext>
                  </a:extLst>
                </a:gridCol>
                <a:gridCol w="528969">
                  <a:extLst>
                    <a:ext uri="{9D8B030D-6E8A-4147-A177-3AD203B41FA5}">
                      <a16:colId xmlns:a16="http://schemas.microsoft.com/office/drawing/2014/main" val="1540073372"/>
                    </a:ext>
                  </a:extLst>
                </a:gridCol>
                <a:gridCol w="604808">
                  <a:extLst>
                    <a:ext uri="{9D8B030D-6E8A-4147-A177-3AD203B41FA5}">
                      <a16:colId xmlns:a16="http://schemas.microsoft.com/office/drawing/2014/main" val="2725493457"/>
                    </a:ext>
                  </a:extLst>
                </a:gridCol>
                <a:gridCol w="515902">
                  <a:extLst>
                    <a:ext uri="{9D8B030D-6E8A-4147-A177-3AD203B41FA5}">
                      <a16:colId xmlns:a16="http://schemas.microsoft.com/office/drawing/2014/main" val="4277786027"/>
                    </a:ext>
                  </a:extLst>
                </a:gridCol>
                <a:gridCol w="654577">
                  <a:extLst>
                    <a:ext uri="{9D8B030D-6E8A-4147-A177-3AD203B41FA5}">
                      <a16:colId xmlns:a16="http://schemas.microsoft.com/office/drawing/2014/main" val="3746785147"/>
                    </a:ext>
                  </a:extLst>
                </a:gridCol>
                <a:gridCol w="432265">
                  <a:extLst>
                    <a:ext uri="{9D8B030D-6E8A-4147-A177-3AD203B41FA5}">
                      <a16:colId xmlns:a16="http://schemas.microsoft.com/office/drawing/2014/main" val="2779876987"/>
                    </a:ext>
                  </a:extLst>
                </a:gridCol>
                <a:gridCol w="570940">
                  <a:extLst>
                    <a:ext uri="{9D8B030D-6E8A-4147-A177-3AD203B41FA5}">
                      <a16:colId xmlns:a16="http://schemas.microsoft.com/office/drawing/2014/main" val="2891250"/>
                    </a:ext>
                  </a:extLst>
                </a:gridCol>
                <a:gridCol w="542514">
                  <a:extLst>
                    <a:ext uri="{9D8B030D-6E8A-4147-A177-3AD203B41FA5}">
                      <a16:colId xmlns:a16="http://schemas.microsoft.com/office/drawing/2014/main" val="4017253461"/>
                    </a:ext>
                  </a:extLst>
                </a:gridCol>
                <a:gridCol w="542514">
                  <a:extLst>
                    <a:ext uri="{9D8B030D-6E8A-4147-A177-3AD203B41FA5}">
                      <a16:colId xmlns:a16="http://schemas.microsoft.com/office/drawing/2014/main" val="4154289285"/>
                    </a:ext>
                  </a:extLst>
                </a:gridCol>
              </a:tblGrid>
              <a:tr h="471814">
                <a:tc rowSpan="3">
                  <a:txBody>
                    <a:bodyPr/>
                    <a:lstStyle/>
                    <a:p>
                      <a:pPr algn="ctr">
                        <a:spcAft>
                          <a:spcPts val="0"/>
                        </a:spcAft>
                      </a:pPr>
                      <a:r>
                        <a:rPr lang="en-US" sz="1300" dirty="0" smtClean="0">
                          <a:effectLst/>
                        </a:rPr>
                        <a:t>Lớp………</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algn="ctr">
                        <a:spcAft>
                          <a:spcPts val="0"/>
                        </a:spcAft>
                      </a:pPr>
                      <a:r>
                        <a:rPr lang="fr-FR" sz="1300">
                          <a:effectLst/>
                        </a:rPr>
                        <a:t>Tổng số HS</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ctr">
                        <a:spcAft>
                          <a:spcPts val="0"/>
                        </a:spcAft>
                      </a:pPr>
                      <a:r>
                        <a:rPr lang="fr-FR" sz="1300">
                          <a:effectLst/>
                        </a:rPr>
                        <a:t>Giỏi</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vi-VN"/>
                    </a:p>
                  </a:txBody>
                  <a:tcPr/>
                </a:tc>
                <a:tc gridSpan="2">
                  <a:txBody>
                    <a:bodyPr/>
                    <a:lstStyle/>
                    <a:p>
                      <a:pPr algn="ctr">
                        <a:spcAft>
                          <a:spcPts val="0"/>
                        </a:spcAft>
                      </a:pPr>
                      <a:r>
                        <a:rPr lang="fr-FR" sz="1300">
                          <a:effectLst/>
                        </a:rPr>
                        <a:t>Khá</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vi-VN"/>
                    </a:p>
                  </a:txBody>
                  <a:tcPr/>
                </a:tc>
                <a:tc gridSpan="2">
                  <a:txBody>
                    <a:bodyPr/>
                    <a:lstStyle/>
                    <a:p>
                      <a:pPr algn="ctr">
                        <a:spcAft>
                          <a:spcPts val="0"/>
                        </a:spcAft>
                      </a:pPr>
                      <a:r>
                        <a:rPr lang="fr-FR" sz="1300">
                          <a:effectLst/>
                        </a:rPr>
                        <a:t>Trung bình</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vi-VN"/>
                    </a:p>
                  </a:txBody>
                  <a:tcPr/>
                </a:tc>
                <a:tc gridSpan="2">
                  <a:txBody>
                    <a:bodyPr/>
                    <a:lstStyle/>
                    <a:p>
                      <a:pPr algn="ctr">
                        <a:spcAft>
                          <a:spcPts val="0"/>
                        </a:spcAft>
                      </a:pPr>
                      <a:r>
                        <a:rPr lang="fr-FR" sz="1300">
                          <a:effectLst/>
                        </a:rPr>
                        <a:t>Yếu</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vi-VN"/>
                    </a:p>
                  </a:txBody>
                  <a:tcPr/>
                </a:tc>
                <a:tc gridSpan="2">
                  <a:txBody>
                    <a:bodyPr/>
                    <a:lstStyle/>
                    <a:p>
                      <a:pPr algn="ctr">
                        <a:spcAft>
                          <a:spcPts val="0"/>
                        </a:spcAft>
                      </a:pPr>
                      <a:r>
                        <a:rPr lang="fr-FR" sz="1300">
                          <a:effectLst/>
                        </a:rPr>
                        <a:t>Kém</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vi-VN"/>
                    </a:p>
                  </a:txBody>
                  <a:tcPr/>
                </a:tc>
                <a:extLst>
                  <a:ext uri="{0D108BD9-81ED-4DB2-BD59-A6C34878D82A}">
                    <a16:rowId xmlns:a16="http://schemas.microsoft.com/office/drawing/2014/main" val="4063987332"/>
                  </a:ext>
                </a:extLst>
              </a:tr>
              <a:tr h="343275">
                <a:tc vMerge="1">
                  <a:txBody>
                    <a:bodyPr/>
                    <a:lstStyle/>
                    <a:p>
                      <a:endParaRPr lang="vi-VN"/>
                    </a:p>
                  </a:txBody>
                  <a:tcPr/>
                </a:tc>
                <a:tc vMerge="1">
                  <a:txBody>
                    <a:bodyPr/>
                    <a:lstStyle/>
                    <a:p>
                      <a:endParaRPr lang="vi-VN"/>
                    </a:p>
                  </a:txBody>
                  <a:tcPr/>
                </a:tc>
                <a:tc>
                  <a:txBody>
                    <a:bodyPr/>
                    <a:lstStyle/>
                    <a:p>
                      <a:pPr algn="ctr">
                        <a:spcAft>
                          <a:spcPts val="0"/>
                        </a:spcAft>
                      </a:pPr>
                      <a:r>
                        <a:rPr lang="fr-FR" sz="1300">
                          <a:effectLst/>
                        </a:rPr>
                        <a:t>SL</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SL</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SL</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SL</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SL</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86584490"/>
                  </a:ext>
                </a:extLst>
              </a:tr>
              <a:tr h="735707">
                <a:tc vMerge="1">
                  <a:txBody>
                    <a:bodyPr/>
                    <a:lstStyle/>
                    <a:p>
                      <a:pPr algn="ctr">
                        <a:spcAft>
                          <a:spcPts val="0"/>
                        </a:spcAft>
                      </a:pP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ea typeface="+mn-ea"/>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6039147"/>
                  </a:ext>
                </a:extLst>
              </a:tr>
            </a:tbl>
          </a:graphicData>
        </a:graphic>
      </p:graphicFrame>
    </p:spTree>
    <p:extLst>
      <p:ext uri="{BB962C8B-B14F-4D97-AF65-F5344CB8AC3E}">
        <p14:creationId xmlns:p14="http://schemas.microsoft.com/office/powerpoint/2010/main" val="3987895106"/>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 name="Group 8"/>
          <p:cNvGrpSpPr/>
          <p:nvPr/>
        </p:nvGrpSpPr>
        <p:grpSpPr>
          <a:xfrm>
            <a:off x="395536" y="725263"/>
            <a:ext cx="7626347" cy="484544"/>
            <a:chOff x="303216" y="1102519"/>
            <a:chExt cx="7626347" cy="484544"/>
          </a:xfrm>
        </p:grpSpPr>
        <p:sp>
          <p:nvSpPr>
            <p:cNvPr id="12" name="Text Box 18"/>
            <p:cNvSpPr txBox="1">
              <a:spLocks noChangeArrowheads="1"/>
            </p:cNvSpPr>
            <p:nvPr/>
          </p:nvSpPr>
          <p:spPr bwMode="gray">
            <a:xfrm>
              <a:off x="994228" y="1125398"/>
              <a:ext cx="3082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sz="2400" b="1" dirty="0" smtClean="0">
                  <a:solidFill>
                    <a:srgbClr val="FF0000"/>
                  </a:solidFill>
                  <a:latin typeface="Times New Roman" pitchFamily="18" charset="0"/>
                </a:rPr>
                <a:t>Báo cáo tình hình lớp.</a:t>
              </a:r>
              <a:endParaRPr lang="en-US" altLang="vi-VN" sz="2400" b="1" dirty="0">
                <a:solidFill>
                  <a:srgbClr val="FF0000"/>
                </a:solidFill>
                <a:latin typeface="Times New Roman" pitchFamily="18" charset="0"/>
              </a:endParaRPr>
            </a:p>
          </p:txBody>
        </p:sp>
        <p:sp>
          <p:nvSpPr>
            <p:cNvPr id="1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1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13" name="Text Box 19"/>
            <p:cNvSpPr txBox="1">
              <a:spLocks noChangeArrowheads="1"/>
            </p:cNvSpPr>
            <p:nvPr/>
          </p:nvSpPr>
          <p:spPr bwMode="gray">
            <a:xfrm>
              <a:off x="400991" y="1119189"/>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III</a:t>
              </a:r>
              <a:endParaRPr lang="en-US" altLang="vi-VN" sz="2400" b="1" dirty="0">
                <a:solidFill>
                  <a:srgbClr val="FFFFFF"/>
                </a:solidFill>
                <a:latin typeface="Arial" charset="0"/>
              </a:endParaRPr>
            </a:p>
          </p:txBody>
        </p:sp>
      </p:grpSp>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16" name="Rectangle 15"/>
          <p:cNvSpPr/>
          <p:nvPr/>
        </p:nvSpPr>
        <p:spPr>
          <a:xfrm>
            <a:off x="339618" y="1218866"/>
            <a:ext cx="7476851" cy="369332"/>
          </a:xfrm>
          <a:prstGeom prst="rect">
            <a:avLst/>
          </a:prstGeom>
        </p:spPr>
        <p:txBody>
          <a:bodyPr wrap="square">
            <a:spAutoFit/>
          </a:bodyPr>
          <a:lstStyle/>
          <a:p>
            <a:pPr indent="228600" algn="just">
              <a:spcAft>
                <a:spcPts val="0"/>
              </a:spcAft>
            </a:pPr>
            <a:r>
              <a:rPr lang="en-US" dirty="0" smtClean="0">
                <a:latin typeface="Arial" panose="020B0604020202020204" pitchFamily="34" charset="0"/>
                <a:ea typeface="Times New Roman" panose="02020603050405020304" pitchFamily="18" charset="0"/>
              </a:rPr>
              <a:t> 2. Về k</a:t>
            </a:r>
            <a:r>
              <a:rPr lang="fr-FR" dirty="0" err="1" smtClean="0">
                <a:latin typeface="Arial" panose="020B0604020202020204" pitchFamily="34" charset="0"/>
                <a:ea typeface="Times New Roman" panose="02020603050405020304" pitchFamily="18" charset="0"/>
              </a:rPr>
              <a:t>ết</a:t>
            </a:r>
            <a:r>
              <a:rPr lang="fr-FR" dirty="0" smtClean="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quả giáo </a:t>
            </a:r>
            <a:r>
              <a:rPr lang="fr-FR" dirty="0" smtClean="0">
                <a:latin typeface="Arial" panose="020B0604020202020204" pitchFamily="34" charset="0"/>
                <a:ea typeface="Times New Roman" panose="02020603050405020304" pitchFamily="18" charset="0"/>
              </a:rPr>
              <a:t>dục:</a:t>
            </a:r>
            <a:endParaRPr lang="vi-VN" dirty="0">
              <a:latin typeface="Arial" panose="020B0604020202020204" pitchFamily="34" charset="0"/>
              <a:ea typeface="Times New Roman" panose="02020603050405020304" pitchFamily="18" charset="0"/>
            </a:endParaRPr>
          </a:p>
        </p:txBody>
      </p:sp>
      <p:sp>
        <p:nvSpPr>
          <p:cNvPr id="17" name="Rectangle 16"/>
          <p:cNvSpPr/>
          <p:nvPr/>
        </p:nvSpPr>
        <p:spPr>
          <a:xfrm>
            <a:off x="700333" y="1554346"/>
            <a:ext cx="2895664" cy="369332"/>
          </a:xfrm>
          <a:prstGeom prst="rect">
            <a:avLst/>
          </a:prstGeom>
        </p:spPr>
        <p:txBody>
          <a:bodyPr wrap="none">
            <a:spAutoFit/>
          </a:bodyPr>
          <a:lstStyle/>
          <a:p>
            <a:pPr marL="411480">
              <a:spcAft>
                <a:spcPts val="0"/>
              </a:spcAft>
            </a:pPr>
            <a:r>
              <a:rPr lang="en-US" dirty="0" smtClean="0">
                <a:latin typeface="Arial" panose="020B0604020202020204" pitchFamily="34" charset="0"/>
                <a:ea typeface="Times New Roman" panose="02020603050405020304" pitchFamily="18" charset="0"/>
              </a:rPr>
              <a:t>b) </a:t>
            </a:r>
            <a:r>
              <a:rPr lang="en-US" dirty="0">
                <a:latin typeface="Arial" panose="020B0604020202020204" pitchFamily="34" charset="0"/>
                <a:ea typeface="Times New Roman" panose="02020603050405020304" pitchFamily="18" charset="0"/>
              </a:rPr>
              <a:t>Xếp loại </a:t>
            </a:r>
            <a:r>
              <a:rPr lang="en-US" dirty="0" smtClean="0">
                <a:latin typeface="Arial" panose="020B0604020202020204" pitchFamily="34" charset="0"/>
                <a:ea typeface="Times New Roman" panose="02020603050405020304" pitchFamily="18" charset="0"/>
              </a:rPr>
              <a:t>hạnh kiểm:</a:t>
            </a:r>
            <a:endParaRPr lang="vi-VN" dirty="0">
              <a:latin typeface="Arial" panose="020B0604020202020204" pitchFamily="34" charset="0"/>
              <a:ea typeface="Times New Roman" panose="02020603050405020304" pitchFamily="18" charset="0"/>
            </a:endParaRPr>
          </a:p>
        </p:txBody>
      </p:sp>
      <p:graphicFrame>
        <p:nvGraphicFramePr>
          <p:cNvPr id="18" name="Table 17"/>
          <p:cNvGraphicFramePr>
            <a:graphicFrameLocks noGrp="1"/>
          </p:cNvGraphicFramePr>
          <p:nvPr>
            <p:extLst>
              <p:ext uri="{D42A27DB-BD31-4B8C-83A1-F6EECF244321}">
                <p14:modId xmlns:p14="http://schemas.microsoft.com/office/powerpoint/2010/main" val="429456173"/>
              </p:ext>
            </p:extLst>
          </p:nvPr>
        </p:nvGraphicFramePr>
        <p:xfrm>
          <a:off x="827585" y="1957058"/>
          <a:ext cx="6624735" cy="1550796"/>
        </p:xfrm>
        <a:graphic>
          <a:graphicData uri="http://schemas.openxmlformats.org/drawingml/2006/table">
            <a:tbl>
              <a:tblPr firstRow="1" firstCol="1" bandRow="1">
                <a:tableStyleId>{5C22544A-7EE6-4342-B048-85BDC9FD1C3A}</a:tableStyleId>
              </a:tblPr>
              <a:tblGrid>
                <a:gridCol w="1152127">
                  <a:extLst>
                    <a:ext uri="{9D8B030D-6E8A-4147-A177-3AD203B41FA5}">
                      <a16:colId xmlns:a16="http://schemas.microsoft.com/office/drawing/2014/main" val="2794143969"/>
                    </a:ext>
                  </a:extLst>
                </a:gridCol>
                <a:gridCol w="720080">
                  <a:extLst>
                    <a:ext uri="{9D8B030D-6E8A-4147-A177-3AD203B41FA5}">
                      <a16:colId xmlns:a16="http://schemas.microsoft.com/office/drawing/2014/main" val="3938435032"/>
                    </a:ext>
                  </a:extLst>
                </a:gridCol>
                <a:gridCol w="510757">
                  <a:extLst>
                    <a:ext uri="{9D8B030D-6E8A-4147-A177-3AD203B41FA5}">
                      <a16:colId xmlns:a16="http://schemas.microsoft.com/office/drawing/2014/main" val="2027314933"/>
                    </a:ext>
                  </a:extLst>
                </a:gridCol>
                <a:gridCol w="641371">
                  <a:extLst>
                    <a:ext uri="{9D8B030D-6E8A-4147-A177-3AD203B41FA5}">
                      <a16:colId xmlns:a16="http://schemas.microsoft.com/office/drawing/2014/main" val="1894293943"/>
                    </a:ext>
                  </a:extLst>
                </a:gridCol>
                <a:gridCol w="576064">
                  <a:extLst>
                    <a:ext uri="{9D8B030D-6E8A-4147-A177-3AD203B41FA5}">
                      <a16:colId xmlns:a16="http://schemas.microsoft.com/office/drawing/2014/main" val="1540073372"/>
                    </a:ext>
                  </a:extLst>
                </a:gridCol>
                <a:gridCol w="576064">
                  <a:extLst>
                    <a:ext uri="{9D8B030D-6E8A-4147-A177-3AD203B41FA5}">
                      <a16:colId xmlns:a16="http://schemas.microsoft.com/office/drawing/2014/main" val="2725493457"/>
                    </a:ext>
                  </a:extLst>
                </a:gridCol>
                <a:gridCol w="720080">
                  <a:extLst>
                    <a:ext uri="{9D8B030D-6E8A-4147-A177-3AD203B41FA5}">
                      <a16:colId xmlns:a16="http://schemas.microsoft.com/office/drawing/2014/main" val="4277786027"/>
                    </a:ext>
                  </a:extLst>
                </a:gridCol>
                <a:gridCol w="504056">
                  <a:extLst>
                    <a:ext uri="{9D8B030D-6E8A-4147-A177-3AD203B41FA5}">
                      <a16:colId xmlns:a16="http://schemas.microsoft.com/office/drawing/2014/main" val="3746785147"/>
                    </a:ext>
                  </a:extLst>
                </a:gridCol>
                <a:gridCol w="576064">
                  <a:extLst>
                    <a:ext uri="{9D8B030D-6E8A-4147-A177-3AD203B41FA5}">
                      <a16:colId xmlns:a16="http://schemas.microsoft.com/office/drawing/2014/main" val="2779876987"/>
                    </a:ext>
                  </a:extLst>
                </a:gridCol>
                <a:gridCol w="648072">
                  <a:extLst>
                    <a:ext uri="{9D8B030D-6E8A-4147-A177-3AD203B41FA5}">
                      <a16:colId xmlns:a16="http://schemas.microsoft.com/office/drawing/2014/main" val="2891250"/>
                    </a:ext>
                  </a:extLst>
                </a:gridCol>
              </a:tblGrid>
              <a:tr h="471814">
                <a:tc rowSpan="3">
                  <a:txBody>
                    <a:bodyPr/>
                    <a:lstStyle/>
                    <a:p>
                      <a:pPr algn="ctr">
                        <a:spcAft>
                          <a:spcPts val="0"/>
                        </a:spcAft>
                      </a:pPr>
                      <a:r>
                        <a:rPr lang="en-US" sz="1300" dirty="0" smtClean="0">
                          <a:effectLst/>
                        </a:rPr>
                        <a:t>Lớp………</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algn="ctr">
                        <a:spcAft>
                          <a:spcPts val="0"/>
                        </a:spcAft>
                      </a:pPr>
                      <a:r>
                        <a:rPr lang="fr-FR" sz="1300">
                          <a:effectLst/>
                        </a:rPr>
                        <a:t>Tổng số HS</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ctr">
                        <a:spcAft>
                          <a:spcPts val="0"/>
                        </a:spcAft>
                      </a:pPr>
                      <a:r>
                        <a:rPr lang="fr-FR" sz="1300" dirty="0" smtClean="0">
                          <a:effectLst/>
                        </a:rPr>
                        <a:t>Tốt</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vi-VN"/>
                    </a:p>
                  </a:txBody>
                  <a:tcPr/>
                </a:tc>
                <a:tc gridSpan="2">
                  <a:txBody>
                    <a:bodyPr/>
                    <a:lstStyle/>
                    <a:p>
                      <a:pPr algn="ctr">
                        <a:spcAft>
                          <a:spcPts val="0"/>
                        </a:spcAft>
                      </a:pPr>
                      <a:r>
                        <a:rPr lang="fr-FR" sz="1300">
                          <a:effectLst/>
                        </a:rPr>
                        <a:t>Khá</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vi-VN"/>
                    </a:p>
                  </a:txBody>
                  <a:tcPr/>
                </a:tc>
                <a:tc gridSpan="2">
                  <a:txBody>
                    <a:bodyPr/>
                    <a:lstStyle/>
                    <a:p>
                      <a:pPr algn="ctr">
                        <a:spcAft>
                          <a:spcPts val="0"/>
                        </a:spcAft>
                      </a:pPr>
                      <a:r>
                        <a:rPr lang="fr-FR" sz="1300">
                          <a:effectLst/>
                        </a:rPr>
                        <a:t>Trung bình</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vi-VN"/>
                    </a:p>
                  </a:txBody>
                  <a:tcPr/>
                </a:tc>
                <a:tc gridSpan="2">
                  <a:txBody>
                    <a:bodyPr/>
                    <a:lstStyle/>
                    <a:p>
                      <a:pPr algn="ctr">
                        <a:spcAft>
                          <a:spcPts val="0"/>
                        </a:spcAft>
                      </a:pPr>
                      <a:r>
                        <a:rPr lang="fr-FR" sz="1300">
                          <a:effectLst/>
                        </a:rPr>
                        <a:t>Yếu</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vi-VN"/>
                    </a:p>
                  </a:txBody>
                  <a:tcPr/>
                </a:tc>
                <a:extLst>
                  <a:ext uri="{0D108BD9-81ED-4DB2-BD59-A6C34878D82A}">
                    <a16:rowId xmlns:a16="http://schemas.microsoft.com/office/drawing/2014/main" val="4063987332"/>
                  </a:ext>
                </a:extLst>
              </a:tr>
              <a:tr h="343275">
                <a:tc vMerge="1">
                  <a:txBody>
                    <a:bodyPr/>
                    <a:lstStyle/>
                    <a:p>
                      <a:endParaRPr lang="vi-VN"/>
                    </a:p>
                  </a:txBody>
                  <a:tcPr/>
                </a:tc>
                <a:tc vMerge="1">
                  <a:txBody>
                    <a:bodyPr/>
                    <a:lstStyle/>
                    <a:p>
                      <a:endParaRPr lang="vi-VN"/>
                    </a:p>
                  </a:txBody>
                  <a:tcPr/>
                </a:tc>
                <a:tc>
                  <a:txBody>
                    <a:bodyPr/>
                    <a:lstStyle/>
                    <a:p>
                      <a:pPr algn="ctr">
                        <a:spcAft>
                          <a:spcPts val="0"/>
                        </a:spcAft>
                      </a:pPr>
                      <a:r>
                        <a:rPr lang="fr-FR" sz="1300">
                          <a:effectLst/>
                        </a:rPr>
                        <a:t>SL</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SL</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SL</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SL</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300">
                          <a:effectLst/>
                        </a:rPr>
                        <a: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86584490"/>
                  </a:ext>
                </a:extLst>
              </a:tr>
              <a:tr h="735707">
                <a:tc vMerge="1">
                  <a:txBody>
                    <a:bodyPr/>
                    <a:lstStyle/>
                    <a:p>
                      <a:pPr algn="ctr">
                        <a:spcAft>
                          <a:spcPts val="0"/>
                        </a:spcAft>
                      </a:pP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ea typeface="+mn-ea"/>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fr-FR" sz="1200" dirty="0" smtClean="0">
                          <a:effectLst/>
                          <a:latin typeface="Times New Roman" panose="02020603050405020304" pitchFamily="18" charset="0"/>
                          <a:cs typeface="Times New Roman" panose="02020603050405020304" pitchFamily="18" charset="0"/>
                        </a:rPr>
                        <a:t>……</a:t>
                      </a:r>
                      <a:endParaRPr lang="vi-VN"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6039147"/>
                  </a:ext>
                </a:extLst>
              </a:tr>
            </a:tbl>
          </a:graphicData>
        </a:graphic>
      </p:graphicFrame>
    </p:spTree>
    <p:extLst>
      <p:ext uri="{BB962C8B-B14F-4D97-AF65-F5344CB8AC3E}">
        <p14:creationId xmlns:p14="http://schemas.microsoft.com/office/powerpoint/2010/main" val="1859627577"/>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 name="Group 8"/>
          <p:cNvGrpSpPr/>
          <p:nvPr/>
        </p:nvGrpSpPr>
        <p:grpSpPr>
          <a:xfrm>
            <a:off x="395536" y="725263"/>
            <a:ext cx="7626347" cy="484544"/>
            <a:chOff x="303216" y="1102519"/>
            <a:chExt cx="7626347" cy="484544"/>
          </a:xfrm>
        </p:grpSpPr>
        <p:sp>
          <p:nvSpPr>
            <p:cNvPr id="12" name="Text Box 18"/>
            <p:cNvSpPr txBox="1">
              <a:spLocks noChangeArrowheads="1"/>
            </p:cNvSpPr>
            <p:nvPr/>
          </p:nvSpPr>
          <p:spPr bwMode="gray">
            <a:xfrm>
              <a:off x="994228" y="1125398"/>
              <a:ext cx="3082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sz="2400" b="1" dirty="0" smtClean="0">
                  <a:solidFill>
                    <a:srgbClr val="FF0000"/>
                  </a:solidFill>
                  <a:latin typeface="Times New Roman" pitchFamily="18" charset="0"/>
                </a:rPr>
                <a:t>Báo cáo tình hình lớp.</a:t>
              </a:r>
              <a:endParaRPr lang="en-US" altLang="vi-VN" sz="2400" b="1" dirty="0">
                <a:solidFill>
                  <a:srgbClr val="FF0000"/>
                </a:solidFill>
                <a:latin typeface="Times New Roman" pitchFamily="18" charset="0"/>
              </a:endParaRPr>
            </a:p>
          </p:txBody>
        </p:sp>
        <p:sp>
          <p:nvSpPr>
            <p:cNvPr id="1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1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13" name="Text Box 19"/>
            <p:cNvSpPr txBox="1">
              <a:spLocks noChangeArrowheads="1"/>
            </p:cNvSpPr>
            <p:nvPr/>
          </p:nvSpPr>
          <p:spPr bwMode="gray">
            <a:xfrm>
              <a:off x="400991" y="1119189"/>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III</a:t>
              </a:r>
              <a:endParaRPr lang="en-US" altLang="vi-VN" sz="2400" b="1" dirty="0">
                <a:solidFill>
                  <a:srgbClr val="FFFFFF"/>
                </a:solidFill>
                <a:latin typeface="Arial" charset="0"/>
              </a:endParaRPr>
            </a:p>
          </p:txBody>
        </p:sp>
      </p:grpSp>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16" name="Rectangle 15"/>
          <p:cNvSpPr/>
          <p:nvPr/>
        </p:nvSpPr>
        <p:spPr>
          <a:xfrm>
            <a:off x="339618" y="1218866"/>
            <a:ext cx="7476851" cy="369332"/>
          </a:xfrm>
          <a:prstGeom prst="rect">
            <a:avLst/>
          </a:prstGeom>
        </p:spPr>
        <p:txBody>
          <a:bodyPr wrap="square">
            <a:spAutoFit/>
          </a:bodyPr>
          <a:lstStyle/>
          <a:p>
            <a:pPr indent="228600" algn="just">
              <a:spcAft>
                <a:spcPts val="0"/>
              </a:spcAft>
            </a:pPr>
            <a:r>
              <a:rPr lang="en-US" dirty="0" smtClean="0">
                <a:latin typeface="Arial" panose="020B0604020202020204" pitchFamily="34" charset="0"/>
                <a:ea typeface="Times New Roman" panose="02020603050405020304" pitchFamily="18" charset="0"/>
              </a:rPr>
              <a:t> 2. Về k</a:t>
            </a:r>
            <a:r>
              <a:rPr lang="fr-FR" dirty="0" err="1" smtClean="0">
                <a:latin typeface="Arial" panose="020B0604020202020204" pitchFamily="34" charset="0"/>
                <a:ea typeface="Times New Roman" panose="02020603050405020304" pitchFamily="18" charset="0"/>
              </a:rPr>
              <a:t>ết</a:t>
            </a:r>
            <a:r>
              <a:rPr lang="fr-FR" dirty="0" smtClean="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quả giáo </a:t>
            </a:r>
            <a:r>
              <a:rPr lang="fr-FR" dirty="0" smtClean="0">
                <a:latin typeface="Arial" panose="020B0604020202020204" pitchFamily="34" charset="0"/>
                <a:ea typeface="Times New Roman" panose="02020603050405020304" pitchFamily="18" charset="0"/>
              </a:rPr>
              <a:t>dục:</a:t>
            </a:r>
            <a:endParaRPr lang="vi-VN" dirty="0">
              <a:latin typeface="Arial" panose="020B0604020202020204" pitchFamily="34" charset="0"/>
              <a:ea typeface="Times New Roman" panose="02020603050405020304" pitchFamily="18" charset="0"/>
            </a:endParaRPr>
          </a:p>
        </p:txBody>
      </p:sp>
      <p:sp>
        <p:nvSpPr>
          <p:cNvPr id="17" name="Rectangle 16"/>
          <p:cNvSpPr/>
          <p:nvPr/>
        </p:nvSpPr>
        <p:spPr>
          <a:xfrm>
            <a:off x="700333" y="1554346"/>
            <a:ext cx="2276905" cy="369332"/>
          </a:xfrm>
          <a:prstGeom prst="rect">
            <a:avLst/>
          </a:prstGeom>
        </p:spPr>
        <p:txBody>
          <a:bodyPr wrap="none">
            <a:spAutoFit/>
          </a:bodyPr>
          <a:lstStyle/>
          <a:p>
            <a:pPr marL="411480">
              <a:spcAft>
                <a:spcPts val="0"/>
              </a:spcAft>
            </a:pPr>
            <a:r>
              <a:rPr lang="en-US" dirty="0">
                <a:latin typeface="Arial" panose="020B0604020202020204" pitchFamily="34" charset="0"/>
                <a:ea typeface="Times New Roman" panose="02020603050405020304" pitchFamily="18" charset="0"/>
              </a:rPr>
              <a:t>c</a:t>
            </a:r>
            <a:r>
              <a:rPr lang="en-US" dirty="0" smtClean="0">
                <a:latin typeface="Arial" panose="020B0604020202020204" pitchFamily="34" charset="0"/>
                <a:ea typeface="Times New Roman" panose="02020603050405020304" pitchFamily="18" charset="0"/>
              </a:rPr>
              <a:t>) Khen thưởng:</a:t>
            </a:r>
            <a:endParaRPr lang="vi-VN" dirty="0">
              <a:latin typeface="Arial" panose="020B0604020202020204" pitchFamily="34" charset="0"/>
              <a:ea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288832012"/>
              </p:ext>
            </p:extLst>
          </p:nvPr>
        </p:nvGraphicFramePr>
        <p:xfrm>
          <a:off x="539552" y="1995687"/>
          <a:ext cx="7394841" cy="2736303"/>
        </p:xfrm>
        <a:graphic>
          <a:graphicData uri="http://schemas.openxmlformats.org/drawingml/2006/table">
            <a:tbl>
              <a:tblPr firstRow="1" firstCol="1" bandRow="1">
                <a:tableStyleId>{5C22544A-7EE6-4342-B048-85BDC9FD1C3A}</a:tableStyleId>
              </a:tblPr>
              <a:tblGrid>
                <a:gridCol w="643759">
                  <a:extLst>
                    <a:ext uri="{9D8B030D-6E8A-4147-A177-3AD203B41FA5}">
                      <a16:colId xmlns:a16="http://schemas.microsoft.com/office/drawing/2014/main" val="1102579041"/>
                    </a:ext>
                  </a:extLst>
                </a:gridCol>
                <a:gridCol w="2313909">
                  <a:extLst>
                    <a:ext uri="{9D8B030D-6E8A-4147-A177-3AD203B41FA5}">
                      <a16:colId xmlns:a16="http://schemas.microsoft.com/office/drawing/2014/main" val="3110738721"/>
                    </a:ext>
                  </a:extLst>
                </a:gridCol>
                <a:gridCol w="1478834">
                  <a:extLst>
                    <a:ext uri="{9D8B030D-6E8A-4147-A177-3AD203B41FA5}">
                      <a16:colId xmlns:a16="http://schemas.microsoft.com/office/drawing/2014/main" val="1208069237"/>
                    </a:ext>
                  </a:extLst>
                </a:gridCol>
                <a:gridCol w="1478834">
                  <a:extLst>
                    <a:ext uri="{9D8B030D-6E8A-4147-A177-3AD203B41FA5}">
                      <a16:colId xmlns:a16="http://schemas.microsoft.com/office/drawing/2014/main" val="2758368671"/>
                    </a:ext>
                  </a:extLst>
                </a:gridCol>
                <a:gridCol w="1479505">
                  <a:extLst>
                    <a:ext uri="{9D8B030D-6E8A-4147-A177-3AD203B41FA5}">
                      <a16:colId xmlns:a16="http://schemas.microsoft.com/office/drawing/2014/main" val="3616272078"/>
                    </a:ext>
                  </a:extLst>
                </a:gridCol>
              </a:tblGrid>
              <a:tr h="444125">
                <a:tc>
                  <a:txBody>
                    <a:bodyPr/>
                    <a:lstStyle/>
                    <a:p>
                      <a:pPr algn="ctr">
                        <a:spcAft>
                          <a:spcPts val="0"/>
                        </a:spcAft>
                        <a:tabLst>
                          <a:tab pos="4686300" algn="ctr"/>
                        </a:tabLst>
                      </a:pPr>
                      <a:r>
                        <a:rPr lang="fr-FR" sz="1300">
                          <a:effectLst/>
                        </a:rPr>
                        <a:t>STT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HỌ VÀ TÊN HS</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ĐIỂM TB</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HẠNH KIỂM</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XẾP HẠNG</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56379766"/>
                  </a:ext>
                </a:extLst>
              </a:tr>
              <a:tr h="449882">
                <a:tc>
                  <a:txBody>
                    <a:bodyPr/>
                    <a:lstStyle/>
                    <a:p>
                      <a:pPr algn="ctr">
                        <a:spcAft>
                          <a:spcPts val="0"/>
                        </a:spcAft>
                        <a:tabLst>
                          <a:tab pos="4686300" algn="ctr"/>
                        </a:tabLst>
                      </a:pPr>
                      <a:r>
                        <a:rPr lang="fr-FR" sz="1300">
                          <a:effectLst/>
                        </a:rPr>
                        <a:t>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Hạng nhất</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80018313"/>
                  </a:ext>
                </a:extLst>
              </a:tr>
              <a:tr h="467976">
                <a:tc>
                  <a:txBody>
                    <a:bodyPr/>
                    <a:lstStyle/>
                    <a:p>
                      <a:pPr algn="ctr">
                        <a:spcAft>
                          <a:spcPts val="0"/>
                        </a:spcAft>
                        <a:tabLst>
                          <a:tab pos="4686300" algn="ctr"/>
                        </a:tabLst>
                      </a:pPr>
                      <a:r>
                        <a:rPr lang="fr-FR"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Hạng nhì</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50805311"/>
                  </a:ext>
                </a:extLst>
              </a:tr>
              <a:tr h="463042">
                <a:tc>
                  <a:txBody>
                    <a:bodyPr/>
                    <a:lstStyle/>
                    <a:p>
                      <a:pPr algn="ctr">
                        <a:spcAft>
                          <a:spcPts val="0"/>
                        </a:spcAft>
                        <a:tabLst>
                          <a:tab pos="4686300" algn="ctr"/>
                        </a:tabLst>
                      </a:pPr>
                      <a:r>
                        <a:rPr lang="fr-FR" sz="1300">
                          <a:effectLst/>
                        </a:rPr>
                        <a:t>3</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Hạng ba</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62550085"/>
                  </a:ext>
                </a:extLst>
              </a:tr>
              <a:tr h="446592">
                <a:tc>
                  <a:txBody>
                    <a:bodyPr/>
                    <a:lstStyle/>
                    <a:p>
                      <a:pPr algn="ctr">
                        <a:spcAft>
                          <a:spcPts val="0"/>
                        </a:spcAft>
                        <a:tabLst>
                          <a:tab pos="4686300" algn="ctr"/>
                        </a:tabLst>
                      </a:pPr>
                      <a:r>
                        <a:rPr lang="fr-FR" sz="1300">
                          <a:effectLst/>
                        </a:rPr>
                        <a:t>4</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Hạng tư</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39681"/>
                  </a:ext>
                </a:extLst>
              </a:tr>
              <a:tr h="464686">
                <a:tc>
                  <a:txBody>
                    <a:bodyPr/>
                    <a:lstStyle/>
                    <a:p>
                      <a:pPr algn="ctr">
                        <a:spcAft>
                          <a:spcPts val="0"/>
                        </a:spcAft>
                        <a:tabLst>
                          <a:tab pos="4686300" algn="ctr"/>
                        </a:tabLst>
                      </a:pPr>
                      <a:r>
                        <a:rPr lang="fr-FR" sz="1300">
                          <a:effectLst/>
                        </a:rPr>
                        <a:t>5</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tabLst>
                          <a:tab pos="4686300" algn="ctr"/>
                        </a:tabLst>
                      </a:pPr>
                      <a:r>
                        <a:rPr lang="fr-FR" sz="1300" dirty="0">
                          <a:effectLst/>
                        </a:rPr>
                        <a:t>Hạng năm</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49843529"/>
                  </a:ext>
                </a:extLst>
              </a:tr>
            </a:tbl>
          </a:graphicData>
        </a:graphic>
      </p:graphicFrame>
    </p:spTree>
    <p:extLst>
      <p:ext uri="{BB962C8B-B14F-4D97-AF65-F5344CB8AC3E}">
        <p14:creationId xmlns:p14="http://schemas.microsoft.com/office/powerpoint/2010/main" val="3698946343"/>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 name="Group 8"/>
          <p:cNvGrpSpPr/>
          <p:nvPr/>
        </p:nvGrpSpPr>
        <p:grpSpPr>
          <a:xfrm>
            <a:off x="395536" y="725263"/>
            <a:ext cx="7626347" cy="484544"/>
            <a:chOff x="303216" y="1102519"/>
            <a:chExt cx="7626347" cy="484544"/>
          </a:xfrm>
        </p:grpSpPr>
        <p:sp>
          <p:nvSpPr>
            <p:cNvPr id="12" name="Text Box 18"/>
            <p:cNvSpPr txBox="1">
              <a:spLocks noChangeArrowheads="1"/>
            </p:cNvSpPr>
            <p:nvPr/>
          </p:nvSpPr>
          <p:spPr bwMode="gray">
            <a:xfrm>
              <a:off x="994228" y="1125398"/>
              <a:ext cx="3082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sz="2400" b="1" dirty="0" smtClean="0">
                  <a:solidFill>
                    <a:srgbClr val="FF0000"/>
                  </a:solidFill>
                  <a:latin typeface="Times New Roman" pitchFamily="18" charset="0"/>
                </a:rPr>
                <a:t>Báo cáo tình hình lớp.</a:t>
              </a:r>
              <a:endParaRPr lang="en-US" altLang="vi-VN" sz="2400" b="1" dirty="0">
                <a:solidFill>
                  <a:srgbClr val="FF0000"/>
                </a:solidFill>
                <a:latin typeface="Times New Roman" pitchFamily="18" charset="0"/>
              </a:endParaRPr>
            </a:p>
          </p:txBody>
        </p:sp>
        <p:sp>
          <p:nvSpPr>
            <p:cNvPr id="1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1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13" name="Text Box 19"/>
            <p:cNvSpPr txBox="1">
              <a:spLocks noChangeArrowheads="1"/>
            </p:cNvSpPr>
            <p:nvPr/>
          </p:nvSpPr>
          <p:spPr bwMode="gray">
            <a:xfrm>
              <a:off x="400991" y="1119189"/>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III</a:t>
              </a:r>
              <a:endParaRPr lang="en-US" altLang="vi-VN" sz="2400" b="1" dirty="0">
                <a:solidFill>
                  <a:srgbClr val="FFFFFF"/>
                </a:solidFill>
                <a:latin typeface="Arial" charset="0"/>
              </a:endParaRPr>
            </a:p>
          </p:txBody>
        </p:sp>
      </p:grpSp>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16" name="Rectangle 15"/>
          <p:cNvSpPr/>
          <p:nvPr/>
        </p:nvSpPr>
        <p:spPr>
          <a:xfrm>
            <a:off x="339618" y="1218866"/>
            <a:ext cx="7476851" cy="369332"/>
          </a:xfrm>
          <a:prstGeom prst="rect">
            <a:avLst/>
          </a:prstGeom>
        </p:spPr>
        <p:txBody>
          <a:bodyPr wrap="square">
            <a:spAutoFit/>
          </a:bodyPr>
          <a:lstStyle/>
          <a:p>
            <a:pPr indent="228600" algn="just">
              <a:spcAft>
                <a:spcPts val="0"/>
              </a:spcAft>
            </a:pPr>
            <a:r>
              <a:rPr lang="en-US" dirty="0" smtClean="0">
                <a:latin typeface="Arial" panose="020B0604020202020204" pitchFamily="34" charset="0"/>
                <a:ea typeface="Times New Roman" panose="02020603050405020304" pitchFamily="18" charset="0"/>
              </a:rPr>
              <a:t> 2. Về k</a:t>
            </a:r>
            <a:r>
              <a:rPr lang="fr-FR" dirty="0" err="1" smtClean="0">
                <a:latin typeface="Arial" panose="020B0604020202020204" pitchFamily="34" charset="0"/>
                <a:ea typeface="Times New Roman" panose="02020603050405020304" pitchFamily="18" charset="0"/>
              </a:rPr>
              <a:t>ết</a:t>
            </a:r>
            <a:r>
              <a:rPr lang="fr-FR" dirty="0" smtClean="0">
                <a:latin typeface="Arial" panose="020B0604020202020204" pitchFamily="34" charset="0"/>
                <a:ea typeface="Times New Roman" panose="02020603050405020304" pitchFamily="18" charset="0"/>
              </a:rPr>
              <a:t> </a:t>
            </a:r>
            <a:r>
              <a:rPr lang="fr-FR" dirty="0">
                <a:latin typeface="Arial" panose="020B0604020202020204" pitchFamily="34" charset="0"/>
                <a:ea typeface="Times New Roman" panose="02020603050405020304" pitchFamily="18" charset="0"/>
              </a:rPr>
              <a:t>quả giáo </a:t>
            </a:r>
            <a:r>
              <a:rPr lang="fr-FR" dirty="0" smtClean="0">
                <a:latin typeface="Arial" panose="020B0604020202020204" pitchFamily="34" charset="0"/>
                <a:ea typeface="Times New Roman" panose="02020603050405020304" pitchFamily="18" charset="0"/>
              </a:rPr>
              <a:t>dục:</a:t>
            </a:r>
            <a:endParaRPr lang="vi-VN" dirty="0">
              <a:latin typeface="Arial" panose="020B0604020202020204" pitchFamily="34" charset="0"/>
              <a:ea typeface="Times New Roman" panose="02020603050405020304" pitchFamily="18" charset="0"/>
            </a:endParaRPr>
          </a:p>
        </p:txBody>
      </p:sp>
      <p:sp>
        <p:nvSpPr>
          <p:cNvPr id="17" name="Rectangle 16"/>
          <p:cNvSpPr/>
          <p:nvPr/>
        </p:nvSpPr>
        <p:spPr>
          <a:xfrm>
            <a:off x="700333" y="1554346"/>
            <a:ext cx="1638910" cy="369332"/>
          </a:xfrm>
          <a:prstGeom prst="rect">
            <a:avLst/>
          </a:prstGeom>
        </p:spPr>
        <p:txBody>
          <a:bodyPr wrap="none">
            <a:spAutoFit/>
          </a:bodyPr>
          <a:lstStyle/>
          <a:p>
            <a:pPr marL="411480">
              <a:spcAft>
                <a:spcPts val="0"/>
              </a:spcAft>
            </a:pPr>
            <a:r>
              <a:rPr lang="en-US" dirty="0" smtClean="0">
                <a:latin typeface="Arial" panose="020B0604020202020204" pitchFamily="34" charset="0"/>
                <a:ea typeface="Times New Roman" panose="02020603050405020304" pitchFamily="18" charset="0"/>
              </a:rPr>
              <a:t>d) </a:t>
            </a:r>
            <a:r>
              <a:rPr lang="en-US" dirty="0" err="1" smtClean="0">
                <a:latin typeface="Arial" panose="020B0604020202020204" pitchFamily="34" charset="0"/>
                <a:ea typeface="Times New Roman" panose="02020603050405020304" pitchFamily="18" charset="0"/>
              </a:rPr>
              <a:t>Kỷ</a:t>
            </a:r>
            <a:r>
              <a:rPr lang="en-US" dirty="0" smtClean="0">
                <a:latin typeface="Arial" panose="020B0604020202020204" pitchFamily="34" charset="0"/>
                <a:ea typeface="Times New Roman" panose="02020603050405020304" pitchFamily="18" charset="0"/>
              </a:rPr>
              <a:t> luật:</a:t>
            </a:r>
            <a:endParaRPr lang="vi-VN"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858391962"/>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 name="Group 8"/>
          <p:cNvGrpSpPr/>
          <p:nvPr/>
        </p:nvGrpSpPr>
        <p:grpSpPr>
          <a:xfrm>
            <a:off x="395536" y="725263"/>
            <a:ext cx="7626347" cy="478335"/>
            <a:chOff x="303216" y="1102519"/>
            <a:chExt cx="7626347" cy="478335"/>
          </a:xfrm>
        </p:grpSpPr>
        <p:sp>
          <p:nvSpPr>
            <p:cNvPr id="12" name="Text Box 18"/>
            <p:cNvSpPr txBox="1">
              <a:spLocks noChangeArrowheads="1"/>
            </p:cNvSpPr>
            <p:nvPr/>
          </p:nvSpPr>
          <p:spPr bwMode="gray">
            <a:xfrm>
              <a:off x="968299" y="1114343"/>
              <a:ext cx="61647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sz="2400" b="1" dirty="0" smtClean="0">
                  <a:solidFill>
                    <a:srgbClr val="FF0000"/>
                  </a:solidFill>
                  <a:latin typeface="Times New Roman" pitchFamily="18" charset="0"/>
                </a:rPr>
                <a:t>Phương hướng, chỉ tiêu phấn đấu trong HK2.</a:t>
              </a:r>
              <a:endParaRPr lang="en-US" altLang="vi-VN" sz="2400" b="1" dirty="0">
                <a:solidFill>
                  <a:srgbClr val="FF0000"/>
                </a:solidFill>
                <a:latin typeface="Times New Roman" pitchFamily="18" charset="0"/>
              </a:endParaRPr>
            </a:p>
          </p:txBody>
        </p:sp>
        <p:sp>
          <p:nvSpPr>
            <p:cNvPr id="1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1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13" name="Text Box 19"/>
            <p:cNvSpPr txBox="1">
              <a:spLocks noChangeArrowheads="1"/>
            </p:cNvSpPr>
            <p:nvPr/>
          </p:nvSpPr>
          <p:spPr bwMode="gray">
            <a:xfrm>
              <a:off x="383358" y="1119189"/>
              <a:ext cx="4748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IV</a:t>
              </a:r>
              <a:endParaRPr lang="en-US" altLang="vi-VN" sz="2400" b="1" dirty="0">
                <a:solidFill>
                  <a:srgbClr val="FFFFFF"/>
                </a:solidFill>
                <a:latin typeface="Arial" charset="0"/>
              </a:endParaRPr>
            </a:p>
          </p:txBody>
        </p:sp>
      </p:grpSp>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16" name="Rectangle 15"/>
          <p:cNvSpPr/>
          <p:nvPr/>
        </p:nvSpPr>
        <p:spPr>
          <a:xfrm>
            <a:off x="339618" y="1218866"/>
            <a:ext cx="7476851" cy="1661993"/>
          </a:xfrm>
          <a:prstGeom prst="rect">
            <a:avLst/>
          </a:prstGeom>
        </p:spPr>
        <p:txBody>
          <a:bodyPr wrap="square">
            <a:spAutoFit/>
          </a:bodyPr>
          <a:lstStyle/>
          <a:p>
            <a:pPr indent="228600" algn="just">
              <a:spcAft>
                <a:spcPts val="0"/>
              </a:spcAft>
            </a:pPr>
            <a:r>
              <a:rPr lang="en-US" dirty="0" smtClean="0">
                <a:latin typeface="Arial" panose="020B0604020202020204" pitchFamily="34" charset="0"/>
                <a:ea typeface="Times New Roman" panose="02020603050405020304" pitchFamily="18" charset="0"/>
              </a:rPr>
              <a:t> 1. Phương hướng hoạt động</a:t>
            </a:r>
            <a:r>
              <a:rPr lang="fr-FR" dirty="0" smtClean="0">
                <a:latin typeface="Arial" panose="020B0604020202020204" pitchFamily="34" charset="0"/>
                <a:ea typeface="Times New Roman" panose="02020603050405020304" pitchFamily="18" charset="0"/>
              </a:rPr>
              <a:t>:</a:t>
            </a:r>
          </a:p>
          <a:p>
            <a:pPr indent="228600" algn="just">
              <a:spcBef>
                <a:spcPts val="1200"/>
              </a:spcBef>
              <a:spcAft>
                <a:spcPts val="0"/>
              </a:spcAft>
            </a:pPr>
            <a:r>
              <a:rPr lang="fr-FR" dirty="0" smtClean="0">
                <a:latin typeface="Arial" panose="020B0604020202020204" pitchFamily="34" charset="0"/>
                <a:ea typeface="Times New Roman" panose="02020603050405020304" pitchFamily="18" charset="0"/>
              </a:rPr>
              <a:t>	-</a:t>
            </a:r>
          </a:p>
          <a:p>
            <a:pPr indent="228600" algn="just">
              <a:spcBef>
                <a:spcPts val="1200"/>
              </a:spcBef>
              <a:spcAft>
                <a:spcPts val="0"/>
              </a:spcAft>
            </a:pPr>
            <a:r>
              <a:rPr lang="fr-FR" dirty="0" smtClean="0">
                <a:latin typeface="Arial" panose="020B0604020202020204" pitchFamily="34" charset="0"/>
                <a:ea typeface="Times New Roman" panose="02020603050405020304" pitchFamily="18" charset="0"/>
              </a:rPr>
              <a:t>	-</a:t>
            </a:r>
          </a:p>
          <a:p>
            <a:pPr indent="228600" algn="just">
              <a:spcBef>
                <a:spcPts val="1200"/>
              </a:spcBef>
              <a:spcAft>
                <a:spcPts val="0"/>
              </a:spcAft>
            </a:pPr>
            <a:r>
              <a:rPr lang="fr-FR" dirty="0" smtClean="0">
                <a:latin typeface="Arial" panose="020B0604020202020204" pitchFamily="34" charset="0"/>
                <a:ea typeface="Times New Roman" panose="02020603050405020304" pitchFamily="18" charset="0"/>
              </a:rPr>
              <a:t>	-</a:t>
            </a:r>
          </a:p>
        </p:txBody>
      </p:sp>
      <p:sp>
        <p:nvSpPr>
          <p:cNvPr id="17" name="Rectangle 16"/>
          <p:cNvSpPr/>
          <p:nvPr/>
        </p:nvSpPr>
        <p:spPr>
          <a:xfrm>
            <a:off x="241164" y="3075806"/>
            <a:ext cx="3152145" cy="2769989"/>
          </a:xfrm>
          <a:prstGeom prst="rect">
            <a:avLst/>
          </a:prstGeom>
        </p:spPr>
        <p:txBody>
          <a:bodyPr wrap="none">
            <a:spAutoFit/>
          </a:bodyPr>
          <a:lstStyle/>
          <a:p>
            <a:pPr marL="411480">
              <a:spcAft>
                <a:spcPts val="0"/>
              </a:spcAft>
            </a:pPr>
            <a:r>
              <a:rPr lang="en-US" dirty="0" smtClean="0">
                <a:latin typeface="Arial" panose="020B0604020202020204" pitchFamily="34" charset="0"/>
                <a:ea typeface="Times New Roman" panose="02020603050405020304" pitchFamily="18" charset="0"/>
              </a:rPr>
              <a:t>2. Các chỉ tiêu phấn đấu:</a:t>
            </a:r>
          </a:p>
          <a:p>
            <a:pPr indent="228600" algn="just">
              <a:spcBef>
                <a:spcPts val="1200"/>
              </a:spcBef>
              <a:spcAft>
                <a:spcPts val="0"/>
              </a:spcAft>
            </a:pPr>
            <a:r>
              <a:rPr lang="fr-FR" dirty="0" smtClean="0">
                <a:latin typeface="Arial" panose="020B0604020202020204" pitchFamily="34" charset="0"/>
                <a:ea typeface="Times New Roman" panose="02020603050405020304" pitchFamily="18" charset="0"/>
              </a:rPr>
              <a:t>	  -</a:t>
            </a:r>
            <a:endParaRPr lang="fr-FR" dirty="0">
              <a:latin typeface="Arial" panose="020B0604020202020204" pitchFamily="34" charset="0"/>
              <a:ea typeface="Times New Roman" panose="02020603050405020304" pitchFamily="18" charset="0"/>
            </a:endParaRPr>
          </a:p>
          <a:p>
            <a:pPr indent="228600" algn="just">
              <a:spcBef>
                <a:spcPts val="1200"/>
              </a:spcBef>
              <a:spcAft>
                <a:spcPts val="0"/>
              </a:spcAft>
            </a:pPr>
            <a:r>
              <a:rPr lang="fr-FR" dirty="0" smtClean="0">
                <a:latin typeface="Arial" panose="020B0604020202020204" pitchFamily="34" charset="0"/>
                <a:ea typeface="Times New Roman" panose="02020603050405020304" pitchFamily="18" charset="0"/>
              </a:rPr>
              <a:t>	  -</a:t>
            </a:r>
            <a:endParaRPr lang="fr-FR" dirty="0">
              <a:latin typeface="Arial" panose="020B0604020202020204" pitchFamily="34" charset="0"/>
              <a:ea typeface="Times New Roman" panose="02020603050405020304" pitchFamily="18" charset="0"/>
            </a:endParaRPr>
          </a:p>
          <a:p>
            <a:pPr indent="228600" algn="just">
              <a:spcBef>
                <a:spcPts val="1200"/>
              </a:spcBef>
              <a:spcAft>
                <a:spcPts val="0"/>
              </a:spcAft>
            </a:pPr>
            <a:r>
              <a:rPr lang="fr-FR" dirty="0" smtClean="0">
                <a:latin typeface="Arial" panose="020B0604020202020204" pitchFamily="34" charset="0"/>
                <a:ea typeface="Times New Roman" panose="02020603050405020304" pitchFamily="18" charset="0"/>
              </a:rPr>
              <a:t>	  -</a:t>
            </a:r>
            <a:endParaRPr lang="fr-FR" dirty="0">
              <a:latin typeface="Arial" panose="020B0604020202020204" pitchFamily="34" charset="0"/>
              <a:ea typeface="Times New Roman" panose="02020603050405020304" pitchFamily="18" charset="0"/>
            </a:endParaRPr>
          </a:p>
          <a:p>
            <a:pPr marL="411480">
              <a:spcAft>
                <a:spcPts val="0"/>
              </a:spcAft>
            </a:pPr>
            <a:endParaRPr lang="en-US" dirty="0">
              <a:latin typeface="Arial" panose="020B0604020202020204" pitchFamily="34" charset="0"/>
              <a:ea typeface="Times New Roman" panose="02020603050405020304" pitchFamily="18" charset="0"/>
            </a:endParaRPr>
          </a:p>
          <a:p>
            <a:pPr marL="411480">
              <a:spcAft>
                <a:spcPts val="0"/>
              </a:spcAft>
            </a:pPr>
            <a:endParaRPr lang="en-US" dirty="0" smtClean="0">
              <a:latin typeface="Arial" panose="020B0604020202020204" pitchFamily="34" charset="0"/>
              <a:ea typeface="Times New Roman" panose="02020603050405020304" pitchFamily="18" charset="0"/>
            </a:endParaRPr>
          </a:p>
          <a:p>
            <a:pPr marL="411480">
              <a:spcAft>
                <a:spcPts val="0"/>
              </a:spcAft>
            </a:pPr>
            <a:endParaRPr lang="en-US" dirty="0">
              <a:latin typeface="Arial" panose="020B0604020202020204" pitchFamily="34" charset="0"/>
              <a:ea typeface="Times New Roman" panose="02020603050405020304" pitchFamily="18" charset="0"/>
            </a:endParaRPr>
          </a:p>
          <a:p>
            <a:pPr marL="411480">
              <a:spcAft>
                <a:spcPts val="0"/>
              </a:spcAft>
            </a:pPr>
            <a:endParaRPr lang="vi-VN"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530084568"/>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14" name="Rectangle 6"/>
          <p:cNvSpPr>
            <a:spLocks noChangeArrowheads="1"/>
          </p:cNvSpPr>
          <p:nvPr/>
        </p:nvSpPr>
        <p:spPr bwMode="black">
          <a:xfrm>
            <a:off x="505152" y="915566"/>
            <a:ext cx="7420007" cy="3048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ts val="4500"/>
              </a:lnSpc>
            </a:pPr>
            <a:r>
              <a:rPr lang="en-US"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rPr>
              <a:t>Cha mẹ Học sinh đóng góp ý kiến</a:t>
            </a:r>
            <a:endParaRPr lang="en-US" sz="3200" b="1" spc="50" dirty="0">
              <a:ln w="11430"/>
              <a:solidFill>
                <a:srgbClr val="C00000"/>
              </a:solidFill>
              <a:effectLst>
                <a:outerShdw blurRad="76200" dist="50800" dir="5400000" algn="tl" rotWithShape="0">
                  <a:srgbClr val="000000">
                    <a:alpha val="65000"/>
                  </a:srgbClr>
                </a:outerShdw>
              </a:effectLst>
              <a:latin typeface="Times New Roman" pitchFamily="18" charset="0"/>
            </a:endParaRPr>
          </a:p>
        </p:txBody>
      </p:sp>
    </p:spTree>
    <p:extLst>
      <p:ext uri="{BB962C8B-B14F-4D97-AF65-F5344CB8AC3E}">
        <p14:creationId xmlns:p14="http://schemas.microsoft.com/office/powerpoint/2010/main" val="258829789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6"/>
          <p:cNvSpPr>
            <a:spLocks noChangeArrowheads="1"/>
          </p:cNvSpPr>
          <p:nvPr/>
        </p:nvSpPr>
        <p:spPr bwMode="black">
          <a:xfrm>
            <a:off x="318893" y="272638"/>
            <a:ext cx="7162800"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hangingPunct="1"/>
            <a:r>
              <a:rPr lang="en-US" altLang="vi-VN" sz="2800" b="1" dirty="0" smtClean="0">
                <a:solidFill>
                  <a:schemeClr val="bg1"/>
                </a:solidFill>
                <a:latin typeface="Times New Roman" pitchFamily="18" charset="0"/>
              </a:rPr>
              <a:t>CHƯƠNG TRÌNH ĐẠI HỘI</a:t>
            </a:r>
            <a:endParaRPr lang="en-US" altLang="vi-VN" sz="2800" b="1" dirty="0">
              <a:solidFill>
                <a:schemeClr val="bg1"/>
              </a:solidFill>
              <a:latin typeface="Times New Roman" pitchFamily="18" charset="0"/>
            </a:endParaRPr>
          </a:p>
        </p:txBody>
      </p:sp>
      <p:grpSp>
        <p:nvGrpSpPr>
          <p:cNvPr id="3" name="Group 2"/>
          <p:cNvGrpSpPr/>
          <p:nvPr/>
        </p:nvGrpSpPr>
        <p:grpSpPr>
          <a:xfrm>
            <a:off x="303216" y="1059582"/>
            <a:ext cx="7626347" cy="523220"/>
            <a:chOff x="303216" y="1073700"/>
            <a:chExt cx="7626347" cy="523220"/>
          </a:xfrm>
        </p:grpSpPr>
        <p:sp>
          <p:nvSpPr>
            <p:cNvPr id="615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 name="Rectangle 37"/>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6152" name="Text Box 18"/>
            <p:cNvSpPr txBox="1">
              <a:spLocks noChangeArrowheads="1"/>
            </p:cNvSpPr>
            <p:nvPr/>
          </p:nvSpPr>
          <p:spPr bwMode="gray">
            <a:xfrm>
              <a:off x="1091142" y="1073700"/>
              <a:ext cx="17908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b="1" dirty="0" smtClean="0">
                  <a:solidFill>
                    <a:srgbClr val="FF0000"/>
                  </a:solidFill>
                  <a:latin typeface="Times New Roman" pitchFamily="18" charset="0"/>
                </a:rPr>
                <a:t>Khai mạc.</a:t>
              </a:r>
              <a:endParaRPr lang="en-US" altLang="vi-VN" b="1" dirty="0">
                <a:solidFill>
                  <a:srgbClr val="FF0000"/>
                </a:solidFill>
                <a:latin typeface="Times New Roman" pitchFamily="18" charset="0"/>
              </a:endParaRPr>
            </a:p>
          </p:txBody>
        </p:sp>
        <p:sp>
          <p:nvSpPr>
            <p:cNvPr id="6153" name="Text Box 19"/>
            <p:cNvSpPr txBox="1">
              <a:spLocks noChangeArrowheads="1"/>
            </p:cNvSpPr>
            <p:nvPr/>
          </p:nvSpPr>
          <p:spPr bwMode="gray">
            <a:xfrm>
              <a:off x="485950" y="1119189"/>
              <a:ext cx="2696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a:solidFill>
                    <a:srgbClr val="FFFFFF"/>
                  </a:solidFill>
                  <a:latin typeface="Arial" charset="0"/>
                </a:rPr>
                <a:t>I</a:t>
              </a:r>
            </a:p>
          </p:txBody>
        </p:sp>
      </p:grpSp>
      <p:grpSp>
        <p:nvGrpSpPr>
          <p:cNvPr id="9" name="Group 8"/>
          <p:cNvGrpSpPr/>
          <p:nvPr/>
        </p:nvGrpSpPr>
        <p:grpSpPr>
          <a:xfrm>
            <a:off x="303216" y="1657097"/>
            <a:ext cx="7626347" cy="554613"/>
            <a:chOff x="303216" y="1026241"/>
            <a:chExt cx="7626347" cy="554613"/>
          </a:xfrm>
        </p:grpSpPr>
        <p:sp>
          <p:nvSpPr>
            <p:cNvPr id="1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1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12" name="Text Box 18"/>
            <p:cNvSpPr txBox="1">
              <a:spLocks noChangeArrowheads="1"/>
            </p:cNvSpPr>
            <p:nvPr/>
          </p:nvSpPr>
          <p:spPr bwMode="gray">
            <a:xfrm>
              <a:off x="1057314" y="1026241"/>
              <a:ext cx="66061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b="1" dirty="0" smtClean="0">
                  <a:solidFill>
                    <a:srgbClr val="FF0000"/>
                  </a:solidFill>
                  <a:latin typeface="Times New Roman" pitchFamily="18" charset="0"/>
                </a:rPr>
                <a:t>Kế hoạch ôn tập thi THPT Quốc gia 2018.</a:t>
              </a:r>
              <a:endParaRPr lang="en-US" altLang="vi-VN" b="1" dirty="0">
                <a:solidFill>
                  <a:srgbClr val="FF0000"/>
                </a:solidFill>
                <a:latin typeface="Times New Roman" pitchFamily="18" charset="0"/>
              </a:endParaRPr>
            </a:p>
          </p:txBody>
        </p:sp>
        <p:sp>
          <p:nvSpPr>
            <p:cNvPr id="13" name="Text Box 19"/>
            <p:cNvSpPr txBox="1">
              <a:spLocks noChangeArrowheads="1"/>
            </p:cNvSpPr>
            <p:nvPr/>
          </p:nvSpPr>
          <p:spPr bwMode="gray">
            <a:xfrm>
              <a:off x="443471" y="1119189"/>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II</a:t>
              </a:r>
              <a:endParaRPr lang="en-US" altLang="vi-VN" sz="2400" b="1" dirty="0">
                <a:solidFill>
                  <a:srgbClr val="FFFFFF"/>
                </a:solidFill>
                <a:latin typeface="Arial" charset="0"/>
              </a:endParaRPr>
            </a:p>
          </p:txBody>
        </p:sp>
      </p:grpSp>
      <p:grpSp>
        <p:nvGrpSpPr>
          <p:cNvPr id="14" name="Group 13"/>
          <p:cNvGrpSpPr/>
          <p:nvPr/>
        </p:nvGrpSpPr>
        <p:grpSpPr>
          <a:xfrm>
            <a:off x="303216" y="2305859"/>
            <a:ext cx="7626347" cy="531515"/>
            <a:chOff x="303216" y="1049339"/>
            <a:chExt cx="7626347" cy="531515"/>
          </a:xfrm>
        </p:grpSpPr>
        <p:sp>
          <p:nvSpPr>
            <p:cNvPr id="15"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 name="Rectangle 15"/>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17" name="Text Box 18"/>
            <p:cNvSpPr txBox="1">
              <a:spLocks noChangeArrowheads="1"/>
            </p:cNvSpPr>
            <p:nvPr/>
          </p:nvSpPr>
          <p:spPr bwMode="gray">
            <a:xfrm>
              <a:off x="1097714" y="1049339"/>
              <a:ext cx="35686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b="1" dirty="0" smtClean="0">
                  <a:solidFill>
                    <a:srgbClr val="FF0000"/>
                  </a:solidFill>
                  <a:latin typeface="Times New Roman" pitchFamily="18" charset="0"/>
                </a:rPr>
                <a:t>Báo cáo tình hình lớp.</a:t>
              </a:r>
              <a:endParaRPr lang="en-US" altLang="vi-VN" b="1" dirty="0">
                <a:solidFill>
                  <a:srgbClr val="FF0000"/>
                </a:solidFill>
                <a:latin typeface="Times New Roman" pitchFamily="18" charset="0"/>
              </a:endParaRPr>
            </a:p>
          </p:txBody>
        </p:sp>
        <p:sp>
          <p:nvSpPr>
            <p:cNvPr id="18" name="Text Box 19"/>
            <p:cNvSpPr txBox="1">
              <a:spLocks noChangeArrowheads="1"/>
            </p:cNvSpPr>
            <p:nvPr/>
          </p:nvSpPr>
          <p:spPr bwMode="gray">
            <a:xfrm>
              <a:off x="400991" y="1119189"/>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III</a:t>
              </a:r>
              <a:endParaRPr lang="en-US" altLang="vi-VN" sz="2400" b="1" dirty="0">
                <a:solidFill>
                  <a:srgbClr val="FFFFFF"/>
                </a:solidFill>
                <a:latin typeface="Arial" charset="0"/>
              </a:endParaRPr>
            </a:p>
          </p:txBody>
        </p:sp>
      </p:grpSp>
      <p:grpSp>
        <p:nvGrpSpPr>
          <p:cNvPr id="19" name="Group 18"/>
          <p:cNvGrpSpPr/>
          <p:nvPr/>
        </p:nvGrpSpPr>
        <p:grpSpPr>
          <a:xfrm>
            <a:off x="303216" y="2907982"/>
            <a:ext cx="7669774" cy="527864"/>
            <a:chOff x="303216" y="1052990"/>
            <a:chExt cx="7669774" cy="527864"/>
          </a:xfrm>
        </p:grpSpPr>
        <p:sp>
          <p:nvSpPr>
            <p:cNvPr id="2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1" name="Rectangle 2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22" name="Text Box 18"/>
            <p:cNvSpPr txBox="1">
              <a:spLocks noChangeArrowheads="1"/>
            </p:cNvSpPr>
            <p:nvPr/>
          </p:nvSpPr>
          <p:spPr bwMode="gray">
            <a:xfrm>
              <a:off x="1057314" y="1052990"/>
              <a:ext cx="691567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b="1" dirty="0" smtClean="0">
                  <a:solidFill>
                    <a:srgbClr val="FF0000"/>
                  </a:solidFill>
                  <a:latin typeface="Times New Roman" pitchFamily="18" charset="0"/>
                </a:rPr>
                <a:t>Phương hướng, chỉ tiêu phấn đấu </a:t>
              </a:r>
              <a:r>
                <a:rPr lang="en-US" altLang="vi-VN" b="1" dirty="0" smtClean="0">
                  <a:solidFill>
                    <a:srgbClr val="FF0000"/>
                  </a:solidFill>
                  <a:latin typeface="Times New Roman" pitchFamily="18" charset="0"/>
                </a:rPr>
                <a:t>cuối năm.</a:t>
              </a:r>
              <a:endParaRPr lang="en-US" altLang="vi-VN" b="1" dirty="0">
                <a:solidFill>
                  <a:srgbClr val="FF0000"/>
                </a:solidFill>
                <a:latin typeface="Times New Roman" pitchFamily="18" charset="0"/>
              </a:endParaRPr>
            </a:p>
          </p:txBody>
        </p:sp>
        <p:sp>
          <p:nvSpPr>
            <p:cNvPr id="23" name="Text Box 19"/>
            <p:cNvSpPr txBox="1">
              <a:spLocks noChangeArrowheads="1"/>
            </p:cNvSpPr>
            <p:nvPr/>
          </p:nvSpPr>
          <p:spPr bwMode="gray">
            <a:xfrm>
              <a:off x="383358" y="1119189"/>
              <a:ext cx="4748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IV</a:t>
              </a:r>
              <a:endParaRPr lang="en-US" altLang="vi-VN" sz="2400" b="1" dirty="0">
                <a:solidFill>
                  <a:srgbClr val="FFFFFF"/>
                </a:solidFill>
                <a:latin typeface="Arial" charset="0"/>
              </a:endParaRPr>
            </a:p>
          </p:txBody>
        </p:sp>
      </p:grpSp>
      <p:grpSp>
        <p:nvGrpSpPr>
          <p:cNvPr id="24" name="Group 23"/>
          <p:cNvGrpSpPr/>
          <p:nvPr/>
        </p:nvGrpSpPr>
        <p:grpSpPr>
          <a:xfrm>
            <a:off x="326745" y="3517254"/>
            <a:ext cx="7626347" cy="541508"/>
            <a:chOff x="303216" y="1039346"/>
            <a:chExt cx="7626347" cy="541508"/>
          </a:xfrm>
        </p:grpSpPr>
        <p:sp>
          <p:nvSpPr>
            <p:cNvPr id="25"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 name="Rectangle 25"/>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27" name="Text Box 18"/>
            <p:cNvSpPr txBox="1">
              <a:spLocks noChangeArrowheads="1"/>
            </p:cNvSpPr>
            <p:nvPr/>
          </p:nvSpPr>
          <p:spPr bwMode="gray">
            <a:xfrm>
              <a:off x="1048410" y="1039346"/>
              <a:ext cx="38988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b="1" dirty="0" smtClean="0">
                  <a:solidFill>
                    <a:srgbClr val="FF0000"/>
                  </a:solidFill>
                  <a:latin typeface="Times New Roman" pitchFamily="18" charset="0"/>
                </a:rPr>
                <a:t>CMHS đóng góp ý kiến.</a:t>
              </a:r>
              <a:endParaRPr lang="en-US" altLang="vi-VN" b="1" dirty="0">
                <a:solidFill>
                  <a:srgbClr val="FF0000"/>
                </a:solidFill>
                <a:latin typeface="Times New Roman" pitchFamily="18" charset="0"/>
              </a:endParaRPr>
            </a:p>
          </p:txBody>
        </p:sp>
        <p:sp>
          <p:nvSpPr>
            <p:cNvPr id="28" name="Text Box 19"/>
            <p:cNvSpPr txBox="1">
              <a:spLocks noChangeArrowheads="1"/>
            </p:cNvSpPr>
            <p:nvPr/>
          </p:nvSpPr>
          <p:spPr bwMode="gray">
            <a:xfrm>
              <a:off x="425838" y="1119189"/>
              <a:ext cx="3898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V</a:t>
              </a:r>
              <a:endParaRPr lang="en-US" altLang="vi-VN" sz="2400" b="1" dirty="0">
                <a:solidFill>
                  <a:srgbClr val="FFFFFF"/>
                </a:solidFill>
                <a:latin typeface="Arial" charset="0"/>
              </a:endParaRPr>
            </a:p>
          </p:txBody>
        </p:sp>
      </p:grpSp>
      <p:grpSp>
        <p:nvGrpSpPr>
          <p:cNvPr id="29" name="Group 28"/>
          <p:cNvGrpSpPr/>
          <p:nvPr/>
        </p:nvGrpSpPr>
        <p:grpSpPr>
          <a:xfrm>
            <a:off x="323528" y="4168264"/>
            <a:ext cx="7626347" cy="529170"/>
            <a:chOff x="303216" y="1051684"/>
            <a:chExt cx="7626347" cy="529170"/>
          </a:xfrm>
        </p:grpSpPr>
        <p:sp>
          <p:nvSpPr>
            <p:cNvPr id="3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 name="Rectangle 3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32" name="Text Box 18"/>
            <p:cNvSpPr txBox="1">
              <a:spLocks noChangeArrowheads="1"/>
            </p:cNvSpPr>
            <p:nvPr/>
          </p:nvSpPr>
          <p:spPr bwMode="gray">
            <a:xfrm>
              <a:off x="1104488" y="1051684"/>
              <a:ext cx="26276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en-US" altLang="vi-VN" b="1" dirty="0" smtClean="0">
                  <a:solidFill>
                    <a:srgbClr val="FF0000"/>
                  </a:solidFill>
                  <a:latin typeface="Times New Roman" pitchFamily="18" charset="0"/>
                </a:rPr>
                <a:t>Bế mạc Đại hội.</a:t>
              </a:r>
              <a:endParaRPr lang="en-US" altLang="vi-VN" b="1" dirty="0">
                <a:solidFill>
                  <a:srgbClr val="FF0000"/>
                </a:solidFill>
                <a:latin typeface="Times New Roman" pitchFamily="18" charset="0"/>
              </a:endParaRPr>
            </a:p>
          </p:txBody>
        </p:sp>
        <p:sp>
          <p:nvSpPr>
            <p:cNvPr id="33" name="Text Box 19"/>
            <p:cNvSpPr txBox="1">
              <a:spLocks noChangeArrowheads="1"/>
            </p:cNvSpPr>
            <p:nvPr/>
          </p:nvSpPr>
          <p:spPr bwMode="gray">
            <a:xfrm>
              <a:off x="383358" y="1119189"/>
              <a:ext cx="4748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VI</a:t>
              </a:r>
              <a:endParaRPr lang="en-US" altLang="vi-VN" sz="2400" b="1" dirty="0">
                <a:solidFill>
                  <a:srgbClr val="FFFFFF"/>
                </a:solidFill>
                <a:latin typeface="Arial" charset="0"/>
              </a:endParaRPr>
            </a:p>
          </p:txBody>
        </p:sp>
      </p:gr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9"/>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14"/>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19"/>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nodeType="afterEffect">
                                  <p:stCondLst>
                                    <p:cond delay="500"/>
                                  </p:stCondLst>
                                  <p:childTnLst>
                                    <p:set>
                                      <p:cBhvr>
                                        <p:cTn id="18" dur="1" fill="hold">
                                          <p:stCondLst>
                                            <p:cond delay="0"/>
                                          </p:stCondLst>
                                        </p:cTn>
                                        <p:tgtEl>
                                          <p:spTgt spid="24"/>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nodeType="afterEffect">
                                  <p:stCondLst>
                                    <p:cond delay="500"/>
                                  </p:stCondLst>
                                  <p:childTnLst>
                                    <p:set>
                                      <p:cBhvr>
                                        <p:cTn id="21"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62" name="Text Box 4"/>
          <p:cNvSpPr txBox="1">
            <a:spLocks noChangeArrowheads="1"/>
          </p:cNvSpPr>
          <p:nvPr/>
        </p:nvSpPr>
        <p:spPr bwMode="auto">
          <a:xfrm>
            <a:off x="1547664" y="3911205"/>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r>
              <a:rPr lang="en-US" altLang="vi-VN" sz="1400" b="1">
                <a:solidFill>
                  <a:schemeClr val="bg1"/>
                </a:solidFill>
              </a:rPr>
              <a:t>www.themegallery.com</a:t>
            </a:r>
          </a:p>
        </p:txBody>
      </p:sp>
      <p:sp>
        <p:nvSpPr>
          <p:cNvPr id="86021" name="WordArt 5"/>
          <p:cNvSpPr>
            <a:spLocks noChangeArrowheads="1" noChangeShapeType="1" noTextEdit="1"/>
          </p:cNvSpPr>
          <p:nvPr/>
        </p:nvSpPr>
        <p:spPr bwMode="gray">
          <a:xfrm>
            <a:off x="1331640" y="2139702"/>
            <a:ext cx="5976664" cy="838819"/>
          </a:xfrm>
          <a:prstGeom prst="rect">
            <a:avLst/>
          </a:prstGeom>
        </p:spPr>
        <p:txBody>
          <a:bodyPr wrap="none" fromWordArt="1">
            <a:prstTxWarp prst="textDeflate">
              <a:avLst>
                <a:gd name="adj" fmla="val 0"/>
              </a:avLst>
            </a:prstTxWarp>
          </a:bodyPr>
          <a:lstStyle/>
          <a:p>
            <a:pPr algn="ctr"/>
            <a:r>
              <a:rPr lang="en-US" sz="3600" b="1" kern="10" dirty="0" smtClean="0">
                <a:ln w="28575">
                  <a:solidFill>
                    <a:schemeClr val="bg1"/>
                  </a:solidFill>
                  <a:round/>
                  <a:headEnd/>
                  <a:tailEnd/>
                </a:ln>
                <a:solidFill>
                  <a:srgbClr val="FF0000"/>
                </a:solidFill>
                <a:effectLst>
                  <a:outerShdw dist="89803" dir="2700000" algn="ctr" rotWithShape="0">
                    <a:schemeClr val="tx2">
                      <a:alpha val="50000"/>
                    </a:schemeClr>
                  </a:outerShdw>
                </a:effectLst>
                <a:latin typeface="Times New Roman"/>
                <a:cs typeface="Times New Roman"/>
              </a:rPr>
              <a:t>BẾ</a:t>
            </a:r>
            <a:r>
              <a:rPr lang="en-US" sz="3600" b="1" kern="10" dirty="0" smtClean="0">
                <a:ln w="28575">
                  <a:solidFill>
                    <a:schemeClr val="bg1"/>
                  </a:solidFill>
                  <a:round/>
                  <a:headEnd/>
                  <a:tailEnd/>
                </a:ln>
                <a:gradFill rotWithShape="1">
                  <a:gsLst>
                    <a:gs pos="0">
                      <a:schemeClr val="hlink"/>
                    </a:gs>
                    <a:gs pos="100000">
                      <a:schemeClr val="accent1"/>
                    </a:gs>
                  </a:gsLst>
                  <a:lin ang="0" scaled="1"/>
                </a:gradFill>
                <a:effectLst>
                  <a:outerShdw dist="89803" dir="2700000" algn="ctr" rotWithShape="0">
                    <a:schemeClr val="tx2">
                      <a:alpha val="50000"/>
                    </a:schemeClr>
                  </a:outerShdw>
                </a:effectLst>
                <a:latin typeface="Times New Roman"/>
                <a:cs typeface="Times New Roman"/>
              </a:rPr>
              <a:t> </a:t>
            </a:r>
            <a:r>
              <a:rPr lang="en-US" sz="3600" b="1" kern="10" dirty="0" smtClean="0">
                <a:ln w="28575">
                  <a:solidFill>
                    <a:schemeClr val="bg1"/>
                  </a:solidFill>
                  <a:round/>
                  <a:headEnd/>
                  <a:tailEnd/>
                </a:ln>
                <a:solidFill>
                  <a:srgbClr val="FF0000"/>
                </a:solidFill>
                <a:effectLst>
                  <a:outerShdw dist="89803" dir="2700000" algn="ctr" rotWithShape="0">
                    <a:schemeClr val="tx2">
                      <a:alpha val="50000"/>
                    </a:schemeClr>
                  </a:outerShdw>
                </a:effectLst>
                <a:latin typeface="Times New Roman"/>
                <a:cs typeface="Times New Roman"/>
              </a:rPr>
              <a:t>MẠC</a:t>
            </a:r>
            <a:r>
              <a:rPr lang="en-US" sz="3600" b="1" kern="10" dirty="0">
                <a:ln w="28575">
                  <a:solidFill>
                    <a:schemeClr val="bg1"/>
                  </a:solidFill>
                  <a:round/>
                  <a:headEnd/>
                  <a:tailEnd/>
                </a:ln>
                <a:gradFill rotWithShape="1">
                  <a:gsLst>
                    <a:gs pos="0">
                      <a:schemeClr val="hlink"/>
                    </a:gs>
                    <a:gs pos="100000">
                      <a:schemeClr val="accent1"/>
                    </a:gs>
                  </a:gsLst>
                  <a:lin ang="0" scaled="1"/>
                </a:gradFill>
                <a:effectLst>
                  <a:outerShdw dist="89803" dir="2700000" algn="ctr" rotWithShape="0">
                    <a:schemeClr val="tx2">
                      <a:alpha val="50000"/>
                    </a:schemeClr>
                  </a:outerShdw>
                </a:effectLst>
                <a:latin typeface="Times New Roman"/>
                <a:cs typeface="Times New Roman"/>
              </a:rPr>
              <a:t> </a:t>
            </a:r>
            <a:r>
              <a:rPr lang="en-US" sz="3600" b="1" kern="10" dirty="0" smtClean="0">
                <a:ln w="28575">
                  <a:solidFill>
                    <a:schemeClr val="bg1"/>
                  </a:solidFill>
                  <a:round/>
                  <a:headEnd/>
                  <a:tailEnd/>
                </a:ln>
                <a:solidFill>
                  <a:srgbClr val="FF0000"/>
                </a:solidFill>
                <a:effectLst>
                  <a:outerShdw dist="89803" dir="2700000" algn="ctr" rotWithShape="0">
                    <a:schemeClr val="tx2">
                      <a:alpha val="50000"/>
                    </a:schemeClr>
                  </a:outerShdw>
                </a:effectLst>
                <a:latin typeface="Times New Roman"/>
                <a:cs typeface="Times New Roman"/>
              </a:rPr>
              <a:t>ĐẠI</a:t>
            </a:r>
            <a:r>
              <a:rPr lang="en-US" sz="3600" b="1" kern="10" dirty="0" smtClean="0">
                <a:ln w="28575">
                  <a:solidFill>
                    <a:schemeClr val="bg1"/>
                  </a:solidFill>
                  <a:round/>
                  <a:headEnd/>
                  <a:tailEnd/>
                </a:ln>
                <a:gradFill rotWithShape="1">
                  <a:gsLst>
                    <a:gs pos="0">
                      <a:schemeClr val="hlink"/>
                    </a:gs>
                    <a:gs pos="100000">
                      <a:schemeClr val="accent1"/>
                    </a:gs>
                  </a:gsLst>
                  <a:lin ang="0" scaled="1"/>
                </a:gradFill>
                <a:effectLst>
                  <a:outerShdw dist="89803" dir="2700000" algn="ctr" rotWithShape="0">
                    <a:schemeClr val="tx2">
                      <a:alpha val="50000"/>
                    </a:schemeClr>
                  </a:outerShdw>
                </a:effectLst>
                <a:latin typeface="Times New Roman"/>
                <a:cs typeface="Times New Roman"/>
              </a:rPr>
              <a:t> </a:t>
            </a:r>
            <a:r>
              <a:rPr lang="en-US" sz="3600" b="1" kern="10" dirty="0" smtClean="0">
                <a:ln w="28575">
                  <a:solidFill>
                    <a:schemeClr val="bg1"/>
                  </a:solidFill>
                  <a:round/>
                  <a:headEnd/>
                  <a:tailEnd/>
                </a:ln>
                <a:solidFill>
                  <a:srgbClr val="FF0000"/>
                </a:solidFill>
                <a:effectLst>
                  <a:outerShdw dist="89803" dir="2700000" algn="ctr" rotWithShape="0">
                    <a:schemeClr val="tx2">
                      <a:alpha val="50000"/>
                    </a:schemeClr>
                  </a:outerShdw>
                </a:effectLst>
                <a:latin typeface="Times New Roman"/>
                <a:cs typeface="Times New Roman"/>
              </a:rPr>
              <a:t>HỘI</a:t>
            </a:r>
            <a:endParaRPr lang="en-US" sz="3600" b="1" kern="10" dirty="0">
              <a:ln w="28575">
                <a:solidFill>
                  <a:schemeClr val="bg1"/>
                </a:solidFill>
                <a:round/>
                <a:headEnd/>
                <a:tailEnd/>
              </a:ln>
              <a:solidFill>
                <a:srgbClr val="FF0000"/>
              </a:solidFill>
              <a:effectLst>
                <a:outerShdw dist="89803" dir="2700000" algn="ctr" rotWithShape="0">
                  <a:schemeClr val="tx2">
                    <a:alpha val="50000"/>
                  </a:schemeClr>
                </a:outerShdw>
              </a:effectLst>
              <a:latin typeface="Times New Roman"/>
              <a:cs typeface="Times New Roman"/>
            </a:endParaRPr>
          </a:p>
        </p:txBody>
      </p:sp>
      <p:sp>
        <p:nvSpPr>
          <p:cNvPr id="296964" name="Line 12"/>
          <p:cNvSpPr>
            <a:spLocks noChangeShapeType="1"/>
          </p:cNvSpPr>
          <p:nvPr/>
        </p:nvSpPr>
        <p:spPr bwMode="auto">
          <a:xfrm flipH="1">
            <a:off x="0" y="897731"/>
            <a:ext cx="91440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Rectangle 5"/>
          <p:cNvSpPr/>
          <p:nvPr/>
        </p:nvSpPr>
        <p:spPr>
          <a:xfrm>
            <a:off x="0" y="4875610"/>
            <a:ext cx="9144000" cy="26789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smtClean="0">
                <a:solidFill>
                  <a:schemeClr val="bg1"/>
                </a:solidFill>
                <a:latin typeface="Arial" panose="020B0604020202020204" pitchFamily="34" charset="0"/>
                <a:cs typeface="Arial" panose="020B0604020202020204" pitchFamily="34" charset="0"/>
              </a:rPr>
              <a:t>2</a:t>
            </a:r>
            <a:r>
              <a:rPr lang="de-DE" sz="1600" kern="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pic>
        <p:nvPicPr>
          <p:cNvPr id="8" name="Picture 2" descr="http://eduhcmtpschool2017.hcm.edu.vn/UploadImages/Config/thptlythuongkiet/Pictur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137" y="12120"/>
            <a:ext cx="864096" cy="8640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6021"/>
                                        </p:tgtEl>
                                        <p:attrNameLst>
                                          <p:attrName>style.visibility</p:attrName>
                                        </p:attrNameLst>
                                      </p:cBhvr>
                                      <p:to>
                                        <p:strVal val="visible"/>
                                      </p:to>
                                    </p:set>
                                    <p:anim calcmode="lin" valueType="num">
                                      <p:cBhvr>
                                        <p:cTn id="7" dur="500" fill="hold"/>
                                        <p:tgtEl>
                                          <p:spTgt spid="86021"/>
                                        </p:tgtEl>
                                        <p:attrNameLst>
                                          <p:attrName>ppt_w</p:attrName>
                                        </p:attrNameLst>
                                      </p:cBhvr>
                                      <p:tavLst>
                                        <p:tav tm="0">
                                          <p:val>
                                            <p:fltVal val="0"/>
                                          </p:val>
                                        </p:tav>
                                        <p:tav tm="100000">
                                          <p:val>
                                            <p:strVal val="#ppt_w"/>
                                          </p:val>
                                        </p:tav>
                                      </p:tavLst>
                                    </p:anim>
                                    <p:anim calcmode="lin" valueType="num">
                                      <p:cBhvr>
                                        <p:cTn id="8" dur="500" fill="hold"/>
                                        <p:tgtEl>
                                          <p:spTgt spid="86021"/>
                                        </p:tgtEl>
                                        <p:attrNameLst>
                                          <p:attrName>ppt_h</p:attrName>
                                        </p:attrNameLst>
                                      </p:cBhvr>
                                      <p:tavLst>
                                        <p:tav tm="0">
                                          <p:val>
                                            <p:fltVal val="0"/>
                                          </p:val>
                                        </p:tav>
                                        <p:tav tm="100000">
                                          <p:val>
                                            <p:strVal val="#ppt_h"/>
                                          </p:val>
                                        </p:tav>
                                      </p:tavLst>
                                    </p:anim>
                                    <p:animEffect transition="in" filter="fade">
                                      <p:cBhvr>
                                        <p:cTn id="9" dur="500"/>
                                        <p:tgtEl>
                                          <p:spTgt spid="86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Group 2"/>
          <p:cNvGrpSpPr/>
          <p:nvPr/>
        </p:nvGrpSpPr>
        <p:grpSpPr>
          <a:xfrm>
            <a:off x="330029" y="941287"/>
            <a:ext cx="7626347" cy="478335"/>
            <a:chOff x="303216" y="1102519"/>
            <a:chExt cx="7626347" cy="478335"/>
          </a:xfrm>
        </p:grpSpPr>
        <p:sp>
          <p:nvSpPr>
            <p:cNvPr id="615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 name="Rectangle 37"/>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6152" name="Text Box 18"/>
            <p:cNvSpPr txBox="1">
              <a:spLocks noChangeArrowheads="1"/>
            </p:cNvSpPr>
            <p:nvPr/>
          </p:nvSpPr>
          <p:spPr bwMode="gray">
            <a:xfrm>
              <a:off x="993501" y="1116091"/>
              <a:ext cx="64588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r>
                <a:rPr lang="vi-VN" sz="2400" b="1" dirty="0">
                  <a:solidFill>
                    <a:srgbClr val="FF0000"/>
                  </a:solidFill>
                </a:rPr>
                <a:t>ĐẶC ĐIỂM TÌNH HÌNH NHÀ TRƯỜNG</a:t>
              </a:r>
              <a:endParaRPr lang="en-US" altLang="vi-VN" sz="2400" b="1" dirty="0">
                <a:solidFill>
                  <a:srgbClr val="FF0000"/>
                </a:solidFill>
                <a:latin typeface="Times New Roman" pitchFamily="18" charset="0"/>
              </a:endParaRPr>
            </a:p>
          </p:txBody>
        </p:sp>
        <p:sp>
          <p:nvSpPr>
            <p:cNvPr id="6153" name="Text Box 19"/>
            <p:cNvSpPr txBox="1">
              <a:spLocks noChangeArrowheads="1"/>
            </p:cNvSpPr>
            <p:nvPr/>
          </p:nvSpPr>
          <p:spPr bwMode="gray">
            <a:xfrm>
              <a:off x="485950" y="1119189"/>
              <a:ext cx="2696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a:solidFill>
                    <a:srgbClr val="FFFFFF"/>
                  </a:solidFill>
                  <a:latin typeface="Arial" charset="0"/>
                </a:rPr>
                <a:t>I</a:t>
              </a:r>
            </a:p>
          </p:txBody>
        </p:sp>
      </p:grpSp>
      <p:sp>
        <p:nvSpPr>
          <p:cNvPr id="34"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2" name="Rectangle 1"/>
          <p:cNvSpPr/>
          <p:nvPr/>
        </p:nvSpPr>
        <p:spPr>
          <a:xfrm>
            <a:off x="512763" y="1822769"/>
            <a:ext cx="7083573" cy="1477328"/>
          </a:xfrm>
          <a:prstGeom prst="rect">
            <a:avLst/>
          </a:prstGeom>
        </p:spPr>
        <p:txBody>
          <a:bodyPr wrap="square">
            <a:spAutoFit/>
          </a:bodyPr>
          <a:lstStyle/>
          <a:p>
            <a:pPr algn="just"/>
            <a:r>
              <a:rPr lang="vi-VN" dirty="0" smtClean="0"/>
              <a:t>•   Tổng </a:t>
            </a:r>
            <a:r>
              <a:rPr lang="vi-VN" dirty="0"/>
              <a:t>số lớp khối 12: 16 lớp, trong đó có 2 lớp HS có trình độ khá, giỏi (A13, A14) và 2 lớp HS yếu (A15, A16</a:t>
            </a:r>
            <a:r>
              <a:rPr lang="vi-VN" dirty="0" smtClean="0"/>
              <a:t>)</a:t>
            </a:r>
          </a:p>
          <a:p>
            <a:pPr algn="just"/>
            <a:endParaRPr lang="vi-VN" dirty="0"/>
          </a:p>
          <a:p>
            <a:pPr algn="just"/>
            <a:r>
              <a:rPr lang="vi-VN" dirty="0" smtClean="0"/>
              <a:t>•   Tổng </a:t>
            </a:r>
            <a:r>
              <a:rPr lang="vi-VN" dirty="0"/>
              <a:t>số HS khối 12: 616 HS, số lượng đăng ký tổ hợp môn thi của các lớp </a:t>
            </a:r>
            <a:r>
              <a:rPr lang="vi-VN" dirty="0" smtClean="0"/>
              <a:t>như bảng sau:</a:t>
            </a:r>
            <a:endParaRPr lang="vi-VN" dirty="0"/>
          </a:p>
        </p:txBody>
      </p:sp>
    </p:spTree>
    <p:extLst>
      <p:ext uri="{BB962C8B-B14F-4D97-AF65-F5344CB8AC3E}">
        <p14:creationId xmlns:p14="http://schemas.microsoft.com/office/powerpoint/2010/main" val="552317406"/>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graphicFrame>
        <p:nvGraphicFramePr>
          <p:cNvPr id="4" name="Table 3"/>
          <p:cNvGraphicFramePr>
            <a:graphicFrameLocks noGrp="1"/>
          </p:cNvGraphicFramePr>
          <p:nvPr>
            <p:extLst>
              <p:ext uri="{D42A27DB-BD31-4B8C-83A1-F6EECF244321}">
                <p14:modId xmlns:p14="http://schemas.microsoft.com/office/powerpoint/2010/main" val="4179378737"/>
              </p:ext>
            </p:extLst>
          </p:nvPr>
        </p:nvGraphicFramePr>
        <p:xfrm>
          <a:off x="827584" y="875418"/>
          <a:ext cx="6768752" cy="3983346"/>
        </p:xfrm>
        <a:graphic>
          <a:graphicData uri="http://schemas.openxmlformats.org/drawingml/2006/table">
            <a:tbl>
              <a:tblPr firstRow="1" firstCol="1" bandRow="1">
                <a:tableStyleId>{5C22544A-7EE6-4342-B048-85BDC9FD1C3A}</a:tableStyleId>
              </a:tblPr>
              <a:tblGrid>
                <a:gridCol w="685887">
                  <a:extLst>
                    <a:ext uri="{9D8B030D-6E8A-4147-A177-3AD203B41FA5}">
                      <a16:colId xmlns:a16="http://schemas.microsoft.com/office/drawing/2014/main" val="3277524847"/>
                    </a:ext>
                  </a:extLst>
                </a:gridCol>
                <a:gridCol w="1143621">
                  <a:extLst>
                    <a:ext uri="{9D8B030D-6E8A-4147-A177-3AD203B41FA5}">
                      <a16:colId xmlns:a16="http://schemas.microsoft.com/office/drawing/2014/main" val="4161997112"/>
                    </a:ext>
                  </a:extLst>
                </a:gridCol>
                <a:gridCol w="884000">
                  <a:extLst>
                    <a:ext uri="{9D8B030D-6E8A-4147-A177-3AD203B41FA5}">
                      <a16:colId xmlns:a16="http://schemas.microsoft.com/office/drawing/2014/main" val="996954222"/>
                    </a:ext>
                  </a:extLst>
                </a:gridCol>
                <a:gridCol w="1142906">
                  <a:extLst>
                    <a:ext uri="{9D8B030D-6E8A-4147-A177-3AD203B41FA5}">
                      <a16:colId xmlns:a16="http://schemas.microsoft.com/office/drawing/2014/main" val="4037236140"/>
                    </a:ext>
                  </a:extLst>
                </a:gridCol>
                <a:gridCol w="1142906">
                  <a:extLst>
                    <a:ext uri="{9D8B030D-6E8A-4147-A177-3AD203B41FA5}">
                      <a16:colId xmlns:a16="http://schemas.microsoft.com/office/drawing/2014/main" val="2599585621"/>
                    </a:ext>
                  </a:extLst>
                </a:gridCol>
                <a:gridCol w="1769432">
                  <a:extLst>
                    <a:ext uri="{9D8B030D-6E8A-4147-A177-3AD203B41FA5}">
                      <a16:colId xmlns:a16="http://schemas.microsoft.com/office/drawing/2014/main" val="2000999591"/>
                    </a:ext>
                  </a:extLst>
                </a:gridCol>
              </a:tblGrid>
              <a:tr h="317176">
                <a:tc>
                  <a:txBody>
                    <a:bodyPr/>
                    <a:lstStyle/>
                    <a:p>
                      <a:pPr algn="ctr">
                        <a:spcAft>
                          <a:spcPts val="0"/>
                        </a:spcAft>
                      </a:pPr>
                      <a:r>
                        <a:rPr lang="en-US" sz="1100">
                          <a:effectLst/>
                        </a:rPr>
                        <a:t>STT</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100">
                          <a:effectLst/>
                        </a:rPr>
                        <a:t>LỚP</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100">
                          <a:effectLst/>
                        </a:rPr>
                        <a:t>SỈ SỔ</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100">
                          <a:effectLst/>
                        </a:rPr>
                        <a:t>TỔ HỢP KHTN</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100">
                          <a:effectLst/>
                        </a:rPr>
                        <a:t>TỔ HỢP KHXH</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100">
                          <a:effectLst/>
                        </a:rPr>
                        <a:t>Ghi chú</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43483694"/>
                  </a:ext>
                </a:extLst>
              </a:tr>
              <a:tr h="193483">
                <a:tc>
                  <a:txBody>
                    <a:bodyPr/>
                    <a:lstStyle/>
                    <a:p>
                      <a:pPr algn="ctr">
                        <a:spcAft>
                          <a:spcPts val="0"/>
                        </a:spcAft>
                      </a:pPr>
                      <a:r>
                        <a:rPr lang="en-US" sz="1100">
                          <a:effectLst/>
                        </a:rPr>
                        <a:t>1</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dirty="0">
                          <a:effectLst/>
                        </a:rPr>
                        <a:t>12A01</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40</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25</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15</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2898744865"/>
                  </a:ext>
                </a:extLst>
              </a:tr>
              <a:tr h="193483">
                <a:tc>
                  <a:txBody>
                    <a:bodyPr/>
                    <a:lstStyle/>
                    <a:p>
                      <a:pPr algn="ctr">
                        <a:spcAft>
                          <a:spcPts val="0"/>
                        </a:spcAft>
                      </a:pPr>
                      <a:r>
                        <a:rPr lang="en-US" sz="1100">
                          <a:effectLst/>
                        </a:rPr>
                        <a:t>2</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dirty="0">
                          <a:effectLst/>
                        </a:rPr>
                        <a:t>12A02</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40</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28</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3884954884"/>
                  </a:ext>
                </a:extLst>
              </a:tr>
              <a:tr h="193483">
                <a:tc>
                  <a:txBody>
                    <a:bodyPr/>
                    <a:lstStyle/>
                    <a:p>
                      <a:pPr algn="ctr">
                        <a:spcAft>
                          <a:spcPts val="0"/>
                        </a:spcAft>
                      </a:pPr>
                      <a:r>
                        <a:rPr lang="en-US" sz="1100">
                          <a:effectLst/>
                        </a:rPr>
                        <a:t>3</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dirty="0">
                          <a:effectLst/>
                        </a:rPr>
                        <a:t>12A03</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40</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29</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11</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3391790578"/>
                  </a:ext>
                </a:extLst>
              </a:tr>
              <a:tr h="193483">
                <a:tc>
                  <a:txBody>
                    <a:bodyPr/>
                    <a:lstStyle/>
                    <a:p>
                      <a:pPr algn="ctr">
                        <a:spcAft>
                          <a:spcPts val="0"/>
                        </a:spcAft>
                      </a:pPr>
                      <a:r>
                        <a:rPr lang="en-US" sz="1100">
                          <a:effectLst/>
                        </a:rPr>
                        <a:t>4</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dirty="0">
                          <a:effectLst/>
                        </a:rPr>
                        <a:t>12A04</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39</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26</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13</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1459875483"/>
                  </a:ext>
                </a:extLst>
              </a:tr>
              <a:tr h="193483">
                <a:tc>
                  <a:txBody>
                    <a:bodyPr/>
                    <a:lstStyle/>
                    <a:p>
                      <a:pPr algn="ctr">
                        <a:spcAft>
                          <a:spcPts val="0"/>
                        </a:spcAft>
                      </a:pPr>
                      <a:r>
                        <a:rPr lang="en-US" sz="1100">
                          <a:effectLst/>
                        </a:rPr>
                        <a:t>5</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12A05</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40</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dirty="0">
                          <a:effectLst/>
                        </a:rPr>
                        <a:t>25</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15</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1651640415"/>
                  </a:ext>
                </a:extLst>
              </a:tr>
              <a:tr h="193483">
                <a:tc>
                  <a:txBody>
                    <a:bodyPr/>
                    <a:lstStyle/>
                    <a:p>
                      <a:pPr algn="ctr">
                        <a:spcAft>
                          <a:spcPts val="0"/>
                        </a:spcAft>
                      </a:pPr>
                      <a:r>
                        <a:rPr lang="en-US" sz="1100">
                          <a:effectLst/>
                        </a:rPr>
                        <a:t>6</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12A06</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39</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25</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14</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2924443494"/>
                  </a:ext>
                </a:extLst>
              </a:tr>
              <a:tr h="173005">
                <a:tc>
                  <a:txBody>
                    <a:bodyPr/>
                    <a:lstStyle/>
                    <a:p>
                      <a:pPr algn="ctr">
                        <a:spcAft>
                          <a:spcPts val="0"/>
                        </a:spcAft>
                      </a:pPr>
                      <a:r>
                        <a:rPr lang="en-US" sz="1100">
                          <a:effectLst/>
                        </a:rPr>
                        <a:t>7</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12A07</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39</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24</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15</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346236439"/>
                  </a:ext>
                </a:extLst>
              </a:tr>
              <a:tr h="173005">
                <a:tc>
                  <a:txBody>
                    <a:bodyPr/>
                    <a:lstStyle/>
                    <a:p>
                      <a:pPr algn="ctr">
                        <a:spcAft>
                          <a:spcPts val="0"/>
                        </a:spcAft>
                      </a:pPr>
                      <a:r>
                        <a:rPr lang="en-US" sz="1100">
                          <a:effectLst/>
                        </a:rPr>
                        <a:t>8</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12A08</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39</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21</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18</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1325306715"/>
                  </a:ext>
                </a:extLst>
              </a:tr>
              <a:tr h="173005">
                <a:tc>
                  <a:txBody>
                    <a:bodyPr/>
                    <a:lstStyle/>
                    <a:p>
                      <a:pPr algn="ctr">
                        <a:spcAft>
                          <a:spcPts val="0"/>
                        </a:spcAft>
                      </a:pPr>
                      <a:r>
                        <a:rPr lang="en-US" sz="1100">
                          <a:effectLst/>
                        </a:rPr>
                        <a:t>9</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12A09</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38</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dirty="0">
                          <a:effectLst/>
                        </a:rPr>
                        <a:t>26</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823705402"/>
                  </a:ext>
                </a:extLst>
              </a:tr>
              <a:tr h="173005">
                <a:tc>
                  <a:txBody>
                    <a:bodyPr/>
                    <a:lstStyle/>
                    <a:p>
                      <a:pPr algn="ctr">
                        <a:spcAft>
                          <a:spcPts val="0"/>
                        </a:spcAft>
                      </a:pPr>
                      <a:r>
                        <a:rPr lang="en-US" sz="1100">
                          <a:effectLst/>
                        </a:rPr>
                        <a:t>10</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12A10</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41</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15</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26</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970836529"/>
                  </a:ext>
                </a:extLst>
              </a:tr>
              <a:tr h="173005">
                <a:tc>
                  <a:txBody>
                    <a:bodyPr/>
                    <a:lstStyle/>
                    <a:p>
                      <a:pPr algn="ctr">
                        <a:spcAft>
                          <a:spcPts val="0"/>
                        </a:spcAft>
                      </a:pPr>
                      <a:r>
                        <a:rPr lang="en-US" sz="1100">
                          <a:effectLst/>
                        </a:rPr>
                        <a:t>11</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12A11</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40</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dirty="0">
                          <a:effectLst/>
                        </a:rPr>
                        <a:t>25</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15</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2944595245"/>
                  </a:ext>
                </a:extLst>
              </a:tr>
              <a:tr h="173005">
                <a:tc>
                  <a:txBody>
                    <a:bodyPr/>
                    <a:lstStyle/>
                    <a:p>
                      <a:pPr algn="ctr">
                        <a:spcAft>
                          <a:spcPts val="0"/>
                        </a:spcAft>
                      </a:pPr>
                      <a:r>
                        <a:rPr lang="en-US" sz="1100">
                          <a:effectLst/>
                        </a:rPr>
                        <a:t>12</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12A12</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40</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21</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dirty="0">
                          <a:effectLst/>
                        </a:rPr>
                        <a:t>19</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4143543672"/>
                  </a:ext>
                </a:extLst>
              </a:tr>
              <a:tr h="173005">
                <a:tc>
                  <a:txBody>
                    <a:bodyPr/>
                    <a:lstStyle/>
                    <a:p>
                      <a:pPr algn="ctr">
                        <a:spcAft>
                          <a:spcPts val="0"/>
                        </a:spcAft>
                      </a:pPr>
                      <a:r>
                        <a:rPr lang="en-US" sz="1100">
                          <a:effectLst/>
                        </a:rPr>
                        <a:t>13</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12A13</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34</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28</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dirty="0">
                          <a:effectLst/>
                        </a:rPr>
                        <a:t>6</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353163276"/>
                  </a:ext>
                </a:extLst>
              </a:tr>
              <a:tr h="173005">
                <a:tc>
                  <a:txBody>
                    <a:bodyPr/>
                    <a:lstStyle/>
                    <a:p>
                      <a:pPr algn="ctr">
                        <a:spcAft>
                          <a:spcPts val="0"/>
                        </a:spcAft>
                      </a:pPr>
                      <a:r>
                        <a:rPr lang="en-US" sz="1100">
                          <a:effectLst/>
                        </a:rPr>
                        <a:t>14</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12A14</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35</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21</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dirty="0">
                          <a:effectLst/>
                        </a:rPr>
                        <a:t>14</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dirty="0">
                          <a:effectLst/>
                        </a:rPr>
                        <a:t> </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3584724601"/>
                  </a:ext>
                </a:extLst>
              </a:tr>
              <a:tr h="173005">
                <a:tc>
                  <a:txBody>
                    <a:bodyPr/>
                    <a:lstStyle/>
                    <a:p>
                      <a:pPr algn="ctr">
                        <a:spcAft>
                          <a:spcPts val="0"/>
                        </a:spcAft>
                      </a:pPr>
                      <a:r>
                        <a:rPr lang="en-US" sz="1100">
                          <a:effectLst/>
                        </a:rPr>
                        <a:t>15</a:t>
                      </a:r>
                      <a:endParaRPr lang="vi-VN" sz="10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12A15</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37</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8</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a:effectLst/>
                        </a:rPr>
                        <a:t>29</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spcAft>
                          <a:spcPts val="0"/>
                        </a:spcAft>
                      </a:pPr>
                      <a:r>
                        <a:rPr lang="vi-VN" sz="1200" dirty="0">
                          <a:effectLst/>
                        </a:rPr>
                        <a:t> </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2346700676"/>
                  </a:ext>
                </a:extLst>
              </a:tr>
              <a:tr h="346010">
                <a:tc>
                  <a:txBody>
                    <a:bodyPr/>
                    <a:lstStyle/>
                    <a:p>
                      <a:pPr algn="ctr">
                        <a:lnSpc>
                          <a:spcPct val="130000"/>
                        </a:lnSpc>
                        <a:spcAft>
                          <a:spcPts val="0"/>
                        </a:spcAft>
                      </a:pPr>
                      <a:r>
                        <a:rPr lang="en-US" sz="1100" dirty="0">
                          <a:effectLst/>
                        </a:rPr>
                        <a:t>16</a:t>
                      </a:r>
                      <a:endParaRPr lang="vi-VN" sz="1000"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lnSpc>
                          <a:spcPct val="130000"/>
                        </a:lnSpc>
                        <a:spcAft>
                          <a:spcPts val="0"/>
                        </a:spcAft>
                      </a:pPr>
                      <a:r>
                        <a:rPr lang="en-US" sz="1200">
                          <a:effectLst/>
                        </a:rPr>
                        <a:t>12A16</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lnSpc>
                          <a:spcPct val="130000"/>
                        </a:lnSpc>
                        <a:spcAft>
                          <a:spcPts val="0"/>
                        </a:spcAft>
                      </a:pPr>
                      <a:r>
                        <a:rPr lang="en-US" sz="1200" b="1" dirty="0">
                          <a:effectLst/>
                        </a:rPr>
                        <a:t>35</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lnSpc>
                          <a:spcPct val="130000"/>
                        </a:lnSpc>
                        <a:spcAft>
                          <a:spcPts val="0"/>
                        </a:spcAft>
                      </a:pPr>
                      <a:r>
                        <a:rPr lang="en-US" sz="1200">
                          <a:effectLst/>
                        </a:rPr>
                        <a:t>6</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lnSpc>
                          <a:spcPct val="130000"/>
                        </a:lnSpc>
                        <a:spcAft>
                          <a:spcPts val="0"/>
                        </a:spcAft>
                      </a:pPr>
                      <a:r>
                        <a:rPr lang="en-US" sz="1200">
                          <a:effectLst/>
                        </a:rPr>
                        <a:t>34</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1130" algn="ctr">
                        <a:spcAft>
                          <a:spcPts val="0"/>
                        </a:spcAft>
                      </a:pPr>
                      <a:r>
                        <a:rPr lang="en-US" sz="1200" dirty="0">
                          <a:effectLst/>
                        </a:rPr>
                        <a:t>Có 05 HS đăng ký 2 tổ hợp môn</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4007469288"/>
                  </a:ext>
                </a:extLst>
              </a:tr>
              <a:tr h="201719">
                <a:tc gridSpan="2">
                  <a:txBody>
                    <a:bodyPr/>
                    <a:lstStyle/>
                    <a:p>
                      <a:pPr algn="ctr">
                        <a:spcAft>
                          <a:spcPts val="0"/>
                        </a:spcAft>
                      </a:pPr>
                      <a:r>
                        <a:rPr lang="en-US" sz="1200">
                          <a:effectLst/>
                        </a:rPr>
                        <a:t>TỔNG</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hMerge="1">
                  <a:txBody>
                    <a:bodyPr/>
                    <a:lstStyle/>
                    <a:p>
                      <a:endParaRPr lang="vi-VN"/>
                    </a:p>
                  </a:txBody>
                  <a:tcPr/>
                </a:tc>
                <a:tc>
                  <a:txBody>
                    <a:bodyPr/>
                    <a:lstStyle/>
                    <a:p>
                      <a:pPr algn="ctr">
                        <a:spcAft>
                          <a:spcPts val="0"/>
                        </a:spcAft>
                      </a:pPr>
                      <a:r>
                        <a:rPr lang="en-US" sz="1200" b="1" dirty="0">
                          <a:effectLst/>
                        </a:rPr>
                        <a:t>616</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352</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264</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lnSpc>
                          <a:spcPct val="130000"/>
                        </a:lnSpc>
                        <a:spcAft>
                          <a:spcPts val="0"/>
                        </a:spcAft>
                      </a:pPr>
                      <a:r>
                        <a:rPr lang="vi-VN" sz="1200" dirty="0">
                          <a:effectLst/>
                        </a:rPr>
                        <a:t> </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379174007"/>
                  </a:ext>
                </a:extLst>
              </a:tr>
              <a:tr h="201719">
                <a:tc gridSpan="2">
                  <a:txBody>
                    <a:bodyPr/>
                    <a:lstStyle/>
                    <a:p>
                      <a:pPr algn="ctr">
                        <a:spcAft>
                          <a:spcPts val="0"/>
                        </a:spcAft>
                      </a:pPr>
                      <a:r>
                        <a:rPr lang="en-US" sz="1200">
                          <a:effectLst/>
                        </a:rPr>
                        <a:t>Tỉ lệ</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hMerge="1">
                  <a:txBody>
                    <a:bodyPr/>
                    <a:lstStyle/>
                    <a:p>
                      <a:endParaRPr lang="vi-VN"/>
                    </a:p>
                  </a:txBody>
                  <a:tcPr/>
                </a:tc>
                <a:tc>
                  <a:txBody>
                    <a:bodyPr/>
                    <a:lstStyle/>
                    <a:p>
                      <a:pPr algn="ctr">
                        <a:spcAft>
                          <a:spcPts val="0"/>
                        </a:spcAft>
                      </a:pPr>
                      <a:r>
                        <a:rPr lang="vi-VN" sz="1200">
                          <a:effectLst/>
                        </a:rPr>
                        <a:t> </a:t>
                      </a:r>
                      <a:endParaRPr lang="vi-VN" sz="120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57,14%</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algn="ctr">
                        <a:spcAft>
                          <a:spcPts val="0"/>
                        </a:spcAft>
                      </a:pPr>
                      <a:r>
                        <a:rPr lang="en-US" sz="1200" b="1" dirty="0">
                          <a:effectLst/>
                        </a:rPr>
                        <a:t>42,86%</a:t>
                      </a:r>
                      <a:endParaRPr lang="vi-VN" sz="1200" b="1" dirty="0">
                        <a:effectLst/>
                        <a:latin typeface="Times New Roman" panose="02020603050405020304" pitchFamily="18" charset="0"/>
                        <a:ea typeface="Times New Roman" panose="02020603050405020304" pitchFamily="18" charset="0"/>
                      </a:endParaRPr>
                    </a:p>
                  </a:txBody>
                  <a:tcPr marL="56866" marR="56866" marT="0" marB="0" anchor="ctr"/>
                </a:tc>
                <a:tc>
                  <a:txBody>
                    <a:bodyPr/>
                    <a:lstStyle/>
                    <a:p>
                      <a:pPr marR="152400" algn="ctr">
                        <a:lnSpc>
                          <a:spcPct val="130000"/>
                        </a:lnSpc>
                        <a:spcAft>
                          <a:spcPts val="0"/>
                        </a:spcAft>
                      </a:pPr>
                      <a:r>
                        <a:rPr lang="vi-VN" sz="1200" dirty="0">
                          <a:effectLst/>
                        </a:rPr>
                        <a:t> </a:t>
                      </a:r>
                      <a:endParaRPr lang="vi-VN" sz="1200" dirty="0">
                        <a:effectLst/>
                        <a:latin typeface="Times New Roman" panose="02020603050405020304" pitchFamily="18" charset="0"/>
                        <a:ea typeface="Times New Roman" panose="02020603050405020304" pitchFamily="18" charset="0"/>
                      </a:endParaRPr>
                    </a:p>
                  </a:txBody>
                  <a:tcPr marL="56866" marR="56866" marT="0" marB="0" anchor="ctr"/>
                </a:tc>
                <a:extLst>
                  <a:ext uri="{0D108BD9-81ED-4DB2-BD59-A6C34878D82A}">
                    <a16:rowId xmlns:a16="http://schemas.microsoft.com/office/drawing/2014/main" val="1395704197"/>
                  </a:ext>
                </a:extLst>
              </a:tr>
            </a:tbl>
          </a:graphicData>
        </a:graphic>
      </p:graphicFrame>
      <p:sp>
        <p:nvSpPr>
          <p:cNvPr id="7" name="Rectangle 6"/>
          <p:cNvSpPr/>
          <p:nvPr/>
        </p:nvSpPr>
        <p:spPr>
          <a:xfrm>
            <a:off x="2411760" y="4833098"/>
            <a:ext cx="4572000" cy="307777"/>
          </a:xfrm>
          <a:prstGeom prst="rect">
            <a:avLst/>
          </a:prstGeom>
        </p:spPr>
        <p:txBody>
          <a:bodyPr>
            <a:spAutoFit/>
          </a:bodyPr>
          <a:lstStyle/>
          <a:p>
            <a:r>
              <a:rPr lang="vi-VN" sz="1400" dirty="0"/>
              <a:t>(</a:t>
            </a:r>
            <a:r>
              <a:rPr lang="vi-VN" sz="1400" i="1" dirty="0"/>
              <a:t>Số liệu cập nhật lúc 16g00 ngày 08/03/2018</a:t>
            </a:r>
            <a:r>
              <a:rPr lang="vi-VN" sz="1400" dirty="0"/>
              <a:t>)</a:t>
            </a:r>
          </a:p>
        </p:txBody>
      </p:sp>
    </p:spTree>
    <p:extLst>
      <p:ext uri="{BB962C8B-B14F-4D97-AF65-F5344CB8AC3E}">
        <p14:creationId xmlns:p14="http://schemas.microsoft.com/office/powerpoint/2010/main" val="2218200576"/>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 name="Group 8"/>
          <p:cNvGrpSpPr/>
          <p:nvPr/>
        </p:nvGrpSpPr>
        <p:grpSpPr>
          <a:xfrm>
            <a:off x="323528" y="824627"/>
            <a:ext cx="7626347" cy="478335"/>
            <a:chOff x="303216" y="1102519"/>
            <a:chExt cx="7626347" cy="478335"/>
          </a:xfrm>
        </p:grpSpPr>
        <p:sp>
          <p:nvSpPr>
            <p:cNvPr id="12" name="Text Box 18"/>
            <p:cNvSpPr txBox="1">
              <a:spLocks noChangeArrowheads="1"/>
            </p:cNvSpPr>
            <p:nvPr/>
          </p:nvSpPr>
          <p:spPr bwMode="gray">
            <a:xfrm>
              <a:off x="1076006" y="1113239"/>
              <a:ext cx="511229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vi-VN" sz="2200" b="1" dirty="0">
                  <a:solidFill>
                    <a:srgbClr val="FF0000"/>
                  </a:solidFill>
                </a:rPr>
                <a:t>NỘI DUNG, THỜI GIAN ÔN TẬP</a:t>
              </a:r>
              <a:endParaRPr lang="vi-VN" sz="2200" dirty="0">
                <a:solidFill>
                  <a:srgbClr val="FF0000"/>
                </a:solidFill>
              </a:endParaRPr>
            </a:p>
          </p:txBody>
        </p:sp>
        <p:sp>
          <p:nvSpPr>
            <p:cNvPr id="1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1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13" name="Text Box 19"/>
            <p:cNvSpPr txBox="1">
              <a:spLocks noChangeArrowheads="1"/>
            </p:cNvSpPr>
            <p:nvPr/>
          </p:nvSpPr>
          <p:spPr bwMode="gray">
            <a:xfrm>
              <a:off x="443471" y="1119189"/>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II</a:t>
              </a:r>
              <a:endParaRPr lang="en-US" altLang="vi-VN" sz="2400" b="1" dirty="0">
                <a:solidFill>
                  <a:srgbClr val="FFFFFF"/>
                </a:solidFill>
                <a:latin typeface="Arial" charset="0"/>
              </a:endParaRPr>
            </a:p>
          </p:txBody>
        </p:sp>
      </p:grpSp>
      <p:sp>
        <p:nvSpPr>
          <p:cNvPr id="4" name="Rectangle 1"/>
          <p:cNvSpPr>
            <a:spLocks noChangeArrowheads="1"/>
          </p:cNvSpPr>
          <p:nvPr/>
        </p:nvSpPr>
        <p:spPr bwMode="auto">
          <a:xfrm>
            <a:off x="894085" y="1256735"/>
            <a:ext cx="21162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vi-VN"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1. </a:t>
            </a:r>
            <a:r>
              <a:rPr kumimoji="0" lang="vi-VN" altLang="vi-VN"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Nội</a:t>
            </a:r>
            <a:r>
              <a:rPr kumimoji="0" lang="vi-VN" altLang="vi-VN"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dung ôn tập</a:t>
            </a:r>
            <a:r>
              <a:rPr kumimoji="0" lang="fr-FR" altLang="vi-VN" sz="13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vi-VN" altLang="vi-VN" sz="800" b="0" i="0" u="none" strike="noStrike" cap="none" normalizeH="0" baseline="0" dirty="0" smtClean="0">
              <a:ln>
                <a:noFill/>
              </a:ln>
              <a:solidFill>
                <a:schemeClr val="tx1"/>
              </a:solidFill>
              <a:effectLst/>
              <a:latin typeface="Arial" panose="020B0604020202020204" pitchFamily="34" charset="0"/>
            </a:endParaRPr>
          </a:p>
        </p:txBody>
      </p:sp>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2" name="Rectangle 1"/>
          <p:cNvSpPr/>
          <p:nvPr/>
        </p:nvSpPr>
        <p:spPr>
          <a:xfrm>
            <a:off x="395535" y="1603702"/>
            <a:ext cx="7554339" cy="3416320"/>
          </a:xfrm>
          <a:prstGeom prst="rect">
            <a:avLst/>
          </a:prstGeom>
        </p:spPr>
        <p:txBody>
          <a:bodyPr wrap="square">
            <a:spAutoFit/>
          </a:bodyPr>
          <a:lstStyle/>
          <a:p>
            <a:pPr algn="just">
              <a:lnSpc>
                <a:spcPct val="120000"/>
              </a:lnSpc>
              <a:spcAft>
                <a:spcPts val="0"/>
              </a:spcAft>
            </a:pPr>
            <a:r>
              <a:rPr lang="vi-VN" dirty="0">
                <a:solidFill>
                  <a:srgbClr val="333333"/>
                </a:solidFill>
                <a:latin typeface="Times New Roman" panose="02020603050405020304" pitchFamily="18" charset="0"/>
                <a:ea typeface="Times New Roman" panose="02020603050405020304" pitchFamily="18" charset="0"/>
              </a:rPr>
              <a:t>- Nội dung ôn tập: Chương trình lớp 11, 12 THPT thi THPTQG do Bộ GD&amp;ĐT hướng dẫn.</a:t>
            </a:r>
            <a:endParaRPr lang="vi-VN" sz="1600" dirty="0">
              <a:latin typeface="Times New Roman" panose="02020603050405020304" pitchFamily="18" charset="0"/>
              <a:ea typeface="Times New Roman" panose="02020603050405020304" pitchFamily="18" charset="0"/>
            </a:endParaRPr>
          </a:p>
          <a:p>
            <a:pPr algn="just">
              <a:lnSpc>
                <a:spcPct val="120000"/>
              </a:lnSpc>
              <a:spcAft>
                <a:spcPts val="0"/>
              </a:spcAft>
            </a:pPr>
            <a:r>
              <a:rPr lang="vi-VN" dirty="0">
                <a:solidFill>
                  <a:srgbClr val="333333"/>
                </a:solidFill>
                <a:latin typeface="Times New Roman" panose="02020603050405020304" pitchFamily="18" charset="0"/>
                <a:ea typeface="Times New Roman" panose="02020603050405020304" pitchFamily="18" charset="0"/>
              </a:rPr>
              <a:t>- Phương pháp ôn tập: lựa chọn các phương pháp và hình thức ôn tập phù hợp với đối tượng học sinh và môn thi.</a:t>
            </a:r>
            <a:endParaRPr lang="vi-VN" sz="1600" dirty="0">
              <a:latin typeface="Times New Roman" panose="02020603050405020304" pitchFamily="18" charset="0"/>
              <a:ea typeface="Times New Roman" panose="02020603050405020304" pitchFamily="18" charset="0"/>
            </a:endParaRPr>
          </a:p>
          <a:p>
            <a:pPr algn="just">
              <a:lnSpc>
                <a:spcPct val="120000"/>
              </a:lnSpc>
              <a:spcAft>
                <a:spcPts val="0"/>
              </a:spcAft>
            </a:pPr>
            <a:r>
              <a:rPr lang="vi-VN" dirty="0">
                <a:solidFill>
                  <a:srgbClr val="333333"/>
                </a:solidFill>
                <a:latin typeface="Times New Roman" panose="02020603050405020304" pitchFamily="18" charset="0"/>
                <a:ea typeface="Times New Roman" panose="02020603050405020304" pitchFamily="18" charset="0"/>
              </a:rPr>
              <a:t>- Rèn cho học sinh kỹ năng làm bài thi trắc nghiệm, nhất là cách làm các tổ hợp bài thi và các môn mới tổ chức thi trắc nghiệm (Toán học, bài thi Khoa học Tự nhiên, Khoa học Xã hội).</a:t>
            </a:r>
            <a:endParaRPr lang="vi-VN" sz="1600" dirty="0">
              <a:latin typeface="Times New Roman" panose="02020603050405020304" pitchFamily="18" charset="0"/>
              <a:ea typeface="Times New Roman" panose="02020603050405020304" pitchFamily="18" charset="0"/>
            </a:endParaRPr>
          </a:p>
          <a:p>
            <a:pPr algn="just">
              <a:lnSpc>
                <a:spcPct val="120000"/>
              </a:lnSpc>
              <a:spcAft>
                <a:spcPts val="0"/>
              </a:spcAft>
            </a:pPr>
            <a:r>
              <a:rPr lang="vi-VN" dirty="0">
                <a:solidFill>
                  <a:srgbClr val="333333"/>
                </a:solidFill>
                <a:latin typeface="Times New Roman" panose="02020603050405020304" pitchFamily="18" charset="0"/>
                <a:ea typeface="Times New Roman" panose="02020603050405020304" pitchFamily="18" charset="0"/>
              </a:rPr>
              <a:t>- Tổ chức cho học sinh làm các đề thi thử của Bộ GD&amp;ĐT, đề thi do Sở GD&amp;ĐT cung cấp, đề thi do GV bộ môn xây dựng theo cấu trúc đề thi THPT quốc gia năm 2018.</a:t>
            </a:r>
            <a:endParaRPr lang="vi-V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6103617"/>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 name="Group 8"/>
          <p:cNvGrpSpPr/>
          <p:nvPr/>
        </p:nvGrpSpPr>
        <p:grpSpPr>
          <a:xfrm>
            <a:off x="323528" y="824627"/>
            <a:ext cx="7626347" cy="478335"/>
            <a:chOff x="303216" y="1102519"/>
            <a:chExt cx="7626347" cy="478335"/>
          </a:xfrm>
        </p:grpSpPr>
        <p:sp>
          <p:nvSpPr>
            <p:cNvPr id="12" name="Text Box 18"/>
            <p:cNvSpPr txBox="1">
              <a:spLocks noChangeArrowheads="1"/>
            </p:cNvSpPr>
            <p:nvPr/>
          </p:nvSpPr>
          <p:spPr bwMode="gray">
            <a:xfrm>
              <a:off x="1076006" y="1113239"/>
              <a:ext cx="511229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r>
                <a:rPr lang="vi-VN" sz="2200" b="1" dirty="0">
                  <a:solidFill>
                    <a:srgbClr val="FF0000"/>
                  </a:solidFill>
                </a:rPr>
                <a:t>NỘI DUNG, THỜI GIAN ÔN TẬP</a:t>
              </a:r>
              <a:endParaRPr lang="vi-VN" sz="2200" dirty="0">
                <a:solidFill>
                  <a:srgbClr val="FF0000"/>
                </a:solidFill>
              </a:endParaRPr>
            </a:p>
          </p:txBody>
        </p:sp>
        <p:sp>
          <p:nvSpPr>
            <p:cNvPr id="10" name="Line 16"/>
            <p:cNvSpPr>
              <a:spLocks noChangeShapeType="1"/>
            </p:cNvSpPr>
            <p:nvPr/>
          </p:nvSpPr>
          <p:spPr bwMode="gray">
            <a:xfrm>
              <a:off x="608013" y="1519238"/>
              <a:ext cx="7321550" cy="0"/>
            </a:xfrm>
            <a:prstGeom prst="line">
              <a:avLst/>
            </a:prstGeom>
            <a:noFill/>
            <a:ln w="25400">
              <a:solidFill>
                <a:schemeClr val="tx2"/>
              </a:solidFill>
              <a:prstDash val="sysDot"/>
              <a:round/>
              <a:headEnd/>
              <a:tailEnd type="oval"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10"/>
            <p:cNvSpPr>
              <a:spLocks noChangeArrowheads="1"/>
            </p:cNvSpPr>
            <p:nvPr/>
          </p:nvSpPr>
          <p:spPr bwMode="gray">
            <a:xfrm rot="3419336">
              <a:off x="383781" y="1021954"/>
              <a:ext cx="359569" cy="520700"/>
            </a:xfrm>
            <a:prstGeom prst="rect">
              <a:avLst/>
            </a:prstGeom>
            <a:gradFill rotWithShape="1">
              <a:gsLst>
                <a:gs pos="0">
                  <a:schemeClr val="accent1"/>
                </a:gs>
                <a:gs pos="100000">
                  <a:schemeClr val="accent1">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chemeClr val="accent1"/>
              </a:extrusionClr>
            </a:sp3d>
          </p:spPr>
          <p:txBody>
            <a:bodyPr wrap="none" anchor="ctr">
              <a:flatTx/>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defRPr/>
              </a:pPr>
              <a:endParaRPr lang="en-US"/>
            </a:p>
          </p:txBody>
        </p:sp>
        <p:sp>
          <p:nvSpPr>
            <p:cNvPr id="13" name="Text Box 19"/>
            <p:cNvSpPr txBox="1">
              <a:spLocks noChangeArrowheads="1"/>
            </p:cNvSpPr>
            <p:nvPr/>
          </p:nvSpPr>
          <p:spPr bwMode="gray">
            <a:xfrm>
              <a:off x="443471" y="1119189"/>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800">
                  <a:solidFill>
                    <a:schemeClr val="tx1"/>
                  </a:solidFill>
                  <a:latin typeface="Verdana" pitchFamily="34"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a:r>
                <a:rPr lang="en-US" altLang="vi-VN" sz="2400" b="1" dirty="0" smtClean="0">
                  <a:solidFill>
                    <a:srgbClr val="FFFFFF"/>
                  </a:solidFill>
                  <a:latin typeface="Arial" charset="0"/>
                </a:rPr>
                <a:t>II</a:t>
              </a:r>
              <a:endParaRPr lang="en-US" altLang="vi-VN" sz="2400" b="1" dirty="0">
                <a:solidFill>
                  <a:srgbClr val="FFFFFF"/>
                </a:solidFill>
                <a:latin typeface="Arial" charset="0"/>
              </a:endParaRPr>
            </a:p>
          </p:txBody>
        </p:sp>
      </p:grpSp>
      <p:sp>
        <p:nvSpPr>
          <p:cNvPr id="4" name="Rectangle 1"/>
          <p:cNvSpPr>
            <a:spLocks noChangeArrowheads="1"/>
          </p:cNvSpPr>
          <p:nvPr/>
        </p:nvSpPr>
        <p:spPr bwMode="auto">
          <a:xfrm>
            <a:off x="474932" y="1481617"/>
            <a:ext cx="74606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vi-VN" b="1" dirty="0"/>
              <a:t>2.</a:t>
            </a:r>
            <a:r>
              <a:rPr lang="vi-VN" dirty="0"/>
              <a:t> </a:t>
            </a:r>
            <a:r>
              <a:rPr lang="vi-VN" b="1" dirty="0"/>
              <a:t>Thời gian ôn tập:</a:t>
            </a:r>
            <a:r>
              <a:rPr lang="vi-VN" dirty="0"/>
              <a:t> </a:t>
            </a:r>
            <a:r>
              <a:rPr lang="vi-VN" b="1" i="1" dirty="0">
                <a:solidFill>
                  <a:srgbClr val="FF0000"/>
                </a:solidFill>
              </a:rPr>
              <a:t>Từ 19/03/2018 đến 16/6/2018</a:t>
            </a:r>
            <a:r>
              <a:rPr lang="vi-VN" dirty="0"/>
              <a:t>, chia thành 03 đợt:</a:t>
            </a:r>
          </a:p>
        </p:txBody>
      </p:sp>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2" name="Rectangle 1"/>
          <p:cNvSpPr/>
          <p:nvPr/>
        </p:nvSpPr>
        <p:spPr>
          <a:xfrm>
            <a:off x="1259632" y="1850949"/>
            <a:ext cx="6205486" cy="2086725"/>
          </a:xfrm>
          <a:prstGeom prst="rect">
            <a:avLst/>
          </a:prstGeom>
        </p:spPr>
        <p:txBody>
          <a:bodyPr wrap="square">
            <a:spAutoFit/>
          </a:bodyPr>
          <a:lstStyle/>
          <a:p>
            <a:pPr marL="285750" indent="-285750" algn="just">
              <a:lnSpc>
                <a:spcPct val="150000"/>
              </a:lnSpc>
              <a:spcAft>
                <a:spcPts val="0"/>
              </a:spcAft>
              <a:buFont typeface="Arial" panose="020B0604020202020204" pitchFamily="34" charset="0"/>
              <a:buChar char="•"/>
            </a:pPr>
            <a:r>
              <a:rPr lang="vi-VN" b="1" dirty="0"/>
              <a:t>Đợt 1: </a:t>
            </a:r>
            <a:r>
              <a:rPr lang="vi-VN" i="1" dirty="0"/>
              <a:t>Từ 19/03/2018 đến 06/04/2018 (3 tuần</a:t>
            </a:r>
            <a:r>
              <a:rPr lang="vi-VN" i="1" dirty="0" smtClean="0"/>
              <a:t>)</a:t>
            </a:r>
          </a:p>
          <a:p>
            <a:pPr marL="285750" indent="-285750" algn="just">
              <a:lnSpc>
                <a:spcPct val="150000"/>
              </a:lnSpc>
              <a:spcAft>
                <a:spcPts val="0"/>
              </a:spcAft>
              <a:buFont typeface="Arial" panose="020B0604020202020204" pitchFamily="34" charset="0"/>
              <a:buChar char="•"/>
            </a:pPr>
            <a:r>
              <a:rPr lang="vi-VN" b="1" dirty="0"/>
              <a:t>Đợt 2: </a:t>
            </a:r>
            <a:r>
              <a:rPr lang="vi-VN" i="1" dirty="0"/>
              <a:t>Từ 09/04/2018 đến </a:t>
            </a:r>
            <a:r>
              <a:rPr lang="vi-VN" i="1" dirty="0" smtClean="0"/>
              <a:t>24/04/2018 </a:t>
            </a:r>
            <a:r>
              <a:rPr lang="vi-VN" i="1" dirty="0"/>
              <a:t>(</a:t>
            </a:r>
            <a:r>
              <a:rPr lang="vi-VN" i="1" dirty="0" smtClean="0"/>
              <a:t>2,5 </a:t>
            </a:r>
            <a:r>
              <a:rPr lang="vi-VN" i="1" dirty="0"/>
              <a:t>tuần</a:t>
            </a:r>
            <a:r>
              <a:rPr lang="vi-VN" i="1" dirty="0" smtClean="0"/>
              <a:t>)</a:t>
            </a:r>
          </a:p>
          <a:p>
            <a:pPr marL="285750" indent="-285750" algn="just">
              <a:lnSpc>
                <a:spcPct val="150000"/>
              </a:lnSpc>
              <a:spcAft>
                <a:spcPts val="0"/>
              </a:spcAft>
              <a:buFont typeface="Arial" panose="020B0604020202020204" pitchFamily="34" charset="0"/>
              <a:buChar char="•"/>
            </a:pPr>
            <a:r>
              <a:rPr lang="vi-VN" i="1" dirty="0" smtClean="0"/>
              <a:t>Từ 26/04 đến 06/05/2018: thi học kỳ 2</a:t>
            </a:r>
          </a:p>
          <a:p>
            <a:pPr marL="285750" indent="-285750" algn="just">
              <a:lnSpc>
                <a:spcPct val="150000"/>
              </a:lnSpc>
              <a:spcAft>
                <a:spcPts val="0"/>
              </a:spcAft>
              <a:buFont typeface="Arial" panose="020B0604020202020204" pitchFamily="34" charset="0"/>
              <a:buChar char="•"/>
            </a:pPr>
            <a:r>
              <a:rPr lang="vi-VN" b="1" dirty="0"/>
              <a:t>Đợt </a:t>
            </a:r>
            <a:r>
              <a:rPr lang="vi-VN" b="1" dirty="0" smtClean="0"/>
              <a:t>3: </a:t>
            </a:r>
            <a:r>
              <a:rPr lang="vi-VN" i="1" dirty="0"/>
              <a:t>Từ </a:t>
            </a:r>
            <a:r>
              <a:rPr lang="vi-VN" i="1" dirty="0" smtClean="0"/>
              <a:t>07/05/2018 </a:t>
            </a:r>
            <a:r>
              <a:rPr lang="vi-VN" i="1" dirty="0"/>
              <a:t>đến </a:t>
            </a:r>
            <a:r>
              <a:rPr lang="vi-VN" i="1" dirty="0" smtClean="0"/>
              <a:t>16/06/2018 (6 </a:t>
            </a:r>
            <a:r>
              <a:rPr lang="vi-VN" i="1" dirty="0"/>
              <a:t>tuần</a:t>
            </a:r>
            <a:r>
              <a:rPr lang="vi-VN" i="1" dirty="0" smtClean="0"/>
              <a:t>)</a:t>
            </a:r>
            <a:endParaRPr lang="vi-VN" i="1" dirty="0"/>
          </a:p>
          <a:p>
            <a:pPr algn="just">
              <a:lnSpc>
                <a:spcPct val="120000"/>
              </a:lnSpc>
              <a:spcAft>
                <a:spcPts val="0"/>
              </a:spcAft>
            </a:pPr>
            <a:r>
              <a:rPr lang="vi-VN" i="1" dirty="0"/>
              <a:t> </a:t>
            </a:r>
            <a:endParaRPr lang="vi-VN" i="1" dirty="0"/>
          </a:p>
        </p:txBody>
      </p:sp>
    </p:spTree>
    <p:extLst>
      <p:ext uri="{BB962C8B-B14F-4D97-AF65-F5344CB8AC3E}">
        <p14:creationId xmlns:p14="http://schemas.microsoft.com/office/powerpoint/2010/main" val="2737216126"/>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2" name="Rectangle 1"/>
          <p:cNvSpPr/>
          <p:nvPr/>
        </p:nvSpPr>
        <p:spPr>
          <a:xfrm>
            <a:off x="336481" y="762141"/>
            <a:ext cx="7632848" cy="1089529"/>
          </a:xfrm>
          <a:prstGeom prst="rect">
            <a:avLst/>
          </a:prstGeom>
        </p:spPr>
        <p:txBody>
          <a:bodyPr wrap="square">
            <a:spAutoFit/>
          </a:bodyPr>
          <a:lstStyle/>
          <a:p>
            <a:pPr algn="just">
              <a:lnSpc>
                <a:spcPct val="120000"/>
              </a:lnSpc>
              <a:spcAft>
                <a:spcPts val="0"/>
              </a:spcAft>
            </a:pPr>
            <a:r>
              <a:rPr lang="vi-VN" b="1" dirty="0"/>
              <a:t>Đợt 1: </a:t>
            </a:r>
            <a:r>
              <a:rPr lang="vi-VN" i="1" dirty="0">
                <a:solidFill>
                  <a:srgbClr val="FF0000"/>
                </a:solidFill>
              </a:rPr>
              <a:t>Từ 19/03/2018 đến 06/04/2018 (3 tuần) </a:t>
            </a:r>
          </a:p>
          <a:p>
            <a:pPr indent="457200" algn="just">
              <a:lnSpc>
                <a:spcPct val="120000"/>
              </a:lnSpc>
              <a:spcAft>
                <a:spcPts val="600"/>
              </a:spcAft>
            </a:pPr>
            <a:r>
              <a:rPr lang="vi-VN" dirty="0">
                <a:solidFill>
                  <a:srgbClr val="333333"/>
                </a:solidFill>
                <a:latin typeface="Times New Roman" panose="02020603050405020304" pitchFamily="18" charset="0"/>
                <a:ea typeface="Times New Roman" panose="02020603050405020304" pitchFamily="18" charset="0"/>
              </a:rPr>
              <a:t>Tổ chức thực hiện chương trình theo kế hoạch với hình thức vừa học vừa ôn, học đến đâu chắc đến đấy. Số tiết giảng dạy theo bảng sau:</a:t>
            </a:r>
            <a:endParaRPr lang="vi-VN" sz="1600" dirty="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816553952"/>
              </p:ext>
            </p:extLst>
          </p:nvPr>
        </p:nvGraphicFramePr>
        <p:xfrm>
          <a:off x="324163" y="1851670"/>
          <a:ext cx="7580630" cy="2865117"/>
        </p:xfrm>
        <a:graphic>
          <a:graphicData uri="http://schemas.openxmlformats.org/drawingml/2006/table">
            <a:tbl>
              <a:tblPr firstRow="1" firstCol="1" bandRow="1">
                <a:tableStyleId>{5C22544A-7EE6-4342-B048-85BDC9FD1C3A}</a:tableStyleId>
              </a:tblPr>
              <a:tblGrid>
                <a:gridCol w="1089660">
                  <a:extLst>
                    <a:ext uri="{9D8B030D-6E8A-4147-A177-3AD203B41FA5}">
                      <a16:colId xmlns:a16="http://schemas.microsoft.com/office/drawing/2014/main" val="2249434432"/>
                    </a:ext>
                  </a:extLst>
                </a:gridCol>
                <a:gridCol w="1040130">
                  <a:extLst>
                    <a:ext uri="{9D8B030D-6E8A-4147-A177-3AD203B41FA5}">
                      <a16:colId xmlns:a16="http://schemas.microsoft.com/office/drawing/2014/main" val="864483072"/>
                    </a:ext>
                  </a:extLst>
                </a:gridCol>
                <a:gridCol w="1040130">
                  <a:extLst>
                    <a:ext uri="{9D8B030D-6E8A-4147-A177-3AD203B41FA5}">
                      <a16:colId xmlns:a16="http://schemas.microsoft.com/office/drawing/2014/main" val="2109076028"/>
                    </a:ext>
                  </a:extLst>
                </a:gridCol>
                <a:gridCol w="810260">
                  <a:extLst>
                    <a:ext uri="{9D8B030D-6E8A-4147-A177-3AD203B41FA5}">
                      <a16:colId xmlns:a16="http://schemas.microsoft.com/office/drawing/2014/main" val="1400183532"/>
                    </a:ext>
                  </a:extLst>
                </a:gridCol>
                <a:gridCol w="1800225">
                  <a:extLst>
                    <a:ext uri="{9D8B030D-6E8A-4147-A177-3AD203B41FA5}">
                      <a16:colId xmlns:a16="http://schemas.microsoft.com/office/drawing/2014/main" val="1385253713"/>
                    </a:ext>
                  </a:extLst>
                </a:gridCol>
                <a:gridCol w="1800225">
                  <a:extLst>
                    <a:ext uri="{9D8B030D-6E8A-4147-A177-3AD203B41FA5}">
                      <a16:colId xmlns:a16="http://schemas.microsoft.com/office/drawing/2014/main" val="2554102662"/>
                    </a:ext>
                  </a:extLst>
                </a:gridCol>
              </a:tblGrid>
              <a:tr h="453189">
                <a:tc>
                  <a:txBody>
                    <a:bodyPr/>
                    <a:lstStyle/>
                    <a:p>
                      <a:pPr algn="ctr">
                        <a:spcAft>
                          <a:spcPts val="0"/>
                        </a:spcAft>
                      </a:pPr>
                      <a:r>
                        <a:rPr lang="en-US" sz="1300" dirty="0">
                          <a:effectLst/>
                        </a:rPr>
                        <a:t>Tổ hợp môn</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Môn học</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Chính khóa</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Buổi 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Tổng</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Ghi chú</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117203196"/>
                  </a:ext>
                </a:extLst>
              </a:tr>
              <a:tr h="267992">
                <a:tc rowSpan="3">
                  <a:txBody>
                    <a:bodyPr/>
                    <a:lstStyle/>
                    <a:p>
                      <a:pPr algn="ctr">
                        <a:lnSpc>
                          <a:spcPct val="130000"/>
                        </a:lnSpc>
                        <a:spcAft>
                          <a:spcPts val="0"/>
                        </a:spcAft>
                      </a:pPr>
                      <a:r>
                        <a:rPr lang="en-US" sz="1300">
                          <a:effectLst/>
                        </a:rPr>
                        <a:t>Bắt buộc</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Toán</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5</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2</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7</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lnSpc>
                          <a:spcPct val="130000"/>
                        </a:lnSpc>
                        <a:spcAft>
                          <a:spcPts val="0"/>
                        </a:spcAft>
                      </a:pPr>
                      <a:r>
                        <a:rPr lang="vi-VN" sz="1300" dirty="0">
                          <a:effectLst/>
                        </a:rPr>
                        <a:t> </a:t>
                      </a:r>
                      <a:endParaRPr lang="vi-VN"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04829033"/>
                  </a:ext>
                </a:extLst>
              </a:tr>
              <a:tr h="267992">
                <a:tc vMerge="1">
                  <a:txBody>
                    <a:bodyPr/>
                    <a:lstStyle/>
                    <a:p>
                      <a:endParaRPr lang="vi-VN"/>
                    </a:p>
                  </a:txBody>
                  <a:tcPr/>
                </a:tc>
                <a:tc>
                  <a:txBody>
                    <a:bodyPr/>
                    <a:lstStyle/>
                    <a:p>
                      <a:pPr algn="ctr">
                        <a:spcAft>
                          <a:spcPts val="0"/>
                        </a:spcAft>
                      </a:pPr>
                      <a:r>
                        <a:rPr lang="en-US" sz="1300">
                          <a:effectLst/>
                        </a:rPr>
                        <a:t>Văn</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4</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6</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lnSpc>
                          <a:spcPct val="130000"/>
                        </a:lnSpc>
                        <a:spcAft>
                          <a:spcPts val="0"/>
                        </a:spcAft>
                      </a:pPr>
                      <a:r>
                        <a:rPr lang="vi-VN" sz="1300" dirty="0">
                          <a:effectLst/>
                        </a:rPr>
                        <a:t> </a:t>
                      </a:r>
                      <a:endParaRPr lang="vi-VN"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52052441"/>
                  </a:ext>
                </a:extLst>
              </a:tr>
              <a:tr h="267992">
                <a:tc vMerge="1">
                  <a:txBody>
                    <a:bodyPr/>
                    <a:lstStyle/>
                    <a:p>
                      <a:endParaRPr lang="vi-VN"/>
                    </a:p>
                  </a:txBody>
                  <a:tcPr/>
                </a:tc>
                <a:tc>
                  <a:txBody>
                    <a:bodyPr/>
                    <a:lstStyle/>
                    <a:p>
                      <a:pPr algn="ctr">
                        <a:spcAft>
                          <a:spcPts val="0"/>
                        </a:spcAft>
                      </a:pPr>
                      <a:r>
                        <a:rPr lang="en-US" sz="1300">
                          <a:effectLst/>
                        </a:rPr>
                        <a:t>Anh</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4</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6</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lnSpc>
                          <a:spcPct val="130000"/>
                        </a:lnSpc>
                        <a:spcAft>
                          <a:spcPts val="0"/>
                        </a:spcAft>
                      </a:pPr>
                      <a:r>
                        <a:rPr lang="vi-VN" sz="1300" dirty="0">
                          <a:effectLst/>
                        </a:rPr>
                        <a:t> </a:t>
                      </a:r>
                      <a:endParaRPr lang="vi-VN"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77337910"/>
                  </a:ext>
                </a:extLst>
              </a:tr>
              <a:tr h="267992">
                <a:tc rowSpan="3">
                  <a:txBody>
                    <a:bodyPr/>
                    <a:lstStyle/>
                    <a:p>
                      <a:pPr algn="ctr">
                        <a:lnSpc>
                          <a:spcPct val="130000"/>
                        </a:lnSpc>
                        <a:spcAft>
                          <a:spcPts val="0"/>
                        </a:spcAft>
                      </a:pPr>
                      <a:r>
                        <a:rPr lang="en-US" sz="1300">
                          <a:effectLst/>
                        </a:rPr>
                        <a:t>KHTN</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Vật lý</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3</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rowSpan="3">
                  <a:txBody>
                    <a:bodyPr/>
                    <a:lstStyle/>
                    <a:p>
                      <a:pPr algn="ctr">
                        <a:spcAft>
                          <a:spcPts val="0"/>
                        </a:spcAft>
                      </a:pPr>
                      <a:r>
                        <a:rPr lang="en-US" sz="1300" dirty="0">
                          <a:effectLst/>
                        </a:rPr>
                        <a:t>Dành cho HS chọn tổ hợp môn KHTN</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03066029"/>
                  </a:ext>
                </a:extLst>
              </a:tr>
              <a:tr h="267992">
                <a:tc vMerge="1">
                  <a:txBody>
                    <a:bodyPr/>
                    <a:lstStyle/>
                    <a:p>
                      <a:endParaRPr lang="vi-VN"/>
                    </a:p>
                  </a:txBody>
                  <a:tcPr/>
                </a:tc>
                <a:tc>
                  <a:txBody>
                    <a:bodyPr/>
                    <a:lstStyle/>
                    <a:p>
                      <a:pPr algn="ctr">
                        <a:spcAft>
                          <a:spcPts val="0"/>
                        </a:spcAft>
                      </a:pPr>
                      <a:r>
                        <a:rPr lang="en-US" sz="1300">
                          <a:effectLst/>
                        </a:rPr>
                        <a:t>Hóa</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1</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3</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vi-VN"/>
                    </a:p>
                  </a:txBody>
                  <a:tcPr/>
                </a:tc>
                <a:extLst>
                  <a:ext uri="{0D108BD9-81ED-4DB2-BD59-A6C34878D82A}">
                    <a16:rowId xmlns:a16="http://schemas.microsoft.com/office/drawing/2014/main" val="2652894019"/>
                  </a:ext>
                </a:extLst>
              </a:tr>
              <a:tr h="267992">
                <a:tc vMerge="1">
                  <a:txBody>
                    <a:bodyPr/>
                    <a:lstStyle/>
                    <a:p>
                      <a:endParaRPr lang="vi-VN"/>
                    </a:p>
                  </a:txBody>
                  <a:tcPr/>
                </a:tc>
                <a:tc>
                  <a:txBody>
                    <a:bodyPr/>
                    <a:lstStyle/>
                    <a:p>
                      <a:pPr algn="ctr">
                        <a:spcAft>
                          <a:spcPts val="0"/>
                        </a:spcAft>
                      </a:pPr>
                      <a:r>
                        <a:rPr lang="en-US" sz="1300">
                          <a:effectLst/>
                        </a:rPr>
                        <a:t>Sinh</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2</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vi-VN"/>
                    </a:p>
                  </a:txBody>
                  <a:tcPr/>
                </a:tc>
                <a:extLst>
                  <a:ext uri="{0D108BD9-81ED-4DB2-BD59-A6C34878D82A}">
                    <a16:rowId xmlns:a16="http://schemas.microsoft.com/office/drawing/2014/main" val="398533116"/>
                  </a:ext>
                </a:extLst>
              </a:tr>
              <a:tr h="267992">
                <a:tc rowSpan="3">
                  <a:txBody>
                    <a:bodyPr/>
                    <a:lstStyle/>
                    <a:p>
                      <a:pPr algn="ctr">
                        <a:lnSpc>
                          <a:spcPct val="130000"/>
                        </a:lnSpc>
                        <a:spcAft>
                          <a:spcPts val="0"/>
                        </a:spcAft>
                      </a:pPr>
                      <a:r>
                        <a:rPr lang="en-US" sz="1300">
                          <a:effectLst/>
                        </a:rPr>
                        <a:t>KHXH</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Lịch sử</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3</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rowSpan="3">
                  <a:txBody>
                    <a:bodyPr/>
                    <a:lstStyle/>
                    <a:p>
                      <a:pPr algn="ctr">
                        <a:spcAft>
                          <a:spcPts val="0"/>
                        </a:spcAft>
                      </a:pPr>
                      <a:r>
                        <a:rPr lang="en-US" sz="1300" dirty="0">
                          <a:effectLst/>
                        </a:rPr>
                        <a:t>Dành cho HS chọn tổ hợp môn KHTN</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1667405"/>
                  </a:ext>
                </a:extLst>
              </a:tr>
              <a:tr h="267992">
                <a:tc vMerge="1">
                  <a:txBody>
                    <a:bodyPr/>
                    <a:lstStyle/>
                    <a:p>
                      <a:endParaRPr lang="vi-VN"/>
                    </a:p>
                  </a:txBody>
                  <a:tcPr/>
                </a:tc>
                <a:tc>
                  <a:txBody>
                    <a:bodyPr/>
                    <a:lstStyle/>
                    <a:p>
                      <a:pPr algn="ctr">
                        <a:spcAft>
                          <a:spcPts val="0"/>
                        </a:spcAft>
                      </a:pPr>
                      <a:r>
                        <a:rPr lang="en-US" sz="1300">
                          <a:effectLst/>
                        </a:rPr>
                        <a:t>Địa lý</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4</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vi-VN"/>
                    </a:p>
                  </a:txBody>
                  <a:tcPr/>
                </a:tc>
                <a:extLst>
                  <a:ext uri="{0D108BD9-81ED-4DB2-BD59-A6C34878D82A}">
                    <a16:rowId xmlns:a16="http://schemas.microsoft.com/office/drawing/2014/main" val="4288746937"/>
                  </a:ext>
                </a:extLst>
              </a:tr>
              <a:tr h="267992">
                <a:tc vMerge="1">
                  <a:txBody>
                    <a:bodyPr/>
                    <a:lstStyle/>
                    <a:p>
                      <a:endParaRPr lang="vi-VN"/>
                    </a:p>
                  </a:txBody>
                  <a:tcPr/>
                </a:tc>
                <a:tc>
                  <a:txBody>
                    <a:bodyPr/>
                    <a:lstStyle/>
                    <a:p>
                      <a:pPr algn="ctr">
                        <a:spcAft>
                          <a:spcPts val="0"/>
                        </a:spcAft>
                      </a:pPr>
                      <a:r>
                        <a:rPr lang="en-US" sz="1300">
                          <a:effectLst/>
                        </a:rPr>
                        <a:t>GDCD</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3</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vi-VN"/>
                    </a:p>
                  </a:txBody>
                  <a:tcPr/>
                </a:tc>
                <a:extLst>
                  <a:ext uri="{0D108BD9-81ED-4DB2-BD59-A6C34878D82A}">
                    <a16:rowId xmlns:a16="http://schemas.microsoft.com/office/drawing/2014/main" val="2143320463"/>
                  </a:ext>
                </a:extLst>
              </a:tr>
            </a:tbl>
          </a:graphicData>
        </a:graphic>
      </p:graphicFrame>
    </p:spTree>
    <p:extLst>
      <p:ext uri="{BB962C8B-B14F-4D97-AF65-F5344CB8AC3E}">
        <p14:creationId xmlns:p14="http://schemas.microsoft.com/office/powerpoint/2010/main" val="916679783"/>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2" name="Rectangle 1"/>
          <p:cNvSpPr/>
          <p:nvPr/>
        </p:nvSpPr>
        <p:spPr>
          <a:xfrm>
            <a:off x="395536" y="771550"/>
            <a:ext cx="7632848" cy="394210"/>
          </a:xfrm>
          <a:prstGeom prst="rect">
            <a:avLst/>
          </a:prstGeom>
        </p:spPr>
        <p:txBody>
          <a:bodyPr wrap="square">
            <a:spAutoFit/>
          </a:bodyPr>
          <a:lstStyle/>
          <a:p>
            <a:pPr algn="just">
              <a:lnSpc>
                <a:spcPct val="120000"/>
              </a:lnSpc>
              <a:spcAft>
                <a:spcPts val="0"/>
              </a:spcAft>
            </a:pPr>
            <a:r>
              <a:rPr lang="vi-VN" b="1" dirty="0">
                <a:solidFill>
                  <a:srgbClr val="0000CC"/>
                </a:solidFill>
              </a:rPr>
              <a:t>Đợt 1: </a:t>
            </a:r>
            <a:r>
              <a:rPr lang="vi-VN" i="1" dirty="0">
                <a:solidFill>
                  <a:srgbClr val="FF0000"/>
                </a:solidFill>
              </a:rPr>
              <a:t>Từ 19/03/2018 đến 06/04/2018 (3 tuần) </a:t>
            </a:r>
          </a:p>
        </p:txBody>
      </p:sp>
      <p:sp>
        <p:nvSpPr>
          <p:cNvPr id="3" name="Rectangle 2"/>
          <p:cNvSpPr/>
          <p:nvPr/>
        </p:nvSpPr>
        <p:spPr>
          <a:xfrm>
            <a:off x="539552" y="1131590"/>
            <a:ext cx="7200800" cy="2613023"/>
          </a:xfrm>
          <a:prstGeom prst="rect">
            <a:avLst/>
          </a:prstGeom>
        </p:spPr>
        <p:txBody>
          <a:bodyPr wrap="square">
            <a:spAutoFit/>
          </a:bodyPr>
          <a:lstStyle/>
          <a:p>
            <a:pPr indent="457200" algn="just">
              <a:lnSpc>
                <a:spcPct val="130000"/>
              </a:lnSpc>
              <a:spcAft>
                <a:spcPts val="0"/>
              </a:spcAft>
            </a:pPr>
            <a:r>
              <a:rPr lang="vi-VN" b="1" i="1" dirty="0">
                <a:solidFill>
                  <a:srgbClr val="333333"/>
                </a:solidFill>
                <a:latin typeface="Times New Roman" panose="02020603050405020304" pitchFamily="18" charset="0"/>
                <a:ea typeface="Times New Roman" panose="02020603050405020304" pitchFamily="18" charset="0"/>
              </a:rPr>
              <a:t>* Các hoạt động khác:</a:t>
            </a:r>
            <a:endParaRPr lang="vi-VN" sz="1600" dirty="0">
              <a:latin typeface="Times New Roman" panose="02020603050405020304" pitchFamily="18" charset="0"/>
              <a:ea typeface="Times New Roman" panose="02020603050405020304" pitchFamily="18" charset="0"/>
            </a:endParaRPr>
          </a:p>
          <a:p>
            <a:pPr indent="457200" algn="just">
              <a:lnSpc>
                <a:spcPct val="130000"/>
              </a:lnSpc>
              <a:spcAft>
                <a:spcPts val="0"/>
              </a:spcAft>
            </a:pPr>
            <a:r>
              <a:rPr lang="vi-VN" dirty="0">
                <a:solidFill>
                  <a:srgbClr val="333333"/>
                </a:solidFill>
                <a:latin typeface="Times New Roman" panose="02020603050405020304" pitchFamily="18" charset="0"/>
                <a:ea typeface="Times New Roman" panose="02020603050405020304" pitchFamily="18" charset="0"/>
              </a:rPr>
              <a:t>Tổ chức phụ đạo cho HS lớp A15, A16 và cho HS có sức học yếu và kém lọc ra từ lớp A1-A12 (</a:t>
            </a:r>
            <a:r>
              <a:rPr lang="vi-VN" i="1" dirty="0">
                <a:solidFill>
                  <a:srgbClr val="333333"/>
                </a:solidFill>
                <a:latin typeface="Times New Roman" panose="02020603050405020304" pitchFamily="18" charset="0"/>
                <a:ea typeface="Times New Roman" panose="02020603050405020304" pitchFamily="18" charset="0"/>
              </a:rPr>
              <a:t>căn cứ vào kết quả học kỳ I</a:t>
            </a:r>
            <a:r>
              <a:rPr lang="vi-VN" dirty="0">
                <a:solidFill>
                  <a:srgbClr val="333333"/>
                </a:solidFill>
                <a:latin typeface="Times New Roman" panose="02020603050405020304" pitchFamily="18" charset="0"/>
                <a:ea typeface="Times New Roman" panose="02020603050405020304" pitchFamily="18" charset="0"/>
              </a:rPr>
              <a:t>) môn </a:t>
            </a:r>
            <a:r>
              <a:rPr lang="vi-VN" b="1" dirty="0">
                <a:solidFill>
                  <a:srgbClr val="333333"/>
                </a:solidFill>
                <a:latin typeface="Times New Roman" panose="02020603050405020304" pitchFamily="18" charset="0"/>
                <a:ea typeface="Times New Roman" panose="02020603050405020304" pitchFamily="18" charset="0"/>
              </a:rPr>
              <a:t>Toán, Văn, Anh</a:t>
            </a:r>
            <a:r>
              <a:rPr lang="vi-VN" dirty="0">
                <a:solidFill>
                  <a:srgbClr val="333333"/>
                </a:solidFill>
                <a:latin typeface="Times New Roman" panose="02020603050405020304" pitchFamily="18" charset="0"/>
                <a:ea typeface="Times New Roman" panose="02020603050405020304" pitchFamily="18" charset="0"/>
              </a:rPr>
              <a:t>. </a:t>
            </a:r>
            <a:r>
              <a:rPr lang="vi-VN" b="1" i="1" dirty="0">
                <a:solidFill>
                  <a:srgbClr val="333333"/>
                </a:solidFill>
                <a:latin typeface="Times New Roman" panose="02020603050405020304" pitchFamily="18" charset="0"/>
                <a:ea typeface="Times New Roman" panose="02020603050405020304" pitchFamily="18" charset="0"/>
              </a:rPr>
              <a:t>Dự kiến 2 tiết/môn/tuần</a:t>
            </a:r>
            <a:r>
              <a:rPr lang="vi-VN" dirty="0">
                <a:solidFill>
                  <a:srgbClr val="333333"/>
                </a:solidFill>
                <a:latin typeface="Times New Roman" panose="02020603050405020304" pitchFamily="18" charset="0"/>
                <a:ea typeface="Times New Roman" panose="02020603050405020304" pitchFamily="18" charset="0"/>
              </a:rPr>
              <a:t>.</a:t>
            </a:r>
            <a:endParaRPr lang="vi-VN" sz="1600" dirty="0">
              <a:latin typeface="Times New Roman" panose="02020603050405020304" pitchFamily="18" charset="0"/>
              <a:ea typeface="Times New Roman" panose="02020603050405020304" pitchFamily="18" charset="0"/>
            </a:endParaRPr>
          </a:p>
          <a:p>
            <a:pPr indent="457200" algn="just">
              <a:lnSpc>
                <a:spcPct val="130000"/>
              </a:lnSpc>
              <a:spcAft>
                <a:spcPts val="0"/>
              </a:spcAft>
            </a:pPr>
            <a:r>
              <a:rPr lang="vi-VN" dirty="0">
                <a:solidFill>
                  <a:srgbClr val="333333"/>
                </a:solidFill>
                <a:latin typeface="Times New Roman" panose="02020603050405020304" pitchFamily="18" charset="0"/>
                <a:ea typeface="Times New Roman" panose="02020603050405020304" pitchFamily="18" charset="0"/>
              </a:rPr>
              <a:t>Tư vấn, hướng dẫn học sinh đăng ký môn thi và tổ chức ôn luyện cho học sinh (tư vấn và hướng dẫn để học sinh chọn tối đa 06 môn, tương tương với ba bài thi riêng và một bài tổ hợp).</a:t>
            </a:r>
            <a:endParaRPr lang="vi-V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2238176"/>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 name="Rectangle 2"/>
          <p:cNvSpPr txBox="1">
            <a:spLocks noChangeArrowheads="1"/>
          </p:cNvSpPr>
          <p:nvPr/>
        </p:nvSpPr>
        <p:spPr bwMode="auto">
          <a:xfrm>
            <a:off x="1043608" y="255822"/>
            <a:ext cx="7884417" cy="422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a:lstStyle>
          <a:p>
            <a:pPr marL="609600" indent="-609600" eaLnBrk="1" hangingPunct="1"/>
            <a:r>
              <a:rPr lang="de-DE" sz="1600" kern="0" dirty="0" smtClean="0">
                <a:solidFill>
                  <a:schemeClr val="bg1"/>
                </a:solidFill>
                <a:latin typeface="Arial" panose="020B0604020202020204" pitchFamily="34" charset="0"/>
                <a:cs typeface="Arial" panose="020B0604020202020204" pitchFamily="34" charset="0"/>
              </a:rPr>
              <a:t>ĐẠI HỘI CHA MẸ HỌC SINH LỚP..... HỌC KỲ </a:t>
            </a:r>
            <a:r>
              <a:rPr lang="vi-VN" sz="1600" kern="0" dirty="0" smtClean="0">
                <a:solidFill>
                  <a:schemeClr val="bg1"/>
                </a:solidFill>
                <a:latin typeface="Arial" panose="020B0604020202020204" pitchFamily="34" charset="0"/>
                <a:cs typeface="Arial" panose="020B0604020202020204" pitchFamily="34" charset="0"/>
              </a:rPr>
              <a:t>2</a:t>
            </a:r>
            <a:r>
              <a:rPr lang="de-DE" sz="1600" kern="0" dirty="0" smtClean="0">
                <a:solidFill>
                  <a:schemeClr val="bg1"/>
                </a:solidFill>
                <a:latin typeface="Arial" panose="020B0604020202020204" pitchFamily="34" charset="0"/>
                <a:cs typeface="Arial" panose="020B0604020202020204" pitchFamily="34" charset="0"/>
              </a:rPr>
              <a:t> </a:t>
            </a:r>
            <a:r>
              <a:rPr lang="de-DE" sz="1600" kern="0" dirty="0" smtClean="0">
                <a:solidFill>
                  <a:schemeClr val="bg1"/>
                </a:solidFill>
                <a:latin typeface="Arial" panose="020B0604020202020204" pitchFamily="34" charset="0"/>
                <a:cs typeface="Arial" panose="020B0604020202020204" pitchFamily="34" charset="0"/>
              </a:rPr>
              <a:t>- NĂM HỌC</a:t>
            </a:r>
            <a:r>
              <a:rPr lang="vi-VN" sz="1600" kern="0" dirty="0" smtClean="0">
                <a:solidFill>
                  <a:schemeClr val="bg1"/>
                </a:solidFill>
                <a:latin typeface="Arial" panose="020B0604020202020204" pitchFamily="34" charset="0"/>
                <a:cs typeface="Arial" panose="020B0604020202020204" pitchFamily="34" charset="0"/>
              </a:rPr>
              <a:t> </a:t>
            </a:r>
            <a:r>
              <a:rPr lang="en-US" altLang="vi-VN" sz="1600" kern="0" dirty="0" smtClean="0">
                <a:solidFill>
                  <a:schemeClr val="bg1"/>
                </a:solidFill>
                <a:latin typeface="Arial" panose="020B0604020202020204" pitchFamily="34" charset="0"/>
                <a:cs typeface="Arial" panose="020B0604020202020204" pitchFamily="34" charset="0"/>
              </a:rPr>
              <a:t>2017 - 2018</a:t>
            </a:r>
          </a:p>
        </p:txBody>
      </p:sp>
      <p:sp>
        <p:nvSpPr>
          <p:cNvPr id="4" name="Rectangle 3"/>
          <p:cNvSpPr/>
          <p:nvPr/>
        </p:nvSpPr>
        <p:spPr>
          <a:xfrm>
            <a:off x="412692" y="771550"/>
            <a:ext cx="7543684" cy="812530"/>
          </a:xfrm>
          <a:prstGeom prst="rect">
            <a:avLst/>
          </a:prstGeom>
        </p:spPr>
        <p:txBody>
          <a:bodyPr wrap="square">
            <a:spAutoFit/>
          </a:bodyPr>
          <a:lstStyle/>
          <a:p>
            <a:pPr algn="just">
              <a:lnSpc>
                <a:spcPct val="130000"/>
              </a:lnSpc>
              <a:spcBef>
                <a:spcPts val="600"/>
              </a:spcBef>
              <a:spcAft>
                <a:spcPts val="0"/>
              </a:spcAft>
            </a:pPr>
            <a:r>
              <a:rPr lang="vi-VN" b="1" dirty="0">
                <a:solidFill>
                  <a:srgbClr val="0000CC"/>
                </a:solidFill>
              </a:rPr>
              <a:t>Đợt 2:</a:t>
            </a:r>
            <a:r>
              <a:rPr lang="vi-VN" i="1" dirty="0"/>
              <a:t> </a:t>
            </a:r>
            <a:r>
              <a:rPr lang="vi-VN" i="1" dirty="0">
                <a:solidFill>
                  <a:srgbClr val="FF0000"/>
                </a:solidFill>
              </a:rPr>
              <a:t>Từ 09/04/2018 đến </a:t>
            </a:r>
            <a:r>
              <a:rPr lang="vi-VN" i="1" dirty="0" smtClean="0">
                <a:solidFill>
                  <a:srgbClr val="FF0000"/>
                </a:solidFill>
              </a:rPr>
              <a:t>24/04/2018 </a:t>
            </a:r>
            <a:r>
              <a:rPr lang="vi-VN" i="1" dirty="0">
                <a:solidFill>
                  <a:srgbClr val="FF0000"/>
                </a:solidFill>
              </a:rPr>
              <a:t>(</a:t>
            </a:r>
            <a:r>
              <a:rPr lang="vi-VN" i="1" dirty="0" smtClean="0">
                <a:solidFill>
                  <a:srgbClr val="FF0000"/>
                </a:solidFill>
              </a:rPr>
              <a:t>2,5 </a:t>
            </a:r>
            <a:r>
              <a:rPr lang="vi-VN" i="1" dirty="0">
                <a:solidFill>
                  <a:srgbClr val="FF0000"/>
                </a:solidFill>
              </a:rPr>
              <a:t>tuần)</a:t>
            </a:r>
            <a:r>
              <a:rPr lang="vi-VN" i="1" dirty="0"/>
              <a:t>. </a:t>
            </a:r>
            <a:r>
              <a:rPr lang="vi-VN" dirty="0">
                <a:solidFill>
                  <a:srgbClr val="333333"/>
                </a:solidFill>
                <a:latin typeface="Times New Roman" panose="02020603050405020304" pitchFamily="18" charset="0"/>
                <a:ea typeface="Times New Roman" panose="02020603050405020304" pitchFamily="18" charset="0"/>
              </a:rPr>
              <a:t>HS chỉ học các </a:t>
            </a:r>
            <a:r>
              <a:rPr lang="vi-VN" dirty="0" smtClean="0">
                <a:solidFill>
                  <a:srgbClr val="333333"/>
                </a:solidFill>
                <a:latin typeface="Times New Roman" panose="02020603050405020304" pitchFamily="18" charset="0"/>
                <a:ea typeface="Times New Roman" panose="02020603050405020304" pitchFamily="18" charset="0"/>
              </a:rPr>
              <a:t>môn đăng ký dự </a:t>
            </a:r>
            <a:r>
              <a:rPr lang="vi-VN" dirty="0">
                <a:solidFill>
                  <a:srgbClr val="333333"/>
                </a:solidFill>
                <a:latin typeface="Times New Roman" panose="02020603050405020304" pitchFamily="18" charset="0"/>
                <a:ea typeface="Times New Roman" panose="02020603050405020304" pitchFamily="18" charset="0"/>
              </a:rPr>
              <a:t>thi THPT Quốc </a:t>
            </a:r>
            <a:r>
              <a:rPr lang="vi-VN" dirty="0" smtClean="0">
                <a:solidFill>
                  <a:srgbClr val="333333"/>
                </a:solidFill>
                <a:latin typeface="Times New Roman" panose="02020603050405020304" pitchFamily="18" charset="0"/>
                <a:ea typeface="Times New Roman" panose="02020603050405020304" pitchFamily="18" charset="0"/>
              </a:rPr>
              <a:t>gia</a:t>
            </a:r>
            <a:r>
              <a:rPr lang="vi-VN" sz="1600" dirty="0" smtClean="0">
                <a:latin typeface="Times New Roman" panose="02020603050405020304" pitchFamily="18" charset="0"/>
                <a:ea typeface="Times New Roman" panose="02020603050405020304" pitchFamily="18" charset="0"/>
              </a:rPr>
              <a:t>. </a:t>
            </a:r>
            <a:r>
              <a:rPr lang="vi-VN" dirty="0" smtClean="0">
                <a:solidFill>
                  <a:srgbClr val="333333"/>
                </a:solidFill>
                <a:latin typeface="Times New Roman" panose="02020603050405020304" pitchFamily="18" charset="0"/>
                <a:ea typeface="Times New Roman" panose="02020603050405020304" pitchFamily="18" charset="0"/>
              </a:rPr>
              <a:t>Số </a:t>
            </a:r>
            <a:r>
              <a:rPr lang="vi-VN" dirty="0">
                <a:solidFill>
                  <a:srgbClr val="333333"/>
                </a:solidFill>
                <a:latin typeface="Times New Roman" panose="02020603050405020304" pitchFamily="18" charset="0"/>
                <a:ea typeface="Times New Roman" panose="02020603050405020304" pitchFamily="18" charset="0"/>
              </a:rPr>
              <a:t>tiết giảng dạy theo bảng sau:</a:t>
            </a:r>
            <a:endParaRPr lang="vi-VN" sz="1600" dirty="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76428142"/>
              </p:ext>
            </p:extLst>
          </p:nvPr>
        </p:nvGraphicFramePr>
        <p:xfrm>
          <a:off x="375746" y="1677136"/>
          <a:ext cx="7580630" cy="3054853"/>
        </p:xfrm>
        <a:graphic>
          <a:graphicData uri="http://schemas.openxmlformats.org/drawingml/2006/table">
            <a:tbl>
              <a:tblPr firstRow="1" firstCol="1" bandRow="1">
                <a:tableStyleId>{5C22544A-7EE6-4342-B048-85BDC9FD1C3A}</a:tableStyleId>
              </a:tblPr>
              <a:tblGrid>
                <a:gridCol w="1089660">
                  <a:extLst>
                    <a:ext uri="{9D8B030D-6E8A-4147-A177-3AD203B41FA5}">
                      <a16:colId xmlns:a16="http://schemas.microsoft.com/office/drawing/2014/main" val="2167388737"/>
                    </a:ext>
                  </a:extLst>
                </a:gridCol>
                <a:gridCol w="1040130">
                  <a:extLst>
                    <a:ext uri="{9D8B030D-6E8A-4147-A177-3AD203B41FA5}">
                      <a16:colId xmlns:a16="http://schemas.microsoft.com/office/drawing/2014/main" val="2363185327"/>
                    </a:ext>
                  </a:extLst>
                </a:gridCol>
                <a:gridCol w="1040130">
                  <a:extLst>
                    <a:ext uri="{9D8B030D-6E8A-4147-A177-3AD203B41FA5}">
                      <a16:colId xmlns:a16="http://schemas.microsoft.com/office/drawing/2014/main" val="2956277824"/>
                    </a:ext>
                  </a:extLst>
                </a:gridCol>
                <a:gridCol w="1314366">
                  <a:extLst>
                    <a:ext uri="{9D8B030D-6E8A-4147-A177-3AD203B41FA5}">
                      <a16:colId xmlns:a16="http://schemas.microsoft.com/office/drawing/2014/main" val="1699053678"/>
                    </a:ext>
                  </a:extLst>
                </a:gridCol>
                <a:gridCol w="1296119">
                  <a:extLst>
                    <a:ext uri="{9D8B030D-6E8A-4147-A177-3AD203B41FA5}">
                      <a16:colId xmlns:a16="http://schemas.microsoft.com/office/drawing/2014/main" val="2594428088"/>
                    </a:ext>
                  </a:extLst>
                </a:gridCol>
                <a:gridCol w="1800225">
                  <a:extLst>
                    <a:ext uri="{9D8B030D-6E8A-4147-A177-3AD203B41FA5}">
                      <a16:colId xmlns:a16="http://schemas.microsoft.com/office/drawing/2014/main" val="3986023137"/>
                    </a:ext>
                  </a:extLst>
                </a:gridCol>
              </a:tblGrid>
              <a:tr h="465229">
                <a:tc>
                  <a:txBody>
                    <a:bodyPr/>
                    <a:lstStyle/>
                    <a:p>
                      <a:pPr algn="ctr">
                        <a:spcAft>
                          <a:spcPts val="0"/>
                        </a:spcAft>
                      </a:pPr>
                      <a:r>
                        <a:rPr lang="en-US" sz="1300">
                          <a:effectLst/>
                        </a:rPr>
                        <a:t>Tổ hợp môn</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Môn học</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Chính khóa</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dirty="0">
                          <a:effectLst/>
                        </a:rPr>
                        <a:t>Buổi 2</a:t>
                      </a:r>
                      <a:endParaRPr lang="vi-VN"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Tổng</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Ghi chú</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156220360"/>
                  </a:ext>
                </a:extLst>
              </a:tr>
              <a:tr h="271234">
                <a:tc rowSpan="3">
                  <a:txBody>
                    <a:bodyPr/>
                    <a:lstStyle/>
                    <a:p>
                      <a:pPr algn="ctr">
                        <a:lnSpc>
                          <a:spcPct val="130000"/>
                        </a:lnSpc>
                        <a:spcAft>
                          <a:spcPts val="0"/>
                        </a:spcAft>
                      </a:pPr>
                      <a:r>
                        <a:rPr lang="en-US" sz="1300">
                          <a:effectLst/>
                        </a:rPr>
                        <a:t>Bắt buộc</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Toán</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5</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 + 2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b="1" dirty="0">
                          <a:effectLst/>
                        </a:rPr>
                        <a:t>9</a:t>
                      </a:r>
                      <a:endParaRPr lang="vi-VN" sz="12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lnSpc>
                          <a:spcPct val="130000"/>
                        </a:lnSpc>
                        <a:spcAft>
                          <a:spcPts val="0"/>
                        </a:spcAft>
                      </a:pPr>
                      <a:r>
                        <a:rPr lang="vi-VN"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47097312"/>
                  </a:ext>
                </a:extLst>
              </a:tr>
              <a:tr h="271234">
                <a:tc vMerge="1">
                  <a:txBody>
                    <a:bodyPr/>
                    <a:lstStyle/>
                    <a:p>
                      <a:endParaRPr lang="vi-VN"/>
                    </a:p>
                  </a:txBody>
                  <a:tcPr/>
                </a:tc>
                <a:tc>
                  <a:txBody>
                    <a:bodyPr/>
                    <a:lstStyle/>
                    <a:p>
                      <a:pPr algn="ctr">
                        <a:spcAft>
                          <a:spcPts val="0"/>
                        </a:spcAft>
                      </a:pPr>
                      <a:r>
                        <a:rPr lang="en-US" sz="1300">
                          <a:effectLst/>
                        </a:rPr>
                        <a:t>Văn</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4</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 + 1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b="1" dirty="0">
                          <a:effectLst/>
                        </a:rPr>
                        <a:t>7</a:t>
                      </a:r>
                      <a:endParaRPr lang="vi-VN" sz="12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lnSpc>
                          <a:spcPct val="130000"/>
                        </a:lnSpc>
                        <a:spcAft>
                          <a:spcPts val="0"/>
                        </a:spcAft>
                      </a:pPr>
                      <a:r>
                        <a:rPr lang="vi-VN"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1078949"/>
                  </a:ext>
                </a:extLst>
              </a:tr>
              <a:tr h="271234">
                <a:tc vMerge="1">
                  <a:txBody>
                    <a:bodyPr/>
                    <a:lstStyle/>
                    <a:p>
                      <a:endParaRPr lang="vi-VN"/>
                    </a:p>
                  </a:txBody>
                  <a:tcPr/>
                </a:tc>
                <a:tc>
                  <a:txBody>
                    <a:bodyPr/>
                    <a:lstStyle/>
                    <a:p>
                      <a:pPr algn="ctr">
                        <a:spcAft>
                          <a:spcPts val="0"/>
                        </a:spcAft>
                      </a:pPr>
                      <a:r>
                        <a:rPr lang="en-US" sz="1300">
                          <a:effectLst/>
                        </a:rPr>
                        <a:t>Anh</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4</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 +1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b="1" dirty="0">
                          <a:effectLst/>
                        </a:rPr>
                        <a:t>7</a:t>
                      </a:r>
                      <a:endParaRPr lang="vi-VN" sz="12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lnSpc>
                          <a:spcPct val="130000"/>
                        </a:lnSpc>
                        <a:spcAft>
                          <a:spcPts val="0"/>
                        </a:spcAft>
                      </a:pPr>
                      <a:r>
                        <a:rPr lang="vi-VN" sz="1300">
                          <a:effectLst/>
                        </a:rPr>
                        <a:t> </a:t>
                      </a:r>
                      <a:endParaRPr lang="vi-VN"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99438073"/>
                  </a:ext>
                </a:extLst>
              </a:tr>
              <a:tr h="295987">
                <a:tc rowSpan="3">
                  <a:txBody>
                    <a:bodyPr/>
                    <a:lstStyle/>
                    <a:p>
                      <a:pPr algn="ctr">
                        <a:lnSpc>
                          <a:spcPct val="130000"/>
                        </a:lnSpc>
                        <a:spcAft>
                          <a:spcPts val="0"/>
                        </a:spcAft>
                      </a:pPr>
                      <a:r>
                        <a:rPr lang="en-US" sz="1300">
                          <a:effectLst/>
                        </a:rPr>
                        <a:t>KHTN</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Vật lý</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 + 2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b="1" dirty="0">
                          <a:effectLst/>
                        </a:rPr>
                        <a:t>6</a:t>
                      </a:r>
                      <a:endParaRPr lang="vi-VN" sz="1200" b="1" dirty="0">
                        <a:effectLst/>
                        <a:latin typeface="Times New Roman" panose="02020603050405020304" pitchFamily="18" charset="0"/>
                        <a:ea typeface="Times New Roman" panose="02020603050405020304" pitchFamily="18" charset="0"/>
                      </a:endParaRPr>
                    </a:p>
                  </a:txBody>
                  <a:tcPr marL="68580" marR="68580" marT="0" marB="0" anchor="ctr"/>
                </a:tc>
                <a:tc rowSpan="3">
                  <a:txBody>
                    <a:bodyPr/>
                    <a:lstStyle/>
                    <a:p>
                      <a:pPr algn="ctr">
                        <a:spcAft>
                          <a:spcPts val="0"/>
                        </a:spcAft>
                      </a:pPr>
                      <a:r>
                        <a:rPr lang="en-US" sz="1300">
                          <a:effectLst/>
                        </a:rPr>
                        <a:t>Dành cho HS chọn tổ hợp môn KHTN</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93333131"/>
                  </a:ext>
                </a:extLst>
              </a:tr>
              <a:tr h="295987">
                <a:tc vMerge="1">
                  <a:txBody>
                    <a:bodyPr/>
                    <a:lstStyle/>
                    <a:p>
                      <a:endParaRPr lang="vi-VN"/>
                    </a:p>
                  </a:txBody>
                  <a:tcPr/>
                </a:tc>
                <a:tc>
                  <a:txBody>
                    <a:bodyPr/>
                    <a:lstStyle/>
                    <a:p>
                      <a:pPr algn="ctr">
                        <a:spcAft>
                          <a:spcPts val="0"/>
                        </a:spcAft>
                      </a:pPr>
                      <a:r>
                        <a:rPr lang="en-US" sz="1300">
                          <a:effectLst/>
                        </a:rPr>
                        <a:t>Hóa</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 + 2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b="1" dirty="0">
                          <a:effectLst/>
                        </a:rPr>
                        <a:t>6</a:t>
                      </a:r>
                      <a:endParaRPr lang="vi-VN" sz="1200" b="1"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vi-VN"/>
                    </a:p>
                  </a:txBody>
                  <a:tcPr/>
                </a:tc>
                <a:extLst>
                  <a:ext uri="{0D108BD9-81ED-4DB2-BD59-A6C34878D82A}">
                    <a16:rowId xmlns:a16="http://schemas.microsoft.com/office/drawing/2014/main" val="618033527"/>
                  </a:ext>
                </a:extLst>
              </a:tr>
              <a:tr h="295987">
                <a:tc vMerge="1">
                  <a:txBody>
                    <a:bodyPr/>
                    <a:lstStyle/>
                    <a:p>
                      <a:endParaRPr lang="vi-VN"/>
                    </a:p>
                  </a:txBody>
                  <a:tcPr/>
                </a:tc>
                <a:tc>
                  <a:txBody>
                    <a:bodyPr/>
                    <a:lstStyle/>
                    <a:p>
                      <a:pPr algn="ctr">
                        <a:spcAft>
                          <a:spcPts val="0"/>
                        </a:spcAft>
                      </a:pPr>
                      <a:r>
                        <a:rPr lang="en-US" sz="1300">
                          <a:effectLst/>
                        </a:rPr>
                        <a:t>Sinh</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b="1" dirty="0">
                          <a:effectLst/>
                        </a:rPr>
                        <a:t>3</a:t>
                      </a:r>
                      <a:endParaRPr lang="vi-VN" sz="1200" b="1"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vi-VN"/>
                    </a:p>
                  </a:txBody>
                  <a:tcPr/>
                </a:tc>
                <a:extLst>
                  <a:ext uri="{0D108BD9-81ED-4DB2-BD59-A6C34878D82A}">
                    <a16:rowId xmlns:a16="http://schemas.microsoft.com/office/drawing/2014/main" val="581417694"/>
                  </a:ext>
                </a:extLst>
              </a:tr>
              <a:tr h="295987">
                <a:tc rowSpan="3">
                  <a:txBody>
                    <a:bodyPr/>
                    <a:lstStyle/>
                    <a:p>
                      <a:pPr algn="ctr">
                        <a:lnSpc>
                          <a:spcPct val="130000"/>
                        </a:lnSpc>
                        <a:spcAft>
                          <a:spcPts val="0"/>
                        </a:spcAft>
                      </a:pPr>
                      <a:r>
                        <a:rPr lang="en-US" sz="1300">
                          <a:effectLst/>
                        </a:rPr>
                        <a:t>KHXH</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Lịch sử</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 + 1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b="1" dirty="0">
                          <a:effectLst/>
                        </a:rPr>
                        <a:t>4</a:t>
                      </a:r>
                      <a:endParaRPr lang="vi-VN" sz="1200" b="1" dirty="0">
                        <a:effectLst/>
                        <a:latin typeface="Times New Roman" panose="02020603050405020304" pitchFamily="18" charset="0"/>
                        <a:ea typeface="Times New Roman" panose="02020603050405020304" pitchFamily="18" charset="0"/>
                      </a:endParaRPr>
                    </a:p>
                  </a:txBody>
                  <a:tcPr marL="68580" marR="68580" marT="0" marB="0" anchor="ctr"/>
                </a:tc>
                <a:tc rowSpan="3">
                  <a:txBody>
                    <a:bodyPr/>
                    <a:lstStyle/>
                    <a:p>
                      <a:pPr algn="ctr">
                        <a:spcAft>
                          <a:spcPts val="0"/>
                        </a:spcAft>
                      </a:pPr>
                      <a:r>
                        <a:rPr lang="en-US" sz="1300">
                          <a:effectLst/>
                        </a:rPr>
                        <a:t>Dành cho HS chọn tổ hợp môn KHTN</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59030428"/>
                  </a:ext>
                </a:extLst>
              </a:tr>
              <a:tr h="295987">
                <a:tc vMerge="1">
                  <a:txBody>
                    <a:bodyPr/>
                    <a:lstStyle/>
                    <a:p>
                      <a:endParaRPr lang="vi-VN"/>
                    </a:p>
                  </a:txBody>
                  <a:tcPr/>
                </a:tc>
                <a:tc>
                  <a:txBody>
                    <a:bodyPr/>
                    <a:lstStyle/>
                    <a:p>
                      <a:pPr algn="ctr">
                        <a:spcAft>
                          <a:spcPts val="0"/>
                        </a:spcAft>
                      </a:pPr>
                      <a:r>
                        <a:rPr lang="en-US" sz="1300">
                          <a:effectLst/>
                        </a:rPr>
                        <a:t>Địa lý</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1 + 2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b="1" dirty="0">
                          <a:effectLst/>
                        </a:rPr>
                        <a:t>5</a:t>
                      </a:r>
                      <a:endParaRPr lang="vi-VN" sz="1200" b="1"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vi-VN"/>
                    </a:p>
                  </a:txBody>
                  <a:tcPr/>
                </a:tc>
                <a:extLst>
                  <a:ext uri="{0D108BD9-81ED-4DB2-BD59-A6C34878D82A}">
                    <a16:rowId xmlns:a16="http://schemas.microsoft.com/office/drawing/2014/main" val="4223861478"/>
                  </a:ext>
                </a:extLst>
              </a:tr>
              <a:tr h="295987">
                <a:tc vMerge="1">
                  <a:txBody>
                    <a:bodyPr/>
                    <a:lstStyle/>
                    <a:p>
                      <a:endParaRPr lang="vi-VN"/>
                    </a:p>
                  </a:txBody>
                  <a:tcPr/>
                </a:tc>
                <a:tc>
                  <a:txBody>
                    <a:bodyPr/>
                    <a:lstStyle/>
                    <a:p>
                      <a:pPr algn="ctr">
                        <a:spcAft>
                          <a:spcPts val="0"/>
                        </a:spcAft>
                      </a:pPr>
                      <a:r>
                        <a:rPr lang="en-US" sz="1300">
                          <a:effectLst/>
                        </a:rPr>
                        <a:t>GDCD</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1</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a:effectLst/>
                        </a:rPr>
                        <a:t>1 + 2</a:t>
                      </a:r>
                      <a:endParaRPr lang="vi-VN"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300" b="1" dirty="0">
                          <a:effectLst/>
                        </a:rPr>
                        <a:t>4</a:t>
                      </a:r>
                      <a:endParaRPr lang="vi-VN" sz="1200" b="1"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vi-VN"/>
                    </a:p>
                  </a:txBody>
                  <a:tcPr/>
                </a:tc>
                <a:extLst>
                  <a:ext uri="{0D108BD9-81ED-4DB2-BD59-A6C34878D82A}">
                    <a16:rowId xmlns:a16="http://schemas.microsoft.com/office/drawing/2014/main" val="426621969"/>
                  </a:ext>
                </a:extLst>
              </a:tr>
            </a:tbl>
          </a:graphicData>
        </a:graphic>
      </p:graphicFrame>
    </p:spTree>
    <p:extLst>
      <p:ext uri="{BB962C8B-B14F-4D97-AF65-F5344CB8AC3E}">
        <p14:creationId xmlns:p14="http://schemas.microsoft.com/office/powerpoint/2010/main" val="2219951212"/>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cdb2004134l">
  <a:themeElements>
    <a:clrScheme name="cdb2004134l 2">
      <a:dk1>
        <a:srgbClr val="23387D"/>
      </a:dk1>
      <a:lt1>
        <a:srgbClr val="FFFFFF"/>
      </a:lt1>
      <a:dk2>
        <a:srgbClr val="1A3D97"/>
      </a:dk2>
      <a:lt2>
        <a:srgbClr val="DDDDDD"/>
      </a:lt2>
      <a:accent1>
        <a:srgbClr val="4972BB"/>
      </a:accent1>
      <a:accent2>
        <a:srgbClr val="6A99D8"/>
      </a:accent2>
      <a:accent3>
        <a:srgbClr val="FFFFFF"/>
      </a:accent3>
      <a:accent4>
        <a:srgbClr val="1C2E6A"/>
      </a:accent4>
      <a:accent5>
        <a:srgbClr val="B1BCDA"/>
      </a:accent5>
      <a:accent6>
        <a:srgbClr val="5F8AC4"/>
      </a:accent6>
      <a:hlink>
        <a:srgbClr val="96B1E6"/>
      </a:hlink>
      <a:folHlink>
        <a:srgbClr val="99C25C"/>
      </a:folHlink>
    </a:clrScheme>
    <a:fontScheme name="cdb2004134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db2004134l 1">
        <a:dk1>
          <a:srgbClr val="1D4940"/>
        </a:dk1>
        <a:lt1>
          <a:srgbClr val="FFFFFF"/>
        </a:lt1>
        <a:dk2>
          <a:srgbClr val="3F716F"/>
        </a:dk2>
        <a:lt2>
          <a:srgbClr val="DDDDDD"/>
        </a:lt2>
        <a:accent1>
          <a:srgbClr val="669E86"/>
        </a:accent1>
        <a:accent2>
          <a:srgbClr val="A2CAB4"/>
        </a:accent2>
        <a:accent3>
          <a:srgbClr val="FFFFFF"/>
        </a:accent3>
        <a:accent4>
          <a:srgbClr val="173D35"/>
        </a:accent4>
        <a:accent5>
          <a:srgbClr val="B8CCC3"/>
        </a:accent5>
        <a:accent6>
          <a:srgbClr val="92B7A3"/>
        </a:accent6>
        <a:hlink>
          <a:srgbClr val="8CA35F"/>
        </a:hlink>
        <a:folHlink>
          <a:srgbClr val="C1B05D"/>
        </a:folHlink>
      </a:clrScheme>
      <a:clrMap bg1="lt1" tx1="dk1" bg2="lt2" tx2="dk2" accent1="accent1" accent2="accent2" accent3="accent3" accent4="accent4" accent5="accent5" accent6="accent6" hlink="hlink" folHlink="folHlink"/>
    </a:extraClrScheme>
    <a:extraClrScheme>
      <a:clrScheme name="cdb2004134l 2">
        <a:dk1>
          <a:srgbClr val="23387D"/>
        </a:dk1>
        <a:lt1>
          <a:srgbClr val="FFFFFF"/>
        </a:lt1>
        <a:dk2>
          <a:srgbClr val="1A3D97"/>
        </a:dk2>
        <a:lt2>
          <a:srgbClr val="DDDDDD"/>
        </a:lt2>
        <a:accent1>
          <a:srgbClr val="4972BB"/>
        </a:accent1>
        <a:accent2>
          <a:srgbClr val="6A99D8"/>
        </a:accent2>
        <a:accent3>
          <a:srgbClr val="FFFFFF"/>
        </a:accent3>
        <a:accent4>
          <a:srgbClr val="1C2E6A"/>
        </a:accent4>
        <a:accent5>
          <a:srgbClr val="B1BCDA"/>
        </a:accent5>
        <a:accent6>
          <a:srgbClr val="5F8AC4"/>
        </a:accent6>
        <a:hlink>
          <a:srgbClr val="96B1E6"/>
        </a:hlink>
        <a:folHlink>
          <a:srgbClr val="99C25C"/>
        </a:folHlink>
      </a:clrScheme>
      <a:clrMap bg1="lt1" tx1="dk1" bg2="lt2" tx2="dk2" accent1="accent1" accent2="accent2" accent3="accent3" accent4="accent4" accent5="accent5" accent6="accent6" hlink="hlink" folHlink="folHlink"/>
    </a:extraClrScheme>
    <a:extraClrScheme>
      <a:clrScheme name="cdb2004134l 3">
        <a:dk1>
          <a:srgbClr val="23387D"/>
        </a:dk1>
        <a:lt1>
          <a:srgbClr val="FFFFFF"/>
        </a:lt1>
        <a:dk2>
          <a:srgbClr val="1A3D97"/>
        </a:dk2>
        <a:lt2>
          <a:srgbClr val="DDDDDD"/>
        </a:lt2>
        <a:accent1>
          <a:srgbClr val="6E51A7"/>
        </a:accent1>
        <a:accent2>
          <a:srgbClr val="8C8EE0"/>
        </a:accent2>
        <a:accent3>
          <a:srgbClr val="FFFFFF"/>
        </a:accent3>
        <a:accent4>
          <a:srgbClr val="1C2E6A"/>
        </a:accent4>
        <a:accent5>
          <a:srgbClr val="BAB3D0"/>
        </a:accent5>
        <a:accent6>
          <a:srgbClr val="7E80CB"/>
        </a:accent6>
        <a:hlink>
          <a:srgbClr val="96B1E6"/>
        </a:hlink>
        <a:folHlink>
          <a:srgbClr val="7BB32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cdb2004134l</Template>
  <TotalTime>3681</TotalTime>
  <Words>1780</Words>
  <Application>Microsoft Office PowerPoint</Application>
  <PresentationFormat>On-screen Show (16:9)</PresentationFormat>
  <Paragraphs>553</Paragraphs>
  <Slides>20</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Courier New</vt:lpstr>
      <vt:lpstr>Symbol</vt:lpstr>
      <vt:lpstr>Times New Roman</vt:lpstr>
      <vt:lpstr>Verdana</vt:lpstr>
      <vt:lpstr>Wingdings</vt:lpstr>
      <vt:lpstr>cdb2004134l</vt:lpstr>
      <vt:lpstr>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MyPC</cp:lastModifiedBy>
  <cp:revision>415</cp:revision>
  <dcterms:created xsi:type="dcterms:W3CDTF">2013-12-20T06:36:58Z</dcterms:created>
  <dcterms:modified xsi:type="dcterms:W3CDTF">2018-03-23T00:29:44Z</dcterms:modified>
</cp:coreProperties>
</file>