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22"/>
  </p:notesMasterIdLst>
  <p:sldIdLst>
    <p:sldId id="257" r:id="rId2"/>
    <p:sldId id="278" r:id="rId3"/>
    <p:sldId id="258" r:id="rId4"/>
    <p:sldId id="259" r:id="rId5"/>
    <p:sldId id="260" r:id="rId6"/>
    <p:sldId id="272" r:id="rId7"/>
    <p:sldId id="261" r:id="rId8"/>
    <p:sldId id="372" r:id="rId9"/>
    <p:sldId id="310" r:id="rId10"/>
    <p:sldId id="262" r:id="rId11"/>
    <p:sldId id="263" r:id="rId12"/>
    <p:sldId id="279" r:id="rId13"/>
    <p:sldId id="267" r:id="rId14"/>
    <p:sldId id="329" r:id="rId15"/>
    <p:sldId id="330" r:id="rId16"/>
    <p:sldId id="331" r:id="rId17"/>
    <p:sldId id="373" r:id="rId18"/>
    <p:sldId id="346" r:id="rId19"/>
    <p:sldId id="347" r:id="rId20"/>
    <p:sldId id="28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0000"/>
    <a:srgbClr val="A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1140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99DC76-24E2-42CD-B66F-EF8BE3AC43E4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5D21F-874E-463B-8914-8E8D8DC83F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944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30" tIns="45716" rIns="91430" bIns="45716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/>
          </a:p>
        </p:txBody>
      </p:sp>
      <p:sp>
        <p:nvSpPr>
          <p:cNvPr id="5120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6" rIns="91430" bIns="45716" anchor="b"/>
          <a:lstStyle/>
          <a:p>
            <a:pPr algn="r" eaLnBrk="1" hangingPunct="1"/>
            <a:fld id="{6657BC8C-4A37-4E5C-9DA4-14469883575D}" type="slidenum">
              <a:rPr lang="en-US" sz="1200"/>
              <a:pPr algn="r" eaLnBrk="1" hangingPunct="1"/>
              <a:t>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48913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30" tIns="45716" rIns="91430" bIns="45716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/>
          </a:p>
        </p:txBody>
      </p:sp>
      <p:sp>
        <p:nvSpPr>
          <p:cNvPr id="5222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6" rIns="91430" bIns="45716" anchor="b"/>
          <a:lstStyle/>
          <a:p>
            <a:pPr algn="r" eaLnBrk="1" hangingPunct="1"/>
            <a:fld id="{BFBD382E-BED1-4E96-8D81-5A54563B3A25}" type="slidenum">
              <a:rPr lang="en-US" sz="1200"/>
              <a:pPr algn="r" eaLnBrk="1" hangingPunct="1"/>
              <a:t>10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685780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30" tIns="45716" rIns="91430" bIns="45716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/>
          </a:p>
        </p:txBody>
      </p:sp>
      <p:sp>
        <p:nvSpPr>
          <p:cNvPr id="53252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6" rIns="91430" bIns="45716" anchor="b"/>
          <a:lstStyle/>
          <a:p>
            <a:pPr algn="r" eaLnBrk="1" hangingPunct="1"/>
            <a:fld id="{7CDD808E-F482-4320-B420-15927D0E8C22}" type="slidenum">
              <a:rPr lang="en-US" sz="1200"/>
              <a:pPr algn="r" eaLnBrk="1" hangingPunct="1"/>
              <a:t>11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774379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4047E-8BC5-4266-A2A9-BA4E77052878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1834-BE31-4EEE-A0DB-CF52CDE8FC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4047E-8BC5-4266-A2A9-BA4E77052878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1834-BE31-4EEE-A0DB-CF52CDE8FC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4047E-8BC5-4266-A2A9-BA4E77052878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1834-BE31-4EEE-A0DB-CF52CDE8FC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4047E-8BC5-4266-A2A9-BA4E77052878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1834-BE31-4EEE-A0DB-CF52CDE8FC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4047E-8BC5-4266-A2A9-BA4E77052878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1834-BE31-4EEE-A0DB-CF52CDE8FC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4047E-8BC5-4266-A2A9-BA4E77052878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1834-BE31-4EEE-A0DB-CF52CDE8FC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4047E-8BC5-4266-A2A9-BA4E77052878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1834-BE31-4EEE-A0DB-CF52CDE8FC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4047E-8BC5-4266-A2A9-BA4E77052878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1834-BE31-4EEE-A0DB-CF52CDE8FC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4047E-8BC5-4266-A2A9-BA4E77052878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1834-BE31-4EEE-A0DB-CF52CDE8FC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4047E-8BC5-4266-A2A9-BA4E77052878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1834-BE31-4EEE-A0DB-CF52CDE8FC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4047E-8BC5-4266-A2A9-BA4E77052878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EAC1834-BE31-4EEE-A0DB-CF52CDE8FC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FD4047E-8BC5-4266-A2A9-BA4E77052878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AC1834-BE31-4EEE-A0DB-CF52CDE8FC4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ChangeArrowheads="1"/>
          </p:cNvSpPr>
          <p:nvPr/>
        </p:nvSpPr>
        <p:spPr bwMode="auto">
          <a:xfrm>
            <a:off x="1143000" y="609600"/>
            <a:ext cx="7162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>
              <a:spcBef>
                <a:spcPts val="1200"/>
              </a:spcBef>
            </a:pPr>
            <a:r>
              <a:rPr lang="en-US" sz="3200" b="1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vi-VN" sz="3200" b="1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hực hiện </a:t>
            </a:r>
            <a:r>
              <a:rPr lang="en-US" sz="3200" b="1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CTGDPT </a:t>
            </a:r>
            <a:r>
              <a:rPr lang="vi-VN" sz="3200" b="1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hiện hành theo định hướng phát triển năng lực và phẩm chất học </a:t>
            </a:r>
            <a:r>
              <a:rPr lang="vi-VN" sz="32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sinh</a:t>
            </a:r>
            <a:r>
              <a:rPr lang="en-GB" sz="32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2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môn</a:t>
            </a:r>
            <a:r>
              <a:rPr lang="en-GB" sz="32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2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Lịch</a:t>
            </a:r>
            <a:r>
              <a:rPr lang="en-GB" sz="32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2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sử</a:t>
            </a:r>
            <a:endParaRPr lang="en-US" sz="3200" b="1" dirty="0">
              <a:solidFill>
                <a:srgbClr val="8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81000" y="3276600"/>
            <a:ext cx="8153400" cy="2895600"/>
            <a:chOff x="2880" y="3234"/>
            <a:chExt cx="2736" cy="894"/>
          </a:xfrm>
        </p:grpSpPr>
        <p:sp>
          <p:nvSpPr>
            <p:cNvPr id="21508" name="AutoShape 6" descr="A151"/>
            <p:cNvSpPr>
              <a:spLocks noChangeArrowheads="1"/>
            </p:cNvSpPr>
            <p:nvPr/>
          </p:nvSpPr>
          <p:spPr bwMode="auto">
            <a:xfrm>
              <a:off x="4436" y="3234"/>
              <a:ext cx="666" cy="576"/>
            </a:xfrm>
            <a:prstGeom prst="hexagon">
              <a:avLst>
                <a:gd name="adj" fmla="val 28906"/>
                <a:gd name="vf" fmla="val 115470"/>
              </a:avLst>
            </a:prstGeom>
            <a:blipFill dpi="0" rotWithShape="1">
              <a:blip r:embed="rId2"/>
              <a:srcRect/>
              <a:stretch>
                <a:fillRect/>
              </a:stretch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21509" name="AutoShape 7" descr="A144"/>
            <p:cNvSpPr>
              <a:spLocks noChangeArrowheads="1"/>
            </p:cNvSpPr>
            <p:nvPr/>
          </p:nvSpPr>
          <p:spPr bwMode="auto">
            <a:xfrm>
              <a:off x="3918" y="3542"/>
              <a:ext cx="666" cy="576"/>
            </a:xfrm>
            <a:prstGeom prst="hexagon">
              <a:avLst>
                <a:gd name="adj" fmla="val 28906"/>
                <a:gd name="vf" fmla="val 115470"/>
              </a:avLst>
            </a:prstGeom>
            <a:blipFill dpi="0" rotWithShape="1">
              <a:blip r:embed="rId3"/>
              <a:srcRect/>
              <a:stretch>
                <a:fillRect/>
              </a:stretch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21510" name="AutoShape 8" descr="A042"/>
            <p:cNvSpPr>
              <a:spLocks noChangeArrowheads="1"/>
            </p:cNvSpPr>
            <p:nvPr/>
          </p:nvSpPr>
          <p:spPr bwMode="auto">
            <a:xfrm>
              <a:off x="4950" y="3552"/>
              <a:ext cx="666" cy="576"/>
            </a:xfrm>
            <a:prstGeom prst="hexagon">
              <a:avLst>
                <a:gd name="adj" fmla="val 28906"/>
                <a:gd name="vf" fmla="val 115470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21511" name="AutoShape 9" descr="A040"/>
            <p:cNvSpPr>
              <a:spLocks noChangeArrowheads="1"/>
            </p:cNvSpPr>
            <p:nvPr/>
          </p:nvSpPr>
          <p:spPr bwMode="auto">
            <a:xfrm>
              <a:off x="3404" y="3234"/>
              <a:ext cx="666" cy="576"/>
            </a:xfrm>
            <a:prstGeom prst="hexagon">
              <a:avLst>
                <a:gd name="adj" fmla="val 28906"/>
                <a:gd name="vf" fmla="val 115470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21512" name="AutoShape 10" descr="A086"/>
            <p:cNvSpPr>
              <a:spLocks noChangeArrowheads="1"/>
            </p:cNvSpPr>
            <p:nvPr/>
          </p:nvSpPr>
          <p:spPr bwMode="auto">
            <a:xfrm>
              <a:off x="2880" y="3532"/>
              <a:ext cx="666" cy="576"/>
            </a:xfrm>
            <a:prstGeom prst="hexagon">
              <a:avLst>
                <a:gd name="adj" fmla="val 28906"/>
                <a:gd name="vf" fmla="val 115470"/>
              </a:avLst>
            </a:prstGeom>
            <a:blipFill dpi="0" rotWithShape="1">
              <a:blip r:embed="rId6">
                <a:alphaModFix amt="99000"/>
              </a:blip>
              <a:srcRect/>
              <a:stretch>
                <a:fillRect/>
              </a:stretch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/>
          </p:cNvSpPr>
          <p:nvPr>
            <p:ph idx="4294967295"/>
          </p:nvPr>
        </p:nvSpPr>
        <p:spPr>
          <a:xfrm>
            <a:off x="0" y="1052513"/>
            <a:ext cx="8686800" cy="5233987"/>
          </a:xfrm>
        </p:spPr>
        <p:txBody>
          <a:bodyPr>
            <a:normAutofit fontScale="92500"/>
          </a:bodyPr>
          <a:lstStyle/>
          <a:p>
            <a:pPr algn="just" eaLnBrk="1" hangingPunct="1">
              <a:lnSpc>
                <a:spcPct val="110000"/>
              </a:lnSpc>
              <a:spcBef>
                <a:spcPts val="600"/>
              </a:spcBef>
              <a:buFont typeface="Wingdings 3" pitchFamily="18" charset="2"/>
              <a:buNone/>
              <a:defRPr/>
            </a:pPr>
            <a:r>
              <a:rPr lang="es-ES" sz="2400" i="1" dirty="0">
                <a:solidFill>
                  <a:srgbClr val="003366"/>
                </a:solidFill>
                <a:latin typeface="Arial" charset="0"/>
                <a:cs typeface="Arial" charset="0"/>
              </a:rPr>
              <a:t>         </a:t>
            </a:r>
            <a:r>
              <a:rPr lang="es-ES" sz="2400" i="1" dirty="0" smtClean="0">
                <a:solidFill>
                  <a:srgbClr val="003366"/>
                </a:solidFill>
                <a:latin typeface="Arial" charset="0"/>
                <a:cs typeface="Arial" charset="0"/>
              </a:rPr>
              <a:t>(1)</a:t>
            </a:r>
            <a:r>
              <a:rPr lang="es-ES" sz="2400" dirty="0" smtClean="0">
                <a:solidFill>
                  <a:srgbClr val="003366"/>
                </a:solidFill>
                <a:latin typeface="Arial" charset="0"/>
                <a:cs typeface="Arial" charset="0"/>
              </a:rPr>
              <a:t> </a:t>
            </a:r>
            <a:r>
              <a:rPr lang="fr-FR" sz="2400" spc="-110" dirty="0">
                <a:solidFill>
                  <a:srgbClr val="000066"/>
                </a:solidFill>
                <a:latin typeface="Arial" charset="0"/>
                <a:cs typeface="Arial" charset="0"/>
              </a:rPr>
              <a:t>Chú trọng </a:t>
            </a:r>
            <a:r>
              <a:rPr lang="fr-FR" sz="2400" i="1" spc="-110" dirty="0">
                <a:solidFill>
                  <a:srgbClr val="800000"/>
                </a:solidFill>
                <a:latin typeface="Arial" charset="0"/>
                <a:cs typeface="Arial" charset="0"/>
              </a:rPr>
              <a:t>rèn luyện cho HS </a:t>
            </a:r>
            <a:r>
              <a:rPr lang="fr-FR" sz="2400" i="1" spc="-110" dirty="0" err="1">
                <a:solidFill>
                  <a:srgbClr val="800000"/>
                </a:solidFill>
                <a:latin typeface="Arial" charset="0"/>
                <a:cs typeface="Arial" charset="0"/>
              </a:rPr>
              <a:t>những</a:t>
            </a:r>
            <a:r>
              <a:rPr lang="fr-FR" sz="2400" i="1" spc="-110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spc="-110" dirty="0" err="1" smtClean="0">
                <a:solidFill>
                  <a:srgbClr val="800000"/>
                </a:solidFill>
                <a:latin typeface="Arial" charset="0"/>
                <a:cs typeface="Arial" charset="0"/>
              </a:rPr>
              <a:t>phương</a:t>
            </a:r>
            <a:r>
              <a:rPr lang="fr-FR" sz="2400" i="1" spc="-110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spc="-110" dirty="0">
                <a:solidFill>
                  <a:srgbClr val="800000"/>
                </a:solidFill>
                <a:latin typeface="Arial" charset="0"/>
                <a:cs typeface="Arial" charset="0"/>
              </a:rPr>
              <a:t>pháp</a:t>
            </a:r>
            <a:r>
              <a:rPr lang="fr-FR" sz="2400" spc="-110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spc="-110" dirty="0">
                <a:solidFill>
                  <a:srgbClr val="000066"/>
                </a:solidFill>
                <a:latin typeface="Arial" charset="0"/>
                <a:cs typeface="Arial" charset="0"/>
              </a:rPr>
              <a:t>để HS biết cách</a:t>
            </a:r>
            <a:r>
              <a:rPr lang="fr-FR" sz="2400" spc="-110" dirty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spc="-110" dirty="0">
                <a:solidFill>
                  <a:srgbClr val="800000"/>
                </a:solidFill>
                <a:latin typeface="Arial" charset="0"/>
                <a:cs typeface="Arial" charset="0"/>
              </a:rPr>
              <a:t>đọc SGK, </a:t>
            </a:r>
            <a:r>
              <a:rPr lang="fr-FR" sz="2400" i="1" spc="-110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spc="-110" dirty="0" err="1" smtClean="0">
                <a:solidFill>
                  <a:srgbClr val="800000"/>
                </a:solidFill>
                <a:latin typeface="Arial" charset="0"/>
                <a:cs typeface="Arial" charset="0"/>
              </a:rPr>
              <a:t>tìm</a:t>
            </a:r>
            <a:r>
              <a:rPr lang="fr-FR" sz="2400" i="1" spc="-110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spc="-110" dirty="0" err="1" smtClean="0">
                <a:solidFill>
                  <a:srgbClr val="800000"/>
                </a:solidFill>
                <a:latin typeface="Arial" charset="0"/>
                <a:cs typeface="Arial" charset="0"/>
              </a:rPr>
              <a:t>hiểu</a:t>
            </a:r>
            <a:r>
              <a:rPr lang="fr-FR" sz="2400" i="1" spc="-110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spc="-110" dirty="0" err="1" smtClean="0">
                <a:solidFill>
                  <a:srgbClr val="800000"/>
                </a:solidFill>
                <a:latin typeface="Arial" charset="0"/>
                <a:cs typeface="Arial" charset="0"/>
              </a:rPr>
              <a:t>tài</a:t>
            </a:r>
            <a:r>
              <a:rPr lang="fr-FR" sz="2400" i="1" spc="-110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spc="-110" dirty="0" err="1" smtClean="0">
                <a:solidFill>
                  <a:srgbClr val="800000"/>
                </a:solidFill>
                <a:latin typeface="Arial" charset="0"/>
                <a:cs typeface="Arial" charset="0"/>
              </a:rPr>
              <a:t>liệu</a:t>
            </a:r>
            <a:r>
              <a:rPr lang="fr-FR" sz="2400" i="1" spc="-110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, </a:t>
            </a:r>
            <a:r>
              <a:rPr lang="fr-FR" sz="2400" i="1" spc="-110" dirty="0">
                <a:solidFill>
                  <a:srgbClr val="800000"/>
                </a:solidFill>
                <a:latin typeface="Arial" charset="0"/>
                <a:cs typeface="Arial" charset="0"/>
              </a:rPr>
              <a:t>tự tìm lại những KT đã có, suy luận để tìm tòi, phát hiện KT </a:t>
            </a:r>
            <a:r>
              <a:rPr lang="fr-FR" sz="2400" i="1" spc="-110" dirty="0" err="1">
                <a:solidFill>
                  <a:srgbClr val="800000"/>
                </a:solidFill>
                <a:latin typeface="Arial" charset="0"/>
                <a:cs typeface="Arial" charset="0"/>
              </a:rPr>
              <a:t>mới</a:t>
            </a:r>
            <a:r>
              <a:rPr lang="fr-FR" sz="2400" spc="-110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,...(NL </a:t>
            </a:r>
            <a:r>
              <a:rPr lang="fr-FR" sz="2400" spc="-110" dirty="0" err="1" smtClean="0">
                <a:solidFill>
                  <a:srgbClr val="800000"/>
                </a:solidFill>
                <a:latin typeface="Arial" charset="0"/>
                <a:cs typeface="Arial" charset="0"/>
              </a:rPr>
              <a:t>tìm</a:t>
            </a:r>
            <a:r>
              <a:rPr lang="fr-FR" sz="2400" spc="-110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spc="-110" dirty="0" err="1" smtClean="0">
                <a:solidFill>
                  <a:srgbClr val="800000"/>
                </a:solidFill>
                <a:latin typeface="Arial" charset="0"/>
                <a:cs typeface="Arial" charset="0"/>
              </a:rPr>
              <a:t>hiểu</a:t>
            </a:r>
            <a:r>
              <a:rPr lang="fr-FR" sz="2400" spc="-110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 LS)</a:t>
            </a:r>
            <a:endParaRPr lang="fr-FR" sz="2400" spc="-110" dirty="0">
              <a:solidFill>
                <a:srgbClr val="800000"/>
              </a:solidFill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110000"/>
              </a:lnSpc>
              <a:spcBef>
                <a:spcPts val="600"/>
              </a:spcBef>
              <a:buFont typeface="Wingdings 3" pitchFamily="18" charset="2"/>
              <a:buNone/>
              <a:defRPr/>
            </a:pPr>
            <a:r>
              <a:rPr lang="fr-FR" sz="24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       (2) </a:t>
            </a:r>
            <a:r>
              <a:rPr lang="fr-FR" sz="24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Rèn</a:t>
            </a:r>
            <a:r>
              <a:rPr lang="fr-FR" sz="24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luyện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cho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HS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các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thao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tác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tư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duy</a:t>
            </a:r>
            <a:r>
              <a:rPr lang="fr-FR" sz="2400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3366"/>
                </a:solidFill>
                <a:latin typeface="Arial" charset="0"/>
                <a:cs typeface="Arial" charset="0"/>
              </a:rPr>
              <a:t>như</a:t>
            </a:r>
            <a:r>
              <a:rPr lang="fr-FR" sz="2400" dirty="0">
                <a:solidFill>
                  <a:srgbClr val="006666"/>
                </a:solidFill>
                <a:latin typeface="Arial" charset="0"/>
                <a:cs typeface="Arial" charset="0"/>
              </a:rPr>
              <a:t>:</a:t>
            </a:r>
            <a:r>
              <a:rPr lang="fr-FR" sz="2400" dirty="0">
                <a:solidFill>
                  <a:srgbClr val="336699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phân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tích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,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tổng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hợp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,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đặc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biệt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hoá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,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khái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quát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 smtClean="0">
                <a:solidFill>
                  <a:srgbClr val="800000"/>
                </a:solidFill>
                <a:latin typeface="Arial" charset="0"/>
                <a:cs typeface="Arial" charset="0"/>
              </a:rPr>
              <a:t>hoá</a:t>
            </a:r>
            <a:r>
              <a:rPr lang="fr-FR" sz="2400" i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, </a:t>
            </a:r>
            <a:r>
              <a:rPr lang="fr-FR" sz="2400" i="1" dirty="0" err="1" smtClean="0">
                <a:solidFill>
                  <a:srgbClr val="800000"/>
                </a:solidFill>
                <a:latin typeface="Arial" charset="0"/>
                <a:cs typeface="Arial" charset="0"/>
              </a:rPr>
              <a:t>sâu</a:t>
            </a:r>
            <a:r>
              <a:rPr lang="fr-FR" sz="2400" i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 smtClean="0">
                <a:solidFill>
                  <a:srgbClr val="800000"/>
                </a:solidFill>
                <a:latin typeface="Arial" charset="0"/>
                <a:cs typeface="Arial" charset="0"/>
              </a:rPr>
              <a:t>chuỗi</a:t>
            </a:r>
            <a:r>
              <a:rPr lang="fr-FR" sz="2400" i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, </a:t>
            </a:r>
            <a:r>
              <a:rPr lang="fr-FR" sz="2400" i="1" dirty="0" err="1" smtClean="0">
                <a:solidFill>
                  <a:srgbClr val="800000"/>
                </a:solidFill>
                <a:latin typeface="Arial" charset="0"/>
                <a:cs typeface="Arial" charset="0"/>
              </a:rPr>
              <a:t>tìm</a:t>
            </a:r>
            <a:r>
              <a:rPr lang="fr-FR" sz="2400" i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 ra </a:t>
            </a:r>
            <a:r>
              <a:rPr lang="fr-FR" sz="2400" i="1" dirty="0" err="1" smtClean="0">
                <a:solidFill>
                  <a:srgbClr val="800000"/>
                </a:solidFill>
                <a:latin typeface="Arial" charset="0"/>
                <a:cs typeface="Arial" charset="0"/>
              </a:rPr>
              <a:t>mối</a:t>
            </a:r>
            <a:r>
              <a:rPr lang="fr-FR" sz="2400" i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 smtClean="0">
                <a:solidFill>
                  <a:srgbClr val="800000"/>
                </a:solidFill>
                <a:latin typeface="Arial" charset="0"/>
                <a:cs typeface="Arial" charset="0"/>
              </a:rPr>
              <a:t>liên</a:t>
            </a:r>
            <a:r>
              <a:rPr lang="fr-FR" sz="2400" i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 smtClean="0">
                <a:solidFill>
                  <a:srgbClr val="800000"/>
                </a:solidFill>
                <a:latin typeface="Arial" charset="0"/>
                <a:cs typeface="Arial" charset="0"/>
              </a:rPr>
              <a:t>hệ</a:t>
            </a:r>
            <a:r>
              <a:rPr lang="fr-FR" sz="2400" i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 smtClean="0">
                <a:solidFill>
                  <a:srgbClr val="800000"/>
                </a:solidFill>
                <a:latin typeface="Arial" charset="0"/>
                <a:cs typeface="Arial" charset="0"/>
              </a:rPr>
              <a:t>các</a:t>
            </a:r>
            <a:r>
              <a:rPr lang="fr-FR" sz="2400" i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 smtClean="0">
                <a:solidFill>
                  <a:srgbClr val="800000"/>
                </a:solidFill>
                <a:latin typeface="Arial" charset="0"/>
                <a:cs typeface="Arial" charset="0"/>
              </a:rPr>
              <a:t>nội</a:t>
            </a:r>
            <a:r>
              <a:rPr lang="fr-FR" sz="2400" i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 smtClean="0">
                <a:solidFill>
                  <a:srgbClr val="800000"/>
                </a:solidFill>
                <a:latin typeface="Arial" charset="0"/>
                <a:cs typeface="Arial" charset="0"/>
              </a:rPr>
              <a:t>dung</a:t>
            </a:r>
            <a:r>
              <a:rPr lang="fr-FR" sz="2400" i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, </a:t>
            </a:r>
            <a:r>
              <a:rPr lang="fr-FR" sz="2400" i="1" dirty="0" err="1" smtClean="0">
                <a:solidFill>
                  <a:srgbClr val="800000"/>
                </a:solidFill>
                <a:latin typeface="Arial" charset="0"/>
                <a:cs typeface="Arial" charset="0"/>
              </a:rPr>
              <a:t>sự</a:t>
            </a:r>
            <a:r>
              <a:rPr lang="fr-FR" sz="2400" i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 smtClean="0">
                <a:solidFill>
                  <a:srgbClr val="800000"/>
                </a:solidFill>
                <a:latin typeface="Arial" charset="0"/>
                <a:cs typeface="Arial" charset="0"/>
              </a:rPr>
              <a:t>kiện</a:t>
            </a:r>
            <a:r>
              <a:rPr lang="fr-FR" sz="2400" i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, </a:t>
            </a:r>
            <a:r>
              <a:rPr lang="fr-FR" sz="2400" i="1" dirty="0" err="1" smtClean="0">
                <a:solidFill>
                  <a:srgbClr val="800000"/>
                </a:solidFill>
                <a:latin typeface="Arial" charset="0"/>
                <a:cs typeface="Arial" charset="0"/>
              </a:rPr>
              <a:t>quy</a:t>
            </a:r>
            <a:r>
              <a:rPr lang="fr-FR" sz="2400" i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lạ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về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quen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…=&gt;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hình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thành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,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phát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triển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tiềm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năng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sáng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tạo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 smtClean="0">
                <a:solidFill>
                  <a:srgbClr val="800000"/>
                </a:solidFill>
                <a:latin typeface="Arial" charset="0"/>
                <a:cs typeface="Arial" charset="0"/>
              </a:rPr>
              <a:t>và</a:t>
            </a:r>
            <a:r>
              <a:rPr lang="fr-FR" sz="2400" i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 smtClean="0">
                <a:solidFill>
                  <a:srgbClr val="800000"/>
                </a:solidFill>
                <a:latin typeface="Arial" charset="0"/>
                <a:cs typeface="Arial" charset="0"/>
              </a:rPr>
              <a:t>khả</a:t>
            </a:r>
            <a:r>
              <a:rPr lang="fr-FR" sz="2400" i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 smtClean="0">
                <a:solidFill>
                  <a:srgbClr val="800000"/>
                </a:solidFill>
                <a:latin typeface="Arial" charset="0"/>
                <a:cs typeface="Arial" charset="0"/>
              </a:rPr>
              <a:t>năng</a:t>
            </a:r>
            <a:r>
              <a:rPr lang="fr-FR" sz="2400" i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 smtClean="0">
                <a:solidFill>
                  <a:srgbClr val="800000"/>
                </a:solidFill>
                <a:latin typeface="Arial" charset="0"/>
                <a:cs typeface="Arial" charset="0"/>
              </a:rPr>
              <a:t>tư</a:t>
            </a:r>
            <a:r>
              <a:rPr lang="fr-FR" sz="2400" i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 smtClean="0">
                <a:solidFill>
                  <a:srgbClr val="800000"/>
                </a:solidFill>
                <a:latin typeface="Arial" charset="0"/>
                <a:cs typeface="Arial" charset="0"/>
              </a:rPr>
              <a:t>duy</a:t>
            </a:r>
            <a:r>
              <a:rPr lang="fr-FR" sz="2400" i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 smtClean="0">
                <a:solidFill>
                  <a:srgbClr val="800000"/>
                </a:solidFill>
                <a:latin typeface="Arial" charset="0"/>
                <a:cs typeface="Arial" charset="0"/>
              </a:rPr>
              <a:t>Lịch</a:t>
            </a:r>
            <a:r>
              <a:rPr lang="fr-FR" sz="2400" i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 smtClean="0">
                <a:solidFill>
                  <a:srgbClr val="800000"/>
                </a:solidFill>
                <a:latin typeface="Arial" charset="0"/>
                <a:cs typeface="Arial" charset="0"/>
              </a:rPr>
              <a:t>sử</a:t>
            </a:r>
            <a:r>
              <a:rPr lang="fr-FR" sz="2400" i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của</a:t>
            </a:r>
            <a:r>
              <a:rPr lang="fr-FR" sz="24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HS (NL </a:t>
            </a:r>
            <a:r>
              <a:rPr lang="fr-FR" sz="24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nhận</a:t>
            </a:r>
            <a:r>
              <a:rPr lang="fr-FR" sz="24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thức</a:t>
            </a:r>
            <a:r>
              <a:rPr lang="fr-FR" sz="24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và</a:t>
            </a:r>
            <a:r>
              <a:rPr lang="fr-FR" sz="24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tư</a:t>
            </a:r>
            <a:r>
              <a:rPr lang="fr-FR" sz="24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duy</a:t>
            </a:r>
            <a:r>
              <a:rPr lang="fr-FR" sz="24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LS ). </a:t>
            </a:r>
            <a:endParaRPr lang="fr-FR" sz="2400" dirty="0">
              <a:solidFill>
                <a:srgbClr val="000066"/>
              </a:solidFill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110000"/>
              </a:lnSpc>
              <a:spcBef>
                <a:spcPts val="600"/>
              </a:spcBef>
              <a:buFont typeface="Arial" charset="0"/>
              <a:buNone/>
              <a:defRPr/>
            </a:pPr>
            <a:r>
              <a:rPr lang="it-IT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        </a:t>
            </a:r>
            <a:r>
              <a:rPr lang="it-IT" sz="24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(3) </a:t>
            </a:r>
            <a:r>
              <a:rPr lang="it-IT" sz="2400" dirty="0">
                <a:solidFill>
                  <a:srgbClr val="000066"/>
                </a:solidFill>
                <a:latin typeface="Arial" charset="0"/>
                <a:cs typeface="Arial" charset="0"/>
              </a:rPr>
              <a:t>Chọn lựa và sử dụng linh hoạt các PPDH chung và PPDH đặc thù của môn học để thực hiện, đảm bảo được nguyên tắc </a:t>
            </a:r>
            <a:r>
              <a:rPr lang="it-IT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“HS tự mình hoàn thành nhiệm vụ nhận thức với sự tổ chức, hướng dẫn của GV</a:t>
            </a:r>
            <a:r>
              <a:rPr lang="it-IT" sz="2400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” giúp HS vận dụng kiến thức đã học giải quyết các tình huống mới trong học tập và thực tiễn (NL vận dụng)</a:t>
            </a:r>
            <a:endParaRPr lang="en-US" sz="2400" dirty="0">
              <a:solidFill>
                <a:srgbClr val="8000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8600" y="304800"/>
            <a:ext cx="868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dirty="0">
                <a:solidFill>
                  <a:srgbClr val="8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2800" b="1" dirty="0">
                <a:solidFill>
                  <a:srgbClr val="8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800" b="1" dirty="0">
                <a:solidFill>
                  <a:srgbClr val="8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</a:t>
            </a:r>
            <a:r>
              <a:rPr lang="en-US" sz="2800" b="1" dirty="0">
                <a:solidFill>
                  <a:srgbClr val="8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ổ</a:t>
            </a:r>
            <a:r>
              <a:rPr lang="vi-VN" sz="2800" b="1" dirty="0">
                <a:solidFill>
                  <a:srgbClr val="8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mới </a:t>
            </a:r>
            <a:r>
              <a:rPr lang="en-US" sz="2800" b="1" dirty="0">
                <a:solidFill>
                  <a:srgbClr val="8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PPDH, HT</a:t>
            </a:r>
            <a:r>
              <a:rPr lang="vi-VN" sz="2800" b="1" dirty="0">
                <a:solidFill>
                  <a:srgbClr val="8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8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 chức dạy học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0" y="609600"/>
            <a:ext cx="8686800" cy="56388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130000"/>
              </a:lnSpc>
              <a:spcBef>
                <a:spcPts val="600"/>
              </a:spcBef>
              <a:buFont typeface="Wingdings 3" pitchFamily="18" charset="2"/>
              <a:buNone/>
              <a:defRPr/>
            </a:pPr>
            <a:r>
              <a:rPr lang="es-ES" sz="2400" i="1" dirty="0">
                <a:solidFill>
                  <a:srgbClr val="003366"/>
                </a:solidFill>
                <a:latin typeface="Arial" charset="0"/>
                <a:cs typeface="Arial" charset="0"/>
              </a:rPr>
              <a:t>         </a:t>
            </a:r>
            <a:r>
              <a:rPr lang="es-ES" sz="24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(4)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Tăng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cường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phối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hợp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học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cá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nhân</a:t>
            </a:r>
            <a:r>
              <a:rPr lang="fr-FR" sz="2400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với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học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hợp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000066"/>
                </a:solidFill>
                <a:latin typeface="Arial" charset="0"/>
                <a:cs typeface="Arial" charset="0"/>
              </a:rPr>
              <a:t>tác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theo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phương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châm</a:t>
            </a:r>
            <a:r>
              <a:rPr lang="fr-FR" sz="2400" dirty="0">
                <a:solidFill>
                  <a:srgbClr val="003366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“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tạo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ĐK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cho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HS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nghĩ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nhiều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hơn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,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làm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nhiều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hơn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và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thảo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luận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nhiều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hơn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”</a:t>
            </a:r>
            <a:endParaRPr lang="fr-FR" sz="2400" dirty="0">
              <a:solidFill>
                <a:srgbClr val="800000"/>
              </a:solidFill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130000"/>
              </a:lnSpc>
              <a:spcBef>
                <a:spcPts val="600"/>
              </a:spcBef>
              <a:buFont typeface="Wingdings 3" pitchFamily="18" charset="2"/>
              <a:buNone/>
              <a:defRPr/>
            </a:pPr>
            <a:r>
              <a:rPr lang="fr-FR" sz="2400" dirty="0">
                <a:solidFill>
                  <a:srgbClr val="004846"/>
                </a:solidFill>
                <a:latin typeface="Arial" charset="0"/>
                <a:cs typeface="Arial" charset="0"/>
              </a:rPr>
              <a:t>       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=&gt;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Mỗi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HS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vừa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cố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gắng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tự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lực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một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cách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độc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lập</a:t>
            </a:r>
            <a:r>
              <a:rPr lang="fr-FR" sz="2400" dirty="0">
                <a:solidFill>
                  <a:srgbClr val="336699"/>
                </a:solidFill>
                <a:latin typeface="Arial" charset="0"/>
                <a:cs typeface="Arial" charset="0"/>
              </a:rPr>
              <a:t>,</a:t>
            </a:r>
            <a:r>
              <a:rPr lang="fr-FR" sz="2400" dirty="0">
                <a:solidFill>
                  <a:srgbClr val="0033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vừa</a:t>
            </a:r>
            <a:r>
              <a:rPr lang="fr-FR" sz="2400" dirty="0">
                <a:solidFill>
                  <a:srgbClr val="003366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hợp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tác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chặt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chẽ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với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nhau</a:t>
            </a:r>
            <a:r>
              <a:rPr lang="fr-FR" sz="2400" dirty="0">
                <a:solidFill>
                  <a:srgbClr val="336699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trong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quá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trình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tiếp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cận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,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phát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hiện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và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tìm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tòi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kiến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thức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mới</a:t>
            </a:r>
            <a:endParaRPr lang="fr-FR" sz="2400" dirty="0">
              <a:solidFill>
                <a:srgbClr val="000066"/>
              </a:solidFill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130000"/>
              </a:lnSpc>
              <a:spcBef>
                <a:spcPts val="600"/>
              </a:spcBef>
              <a:buFont typeface="Wingdings 3" pitchFamily="18" charset="2"/>
              <a:buNone/>
              <a:defRPr/>
            </a:pP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      =&gt;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Lớp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học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trở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thành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môi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trường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giao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tiếp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thầy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–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trò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và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trò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–</a:t>
            </a:r>
            <a:r>
              <a:rPr lang="fr-FR" sz="2400" i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trò</a:t>
            </a:r>
            <a:r>
              <a:rPr lang="fr-FR" sz="2400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nhằm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vận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dụng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sự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hiểu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biết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và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kinh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nghiệm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của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từng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cá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nhân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,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của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tập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thể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trong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giải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quyết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các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nhiệm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vụ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HT </a:t>
            </a:r>
            <a:r>
              <a:rPr lang="fr-FR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chung</a:t>
            </a:r>
            <a:endParaRPr lang="fr-FR" sz="2400" dirty="0">
              <a:solidFill>
                <a:srgbClr val="000066"/>
              </a:solidFill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130000"/>
              </a:lnSpc>
              <a:spcBef>
                <a:spcPts val="600"/>
              </a:spcBef>
              <a:buFont typeface="Arial" charset="0"/>
              <a:buNone/>
              <a:defRPr/>
            </a:pPr>
            <a:r>
              <a:rPr lang="it-IT" sz="24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it-IT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it-IT" sz="2400" spc="-12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it-IT" sz="2400" spc="-12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it-IT" sz="2400" spc="-120" dirty="0" smtClean="0">
                <a:solidFill>
                  <a:srgbClr val="00484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i="1" spc="-120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Sử dụng đủ, hiệu quả các TBDH</a:t>
            </a:r>
            <a:r>
              <a:rPr lang="it-IT" sz="2400" spc="-120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it-IT" sz="2400" spc="-12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TBDH tự làm phù hợp với nội dung học và đối tượng HS; ứng dụng hợp lý CNTT-TT</a:t>
            </a:r>
            <a:endParaRPr lang="en-US" sz="2400" spc="-12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lnSpc>
                <a:spcPct val="130000"/>
              </a:lnSpc>
              <a:spcBef>
                <a:spcPts val="600"/>
              </a:spcBef>
              <a:buFont typeface="Wingdings 3" pitchFamily="18" charset="2"/>
              <a:buNone/>
              <a:defRPr/>
            </a:pPr>
            <a:r>
              <a:rPr lang="es-ES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      </a:t>
            </a:r>
            <a:endParaRPr lang="es-ES" sz="2400" i="1" dirty="0">
              <a:solidFill>
                <a:srgbClr val="800000"/>
              </a:solidFill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130000"/>
              </a:lnSpc>
              <a:spcBef>
                <a:spcPts val="600"/>
              </a:spcBef>
              <a:buFont typeface="Wingdings 3" pitchFamily="18" charset="2"/>
              <a:buNone/>
              <a:defRPr/>
            </a:pPr>
            <a:endParaRPr lang="en-US" sz="2400" dirty="0">
              <a:solidFill>
                <a:srgbClr val="003366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8600" y="76200"/>
            <a:ext cx="868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dirty="0">
                <a:solidFill>
                  <a:srgbClr val="8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2800" b="1" dirty="0">
                <a:solidFill>
                  <a:srgbClr val="8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800" b="1" dirty="0">
                <a:solidFill>
                  <a:srgbClr val="8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</a:t>
            </a:r>
            <a:r>
              <a:rPr lang="en-US" sz="2800" b="1" dirty="0">
                <a:solidFill>
                  <a:srgbClr val="8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ổ</a:t>
            </a:r>
            <a:r>
              <a:rPr lang="vi-VN" sz="2800" b="1" dirty="0">
                <a:solidFill>
                  <a:srgbClr val="8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mới </a:t>
            </a:r>
            <a:r>
              <a:rPr lang="en-US" sz="2800" b="1" dirty="0">
                <a:solidFill>
                  <a:srgbClr val="8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PPDH, HT</a:t>
            </a:r>
            <a:r>
              <a:rPr lang="vi-VN" sz="2800" b="1" dirty="0">
                <a:solidFill>
                  <a:srgbClr val="8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8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 chức dạy học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52400" y="314325"/>
            <a:ext cx="868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dirty="0">
                <a:solidFill>
                  <a:srgbClr val="8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2800" b="1" dirty="0">
                <a:solidFill>
                  <a:srgbClr val="8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800" b="1" dirty="0">
                <a:solidFill>
                  <a:srgbClr val="8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</a:t>
            </a:r>
            <a:r>
              <a:rPr lang="en-US" sz="2800" b="1" dirty="0">
                <a:solidFill>
                  <a:srgbClr val="8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ổ</a:t>
            </a:r>
            <a:r>
              <a:rPr lang="vi-VN" sz="2800" b="1" dirty="0">
                <a:solidFill>
                  <a:srgbClr val="8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mới </a:t>
            </a:r>
            <a:r>
              <a:rPr lang="en-US" sz="2800" b="1" dirty="0">
                <a:solidFill>
                  <a:srgbClr val="8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PPDH, HT</a:t>
            </a:r>
            <a:r>
              <a:rPr lang="vi-VN" sz="2800" b="1" dirty="0">
                <a:solidFill>
                  <a:srgbClr val="8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8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 chức dạy học</a:t>
            </a:r>
          </a:p>
        </p:txBody>
      </p:sp>
      <p:sp>
        <p:nvSpPr>
          <p:cNvPr id="3" name="Hình chữ nhật 2"/>
          <p:cNvSpPr/>
          <p:nvPr/>
        </p:nvSpPr>
        <p:spPr>
          <a:xfrm>
            <a:off x="381000" y="1219200"/>
            <a:ext cx="8458200" cy="383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  <a:defRPr/>
            </a:pPr>
            <a:r>
              <a:rPr lang="it-IT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Các hình thức tổ chức hoạt động giáo </a:t>
            </a:r>
            <a:r>
              <a:rPr lang="it-IT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dục môn Lịch sử: </a:t>
            </a:r>
            <a:endParaRPr lang="it-IT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130000"/>
              </a:lnSpc>
              <a:spcBef>
                <a:spcPts val="600"/>
              </a:spcBef>
              <a:buFontTx/>
              <a:buChar char="-"/>
              <a:defRPr/>
            </a:pPr>
            <a:r>
              <a:rPr lang="it-IT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Trong/ngoài khuôn viên </a:t>
            </a:r>
            <a:r>
              <a:rPr lang="it-IT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lớp/nhà </a:t>
            </a:r>
            <a:r>
              <a:rPr lang="it-IT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trường, </a:t>
            </a:r>
          </a:p>
          <a:p>
            <a:pPr marL="342900" indent="-342900">
              <a:lnSpc>
                <a:spcPct val="130000"/>
              </a:lnSpc>
              <a:spcBef>
                <a:spcPts val="600"/>
              </a:spcBef>
              <a:buFontTx/>
              <a:buChar char="-"/>
              <a:defRPr/>
            </a:pPr>
            <a:r>
              <a:rPr lang="it-IT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Dạy học nhà trường gắn </a:t>
            </a:r>
            <a:r>
              <a:rPr lang="it-IT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với di tích, di sản, bảo tàng...</a:t>
            </a:r>
            <a:endParaRPr lang="it-IT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30000"/>
              </a:lnSpc>
              <a:spcBef>
                <a:spcPts val="600"/>
              </a:spcBef>
              <a:buFontTx/>
              <a:buChar char="-"/>
              <a:defRPr/>
            </a:pPr>
            <a:r>
              <a:rPr lang="it-IT" sz="2400" spc="-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Học lý thuyết, làm </a:t>
            </a:r>
            <a:r>
              <a:rPr lang="it-IT" sz="2400" spc="-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BT/TH/dự </a:t>
            </a:r>
            <a:r>
              <a:rPr lang="it-IT" sz="2400" spc="-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án, trò chơi, thảo luận, </a:t>
            </a:r>
          </a:p>
          <a:p>
            <a:pPr marL="342900" indent="-342900" algn="just">
              <a:lnSpc>
                <a:spcPct val="130000"/>
              </a:lnSpc>
              <a:spcBef>
                <a:spcPts val="600"/>
              </a:spcBef>
              <a:buFontTx/>
              <a:buChar char="-"/>
              <a:defRPr/>
            </a:pPr>
            <a:r>
              <a:rPr lang="it-IT" sz="2400" spc="-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Hoạt động trải nghiệm, tham </a:t>
            </a:r>
            <a:r>
              <a:rPr lang="it-IT" sz="2400" spc="-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quan học tập (trước và sau khi tiến hành bài học/chủ đề), HĐ ngoại khóa phục </a:t>
            </a:r>
            <a:r>
              <a:rPr lang="it-IT" sz="2400" spc="-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vụ cộng đồng</a:t>
            </a:r>
          </a:p>
          <a:p>
            <a:pPr marL="342900" indent="-342900">
              <a:lnSpc>
                <a:spcPct val="130000"/>
              </a:lnSpc>
              <a:spcBef>
                <a:spcPts val="600"/>
              </a:spcBef>
              <a:buFontTx/>
              <a:buChar char="-"/>
              <a:defRPr/>
            </a:pPr>
            <a:r>
              <a:rPr lang="it-IT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Làm việc độc lập, theo nhóm, theo lớp,...</a:t>
            </a:r>
            <a:endParaRPr lang="en-US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Hình chữ nhật 1"/>
          <p:cNvSpPr>
            <a:spLocks noChangeArrowheads="1"/>
          </p:cNvSpPr>
          <p:nvPr/>
        </p:nvSpPr>
        <p:spPr bwMode="auto">
          <a:xfrm>
            <a:off x="457200" y="76200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    3. </a:t>
            </a:r>
            <a:r>
              <a:rPr lang="en-US" sz="2800" b="1" dirty="0" err="1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Chỉ</a:t>
            </a:r>
            <a:r>
              <a:rPr lang="en-US" sz="2800" b="1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đạo</a:t>
            </a:r>
            <a:r>
              <a:rPr lang="en-US" sz="2800" b="1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800" b="1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Đ</a:t>
            </a:r>
            <a:r>
              <a:rPr lang="en-US" sz="2800" b="1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ổ</a:t>
            </a:r>
            <a:r>
              <a:rPr lang="vi-VN" sz="2800" b="1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i mới </a:t>
            </a:r>
            <a:r>
              <a:rPr lang="en-US" sz="2800" b="1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PP</a:t>
            </a:r>
            <a:r>
              <a:rPr lang="vi-VN" sz="2800" b="1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, hình thức KT-ĐG</a:t>
            </a:r>
          </a:p>
        </p:txBody>
      </p:sp>
      <p:sp>
        <p:nvSpPr>
          <p:cNvPr id="3" name="Hình chữ nhật 2"/>
          <p:cNvSpPr/>
          <p:nvPr/>
        </p:nvSpPr>
        <p:spPr>
          <a:xfrm>
            <a:off x="381000" y="609600"/>
            <a:ext cx="8305800" cy="7151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lnSpc>
                <a:spcPct val="110000"/>
              </a:lnSpc>
              <a:spcBef>
                <a:spcPts val="300"/>
              </a:spcBef>
              <a:buFont typeface="Wingdings 3" pitchFamily="18" charset="2"/>
              <a:buNone/>
              <a:defRPr/>
            </a:pPr>
            <a:r>
              <a:rPr lang="vi-VN" sz="2200" spc="-11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fr-FR" sz="2200" spc="-11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  <a:r>
              <a:rPr lang="fr-FR" sz="2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</a:t>
            </a:r>
            <a:r>
              <a:rPr lang="en-US" sz="2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 </a:t>
            </a:r>
            <a:r>
              <a:rPr lang="vi-VN" sz="2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phải </a:t>
            </a:r>
            <a:r>
              <a:rPr lang="vi-VN" sz="22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hướng tới sự phát triển PC và NL của HS </a:t>
            </a:r>
            <a:r>
              <a:rPr lang="vi-VN" sz="2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thông qua mức độ đạt chuẩn KT-KN-TĐ và các biểu hiện NL, PC của HS dựa trên mục tiêu GD; </a:t>
            </a:r>
            <a:r>
              <a:rPr lang="vi-VN" sz="22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coi trọng ĐG để giúp đỡ HS về phương pháp HT</a:t>
            </a:r>
            <a:r>
              <a:rPr lang="vi-VN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10000"/>
              </a:lnSpc>
              <a:spcBef>
                <a:spcPts val="300"/>
              </a:spcBef>
              <a:buFont typeface="Wingdings 3" pitchFamily="18" charset="2"/>
              <a:buNone/>
              <a:defRPr/>
            </a:pPr>
            <a:r>
              <a:rPr lang="en-US" sz="2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vi-VN" sz="2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vi-VN" sz="2200" spc="-11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Chú trọng ĐG </a:t>
            </a:r>
            <a:r>
              <a:rPr lang="vi-VN" sz="2200" i="1" spc="-11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thường xuyên, kết hợp ĐG quá trình và ĐG tổng kết cuối kỳ, cuối năm học. </a:t>
            </a:r>
            <a:r>
              <a:rPr lang="vi-VN" sz="2200" spc="-11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 hợp </a:t>
            </a:r>
            <a:r>
              <a:rPr lang="vi-VN" sz="2200" i="1" spc="-11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ĐG của GV với tự ĐG và ĐG lẫn nhau của HS, ĐG của CMHS và cộng đồng</a:t>
            </a:r>
            <a:r>
              <a:rPr lang="vi-VN" sz="2200" spc="-11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200" spc="-11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  <a:spcBef>
                <a:spcPts val="300"/>
              </a:spcBef>
              <a:defRPr/>
            </a:pPr>
            <a:r>
              <a:rPr lang="fr-FR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vi-VN" sz="22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fr-FR" sz="22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vi-VN" sz="22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Đa dạng hóa hình thức, công cụ ĐG: </a:t>
            </a:r>
            <a:r>
              <a:rPr lang="vi-VN" sz="2200" i="1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các HĐ trên lớp; hồ sơ HT, vở HT; báo cáo kết quả thực hiện DA HT, NCKH,  kết quả TH-TN; bài thuyết trình (viết, trình chiếu, video clip,…) </a:t>
            </a:r>
            <a:r>
              <a:rPr lang="vi-VN" sz="22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về kết quả thực hiện nhiệm vụ HT. </a:t>
            </a:r>
            <a:endParaRPr lang="en-US" sz="22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10000"/>
              </a:lnSpc>
              <a:spcBef>
                <a:spcPts val="300"/>
              </a:spcBef>
              <a:defRPr/>
            </a:pPr>
            <a:r>
              <a:rPr lang="en-US" sz="2200" spc="-11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vi-VN" sz="2200" spc="-11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(4) Coi trọng ĐG </a:t>
            </a:r>
            <a:r>
              <a:rPr lang="vi-VN" sz="2200" i="1" spc="-110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sự tiến bộ của mỗi HS, không so sánh HS với nhau; coi trọng việc động viên, khuyến khích sự hứng thú, tính tích cực và vượt khó trong học tập, rèn luyện của HS; giúp HS phát huy năng khiếu cá nhân</a:t>
            </a:r>
            <a:r>
              <a:rPr lang="vi-VN" sz="2200" i="1" spc="-11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  <a:r>
              <a:rPr lang="vi-VN" sz="2200" spc="-11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200" spc="-11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đảm bảo ĐG kịp thời, công bằng, khách quan</a:t>
            </a:r>
            <a:r>
              <a:rPr lang="vi-VN" sz="2200" spc="-11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vi-VN" sz="2200" i="1" spc="-110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không tạo áp lực cho HS, GV và CMHS.</a:t>
            </a:r>
            <a:endParaRPr lang="en-US" sz="2200" spc="-12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lnSpc>
                <a:spcPct val="110000"/>
              </a:lnSpc>
              <a:spcBef>
                <a:spcPts val="300"/>
              </a:spcBef>
              <a:buFont typeface="Wingdings 3" pitchFamily="18" charset="2"/>
              <a:buNone/>
              <a:defRPr/>
            </a:pPr>
            <a:endParaRPr lang="en-US" sz="2200" spc="-11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10000"/>
              </a:lnSpc>
              <a:spcBef>
                <a:spcPts val="300"/>
              </a:spcBef>
              <a:buFont typeface="Wingdings 3" pitchFamily="18" charset="2"/>
              <a:buNone/>
              <a:defRPr/>
            </a:pPr>
            <a:endParaRPr lang="vi-VN" sz="2200" spc="-11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397" y="0"/>
            <a:ext cx="8991600" cy="990600"/>
          </a:xfrm>
        </p:spPr>
        <p:txBody>
          <a:bodyPr>
            <a:noAutofit/>
          </a:bodyPr>
          <a:lstStyle/>
          <a:p>
            <a:r>
              <a:rPr lang="en-US" sz="3500" dirty="0">
                <a:solidFill>
                  <a:srgbClr val="FF0000"/>
                </a:solidFill>
              </a:rPr>
              <a:t>4.2. </a:t>
            </a:r>
            <a:r>
              <a:rPr lang="en-US" sz="3500" dirty="0" err="1">
                <a:solidFill>
                  <a:srgbClr val="FF0000"/>
                </a:solidFill>
              </a:rPr>
              <a:t>Chỉ</a:t>
            </a:r>
            <a:r>
              <a:rPr lang="en-US" sz="3500" dirty="0">
                <a:solidFill>
                  <a:srgbClr val="FF0000"/>
                </a:solidFill>
              </a:rPr>
              <a:t> </a:t>
            </a:r>
            <a:r>
              <a:rPr lang="en-US" sz="3500" dirty="0" err="1">
                <a:solidFill>
                  <a:srgbClr val="FF0000"/>
                </a:solidFill>
              </a:rPr>
              <a:t>đạo</a:t>
            </a:r>
            <a:r>
              <a:rPr lang="en-US" sz="3500" dirty="0">
                <a:solidFill>
                  <a:srgbClr val="FF0000"/>
                </a:solidFill>
              </a:rPr>
              <a:t> SH </a:t>
            </a:r>
            <a:r>
              <a:rPr lang="en-US" sz="3500" dirty="0" err="1">
                <a:solidFill>
                  <a:srgbClr val="FF0000"/>
                </a:solidFill>
              </a:rPr>
              <a:t>tổ</a:t>
            </a:r>
            <a:r>
              <a:rPr lang="en-US" sz="3500" dirty="0">
                <a:solidFill>
                  <a:srgbClr val="FF0000"/>
                </a:solidFill>
              </a:rPr>
              <a:t>/</a:t>
            </a:r>
            <a:r>
              <a:rPr lang="en-US" sz="3500" dirty="0" err="1">
                <a:solidFill>
                  <a:srgbClr val="FF0000"/>
                </a:solidFill>
              </a:rPr>
              <a:t>nhóm</a:t>
            </a:r>
            <a:r>
              <a:rPr lang="en-US" sz="3500" dirty="0">
                <a:solidFill>
                  <a:srgbClr val="FF0000"/>
                </a:solidFill>
              </a:rPr>
              <a:t> CM, </a:t>
            </a:r>
            <a:r>
              <a:rPr lang="en-US" sz="3500" dirty="0" err="1">
                <a:solidFill>
                  <a:srgbClr val="FF0000"/>
                </a:solidFill>
              </a:rPr>
              <a:t>về</a:t>
            </a:r>
            <a:r>
              <a:rPr lang="en-US" sz="3500" dirty="0">
                <a:solidFill>
                  <a:srgbClr val="FF0000"/>
                </a:solidFill>
              </a:rPr>
              <a:t> </a:t>
            </a:r>
            <a:r>
              <a:rPr lang="en-US" sz="3500" dirty="0" err="1">
                <a:solidFill>
                  <a:srgbClr val="FF0000"/>
                </a:solidFill>
              </a:rPr>
              <a:t>đổi</a:t>
            </a:r>
            <a:r>
              <a:rPr lang="en-US" sz="3500" dirty="0">
                <a:solidFill>
                  <a:srgbClr val="FF0000"/>
                </a:solidFill>
              </a:rPr>
              <a:t> </a:t>
            </a:r>
            <a:r>
              <a:rPr lang="en-US" sz="3500" dirty="0" err="1">
                <a:solidFill>
                  <a:srgbClr val="FF0000"/>
                </a:solidFill>
              </a:rPr>
              <a:t>mới</a:t>
            </a:r>
            <a:r>
              <a:rPr lang="en-US" sz="3500" dirty="0">
                <a:solidFill>
                  <a:srgbClr val="FF0000"/>
                </a:solidFill>
              </a:rPr>
              <a:t> PPDH, KTĐG </a:t>
            </a:r>
            <a:r>
              <a:rPr lang="en-US" sz="3500" dirty="0" err="1">
                <a:solidFill>
                  <a:srgbClr val="FF0000"/>
                </a:solidFill>
              </a:rPr>
              <a:t>theo</a:t>
            </a:r>
            <a:r>
              <a:rPr lang="en-US" sz="3500" dirty="0">
                <a:solidFill>
                  <a:srgbClr val="FF0000"/>
                </a:solidFill>
              </a:rPr>
              <a:t> NCBH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3999" cy="5715000"/>
          </a:xfrm>
        </p:spPr>
        <p:txBody>
          <a:bodyPr>
            <a:noAutofit/>
          </a:bodyPr>
          <a:lstStyle/>
          <a:p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TT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01 GV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BHMH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BHMH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3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HĐ,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HĐ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HS,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HĐ.</a:t>
            </a:r>
          </a:p>
          <a:p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HĐ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sung,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tin,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endParaRPr lang="en-US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endParaRPr lang="en-US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4 </a:t>
            </a:r>
            <a:r>
              <a:rPr lang="en-US" sz="23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23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(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NV, HS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KTĐG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HS</a:t>
            </a:r>
            <a:endParaRPr lang="en-US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3127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304800"/>
            <a:ext cx="8333230" cy="508922"/>
          </a:xfrm>
        </p:spPr>
        <p:txBody>
          <a:bodyPr>
            <a:noAutofit/>
          </a:bodyPr>
          <a:lstStyle/>
          <a:p>
            <a:r>
              <a:rPr lang="en-US" sz="3500" dirty="0" err="1">
                <a:solidFill>
                  <a:srgbClr val="FF0000"/>
                </a:solidFill>
              </a:rPr>
              <a:t>Dự</a:t>
            </a:r>
            <a:r>
              <a:rPr lang="en-US" sz="3500" dirty="0">
                <a:solidFill>
                  <a:srgbClr val="FF0000"/>
                </a:solidFill>
              </a:rPr>
              <a:t> </a:t>
            </a:r>
            <a:r>
              <a:rPr lang="en-US" sz="3500" dirty="0" err="1">
                <a:solidFill>
                  <a:srgbClr val="FF0000"/>
                </a:solidFill>
              </a:rPr>
              <a:t>giờ</a:t>
            </a:r>
            <a:r>
              <a:rPr lang="en-US" sz="3500" dirty="0">
                <a:solidFill>
                  <a:srgbClr val="FF0000"/>
                </a:solidFill>
              </a:rPr>
              <a:t>, </a:t>
            </a:r>
            <a:r>
              <a:rPr lang="en-US" sz="3500" dirty="0" err="1">
                <a:solidFill>
                  <a:srgbClr val="FF0000"/>
                </a:solidFill>
              </a:rPr>
              <a:t>quan</a:t>
            </a:r>
            <a:r>
              <a:rPr lang="en-US" sz="3500" dirty="0">
                <a:solidFill>
                  <a:srgbClr val="FF0000"/>
                </a:solidFill>
              </a:rPr>
              <a:t> </a:t>
            </a:r>
            <a:r>
              <a:rPr lang="en-US" sz="3500" dirty="0" err="1">
                <a:solidFill>
                  <a:srgbClr val="FF0000"/>
                </a:solidFill>
              </a:rPr>
              <a:t>sát</a:t>
            </a:r>
            <a:r>
              <a:rPr lang="en-US" sz="3500" dirty="0">
                <a:solidFill>
                  <a:srgbClr val="FF0000"/>
                </a:solidFill>
              </a:rPr>
              <a:t> </a:t>
            </a:r>
            <a:r>
              <a:rPr lang="en-US" sz="3500" dirty="0" err="1">
                <a:solidFill>
                  <a:srgbClr val="FF0000"/>
                </a:solidFill>
              </a:rPr>
              <a:t>hoạt</a:t>
            </a:r>
            <a:r>
              <a:rPr lang="en-US" sz="3500" dirty="0">
                <a:solidFill>
                  <a:srgbClr val="FF0000"/>
                </a:solidFill>
              </a:rPr>
              <a:t> </a:t>
            </a:r>
            <a:r>
              <a:rPr lang="en-US" sz="3500" dirty="0" err="1">
                <a:solidFill>
                  <a:srgbClr val="FF0000"/>
                </a:solidFill>
              </a:rPr>
              <a:t>động</a:t>
            </a:r>
            <a:r>
              <a:rPr lang="en-US" sz="3500" dirty="0">
                <a:solidFill>
                  <a:srgbClr val="FF0000"/>
                </a:solidFill>
              </a:rPr>
              <a:t> </a:t>
            </a:r>
            <a:r>
              <a:rPr lang="en-US" sz="3500" dirty="0" err="1">
                <a:solidFill>
                  <a:srgbClr val="FF0000"/>
                </a:solidFill>
              </a:rPr>
              <a:t>học</a:t>
            </a:r>
            <a:r>
              <a:rPr lang="en-US" sz="3500" dirty="0">
                <a:solidFill>
                  <a:srgbClr val="FF0000"/>
                </a:solidFill>
              </a:rPr>
              <a:t> </a:t>
            </a:r>
            <a:r>
              <a:rPr lang="en-US" sz="3500" dirty="0" err="1">
                <a:solidFill>
                  <a:srgbClr val="FF0000"/>
                </a:solidFill>
              </a:rPr>
              <a:t>của</a:t>
            </a:r>
            <a:r>
              <a:rPr lang="en-US" sz="3500" dirty="0">
                <a:solidFill>
                  <a:srgbClr val="FF0000"/>
                </a:solidFill>
              </a:rPr>
              <a:t> </a:t>
            </a:r>
            <a:r>
              <a:rPr lang="en-US" sz="3500" dirty="0" err="1">
                <a:solidFill>
                  <a:srgbClr val="FF0000"/>
                </a:solidFill>
              </a:rPr>
              <a:t>học</a:t>
            </a:r>
            <a:r>
              <a:rPr lang="en-US" sz="3500" dirty="0">
                <a:solidFill>
                  <a:srgbClr val="FF0000"/>
                </a:solidFill>
              </a:rPr>
              <a:t> </a:t>
            </a:r>
            <a:r>
              <a:rPr lang="en-US" sz="3500" dirty="0" err="1">
                <a:solidFill>
                  <a:srgbClr val="FF0000"/>
                </a:solidFill>
              </a:rPr>
              <a:t>sinh</a:t>
            </a:r>
            <a:endParaRPr lang="en-US" sz="35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942831" cy="5943600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HS 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HS;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HS 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tỏ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sẵn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sàng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sẵn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sàng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GV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60303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530" y="304800"/>
            <a:ext cx="7754578" cy="540095"/>
          </a:xfrm>
        </p:spPr>
        <p:txBody>
          <a:bodyPr>
            <a:noAutofit/>
          </a:bodyPr>
          <a:lstStyle/>
          <a:p>
            <a:r>
              <a:rPr lang="en-US" sz="3500" dirty="0" err="1">
                <a:solidFill>
                  <a:srgbClr val="FF0000"/>
                </a:solidFill>
              </a:rPr>
              <a:t>Phân</a:t>
            </a:r>
            <a:r>
              <a:rPr lang="en-US" sz="3500" dirty="0">
                <a:solidFill>
                  <a:srgbClr val="FF0000"/>
                </a:solidFill>
              </a:rPr>
              <a:t> </a:t>
            </a:r>
            <a:r>
              <a:rPr lang="en-US" sz="3500" dirty="0" err="1">
                <a:solidFill>
                  <a:srgbClr val="FF0000"/>
                </a:solidFill>
              </a:rPr>
              <a:t>tích</a:t>
            </a:r>
            <a:r>
              <a:rPr lang="en-US" sz="3500" dirty="0">
                <a:solidFill>
                  <a:srgbClr val="FF0000"/>
                </a:solidFill>
              </a:rPr>
              <a:t> </a:t>
            </a:r>
            <a:r>
              <a:rPr lang="en-US" sz="3500" dirty="0" err="1">
                <a:solidFill>
                  <a:srgbClr val="FF0000"/>
                </a:solidFill>
              </a:rPr>
              <a:t>hoạt</a:t>
            </a:r>
            <a:r>
              <a:rPr lang="en-US" sz="3500" dirty="0">
                <a:solidFill>
                  <a:srgbClr val="FF0000"/>
                </a:solidFill>
              </a:rPr>
              <a:t> </a:t>
            </a:r>
            <a:r>
              <a:rPr lang="en-US" sz="3500" dirty="0" err="1">
                <a:solidFill>
                  <a:srgbClr val="FF0000"/>
                </a:solidFill>
              </a:rPr>
              <a:t>động</a:t>
            </a:r>
            <a:r>
              <a:rPr lang="en-US" sz="3500" dirty="0">
                <a:solidFill>
                  <a:srgbClr val="FF0000"/>
                </a:solidFill>
              </a:rPr>
              <a:t> </a:t>
            </a:r>
            <a:r>
              <a:rPr lang="en-US" sz="3500" dirty="0" err="1">
                <a:solidFill>
                  <a:srgbClr val="FF0000"/>
                </a:solidFill>
              </a:rPr>
              <a:t>học</a:t>
            </a:r>
            <a:r>
              <a:rPr lang="en-US" sz="3500" dirty="0">
                <a:solidFill>
                  <a:srgbClr val="FF0000"/>
                </a:solidFill>
              </a:rPr>
              <a:t> </a:t>
            </a:r>
            <a:r>
              <a:rPr lang="en-US" sz="3500" dirty="0" err="1">
                <a:solidFill>
                  <a:srgbClr val="FF0000"/>
                </a:solidFill>
              </a:rPr>
              <a:t>của</a:t>
            </a:r>
            <a:r>
              <a:rPr lang="en-US" sz="3500" dirty="0">
                <a:solidFill>
                  <a:srgbClr val="FF0000"/>
                </a:solidFill>
              </a:rPr>
              <a:t> </a:t>
            </a:r>
            <a:r>
              <a:rPr lang="en-US" sz="3500" dirty="0" err="1">
                <a:solidFill>
                  <a:srgbClr val="FF0000"/>
                </a:solidFill>
              </a:rPr>
              <a:t>học</a:t>
            </a:r>
            <a:r>
              <a:rPr lang="en-US" sz="3500" dirty="0">
                <a:solidFill>
                  <a:srgbClr val="FF0000"/>
                </a:solidFill>
              </a:rPr>
              <a:t> </a:t>
            </a:r>
            <a:r>
              <a:rPr lang="en-US" sz="3500" dirty="0" err="1">
                <a:solidFill>
                  <a:srgbClr val="FF0000"/>
                </a:solidFill>
              </a:rPr>
              <a:t>sinh</a:t>
            </a:r>
            <a:endParaRPr lang="en-US" sz="35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38031" cy="5562600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Yêu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cầu</a:t>
            </a:r>
            <a:r>
              <a:rPr lang="en-US" dirty="0">
                <a:solidFill>
                  <a:schemeClr val="tx1"/>
                </a:solidFill>
              </a:rPr>
              <a:t> GV </a:t>
            </a:r>
            <a:r>
              <a:rPr lang="en-US" dirty="0" err="1">
                <a:solidFill>
                  <a:schemeClr val="tx1"/>
                </a:solidFill>
              </a:rPr>
              <a:t>dạy</a:t>
            </a:r>
            <a:r>
              <a:rPr lang="en-US" dirty="0">
                <a:solidFill>
                  <a:schemeClr val="tx1"/>
                </a:solidFill>
              </a:rPr>
              <a:t> minh </a:t>
            </a:r>
            <a:r>
              <a:rPr lang="en-US" dirty="0" err="1">
                <a:solidFill>
                  <a:schemeClr val="tx1"/>
                </a:solidFill>
              </a:rPr>
              <a:t>họa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tự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nhận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định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về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những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cái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đã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được</a:t>
            </a:r>
            <a:r>
              <a:rPr lang="en-US" dirty="0">
                <a:solidFill>
                  <a:schemeClr val="tx1"/>
                </a:solidFill>
              </a:rPr>
              <a:t>/</a:t>
            </a:r>
            <a:r>
              <a:rPr lang="en-US" dirty="0" err="1">
                <a:solidFill>
                  <a:schemeClr val="tx1"/>
                </a:solidFill>
              </a:rPr>
              <a:t>chưa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được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trong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bài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học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 err="1">
                <a:solidFill>
                  <a:schemeClr val="tx1"/>
                </a:solidFill>
              </a:rPr>
              <a:t>Điều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hành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thảo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luận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về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từng</a:t>
            </a:r>
            <a:r>
              <a:rPr lang="en-US" dirty="0">
                <a:solidFill>
                  <a:schemeClr val="tx1"/>
                </a:solidFill>
              </a:rPr>
              <a:t> HĐH </a:t>
            </a:r>
            <a:r>
              <a:rPr lang="en-US" dirty="0" err="1">
                <a:solidFill>
                  <a:schemeClr val="tx1"/>
                </a:solidFill>
              </a:rPr>
              <a:t>trong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bài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học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theo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các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bước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sau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>
                <a:solidFill>
                  <a:srgbClr val="0000FF"/>
                </a:solidFill>
              </a:rPr>
              <a:t>- </a:t>
            </a:r>
            <a:r>
              <a:rPr lang="en-US" dirty="0" err="1">
                <a:solidFill>
                  <a:srgbClr val="0000FF"/>
                </a:solidFill>
              </a:rPr>
              <a:t>Bước</a:t>
            </a:r>
            <a:r>
              <a:rPr lang="en-US" dirty="0">
                <a:solidFill>
                  <a:srgbClr val="0000FF"/>
                </a:solidFill>
              </a:rPr>
              <a:t> 1: </a:t>
            </a:r>
            <a:r>
              <a:rPr lang="en-US" dirty="0" err="1">
                <a:solidFill>
                  <a:srgbClr val="0000FF"/>
                </a:solidFill>
              </a:rPr>
              <a:t>Mô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tả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hành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động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của</a:t>
            </a:r>
            <a:r>
              <a:rPr lang="en-US" dirty="0">
                <a:solidFill>
                  <a:srgbClr val="0000FF"/>
                </a:solidFill>
              </a:rPr>
              <a:t> HS. </a:t>
            </a:r>
            <a:r>
              <a:rPr lang="en-US" dirty="0" err="1">
                <a:solidFill>
                  <a:schemeClr val="tx1"/>
                </a:solidFill>
              </a:rPr>
              <a:t>Từng</a:t>
            </a:r>
            <a:r>
              <a:rPr lang="en-US" dirty="0">
                <a:solidFill>
                  <a:schemeClr val="tx1"/>
                </a:solidFill>
              </a:rPr>
              <a:t> GV </a:t>
            </a:r>
            <a:r>
              <a:rPr lang="en-US" dirty="0" err="1">
                <a:solidFill>
                  <a:schemeClr val="tx1"/>
                </a:solidFill>
              </a:rPr>
              <a:t>nêu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những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gì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đã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quan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sát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và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ghi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được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Tổ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trưởng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nhóm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trưởng</a:t>
            </a:r>
            <a:r>
              <a:rPr lang="en-US" dirty="0">
                <a:solidFill>
                  <a:schemeClr val="tx1"/>
                </a:solidFill>
              </a:rPr>
              <a:t> “</a:t>
            </a:r>
            <a:r>
              <a:rPr lang="en-US" dirty="0" err="1">
                <a:solidFill>
                  <a:schemeClr val="tx1"/>
                </a:solidFill>
              </a:rPr>
              <a:t>chốt</a:t>
            </a:r>
            <a:r>
              <a:rPr lang="en-US" dirty="0">
                <a:solidFill>
                  <a:schemeClr val="tx1"/>
                </a:solidFill>
              </a:rPr>
              <a:t>” </a:t>
            </a:r>
            <a:r>
              <a:rPr lang="en-US" dirty="0" err="1">
                <a:solidFill>
                  <a:schemeClr val="tx1"/>
                </a:solidFill>
              </a:rPr>
              <a:t>lại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>
                <a:solidFill>
                  <a:srgbClr val="0000FF"/>
                </a:solidFill>
              </a:rPr>
              <a:t>- </a:t>
            </a:r>
            <a:r>
              <a:rPr lang="en-US" dirty="0" err="1">
                <a:solidFill>
                  <a:srgbClr val="0000FF"/>
                </a:solidFill>
              </a:rPr>
              <a:t>Bước</a:t>
            </a:r>
            <a:r>
              <a:rPr lang="en-US" dirty="0">
                <a:solidFill>
                  <a:srgbClr val="0000FF"/>
                </a:solidFill>
              </a:rPr>
              <a:t> 2: </a:t>
            </a:r>
            <a:r>
              <a:rPr lang="en-US" dirty="0" err="1">
                <a:solidFill>
                  <a:srgbClr val="0000FF"/>
                </a:solidFill>
              </a:rPr>
              <a:t>Thảo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luận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về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cái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được</a:t>
            </a:r>
            <a:r>
              <a:rPr lang="en-US" dirty="0">
                <a:solidFill>
                  <a:srgbClr val="0000FF"/>
                </a:solidFill>
              </a:rPr>
              <a:t>/</a:t>
            </a:r>
            <a:r>
              <a:rPr lang="en-US" dirty="0" err="1">
                <a:solidFill>
                  <a:srgbClr val="0000FF"/>
                </a:solidFill>
              </a:rPr>
              <a:t>chưa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được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dựa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trên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bằng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chứng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về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hành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động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của</a:t>
            </a:r>
            <a:r>
              <a:rPr lang="en-US" dirty="0">
                <a:solidFill>
                  <a:schemeClr val="tx1"/>
                </a:solidFill>
              </a:rPr>
              <a:t> HS (</a:t>
            </a:r>
            <a:r>
              <a:rPr lang="en-US" dirty="0" err="1">
                <a:solidFill>
                  <a:schemeClr val="tx1"/>
                </a:solidFill>
              </a:rPr>
              <a:t>ghi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được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vào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vở</a:t>
            </a:r>
            <a:r>
              <a:rPr lang="en-US" dirty="0">
                <a:solidFill>
                  <a:schemeClr val="tx1"/>
                </a:solidFill>
              </a:rPr>
              <a:t>; </a:t>
            </a:r>
            <a:r>
              <a:rPr lang="en-US" dirty="0" err="1">
                <a:solidFill>
                  <a:schemeClr val="tx1"/>
                </a:solidFill>
              </a:rPr>
              <a:t>trình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bày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thảo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luận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được</a:t>
            </a:r>
            <a:r>
              <a:rPr lang="en-US" dirty="0">
                <a:solidFill>
                  <a:schemeClr val="tx1"/>
                </a:solidFill>
              </a:rPr>
              <a:t>). </a:t>
            </a:r>
            <a:r>
              <a:rPr lang="en-US" dirty="0" err="1">
                <a:solidFill>
                  <a:schemeClr val="tx1"/>
                </a:solidFill>
              </a:rPr>
              <a:t>Tổ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trưởng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nhóm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trưởng</a:t>
            </a:r>
            <a:r>
              <a:rPr lang="en-US" dirty="0">
                <a:solidFill>
                  <a:schemeClr val="tx1"/>
                </a:solidFill>
              </a:rPr>
              <a:t> “</a:t>
            </a:r>
            <a:r>
              <a:rPr lang="en-US" dirty="0" err="1">
                <a:solidFill>
                  <a:schemeClr val="tx1"/>
                </a:solidFill>
              </a:rPr>
              <a:t>chốt</a:t>
            </a:r>
            <a:r>
              <a:rPr lang="en-US" dirty="0">
                <a:solidFill>
                  <a:schemeClr val="tx1"/>
                </a:solidFill>
              </a:rPr>
              <a:t>”, </a:t>
            </a:r>
            <a:r>
              <a:rPr lang="en-US" dirty="0" err="1">
                <a:solidFill>
                  <a:schemeClr val="tx1"/>
                </a:solidFill>
              </a:rPr>
              <a:t>nhấn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mạnh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cái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được</a:t>
            </a:r>
            <a:r>
              <a:rPr lang="en-US" dirty="0">
                <a:solidFill>
                  <a:schemeClr val="tx1"/>
                </a:solidFill>
              </a:rPr>
              <a:t>/</a:t>
            </a:r>
            <a:r>
              <a:rPr lang="en-US" dirty="0" err="1">
                <a:solidFill>
                  <a:schemeClr val="tx1"/>
                </a:solidFill>
              </a:rPr>
              <a:t>chưa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được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>
                <a:solidFill>
                  <a:srgbClr val="0000FF"/>
                </a:solidFill>
              </a:rPr>
              <a:t>- </a:t>
            </a:r>
            <a:r>
              <a:rPr lang="en-US" dirty="0" err="1">
                <a:solidFill>
                  <a:srgbClr val="0000FF"/>
                </a:solidFill>
              </a:rPr>
              <a:t>Bước</a:t>
            </a:r>
            <a:r>
              <a:rPr lang="en-US" dirty="0">
                <a:solidFill>
                  <a:srgbClr val="0000FF"/>
                </a:solidFill>
              </a:rPr>
              <a:t> 3: </a:t>
            </a:r>
            <a:r>
              <a:rPr lang="en-US" dirty="0" err="1">
                <a:solidFill>
                  <a:srgbClr val="0000FF"/>
                </a:solidFill>
              </a:rPr>
              <a:t>Thảo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luận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về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nguyên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nhân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được</a:t>
            </a:r>
            <a:r>
              <a:rPr lang="en-US" dirty="0">
                <a:solidFill>
                  <a:srgbClr val="0000FF"/>
                </a:solidFill>
              </a:rPr>
              <a:t>/</a:t>
            </a:r>
            <a:r>
              <a:rPr lang="en-US" dirty="0" err="1">
                <a:solidFill>
                  <a:srgbClr val="0000FF"/>
                </a:solidFill>
              </a:rPr>
              <a:t>chưa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được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dựa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trên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mục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tiêu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nội</a:t>
            </a:r>
            <a:r>
              <a:rPr lang="en-US" dirty="0">
                <a:solidFill>
                  <a:schemeClr val="tx1"/>
                </a:solidFill>
              </a:rPr>
              <a:t> dung, </a:t>
            </a:r>
            <a:r>
              <a:rPr lang="en-US" dirty="0" err="1">
                <a:solidFill>
                  <a:schemeClr val="tx1"/>
                </a:solidFill>
              </a:rPr>
              <a:t>cách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thức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tổ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chức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hoạt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động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đã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thực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hiện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Tổ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trưởng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nhóm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trưởng</a:t>
            </a:r>
            <a:r>
              <a:rPr lang="en-US" dirty="0">
                <a:solidFill>
                  <a:schemeClr val="tx1"/>
                </a:solidFill>
              </a:rPr>
              <a:t> “</a:t>
            </a:r>
            <a:r>
              <a:rPr lang="en-US" dirty="0" err="1">
                <a:solidFill>
                  <a:schemeClr val="tx1"/>
                </a:solidFill>
              </a:rPr>
              <a:t>chốt</a:t>
            </a:r>
            <a:r>
              <a:rPr lang="en-US" dirty="0">
                <a:solidFill>
                  <a:schemeClr val="tx1"/>
                </a:solidFill>
              </a:rPr>
              <a:t>” </a:t>
            </a:r>
            <a:r>
              <a:rPr lang="en-US" dirty="0" err="1">
                <a:solidFill>
                  <a:schemeClr val="tx1"/>
                </a:solidFill>
              </a:rPr>
              <a:t>về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nguyên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nhân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>
                <a:solidFill>
                  <a:srgbClr val="0000FF"/>
                </a:solidFill>
              </a:rPr>
              <a:t>- </a:t>
            </a:r>
            <a:r>
              <a:rPr lang="en-US" dirty="0" err="1">
                <a:solidFill>
                  <a:srgbClr val="0000FF"/>
                </a:solidFill>
              </a:rPr>
              <a:t>Bước</a:t>
            </a:r>
            <a:r>
              <a:rPr lang="en-US" dirty="0">
                <a:solidFill>
                  <a:srgbClr val="0000FF"/>
                </a:solidFill>
              </a:rPr>
              <a:t> 4: </a:t>
            </a:r>
            <a:r>
              <a:rPr lang="en-US" dirty="0" err="1">
                <a:solidFill>
                  <a:srgbClr val="0000FF"/>
                </a:solidFill>
              </a:rPr>
              <a:t>Thảo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luận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để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bổ</a:t>
            </a:r>
            <a:r>
              <a:rPr lang="en-US" dirty="0">
                <a:solidFill>
                  <a:srgbClr val="0000FF"/>
                </a:solidFill>
              </a:rPr>
              <a:t> sung, </a:t>
            </a:r>
            <a:r>
              <a:rPr lang="en-US" dirty="0" err="1">
                <a:solidFill>
                  <a:srgbClr val="0000FF"/>
                </a:solidFill>
              </a:rPr>
              <a:t>hoàn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thiện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thêm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về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Kế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hoạch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bài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học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và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Cách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thức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tổ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chức</a:t>
            </a:r>
            <a:r>
              <a:rPr lang="en-US" dirty="0">
                <a:solidFill>
                  <a:schemeClr val="tx1"/>
                </a:solidFill>
              </a:rPr>
              <a:t> HĐH </a:t>
            </a:r>
            <a:r>
              <a:rPr lang="en-US" dirty="0" err="1">
                <a:solidFill>
                  <a:schemeClr val="tx1"/>
                </a:solidFill>
              </a:rPr>
              <a:t>của</a:t>
            </a:r>
            <a:r>
              <a:rPr lang="en-US" dirty="0">
                <a:solidFill>
                  <a:schemeClr val="tx1"/>
                </a:solidFill>
              </a:rPr>
              <a:t> HS (</a:t>
            </a:r>
            <a:r>
              <a:rPr lang="en-US" dirty="0" err="1">
                <a:solidFill>
                  <a:schemeClr val="tx1"/>
                </a:solidFill>
              </a:rPr>
              <a:t>dựa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trên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những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nguyên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hạn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chế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đã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xác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định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Tổ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trưởng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nhóm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trưởng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kết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luận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chuyển</a:t>
            </a:r>
            <a:r>
              <a:rPr lang="en-US" dirty="0">
                <a:solidFill>
                  <a:schemeClr val="tx1"/>
                </a:solidFill>
              </a:rPr>
              <a:t> sang </a:t>
            </a:r>
            <a:r>
              <a:rPr lang="en-US" dirty="0" err="1">
                <a:solidFill>
                  <a:schemeClr val="tx1"/>
                </a:solidFill>
              </a:rPr>
              <a:t>hoạt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động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kế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tiếp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9021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135EC-9507-C64E-86C3-ABF251BA0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65663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TIÊU CHÍ ĐÁNH GIÁ CHỦ ĐỀ/BÀI HỌC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496D058-D0BF-4A41-8104-D08925FAA3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2742253"/>
              </p:ext>
            </p:extLst>
          </p:nvPr>
        </p:nvGraphicFramePr>
        <p:xfrm>
          <a:off x="228600" y="1219200"/>
          <a:ext cx="8686800" cy="51816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65628">
                  <a:extLst>
                    <a:ext uri="{9D8B030D-6E8A-4147-A177-3AD203B41FA5}">
                      <a16:colId xmlns:a16="http://schemas.microsoft.com/office/drawing/2014/main" val="2427794615"/>
                    </a:ext>
                  </a:extLst>
                </a:gridCol>
                <a:gridCol w="8021172">
                  <a:extLst>
                    <a:ext uri="{9D8B030D-6E8A-4147-A177-3AD203B41FA5}">
                      <a16:colId xmlns:a16="http://schemas.microsoft.com/office/drawing/2014/main" val="3556398969"/>
                    </a:ext>
                  </a:extLst>
                </a:gridCol>
              </a:tblGrid>
              <a:tr h="500437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nl-NL" sz="2200" b="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Nội</a:t>
                      </a:r>
                      <a:r>
                        <a:rPr lang="nl-NL" sz="22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2200" b="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dung</a:t>
                      </a:r>
                      <a:endParaRPr lang="en-US" sz="2200" b="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30" marR="191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vi-VN" sz="22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Tiêu chí</a:t>
                      </a:r>
                      <a:endParaRPr lang="en-US" sz="2200" b="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130" marR="191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5580710"/>
                  </a:ext>
                </a:extLst>
              </a:tr>
              <a:tr h="1148070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vi-VN" sz="22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Kế hoạch và tài liệu dạy học</a:t>
                      </a:r>
                      <a:endParaRPr lang="en-US" sz="2200" b="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30" marR="1913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vi-VN" sz="22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Mức độ phù hợp của chuỗi hoạt động học với mục tiêu, nội dung và phương pháp dạy học được sử dụng.</a:t>
                      </a:r>
                      <a:endParaRPr lang="en-US" sz="2200" b="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30" marR="191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1872468"/>
                  </a:ext>
                </a:extLst>
              </a:tr>
              <a:tr h="12369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vi-VN" sz="22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Mức độ rõ ràng của mục tiêu, nội dung, kĩ thuật tổ chức và sản phẩm cần đạt được của mỗi nhiệm vụ học tập.</a:t>
                      </a:r>
                      <a:endParaRPr lang="en-US" sz="2200" b="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30" marR="191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9097304"/>
                  </a:ext>
                </a:extLst>
              </a:tr>
              <a:tr h="11480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vi-VN" sz="22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Mức độ phù hợp của thiết bị dạy học và học liệu được sử dụng để tổ chức các hoạt động học của học sinh.</a:t>
                      </a:r>
                      <a:endParaRPr lang="en-US" sz="2200" b="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30" marR="191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932528"/>
                  </a:ext>
                </a:extLst>
              </a:tr>
              <a:tr h="11480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vi-VN" sz="22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Mức độ hợp lí của phương án kiểm tra, đánh giá trong quá trình tổ chức hoạt động học của học sinh.</a:t>
                      </a:r>
                      <a:endParaRPr lang="en-US" sz="2200" b="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30" marR="191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99614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49540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B9760-EAA1-3D48-9315-1FA521141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40553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TIÊU CHÍ ĐÁNH GIÁ CHỦ ĐỀ/BÀI HỌC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382A4F9-D4C9-CE46-8988-2B81B473BD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5462883"/>
              </p:ext>
            </p:extLst>
          </p:nvPr>
        </p:nvGraphicFramePr>
        <p:xfrm>
          <a:off x="457200" y="1572220"/>
          <a:ext cx="8382000" cy="47523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93767">
                  <a:extLst>
                    <a:ext uri="{9D8B030D-6E8A-4147-A177-3AD203B41FA5}">
                      <a16:colId xmlns:a16="http://schemas.microsoft.com/office/drawing/2014/main" val="1180170976"/>
                    </a:ext>
                  </a:extLst>
                </a:gridCol>
                <a:gridCol w="7488233">
                  <a:extLst>
                    <a:ext uri="{9D8B030D-6E8A-4147-A177-3AD203B41FA5}">
                      <a16:colId xmlns:a16="http://schemas.microsoft.com/office/drawing/2014/main" val="1925915480"/>
                    </a:ext>
                  </a:extLst>
                </a:gridCol>
              </a:tblGrid>
              <a:tr h="1146898">
                <a:tc rowSpan="4">
                  <a:txBody>
                    <a:bodyPr/>
                    <a:lstStyle/>
                    <a:p>
                      <a:pPr marL="71755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vi-VN" sz="22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Tổ chức hoạt động học cho </a:t>
                      </a:r>
                      <a:r>
                        <a:rPr lang="en-US" sz="22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HS</a:t>
                      </a:r>
                      <a:endParaRPr lang="en-US" sz="2200" b="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996" marR="17996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vi-VN" sz="22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Mức độ sinh động, hấp dẫn học sinh của phương pháp và hình thức chuyển giao nhiệm vụ học tập.</a:t>
                      </a:r>
                      <a:endParaRPr lang="en-US" sz="2200" b="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996" marR="179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0178518"/>
                  </a:ext>
                </a:extLst>
              </a:tr>
              <a:tr h="8997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vi-VN" sz="22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Khả năng theo dõi, quan sát, phát hiện kịp thời những khó khăn của học sinh.</a:t>
                      </a:r>
                      <a:endParaRPr lang="en-US" sz="2200" b="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996" marR="179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1947843"/>
                  </a:ext>
                </a:extLst>
              </a:tr>
              <a:tr h="14764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vi-VN" sz="22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Mức độ phù hợp, hiệu quả của các biện pháp hỗ trợ và khuyến khích học sinh hợp tác, giúp đỡ nhau khi thực hiện nhiệm vụ học tập.</a:t>
                      </a:r>
                      <a:endParaRPr lang="en-US" sz="2200" b="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996" marR="179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0633344"/>
                  </a:ext>
                </a:extLst>
              </a:tr>
              <a:tr h="12292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vi-VN" sz="2200" b="0" spc="-7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Mức độ hiệu quả hoạt động của giáo viên trong việc tổng hợp, phân tích, đánh giá kết quả hoạt động và quá trình thảo luận của học sinh.</a:t>
                      </a:r>
                      <a:endParaRPr lang="en-US" sz="2200" b="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996" marR="179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58625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3828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6F5B8-09A0-D843-81E4-2581DF383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0726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TIÊU CHÍ ĐÁNH GIÁ CHỦ ĐỀ/BÀI HỌC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CBDCB63-09B2-384A-926A-3B4A8C7BE0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0898035"/>
              </p:ext>
            </p:extLst>
          </p:nvPr>
        </p:nvGraphicFramePr>
        <p:xfrm>
          <a:off x="304800" y="1572219"/>
          <a:ext cx="8458200" cy="475238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12948">
                  <a:extLst>
                    <a:ext uri="{9D8B030D-6E8A-4147-A177-3AD203B41FA5}">
                      <a16:colId xmlns:a16="http://schemas.microsoft.com/office/drawing/2014/main" val="4083849836"/>
                    </a:ext>
                  </a:extLst>
                </a:gridCol>
                <a:gridCol w="7945252">
                  <a:extLst>
                    <a:ext uri="{9D8B030D-6E8A-4147-A177-3AD203B41FA5}">
                      <a16:colId xmlns:a16="http://schemas.microsoft.com/office/drawing/2014/main" val="40187350"/>
                    </a:ext>
                  </a:extLst>
                </a:gridCol>
              </a:tblGrid>
              <a:tr h="1315357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vi-VN" sz="22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Hoạt động của học sinh</a:t>
                      </a:r>
                      <a:endParaRPr lang="en-US" sz="2200" b="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236" marR="22236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vi-VN" sz="22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Khả năng tiếp nhận và sẵn sàng thực hiện nhiệm vụ học tập của tất cả học sinh trong lớp.</a:t>
                      </a:r>
                      <a:endParaRPr lang="en-US" sz="2200" b="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236" marR="222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734177"/>
                  </a:ext>
                </a:extLst>
              </a:tr>
              <a:tr h="11117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vi-VN" sz="2200" b="0" spc="-7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Mức độ tích cực, chủ động, sáng tạo, hợp tác của học sinh trong việc thực hiện các nhiệm vụ học tập.</a:t>
                      </a:r>
                      <a:endParaRPr lang="en-US" sz="2200" b="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236" marR="222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6421954"/>
                  </a:ext>
                </a:extLst>
              </a:tr>
              <a:tr h="12135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vi-VN" sz="2200" b="0" spc="-7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Mức độ tham gia tích cực của học sinh trong trình bày, trao đổi, thảo luận về kết quả thực hiện nhiệm vụ học tập.</a:t>
                      </a:r>
                      <a:endParaRPr lang="en-US" sz="2200" b="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236" marR="222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04056"/>
                  </a:ext>
                </a:extLst>
              </a:tr>
              <a:tr h="11117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vi-VN" sz="2200" b="0" spc="-7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Mức độ đúng đắn, chính xác, phù hợp của các kết quả thực hiện nhiệm vụ học tập của học sinh.</a:t>
                      </a:r>
                      <a:endParaRPr lang="en-US" sz="2200" b="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236" marR="222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5721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0802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88203"/>
            <a:ext cx="883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pc="-100" dirty="0" err="1">
                <a:solidFill>
                  <a:srgbClr val="8E0000"/>
                </a:solidFill>
                <a:latin typeface="Arial" pitchFamily="34" charset="0"/>
                <a:cs typeface="Arial" pitchFamily="34" charset="0"/>
              </a:rPr>
              <a:t>Nội</a:t>
            </a:r>
            <a:r>
              <a:rPr lang="en-US" sz="2400" b="1" spc="-100" dirty="0">
                <a:solidFill>
                  <a:srgbClr val="8E0000"/>
                </a:solidFill>
                <a:latin typeface="Arial" pitchFamily="34" charset="0"/>
                <a:cs typeface="Arial" pitchFamily="34" charset="0"/>
              </a:rPr>
              <a:t> dung </a:t>
            </a:r>
            <a:r>
              <a:rPr lang="en-US" sz="2400" b="1" spc="-100" dirty="0" err="1">
                <a:solidFill>
                  <a:srgbClr val="8E0000"/>
                </a:solidFill>
                <a:latin typeface="Arial" pitchFamily="34" charset="0"/>
                <a:cs typeface="Arial" pitchFamily="34" charset="0"/>
              </a:rPr>
              <a:t>chủ</a:t>
            </a:r>
            <a:r>
              <a:rPr lang="en-US" sz="2400" b="1" spc="-100" dirty="0">
                <a:solidFill>
                  <a:srgbClr val="8E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spc="-100" dirty="0" err="1">
                <a:solidFill>
                  <a:srgbClr val="8E0000"/>
                </a:solidFill>
                <a:latin typeface="Arial" pitchFamily="34" charset="0"/>
                <a:cs typeface="Arial" pitchFamily="34" charset="0"/>
              </a:rPr>
              <a:t>yếu</a:t>
            </a:r>
            <a:r>
              <a:rPr lang="en-US" sz="2400" b="1" spc="-100" dirty="0">
                <a:solidFill>
                  <a:srgbClr val="8E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spc="-100" dirty="0" err="1">
                <a:solidFill>
                  <a:srgbClr val="8E000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b="1" spc="-100" dirty="0">
                <a:solidFill>
                  <a:srgbClr val="8E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spc="-100" dirty="0" err="1">
                <a:solidFill>
                  <a:srgbClr val="8E0000"/>
                </a:solidFill>
                <a:latin typeface="Arial" pitchFamily="34" charset="0"/>
                <a:cs typeface="Arial" pitchFamily="34" charset="0"/>
              </a:rPr>
              <a:t>việc</a:t>
            </a:r>
            <a:r>
              <a:rPr lang="en-US" sz="2400" b="1" spc="-100" dirty="0">
                <a:solidFill>
                  <a:srgbClr val="8E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spc="-100" dirty="0" err="1">
                <a:solidFill>
                  <a:srgbClr val="8E0000"/>
                </a:solidFill>
                <a:latin typeface="Arial" pitchFamily="34" charset="0"/>
                <a:cs typeface="Arial" pitchFamily="34" charset="0"/>
              </a:rPr>
              <a:t>thực</a:t>
            </a:r>
            <a:r>
              <a:rPr lang="en-US" sz="2400" b="1" spc="-100" dirty="0">
                <a:solidFill>
                  <a:srgbClr val="8E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spc="-100" dirty="0" err="1">
                <a:solidFill>
                  <a:srgbClr val="8E0000"/>
                </a:solidFill>
                <a:latin typeface="Arial" pitchFamily="34" charset="0"/>
                <a:cs typeface="Arial" pitchFamily="34" charset="0"/>
              </a:rPr>
              <a:t>hiện</a:t>
            </a:r>
            <a:r>
              <a:rPr lang="en-US" sz="2400" b="1" spc="-100" dirty="0">
                <a:solidFill>
                  <a:srgbClr val="8E0000"/>
                </a:solidFill>
                <a:latin typeface="Arial" pitchFamily="34" charset="0"/>
                <a:cs typeface="Arial" pitchFamily="34" charset="0"/>
              </a:rPr>
              <a:t> CT GDPT </a:t>
            </a:r>
            <a:r>
              <a:rPr lang="en-US" sz="2400" b="1" spc="-100" dirty="0" err="1">
                <a:solidFill>
                  <a:srgbClr val="8E0000"/>
                </a:solidFill>
                <a:latin typeface="Arial" pitchFamily="34" charset="0"/>
                <a:cs typeface="Arial" pitchFamily="34" charset="0"/>
              </a:rPr>
              <a:t>hiện</a:t>
            </a:r>
            <a:r>
              <a:rPr lang="en-US" sz="2400" b="1" spc="-100" dirty="0">
                <a:solidFill>
                  <a:srgbClr val="8E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spc="-100" dirty="0" err="1">
                <a:solidFill>
                  <a:srgbClr val="8E0000"/>
                </a:solidFill>
                <a:latin typeface="Arial" pitchFamily="34" charset="0"/>
                <a:cs typeface="Arial" pitchFamily="34" charset="0"/>
              </a:rPr>
              <a:t>hành</a:t>
            </a:r>
            <a:r>
              <a:rPr lang="en-US" sz="2400" b="1" spc="-100" dirty="0">
                <a:solidFill>
                  <a:srgbClr val="8E0000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en-US" sz="2400" b="1" spc="-100" dirty="0" err="1">
                <a:solidFill>
                  <a:srgbClr val="8E0000"/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2400" b="1" spc="-100" dirty="0">
                <a:solidFill>
                  <a:srgbClr val="8E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spc="-100" dirty="0" err="1">
                <a:solidFill>
                  <a:srgbClr val="8E0000"/>
                </a:solidFill>
                <a:latin typeface="Arial" pitchFamily="34" charset="0"/>
                <a:cs typeface="Arial" pitchFamily="34" charset="0"/>
              </a:rPr>
              <a:t>định</a:t>
            </a:r>
            <a:r>
              <a:rPr lang="en-US" sz="2400" b="1" spc="-100" dirty="0">
                <a:solidFill>
                  <a:srgbClr val="8E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spc="-100" dirty="0" err="1">
                <a:solidFill>
                  <a:srgbClr val="8E0000"/>
                </a:solidFill>
                <a:latin typeface="Arial" pitchFamily="34" charset="0"/>
                <a:cs typeface="Arial" pitchFamily="34" charset="0"/>
              </a:rPr>
              <a:t>hướng</a:t>
            </a:r>
            <a:r>
              <a:rPr lang="en-US" sz="2400" b="1" spc="-100" dirty="0">
                <a:solidFill>
                  <a:srgbClr val="8E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spc="-100" dirty="0" err="1">
                <a:solidFill>
                  <a:srgbClr val="8E0000"/>
                </a:solidFill>
                <a:latin typeface="Arial" pitchFamily="34" charset="0"/>
                <a:cs typeface="Arial" pitchFamily="34" charset="0"/>
              </a:rPr>
              <a:t>phát</a:t>
            </a:r>
            <a:r>
              <a:rPr lang="en-US" sz="2400" b="1" spc="-100" dirty="0">
                <a:solidFill>
                  <a:srgbClr val="8E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spc="-100" dirty="0" err="1">
                <a:solidFill>
                  <a:srgbClr val="8E0000"/>
                </a:solidFill>
                <a:latin typeface="Arial" pitchFamily="34" charset="0"/>
                <a:cs typeface="Arial" pitchFamily="34" charset="0"/>
              </a:rPr>
              <a:t>triển</a:t>
            </a:r>
            <a:r>
              <a:rPr lang="en-US" sz="2400" b="1" spc="-100" dirty="0">
                <a:solidFill>
                  <a:srgbClr val="8E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spc="-100" dirty="0" err="1">
                <a:solidFill>
                  <a:srgbClr val="8E0000"/>
                </a:solidFill>
                <a:latin typeface="Arial" pitchFamily="34" charset="0"/>
                <a:cs typeface="Arial" pitchFamily="34" charset="0"/>
              </a:rPr>
              <a:t>năng</a:t>
            </a:r>
            <a:r>
              <a:rPr lang="en-US" sz="2400" b="1" spc="-100" dirty="0">
                <a:solidFill>
                  <a:srgbClr val="8E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spc="-100" dirty="0" err="1">
                <a:solidFill>
                  <a:srgbClr val="8E0000"/>
                </a:solidFill>
                <a:latin typeface="Arial" pitchFamily="34" charset="0"/>
                <a:cs typeface="Arial" pitchFamily="34" charset="0"/>
              </a:rPr>
              <a:t>lực</a:t>
            </a:r>
            <a:r>
              <a:rPr lang="en-US" sz="2400" b="1" spc="-100" dirty="0">
                <a:solidFill>
                  <a:srgbClr val="8E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spc="-100" dirty="0" err="1">
                <a:solidFill>
                  <a:srgbClr val="8E0000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400" b="1" spc="-100" dirty="0">
                <a:solidFill>
                  <a:srgbClr val="8E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spc="-100" dirty="0" err="1">
                <a:solidFill>
                  <a:srgbClr val="8E0000"/>
                </a:solidFill>
                <a:latin typeface="Arial" pitchFamily="34" charset="0"/>
                <a:cs typeface="Arial" pitchFamily="34" charset="0"/>
              </a:rPr>
              <a:t>sinh</a:t>
            </a:r>
            <a:r>
              <a:rPr lang="en-US" sz="2400" b="1" spc="-100" dirty="0">
                <a:solidFill>
                  <a:srgbClr val="8E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2400" spc="-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400" i="1" spc="-14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Công</a:t>
            </a:r>
            <a:r>
              <a:rPr lang="en-US" sz="2400" i="1" spc="-14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spc="-14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văn</a:t>
            </a:r>
            <a:r>
              <a:rPr lang="en-US" sz="2400" i="1" spc="-14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spc="-14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400" i="1" spc="-14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4612/BGDĐT-</a:t>
            </a:r>
            <a:r>
              <a:rPr lang="en-US" sz="2400" i="1" spc="-14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GDTrH</a:t>
            </a:r>
            <a:r>
              <a:rPr lang="en-US" sz="2400" i="1" spc="-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 </a:t>
            </a:r>
            <a:endParaRPr lang="en-US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1752600"/>
            <a:ext cx="8077200" cy="22436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30000"/>
              </a:lnSpc>
              <a:spcBef>
                <a:spcPts val="600"/>
              </a:spcBef>
              <a:buAutoNum type="arabicPeriod"/>
              <a:defRPr/>
            </a:pPr>
            <a:r>
              <a:rPr lang="vi-VN" sz="2400" spc="-100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Thực hiện có hiệu quả việc xây dựng</a:t>
            </a:r>
            <a:r>
              <a:rPr lang="en-US" sz="2400" spc="-100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KHGD </a:t>
            </a:r>
            <a:r>
              <a:rPr lang="vi-VN" sz="2400" spc="-100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nhà trường</a:t>
            </a:r>
            <a:endParaRPr lang="en-US" sz="2400" spc="-100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30000"/>
              </a:lnSpc>
              <a:spcBef>
                <a:spcPts val="600"/>
              </a:spcBef>
              <a:buAutoNum type="arabicPeriod"/>
              <a:defRPr/>
            </a:pPr>
            <a:r>
              <a:rPr lang="es-E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ổ</a:t>
            </a:r>
            <a:r>
              <a:rPr lang="vi-VN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mới 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PPDH,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vi-VN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dạy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endParaRPr lang="en-US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30000"/>
              </a:lnSpc>
              <a:spcBef>
                <a:spcPts val="600"/>
              </a:spcBef>
              <a:buAutoNum type="arabicPeriod"/>
              <a:defRPr/>
            </a:pPr>
            <a:r>
              <a:rPr lang="vi-VN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</a:t>
            </a:r>
            <a:r>
              <a:rPr lang="en-US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ổ</a:t>
            </a:r>
            <a:r>
              <a:rPr lang="vi-VN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 mới phương pháp, hình thức KT-ĐG</a:t>
            </a:r>
            <a:endParaRPr lang="en-US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lnSpc>
                <a:spcPct val="130000"/>
              </a:lnSpc>
              <a:spcBef>
                <a:spcPts val="600"/>
              </a:spcBef>
              <a:buAutoNum type="arabicPeriod"/>
              <a:defRPr/>
            </a:pPr>
            <a:r>
              <a:rPr lang="vi-VN" sz="2400" spc="-18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Tăng cường chỉ đạo, quản lý hoạt động </a:t>
            </a:r>
            <a:r>
              <a:rPr lang="en-US" sz="2400" spc="-18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dạy</a:t>
            </a:r>
            <a:r>
              <a:rPr lang="en-US" sz="2400" spc="-18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-18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400" spc="-18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400" spc="-18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400" spc="-18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-18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endParaRPr lang="en-US" sz="2400" spc="-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524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8E0000"/>
                </a:solidFill>
                <a:latin typeface="Arial" pitchFamily="34" charset="0"/>
                <a:cs typeface="Arial" pitchFamily="34" charset="0"/>
              </a:rPr>
              <a:t>Câu</a:t>
            </a:r>
            <a:r>
              <a:rPr lang="en-US" sz="2400" b="1" dirty="0">
                <a:solidFill>
                  <a:srgbClr val="8E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8E0000"/>
                </a:solidFill>
                <a:latin typeface="Arial" pitchFamily="34" charset="0"/>
                <a:cs typeface="Arial" pitchFamily="34" charset="0"/>
              </a:rPr>
              <a:t>hỏi</a:t>
            </a:r>
            <a:r>
              <a:rPr lang="en-US" sz="2400" b="1" dirty="0">
                <a:solidFill>
                  <a:srgbClr val="8E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8E0000"/>
                </a:solidFill>
                <a:latin typeface="Arial" pitchFamily="34" charset="0"/>
                <a:cs typeface="Arial" pitchFamily="34" charset="0"/>
              </a:rPr>
              <a:t>thảo</a:t>
            </a:r>
            <a:r>
              <a:rPr lang="en-US" sz="2400" b="1" dirty="0">
                <a:solidFill>
                  <a:srgbClr val="8E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8E0000"/>
                </a:solidFill>
                <a:latin typeface="Arial" pitchFamily="34" charset="0"/>
                <a:cs typeface="Arial" pitchFamily="34" charset="0"/>
              </a:rPr>
              <a:t>luận</a:t>
            </a:r>
            <a:endParaRPr lang="en-US" sz="2400" b="1" dirty="0">
              <a:solidFill>
                <a:srgbClr val="8E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81000" y="1131332"/>
            <a:ext cx="8382000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400" b="0" i="0" u="none" strike="noStrike" cap="none" spc="-100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1. Thế nào là </a:t>
            </a:r>
            <a:r>
              <a:rPr kumimoji="0" lang="en-US" sz="2400" b="0" i="0" u="none" strike="noStrike" cap="none" spc="-100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KHGD </a:t>
            </a:r>
            <a:r>
              <a:rPr kumimoji="0" lang="vi-VN" sz="2400" b="0" i="0" u="none" strike="noStrike" cap="none" spc="-100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nhà trường? </a:t>
            </a:r>
            <a:r>
              <a:rPr kumimoji="0" lang="en-US" sz="2400" b="0" i="0" u="none" strike="noStrike" cap="none" spc="-100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Việc</a:t>
            </a:r>
            <a:r>
              <a:rPr kumimoji="0" lang="en-US" sz="2400" b="0" i="0" u="none" strike="noStrike" cap="none" spc="-100" normalizeH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t</a:t>
            </a:r>
            <a:r>
              <a:rPr kumimoji="0" lang="vi-VN" sz="2400" b="0" i="0" u="none" strike="noStrike" cap="none" spc="-100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hực hiện việc phân cấp quản lý, tăng quyền chủ động của các </a:t>
            </a:r>
            <a:r>
              <a:rPr kumimoji="0" lang="en-US" sz="2400" b="0" i="0" u="none" strike="noStrike" cap="none" spc="-100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trường</a:t>
            </a:r>
            <a:r>
              <a:rPr kumimoji="0" lang="en-US" sz="2400" b="0" i="0" u="none" strike="noStrike" cap="none" spc="-100" normalizeH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vi-VN" sz="2400" b="0" i="0" u="none" strike="noStrike" cap="none" spc="-100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trong </a:t>
            </a:r>
            <a:r>
              <a:rPr kumimoji="0" lang="vi-VN" sz="2400" b="0" i="0" u="none" strike="noStrike" cap="none" spc="-100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việc thực hiện </a:t>
            </a:r>
            <a:r>
              <a:rPr kumimoji="0" lang="en-US" sz="2400" b="0" i="0" u="none" strike="noStrike" cap="none" spc="-100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CTGD</a:t>
            </a:r>
            <a:r>
              <a:rPr kumimoji="0" lang="vi-VN" sz="2400" b="0" i="0" u="none" strike="noStrike" cap="none" spc="-100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xây dựng và thực hiện </a:t>
            </a:r>
            <a:r>
              <a:rPr kumimoji="0" lang="en-US" sz="2400" b="0" i="0" u="none" strike="noStrike" cap="none" spc="-100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KHGD </a:t>
            </a:r>
            <a:r>
              <a:rPr kumimoji="0" lang="en-US" sz="2400" b="0" i="0" u="none" strike="noStrike" cap="none" spc="-100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môn</a:t>
            </a:r>
            <a:r>
              <a:rPr kumimoji="0" lang="en-US" sz="2400" b="0" i="0" u="none" strike="noStrike" cap="none" spc="-100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spc="-100" normalizeH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Lịch</a:t>
            </a:r>
            <a:r>
              <a:rPr kumimoji="0" lang="en-US" sz="2400" b="0" i="0" u="none" strike="noStrike" cap="none" spc="-100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spc="-100" normalizeH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sử</a:t>
            </a:r>
            <a:r>
              <a:rPr kumimoji="0" lang="en-US" sz="2400" b="0" i="0" u="none" strike="noStrike" cap="none" spc="-100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vi-VN" sz="2400" b="0" i="0" u="none" strike="noStrike" cap="none" spc="-100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có </a:t>
            </a:r>
            <a:r>
              <a:rPr kumimoji="0" lang="vi-VN" sz="2400" b="0" i="0" u="none" strike="noStrike" cap="none" spc="-100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những thuận lợi và khó khăn gì? Giải pháp khắc phục khó khăn?</a:t>
            </a:r>
            <a:endParaRPr kumimoji="0" lang="en-US" sz="2400" b="0" i="0" u="none" strike="noStrike" cap="none" spc="-100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2. Hoạt động đổi mới 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HTDH</a:t>
            </a: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PPDH </a:t>
            </a: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và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KTĐG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môn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Lịch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sử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trong trường 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hiện </a:t>
            </a: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nay đang có thuận lợi và khó khăn gì? 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3</a:t>
            </a: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Việc tổ chức các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HĐGD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Lịch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sử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hiện nay trong 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trường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</a:t>
            </a: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heo hướng </a:t>
            </a:r>
            <a:r>
              <a:rPr lang="en-GB" sz="2400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định</a:t>
            </a: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GB" sz="2400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hướng</a:t>
            </a: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GB" sz="2400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phát</a:t>
            </a: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GB" sz="2400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triển</a:t>
            </a: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NL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có </a:t>
            </a: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những thuận lợi, khó khăn gì? Đề xuất các biện pháp để tổ chức thực hiện các hoạt động này có hiệu quả?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4. Sinh hoạt chuyên môn dựa trên 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NCBH</a:t>
            </a: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dự giờ phân tích bài học khác gì dự giờ trước đây?</a:t>
            </a:r>
            <a:endParaRPr kumimoji="0" lang="vi-VN" sz="2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 1"/>
          <p:cNvSpPr/>
          <p:nvPr/>
        </p:nvSpPr>
        <p:spPr>
          <a:xfrm>
            <a:off x="0" y="76200"/>
            <a:ext cx="8915400" cy="4921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spcBef>
                <a:spcPts val="0"/>
              </a:spcBef>
              <a:defRPr/>
            </a:pPr>
            <a:r>
              <a:rPr lang="vi-VN" sz="2600" b="1" spc="-100" dirty="0">
                <a:solidFill>
                  <a:srgbClr val="8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1. Thực hiện có hiệu quả việc xây dựng</a:t>
            </a:r>
            <a:r>
              <a:rPr lang="en-US" sz="2600" b="1" spc="-100" dirty="0">
                <a:solidFill>
                  <a:srgbClr val="8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KHGD </a:t>
            </a:r>
            <a:r>
              <a:rPr lang="vi-VN" sz="2600" b="1" spc="-100" dirty="0">
                <a:solidFill>
                  <a:srgbClr val="8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nhà trường</a:t>
            </a:r>
            <a:endParaRPr lang="en-US" sz="2600" b="1" spc="-100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699" name="Hộp Văn bản 2"/>
          <p:cNvSpPr txBox="1">
            <a:spLocks noChangeArrowheads="1"/>
          </p:cNvSpPr>
          <p:nvPr/>
        </p:nvSpPr>
        <p:spPr bwMode="auto">
          <a:xfrm>
            <a:off x="457200" y="685800"/>
            <a:ext cx="8229600" cy="608782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q"/>
              <a:defRPr/>
            </a:pPr>
            <a:r>
              <a:rPr lang="en-US" sz="2400" i="1" dirty="0">
                <a:solidFill>
                  <a:srgbClr val="C00000"/>
                </a:solidFill>
              </a:rPr>
              <a:t>KHGD </a:t>
            </a:r>
            <a:r>
              <a:rPr lang="en-US" sz="2400" i="1" dirty="0" err="1">
                <a:solidFill>
                  <a:srgbClr val="C00000"/>
                </a:solidFill>
              </a:rPr>
              <a:t>nhà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trường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là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gì</a:t>
            </a:r>
            <a:r>
              <a:rPr lang="en-US" sz="2400" i="1" dirty="0">
                <a:solidFill>
                  <a:srgbClr val="C00000"/>
                </a:solidFill>
              </a:rPr>
              <a:t>?</a:t>
            </a:r>
          </a:p>
          <a:p>
            <a:pPr algn="just" eaLnBrk="1" hangingPunct="1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en-US" sz="2400" spc="-100" dirty="0" err="1">
                <a:solidFill>
                  <a:srgbClr val="002060"/>
                </a:solidFill>
              </a:rPr>
              <a:t>Là</a:t>
            </a:r>
            <a:r>
              <a:rPr lang="en-US" sz="2400" spc="-100" dirty="0">
                <a:solidFill>
                  <a:srgbClr val="002060"/>
                </a:solidFill>
              </a:rPr>
              <a:t> KH</a:t>
            </a:r>
            <a:r>
              <a:rPr lang="pt-BR" sz="2400" spc="-100" dirty="0">
                <a:solidFill>
                  <a:srgbClr val="002060"/>
                </a:solidFill>
              </a:rPr>
              <a:t> tổ chức thực hiện CT </a:t>
            </a:r>
            <a:r>
              <a:rPr lang="en-US" sz="2400" spc="-100" dirty="0">
                <a:solidFill>
                  <a:srgbClr val="002060"/>
                </a:solidFill>
              </a:rPr>
              <a:t>GDPT</a:t>
            </a:r>
            <a:r>
              <a:rPr lang="pt-BR" sz="2400" spc="-100" dirty="0">
                <a:solidFill>
                  <a:srgbClr val="002060"/>
                </a:solidFill>
              </a:rPr>
              <a:t> của cấp học do Bộ GDĐT ban hành phù hợp với ĐK thực tế của địa phương và nhà trường, t</a:t>
            </a:r>
            <a:r>
              <a:rPr lang="en-US" sz="2400" spc="-100" dirty="0" err="1">
                <a:solidFill>
                  <a:srgbClr val="002060"/>
                </a:solidFill>
              </a:rPr>
              <a:t>uân</a:t>
            </a:r>
            <a:r>
              <a:rPr lang="en-US" sz="2400" spc="-100" dirty="0">
                <a:solidFill>
                  <a:srgbClr val="002060"/>
                </a:solidFill>
              </a:rPr>
              <a:t> </a:t>
            </a:r>
            <a:r>
              <a:rPr lang="en-US" sz="2400" spc="-100" dirty="0" err="1">
                <a:solidFill>
                  <a:srgbClr val="002060"/>
                </a:solidFill>
              </a:rPr>
              <a:t>thủ</a:t>
            </a:r>
            <a:r>
              <a:rPr lang="en-US" sz="2400" spc="-100" dirty="0">
                <a:solidFill>
                  <a:srgbClr val="002060"/>
                </a:solidFill>
              </a:rPr>
              <a:t> </a:t>
            </a:r>
            <a:r>
              <a:rPr lang="en-US" sz="2400" spc="-100" dirty="0" err="1">
                <a:solidFill>
                  <a:srgbClr val="002060"/>
                </a:solidFill>
              </a:rPr>
              <a:t>mục</a:t>
            </a:r>
            <a:r>
              <a:rPr lang="en-US" sz="2400" spc="-100" dirty="0">
                <a:solidFill>
                  <a:srgbClr val="002060"/>
                </a:solidFill>
              </a:rPr>
              <a:t> </a:t>
            </a:r>
            <a:r>
              <a:rPr lang="en-US" sz="2400" spc="-100" dirty="0" err="1">
                <a:solidFill>
                  <a:srgbClr val="002060"/>
                </a:solidFill>
              </a:rPr>
              <a:t>tiêu</a:t>
            </a:r>
            <a:r>
              <a:rPr lang="en-US" sz="2400" spc="-100" dirty="0">
                <a:solidFill>
                  <a:srgbClr val="002060"/>
                </a:solidFill>
              </a:rPr>
              <a:t> GD </a:t>
            </a:r>
            <a:r>
              <a:rPr lang="en-US" sz="2400" spc="-100" dirty="0" err="1">
                <a:solidFill>
                  <a:srgbClr val="002060"/>
                </a:solidFill>
              </a:rPr>
              <a:t>và</a:t>
            </a:r>
            <a:r>
              <a:rPr lang="en-US" sz="2400" spc="-100" dirty="0">
                <a:solidFill>
                  <a:srgbClr val="002060"/>
                </a:solidFill>
              </a:rPr>
              <a:t> </a:t>
            </a:r>
            <a:r>
              <a:rPr lang="en-US" sz="2400" spc="-100" dirty="0" err="1">
                <a:solidFill>
                  <a:srgbClr val="002060"/>
                </a:solidFill>
              </a:rPr>
              <a:t>yêu</a:t>
            </a:r>
            <a:r>
              <a:rPr lang="en-US" sz="2400" spc="-100" dirty="0">
                <a:solidFill>
                  <a:srgbClr val="002060"/>
                </a:solidFill>
              </a:rPr>
              <a:t> </a:t>
            </a:r>
            <a:r>
              <a:rPr lang="en-US" sz="2400" spc="-100" dirty="0" err="1">
                <a:solidFill>
                  <a:srgbClr val="002060"/>
                </a:solidFill>
              </a:rPr>
              <a:t>cầu</a:t>
            </a:r>
            <a:r>
              <a:rPr lang="en-US" sz="2400" spc="-100" dirty="0">
                <a:solidFill>
                  <a:srgbClr val="002060"/>
                </a:solidFill>
              </a:rPr>
              <a:t> </a:t>
            </a:r>
            <a:r>
              <a:rPr lang="en-US" sz="2400" spc="-100" dirty="0" err="1">
                <a:solidFill>
                  <a:srgbClr val="002060"/>
                </a:solidFill>
              </a:rPr>
              <a:t>chuẩn</a:t>
            </a:r>
            <a:r>
              <a:rPr lang="en-US" sz="2400" spc="-100" dirty="0">
                <a:solidFill>
                  <a:srgbClr val="002060"/>
                </a:solidFill>
              </a:rPr>
              <a:t> CT </a:t>
            </a:r>
            <a:r>
              <a:rPr lang="en-US" sz="2400" spc="-100" dirty="0" err="1">
                <a:solidFill>
                  <a:srgbClr val="002060"/>
                </a:solidFill>
              </a:rPr>
              <a:t>quốc</a:t>
            </a:r>
            <a:r>
              <a:rPr lang="en-US" sz="2400" spc="-100" dirty="0">
                <a:solidFill>
                  <a:srgbClr val="002060"/>
                </a:solidFill>
              </a:rPr>
              <a:t> </a:t>
            </a:r>
            <a:r>
              <a:rPr lang="en-US" sz="2400" spc="-100" dirty="0" err="1">
                <a:solidFill>
                  <a:srgbClr val="002060"/>
                </a:solidFill>
              </a:rPr>
              <a:t>gia</a:t>
            </a:r>
            <a:r>
              <a:rPr lang="en-US" sz="2400" spc="-100" dirty="0">
                <a:solidFill>
                  <a:srgbClr val="002060"/>
                </a:solidFill>
              </a:rPr>
              <a:t> </a:t>
            </a:r>
            <a:r>
              <a:rPr lang="vi-VN" sz="2400" spc="-100" dirty="0">
                <a:solidFill>
                  <a:srgbClr val="002060"/>
                </a:solidFill>
              </a:rPr>
              <a:t>theo </a:t>
            </a:r>
            <a:r>
              <a:rPr lang="en-US" sz="2400" spc="-100" dirty="0" err="1">
                <a:solidFill>
                  <a:srgbClr val="002060"/>
                </a:solidFill>
              </a:rPr>
              <a:t>định</a:t>
            </a:r>
            <a:r>
              <a:rPr lang="en-US" sz="2400" spc="-100" dirty="0">
                <a:solidFill>
                  <a:srgbClr val="002060"/>
                </a:solidFill>
              </a:rPr>
              <a:t> </a:t>
            </a:r>
            <a:r>
              <a:rPr lang="en-US" sz="2400" spc="-100" dirty="0" err="1">
                <a:solidFill>
                  <a:srgbClr val="002060"/>
                </a:solidFill>
              </a:rPr>
              <a:t>hướng</a:t>
            </a:r>
            <a:r>
              <a:rPr lang="en-US" sz="2400" spc="-100" dirty="0">
                <a:solidFill>
                  <a:srgbClr val="002060"/>
                </a:solidFill>
              </a:rPr>
              <a:t> </a:t>
            </a:r>
            <a:r>
              <a:rPr lang="en-US" sz="2400" spc="-100" dirty="0" err="1">
                <a:solidFill>
                  <a:srgbClr val="002060"/>
                </a:solidFill>
              </a:rPr>
              <a:t>phát</a:t>
            </a:r>
            <a:r>
              <a:rPr lang="en-US" sz="2400" spc="-100" dirty="0">
                <a:solidFill>
                  <a:srgbClr val="002060"/>
                </a:solidFill>
              </a:rPr>
              <a:t> </a:t>
            </a:r>
            <a:r>
              <a:rPr lang="en-US" sz="2400" spc="-100" dirty="0" err="1">
                <a:solidFill>
                  <a:srgbClr val="002060"/>
                </a:solidFill>
              </a:rPr>
              <a:t>triển</a:t>
            </a:r>
            <a:r>
              <a:rPr lang="en-US" sz="2400" spc="-100" dirty="0">
                <a:solidFill>
                  <a:srgbClr val="002060"/>
                </a:solidFill>
              </a:rPr>
              <a:t> PC </a:t>
            </a:r>
            <a:r>
              <a:rPr lang="en-US" sz="2400" spc="-100" dirty="0" err="1">
                <a:solidFill>
                  <a:srgbClr val="002060"/>
                </a:solidFill>
              </a:rPr>
              <a:t>và</a:t>
            </a:r>
            <a:r>
              <a:rPr lang="en-US" sz="2400" spc="-100" dirty="0">
                <a:solidFill>
                  <a:srgbClr val="002060"/>
                </a:solidFill>
              </a:rPr>
              <a:t> NL </a:t>
            </a:r>
            <a:r>
              <a:rPr lang="en-US" sz="2400" spc="-100" dirty="0" smtClean="0">
                <a:solidFill>
                  <a:srgbClr val="002060"/>
                </a:solidFill>
              </a:rPr>
              <a:t>HS </a:t>
            </a:r>
            <a:r>
              <a:rPr lang="en-US" sz="2400" spc="-100" dirty="0" err="1" smtClean="0">
                <a:solidFill>
                  <a:srgbClr val="002060"/>
                </a:solidFill>
              </a:rPr>
              <a:t>môn</a:t>
            </a:r>
            <a:r>
              <a:rPr lang="en-US" sz="2400" spc="-100" dirty="0" smtClean="0">
                <a:solidFill>
                  <a:srgbClr val="002060"/>
                </a:solidFill>
              </a:rPr>
              <a:t> </a:t>
            </a:r>
            <a:r>
              <a:rPr lang="en-US" sz="2400" spc="-100" dirty="0" err="1" smtClean="0">
                <a:solidFill>
                  <a:srgbClr val="002060"/>
                </a:solidFill>
              </a:rPr>
              <a:t>Lịch</a:t>
            </a:r>
            <a:r>
              <a:rPr lang="en-US" sz="2400" spc="-100" dirty="0" smtClean="0">
                <a:solidFill>
                  <a:srgbClr val="002060"/>
                </a:solidFill>
              </a:rPr>
              <a:t> </a:t>
            </a:r>
            <a:r>
              <a:rPr lang="en-US" sz="2400" spc="-100" dirty="0" err="1" smtClean="0">
                <a:solidFill>
                  <a:srgbClr val="002060"/>
                </a:solidFill>
              </a:rPr>
              <a:t>sử</a:t>
            </a:r>
            <a:r>
              <a:rPr lang="en-US" sz="2400" spc="-100" dirty="0" smtClean="0">
                <a:solidFill>
                  <a:srgbClr val="002060"/>
                </a:solidFill>
              </a:rPr>
              <a:t>.</a:t>
            </a:r>
            <a:endParaRPr lang="en-US" sz="2400" spc="-100" dirty="0">
              <a:solidFill>
                <a:srgbClr val="002060"/>
              </a:solidFill>
            </a:endParaRPr>
          </a:p>
          <a:p>
            <a:pPr algn="just" eaLnBrk="1" hangingPunct="1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en-US" sz="2400" dirty="0">
                <a:solidFill>
                  <a:srgbClr val="002060"/>
                </a:solidFill>
              </a:rPr>
              <a:t> Do </a:t>
            </a:r>
            <a:r>
              <a:rPr lang="en-US" sz="2400" dirty="0" err="1">
                <a:solidFill>
                  <a:srgbClr val="002060"/>
                </a:solidFill>
              </a:rPr>
              <a:t>nhà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trường</a:t>
            </a:r>
            <a:r>
              <a:rPr lang="en-US" sz="2400" dirty="0">
                <a:solidFill>
                  <a:srgbClr val="002060"/>
                </a:solidFill>
              </a:rPr>
              <a:t>, </a:t>
            </a:r>
            <a:r>
              <a:rPr lang="en-US" sz="2400" dirty="0" err="1">
                <a:solidFill>
                  <a:srgbClr val="002060"/>
                </a:solidFill>
              </a:rPr>
              <a:t>tổ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chuyên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môn</a:t>
            </a:r>
            <a:r>
              <a:rPr lang="en-US" sz="2400" dirty="0">
                <a:solidFill>
                  <a:srgbClr val="002060"/>
                </a:solidFill>
              </a:rPr>
              <a:t>, GV </a:t>
            </a:r>
            <a:r>
              <a:rPr lang="en-US" sz="2400" dirty="0" err="1">
                <a:solidFill>
                  <a:srgbClr val="002060"/>
                </a:solidFill>
              </a:rPr>
              <a:t>xây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dựng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riêng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cho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trường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mình</a:t>
            </a:r>
            <a:r>
              <a:rPr lang="en-US" sz="2400" dirty="0">
                <a:solidFill>
                  <a:srgbClr val="002060"/>
                </a:solidFill>
              </a:rPr>
              <a:t>.</a:t>
            </a:r>
          </a:p>
          <a:p>
            <a:pPr algn="just" eaLnBrk="1" hangingPunct="1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en-US" sz="2400" dirty="0" err="1">
                <a:solidFill>
                  <a:srgbClr val="002060"/>
                </a:solidFill>
              </a:rPr>
              <a:t>Có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thể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thay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đổi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nội</a:t>
            </a:r>
            <a:r>
              <a:rPr lang="en-US" sz="2400" dirty="0">
                <a:solidFill>
                  <a:srgbClr val="002060"/>
                </a:solidFill>
              </a:rPr>
              <a:t> dung, </a:t>
            </a:r>
            <a:r>
              <a:rPr lang="en-US" sz="2400" dirty="0" err="1">
                <a:solidFill>
                  <a:srgbClr val="002060"/>
                </a:solidFill>
              </a:rPr>
              <a:t>cách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thức</a:t>
            </a:r>
            <a:r>
              <a:rPr lang="en-US" sz="2400" dirty="0">
                <a:solidFill>
                  <a:srgbClr val="002060"/>
                </a:solidFill>
              </a:rPr>
              <a:t>, </a:t>
            </a:r>
            <a:r>
              <a:rPr lang="en-US" sz="2400" dirty="0" err="1">
                <a:solidFill>
                  <a:srgbClr val="002060"/>
                </a:solidFill>
              </a:rPr>
              <a:t>tư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liệu</a:t>
            </a:r>
            <a:r>
              <a:rPr lang="en-US" sz="2400" dirty="0">
                <a:solidFill>
                  <a:srgbClr val="002060"/>
                </a:solidFill>
              </a:rPr>
              <a:t>, </a:t>
            </a:r>
            <a:r>
              <a:rPr lang="en-US" sz="2400" dirty="0" err="1">
                <a:solidFill>
                  <a:srgbClr val="002060"/>
                </a:solidFill>
              </a:rPr>
              <a:t>thời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lượng</a:t>
            </a:r>
            <a:r>
              <a:rPr lang="en-US" sz="2400" dirty="0">
                <a:solidFill>
                  <a:srgbClr val="002060"/>
                </a:solidFill>
              </a:rPr>
              <a:t>, </a:t>
            </a:r>
            <a:r>
              <a:rPr lang="en-US" sz="2400" dirty="0" err="1">
                <a:solidFill>
                  <a:srgbClr val="002060"/>
                </a:solidFill>
              </a:rPr>
              <a:t>hình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thức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dạy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học</a:t>
            </a:r>
            <a:r>
              <a:rPr lang="en-US" sz="2400" dirty="0">
                <a:solidFill>
                  <a:srgbClr val="002060"/>
                </a:solidFill>
              </a:rPr>
              <a:t>… </a:t>
            </a:r>
            <a:r>
              <a:rPr lang="en-US" sz="2400" dirty="0" err="1">
                <a:solidFill>
                  <a:srgbClr val="002060"/>
                </a:solidFill>
              </a:rPr>
              <a:t>phù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hợp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và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có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hiệu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quả</a:t>
            </a:r>
            <a:r>
              <a:rPr lang="en-US" sz="2400" dirty="0">
                <a:solidFill>
                  <a:srgbClr val="002060"/>
                </a:solidFill>
              </a:rPr>
              <a:t>.</a:t>
            </a:r>
          </a:p>
          <a:p>
            <a:pPr algn="just" eaLnBrk="1" hangingPunct="1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vi-VN" sz="2400" dirty="0">
                <a:solidFill>
                  <a:srgbClr val="002060"/>
                </a:solidFill>
              </a:rPr>
              <a:t>KHGD cần tăng cường </a:t>
            </a:r>
            <a:r>
              <a:rPr lang="en-US" sz="2400" dirty="0">
                <a:solidFill>
                  <a:srgbClr val="002060"/>
                </a:solidFill>
              </a:rPr>
              <a:t>NL </a:t>
            </a:r>
            <a:r>
              <a:rPr lang="vi-VN" sz="2400" dirty="0">
                <a:solidFill>
                  <a:srgbClr val="002060"/>
                </a:solidFill>
              </a:rPr>
              <a:t>thực hành, vận dụng KT</a:t>
            </a:r>
            <a:r>
              <a:rPr lang="en-US" sz="2400" dirty="0">
                <a:solidFill>
                  <a:srgbClr val="002060"/>
                </a:solidFill>
              </a:rPr>
              <a:t>-KN, </a:t>
            </a:r>
            <a:r>
              <a:rPr lang="en-US" sz="2400" dirty="0" err="1">
                <a:solidFill>
                  <a:srgbClr val="002060"/>
                </a:solidFill>
              </a:rPr>
              <a:t>hoạt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động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trải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nghiệm</a:t>
            </a:r>
            <a:r>
              <a:rPr lang="en-US" sz="2400" dirty="0">
                <a:solidFill>
                  <a:srgbClr val="002060"/>
                </a:solidFill>
              </a:rPr>
              <a:t>;</a:t>
            </a:r>
            <a:r>
              <a:rPr lang="vi-VN" sz="2400" dirty="0">
                <a:solidFill>
                  <a:srgbClr val="002060"/>
                </a:solidFill>
              </a:rPr>
              <a:t> </a:t>
            </a:r>
            <a:r>
              <a:rPr lang="vi-VN" sz="2400" dirty="0" smtClean="0">
                <a:solidFill>
                  <a:srgbClr val="002060"/>
                </a:solidFill>
              </a:rPr>
              <a:t>GD</a:t>
            </a:r>
            <a:r>
              <a:rPr lang="en-GB" sz="2400" dirty="0" smtClean="0">
                <a:solidFill>
                  <a:srgbClr val="002060"/>
                </a:solidFill>
              </a:rPr>
              <a:t> </a:t>
            </a:r>
            <a:r>
              <a:rPr lang="en-GB" sz="2400" dirty="0" err="1" smtClean="0">
                <a:solidFill>
                  <a:srgbClr val="002060"/>
                </a:solidFill>
              </a:rPr>
              <a:t>lịch</a:t>
            </a:r>
            <a:r>
              <a:rPr lang="en-GB" sz="2400" dirty="0" smtClean="0">
                <a:solidFill>
                  <a:srgbClr val="002060"/>
                </a:solidFill>
              </a:rPr>
              <a:t> </a:t>
            </a:r>
            <a:r>
              <a:rPr lang="en-GB" sz="2400" dirty="0" err="1" smtClean="0">
                <a:solidFill>
                  <a:srgbClr val="002060"/>
                </a:solidFill>
              </a:rPr>
              <a:t>sử</a:t>
            </a:r>
            <a:r>
              <a:rPr lang="en-GB" sz="2400" dirty="0" smtClean="0">
                <a:solidFill>
                  <a:srgbClr val="002060"/>
                </a:solidFill>
              </a:rPr>
              <a:t>, </a:t>
            </a:r>
            <a:r>
              <a:rPr lang="en-GB" sz="2400" dirty="0" err="1" smtClean="0">
                <a:solidFill>
                  <a:srgbClr val="002060"/>
                </a:solidFill>
              </a:rPr>
              <a:t>truyền</a:t>
            </a:r>
            <a:r>
              <a:rPr lang="en-GB" sz="2400" dirty="0" smtClean="0">
                <a:solidFill>
                  <a:srgbClr val="002060"/>
                </a:solidFill>
              </a:rPr>
              <a:t> </a:t>
            </a:r>
            <a:r>
              <a:rPr lang="en-GB" sz="2400" dirty="0" err="1" smtClean="0">
                <a:solidFill>
                  <a:srgbClr val="002060"/>
                </a:solidFill>
              </a:rPr>
              <a:t>thống</a:t>
            </a:r>
            <a:r>
              <a:rPr lang="en-GB" sz="2400" dirty="0" smtClean="0">
                <a:solidFill>
                  <a:srgbClr val="002060"/>
                </a:solidFill>
              </a:rPr>
              <a:t>, </a:t>
            </a:r>
            <a:r>
              <a:rPr lang="en-GB" sz="2400" dirty="0" err="1" smtClean="0">
                <a:solidFill>
                  <a:srgbClr val="002060"/>
                </a:solidFill>
              </a:rPr>
              <a:t>gìn</a:t>
            </a:r>
            <a:r>
              <a:rPr lang="en-GB" sz="2400" dirty="0" smtClean="0">
                <a:solidFill>
                  <a:srgbClr val="002060"/>
                </a:solidFill>
              </a:rPr>
              <a:t> </a:t>
            </a:r>
            <a:r>
              <a:rPr lang="en-GB" sz="2400" dirty="0" err="1" smtClean="0">
                <a:solidFill>
                  <a:srgbClr val="002060"/>
                </a:solidFill>
              </a:rPr>
              <a:t>gữa</a:t>
            </a:r>
            <a:r>
              <a:rPr lang="en-GB" sz="2400" dirty="0" smtClean="0">
                <a:solidFill>
                  <a:srgbClr val="002060"/>
                </a:solidFill>
              </a:rPr>
              <a:t> </a:t>
            </a:r>
            <a:r>
              <a:rPr lang="en-GB" sz="2400" dirty="0" err="1" smtClean="0">
                <a:solidFill>
                  <a:srgbClr val="002060"/>
                </a:solidFill>
              </a:rPr>
              <a:t>bản</a:t>
            </a:r>
            <a:r>
              <a:rPr lang="en-GB" sz="2400" dirty="0" smtClean="0">
                <a:solidFill>
                  <a:srgbClr val="002060"/>
                </a:solidFill>
              </a:rPr>
              <a:t> </a:t>
            </a:r>
            <a:r>
              <a:rPr lang="en-GB" sz="2400" dirty="0" err="1" smtClean="0">
                <a:solidFill>
                  <a:srgbClr val="002060"/>
                </a:solidFill>
              </a:rPr>
              <a:t>sắc</a:t>
            </a:r>
            <a:r>
              <a:rPr lang="en-GB" sz="2400" dirty="0" smtClean="0">
                <a:solidFill>
                  <a:srgbClr val="002060"/>
                </a:solidFill>
              </a:rPr>
              <a:t> </a:t>
            </a:r>
            <a:r>
              <a:rPr lang="en-GB" sz="2400" dirty="0" err="1" smtClean="0">
                <a:solidFill>
                  <a:srgbClr val="002060"/>
                </a:solidFill>
              </a:rPr>
              <a:t>văn</a:t>
            </a:r>
            <a:r>
              <a:rPr lang="en-GB" sz="2400" dirty="0" smtClean="0">
                <a:solidFill>
                  <a:srgbClr val="002060"/>
                </a:solidFill>
              </a:rPr>
              <a:t> </a:t>
            </a:r>
            <a:r>
              <a:rPr lang="en-GB" sz="2400" dirty="0" err="1" smtClean="0">
                <a:solidFill>
                  <a:srgbClr val="002060"/>
                </a:solidFill>
              </a:rPr>
              <a:t>hóa</a:t>
            </a:r>
            <a:r>
              <a:rPr lang="vi-VN" sz="2400" dirty="0" smtClean="0">
                <a:solidFill>
                  <a:srgbClr val="002060"/>
                </a:solidFill>
              </a:rPr>
              <a:t>, </a:t>
            </a:r>
            <a:r>
              <a:rPr lang="vi-VN" sz="2400" dirty="0">
                <a:solidFill>
                  <a:srgbClr val="002060"/>
                </a:solidFill>
              </a:rPr>
              <a:t>rèn luyện KNS, hiểu biết XH, </a:t>
            </a:r>
            <a:r>
              <a:rPr lang="vi-VN" sz="2400" dirty="0" smtClean="0">
                <a:solidFill>
                  <a:srgbClr val="002060"/>
                </a:solidFill>
              </a:rPr>
              <a:t>… </a:t>
            </a:r>
            <a:r>
              <a:rPr lang="vi-VN" sz="2400" dirty="0">
                <a:solidFill>
                  <a:srgbClr val="002060"/>
                </a:solidFill>
              </a:rPr>
              <a:t>do </a:t>
            </a:r>
            <a:r>
              <a:rPr lang="en-US" sz="2400" dirty="0" err="1">
                <a:solidFill>
                  <a:srgbClr val="002060"/>
                </a:solidFill>
              </a:rPr>
              <a:t>nhà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trường</a:t>
            </a:r>
            <a:r>
              <a:rPr lang="vi-VN" sz="2400" dirty="0">
                <a:solidFill>
                  <a:srgbClr val="002060"/>
                </a:solidFill>
              </a:rPr>
              <a:t> ban hành </a:t>
            </a:r>
            <a:r>
              <a:rPr lang="pt-BR" sz="2400" dirty="0">
                <a:solidFill>
                  <a:srgbClr val="002060"/>
                </a:solidFill>
              </a:rPr>
              <a:t>sau khi báo cáo cấp quản lý trực tiếp của cơ sở </a:t>
            </a:r>
            <a:r>
              <a:rPr lang="vi-VN" sz="2400" dirty="0">
                <a:solidFill>
                  <a:srgbClr val="002060"/>
                </a:solidFill>
              </a:rPr>
              <a:t>GD</a:t>
            </a:r>
            <a:r>
              <a:rPr lang="pt-BR" sz="2400" dirty="0">
                <a:solidFill>
                  <a:srgbClr val="002060"/>
                </a:solidFill>
              </a:rPr>
              <a:t>. </a:t>
            </a:r>
            <a:endParaRPr lang="vi-VN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81000" y="942063"/>
            <a:ext cx="8229600" cy="479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42900" indent="-342900" algn="just" eaLnBrk="1" hangingPunct="1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q"/>
              <a:defRPr/>
            </a:pPr>
            <a:r>
              <a:rPr lang="vi-VN" sz="2400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Xây dựng kế hoạch giáo dục nhà trường như thế nào?</a:t>
            </a:r>
            <a:endParaRPr lang="en-US" sz="2400" i="1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 eaLnBrk="1" hangingPunct="1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R</a:t>
            </a:r>
            <a:r>
              <a:rPr lang="vi-VN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 soát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nội dung dạy học trong SGK hiện hành.</a:t>
            </a:r>
          </a:p>
          <a:p>
            <a:pPr indent="457200" algn="just" eaLnBrk="1" hangingPunct="1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Tinh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giản những nội dung dạy học có KT-KN vượt quá mức độ cần đạt được quy định trong CTGDPT hiện hành;</a:t>
            </a:r>
          </a:p>
          <a:p>
            <a:pPr algn="just" eaLnBrk="1" hangingPunct="1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- Đ</a:t>
            </a:r>
            <a:r>
              <a:rPr lang="vi-VN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iều chỉnh để tránh trùng lặp nội dung giữa </a:t>
            </a:r>
            <a:r>
              <a:rPr lang="vi-VN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GB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GB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hoc/ </a:t>
            </a:r>
            <a:r>
              <a:rPr lang="en-GB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chương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vi-VN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bổ sung, cập nhật những </a:t>
            </a:r>
            <a:r>
              <a:rPr lang="en-GB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GB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GB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kiến</a:t>
            </a:r>
            <a:r>
              <a:rPr lang="en-GB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GB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mới </a:t>
            </a:r>
            <a:r>
              <a:rPr lang="vi-VN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phù hợp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vi-VN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những thông tin cũ, lạc hậu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 eaLnBrk="1" hangingPunct="1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-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dạy những nội dung, bài tập,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vượt quá mức độ cần đạt về KT-KN của CTGDPT.</a:t>
            </a:r>
          </a:p>
        </p:txBody>
      </p:sp>
      <p:sp>
        <p:nvSpPr>
          <p:cNvPr id="4" name="Hình chữ nhật 3"/>
          <p:cNvSpPr/>
          <p:nvPr/>
        </p:nvSpPr>
        <p:spPr>
          <a:xfrm>
            <a:off x="0" y="457200"/>
            <a:ext cx="8915400" cy="4921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spcBef>
                <a:spcPts val="0"/>
              </a:spcBef>
              <a:defRPr/>
            </a:pPr>
            <a:r>
              <a:rPr lang="vi-VN" sz="2600" b="1" spc="-100" dirty="0">
                <a:solidFill>
                  <a:srgbClr val="8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1. Thực hiện có hiệu quả việc xây dựng</a:t>
            </a:r>
            <a:r>
              <a:rPr lang="en-US" sz="2600" b="1" spc="-100" dirty="0">
                <a:solidFill>
                  <a:srgbClr val="8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KHGD </a:t>
            </a:r>
            <a:r>
              <a:rPr lang="vi-VN" sz="2600" b="1" spc="-100" dirty="0">
                <a:solidFill>
                  <a:srgbClr val="8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nhà trường</a:t>
            </a:r>
            <a:endParaRPr lang="en-US" sz="2600" b="1" spc="-100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66713" y="1066800"/>
            <a:ext cx="8382000" cy="575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just">
              <a:lnSpc>
                <a:spcPct val="130000"/>
              </a:lnSpc>
              <a:spcBef>
                <a:spcPts val="600"/>
              </a:spcBef>
              <a:buFont typeface="Wingdings" pitchFamily="2" charset="2"/>
              <a:buChar char="q"/>
              <a:defRPr/>
            </a:pPr>
            <a:r>
              <a:rPr lang="en-US" sz="24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vi-VN" sz="2400" i="1" dirty="0">
                <a:solidFill>
                  <a:srgbClr val="800000"/>
                </a:solidFill>
              </a:rPr>
              <a:t>Xây dựng kế hoạch giáo dục nhà trường như thế nào?</a:t>
            </a:r>
            <a:endParaRPr lang="en-US" sz="2400" i="1" dirty="0">
              <a:solidFill>
                <a:srgbClr val="800000"/>
              </a:solidFill>
            </a:endParaRPr>
          </a:p>
          <a:p>
            <a:pPr algn="just">
              <a:lnSpc>
                <a:spcPct val="130000"/>
              </a:lnSpc>
              <a:spcBef>
                <a:spcPts val="600"/>
              </a:spcBef>
              <a:defRPr/>
            </a:pPr>
            <a:r>
              <a:rPr lang="en-US" sz="2400" dirty="0">
                <a:solidFill>
                  <a:srgbClr val="002060"/>
                </a:solidFill>
                <a:cs typeface="Times New Roman" panose="02020603050405020304" pitchFamily="18" charset="0"/>
              </a:rPr>
              <a:t> b) </a:t>
            </a:r>
            <a:r>
              <a:rPr lang="vi-VN" sz="2400" dirty="0">
                <a:solidFill>
                  <a:srgbClr val="002060"/>
                </a:solidFill>
                <a:cs typeface="Times New Roman" panose="02020603050405020304" pitchFamily="18" charset="0"/>
              </a:rPr>
              <a:t>Căn cứ </a:t>
            </a:r>
            <a:r>
              <a:rPr lang="en-US" sz="2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CTGDPT, SGK </a:t>
            </a:r>
            <a:r>
              <a:rPr lang="vi-VN" sz="2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hiện </a:t>
            </a:r>
            <a:r>
              <a:rPr lang="vi-VN" sz="2400" dirty="0">
                <a:solidFill>
                  <a:srgbClr val="002060"/>
                </a:solidFill>
                <a:cs typeface="Times New Roman" panose="02020603050405020304" pitchFamily="18" charset="0"/>
              </a:rPr>
              <a:t>hành, </a:t>
            </a:r>
            <a:endParaRPr lang="en-US" sz="24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Bef>
                <a:spcPts val="600"/>
              </a:spcBef>
              <a:defRPr/>
            </a:pPr>
            <a:r>
              <a:rPr lang="en-US" sz="2400" dirty="0">
                <a:solidFill>
                  <a:srgbClr val="002060"/>
                </a:solidFill>
                <a:cs typeface="Times New Roman" panose="02020603050405020304" pitchFamily="18" charset="0"/>
              </a:rPr>
              <a:t>    </a:t>
            </a:r>
            <a:r>
              <a:rPr lang="en-US" sz="2400" spc="40" dirty="0">
                <a:solidFill>
                  <a:srgbClr val="002060"/>
                </a:solidFill>
                <a:cs typeface="Times New Roman" panose="02020603050405020304" pitchFamily="18" charset="0"/>
              </a:rPr>
              <a:t>- L</a:t>
            </a:r>
            <a:r>
              <a:rPr lang="vi-VN" sz="2400" spc="40" dirty="0">
                <a:solidFill>
                  <a:srgbClr val="002060"/>
                </a:solidFill>
                <a:cs typeface="Times New Roman" panose="02020603050405020304" pitchFamily="18" charset="0"/>
              </a:rPr>
              <a:t>ựa chọn </a:t>
            </a:r>
            <a:r>
              <a:rPr lang="vi-VN" sz="2400" spc="4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các</a:t>
            </a:r>
            <a:r>
              <a:rPr lang="en-GB" sz="2400" spc="4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GB" sz="2400" spc="4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chủ</a:t>
            </a:r>
            <a:r>
              <a:rPr lang="en-GB" sz="2400" spc="4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GB" sz="2400" spc="4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đề</a:t>
            </a:r>
            <a:r>
              <a:rPr lang="vi-VN" sz="2400" spc="4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, </a:t>
            </a:r>
            <a:r>
              <a:rPr lang="vi-VN" sz="2400" spc="40" dirty="0">
                <a:solidFill>
                  <a:srgbClr val="002060"/>
                </a:solidFill>
                <a:cs typeface="Times New Roman" panose="02020603050405020304" pitchFamily="18" charset="0"/>
              </a:rPr>
              <a:t>rà soát nội dung các bài học trong </a:t>
            </a:r>
            <a:r>
              <a:rPr lang="en-US" sz="2400" spc="40" dirty="0">
                <a:solidFill>
                  <a:srgbClr val="002060"/>
                </a:solidFill>
                <a:cs typeface="Times New Roman" panose="02020603050405020304" pitchFamily="18" charset="0"/>
              </a:rPr>
              <a:t>SGK </a:t>
            </a:r>
            <a:r>
              <a:rPr lang="vi-VN" sz="2400" spc="40" dirty="0">
                <a:solidFill>
                  <a:srgbClr val="002060"/>
                </a:solidFill>
                <a:cs typeface="Times New Roman" panose="02020603050405020304" pitchFamily="18" charset="0"/>
              </a:rPr>
              <a:t>hiện hành tương ứng với chủ đề đó để sắp xếp lại thành một số bài </a:t>
            </a:r>
            <a:r>
              <a:rPr lang="vi-VN" sz="2400" spc="4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học</a:t>
            </a:r>
            <a:r>
              <a:rPr lang="en-GB" sz="2400" spc="4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/ </a:t>
            </a:r>
            <a:r>
              <a:rPr lang="en-GB" sz="2400" spc="4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chủ</a:t>
            </a:r>
            <a:r>
              <a:rPr lang="en-GB" sz="2400" spc="4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GB" sz="2400" spc="4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đề</a:t>
            </a:r>
            <a:r>
              <a:rPr lang="en-GB" sz="2400" spc="4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GB" sz="2400" spc="4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nội</a:t>
            </a:r>
            <a:r>
              <a:rPr lang="en-GB" sz="2400" spc="4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GB" sz="2400" spc="4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môn</a:t>
            </a:r>
            <a:r>
              <a:rPr lang="en-GB" sz="2400" spc="4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GB" sz="2400" spc="4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hoặc</a:t>
            </a:r>
            <a:r>
              <a:rPr lang="en-GB" sz="2400" spc="4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vi-VN" sz="2400" spc="4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tích </a:t>
            </a:r>
            <a:r>
              <a:rPr lang="vi-VN" sz="2400" spc="40" dirty="0">
                <a:solidFill>
                  <a:srgbClr val="002060"/>
                </a:solidFill>
                <a:cs typeface="Times New Roman" panose="02020603050405020304" pitchFamily="18" charset="0"/>
              </a:rPr>
              <a:t>hợp </a:t>
            </a:r>
            <a:r>
              <a:rPr lang="vi-VN" sz="2400" spc="4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liên </a:t>
            </a:r>
            <a:r>
              <a:rPr lang="vi-VN" sz="2400" spc="40" dirty="0">
                <a:solidFill>
                  <a:srgbClr val="002060"/>
                </a:solidFill>
                <a:cs typeface="Times New Roman" panose="02020603050405020304" pitchFamily="18" charset="0"/>
              </a:rPr>
              <a:t>môn;</a:t>
            </a:r>
            <a:endParaRPr lang="en-US" sz="2400" spc="4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Bef>
                <a:spcPts val="600"/>
              </a:spcBef>
              <a:defRPr/>
            </a:pPr>
            <a:r>
              <a:rPr lang="en-US" sz="2400" dirty="0">
                <a:solidFill>
                  <a:srgbClr val="002060"/>
                </a:solidFill>
                <a:cs typeface="Times New Roman" panose="02020603050405020304" pitchFamily="18" charset="0"/>
              </a:rPr>
              <a:t>    - (</a:t>
            </a:r>
            <a:r>
              <a:rPr lang="vi-VN" sz="2400" dirty="0">
                <a:solidFill>
                  <a:srgbClr val="002060"/>
                </a:solidFill>
                <a:cs typeface="Times New Roman" panose="02020603050405020304" pitchFamily="18" charset="0"/>
              </a:rPr>
              <a:t>từ đó</a:t>
            </a:r>
            <a:r>
              <a:rPr lang="en-US" sz="2400" dirty="0">
                <a:solidFill>
                  <a:srgbClr val="002060"/>
                </a:solidFill>
                <a:cs typeface="Times New Roman" panose="02020603050405020304" pitchFamily="18" charset="0"/>
              </a:rPr>
              <a:t>)</a:t>
            </a:r>
            <a:r>
              <a:rPr lang="vi-VN" sz="2400" dirty="0">
                <a:solidFill>
                  <a:srgbClr val="002060"/>
                </a:solidFill>
                <a:cs typeface="Times New Roman" panose="02020603050405020304" pitchFamily="18" charset="0"/>
              </a:rPr>
              <a:t> xây dựng </a:t>
            </a:r>
            <a:r>
              <a:rPr lang="en-US" sz="2400" dirty="0">
                <a:solidFill>
                  <a:srgbClr val="002060"/>
                </a:solidFill>
                <a:cs typeface="Times New Roman" panose="02020603050405020304" pitchFamily="18" charset="0"/>
              </a:rPr>
              <a:t>KHGD</a:t>
            </a:r>
            <a:r>
              <a:rPr lang="vi-VN" sz="2400" dirty="0">
                <a:solidFill>
                  <a:srgbClr val="002060"/>
                </a:solidFill>
                <a:cs typeface="Times New Roman" panose="02020603050405020304" pitchFamily="18" charset="0"/>
              </a:rPr>
              <a:t> cho từng môn học, hoạt động giáo dục theo định hướng phát triển năng lực, phẩm chất </a:t>
            </a:r>
            <a:r>
              <a:rPr lang="en-US" sz="2400" dirty="0">
                <a:solidFill>
                  <a:srgbClr val="002060"/>
                </a:solidFill>
                <a:cs typeface="Times New Roman" panose="02020603050405020304" pitchFamily="18" charset="0"/>
              </a:rPr>
              <a:t>HS </a:t>
            </a:r>
            <a:r>
              <a:rPr lang="vi-VN" sz="2400" dirty="0">
                <a:solidFill>
                  <a:srgbClr val="002060"/>
                </a:solidFill>
                <a:cs typeface="Times New Roman" panose="02020603050405020304" pitchFamily="18" charset="0"/>
              </a:rPr>
              <a:t>phù hợp với điều kiện thực tế của nhà trường.</a:t>
            </a:r>
            <a:endParaRPr lang="en-US" sz="24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Bef>
                <a:spcPts val="600"/>
              </a:spcBef>
              <a:defRPr/>
            </a:pPr>
            <a:r>
              <a:rPr lang="en-US" sz="2400" dirty="0">
                <a:solidFill>
                  <a:srgbClr val="002060"/>
                </a:solidFill>
                <a:cs typeface="Times New Roman" panose="02020603050405020304" pitchFamily="18" charset="0"/>
              </a:rPr>
              <a:t>   - </a:t>
            </a:r>
            <a:r>
              <a:rPr lang="en-US" sz="24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Tổng</a:t>
            </a:r>
            <a:r>
              <a:rPr lang="en-US" sz="24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kế</a:t>
            </a:r>
            <a:r>
              <a:rPr lang="en-US" sz="24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hoạch</a:t>
            </a:r>
            <a:r>
              <a:rPr lang="en-US" sz="24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30000"/>
              </a:lnSpc>
              <a:spcBef>
                <a:spcPts val="600"/>
              </a:spcBef>
              <a:defRPr/>
            </a:pPr>
            <a:endParaRPr lang="vi-VN" sz="2400" dirty="0">
              <a:solidFill>
                <a:srgbClr val="002060"/>
              </a:solidFill>
            </a:endParaRPr>
          </a:p>
        </p:txBody>
      </p:sp>
      <p:sp>
        <p:nvSpPr>
          <p:cNvPr id="4" name="Hình chữ nhật 3"/>
          <p:cNvSpPr/>
          <p:nvPr/>
        </p:nvSpPr>
        <p:spPr>
          <a:xfrm>
            <a:off x="76200" y="346075"/>
            <a:ext cx="8915400" cy="4921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spcBef>
                <a:spcPts val="0"/>
              </a:spcBef>
              <a:defRPr/>
            </a:pPr>
            <a:r>
              <a:rPr lang="vi-VN" sz="2600" b="1" spc="-100" dirty="0">
                <a:solidFill>
                  <a:srgbClr val="8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1. Thực hiện có hiệu quả việc xây dựng</a:t>
            </a:r>
            <a:r>
              <a:rPr lang="en-US" sz="2600" b="1" spc="-100" dirty="0">
                <a:solidFill>
                  <a:srgbClr val="8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KHGD </a:t>
            </a:r>
            <a:r>
              <a:rPr lang="vi-VN" sz="2600" b="1" spc="-100" dirty="0">
                <a:solidFill>
                  <a:srgbClr val="8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nhà trường</a:t>
            </a:r>
            <a:endParaRPr lang="en-US" sz="2600" b="1" spc="-100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57200" y="914400"/>
            <a:ext cx="8153400" cy="5798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400" dirty="0">
                <a:solidFill>
                  <a:srgbClr val="A4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>
                <a:solidFill>
                  <a:srgbClr val="A40000"/>
                </a:solidFill>
                <a:latin typeface="Arial" pitchFamily="34" charset="0"/>
                <a:cs typeface="Arial" pitchFamily="34" charset="0"/>
              </a:rPr>
              <a:t>Nguyên</a:t>
            </a:r>
            <a:r>
              <a:rPr lang="en-US" sz="2400" i="1" dirty="0">
                <a:solidFill>
                  <a:srgbClr val="A4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>
                <a:solidFill>
                  <a:srgbClr val="A40000"/>
                </a:solidFill>
                <a:latin typeface="Arial" pitchFamily="34" charset="0"/>
                <a:cs typeface="Arial" pitchFamily="34" charset="0"/>
              </a:rPr>
              <a:t>tắc</a:t>
            </a:r>
            <a:r>
              <a:rPr lang="en-US" sz="2400" i="1" dirty="0">
                <a:solidFill>
                  <a:srgbClr val="A4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>
                <a:solidFill>
                  <a:srgbClr val="A40000"/>
                </a:solidFill>
                <a:latin typeface="Arial" pitchFamily="34" charset="0"/>
                <a:cs typeface="Arial" pitchFamily="34" charset="0"/>
              </a:rPr>
              <a:t>xây</a:t>
            </a:r>
            <a:r>
              <a:rPr lang="en-US" sz="2400" i="1" dirty="0">
                <a:solidFill>
                  <a:srgbClr val="A4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>
                <a:solidFill>
                  <a:srgbClr val="A40000"/>
                </a:solidFill>
                <a:latin typeface="Arial" pitchFamily="34" charset="0"/>
                <a:cs typeface="Arial" pitchFamily="34" charset="0"/>
              </a:rPr>
              <a:t>dựng</a:t>
            </a:r>
            <a:r>
              <a:rPr lang="en-US" sz="2400" i="1" dirty="0">
                <a:solidFill>
                  <a:srgbClr val="A40000"/>
                </a:solidFill>
                <a:latin typeface="Arial" pitchFamily="34" charset="0"/>
                <a:cs typeface="Arial" pitchFamily="34" charset="0"/>
              </a:rPr>
              <a:t> KHGD </a:t>
            </a:r>
            <a:r>
              <a:rPr lang="en-US" sz="2400" i="1" dirty="0" err="1">
                <a:solidFill>
                  <a:srgbClr val="A40000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sz="2400" i="1" dirty="0">
                <a:solidFill>
                  <a:srgbClr val="A4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>
                <a:solidFill>
                  <a:srgbClr val="A40000"/>
                </a:solidFill>
                <a:latin typeface="Arial" pitchFamily="34" charset="0"/>
                <a:cs typeface="Arial" pitchFamily="34" charset="0"/>
              </a:rPr>
              <a:t>trường</a:t>
            </a:r>
            <a:endParaRPr kumimoji="0" lang="en-US" sz="2400" b="0" i="1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AutoNum type="alphaLcParenR"/>
              <a:tabLst/>
            </a:pP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Nâng cao được kết quả thực hiện mục tiêu giáo dục của CT GDPT hiện hành.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AutoNum type="alphaLcParenR"/>
              <a:tabLst/>
            </a:pP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Đảm bảo tính lôgic của mạch kiến thức và tính thống nhất giữa các </a:t>
            </a:r>
            <a:r>
              <a:rPr kumimoji="0" lang="en-GB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nội</a:t>
            </a:r>
            <a:r>
              <a:rPr kumimoji="0" lang="en-GB" sz="24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dung </a:t>
            </a:r>
            <a:r>
              <a:rPr kumimoji="0" lang="en-GB" sz="2400" b="0" i="0" u="none" strike="noStrike" cap="none" normalizeH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của</a:t>
            </a:r>
            <a:r>
              <a:rPr kumimoji="0" lang="en-GB" sz="24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GB" sz="2400" b="0" i="0" u="none" strike="noStrike" cap="none" normalizeH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bộ</a:t>
            </a:r>
            <a:r>
              <a:rPr kumimoji="0" lang="en-GB" sz="24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GB" sz="2400" b="0" i="0" u="none" strike="noStrike" cap="none" normalizeH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môn</a:t>
            </a:r>
            <a:r>
              <a:rPr kumimoji="0" lang="en-GB" sz="24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GB" sz="2400" b="0" i="0" u="none" strike="noStrike" cap="none" normalizeH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Lịch</a:t>
            </a:r>
            <a:r>
              <a:rPr kumimoji="0" lang="en-GB" sz="24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GB" sz="2400" b="0" i="0" u="none" strike="noStrike" cap="none" normalizeH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sử</a:t>
            </a:r>
            <a:r>
              <a:rPr kumimoji="0" lang="en-GB" sz="24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GB" sz="2400" b="0" i="0" u="none" strike="noStrike" cap="none" normalizeH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và</a:t>
            </a:r>
            <a:r>
              <a:rPr kumimoji="0" lang="en-GB" sz="24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GB" sz="2400" b="0" i="0" u="none" strike="noStrike" cap="none" normalizeH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những</a:t>
            </a:r>
            <a:r>
              <a:rPr kumimoji="0" lang="en-GB" sz="24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GB" sz="2400" b="0" i="0" u="none" strike="noStrike" cap="none" normalizeH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môn</a:t>
            </a:r>
            <a:r>
              <a:rPr kumimoji="0" lang="en-GB" sz="24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GB" sz="2400" b="0" i="0" u="none" strike="noStrike" cap="none" normalizeH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học</a:t>
            </a:r>
            <a:r>
              <a:rPr kumimoji="0" lang="en-GB" sz="24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GB" sz="2400" b="0" i="0" u="none" strike="noStrike" cap="none" normalizeH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có</a:t>
            </a:r>
            <a:r>
              <a:rPr kumimoji="0" lang="en-GB" sz="24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GB" sz="2400" b="0" i="0" u="none" strike="noStrike" cap="none" normalizeH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nội</a:t>
            </a:r>
            <a:r>
              <a:rPr kumimoji="0" lang="en-GB" sz="24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dung </a:t>
            </a:r>
            <a:r>
              <a:rPr kumimoji="0" lang="en-GB" sz="2400" b="0" i="0" u="none" strike="noStrike" cap="none" normalizeH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tích</a:t>
            </a:r>
            <a:r>
              <a:rPr kumimoji="0" lang="en-GB" sz="24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GB" sz="2400" b="0" i="0" u="none" strike="noStrike" cap="none" normalizeH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hợp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AutoNum type="alphaLcParenR"/>
              <a:tabLst/>
            </a:pP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Đảm bảo tổng thời lượng của 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môn </a:t>
            </a: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học 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trong </a:t>
            </a: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mỗi năm học không ít hơn thời lượng quy định trong CT hiện hành.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AutoNum type="alphaLcParenR"/>
              <a:tabLst/>
            </a:pP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Đảm bảo tính khả thi với quyết tâm cao, tinh thần chủ động, tích cực, sáng tạo của các cơ sở giáo dục.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AutoNum type="alphaLcParenR"/>
              <a:tabLst/>
            </a:pP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Có sự phối hợp chặt chẽ, thường xuyên giữa các cơ quan QLGD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với các trường phổ thông.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AutoNum type="alphaLcParenR"/>
              <a:tabLst/>
            </a:pPr>
            <a:r>
              <a:rPr lang="vi-VN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Góp phần chuẩn bị đổi mới </a:t>
            </a:r>
            <a:r>
              <a:rPr lang="en-US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CT, SGK GDPT </a:t>
            </a:r>
            <a:r>
              <a:rPr lang="en-US" sz="2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mới</a:t>
            </a:r>
            <a:r>
              <a:rPr lang="vi-VN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kumimoji="0" lang="vi-VN" sz="2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Hình chữ nhật 3"/>
          <p:cNvSpPr/>
          <p:nvPr/>
        </p:nvSpPr>
        <p:spPr>
          <a:xfrm>
            <a:off x="0" y="152400"/>
            <a:ext cx="8915400" cy="4921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spcBef>
                <a:spcPts val="0"/>
              </a:spcBef>
              <a:defRPr/>
            </a:pPr>
            <a:r>
              <a:rPr lang="vi-VN" sz="2600" b="1" spc="-100" dirty="0">
                <a:solidFill>
                  <a:srgbClr val="8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1. Thực hiện có hiệu quả việc xây dựng</a:t>
            </a:r>
            <a:r>
              <a:rPr lang="en-US" sz="2600" b="1" spc="-100" dirty="0">
                <a:solidFill>
                  <a:srgbClr val="8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KHGD </a:t>
            </a:r>
            <a:r>
              <a:rPr lang="vi-VN" sz="2600" b="1" spc="-100" dirty="0">
                <a:solidFill>
                  <a:srgbClr val="8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nhà trường</a:t>
            </a:r>
            <a:endParaRPr lang="en-US" sz="2600" b="1" spc="-100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Content Placeholder 2"/>
          <p:cNvSpPr>
            <a:spLocks noGrp="1"/>
          </p:cNvSpPr>
          <p:nvPr>
            <p:ph idx="4294967295"/>
          </p:nvPr>
        </p:nvSpPr>
        <p:spPr>
          <a:xfrm>
            <a:off x="0" y="990600"/>
            <a:ext cx="8534400" cy="5153025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20000"/>
              </a:lnSpc>
              <a:spcBef>
                <a:spcPts val="600"/>
              </a:spcBef>
              <a:buFont typeface="Wingdings 3" pitchFamily="18" charset="2"/>
              <a:buNone/>
            </a:pPr>
            <a:r>
              <a:rPr lang="es-ES" sz="2400" spc="-100" dirty="0">
                <a:solidFill>
                  <a:srgbClr val="006666"/>
                </a:solidFill>
                <a:latin typeface="Arial" charset="0"/>
                <a:cs typeface="Arial" charset="0"/>
              </a:rPr>
              <a:t>            (</a:t>
            </a:r>
            <a:r>
              <a:rPr lang="es-ES" sz="2400" spc="-100" dirty="0">
                <a:solidFill>
                  <a:srgbClr val="000066"/>
                </a:solidFill>
                <a:latin typeface="Arial" charset="0"/>
                <a:cs typeface="Arial" charset="0"/>
              </a:rPr>
              <a:t>1) </a:t>
            </a:r>
            <a:r>
              <a:rPr lang="fr-FR" sz="2400" spc="-100" dirty="0">
                <a:solidFill>
                  <a:srgbClr val="000066"/>
                </a:solidFill>
                <a:latin typeface="Arial" charset="0"/>
                <a:cs typeface="Arial" charset="0"/>
              </a:rPr>
              <a:t>DH thông qua tổ chức liên tiếp </a:t>
            </a:r>
            <a:r>
              <a:rPr lang="fr-FR" sz="2400" i="1" spc="-100" dirty="0">
                <a:solidFill>
                  <a:srgbClr val="800000"/>
                </a:solidFill>
                <a:latin typeface="Arial" charset="0"/>
                <a:cs typeface="Arial" charset="0"/>
              </a:rPr>
              <a:t>các hoạt động học tập</a:t>
            </a:r>
            <a:r>
              <a:rPr lang="fr-FR" sz="2400" spc="-100" dirty="0">
                <a:solidFill>
                  <a:srgbClr val="003366"/>
                </a:solidFill>
                <a:latin typeface="Arial" charset="0"/>
                <a:cs typeface="Arial" charset="0"/>
              </a:rPr>
              <a:t>, </a:t>
            </a:r>
            <a:r>
              <a:rPr lang="fr-FR" sz="2400" spc="-100" dirty="0">
                <a:solidFill>
                  <a:srgbClr val="000066"/>
                </a:solidFill>
                <a:latin typeface="Arial" charset="0"/>
                <a:cs typeface="Arial" charset="0"/>
              </a:rPr>
              <a:t>từ đó giúp</a:t>
            </a:r>
            <a:r>
              <a:rPr lang="fr-FR" sz="2400" spc="-100" dirty="0">
                <a:solidFill>
                  <a:srgbClr val="336699"/>
                </a:solidFill>
                <a:latin typeface="Arial" charset="0"/>
                <a:cs typeface="Arial" charset="0"/>
              </a:rPr>
              <a:t> </a:t>
            </a:r>
            <a:r>
              <a:rPr lang="fr-FR" sz="2400" i="1" spc="-100" dirty="0">
                <a:solidFill>
                  <a:srgbClr val="800000"/>
                </a:solidFill>
                <a:latin typeface="Arial" charset="0"/>
                <a:cs typeface="Arial" charset="0"/>
              </a:rPr>
              <a:t>HS tự khám phá những điều chưa biết</a:t>
            </a:r>
            <a:r>
              <a:rPr lang="fr-FR" sz="2400" spc="-100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spc="-100" dirty="0">
                <a:solidFill>
                  <a:srgbClr val="000066"/>
                </a:solidFill>
                <a:latin typeface="Arial" charset="0"/>
                <a:cs typeface="Arial" charset="0"/>
              </a:rPr>
              <a:t>chứ không phải thụ động tiếp thu những tri thức được sắp đặt sẵn. </a:t>
            </a:r>
          </a:p>
          <a:p>
            <a:pPr algn="just" eaLnBrk="1" hangingPunct="1">
              <a:lnSpc>
                <a:spcPct val="120000"/>
              </a:lnSpc>
              <a:spcBef>
                <a:spcPts val="600"/>
              </a:spcBef>
              <a:buFont typeface="Wingdings 3" pitchFamily="18" charset="2"/>
              <a:buNone/>
            </a:pPr>
            <a:r>
              <a:rPr lang="fr-FR" sz="2400" dirty="0">
                <a:solidFill>
                  <a:srgbClr val="004846"/>
                </a:solidFill>
                <a:latin typeface="Arial" charset="0"/>
                <a:cs typeface="Arial" charset="0"/>
              </a:rPr>
              <a:t>    </a:t>
            </a:r>
            <a:r>
              <a:rPr lang="fr-FR" sz="2400" dirty="0">
                <a:latin typeface="Arial" charset="0"/>
                <a:cs typeface="Arial" charset="0"/>
              </a:rPr>
              <a:t>        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=&gt; GV là người 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tổ chức và chỉ đạo </a:t>
            </a:r>
            <a:r>
              <a:rPr lang="fr-FR" sz="2400" i="1" dirty="0">
                <a:solidFill>
                  <a:srgbClr val="000066"/>
                </a:solidFill>
                <a:latin typeface="Arial" charset="0"/>
                <a:cs typeface="Arial" charset="0"/>
              </a:rPr>
              <a:t>- </a:t>
            </a:r>
            <a:r>
              <a:rPr lang="fr-FR" sz="2400" dirty="0">
                <a:solidFill>
                  <a:srgbClr val="000066"/>
                </a:solidFill>
                <a:latin typeface="Arial" charset="0"/>
                <a:cs typeface="Arial" charset="0"/>
              </a:rPr>
              <a:t>HS tiến hành 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các hoạt động học tập</a:t>
            </a:r>
            <a:r>
              <a:rPr lang="fr-FR" sz="2400" dirty="0">
                <a:solidFill>
                  <a:srgbClr val="336699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>
                <a:solidFill>
                  <a:srgbClr val="003366"/>
                </a:solidFill>
                <a:latin typeface="Arial" charset="0"/>
                <a:cs typeface="Arial" charset="0"/>
              </a:rPr>
              <a:t>như: </a:t>
            </a:r>
            <a:r>
              <a:rPr lang="fr-FR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nhớ lại KT cũ, phát hiện KT mới, vận dụng sáng tạo KT đã biết vào các tình huống học tập hoặc thực tiễn,...  </a:t>
            </a:r>
          </a:p>
          <a:p>
            <a:pPr algn="just" eaLnBrk="1" hangingPunct="1">
              <a:lnSpc>
                <a:spcPct val="120000"/>
              </a:lnSpc>
              <a:spcBef>
                <a:spcPts val="600"/>
              </a:spcBef>
              <a:buFont typeface="Arial" charset="0"/>
              <a:buNone/>
            </a:pPr>
            <a:r>
              <a:rPr lang="it-IT" sz="2400" dirty="0">
                <a:solidFill>
                  <a:srgbClr val="003366"/>
                </a:solidFill>
                <a:latin typeface="Arial" charset="0"/>
                <a:cs typeface="Arial" charset="0"/>
              </a:rPr>
              <a:t>            </a:t>
            </a:r>
            <a:r>
              <a:rPr lang="it-IT" sz="2400" dirty="0">
                <a:solidFill>
                  <a:srgbClr val="000066"/>
                </a:solidFill>
                <a:latin typeface="Arial" charset="0"/>
                <a:cs typeface="Arial" charset="0"/>
              </a:rPr>
              <a:t>=&gt; Phát huy tính tích cực, tự giác, chủ động của HS, hình thành và phát triển năng lực tự học (sử dụng SGK, nghe, ghi chép, tìm kiếm thông tin,...) </a:t>
            </a:r>
            <a:r>
              <a:rPr lang="it-IT" sz="2400" dirty="0">
                <a:solidFill>
                  <a:srgbClr val="800000"/>
                </a:solidFill>
                <a:latin typeface="Arial" charset="0"/>
                <a:cs typeface="Arial" charset="0"/>
              </a:rPr>
              <a:t>=&gt; </a:t>
            </a:r>
            <a:r>
              <a:rPr lang="it-IT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Trau dồi các phẩm chất linh hoạt, độc lập, sáng tạo về tư duy cho HS.</a:t>
            </a:r>
            <a:endParaRPr lang="en-US" sz="2400" i="1" dirty="0">
              <a:solidFill>
                <a:srgbClr val="800000"/>
              </a:solidFill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120000"/>
              </a:lnSpc>
              <a:spcBef>
                <a:spcPts val="600"/>
              </a:spcBef>
              <a:buFont typeface="Wingdings 3" pitchFamily="18" charset="2"/>
              <a:buNone/>
            </a:pPr>
            <a:endParaRPr lang="en-US" sz="2400" dirty="0">
              <a:solidFill>
                <a:srgbClr val="003366"/>
              </a:solidFill>
              <a:latin typeface="Arial" charset="0"/>
              <a:cs typeface="Arial" charset="0"/>
            </a:endParaRPr>
          </a:p>
        </p:txBody>
      </p:sp>
      <p:sp>
        <p:nvSpPr>
          <p:cNvPr id="25603" name="Rectangle 2"/>
          <p:cNvSpPr>
            <a:spLocks noChangeArrowheads="1"/>
          </p:cNvSpPr>
          <p:nvPr/>
        </p:nvSpPr>
        <p:spPr bwMode="auto">
          <a:xfrm>
            <a:off x="228600" y="304800"/>
            <a:ext cx="868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dirty="0">
                <a:solidFill>
                  <a:srgbClr val="8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2800" b="1" dirty="0">
                <a:solidFill>
                  <a:srgbClr val="8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solidFill>
                  <a:srgbClr val="8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Chỉ</a:t>
            </a:r>
            <a:r>
              <a:rPr lang="en-US" sz="2800" b="1" dirty="0">
                <a:solidFill>
                  <a:srgbClr val="8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8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đạo</a:t>
            </a:r>
            <a:r>
              <a:rPr lang="en-US" sz="2800" b="1" dirty="0">
                <a:solidFill>
                  <a:srgbClr val="8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8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đổ</a:t>
            </a:r>
            <a:r>
              <a:rPr lang="vi-VN" sz="2800" b="1" dirty="0">
                <a:solidFill>
                  <a:srgbClr val="8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mới </a:t>
            </a:r>
            <a:r>
              <a:rPr lang="en-US" sz="2800" b="1" dirty="0">
                <a:solidFill>
                  <a:srgbClr val="8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PPDH, HT</a:t>
            </a:r>
            <a:r>
              <a:rPr lang="vi-VN" sz="2800" b="1" dirty="0">
                <a:solidFill>
                  <a:srgbClr val="8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8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 chức dạy học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946" name="Group 2"/>
          <p:cNvGrpSpPr>
            <a:grpSpLocks/>
          </p:cNvGrpSpPr>
          <p:nvPr/>
        </p:nvGrpSpPr>
        <p:grpSpPr bwMode="auto">
          <a:xfrm>
            <a:off x="685596" y="1143000"/>
            <a:ext cx="7391468" cy="5029200"/>
            <a:chOff x="626" y="4147"/>
            <a:chExt cx="11339" cy="7260"/>
          </a:xfrm>
        </p:grpSpPr>
        <p:sp>
          <p:nvSpPr>
            <p:cNvPr id="82950" name="Text Box 3"/>
            <p:cNvSpPr txBox="1">
              <a:spLocks noChangeArrowheads="1"/>
            </p:cNvSpPr>
            <p:nvPr/>
          </p:nvSpPr>
          <p:spPr bwMode="auto">
            <a:xfrm>
              <a:off x="626" y="4147"/>
              <a:ext cx="11105" cy="1127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spcAft>
                  <a:spcPts val="450"/>
                </a:spcAft>
                <a:buNone/>
              </a:pPr>
              <a:r>
                <a:rPr lang="en-AU" altLang="en-US" sz="2400" b="1" i="1" dirty="0" err="1">
                  <a:solidFill>
                    <a:srgbClr val="0000FF"/>
                  </a:solidFill>
                </a:rPr>
                <a:t>Hoạt</a:t>
              </a:r>
              <a:r>
                <a:rPr lang="en-AU" altLang="en-US" sz="2400" b="1" i="1" dirty="0">
                  <a:solidFill>
                    <a:srgbClr val="0000FF"/>
                  </a:solidFill>
                </a:rPr>
                <a:t> </a:t>
              </a:r>
              <a:r>
                <a:rPr lang="en-AU" altLang="en-US" sz="2400" b="1" i="1" dirty="0" err="1">
                  <a:solidFill>
                    <a:srgbClr val="0000FF"/>
                  </a:solidFill>
                </a:rPr>
                <a:t>động</a:t>
              </a:r>
              <a:r>
                <a:rPr lang="en-AU" altLang="en-US" sz="2400" b="1" i="1" dirty="0">
                  <a:solidFill>
                    <a:srgbClr val="0000FF"/>
                  </a:solidFill>
                </a:rPr>
                <a:t> 1</a:t>
              </a:r>
              <a:r>
                <a:rPr lang="en-AU" altLang="en-US" sz="2400" i="1" dirty="0">
                  <a:solidFill>
                    <a:srgbClr val="0000FF"/>
                  </a:solidFill>
                </a:rPr>
                <a:t>. </a:t>
              </a:r>
              <a:r>
                <a:rPr lang="en-AU" altLang="en-US" sz="2400" b="1" dirty="0" err="1">
                  <a:solidFill>
                    <a:srgbClr val="0000FF"/>
                  </a:solidFill>
                </a:rPr>
                <a:t>Xuất</a:t>
              </a:r>
              <a:r>
                <a:rPr lang="en-AU" altLang="en-US" sz="2400" b="1" dirty="0">
                  <a:solidFill>
                    <a:srgbClr val="0000FF"/>
                  </a:solidFill>
                </a:rPr>
                <a:t> </a:t>
              </a:r>
              <a:r>
                <a:rPr lang="en-AU" altLang="en-US" sz="2400" b="1" dirty="0" err="1">
                  <a:solidFill>
                    <a:srgbClr val="0000FF"/>
                  </a:solidFill>
                </a:rPr>
                <a:t>phát</a:t>
              </a:r>
              <a:r>
                <a:rPr lang="en-AU" altLang="en-US" sz="2400" b="1" dirty="0" smtClean="0">
                  <a:solidFill>
                    <a:srgbClr val="0000FF"/>
                  </a:solidFill>
                </a:rPr>
                <a:t>/ </a:t>
              </a:r>
              <a:r>
                <a:rPr lang="en-AU" altLang="en-US" sz="2400" b="1" dirty="0" err="1" smtClean="0">
                  <a:solidFill>
                    <a:srgbClr val="0000FF"/>
                  </a:solidFill>
                </a:rPr>
                <a:t>Tình</a:t>
              </a:r>
              <a:r>
                <a:rPr lang="en-AU" altLang="en-US" sz="2400" b="1" dirty="0" smtClean="0">
                  <a:solidFill>
                    <a:srgbClr val="0000FF"/>
                  </a:solidFill>
                </a:rPr>
                <a:t> </a:t>
              </a:r>
              <a:r>
                <a:rPr lang="en-AU" altLang="en-US" sz="2400" b="1" dirty="0" err="1" smtClean="0">
                  <a:solidFill>
                    <a:srgbClr val="0000FF"/>
                  </a:solidFill>
                </a:rPr>
                <a:t>huống</a:t>
              </a:r>
              <a:r>
                <a:rPr lang="en-AU" altLang="en-US" sz="2400" b="1" dirty="0">
                  <a:solidFill>
                    <a:srgbClr val="0000FF"/>
                  </a:solidFill>
                </a:rPr>
                <a:t>/</a:t>
              </a:r>
              <a:r>
                <a:rPr lang="en-AU" altLang="en-US" sz="2400" b="1" dirty="0" err="1" smtClean="0">
                  <a:solidFill>
                    <a:srgbClr val="0000FF"/>
                  </a:solidFill>
                </a:rPr>
                <a:t>Khởi</a:t>
              </a:r>
              <a:r>
                <a:rPr lang="en-AU" altLang="en-US" sz="2400" b="1" dirty="0" smtClean="0">
                  <a:solidFill>
                    <a:srgbClr val="0000FF"/>
                  </a:solidFill>
                </a:rPr>
                <a:t> </a:t>
              </a:r>
              <a:r>
                <a:rPr lang="en-AU" altLang="en-US" sz="2400" b="1" dirty="0" err="1">
                  <a:solidFill>
                    <a:srgbClr val="0000FF"/>
                  </a:solidFill>
                </a:rPr>
                <a:t>động</a:t>
              </a:r>
              <a:r>
                <a:rPr lang="en-AU" altLang="en-US" sz="2400" b="1" dirty="0">
                  <a:solidFill>
                    <a:srgbClr val="0000FF"/>
                  </a:solidFill>
                </a:rPr>
                <a:t>/</a:t>
              </a:r>
              <a:r>
                <a:rPr lang="en-AU" altLang="en-US" sz="2400" b="1" dirty="0" err="1">
                  <a:solidFill>
                    <a:srgbClr val="0000FF"/>
                  </a:solidFill>
                </a:rPr>
                <a:t>Dẫn</a:t>
              </a:r>
              <a:r>
                <a:rPr lang="en-AU" altLang="en-US" sz="2400" b="1" dirty="0">
                  <a:solidFill>
                    <a:srgbClr val="0000FF"/>
                  </a:solidFill>
                </a:rPr>
                <a:t> </a:t>
              </a:r>
              <a:r>
                <a:rPr lang="en-AU" altLang="en-US" sz="2400" b="1" dirty="0" err="1">
                  <a:solidFill>
                    <a:srgbClr val="0000FF"/>
                  </a:solidFill>
                </a:rPr>
                <a:t>nhập</a:t>
              </a:r>
              <a:endParaRPr lang="en-US" alt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82951" name="Text Box 5"/>
            <p:cNvSpPr txBox="1">
              <a:spLocks noChangeArrowheads="1"/>
            </p:cNvSpPr>
            <p:nvPr/>
          </p:nvSpPr>
          <p:spPr bwMode="auto">
            <a:xfrm>
              <a:off x="626" y="7320"/>
              <a:ext cx="11339" cy="1057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spcAft>
                  <a:spcPts val="450"/>
                </a:spcAft>
                <a:buNone/>
              </a:pPr>
              <a:r>
                <a:rPr lang="en-AU" altLang="en-US" sz="2400" b="1" i="1" dirty="0" err="1">
                  <a:solidFill>
                    <a:srgbClr val="0000FF"/>
                  </a:solidFill>
                </a:rPr>
                <a:t>Hoạt</a:t>
              </a:r>
              <a:r>
                <a:rPr lang="en-AU" altLang="en-US" sz="2400" b="1" i="1" dirty="0">
                  <a:solidFill>
                    <a:srgbClr val="0000FF"/>
                  </a:solidFill>
                </a:rPr>
                <a:t> </a:t>
              </a:r>
              <a:r>
                <a:rPr lang="en-AU" altLang="en-US" sz="2400" b="1" i="1" dirty="0" err="1">
                  <a:solidFill>
                    <a:srgbClr val="0000FF"/>
                  </a:solidFill>
                </a:rPr>
                <a:t>động</a:t>
              </a:r>
              <a:r>
                <a:rPr lang="en-AU" altLang="en-US" sz="2400" b="1" i="1" dirty="0">
                  <a:solidFill>
                    <a:srgbClr val="0000FF"/>
                  </a:solidFill>
                </a:rPr>
                <a:t> 3. </a:t>
              </a:r>
              <a:r>
                <a:rPr lang="en-AU" altLang="en-US" sz="2400" b="1" dirty="0" err="1" smtClean="0">
                  <a:solidFill>
                    <a:srgbClr val="0000FF"/>
                  </a:solidFill>
                </a:rPr>
                <a:t>Luyện</a:t>
              </a:r>
              <a:r>
                <a:rPr lang="en-AU" altLang="en-US" sz="2400" b="1" dirty="0" smtClean="0">
                  <a:solidFill>
                    <a:srgbClr val="0000FF"/>
                  </a:solidFill>
                </a:rPr>
                <a:t> </a:t>
              </a:r>
              <a:r>
                <a:rPr lang="en-AU" altLang="en-US" sz="2400" b="1" dirty="0" err="1">
                  <a:solidFill>
                    <a:srgbClr val="0000FF"/>
                  </a:solidFill>
                </a:rPr>
                <a:t>tập</a:t>
              </a:r>
              <a:r>
                <a:rPr lang="en-AU" altLang="en-US" sz="2400" b="1" dirty="0">
                  <a:solidFill>
                    <a:srgbClr val="0000FF"/>
                  </a:solidFill>
                </a:rPr>
                <a:t>/</a:t>
              </a:r>
              <a:r>
                <a:rPr lang="en-AU" altLang="en-US" sz="2400" b="1" dirty="0" err="1">
                  <a:solidFill>
                    <a:srgbClr val="0000FF"/>
                  </a:solidFill>
                </a:rPr>
                <a:t>Thực</a:t>
              </a:r>
              <a:r>
                <a:rPr lang="en-AU" altLang="en-US" sz="2400" b="1" dirty="0">
                  <a:solidFill>
                    <a:srgbClr val="0000FF"/>
                  </a:solidFill>
                </a:rPr>
                <a:t> </a:t>
              </a:r>
              <a:r>
                <a:rPr lang="en-AU" altLang="en-US" sz="2400" b="1" dirty="0" err="1" smtClean="0">
                  <a:solidFill>
                    <a:srgbClr val="0000FF"/>
                  </a:solidFill>
                </a:rPr>
                <a:t>hành</a:t>
              </a:r>
              <a:endParaRPr lang="en-US" altLang="en-US" sz="2400" dirty="0">
                <a:solidFill>
                  <a:srgbClr val="0000FF"/>
                </a:solidFill>
              </a:endParaRPr>
            </a:p>
          </p:txBody>
        </p:sp>
        <p:sp>
          <p:nvSpPr>
            <p:cNvPr id="82952" name="Text Box 18"/>
            <p:cNvSpPr txBox="1">
              <a:spLocks noChangeArrowheads="1"/>
            </p:cNvSpPr>
            <p:nvPr/>
          </p:nvSpPr>
          <p:spPr bwMode="auto">
            <a:xfrm>
              <a:off x="626" y="10563"/>
              <a:ext cx="11339" cy="844"/>
            </a:xfrm>
            <a:prstGeom prst="rect">
              <a:avLst/>
            </a:prstGeom>
            <a:solidFill>
              <a:srgbClr val="CCFF33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spcAft>
                  <a:spcPts val="450"/>
                </a:spcAft>
                <a:buNone/>
              </a:pPr>
              <a:endParaRPr lang="en-US" altLang="en-US" sz="2400" dirty="0">
                <a:solidFill>
                  <a:srgbClr val="F60427"/>
                </a:solidFill>
              </a:endParaRPr>
            </a:p>
          </p:txBody>
        </p:sp>
        <p:sp>
          <p:nvSpPr>
            <p:cNvPr id="82953" name="Line 35"/>
            <p:cNvSpPr>
              <a:spLocks noChangeShapeType="1"/>
            </p:cNvSpPr>
            <p:nvPr/>
          </p:nvSpPr>
          <p:spPr bwMode="auto">
            <a:xfrm>
              <a:off x="6587" y="8423"/>
              <a:ext cx="0" cy="432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82954" name="Line 36"/>
            <p:cNvSpPr>
              <a:spLocks noChangeShapeType="1"/>
            </p:cNvSpPr>
            <p:nvPr/>
          </p:nvSpPr>
          <p:spPr bwMode="auto">
            <a:xfrm>
              <a:off x="6587" y="6912"/>
              <a:ext cx="0" cy="432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82956" name="Line 42"/>
            <p:cNvSpPr>
              <a:spLocks noChangeShapeType="1"/>
            </p:cNvSpPr>
            <p:nvPr/>
          </p:nvSpPr>
          <p:spPr bwMode="auto">
            <a:xfrm>
              <a:off x="6587" y="5274"/>
              <a:ext cx="0" cy="432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  <p:sp>
        <p:nvSpPr>
          <p:cNvPr id="82947" name="Rectangle 45"/>
          <p:cNvSpPr>
            <a:spLocks noGrp="1" noChangeArrowheads="1"/>
          </p:cNvSpPr>
          <p:nvPr>
            <p:ph type="title"/>
          </p:nvPr>
        </p:nvSpPr>
        <p:spPr>
          <a:xfrm>
            <a:off x="1485574" y="297726"/>
            <a:ext cx="6172200" cy="433930"/>
          </a:xfrm>
        </p:spPr>
        <p:txBody>
          <a:bodyPr>
            <a:noAutofit/>
          </a:bodyPr>
          <a:lstStyle/>
          <a:p>
            <a:pPr algn="ctr"/>
            <a:r>
              <a:rPr lang="en-AU" altLang="en-US" sz="3600" b="1" dirty="0">
                <a:solidFill>
                  <a:srgbClr val="FF0000"/>
                </a:solidFill>
              </a:rPr>
              <a:t>TIẾN TRÌNH DẠY HỌC</a:t>
            </a:r>
            <a:endParaRPr lang="en-US" altLang="en-US" sz="3600" dirty="0">
              <a:solidFill>
                <a:srgbClr val="FF0000"/>
              </a:solidFill>
            </a:endParaRPr>
          </a:p>
        </p:txBody>
      </p:sp>
      <p:sp>
        <p:nvSpPr>
          <p:cNvPr id="82948" name="Text Box 3"/>
          <p:cNvSpPr txBox="1">
            <a:spLocks noChangeArrowheads="1"/>
          </p:cNvSpPr>
          <p:nvPr/>
        </p:nvSpPr>
        <p:spPr bwMode="auto">
          <a:xfrm>
            <a:off x="685596" y="2244427"/>
            <a:ext cx="7391276" cy="804854"/>
          </a:xfrm>
          <a:prstGeom prst="rect">
            <a:avLst/>
          </a:prstGeom>
          <a:solidFill>
            <a:srgbClr val="FFFF99"/>
          </a:soli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450"/>
              </a:spcAft>
              <a:buNone/>
            </a:pPr>
            <a:r>
              <a:rPr lang="en-AU" altLang="en-US" sz="2400" b="1" i="1" dirty="0" err="1"/>
              <a:t>Hoạt</a:t>
            </a:r>
            <a:r>
              <a:rPr lang="en-AU" altLang="en-US" sz="2400" b="1" i="1" dirty="0"/>
              <a:t> </a:t>
            </a:r>
            <a:r>
              <a:rPr lang="en-AU" altLang="en-US" sz="2400" b="1" i="1" dirty="0" err="1"/>
              <a:t>động</a:t>
            </a:r>
            <a:r>
              <a:rPr lang="en-AU" altLang="en-US" sz="2400" b="1" i="1" dirty="0"/>
              <a:t> 2. </a:t>
            </a:r>
            <a:r>
              <a:rPr lang="en-AU" altLang="en-US" sz="2400" b="1" dirty="0" err="1"/>
              <a:t>H</a:t>
            </a:r>
            <a:r>
              <a:rPr lang="en-AU" altLang="en-US" sz="2400" b="1" dirty="0" err="1" smtClean="0"/>
              <a:t>ình</a:t>
            </a:r>
            <a:r>
              <a:rPr lang="en-AU" altLang="en-US" sz="2400" b="1" dirty="0" smtClean="0"/>
              <a:t> </a:t>
            </a:r>
            <a:r>
              <a:rPr lang="en-AU" altLang="en-US" sz="2400" b="1" dirty="0" err="1"/>
              <a:t>thành</a:t>
            </a:r>
            <a:r>
              <a:rPr lang="en-AU" altLang="en-US" sz="2400" b="1" dirty="0"/>
              <a:t> </a:t>
            </a:r>
            <a:r>
              <a:rPr lang="en-AU" altLang="en-US" sz="2400" b="1" dirty="0" err="1"/>
              <a:t>kiến</a:t>
            </a:r>
            <a:r>
              <a:rPr lang="en-AU" altLang="en-US" sz="2400" b="1" dirty="0"/>
              <a:t> </a:t>
            </a:r>
            <a:r>
              <a:rPr lang="en-AU" altLang="en-US" sz="2400" b="1" dirty="0" err="1"/>
              <a:t>thức</a:t>
            </a:r>
            <a:endParaRPr lang="en-US" altLang="en-US" sz="2400" b="1" dirty="0">
              <a:solidFill>
                <a:srgbClr val="FFFF00"/>
              </a:solidFill>
            </a:endParaRPr>
          </a:p>
        </p:txBody>
      </p:sp>
      <p:sp>
        <p:nvSpPr>
          <p:cNvPr id="82949" name="Text Box 5"/>
          <p:cNvSpPr txBox="1">
            <a:spLocks noChangeArrowheads="1"/>
          </p:cNvSpPr>
          <p:nvPr/>
        </p:nvSpPr>
        <p:spPr bwMode="auto">
          <a:xfrm>
            <a:off x="685603" y="4443183"/>
            <a:ext cx="7391269" cy="894712"/>
          </a:xfrm>
          <a:prstGeom prst="rect">
            <a:avLst/>
          </a:prstGeom>
          <a:solidFill>
            <a:srgbClr val="99FF99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450"/>
              </a:spcAft>
              <a:buNone/>
            </a:pPr>
            <a:r>
              <a:rPr lang="en-US" altLang="en-US" sz="2400" b="1" i="1" dirty="0" err="1"/>
              <a:t>Hoạt</a:t>
            </a:r>
            <a:r>
              <a:rPr lang="en-US" altLang="en-US" sz="2400" b="1" i="1" dirty="0"/>
              <a:t> </a:t>
            </a:r>
            <a:r>
              <a:rPr lang="en-US" altLang="en-US" sz="2400" b="1" i="1" dirty="0" err="1"/>
              <a:t>động</a:t>
            </a:r>
            <a:r>
              <a:rPr lang="en-US" altLang="en-US" sz="2400" b="1" i="1" dirty="0"/>
              <a:t> 4. </a:t>
            </a:r>
            <a:r>
              <a:rPr lang="en-US" altLang="en-US" sz="2400" b="1" dirty="0" err="1"/>
              <a:t>Vận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dụng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kiến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thức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vào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thực</a:t>
            </a:r>
            <a:r>
              <a:rPr lang="en-US" altLang="en-US" sz="2400" b="1" dirty="0"/>
              <a:t> </a:t>
            </a:r>
            <a:r>
              <a:rPr lang="en-US" altLang="en-US" sz="2400" b="1" dirty="0" err="1" smtClean="0"/>
              <a:t>tiễn</a:t>
            </a:r>
            <a:r>
              <a:rPr lang="en-US" altLang="en-US" sz="2400" b="1" dirty="0" smtClean="0"/>
              <a:t>, </a:t>
            </a:r>
            <a:r>
              <a:rPr lang="en-US" altLang="en-US" sz="2400" b="1" dirty="0" err="1" smtClean="0"/>
              <a:t>tìm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tòi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mở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rộng</a:t>
            </a:r>
            <a:endParaRPr lang="en-US" altLang="en-US" sz="2400" dirty="0">
              <a:solidFill>
                <a:srgbClr val="F1F7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38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BE1C2-2D20-471F-A003-0D0006B93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827"/>
            <a:ext cx="8229600" cy="799573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Thiết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kế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các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hoạt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động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học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B19A1-634E-4BDB-AE8E-30135F663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57827"/>
            <a:ext cx="9144000" cy="5485346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</a:p>
          <a:p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buFontTx/>
              <a:buChar char="-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FontTx/>
              <a:buChar char="-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(qua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video;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>
              <a:buFontTx/>
              <a:buChar char="-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FontTx/>
              <a:buChar char="-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chốt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4844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6091</TotalTime>
  <Words>2375</Words>
  <Application>Microsoft Office PowerPoint</Application>
  <PresentationFormat>On-screen Show (4:3)</PresentationFormat>
  <Paragraphs>127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Constantia</vt:lpstr>
      <vt:lpstr>Times New Roman</vt:lpstr>
      <vt:lpstr>Wingdings</vt:lpstr>
      <vt:lpstr>Wingdings 2</vt:lpstr>
      <vt:lpstr>Wingdings 3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TIẾN TRÌNH DẠY HỌC</vt:lpstr>
      <vt:lpstr>Thiết kế các hoạt động học</vt:lpstr>
      <vt:lpstr>PowerPoint Presentation</vt:lpstr>
      <vt:lpstr>PowerPoint Presentation</vt:lpstr>
      <vt:lpstr>PowerPoint Presentation</vt:lpstr>
      <vt:lpstr>PowerPoint Presentation</vt:lpstr>
      <vt:lpstr>4.2. Chỉ đạo SH tổ/nhóm CM, về đổi mới PPDH, KTĐG theo NCBH</vt:lpstr>
      <vt:lpstr>Dự giờ, quan sát hoạt động học của học sinh</vt:lpstr>
      <vt:lpstr>Phân tích hoạt động học của học sinh</vt:lpstr>
      <vt:lpstr>TIÊU CHÍ ĐÁNH GIÁ CHỦ ĐỀ/BÀI HỌC</vt:lpstr>
      <vt:lpstr>TIÊU CHÍ ĐÁNH GIÁ CHỦ ĐỀ/BÀI HỌC</vt:lpstr>
      <vt:lpstr>TIÊU CHÍ ĐÁNH GIÁ CHỦ ĐỀ/BÀI HỌC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Macbook</cp:lastModifiedBy>
  <cp:revision>43</cp:revision>
  <dcterms:created xsi:type="dcterms:W3CDTF">2018-09-18T22:18:44Z</dcterms:created>
  <dcterms:modified xsi:type="dcterms:W3CDTF">2019-10-16T03:40:09Z</dcterms:modified>
</cp:coreProperties>
</file>