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260" r:id="rId4"/>
    <p:sldId id="281" r:id="rId5"/>
    <p:sldId id="282" r:id="rId6"/>
    <p:sldId id="284" r:id="rId7"/>
    <p:sldId id="280" r:id="rId8"/>
    <p:sldId id="263" r:id="rId9"/>
    <p:sldId id="285" r:id="rId10"/>
    <p:sldId id="286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660"/>
  </p:normalViewPr>
  <p:slideViewPr>
    <p:cSldViewPr>
      <p:cViewPr varScale="1">
        <p:scale>
          <a:sx n="69" d="100"/>
          <a:sy n="69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8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12" Type="http://schemas.openxmlformats.org/officeDocument/2006/relationships/image" Target="../media/image37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11" Type="http://schemas.openxmlformats.org/officeDocument/2006/relationships/image" Target="../media/image36.wmf"/><Relationship Id="rId5" Type="http://schemas.openxmlformats.org/officeDocument/2006/relationships/image" Target="../media/image31.wmf"/><Relationship Id="rId10" Type="http://schemas.openxmlformats.org/officeDocument/2006/relationships/image" Target="../media/image10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Relationship Id="rId14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0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5.wmf"/><Relationship Id="rId1" Type="http://schemas.openxmlformats.org/officeDocument/2006/relationships/image" Target="../media/image10.wmf"/><Relationship Id="rId6" Type="http://schemas.openxmlformats.org/officeDocument/2006/relationships/image" Target="../media/image26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0BD5-F62E-4661-90DE-2D3AD28F443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0B6F4-ACF3-4C8A-88AC-7238C989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4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B6F4-ACF3-4C8A-88AC-7238C98914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2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B6F4-ACF3-4C8A-88AC-7238C98914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9CF2-4F05-4C4E-B55A-6DECE7C2619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399F-8DB8-481A-AC59-002785805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9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9CF2-4F05-4C4E-B55A-6DECE7C2619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399F-8DB8-481A-AC59-002785805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0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9CF2-4F05-4C4E-B55A-6DECE7C2619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399F-8DB8-481A-AC59-002785805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9CF2-4F05-4C4E-B55A-6DECE7C2619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399F-8DB8-481A-AC59-002785805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2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9CF2-4F05-4C4E-B55A-6DECE7C2619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399F-8DB8-481A-AC59-002785805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8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9CF2-4F05-4C4E-B55A-6DECE7C2619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399F-8DB8-481A-AC59-002785805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8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9CF2-4F05-4C4E-B55A-6DECE7C2619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399F-8DB8-481A-AC59-002785805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7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9CF2-4F05-4C4E-B55A-6DECE7C2619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399F-8DB8-481A-AC59-002785805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9CF2-4F05-4C4E-B55A-6DECE7C2619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399F-8DB8-481A-AC59-002785805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0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9CF2-4F05-4C4E-B55A-6DECE7C2619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399F-8DB8-481A-AC59-002785805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5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9CF2-4F05-4C4E-B55A-6DECE7C2619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399F-8DB8-481A-AC59-002785805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4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89CF2-4F05-4C4E-B55A-6DECE7C26195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399F-8DB8-481A-AC59-002785805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1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34.wmf"/><Relationship Id="rId26" Type="http://schemas.openxmlformats.org/officeDocument/2006/relationships/image" Target="../media/image37.wmf"/><Relationship Id="rId3" Type="http://schemas.openxmlformats.org/officeDocument/2006/relationships/oleObject" Target="../embeddings/oleObject35.bin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42.bin"/><Relationship Id="rId25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29" Type="http://schemas.openxmlformats.org/officeDocument/2006/relationships/oleObject" Target="../embeddings/oleObject48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9.bin"/><Relationship Id="rId24" Type="http://schemas.openxmlformats.org/officeDocument/2006/relationships/image" Target="../media/image36.wmf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23" Type="http://schemas.openxmlformats.org/officeDocument/2006/relationships/oleObject" Target="../embeddings/oleObject45.bin"/><Relationship Id="rId28" Type="http://schemas.openxmlformats.org/officeDocument/2006/relationships/image" Target="../media/image38.wmf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32.wmf"/><Relationship Id="rId22" Type="http://schemas.openxmlformats.org/officeDocument/2006/relationships/image" Target="../media/image10.wmf"/><Relationship Id="rId27" Type="http://schemas.openxmlformats.org/officeDocument/2006/relationships/oleObject" Target="../embeddings/oleObject47.bin"/><Relationship Id="rId30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4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slide" Target="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slide" Target="slide4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slide" Target="slide3.xml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3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2.wmf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4.png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8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4.wmf"/><Relationship Id="rId3" Type="http://schemas.openxmlformats.org/officeDocument/2006/relationships/image" Target="../media/image25.png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1.wmf"/><Relationship Id="rId5" Type="http://schemas.openxmlformats.org/officeDocument/2006/relationships/image" Target="../media/image29.png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8.png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04664"/>
            <a:ext cx="806489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BÀI TẬP KHÚC XẠ VÀ PHẢN XẠ TOÀN PHẦN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videoplayback (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1052736"/>
            <a:ext cx="7776864" cy="518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2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365" y="203129"/>
            <a:ext cx="898263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= 4/3.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cm,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cm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190cm.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200cm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 cm	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 cm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 cm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78171" y="3408737"/>
            <a:ext cx="0" cy="259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363821" y="2930901"/>
            <a:ext cx="1371600" cy="1304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49521" y="5988424"/>
            <a:ext cx="2628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249521" y="4235824"/>
            <a:ext cx="2628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35421" y="3473824"/>
            <a:ext cx="0" cy="25146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35421" y="4235824"/>
            <a:ext cx="914400" cy="1752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5"/>
          <p:cNvSpPr>
            <a:spLocks/>
          </p:cNvSpPr>
          <p:nvPr/>
        </p:nvSpPr>
        <p:spPr bwMode="auto">
          <a:xfrm rot="19497828" flipH="1" flipV="1">
            <a:off x="7748518" y="4594599"/>
            <a:ext cx="190500" cy="139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rc 14"/>
          <p:cNvSpPr>
            <a:spLocks/>
          </p:cNvSpPr>
          <p:nvPr/>
        </p:nvSpPr>
        <p:spPr bwMode="auto">
          <a:xfrm rot="18307310">
            <a:off x="7453244" y="3846093"/>
            <a:ext cx="300037" cy="142875"/>
          </a:xfrm>
          <a:custGeom>
            <a:avLst/>
            <a:gdLst>
              <a:gd name="T0" fmla="*/ 0 w 23170"/>
              <a:gd name="T1" fmla="*/ 0 h 21600"/>
              <a:gd name="T2" fmla="*/ 0 w 23170"/>
              <a:gd name="T3" fmla="*/ 0 h 21600"/>
              <a:gd name="T4" fmla="*/ 0 w 2317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70" h="21600" fill="none" extrusionOk="0">
                <a:moveTo>
                  <a:pt x="0" y="57"/>
                </a:moveTo>
                <a:cubicBezTo>
                  <a:pt x="522" y="19"/>
                  <a:pt x="1046" y="-1"/>
                  <a:pt x="1570" y="0"/>
                </a:cubicBezTo>
                <a:cubicBezTo>
                  <a:pt x="13499" y="0"/>
                  <a:pt x="23170" y="9670"/>
                  <a:pt x="23170" y="21600"/>
                </a:cubicBezTo>
              </a:path>
              <a:path w="23170" h="21600" stroke="0" extrusionOk="0">
                <a:moveTo>
                  <a:pt x="0" y="57"/>
                </a:moveTo>
                <a:cubicBezTo>
                  <a:pt x="522" y="19"/>
                  <a:pt x="1046" y="-1"/>
                  <a:pt x="1570" y="0"/>
                </a:cubicBezTo>
                <a:cubicBezTo>
                  <a:pt x="13499" y="0"/>
                  <a:pt x="23170" y="9670"/>
                  <a:pt x="23170" y="21600"/>
                </a:cubicBezTo>
                <a:lnTo>
                  <a:pt x="1570" y="21600"/>
                </a:lnTo>
                <a:lnTo>
                  <a:pt x="0" y="57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551733"/>
              </p:ext>
            </p:extLst>
          </p:nvPr>
        </p:nvGraphicFramePr>
        <p:xfrm>
          <a:off x="7450861" y="3473826"/>
          <a:ext cx="2809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8" name="Equation" r:id="rId3" imgW="88707" imgH="164742" progId="Equation.DSMT4">
                  <p:embed/>
                </p:oleObj>
              </mc:Choice>
              <mc:Fallback>
                <p:oleObj name="Equation" r:id="rId3" imgW="88707" imgH="16474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861" y="3473826"/>
                        <a:ext cx="28098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945545"/>
              </p:ext>
            </p:extLst>
          </p:nvPr>
        </p:nvGraphicFramePr>
        <p:xfrm>
          <a:off x="7738993" y="4707314"/>
          <a:ext cx="2905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9" name="Equation" r:id="rId5" imgW="114102" imgH="126780" progId="Equation.DSMT4">
                  <p:embed/>
                </p:oleObj>
              </mc:Choice>
              <mc:Fallback>
                <p:oleObj name="Equation" r:id="rId5" imgW="114102" imgH="126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8993" y="4707314"/>
                        <a:ext cx="2905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05070"/>
              </p:ext>
            </p:extLst>
          </p:nvPr>
        </p:nvGraphicFramePr>
        <p:xfrm>
          <a:off x="7725896" y="3786562"/>
          <a:ext cx="3524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0" name="Equation" r:id="rId7" imgW="126780" imgH="164814" progId="Equation.DSMT4">
                  <p:embed/>
                </p:oleObj>
              </mc:Choice>
              <mc:Fallback>
                <p:oleObj name="Equation" r:id="rId7" imgW="126780" imgH="16481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5896" y="3786562"/>
                        <a:ext cx="3524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484166"/>
              </p:ext>
            </p:extLst>
          </p:nvPr>
        </p:nvGraphicFramePr>
        <p:xfrm>
          <a:off x="6615043" y="3337301"/>
          <a:ext cx="304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1" name="Equation" r:id="rId9" imgW="152268" imgH="164957" progId="Equation.DSMT4">
                  <p:embed/>
                </p:oleObj>
              </mc:Choice>
              <mc:Fallback>
                <p:oleObj name="Equation" r:id="rId9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5043" y="3337301"/>
                        <a:ext cx="3048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015019"/>
              </p:ext>
            </p:extLst>
          </p:nvPr>
        </p:nvGraphicFramePr>
        <p:xfrm>
          <a:off x="6604327" y="3883401"/>
          <a:ext cx="3143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2" name="Equation" r:id="rId11" imgW="177492" imgH="164814" progId="Equation.DSMT4">
                  <p:embed/>
                </p:oleObj>
              </mc:Choice>
              <mc:Fallback>
                <p:oleObj name="Equation" r:id="rId11" imgW="177492" imgH="16481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327" y="3883401"/>
                        <a:ext cx="3143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713906"/>
              </p:ext>
            </p:extLst>
          </p:nvPr>
        </p:nvGraphicFramePr>
        <p:xfrm>
          <a:off x="6725771" y="6029701"/>
          <a:ext cx="3238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3" name="Equation" r:id="rId13" imgW="203024" imgH="164957" progId="Equation.DSMT4">
                  <p:embed/>
                </p:oleObj>
              </mc:Choice>
              <mc:Fallback>
                <p:oleObj name="Equation" r:id="rId13" imgW="203024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5771" y="6029701"/>
                        <a:ext cx="3238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474111"/>
              </p:ext>
            </p:extLst>
          </p:nvPr>
        </p:nvGraphicFramePr>
        <p:xfrm>
          <a:off x="7592547" y="5997951"/>
          <a:ext cx="359569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4" name="Equation" r:id="rId15" imgW="177492" imgH="177492" progId="Equation.DSMT4">
                  <p:embed/>
                </p:oleObj>
              </mc:Choice>
              <mc:Fallback>
                <p:oleObj name="Equation" r:id="rId15" imgW="17749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2547" y="5997951"/>
                        <a:ext cx="359569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40757"/>
              </p:ext>
            </p:extLst>
          </p:nvPr>
        </p:nvGraphicFramePr>
        <p:xfrm>
          <a:off x="8511708" y="5986839"/>
          <a:ext cx="3095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" name="Equation" r:id="rId17" imgW="164885" imgH="164885" progId="Equation.DSMT4">
                  <p:embed/>
                </p:oleObj>
              </mc:Choice>
              <mc:Fallback>
                <p:oleObj name="Equation" r:id="rId17" imgW="164885" imgH="16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1708" y="5986839"/>
                        <a:ext cx="3095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8878421" y="4007224"/>
            <a:ext cx="0" cy="1995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49571" y="3203951"/>
            <a:ext cx="400050" cy="390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964020" y="4666037"/>
            <a:ext cx="348854" cy="679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76041" y="2372954"/>
            <a:ext cx="86151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i="1" dirty="0" err="1">
                <a:solidFill>
                  <a:srgbClr val="FF0000"/>
                </a:solidFill>
              </a:rPr>
              <a:t>Biết</a:t>
            </a:r>
            <a:r>
              <a:rPr lang="en-US" altLang="en-US" sz="2400" i="1" dirty="0">
                <a:solidFill>
                  <a:srgbClr val="FF0000"/>
                </a:solidFill>
              </a:rPr>
              <a:t>: AH =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30cm</a:t>
            </a:r>
            <a:r>
              <a:rPr lang="en-US" altLang="en-US" sz="2400" i="1" dirty="0">
                <a:solidFill>
                  <a:srgbClr val="FF0000"/>
                </a:solidFill>
              </a:rPr>
              <a:t>; IH =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40cm; MK </a:t>
            </a:r>
            <a:r>
              <a:rPr lang="en-US" altLang="en-US" sz="2400" i="1" dirty="0">
                <a:solidFill>
                  <a:srgbClr val="FF0000"/>
                </a:solidFill>
              </a:rPr>
              <a:t>=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190 cm </a:t>
            </a:r>
            <a:r>
              <a:rPr lang="en-US" altLang="en-US" sz="2400" i="1" dirty="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en-US" altLang="en-US" sz="2400" i="1" dirty="0">
                <a:solidFill>
                  <a:srgbClr val="FF0000"/>
                </a:solidFill>
              </a:rPr>
              <a:t>h = IN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?</a:t>
            </a:r>
            <a:endParaRPr lang="en-US" altLang="en-US" sz="2400" i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92621" y="3384394"/>
            <a:ext cx="70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3333CC"/>
                </a:solidFill>
              </a:rPr>
              <a:t>n</a:t>
            </a:r>
            <a:r>
              <a:rPr lang="en-US" b="1" baseline="-25000" smtClean="0">
                <a:solidFill>
                  <a:srgbClr val="3333CC"/>
                </a:solidFill>
              </a:rPr>
              <a:t>1</a:t>
            </a:r>
            <a:r>
              <a:rPr lang="en-US" b="1" smtClean="0">
                <a:solidFill>
                  <a:srgbClr val="3333CC"/>
                </a:solidFill>
              </a:rPr>
              <a:t>= </a:t>
            </a:r>
            <a:r>
              <a:rPr lang="en-US" b="1" dirty="0" smtClean="0">
                <a:solidFill>
                  <a:srgbClr val="3333CC"/>
                </a:solidFill>
              </a:rPr>
              <a:t>1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22192" y="4281819"/>
            <a:ext cx="86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3333CC"/>
                </a:solidFill>
              </a:rPr>
              <a:t>n</a:t>
            </a:r>
            <a:r>
              <a:rPr lang="en-US" b="1" baseline="-25000" smtClean="0">
                <a:solidFill>
                  <a:srgbClr val="3333CC"/>
                </a:solidFill>
              </a:rPr>
              <a:t>2</a:t>
            </a:r>
            <a:r>
              <a:rPr lang="en-US" b="1" smtClean="0">
                <a:solidFill>
                  <a:srgbClr val="3333CC"/>
                </a:solidFill>
              </a:rPr>
              <a:t>=4/3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49" name="Arc 48"/>
          <p:cNvSpPr/>
          <p:nvPr/>
        </p:nvSpPr>
        <p:spPr>
          <a:xfrm rot="9732237">
            <a:off x="6866728" y="3504846"/>
            <a:ext cx="457134" cy="152757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0" y="4029354"/>
            <a:ext cx="2227312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KHÚC XẠ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950078" y="1865754"/>
            <a:ext cx="327156" cy="4413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8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39" grpId="0"/>
      <p:bldP spid="49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1520" y="188640"/>
            <a:ext cx="8280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i="1" dirty="0" err="1">
                <a:solidFill>
                  <a:srgbClr val="FF0000"/>
                </a:solidFill>
              </a:rPr>
              <a:t>Biết</a:t>
            </a:r>
            <a:r>
              <a:rPr lang="en-US" altLang="en-US" sz="2400" i="1" dirty="0">
                <a:solidFill>
                  <a:srgbClr val="FF0000"/>
                </a:solidFill>
              </a:rPr>
              <a:t>: AH =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30cm</a:t>
            </a:r>
            <a:r>
              <a:rPr lang="en-US" altLang="en-US" sz="2400" i="1" dirty="0">
                <a:solidFill>
                  <a:srgbClr val="FF0000"/>
                </a:solidFill>
              </a:rPr>
              <a:t>; IH =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40cm; MK </a:t>
            </a:r>
            <a:r>
              <a:rPr lang="en-US" altLang="en-US" sz="2400" i="1" dirty="0">
                <a:solidFill>
                  <a:srgbClr val="FF0000"/>
                </a:solidFill>
              </a:rPr>
              <a:t>=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190 cm </a:t>
            </a:r>
            <a:r>
              <a:rPr lang="en-US" altLang="en-US" sz="2400" i="1" dirty="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en-US" altLang="en-US" sz="2400" i="1" dirty="0">
                <a:solidFill>
                  <a:srgbClr val="FF0000"/>
                </a:solidFill>
              </a:rPr>
              <a:t>h = IN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?</a:t>
            </a:r>
            <a:endParaRPr lang="en-US" altLang="en-US" sz="2400" i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640810" y="969490"/>
            <a:ext cx="0" cy="259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012160" y="3549177"/>
            <a:ext cx="2628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012160" y="1796577"/>
            <a:ext cx="2628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498060" y="1034577"/>
            <a:ext cx="0" cy="25146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498060" y="1796577"/>
            <a:ext cx="914400" cy="1752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15"/>
          <p:cNvSpPr>
            <a:spLocks/>
          </p:cNvSpPr>
          <p:nvPr/>
        </p:nvSpPr>
        <p:spPr bwMode="auto">
          <a:xfrm rot="19497828" flipH="1" flipV="1">
            <a:off x="7511157" y="2155352"/>
            <a:ext cx="190500" cy="139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rc 14"/>
          <p:cNvSpPr>
            <a:spLocks/>
          </p:cNvSpPr>
          <p:nvPr/>
        </p:nvSpPr>
        <p:spPr bwMode="auto">
          <a:xfrm rot="18307310">
            <a:off x="7215883" y="1406846"/>
            <a:ext cx="300037" cy="142875"/>
          </a:xfrm>
          <a:custGeom>
            <a:avLst/>
            <a:gdLst>
              <a:gd name="T0" fmla="*/ 0 w 23170"/>
              <a:gd name="T1" fmla="*/ 0 h 21600"/>
              <a:gd name="T2" fmla="*/ 0 w 23170"/>
              <a:gd name="T3" fmla="*/ 0 h 21600"/>
              <a:gd name="T4" fmla="*/ 0 w 2317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70" h="21600" fill="none" extrusionOk="0">
                <a:moveTo>
                  <a:pt x="0" y="57"/>
                </a:moveTo>
                <a:cubicBezTo>
                  <a:pt x="522" y="19"/>
                  <a:pt x="1046" y="-1"/>
                  <a:pt x="1570" y="0"/>
                </a:cubicBezTo>
                <a:cubicBezTo>
                  <a:pt x="13499" y="0"/>
                  <a:pt x="23170" y="9670"/>
                  <a:pt x="23170" y="21600"/>
                </a:cubicBezTo>
              </a:path>
              <a:path w="23170" h="21600" stroke="0" extrusionOk="0">
                <a:moveTo>
                  <a:pt x="0" y="57"/>
                </a:moveTo>
                <a:cubicBezTo>
                  <a:pt x="522" y="19"/>
                  <a:pt x="1046" y="-1"/>
                  <a:pt x="1570" y="0"/>
                </a:cubicBezTo>
                <a:cubicBezTo>
                  <a:pt x="13499" y="0"/>
                  <a:pt x="23170" y="9670"/>
                  <a:pt x="23170" y="21600"/>
                </a:cubicBezTo>
                <a:lnTo>
                  <a:pt x="1570" y="21600"/>
                </a:lnTo>
                <a:lnTo>
                  <a:pt x="0" y="57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559698"/>
              </p:ext>
            </p:extLst>
          </p:nvPr>
        </p:nvGraphicFramePr>
        <p:xfrm>
          <a:off x="7213500" y="1034579"/>
          <a:ext cx="2809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2" name="Equation" r:id="rId3" imgW="88707" imgH="164742" progId="Equation.DSMT4">
                  <p:embed/>
                </p:oleObj>
              </mc:Choice>
              <mc:Fallback>
                <p:oleObj name="Equation" r:id="rId3" imgW="88707" imgH="16474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500" y="1034579"/>
                        <a:ext cx="28098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903893"/>
              </p:ext>
            </p:extLst>
          </p:nvPr>
        </p:nvGraphicFramePr>
        <p:xfrm>
          <a:off x="7501632" y="2268067"/>
          <a:ext cx="2905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3" name="Equation" r:id="rId5" imgW="114102" imgH="126780" progId="Equation.DSMT4">
                  <p:embed/>
                </p:oleObj>
              </mc:Choice>
              <mc:Fallback>
                <p:oleObj name="Equation" r:id="rId5" imgW="114102" imgH="126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632" y="2268067"/>
                        <a:ext cx="2905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389448"/>
              </p:ext>
            </p:extLst>
          </p:nvPr>
        </p:nvGraphicFramePr>
        <p:xfrm>
          <a:off x="7488535" y="1347315"/>
          <a:ext cx="3524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4" name="Equation" r:id="rId7" imgW="126780" imgH="164814" progId="Equation.DSMT4">
                  <p:embed/>
                </p:oleObj>
              </mc:Choice>
              <mc:Fallback>
                <p:oleObj name="Equation" r:id="rId7" imgW="126780" imgH="16481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535" y="1347315"/>
                        <a:ext cx="3524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343891"/>
              </p:ext>
            </p:extLst>
          </p:nvPr>
        </p:nvGraphicFramePr>
        <p:xfrm>
          <a:off x="6377682" y="898054"/>
          <a:ext cx="304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5" name="Equation" r:id="rId9" imgW="152268" imgH="164957" progId="Equation.DSMT4">
                  <p:embed/>
                </p:oleObj>
              </mc:Choice>
              <mc:Fallback>
                <p:oleObj name="Equation" r:id="rId9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682" y="898054"/>
                        <a:ext cx="3048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212000"/>
              </p:ext>
            </p:extLst>
          </p:nvPr>
        </p:nvGraphicFramePr>
        <p:xfrm>
          <a:off x="6366966" y="1444154"/>
          <a:ext cx="3143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6" name="Equation" r:id="rId11" imgW="177492" imgH="164814" progId="Equation.DSMT4">
                  <p:embed/>
                </p:oleObj>
              </mc:Choice>
              <mc:Fallback>
                <p:oleObj name="Equation" r:id="rId11" imgW="177492" imgH="16481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966" y="1444154"/>
                        <a:ext cx="3143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409309"/>
              </p:ext>
            </p:extLst>
          </p:nvPr>
        </p:nvGraphicFramePr>
        <p:xfrm>
          <a:off x="6488410" y="3590454"/>
          <a:ext cx="3238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7" name="Equation" r:id="rId13" imgW="203024" imgH="164957" progId="Equation.DSMT4">
                  <p:embed/>
                </p:oleObj>
              </mc:Choice>
              <mc:Fallback>
                <p:oleObj name="Equation" r:id="rId13" imgW="203024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410" y="3590454"/>
                        <a:ext cx="3238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360843"/>
              </p:ext>
            </p:extLst>
          </p:nvPr>
        </p:nvGraphicFramePr>
        <p:xfrm>
          <a:off x="7355186" y="3558704"/>
          <a:ext cx="359569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8" name="Equation" r:id="rId15" imgW="177492" imgH="177492" progId="Equation.DSMT4">
                  <p:embed/>
                </p:oleObj>
              </mc:Choice>
              <mc:Fallback>
                <p:oleObj name="Equation" r:id="rId15" imgW="17749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5186" y="3558704"/>
                        <a:ext cx="359569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792430"/>
              </p:ext>
            </p:extLst>
          </p:nvPr>
        </p:nvGraphicFramePr>
        <p:xfrm>
          <a:off x="8274347" y="3547592"/>
          <a:ext cx="3095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9" name="Equation" r:id="rId17" imgW="164885" imgH="164885" progId="Equation.DSMT4">
                  <p:embed/>
                </p:oleObj>
              </mc:Choice>
              <mc:Fallback>
                <p:oleObj name="Equation" r:id="rId17" imgW="164885" imgH="16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4347" y="3547592"/>
                        <a:ext cx="3095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6020494" y="1553692"/>
            <a:ext cx="0" cy="1995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641060" y="1567977"/>
            <a:ext cx="0" cy="1995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12210" y="764704"/>
            <a:ext cx="400050" cy="390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726659" y="2226790"/>
            <a:ext cx="348854" cy="679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955260" y="945147"/>
            <a:ext cx="70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3333CC"/>
                </a:solidFill>
              </a:rPr>
              <a:t>n</a:t>
            </a:r>
            <a:r>
              <a:rPr lang="en-US" b="1" baseline="-25000" smtClean="0">
                <a:solidFill>
                  <a:srgbClr val="3333CC"/>
                </a:solidFill>
              </a:rPr>
              <a:t>1</a:t>
            </a:r>
            <a:r>
              <a:rPr lang="en-US" b="1" smtClean="0">
                <a:solidFill>
                  <a:srgbClr val="3333CC"/>
                </a:solidFill>
              </a:rPr>
              <a:t>= </a:t>
            </a:r>
            <a:r>
              <a:rPr lang="en-US" b="1" dirty="0" smtClean="0">
                <a:solidFill>
                  <a:srgbClr val="3333CC"/>
                </a:solidFill>
              </a:rPr>
              <a:t>1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84831" y="1842572"/>
            <a:ext cx="86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3333CC"/>
                </a:solidFill>
              </a:rPr>
              <a:t>n</a:t>
            </a:r>
            <a:r>
              <a:rPr lang="en-US" b="1" baseline="-25000" smtClean="0">
                <a:solidFill>
                  <a:srgbClr val="3333CC"/>
                </a:solidFill>
              </a:rPr>
              <a:t>2</a:t>
            </a:r>
            <a:r>
              <a:rPr lang="en-US" b="1" smtClean="0">
                <a:solidFill>
                  <a:srgbClr val="3333CC"/>
                </a:solidFill>
              </a:rPr>
              <a:t>=4/3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 rot="9732237">
            <a:off x="6629367" y="1065599"/>
            <a:ext cx="457134" cy="152757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139041" y="527806"/>
            <a:ext cx="1371600" cy="1304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1571" y="836712"/>
            <a:ext cx="3088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E13D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Xét vuông </a:t>
            </a:r>
            <a:r>
              <a:rPr lang="el-GR" sz="2400" smtClean="0">
                <a:solidFill>
                  <a:srgbClr val="0E13D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Δ</a:t>
            </a:r>
            <a:r>
              <a:rPr lang="en-US" sz="2400" smtClean="0">
                <a:solidFill>
                  <a:srgbClr val="0E13D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INK</a:t>
            </a:r>
            <a:r>
              <a:rPr lang="en-US" sz="2400" dirty="0" smtClean="0">
                <a:solidFill>
                  <a:srgbClr val="0E13D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endParaRPr lang="en-US" sz="2400" dirty="0">
              <a:solidFill>
                <a:srgbClr val="0E13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604881"/>
              </p:ext>
            </p:extLst>
          </p:nvPr>
        </p:nvGraphicFramePr>
        <p:xfrm>
          <a:off x="92076" y="1363663"/>
          <a:ext cx="3480196" cy="773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" name="Equation" r:id="rId19" imgW="1473120" imgH="355320" progId="Equation.3">
                  <p:embed/>
                </p:oleObj>
              </mc:Choice>
              <mc:Fallback>
                <p:oleObj name="Equation" r:id="rId19" imgW="1473120" imgH="355320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6" y="1363663"/>
                        <a:ext cx="3480196" cy="77310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160283"/>
              </p:ext>
            </p:extLst>
          </p:nvPr>
        </p:nvGraphicFramePr>
        <p:xfrm>
          <a:off x="82634" y="2319536"/>
          <a:ext cx="2628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1" name="Equation" r:id="rId21" imgW="863225" imgH="190417" progId="Equation.3">
                  <p:embed/>
                </p:oleObj>
              </mc:Choice>
              <mc:Fallback>
                <p:oleObj name="Equation" r:id="rId21" imgW="863225" imgH="190417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34" y="2319536"/>
                        <a:ext cx="2628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712598"/>
              </p:ext>
            </p:extLst>
          </p:nvPr>
        </p:nvGraphicFramePr>
        <p:xfrm>
          <a:off x="0" y="2835917"/>
          <a:ext cx="290036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2" name="Equation" r:id="rId23" imgW="939600" imgH="355320" progId="Equation.3">
                  <p:embed/>
                </p:oleObj>
              </mc:Choice>
              <mc:Fallback>
                <p:oleObj name="Equation" r:id="rId23" imgW="93960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35917"/>
                        <a:ext cx="2900362" cy="1009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59563" y="3824147"/>
            <a:ext cx="3088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E13D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Xét vuông </a:t>
            </a:r>
            <a:r>
              <a:rPr lang="el-GR" sz="2400" smtClean="0">
                <a:solidFill>
                  <a:srgbClr val="0E13D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Δ</a:t>
            </a:r>
            <a:r>
              <a:rPr lang="en-US" sz="2400" smtClean="0">
                <a:solidFill>
                  <a:srgbClr val="0E13D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AHI: </a:t>
            </a:r>
            <a:endParaRPr lang="en-US" sz="2400" dirty="0">
              <a:solidFill>
                <a:srgbClr val="0E13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456184"/>
              </p:ext>
            </p:extLst>
          </p:nvPr>
        </p:nvGraphicFramePr>
        <p:xfrm>
          <a:off x="392301" y="4365104"/>
          <a:ext cx="6812628" cy="866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3" name="Equation" r:id="rId25" imgW="2755800" imgH="380880" progId="Equation.3">
                  <p:embed/>
                </p:oleObj>
              </mc:Choice>
              <mc:Fallback>
                <p:oleObj name="Equation" r:id="rId25" imgW="2755800" imgH="3808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01" y="4365104"/>
                        <a:ext cx="6812628" cy="86640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31571" y="5343599"/>
            <a:ext cx="188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E13D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thay vào  (2) </a:t>
            </a:r>
            <a:endParaRPr lang="en-US" sz="2400" dirty="0">
              <a:solidFill>
                <a:srgbClr val="0E13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001102"/>
              </p:ext>
            </p:extLst>
          </p:nvPr>
        </p:nvGraphicFramePr>
        <p:xfrm>
          <a:off x="2230646" y="5263034"/>
          <a:ext cx="4418013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4" name="Equation" r:id="rId27" imgW="1739880" imgH="355320" progId="Equation.3">
                  <p:embed/>
                </p:oleObj>
              </mc:Choice>
              <mc:Fallback>
                <p:oleObj name="Equation" r:id="rId27" imgW="1739880" imgH="35532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646" y="5263034"/>
                        <a:ext cx="4418013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31571" y="6165304"/>
            <a:ext cx="188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E13D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thay vào  (1 </a:t>
            </a:r>
            <a:endParaRPr lang="en-US" sz="2400" dirty="0">
              <a:solidFill>
                <a:srgbClr val="0E13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157436"/>
              </p:ext>
            </p:extLst>
          </p:nvPr>
        </p:nvGraphicFramePr>
        <p:xfrm>
          <a:off x="2090738" y="6010275"/>
          <a:ext cx="4379912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5" name="Equation" r:id="rId29" imgW="1854000" imgH="355320" progId="Equation.3">
                  <p:embed/>
                </p:oleObj>
              </mc:Choice>
              <mc:Fallback>
                <p:oleObj name="Equation" r:id="rId29" imgW="1854000" imgH="35532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6010275"/>
                        <a:ext cx="4379912" cy="7731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6928164" y="6334780"/>
            <a:ext cx="2227312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KHÚC XẠ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0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2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116632"/>
            <a:ext cx="432048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PHẢN XẠ TOÀN PHẦN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5823" y="2277831"/>
            <a:ext cx="2295522" cy="138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01674" y="2201932"/>
            <a:ext cx="39884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0727" y="764704"/>
            <a:ext cx="34432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00737" y="1104826"/>
            <a:ext cx="2383" cy="25146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20"/>
          <p:cNvSpPr>
            <a:spLocks noChangeArrowheads="1"/>
          </p:cNvSpPr>
          <p:nvPr/>
        </p:nvSpPr>
        <p:spPr bwMode="auto">
          <a:xfrm>
            <a:off x="1603737" y="1840569"/>
            <a:ext cx="332616" cy="34604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latin typeface="Garamond" pitchFamily="18" charset="0"/>
              </a:rPr>
              <a:t>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36905" y="883622"/>
            <a:ext cx="1458026" cy="1433948"/>
            <a:chOff x="3449574" y="1414463"/>
            <a:chExt cx="1458026" cy="1433948"/>
          </a:xfrm>
        </p:grpSpPr>
        <p:sp>
          <p:nvSpPr>
            <p:cNvPr id="9" name="Arc 132"/>
            <p:cNvSpPr>
              <a:spLocks/>
            </p:cNvSpPr>
            <p:nvPr/>
          </p:nvSpPr>
          <p:spPr bwMode="auto">
            <a:xfrm rot="8734248" flipV="1">
              <a:off x="4574045" y="2379719"/>
              <a:ext cx="333555" cy="343265"/>
            </a:xfrm>
            <a:custGeom>
              <a:avLst/>
              <a:gdLst>
                <a:gd name="T0" fmla="*/ 0 w 25598"/>
                <a:gd name="T1" fmla="*/ 125191 h 21600"/>
                <a:gd name="T2" fmla="*/ 463550 w 25598"/>
                <a:gd name="T3" fmla="*/ 77528 h 21600"/>
                <a:gd name="T4" fmla="*/ 256457 w 25598"/>
                <a:gd name="T5" fmla="*/ 51117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598" h="21600" fill="none" extrusionOk="0">
                  <a:moveTo>
                    <a:pt x="0" y="5290"/>
                  </a:moveTo>
                  <a:cubicBezTo>
                    <a:pt x="3929" y="1878"/>
                    <a:pt x="8958" y="-1"/>
                    <a:pt x="14162" y="0"/>
                  </a:cubicBezTo>
                  <a:cubicBezTo>
                    <a:pt x="18205" y="0"/>
                    <a:pt x="22167" y="1134"/>
                    <a:pt x="25598" y="3275"/>
                  </a:cubicBezTo>
                </a:path>
                <a:path w="25598" h="21600" stroke="0" extrusionOk="0">
                  <a:moveTo>
                    <a:pt x="0" y="5290"/>
                  </a:moveTo>
                  <a:cubicBezTo>
                    <a:pt x="3929" y="1878"/>
                    <a:pt x="8958" y="-1"/>
                    <a:pt x="14162" y="0"/>
                  </a:cubicBezTo>
                  <a:cubicBezTo>
                    <a:pt x="18205" y="0"/>
                    <a:pt x="22167" y="1134"/>
                    <a:pt x="25598" y="3275"/>
                  </a:cubicBezTo>
                  <a:lnTo>
                    <a:pt x="14162" y="21600"/>
                  </a:lnTo>
                  <a:lnTo>
                    <a:pt x="0" y="529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49574" y="1414463"/>
              <a:ext cx="1342492" cy="1433948"/>
              <a:chOff x="3486150" y="1414463"/>
              <a:chExt cx="1342492" cy="143394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486150" y="1414463"/>
                <a:ext cx="382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 rot="21423675">
                <a:off x="3680880" y="1788080"/>
                <a:ext cx="1147762" cy="1060331"/>
                <a:chOff x="1057274" y="2558534"/>
                <a:chExt cx="1147762" cy="1060331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057274" y="2558534"/>
                  <a:ext cx="1147762" cy="1060331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146834" y="2637716"/>
                  <a:ext cx="573881" cy="53016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 Box 136"/>
              <p:cNvSpPr txBox="1">
                <a:spLocks noChangeArrowheads="1"/>
              </p:cNvSpPr>
              <p:nvPr/>
            </p:nvSpPr>
            <p:spPr bwMode="auto">
              <a:xfrm>
                <a:off x="4507422" y="2016655"/>
                <a:ext cx="2667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b="1" dirty="0" err="1" smtClean="0">
                    <a:solidFill>
                      <a:srgbClr val="FF0000"/>
                    </a:solidFill>
                    <a:latin typeface="Garamond" pitchFamily="18" charset="0"/>
                  </a:rPr>
                  <a:t>i</a:t>
                </a:r>
                <a:endParaRPr lang="en-US" sz="2000" b="1" dirty="0">
                  <a:solidFill>
                    <a:srgbClr val="FF0000"/>
                  </a:solidFill>
                  <a:latin typeface="Garamond" pitchFamily="18" charset="0"/>
                </a:endParaRPr>
              </a:p>
            </p:txBody>
          </p:sp>
        </p:grpSp>
      </p:grpSp>
      <p:sp>
        <p:nvSpPr>
          <p:cNvPr id="16" name="Oval 120"/>
          <p:cNvSpPr>
            <a:spLocks noChangeArrowheads="1"/>
          </p:cNvSpPr>
          <p:nvPr/>
        </p:nvSpPr>
        <p:spPr bwMode="auto">
          <a:xfrm>
            <a:off x="1603737" y="2349927"/>
            <a:ext cx="332616" cy="34604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latin typeface="Garamond" pitchFamily="18" charset="0"/>
              </a:rPr>
              <a:t>2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682951" y="920192"/>
            <a:ext cx="1529009" cy="1431543"/>
            <a:chOff x="4813908" y="1451033"/>
            <a:chExt cx="1529009" cy="1431543"/>
          </a:xfrm>
        </p:grpSpPr>
        <p:sp>
          <p:nvSpPr>
            <p:cNvPr id="18" name="Arc 133"/>
            <p:cNvSpPr>
              <a:spLocks/>
            </p:cNvSpPr>
            <p:nvPr/>
          </p:nvSpPr>
          <p:spPr bwMode="auto">
            <a:xfrm rot="10858098" flipV="1">
              <a:off x="4813908" y="2394408"/>
              <a:ext cx="343354" cy="445606"/>
            </a:xfrm>
            <a:custGeom>
              <a:avLst/>
              <a:gdLst>
                <a:gd name="T0" fmla="*/ 0 w 25598"/>
                <a:gd name="T1" fmla="*/ 162514 h 21600"/>
                <a:gd name="T2" fmla="*/ 533400 w 25598"/>
                <a:gd name="T3" fmla="*/ 100642 h 21600"/>
                <a:gd name="T4" fmla="*/ 295102 w 25598"/>
                <a:gd name="T5" fmla="*/ 66357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598" h="21600" fill="none" extrusionOk="0">
                  <a:moveTo>
                    <a:pt x="0" y="5290"/>
                  </a:moveTo>
                  <a:cubicBezTo>
                    <a:pt x="3929" y="1878"/>
                    <a:pt x="8958" y="-1"/>
                    <a:pt x="14162" y="0"/>
                  </a:cubicBezTo>
                  <a:cubicBezTo>
                    <a:pt x="18205" y="0"/>
                    <a:pt x="22167" y="1134"/>
                    <a:pt x="25598" y="3275"/>
                  </a:cubicBezTo>
                </a:path>
                <a:path w="25598" h="21600" stroke="0" extrusionOk="0">
                  <a:moveTo>
                    <a:pt x="0" y="5290"/>
                  </a:moveTo>
                  <a:cubicBezTo>
                    <a:pt x="3929" y="1878"/>
                    <a:pt x="8958" y="-1"/>
                    <a:pt x="14162" y="0"/>
                  </a:cubicBezTo>
                  <a:cubicBezTo>
                    <a:pt x="18205" y="0"/>
                    <a:pt x="22167" y="1134"/>
                    <a:pt x="25598" y="3275"/>
                  </a:cubicBezTo>
                  <a:lnTo>
                    <a:pt x="14162" y="21600"/>
                  </a:lnTo>
                  <a:lnTo>
                    <a:pt x="0" y="529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859879" y="1451033"/>
              <a:ext cx="1483038" cy="1431543"/>
              <a:chOff x="4859879" y="1432745"/>
              <a:chExt cx="1483038" cy="1431543"/>
            </a:xfrm>
          </p:grpSpPr>
          <p:grpSp>
            <p:nvGrpSpPr>
              <p:cNvPr id="20" name="Group 19"/>
              <p:cNvGrpSpPr/>
              <p:nvPr/>
            </p:nvGrpSpPr>
            <p:grpSpPr>
              <a:xfrm rot="5690036">
                <a:off x="4816164" y="1760241"/>
                <a:ext cx="1147762" cy="1060331"/>
                <a:chOff x="1057274" y="2558534"/>
                <a:chExt cx="1147762" cy="1060331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57274" y="2558534"/>
                  <a:ext cx="1147762" cy="1060331"/>
                </a:xfrm>
                <a:prstGeom prst="line">
                  <a:avLst/>
                </a:prstGeom>
                <a:ln w="25400">
                  <a:solidFill>
                    <a:srgbClr val="33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519800" y="2984564"/>
                  <a:ext cx="573881" cy="530165"/>
                </a:xfrm>
                <a:prstGeom prst="line">
                  <a:avLst/>
                </a:prstGeom>
                <a:ln w="38100">
                  <a:solidFill>
                    <a:srgbClr val="3333CC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 Box 137"/>
              <p:cNvSpPr txBox="1">
                <a:spLocks noChangeArrowheads="1"/>
              </p:cNvSpPr>
              <p:nvPr/>
            </p:nvSpPr>
            <p:spPr bwMode="auto">
              <a:xfrm>
                <a:off x="4945899" y="2045143"/>
                <a:ext cx="3048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pitchFamily="18" charset="0"/>
                  </a:rPr>
                  <a:t>i</a:t>
                </a:r>
                <a:r>
                  <a:rPr lang="en-US" sz="2000" b="1" baseline="30000" dirty="0">
                    <a:solidFill>
                      <a:srgbClr val="FF0000"/>
                    </a:solidFill>
                    <a:latin typeface="Garamond" pitchFamily="18" charset="0"/>
                  </a:rPr>
                  <a:t>’</a:t>
                </a:r>
                <a:endParaRPr lang="en-US" sz="2000" b="1" dirty="0">
                  <a:solidFill>
                    <a:srgbClr val="FF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809517" y="1432745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S’</a:t>
                </a:r>
              </a:p>
            </p:txBody>
          </p:sp>
        </p:grpSp>
      </p:grpSp>
      <p:cxnSp>
        <p:nvCxnSpPr>
          <p:cNvPr id="25" name="Straight Arrow Connector 24"/>
          <p:cNvCxnSpPr/>
          <p:nvPr/>
        </p:nvCxnSpPr>
        <p:spPr>
          <a:xfrm flipH="1">
            <a:off x="1230606" y="2277831"/>
            <a:ext cx="368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-41444" y="1799851"/>
            <a:ext cx="1299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3333CC"/>
                </a:solidFill>
              </a:rPr>
              <a:t>Mặt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phân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cách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giữa</a:t>
            </a:r>
            <a:r>
              <a:rPr lang="en-US" dirty="0" smtClean="0">
                <a:solidFill>
                  <a:srgbClr val="3333CC"/>
                </a:solidFill>
              </a:rPr>
              <a:t> 2 </a:t>
            </a:r>
            <a:r>
              <a:rPr lang="en-US" dirty="0" err="1" smtClean="0">
                <a:solidFill>
                  <a:srgbClr val="3333CC"/>
                </a:solidFill>
              </a:rPr>
              <a:t>môi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trường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0555" y="2784402"/>
            <a:ext cx="78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3333CC"/>
                </a:solidFill>
              </a:rPr>
              <a:t>n</a:t>
            </a:r>
            <a:r>
              <a:rPr lang="en-US" b="1" baseline="-25000" smtClean="0">
                <a:solidFill>
                  <a:srgbClr val="3333CC"/>
                </a:solidFill>
              </a:rPr>
              <a:t>1</a:t>
            </a:r>
            <a:r>
              <a:rPr lang="en-US" b="1" smtClean="0">
                <a:solidFill>
                  <a:srgbClr val="3333CC"/>
                </a:solidFill>
              </a:rPr>
              <a:t>&gt;n</a:t>
            </a:r>
            <a:r>
              <a:rPr lang="en-US" b="1" baseline="-25000" smtClean="0">
                <a:solidFill>
                  <a:srgbClr val="3333CC"/>
                </a:solidFill>
              </a:rPr>
              <a:t>2</a:t>
            </a:r>
            <a:endParaRPr lang="en-US" b="1" baseline="-25000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Content Placeholder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90925433"/>
                  </p:ext>
                </p:extLst>
              </p:nvPr>
            </p:nvGraphicFramePr>
            <p:xfrm>
              <a:off x="34668" y="4063228"/>
              <a:ext cx="9109331" cy="168681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100066">
                      <a:extLst>
                        <a:ext uri="{9D8B030D-6E8A-4147-A177-3AD203B41FA5}">
                          <a16:colId xmlns:a16="http://schemas.microsoft.com/office/drawing/2014/main" val="1873867077"/>
                        </a:ext>
                      </a:extLst>
                    </a:gridCol>
                    <a:gridCol w="976867">
                      <a:extLst>
                        <a:ext uri="{9D8B030D-6E8A-4147-A177-3AD203B41FA5}">
                          <a16:colId xmlns:a16="http://schemas.microsoft.com/office/drawing/2014/main" val="1003561617"/>
                        </a:ext>
                      </a:extLst>
                    </a:gridCol>
                    <a:gridCol w="3463281">
                      <a:extLst>
                        <a:ext uri="{9D8B030D-6E8A-4147-A177-3AD203B41FA5}">
                          <a16:colId xmlns:a16="http://schemas.microsoft.com/office/drawing/2014/main" val="1218791241"/>
                        </a:ext>
                      </a:extLst>
                    </a:gridCol>
                    <a:gridCol w="569117">
                      <a:extLst>
                        <a:ext uri="{9D8B030D-6E8A-4147-A177-3AD203B41FA5}">
                          <a16:colId xmlns:a16="http://schemas.microsoft.com/office/drawing/2014/main" val="3354296073"/>
                        </a:ext>
                      </a:extLst>
                    </a:gridCol>
                  </a:tblGrid>
                  <a:tr h="0">
                    <a:tc gridSpan="4"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1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Câu</a:t>
                          </a:r>
                          <a:r>
                            <a:rPr lang="en-US" sz="2400" b="1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 </a:t>
                          </a:r>
                          <a:r>
                            <a:rPr lang="fr-FR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Tia</a:t>
                          </a:r>
                          <a:r>
                            <a:rPr lang="fr-FR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sáng</a:t>
                          </a:r>
                          <a:r>
                            <a:rPr lang="fr-FR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</a:t>
                          </a:r>
                          <a:r>
                            <a:rPr lang="fr-FR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từ</a:t>
                          </a:r>
                          <a:r>
                            <a:rPr lang="fr-FR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môi</a:t>
                          </a:r>
                          <a:r>
                            <a:rPr lang="fr-FR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trường</a:t>
                          </a:r>
                          <a:r>
                            <a:rPr lang="fr-FR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có</a:t>
                          </a:r>
                          <a:r>
                            <a:rPr lang="fr-FR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40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chiết</a:t>
                          </a:r>
                          <a:r>
                            <a:rPr lang="fr-FR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40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suất </a:t>
                          </a:r>
                          <a14:m>
                            <m:oMath xmlns:m="http://schemas.openxmlformats.org/officeDocument/2006/math">
                              <m:r>
                                <a:rPr lang="fr-FR" sz="2400" i="1" smtClean="0">
                                  <a:effectLst/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√</m:t>
                              </m:r>
                              <m:r>
                                <a:rPr lang="en-US" sz="2400" b="0" i="1" smtClean="0">
                                  <a:effectLst/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fr-FR" sz="240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sang </a:t>
                          </a:r>
                          <a:r>
                            <a:rPr lang="fr-FR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không</a:t>
                          </a:r>
                          <a:r>
                            <a:rPr lang="fr-FR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khí</a:t>
                          </a:r>
                          <a:r>
                            <a:rPr lang="fr-FR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 </a:t>
                          </a:r>
                          <a:r>
                            <a:rPr lang="fr-FR" sz="240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Góc</a:t>
                          </a:r>
                          <a:r>
                            <a:rPr lang="fr-FR" sz="2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40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tới</a:t>
                          </a:r>
                          <a:r>
                            <a:rPr lang="fr-FR" sz="2400" baseline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40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giới </a:t>
                          </a:r>
                          <a:r>
                            <a:rPr lang="fr-FR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hạn</a:t>
                          </a:r>
                          <a:r>
                            <a:rPr lang="fr-FR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bởi</a:t>
                          </a:r>
                          <a:r>
                            <a:rPr lang="fr-FR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cặp</a:t>
                          </a:r>
                          <a:r>
                            <a:rPr lang="fr-FR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môi</a:t>
                          </a:r>
                          <a:r>
                            <a:rPr lang="fr-FR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400" dirty="0" err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trường</a:t>
                          </a:r>
                          <a:r>
                            <a:rPr lang="fr-FR" sz="2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là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923126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2400" kern="1200" baseline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A. </a:t>
                          </a:r>
                          <a:r>
                            <a:rPr lang="en-US" sz="240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r>
                            <a:rPr lang="en-US" sz="2400" baseline="3000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240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15’       </a:t>
                          </a:r>
                          <a:r>
                            <a:rPr lang="en-US" sz="2400" kern="1200" baseline="3000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          </a:t>
                          </a:r>
                          <a:r>
                            <a:rPr lang="en-US" sz="2400" kern="1200" baseline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. </a:t>
                          </a:r>
                          <a:r>
                            <a:rPr lang="en-US" sz="2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en-US" sz="2400" baseline="300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C. 45</a:t>
                          </a:r>
                          <a:r>
                            <a:rPr lang="en-US" sz="2400" baseline="300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 smtClean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D. 43</a:t>
                          </a:r>
                          <a:r>
                            <a:rPr lang="en-US" sz="2400" baseline="300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15573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Content Placeholder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90925433"/>
                  </p:ext>
                </p:extLst>
              </p:nvPr>
            </p:nvGraphicFramePr>
            <p:xfrm>
              <a:off x="34668" y="4063228"/>
              <a:ext cx="9109331" cy="162109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100066">
                      <a:extLst>
                        <a:ext uri="{9D8B030D-6E8A-4147-A177-3AD203B41FA5}">
                          <a16:colId xmlns="" xmlns:a16="http://schemas.microsoft.com/office/drawing/2014/main" val="1873867077"/>
                        </a:ext>
                      </a:extLst>
                    </a:gridCol>
                    <a:gridCol w="976867">
                      <a:extLst>
                        <a:ext uri="{9D8B030D-6E8A-4147-A177-3AD203B41FA5}">
                          <a16:colId xmlns="" xmlns:a16="http://schemas.microsoft.com/office/drawing/2014/main" val="1003561617"/>
                        </a:ext>
                      </a:extLst>
                    </a:gridCol>
                    <a:gridCol w="3463281">
                      <a:extLst>
                        <a:ext uri="{9D8B030D-6E8A-4147-A177-3AD203B41FA5}">
                          <a16:colId xmlns="" xmlns:a16="http://schemas.microsoft.com/office/drawing/2014/main" val="1218791241"/>
                        </a:ext>
                      </a:extLst>
                    </a:gridCol>
                    <a:gridCol w="569117">
                      <a:extLst>
                        <a:ext uri="{9D8B030D-6E8A-4147-A177-3AD203B41FA5}">
                          <a16:colId xmlns="" xmlns:a16="http://schemas.microsoft.com/office/drawing/2014/main" val="3354296073"/>
                        </a:ext>
                      </a:extLst>
                    </a:gridCol>
                  </a:tblGrid>
                  <a:tr h="1072452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67" t="-571" b="-66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549231265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sz="2400" kern="1200" baseline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A. </a:t>
                          </a:r>
                          <a:r>
                            <a:rPr lang="en-US" sz="240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r>
                            <a:rPr lang="en-US" sz="2400" baseline="3000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240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15’       </a:t>
                          </a:r>
                          <a:r>
                            <a:rPr lang="en-US" sz="2400" kern="1200" baseline="3000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          </a:t>
                          </a:r>
                          <a:r>
                            <a:rPr lang="en-US" sz="2400" kern="1200" baseline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4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. </a:t>
                          </a:r>
                          <a:r>
                            <a:rPr lang="en-US" sz="2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en-US" sz="2400" baseline="300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C. 45</a:t>
                          </a:r>
                          <a:r>
                            <a:rPr lang="en-US" sz="2400" baseline="300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 smtClean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D. 43</a:t>
                          </a:r>
                          <a:r>
                            <a:rPr lang="en-US" sz="2400" baseline="300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40155737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9" name="Group 28"/>
          <p:cNvGrpSpPr/>
          <p:nvPr/>
        </p:nvGrpSpPr>
        <p:grpSpPr>
          <a:xfrm>
            <a:off x="3923928" y="2020814"/>
            <a:ext cx="5220071" cy="1655994"/>
            <a:chOff x="3923928" y="2020814"/>
            <a:chExt cx="4698064" cy="1655994"/>
          </a:xfrm>
        </p:grpSpPr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7976507"/>
                </p:ext>
              </p:extLst>
            </p:nvPr>
          </p:nvGraphicFramePr>
          <p:xfrm>
            <a:off x="3923928" y="2020814"/>
            <a:ext cx="4540250" cy="159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1" r:id="rId4" imgW="2159000" imgH="685800" progId="Equation.DSMT4">
                    <p:embed/>
                  </p:oleObj>
                </mc:Choice>
                <mc:Fallback>
                  <p:oleObj r:id="rId4" imgW="2159000" imgH="685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928" y="2020814"/>
                          <a:ext cx="4540250" cy="1598612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Rectangle 30"/>
            <p:cNvSpPr/>
            <p:nvPr/>
          </p:nvSpPr>
          <p:spPr>
            <a:xfrm>
              <a:off x="7553131" y="2086370"/>
              <a:ext cx="1068861" cy="15904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508074"/>
              </p:ext>
            </p:extLst>
          </p:nvPr>
        </p:nvGraphicFramePr>
        <p:xfrm>
          <a:off x="1196892" y="5775325"/>
          <a:ext cx="51720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6" imgW="1676160" imgH="380880" progId="Equation.3">
                  <p:embed/>
                </p:oleObj>
              </mc:Choice>
              <mc:Fallback>
                <p:oleObj name="Equation" r:id="rId6" imgW="1676160" imgH="3808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892" y="5775325"/>
                        <a:ext cx="5172075" cy="1082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720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45181"/>
              </p:ext>
            </p:extLst>
          </p:nvPr>
        </p:nvGraphicFramePr>
        <p:xfrm>
          <a:off x="179512" y="116632"/>
          <a:ext cx="8858816" cy="2893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8245">
                  <a:extLst>
                    <a:ext uri="{9D8B030D-6E8A-4147-A177-3AD203B41FA5}">
                      <a16:colId xmlns:a16="http://schemas.microsoft.com/office/drawing/2014/main" val="2717812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59204201"/>
                    </a:ext>
                  </a:extLst>
                </a:gridCol>
                <a:gridCol w="1793851">
                  <a:extLst>
                    <a:ext uri="{9D8B030D-6E8A-4147-A177-3AD203B41FA5}">
                      <a16:colId xmlns:a16="http://schemas.microsoft.com/office/drawing/2014/main" val="22514848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258617422"/>
                    </a:ext>
                  </a:extLst>
                </a:gridCol>
                <a:gridCol w="2097808">
                  <a:extLst>
                    <a:ext uri="{9D8B030D-6E8A-4147-A177-3AD203B41FA5}">
                      <a16:colId xmlns:a16="http://schemas.microsoft.com/office/drawing/2014/main" val="215606418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43518542"/>
                    </a:ext>
                  </a:extLst>
                </a:gridCol>
              </a:tblGrid>
              <a:tr h="814143">
                <a:tc grid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</a:t>
                      </a:r>
                      <a:r>
                        <a:rPr lang="en-US" sz="24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</a:t>
                      </a:r>
                      <a:r>
                        <a:rPr lang="nl-NL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Tia sáng đi từ thuỷ tinh (n</a:t>
                      </a:r>
                      <a:r>
                        <a:rPr lang="nl-NL" sz="2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nl-NL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1,5) đến mặt phân cách với nước (n</a:t>
                      </a:r>
                      <a:r>
                        <a:rPr lang="nl-NL" sz="2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nl-NL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4/3). Điều kiện của góc tới i để không có tia khúc xạ trong nước là: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925666"/>
                  </a:ext>
                </a:extLst>
              </a:tr>
              <a:tr h="12471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A.i &lt; 62</a:t>
                      </a:r>
                      <a:r>
                        <a:rPr lang="nl-NL" sz="24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nl-NL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</a:t>
                      </a:r>
                      <a:r>
                        <a:rPr lang="nl-NL" sz="24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’.</a:t>
                      </a:r>
                      <a:r>
                        <a:rPr lang="nl-NL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B</a:t>
                      </a:r>
                      <a:r>
                        <a:rPr lang="nl-NL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 i </a:t>
                      </a: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41</a:t>
                      </a:r>
                      <a:r>
                        <a:rPr lang="nl-NL" sz="2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48’.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nl-NL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48</a:t>
                      </a:r>
                      <a:r>
                        <a:rPr lang="nl-NL" sz="2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35’.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4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≥ </a:t>
                      </a: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lang="nl-NL" sz="24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44’.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179150"/>
                  </a:ext>
                </a:extLst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741184"/>
              </p:ext>
            </p:extLst>
          </p:nvPr>
        </p:nvGraphicFramePr>
        <p:xfrm>
          <a:off x="1259632" y="3573016"/>
          <a:ext cx="5367338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Equation" r:id="rId3" imgW="1739880" imgH="545760" progId="Equation.3">
                  <p:embed/>
                </p:oleObj>
              </mc:Choice>
              <mc:Fallback>
                <p:oleObj name="Equation" r:id="rId3" imgW="1739880" imgH="5457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573016"/>
                        <a:ext cx="5367338" cy="15509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720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0829" y="457816"/>
            <a:ext cx="2227312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KHÚC XẠ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0873" y="2878993"/>
            <a:ext cx="2295522" cy="138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46724" y="2803094"/>
            <a:ext cx="39884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5777" y="1452106"/>
            <a:ext cx="34432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945787" y="1705988"/>
            <a:ext cx="2383" cy="25146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120"/>
          <p:cNvSpPr>
            <a:spLocks noChangeArrowheads="1"/>
          </p:cNvSpPr>
          <p:nvPr/>
        </p:nvSpPr>
        <p:spPr bwMode="auto">
          <a:xfrm>
            <a:off x="1848787" y="2441731"/>
            <a:ext cx="332616" cy="34604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latin typeface="Garamond" pitchFamily="18" charset="0"/>
              </a:rPr>
              <a:t>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81955" y="1484784"/>
            <a:ext cx="1458026" cy="1433948"/>
            <a:chOff x="3449574" y="1414463"/>
            <a:chExt cx="1458026" cy="1433948"/>
          </a:xfrm>
        </p:grpSpPr>
        <p:sp>
          <p:nvSpPr>
            <p:cNvPr id="9" name="Arc 132"/>
            <p:cNvSpPr>
              <a:spLocks/>
            </p:cNvSpPr>
            <p:nvPr/>
          </p:nvSpPr>
          <p:spPr bwMode="auto">
            <a:xfrm rot="8734248" flipV="1">
              <a:off x="4574045" y="2379719"/>
              <a:ext cx="333555" cy="343265"/>
            </a:xfrm>
            <a:custGeom>
              <a:avLst/>
              <a:gdLst>
                <a:gd name="T0" fmla="*/ 0 w 25598"/>
                <a:gd name="T1" fmla="*/ 125191 h 21600"/>
                <a:gd name="T2" fmla="*/ 463550 w 25598"/>
                <a:gd name="T3" fmla="*/ 77528 h 21600"/>
                <a:gd name="T4" fmla="*/ 256457 w 25598"/>
                <a:gd name="T5" fmla="*/ 51117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598" h="21600" fill="none" extrusionOk="0">
                  <a:moveTo>
                    <a:pt x="0" y="5290"/>
                  </a:moveTo>
                  <a:cubicBezTo>
                    <a:pt x="3929" y="1878"/>
                    <a:pt x="8958" y="-1"/>
                    <a:pt x="14162" y="0"/>
                  </a:cubicBezTo>
                  <a:cubicBezTo>
                    <a:pt x="18205" y="0"/>
                    <a:pt x="22167" y="1134"/>
                    <a:pt x="25598" y="3275"/>
                  </a:cubicBezTo>
                </a:path>
                <a:path w="25598" h="21600" stroke="0" extrusionOk="0">
                  <a:moveTo>
                    <a:pt x="0" y="5290"/>
                  </a:moveTo>
                  <a:cubicBezTo>
                    <a:pt x="3929" y="1878"/>
                    <a:pt x="8958" y="-1"/>
                    <a:pt x="14162" y="0"/>
                  </a:cubicBezTo>
                  <a:cubicBezTo>
                    <a:pt x="18205" y="0"/>
                    <a:pt x="22167" y="1134"/>
                    <a:pt x="25598" y="3275"/>
                  </a:cubicBezTo>
                  <a:lnTo>
                    <a:pt x="14162" y="21600"/>
                  </a:lnTo>
                  <a:lnTo>
                    <a:pt x="0" y="529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49574" y="1414463"/>
              <a:ext cx="1342492" cy="1433948"/>
              <a:chOff x="3486150" y="1414463"/>
              <a:chExt cx="1342492" cy="143394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486150" y="1414463"/>
                <a:ext cx="382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 rot="21423675">
                <a:off x="3680880" y="1788080"/>
                <a:ext cx="1147762" cy="1060331"/>
                <a:chOff x="1057274" y="2558534"/>
                <a:chExt cx="1147762" cy="1060331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057274" y="2558534"/>
                  <a:ext cx="1147762" cy="1060331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146834" y="2637716"/>
                  <a:ext cx="573881" cy="53016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 Box 136"/>
              <p:cNvSpPr txBox="1">
                <a:spLocks noChangeArrowheads="1"/>
              </p:cNvSpPr>
              <p:nvPr/>
            </p:nvSpPr>
            <p:spPr bwMode="auto">
              <a:xfrm>
                <a:off x="4507422" y="2016655"/>
                <a:ext cx="2667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b="1" dirty="0" err="1" smtClean="0">
                    <a:solidFill>
                      <a:srgbClr val="FF0000"/>
                    </a:solidFill>
                    <a:latin typeface="Garamond" pitchFamily="18" charset="0"/>
                  </a:rPr>
                  <a:t>i</a:t>
                </a:r>
                <a:endParaRPr lang="en-US" sz="2000" b="1" dirty="0">
                  <a:solidFill>
                    <a:srgbClr val="FF0000"/>
                  </a:solidFill>
                  <a:latin typeface="Garamond" pitchFamily="18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2932101" y="2910499"/>
            <a:ext cx="911269" cy="1368365"/>
            <a:chOff x="4799720" y="2840178"/>
            <a:chExt cx="911269" cy="1368365"/>
          </a:xfrm>
        </p:grpSpPr>
        <p:sp>
          <p:nvSpPr>
            <p:cNvPr id="17" name="Arc 132"/>
            <p:cNvSpPr>
              <a:spLocks/>
            </p:cNvSpPr>
            <p:nvPr/>
          </p:nvSpPr>
          <p:spPr bwMode="auto">
            <a:xfrm rot="20832913" flipV="1">
              <a:off x="4799720" y="3184413"/>
              <a:ext cx="251922" cy="343265"/>
            </a:xfrm>
            <a:custGeom>
              <a:avLst/>
              <a:gdLst>
                <a:gd name="T0" fmla="*/ 0 w 25598"/>
                <a:gd name="T1" fmla="*/ 125191 h 21600"/>
                <a:gd name="T2" fmla="*/ 463550 w 25598"/>
                <a:gd name="T3" fmla="*/ 77528 h 21600"/>
                <a:gd name="T4" fmla="*/ 256457 w 25598"/>
                <a:gd name="T5" fmla="*/ 51117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598" h="21600" fill="none" extrusionOk="0">
                  <a:moveTo>
                    <a:pt x="0" y="5290"/>
                  </a:moveTo>
                  <a:cubicBezTo>
                    <a:pt x="3929" y="1878"/>
                    <a:pt x="8958" y="-1"/>
                    <a:pt x="14162" y="0"/>
                  </a:cubicBezTo>
                  <a:cubicBezTo>
                    <a:pt x="18205" y="0"/>
                    <a:pt x="22167" y="1134"/>
                    <a:pt x="25598" y="3275"/>
                  </a:cubicBezTo>
                </a:path>
                <a:path w="25598" h="21600" stroke="0" extrusionOk="0">
                  <a:moveTo>
                    <a:pt x="0" y="5290"/>
                  </a:moveTo>
                  <a:cubicBezTo>
                    <a:pt x="3929" y="1878"/>
                    <a:pt x="8958" y="-1"/>
                    <a:pt x="14162" y="0"/>
                  </a:cubicBezTo>
                  <a:cubicBezTo>
                    <a:pt x="18205" y="0"/>
                    <a:pt x="22167" y="1134"/>
                    <a:pt x="25598" y="3275"/>
                  </a:cubicBezTo>
                  <a:lnTo>
                    <a:pt x="14162" y="21600"/>
                  </a:lnTo>
                  <a:lnTo>
                    <a:pt x="0" y="529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815640" y="2840178"/>
              <a:ext cx="895349" cy="1368365"/>
              <a:chOff x="4815640" y="2858466"/>
              <a:chExt cx="895349" cy="136836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366661" y="3842353"/>
                <a:ext cx="344328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4819719" y="2858466"/>
                <a:ext cx="567508" cy="1368365"/>
                <a:chOff x="1057274" y="2558534"/>
                <a:chExt cx="1147762" cy="1060331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57274" y="2558534"/>
                  <a:ext cx="1147762" cy="1060331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166798" y="2652004"/>
                  <a:ext cx="573881" cy="530165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 Box 136"/>
              <p:cNvSpPr txBox="1">
                <a:spLocks noChangeArrowheads="1"/>
              </p:cNvSpPr>
              <p:nvPr/>
            </p:nvSpPr>
            <p:spPr bwMode="auto">
              <a:xfrm>
                <a:off x="4815640" y="3495774"/>
                <a:ext cx="2667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00B050"/>
                    </a:solidFill>
                    <a:latin typeface="Garamond" pitchFamily="18" charset="0"/>
                  </a:rPr>
                  <a:t>r</a:t>
                </a:r>
              </a:p>
            </p:txBody>
          </p:sp>
        </p:grpSp>
      </p:grpSp>
      <p:sp>
        <p:nvSpPr>
          <p:cNvPr id="24" name="Oval 120"/>
          <p:cNvSpPr>
            <a:spLocks noChangeArrowheads="1"/>
          </p:cNvSpPr>
          <p:nvPr/>
        </p:nvSpPr>
        <p:spPr bwMode="auto">
          <a:xfrm>
            <a:off x="1848787" y="2951089"/>
            <a:ext cx="332616" cy="34604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latin typeface="Garamond" pitchFamily="18" charset="0"/>
              </a:rPr>
              <a:t>2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975915" y="1484784"/>
            <a:ext cx="1529009" cy="1431543"/>
            <a:chOff x="4813908" y="1451033"/>
            <a:chExt cx="1529009" cy="1431543"/>
          </a:xfrm>
        </p:grpSpPr>
        <p:sp>
          <p:nvSpPr>
            <p:cNvPr id="26" name="Arc 133"/>
            <p:cNvSpPr>
              <a:spLocks/>
            </p:cNvSpPr>
            <p:nvPr/>
          </p:nvSpPr>
          <p:spPr bwMode="auto">
            <a:xfrm rot="10858098" flipV="1">
              <a:off x="4813908" y="2394408"/>
              <a:ext cx="343354" cy="445606"/>
            </a:xfrm>
            <a:custGeom>
              <a:avLst/>
              <a:gdLst>
                <a:gd name="T0" fmla="*/ 0 w 25598"/>
                <a:gd name="T1" fmla="*/ 162514 h 21600"/>
                <a:gd name="T2" fmla="*/ 533400 w 25598"/>
                <a:gd name="T3" fmla="*/ 100642 h 21600"/>
                <a:gd name="T4" fmla="*/ 295102 w 25598"/>
                <a:gd name="T5" fmla="*/ 66357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598" h="21600" fill="none" extrusionOk="0">
                  <a:moveTo>
                    <a:pt x="0" y="5290"/>
                  </a:moveTo>
                  <a:cubicBezTo>
                    <a:pt x="3929" y="1878"/>
                    <a:pt x="8958" y="-1"/>
                    <a:pt x="14162" y="0"/>
                  </a:cubicBezTo>
                  <a:cubicBezTo>
                    <a:pt x="18205" y="0"/>
                    <a:pt x="22167" y="1134"/>
                    <a:pt x="25598" y="3275"/>
                  </a:cubicBezTo>
                </a:path>
                <a:path w="25598" h="21600" stroke="0" extrusionOk="0">
                  <a:moveTo>
                    <a:pt x="0" y="5290"/>
                  </a:moveTo>
                  <a:cubicBezTo>
                    <a:pt x="3929" y="1878"/>
                    <a:pt x="8958" y="-1"/>
                    <a:pt x="14162" y="0"/>
                  </a:cubicBezTo>
                  <a:cubicBezTo>
                    <a:pt x="18205" y="0"/>
                    <a:pt x="22167" y="1134"/>
                    <a:pt x="25598" y="3275"/>
                  </a:cubicBezTo>
                  <a:lnTo>
                    <a:pt x="14162" y="21600"/>
                  </a:lnTo>
                  <a:lnTo>
                    <a:pt x="0" y="529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859879" y="1451033"/>
              <a:ext cx="1483038" cy="1431543"/>
              <a:chOff x="4859879" y="1432745"/>
              <a:chExt cx="1483038" cy="1431543"/>
            </a:xfrm>
          </p:grpSpPr>
          <p:grpSp>
            <p:nvGrpSpPr>
              <p:cNvPr id="28" name="Group 27"/>
              <p:cNvGrpSpPr/>
              <p:nvPr/>
            </p:nvGrpSpPr>
            <p:grpSpPr>
              <a:xfrm rot="5690036">
                <a:off x="4816164" y="1760241"/>
                <a:ext cx="1147762" cy="1060331"/>
                <a:chOff x="1057274" y="2558534"/>
                <a:chExt cx="1147762" cy="1060331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057274" y="2558534"/>
                  <a:ext cx="1147762" cy="1060331"/>
                </a:xfrm>
                <a:prstGeom prst="line">
                  <a:avLst/>
                </a:prstGeom>
                <a:ln w="25400">
                  <a:solidFill>
                    <a:srgbClr val="33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1519800" y="2984564"/>
                  <a:ext cx="573881" cy="530165"/>
                </a:xfrm>
                <a:prstGeom prst="line">
                  <a:avLst/>
                </a:prstGeom>
                <a:ln w="38100">
                  <a:solidFill>
                    <a:srgbClr val="3333CC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 Box 137"/>
              <p:cNvSpPr txBox="1">
                <a:spLocks noChangeArrowheads="1"/>
              </p:cNvSpPr>
              <p:nvPr/>
            </p:nvSpPr>
            <p:spPr bwMode="auto">
              <a:xfrm>
                <a:off x="4945899" y="2045143"/>
                <a:ext cx="3048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pitchFamily="18" charset="0"/>
                  </a:rPr>
                  <a:t>i</a:t>
                </a:r>
                <a:r>
                  <a:rPr lang="en-US" sz="2000" b="1" baseline="30000" dirty="0">
                    <a:solidFill>
                      <a:srgbClr val="FF0000"/>
                    </a:solidFill>
                    <a:latin typeface="Garamond" pitchFamily="18" charset="0"/>
                  </a:rPr>
                  <a:t>’</a:t>
                </a:r>
                <a:endParaRPr lang="en-US" sz="2000" b="1" dirty="0">
                  <a:solidFill>
                    <a:srgbClr val="FF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809517" y="1432745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S’</a:t>
                </a:r>
              </a:p>
            </p:txBody>
          </p:sp>
        </p:grpSp>
      </p:grpSp>
      <p:cxnSp>
        <p:nvCxnSpPr>
          <p:cNvPr id="33" name="Straight Arrow Connector 32"/>
          <p:cNvCxnSpPr/>
          <p:nvPr/>
        </p:nvCxnSpPr>
        <p:spPr>
          <a:xfrm flipH="1">
            <a:off x="1475656" y="2878993"/>
            <a:ext cx="368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1520" y="2433662"/>
            <a:ext cx="1299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3333CC"/>
                </a:solidFill>
              </a:rPr>
              <a:t>Mặt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phân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cách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giữa</a:t>
            </a:r>
            <a:r>
              <a:rPr lang="en-US" dirty="0" smtClean="0">
                <a:solidFill>
                  <a:srgbClr val="3333CC"/>
                </a:solidFill>
              </a:rPr>
              <a:t> 2 </a:t>
            </a:r>
            <a:r>
              <a:rPr lang="en-US" dirty="0" err="1" smtClean="0">
                <a:solidFill>
                  <a:srgbClr val="3333CC"/>
                </a:solidFill>
              </a:rPr>
              <a:t>môi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trường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16016" y="404664"/>
            <a:ext cx="432048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PHẢN XẠ TOÀN PHẦN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54335" y="2938811"/>
            <a:ext cx="2295522" cy="138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110186" y="2862912"/>
            <a:ext cx="39884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59239" y="1425684"/>
            <a:ext cx="34432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7309249" y="1765806"/>
            <a:ext cx="2383" cy="25146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120"/>
          <p:cNvSpPr>
            <a:spLocks noChangeArrowheads="1"/>
          </p:cNvSpPr>
          <p:nvPr/>
        </p:nvSpPr>
        <p:spPr bwMode="auto">
          <a:xfrm>
            <a:off x="6212249" y="2501549"/>
            <a:ext cx="332616" cy="34604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latin typeface="Garamond" pitchFamily="18" charset="0"/>
              </a:rPr>
              <a:t>1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945417" y="1544602"/>
            <a:ext cx="1458026" cy="1433948"/>
            <a:chOff x="3449574" y="1414463"/>
            <a:chExt cx="1458026" cy="1433948"/>
          </a:xfrm>
        </p:grpSpPr>
        <p:sp>
          <p:nvSpPr>
            <p:cNvPr id="42" name="Arc 132"/>
            <p:cNvSpPr>
              <a:spLocks/>
            </p:cNvSpPr>
            <p:nvPr/>
          </p:nvSpPr>
          <p:spPr bwMode="auto">
            <a:xfrm rot="8734248" flipV="1">
              <a:off x="4574045" y="2379719"/>
              <a:ext cx="333555" cy="343265"/>
            </a:xfrm>
            <a:custGeom>
              <a:avLst/>
              <a:gdLst>
                <a:gd name="T0" fmla="*/ 0 w 25598"/>
                <a:gd name="T1" fmla="*/ 125191 h 21600"/>
                <a:gd name="T2" fmla="*/ 463550 w 25598"/>
                <a:gd name="T3" fmla="*/ 77528 h 21600"/>
                <a:gd name="T4" fmla="*/ 256457 w 25598"/>
                <a:gd name="T5" fmla="*/ 51117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598" h="21600" fill="none" extrusionOk="0">
                  <a:moveTo>
                    <a:pt x="0" y="5290"/>
                  </a:moveTo>
                  <a:cubicBezTo>
                    <a:pt x="3929" y="1878"/>
                    <a:pt x="8958" y="-1"/>
                    <a:pt x="14162" y="0"/>
                  </a:cubicBezTo>
                  <a:cubicBezTo>
                    <a:pt x="18205" y="0"/>
                    <a:pt x="22167" y="1134"/>
                    <a:pt x="25598" y="3275"/>
                  </a:cubicBezTo>
                </a:path>
                <a:path w="25598" h="21600" stroke="0" extrusionOk="0">
                  <a:moveTo>
                    <a:pt x="0" y="5290"/>
                  </a:moveTo>
                  <a:cubicBezTo>
                    <a:pt x="3929" y="1878"/>
                    <a:pt x="8958" y="-1"/>
                    <a:pt x="14162" y="0"/>
                  </a:cubicBezTo>
                  <a:cubicBezTo>
                    <a:pt x="18205" y="0"/>
                    <a:pt x="22167" y="1134"/>
                    <a:pt x="25598" y="3275"/>
                  </a:cubicBezTo>
                  <a:lnTo>
                    <a:pt x="14162" y="21600"/>
                  </a:lnTo>
                  <a:lnTo>
                    <a:pt x="0" y="529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449574" y="1414463"/>
              <a:ext cx="1342492" cy="1433948"/>
              <a:chOff x="3486150" y="1414463"/>
              <a:chExt cx="1342492" cy="1433948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3486150" y="1414463"/>
                <a:ext cx="382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 rot="21423675">
                <a:off x="3680880" y="1788080"/>
                <a:ext cx="1147762" cy="1060331"/>
                <a:chOff x="1057274" y="2558534"/>
                <a:chExt cx="1147762" cy="1060331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057274" y="2558534"/>
                  <a:ext cx="1147762" cy="1060331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1146834" y="2637716"/>
                  <a:ext cx="573881" cy="53016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 Box 136"/>
              <p:cNvSpPr txBox="1">
                <a:spLocks noChangeArrowheads="1"/>
              </p:cNvSpPr>
              <p:nvPr/>
            </p:nvSpPr>
            <p:spPr bwMode="auto">
              <a:xfrm>
                <a:off x="4507422" y="2016655"/>
                <a:ext cx="2667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b="1" dirty="0" err="1" smtClean="0">
                    <a:solidFill>
                      <a:srgbClr val="FF0000"/>
                    </a:solidFill>
                    <a:latin typeface="Garamond" pitchFamily="18" charset="0"/>
                  </a:rPr>
                  <a:t>i</a:t>
                </a:r>
                <a:endParaRPr lang="en-US" sz="2000" b="1" dirty="0">
                  <a:solidFill>
                    <a:srgbClr val="FF0000"/>
                  </a:solidFill>
                  <a:latin typeface="Garamond" pitchFamily="18" charset="0"/>
                </a:endParaRPr>
              </a:p>
            </p:txBody>
          </p:sp>
        </p:grpSp>
      </p:grpSp>
      <p:sp>
        <p:nvSpPr>
          <p:cNvPr id="57" name="Oval 120"/>
          <p:cNvSpPr>
            <a:spLocks noChangeArrowheads="1"/>
          </p:cNvSpPr>
          <p:nvPr/>
        </p:nvSpPr>
        <p:spPr bwMode="auto">
          <a:xfrm>
            <a:off x="6212249" y="3010907"/>
            <a:ext cx="332616" cy="34604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latin typeface="Garamond" pitchFamily="18" charset="0"/>
              </a:rPr>
              <a:t>2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7291463" y="1581172"/>
            <a:ext cx="1529009" cy="1431543"/>
            <a:chOff x="4813908" y="1451033"/>
            <a:chExt cx="1529009" cy="1431543"/>
          </a:xfrm>
        </p:grpSpPr>
        <p:sp>
          <p:nvSpPr>
            <p:cNvPr id="59" name="Arc 133"/>
            <p:cNvSpPr>
              <a:spLocks/>
            </p:cNvSpPr>
            <p:nvPr/>
          </p:nvSpPr>
          <p:spPr bwMode="auto">
            <a:xfrm rot="10858098" flipV="1">
              <a:off x="4813908" y="2394408"/>
              <a:ext cx="343354" cy="445606"/>
            </a:xfrm>
            <a:custGeom>
              <a:avLst/>
              <a:gdLst>
                <a:gd name="T0" fmla="*/ 0 w 25598"/>
                <a:gd name="T1" fmla="*/ 162514 h 21600"/>
                <a:gd name="T2" fmla="*/ 533400 w 25598"/>
                <a:gd name="T3" fmla="*/ 100642 h 21600"/>
                <a:gd name="T4" fmla="*/ 295102 w 25598"/>
                <a:gd name="T5" fmla="*/ 66357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598" h="21600" fill="none" extrusionOk="0">
                  <a:moveTo>
                    <a:pt x="0" y="5290"/>
                  </a:moveTo>
                  <a:cubicBezTo>
                    <a:pt x="3929" y="1878"/>
                    <a:pt x="8958" y="-1"/>
                    <a:pt x="14162" y="0"/>
                  </a:cubicBezTo>
                  <a:cubicBezTo>
                    <a:pt x="18205" y="0"/>
                    <a:pt x="22167" y="1134"/>
                    <a:pt x="25598" y="3275"/>
                  </a:cubicBezTo>
                </a:path>
                <a:path w="25598" h="21600" stroke="0" extrusionOk="0">
                  <a:moveTo>
                    <a:pt x="0" y="5290"/>
                  </a:moveTo>
                  <a:cubicBezTo>
                    <a:pt x="3929" y="1878"/>
                    <a:pt x="8958" y="-1"/>
                    <a:pt x="14162" y="0"/>
                  </a:cubicBezTo>
                  <a:cubicBezTo>
                    <a:pt x="18205" y="0"/>
                    <a:pt x="22167" y="1134"/>
                    <a:pt x="25598" y="3275"/>
                  </a:cubicBezTo>
                  <a:lnTo>
                    <a:pt x="14162" y="21600"/>
                  </a:lnTo>
                  <a:lnTo>
                    <a:pt x="0" y="529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4859879" y="1451033"/>
              <a:ext cx="1483038" cy="1431543"/>
              <a:chOff x="4859879" y="1432745"/>
              <a:chExt cx="1483038" cy="1431543"/>
            </a:xfrm>
          </p:grpSpPr>
          <p:grpSp>
            <p:nvGrpSpPr>
              <p:cNvPr id="61" name="Group 60"/>
              <p:cNvGrpSpPr/>
              <p:nvPr/>
            </p:nvGrpSpPr>
            <p:grpSpPr>
              <a:xfrm rot="5690036">
                <a:off x="4816164" y="1760241"/>
                <a:ext cx="1147762" cy="1060331"/>
                <a:chOff x="1057274" y="2558534"/>
                <a:chExt cx="1147762" cy="1060331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057274" y="2558534"/>
                  <a:ext cx="1147762" cy="1060331"/>
                </a:xfrm>
                <a:prstGeom prst="line">
                  <a:avLst/>
                </a:prstGeom>
                <a:ln w="25400">
                  <a:solidFill>
                    <a:srgbClr val="33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519800" y="2984564"/>
                  <a:ext cx="573881" cy="530165"/>
                </a:xfrm>
                <a:prstGeom prst="line">
                  <a:avLst/>
                </a:prstGeom>
                <a:ln w="38100">
                  <a:solidFill>
                    <a:srgbClr val="3333CC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 Box 137"/>
              <p:cNvSpPr txBox="1">
                <a:spLocks noChangeArrowheads="1"/>
              </p:cNvSpPr>
              <p:nvPr/>
            </p:nvSpPr>
            <p:spPr bwMode="auto">
              <a:xfrm>
                <a:off x="4945899" y="2045143"/>
                <a:ext cx="3048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FF0000"/>
                    </a:solidFill>
                    <a:latin typeface="Garamond" pitchFamily="18" charset="0"/>
                  </a:rPr>
                  <a:t>i</a:t>
                </a:r>
                <a:r>
                  <a:rPr lang="en-US" sz="2000" b="1" baseline="30000" dirty="0">
                    <a:solidFill>
                      <a:srgbClr val="FF0000"/>
                    </a:solidFill>
                    <a:latin typeface="Garamond" pitchFamily="18" charset="0"/>
                  </a:rPr>
                  <a:t>’</a:t>
                </a:r>
                <a:endParaRPr lang="en-US" sz="2000" b="1" dirty="0">
                  <a:solidFill>
                    <a:srgbClr val="FF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809517" y="1432745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S’</a:t>
                </a:r>
              </a:p>
            </p:txBody>
          </p:sp>
        </p:grpSp>
      </p:grpSp>
      <p:cxnSp>
        <p:nvCxnSpPr>
          <p:cNvPr id="66" name="Straight Arrow Connector 65"/>
          <p:cNvCxnSpPr/>
          <p:nvPr/>
        </p:nvCxnSpPr>
        <p:spPr>
          <a:xfrm flipH="1">
            <a:off x="5839118" y="2938811"/>
            <a:ext cx="368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567068" y="2460831"/>
            <a:ext cx="1299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3333CC"/>
                </a:solidFill>
              </a:rPr>
              <a:t>Mặt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phân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cách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giữa</a:t>
            </a:r>
            <a:r>
              <a:rPr lang="en-US" dirty="0" smtClean="0">
                <a:solidFill>
                  <a:srgbClr val="3333CC"/>
                </a:solidFill>
              </a:rPr>
              <a:t> 2 </a:t>
            </a:r>
            <a:r>
              <a:rPr lang="en-US" dirty="0" err="1" smtClean="0">
                <a:solidFill>
                  <a:srgbClr val="3333CC"/>
                </a:solidFill>
              </a:rPr>
              <a:t>môi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trường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079067" y="3445382"/>
            <a:ext cx="78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3333CC"/>
                </a:solidFill>
              </a:rPr>
              <a:t>n</a:t>
            </a:r>
            <a:r>
              <a:rPr lang="en-US" b="1" baseline="-25000" smtClean="0">
                <a:solidFill>
                  <a:srgbClr val="3333CC"/>
                </a:solidFill>
              </a:rPr>
              <a:t>1</a:t>
            </a:r>
            <a:r>
              <a:rPr lang="en-US" b="1" smtClean="0">
                <a:solidFill>
                  <a:srgbClr val="3333CC"/>
                </a:solidFill>
              </a:rPr>
              <a:t>&gt;n</a:t>
            </a:r>
            <a:r>
              <a:rPr lang="en-US" b="1" baseline="-25000" smtClean="0">
                <a:solidFill>
                  <a:srgbClr val="3333CC"/>
                </a:solidFill>
              </a:rPr>
              <a:t>2</a:t>
            </a:r>
            <a:endParaRPr lang="en-US" b="1" baseline="-25000" dirty="0">
              <a:solidFill>
                <a:srgbClr val="3333CC"/>
              </a:solidFill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789099" y="4725144"/>
            <a:ext cx="3309937" cy="5842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00C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3200" b="1" baseline="-25000">
                <a:solidFill>
                  <a:srgbClr val="0000CC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3200" b="1">
                <a:solidFill>
                  <a:srgbClr val="0000CC"/>
                </a:solidFill>
                <a:cs typeface="Times New Roman" panose="02020603050405020304" pitchFamily="18" charset="0"/>
              </a:rPr>
              <a:t>sini = n</a:t>
            </a:r>
            <a:r>
              <a:rPr lang="en-US" altLang="en-US" sz="3200" b="1" baseline="-25000">
                <a:solidFill>
                  <a:srgbClr val="0000CC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3200" b="1">
                <a:solidFill>
                  <a:srgbClr val="0000CC"/>
                </a:solidFill>
                <a:cs typeface="Times New Roman" panose="02020603050405020304" pitchFamily="18" charset="0"/>
              </a:rPr>
              <a:t>sinr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4499992" y="4654054"/>
            <a:ext cx="4608512" cy="1598612"/>
            <a:chOff x="4499992" y="4654054"/>
            <a:chExt cx="4608512" cy="1598612"/>
          </a:xfrm>
        </p:grpSpPr>
        <p:graphicFrame>
          <p:nvGraphicFramePr>
            <p:cNvPr id="104" name="Object 1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0973322"/>
                </p:ext>
              </p:extLst>
            </p:nvPr>
          </p:nvGraphicFramePr>
          <p:xfrm>
            <a:off x="4499992" y="4654054"/>
            <a:ext cx="4540250" cy="159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r:id="rId3" imgW="2159000" imgH="685800" progId="Equation.DSMT4">
                    <p:embed/>
                  </p:oleObj>
                </mc:Choice>
                <mc:Fallback>
                  <p:oleObj r:id="rId3" imgW="2159000" imgH="6858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9992" y="4654054"/>
                          <a:ext cx="4540250" cy="1598612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" name="Rectangle 104"/>
            <p:cNvSpPr/>
            <p:nvPr/>
          </p:nvSpPr>
          <p:spPr>
            <a:xfrm>
              <a:off x="8172399" y="5128188"/>
              <a:ext cx="936105" cy="10371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72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214729" y="13642"/>
            <a:ext cx="8742274" cy="1784729"/>
            <a:chOff x="1810" y="1667"/>
            <a:chExt cx="4478" cy="532"/>
          </a:xfrm>
        </p:grpSpPr>
        <p:sp>
          <p:nvSpPr>
            <p:cNvPr id="3" name="AutoShape 62"/>
            <p:cNvSpPr>
              <a:spLocks noChangeArrowheads="1"/>
            </p:cNvSpPr>
            <p:nvPr/>
          </p:nvSpPr>
          <p:spPr bwMode="gray">
            <a:xfrm>
              <a:off x="2096" y="1741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" name="AutoShape 63"/>
            <p:cNvSpPr>
              <a:spLocks noChangeArrowheads="1"/>
            </p:cNvSpPr>
            <p:nvPr/>
          </p:nvSpPr>
          <p:spPr bwMode="gray">
            <a:xfrm>
              <a:off x="1810" y="1667"/>
              <a:ext cx="298" cy="532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5" name="Text Box 65"/>
            <p:cNvSpPr txBox="1">
              <a:spLocks noChangeArrowheads="1"/>
            </p:cNvSpPr>
            <p:nvPr/>
          </p:nvSpPr>
          <p:spPr bwMode="gray">
            <a:xfrm>
              <a:off x="1863" y="1832"/>
              <a:ext cx="217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smtClean="0">
                  <a:solidFill>
                    <a:srgbClr val="FF0000"/>
                  </a:solidFill>
                </a:rPr>
                <a:t>1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87"/>
          <p:cNvGrpSpPr>
            <a:grpSpLocks/>
          </p:cNvGrpSpPr>
          <p:nvPr/>
        </p:nvGrpSpPr>
        <p:grpSpPr bwMode="auto">
          <a:xfrm>
            <a:off x="202360" y="1917209"/>
            <a:ext cx="9050407" cy="2250399"/>
            <a:chOff x="1723" y="2512"/>
            <a:chExt cx="4743" cy="612"/>
          </a:xfrm>
        </p:grpSpPr>
        <p:sp>
          <p:nvSpPr>
            <p:cNvPr id="7" name="AutoShape 67"/>
            <p:cNvSpPr>
              <a:spLocks noChangeArrowheads="1"/>
            </p:cNvSpPr>
            <p:nvPr/>
          </p:nvSpPr>
          <p:spPr bwMode="gray">
            <a:xfrm>
              <a:off x="1995" y="2535"/>
              <a:ext cx="4316" cy="544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8" name="AutoShape 68"/>
            <p:cNvSpPr>
              <a:spLocks noChangeArrowheads="1"/>
            </p:cNvSpPr>
            <p:nvPr/>
          </p:nvSpPr>
          <p:spPr bwMode="gray">
            <a:xfrm>
              <a:off x="1723" y="2514"/>
              <a:ext cx="299" cy="530"/>
            </a:xfrm>
            <a:prstGeom prst="diamond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9" name="Text Box 69"/>
            <p:cNvSpPr txBox="1">
              <a:spLocks noChangeArrowheads="1"/>
            </p:cNvSpPr>
            <p:nvPr/>
          </p:nvSpPr>
          <p:spPr bwMode="gray">
            <a:xfrm>
              <a:off x="2126" y="2512"/>
              <a:ext cx="4340" cy="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>
                <a:lnSpc>
                  <a:spcPts val="3400"/>
                </a:lnSpc>
              </a:pPr>
              <a:r>
                <a:rPr lang="en-US" sz="2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khí</a:t>
              </a: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endPara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3400"/>
                </a:lnSpc>
              </a:pPr>
              <a:r>
                <a:rPr 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khúc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xạ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2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</a:p>
            <a:p>
              <a:pPr>
                <a:lnSpc>
                  <a:spcPts val="3400"/>
                </a:lnSpc>
              </a:pPr>
              <a:r>
                <a:rPr lang="en-US" sz="2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khúc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xạ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3400"/>
                </a:lnSpc>
              </a:pPr>
              <a:r>
                <a:rPr 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khúc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xạ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endPara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3400"/>
                </a:lnSpc>
              </a:pPr>
              <a:r>
                <a:rPr lang="en-US" sz="2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tăng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khúc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xạ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giảm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82"/>
            <p:cNvSpPr txBox="1">
              <a:spLocks noChangeArrowheads="1"/>
            </p:cNvSpPr>
            <p:nvPr/>
          </p:nvSpPr>
          <p:spPr bwMode="gray">
            <a:xfrm>
              <a:off x="1797" y="2694"/>
              <a:ext cx="19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smtClean="0">
                  <a:solidFill>
                    <a:srgbClr val="FF0000"/>
                  </a:solidFill>
                </a:rPr>
                <a:t>2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86"/>
          <p:cNvGrpSpPr>
            <a:grpSpLocks/>
          </p:cNvGrpSpPr>
          <p:nvPr/>
        </p:nvGrpSpPr>
        <p:grpSpPr bwMode="auto">
          <a:xfrm>
            <a:off x="214729" y="4174737"/>
            <a:ext cx="8742273" cy="2566631"/>
            <a:chOff x="1642" y="3103"/>
            <a:chExt cx="4415" cy="698"/>
          </a:xfrm>
        </p:grpSpPr>
        <p:sp>
          <p:nvSpPr>
            <p:cNvPr id="12" name="AutoShape 72"/>
            <p:cNvSpPr>
              <a:spLocks noChangeArrowheads="1"/>
            </p:cNvSpPr>
            <p:nvPr/>
          </p:nvSpPr>
          <p:spPr bwMode="gray">
            <a:xfrm>
              <a:off x="1865" y="3123"/>
              <a:ext cx="4192" cy="678"/>
            </a:xfrm>
            <a:prstGeom prst="roundRect">
              <a:avLst>
                <a:gd name="adj" fmla="val 16667"/>
              </a:avLst>
            </a:prstGeom>
            <a:solidFill>
              <a:srgbClr val="F5FAB4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3" name="AutoShape 73"/>
            <p:cNvSpPr>
              <a:spLocks noChangeArrowheads="1"/>
            </p:cNvSpPr>
            <p:nvPr/>
          </p:nvSpPr>
          <p:spPr bwMode="gray">
            <a:xfrm>
              <a:off x="1642" y="3103"/>
              <a:ext cx="289" cy="690"/>
            </a:xfrm>
            <a:prstGeom prst="diamond">
              <a:avLst/>
            </a:prstGeom>
            <a:solidFill>
              <a:srgbClr val="F5FAB4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7388" y="4900686"/>
            <a:ext cx="477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288248"/>
            <a:ext cx="7985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	          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Hình ảnh 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12" y="4565451"/>
            <a:ext cx="2102555" cy="192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827584" y="4199839"/>
            <a:ext cx="662473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3419475" algn="l"/>
                <a:tab pos="5040313" algn="l"/>
              </a:tabLst>
            </a:pP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Trong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thí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nghiệm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sự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xạ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ánh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sáng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học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sinh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ghi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lại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tấm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bìa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ba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truyền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ánh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sáng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hình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vẽ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nhưng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quên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ghi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chiều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truyền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. (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)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tia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nào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kể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sau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thể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là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tia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xạ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? 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3419475" algn="l"/>
                <a:tab pos="5040313" algn="l"/>
              </a:tabLst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	</a:t>
            </a:r>
            <a:r>
              <a:rPr kumimoji="0" lang="en-US" altLang="en-US" sz="2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A. 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IR</a:t>
            </a:r>
            <a:r>
              <a:rPr kumimoji="0" lang="en-US" alt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3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	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B. 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IR</a:t>
            </a:r>
            <a:r>
              <a:rPr kumimoji="0" lang="en-US" alt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2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. 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3419475" algn="l"/>
                <a:tab pos="5040313" algn="l"/>
              </a:tabLst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	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C. 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IR</a:t>
            </a:r>
            <a:r>
              <a:rPr kumimoji="0" lang="en-US" alt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1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.	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D. 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IR</a:t>
            </a:r>
            <a:r>
              <a:rPr kumimoji="0" lang="en-US" alt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2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hoặc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IR</a:t>
            </a:r>
            <a:r>
              <a:rPr kumimoji="0" lang="en-US" altLang="en-US" sz="2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3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68419" y="2390070"/>
            <a:ext cx="535229" cy="5167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396811" y="980728"/>
            <a:ext cx="535229" cy="5167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40427" y="5877272"/>
            <a:ext cx="535229" cy="5167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83518"/>
              </p:ext>
            </p:extLst>
          </p:nvPr>
        </p:nvGraphicFramePr>
        <p:xfrm>
          <a:off x="2051720" y="953373"/>
          <a:ext cx="432048" cy="387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4" imgW="241200" imgH="215640" progId="Equation.3">
                  <p:embed/>
                </p:oleObj>
              </mc:Choice>
              <mc:Fallback>
                <p:oleObj name="Equation" r:id="rId4" imgW="241200" imgH="21564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953373"/>
                        <a:ext cx="432048" cy="387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>
            <a:hlinkClick r:id="rId6" action="ppaction://hlinksldjump"/>
          </p:cNvPr>
          <p:cNvSpPr/>
          <p:nvPr/>
        </p:nvSpPr>
        <p:spPr>
          <a:xfrm>
            <a:off x="7236296" y="288248"/>
            <a:ext cx="1440160" cy="704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hlinkClick r:id="rId7" action="ppaction://hlinksldjump"/>
          </p:cNvPr>
          <p:cNvSpPr/>
          <p:nvPr/>
        </p:nvSpPr>
        <p:spPr>
          <a:xfrm>
            <a:off x="7308304" y="6323497"/>
            <a:ext cx="1368152" cy="534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0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134537"/>
              </p:ext>
            </p:extLst>
          </p:nvPr>
        </p:nvGraphicFramePr>
        <p:xfrm>
          <a:off x="611560" y="548680"/>
          <a:ext cx="4113870" cy="834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Equation" r:id="rId3" imgW="863280" imgH="190440" progId="Equation.3">
                  <p:embed/>
                </p:oleObj>
              </mc:Choice>
              <mc:Fallback>
                <p:oleObj name="Equation" r:id="rId3" imgW="863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48680"/>
                        <a:ext cx="4113870" cy="834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040687"/>
              </p:ext>
            </p:extLst>
          </p:nvPr>
        </p:nvGraphicFramePr>
        <p:xfrm>
          <a:off x="290513" y="1412875"/>
          <a:ext cx="562768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Equation" r:id="rId5" imgW="1180800" imgH="203040" progId="Equation.3">
                  <p:embed/>
                </p:oleObj>
              </mc:Choice>
              <mc:Fallback>
                <p:oleObj name="Equation" r:id="rId5" imgW="1180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1412875"/>
                        <a:ext cx="5627687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319274"/>
              </p:ext>
            </p:extLst>
          </p:nvPr>
        </p:nvGraphicFramePr>
        <p:xfrm>
          <a:off x="300038" y="2266950"/>
          <a:ext cx="653415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Equation" r:id="rId7" imgW="1371600" imgH="380880" progId="Equation.3">
                  <p:embed/>
                </p:oleObj>
              </mc:Choice>
              <mc:Fallback>
                <p:oleObj name="Equation" r:id="rId7" imgW="13716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2266950"/>
                        <a:ext cx="653415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856255"/>
              </p:ext>
            </p:extLst>
          </p:nvPr>
        </p:nvGraphicFramePr>
        <p:xfrm>
          <a:off x="3707904" y="5085184"/>
          <a:ext cx="51435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Equation" r:id="rId9" imgW="1079280" imgH="177480" progId="Equation.3">
                  <p:embed/>
                </p:oleObj>
              </mc:Choice>
              <mc:Fallback>
                <p:oleObj name="Equation" r:id="rId9" imgW="1079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5085184"/>
                        <a:ext cx="51435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283410"/>
              </p:ext>
            </p:extLst>
          </p:nvPr>
        </p:nvGraphicFramePr>
        <p:xfrm>
          <a:off x="547688" y="3868738"/>
          <a:ext cx="33274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Equation" r:id="rId11" imgW="698400" imgH="177480" progId="Equation.3">
                  <p:embed/>
                </p:oleObj>
              </mc:Choice>
              <mc:Fallback>
                <p:oleObj name="Equation" r:id="rId11" imgW="698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3868738"/>
                        <a:ext cx="33274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37173" y="5301208"/>
            <a:ext cx="2227312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eft Arrow 9">
            <a:hlinkClick r:id="rId13" action="ppaction://hlinksldjump"/>
          </p:cNvPr>
          <p:cNvSpPr/>
          <p:nvPr/>
        </p:nvSpPr>
        <p:spPr>
          <a:xfrm>
            <a:off x="7380312" y="6165304"/>
            <a:ext cx="1656184" cy="6926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16688" y="616"/>
            <a:ext cx="2227312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KHÚC XẠ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0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8"/>
          <p:cNvGrpSpPr>
            <a:grpSpLocks/>
          </p:cNvGrpSpPr>
          <p:nvPr/>
        </p:nvGrpSpPr>
        <p:grpSpPr bwMode="auto">
          <a:xfrm>
            <a:off x="53188" y="65484"/>
            <a:ext cx="8957704" cy="2000638"/>
            <a:chOff x="1852" y="1567"/>
            <a:chExt cx="4561" cy="532"/>
          </a:xfrm>
        </p:grpSpPr>
        <p:sp>
          <p:nvSpPr>
            <p:cNvPr id="10" name="AutoShape 62"/>
            <p:cNvSpPr>
              <a:spLocks noChangeArrowheads="1"/>
            </p:cNvSpPr>
            <p:nvPr/>
          </p:nvSpPr>
          <p:spPr bwMode="gray">
            <a:xfrm>
              <a:off x="2138" y="1625"/>
              <a:ext cx="4275" cy="43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1" name="AutoShape 63"/>
            <p:cNvSpPr>
              <a:spLocks noChangeArrowheads="1"/>
            </p:cNvSpPr>
            <p:nvPr/>
          </p:nvSpPr>
          <p:spPr bwMode="gray">
            <a:xfrm>
              <a:off x="1852" y="1567"/>
              <a:ext cx="298" cy="532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2" name="Text Box 65"/>
            <p:cNvSpPr txBox="1">
              <a:spLocks noChangeArrowheads="1"/>
            </p:cNvSpPr>
            <p:nvPr/>
          </p:nvSpPr>
          <p:spPr bwMode="gray">
            <a:xfrm>
              <a:off x="1930" y="1759"/>
              <a:ext cx="20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smtClean="0"/>
                <a:t>4</a:t>
              </a:r>
              <a:endParaRPr lang="en-US" sz="36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71600" y="188640"/>
            <a:ext cx="7831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mtClean="0"/>
              <a:t>         </a:t>
            </a:r>
            <a:r>
              <a:rPr lang="en-US" dirty="0" smtClean="0"/>
              <a:t>A.                  B</a:t>
            </a:r>
            <a:r>
              <a:rPr lang="en-US" smtClean="0"/>
              <a:t>.                   C</a:t>
            </a:r>
            <a:r>
              <a:rPr lang="en-US" sz="2400" smtClean="0"/>
              <a:t>. 2</a:t>
            </a:r>
            <a:r>
              <a:rPr lang="en-US" sz="2800" smtClean="0"/>
              <a:t> </a:t>
            </a:r>
            <a:r>
              <a:rPr lang="en-US" smtClean="0"/>
              <a:t>                D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073120" y="1310382"/>
            <a:ext cx="311215" cy="5150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794" y="1376246"/>
            <a:ext cx="262493" cy="38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405" y="1363001"/>
            <a:ext cx="280634" cy="40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124" y="1321249"/>
            <a:ext cx="205715" cy="62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122018"/>
              </p:ext>
            </p:extLst>
          </p:nvPr>
        </p:nvGraphicFramePr>
        <p:xfrm>
          <a:off x="1373336" y="2420714"/>
          <a:ext cx="41148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Equation" r:id="rId6" imgW="863280" imgH="190440" progId="Equation.3">
                  <p:embed/>
                </p:oleObj>
              </mc:Choice>
              <mc:Fallback>
                <p:oleObj name="Equation" r:id="rId6" imgW="863280" imgH="1904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336" y="2420714"/>
                        <a:ext cx="41148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038790"/>
              </p:ext>
            </p:extLst>
          </p:nvPr>
        </p:nvGraphicFramePr>
        <p:xfrm>
          <a:off x="871538" y="3284538"/>
          <a:ext cx="59896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Equation" r:id="rId8" imgW="1257120" imgH="203040" progId="Equation.3">
                  <p:embed/>
                </p:oleObj>
              </mc:Choice>
              <mc:Fallback>
                <p:oleObj name="Equation" r:id="rId8" imgW="125712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3284538"/>
                        <a:ext cx="5989637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908234"/>
              </p:ext>
            </p:extLst>
          </p:nvPr>
        </p:nvGraphicFramePr>
        <p:xfrm>
          <a:off x="1001713" y="4194175"/>
          <a:ext cx="5808662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Equation" r:id="rId10" imgW="1218960" imgH="355320" progId="Equation.3">
                  <p:embed/>
                </p:oleObj>
              </mc:Choice>
              <mc:Fallback>
                <p:oleObj name="Equation" r:id="rId10" imgW="121896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4194175"/>
                        <a:ext cx="5808662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6792499" y="3933056"/>
            <a:ext cx="2227312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KHÚC XẠ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8"/>
          <p:cNvGrpSpPr>
            <a:grpSpLocks/>
          </p:cNvGrpSpPr>
          <p:nvPr/>
        </p:nvGrpSpPr>
        <p:grpSpPr bwMode="auto">
          <a:xfrm>
            <a:off x="53188" y="65484"/>
            <a:ext cx="8957704" cy="2000638"/>
            <a:chOff x="1852" y="1567"/>
            <a:chExt cx="4561" cy="532"/>
          </a:xfrm>
        </p:grpSpPr>
        <p:sp>
          <p:nvSpPr>
            <p:cNvPr id="10" name="AutoShape 62"/>
            <p:cNvSpPr>
              <a:spLocks noChangeArrowheads="1"/>
            </p:cNvSpPr>
            <p:nvPr/>
          </p:nvSpPr>
          <p:spPr bwMode="gray">
            <a:xfrm>
              <a:off x="2138" y="1625"/>
              <a:ext cx="4275" cy="43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1" name="AutoShape 63"/>
            <p:cNvSpPr>
              <a:spLocks noChangeArrowheads="1"/>
            </p:cNvSpPr>
            <p:nvPr/>
          </p:nvSpPr>
          <p:spPr bwMode="gray">
            <a:xfrm>
              <a:off x="1852" y="1567"/>
              <a:ext cx="298" cy="532"/>
            </a:xfrm>
            <a:prstGeom prst="diamon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2" name="Text Box 65"/>
            <p:cNvSpPr txBox="1">
              <a:spLocks noChangeArrowheads="1"/>
            </p:cNvSpPr>
            <p:nvPr/>
          </p:nvSpPr>
          <p:spPr bwMode="gray">
            <a:xfrm>
              <a:off x="1930" y="1759"/>
              <a:ext cx="20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smtClean="0"/>
                <a:t>5</a:t>
              </a:r>
              <a:endParaRPr lang="en-US" sz="36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90255" y="509582"/>
            <a:ext cx="7831586" cy="1047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nước có chiết suất 4/3 ra không khí thì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góc tới i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397638"/>
              </p:ext>
            </p:extLst>
          </p:nvPr>
        </p:nvGraphicFramePr>
        <p:xfrm>
          <a:off x="1373336" y="2420714"/>
          <a:ext cx="41148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Equation" r:id="rId3" imgW="863280" imgH="190440" progId="Equation.3">
                  <p:embed/>
                </p:oleObj>
              </mc:Choice>
              <mc:Fallback>
                <p:oleObj name="Equation" r:id="rId3" imgW="8632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336" y="2420714"/>
                        <a:ext cx="41148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71361"/>
              </p:ext>
            </p:extLst>
          </p:nvPr>
        </p:nvGraphicFramePr>
        <p:xfrm>
          <a:off x="1446213" y="2951163"/>
          <a:ext cx="4840287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tion" r:id="rId5" imgW="1015920" imgH="355320" progId="Equation.3">
                  <p:embed/>
                </p:oleObj>
              </mc:Choice>
              <mc:Fallback>
                <p:oleObj name="Equation" r:id="rId5" imgW="10159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2951163"/>
                        <a:ext cx="4840287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672909"/>
              </p:ext>
            </p:extLst>
          </p:nvPr>
        </p:nvGraphicFramePr>
        <p:xfrm>
          <a:off x="2123728" y="5733256"/>
          <a:ext cx="18161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Equation" r:id="rId7" imgW="380880" imgH="164880" progId="Equation.3">
                  <p:embed/>
                </p:oleObj>
              </mc:Choice>
              <mc:Fallback>
                <p:oleObj name="Equation" r:id="rId7" imgW="380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733256"/>
                        <a:ext cx="18161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918733"/>
              </p:ext>
            </p:extLst>
          </p:nvPr>
        </p:nvGraphicFramePr>
        <p:xfrm>
          <a:off x="1395413" y="4346575"/>
          <a:ext cx="5326062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Equation" r:id="rId9" imgW="1117440" imgH="355320" progId="Equation.3">
                  <p:embed/>
                </p:oleObj>
              </mc:Choice>
              <mc:Fallback>
                <p:oleObj name="Equation" r:id="rId9" imgW="1117440" imgH="3553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4346575"/>
                        <a:ext cx="5326062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6778466" y="3933056"/>
            <a:ext cx="2227312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KHÚC XẠ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86"/>
          <p:cNvGrpSpPr>
            <a:grpSpLocks/>
          </p:cNvGrpSpPr>
          <p:nvPr/>
        </p:nvGrpSpPr>
        <p:grpSpPr bwMode="auto">
          <a:xfrm>
            <a:off x="82248" y="48385"/>
            <a:ext cx="8901576" cy="2320589"/>
            <a:chOff x="1642" y="3103"/>
            <a:chExt cx="4415" cy="698"/>
          </a:xfrm>
        </p:grpSpPr>
        <p:sp>
          <p:nvSpPr>
            <p:cNvPr id="22" name="AutoShape 72"/>
            <p:cNvSpPr>
              <a:spLocks noChangeArrowheads="1"/>
            </p:cNvSpPr>
            <p:nvPr/>
          </p:nvSpPr>
          <p:spPr bwMode="gray">
            <a:xfrm>
              <a:off x="1865" y="3123"/>
              <a:ext cx="4192" cy="678"/>
            </a:xfrm>
            <a:prstGeom prst="roundRect">
              <a:avLst>
                <a:gd name="adj" fmla="val 16667"/>
              </a:avLst>
            </a:prstGeom>
            <a:solidFill>
              <a:srgbClr val="F5FAB4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3" name="AutoShape 73"/>
            <p:cNvSpPr>
              <a:spLocks noChangeArrowheads="1"/>
            </p:cNvSpPr>
            <p:nvPr/>
          </p:nvSpPr>
          <p:spPr bwMode="gray">
            <a:xfrm>
              <a:off x="1642" y="3103"/>
              <a:ext cx="289" cy="690"/>
            </a:xfrm>
            <a:prstGeom prst="diamond">
              <a:avLst/>
            </a:prstGeom>
            <a:solidFill>
              <a:srgbClr val="F5FAB4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15150" y="1102736"/>
            <a:ext cx="534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6</a:t>
            </a:r>
            <a:endParaRPr lang="en-US" sz="3600" b="1" dirty="0"/>
          </a:p>
        </p:txBody>
      </p:sp>
      <p:pic>
        <p:nvPicPr>
          <p:cNvPr id="9217" name="Hình ảnh 2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709" y="394058"/>
            <a:ext cx="1740577" cy="197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71600" y="188640"/>
            <a:ext cx="6357371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3419475" algn="l"/>
                <a:tab pos="5040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3419475" algn="l"/>
                <a:tab pos="5040313" algn="l"/>
              </a:tabLst>
            </a:pP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tia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sáng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truyền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trong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không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khí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tới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mặt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thoáng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chất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lỏng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. Tia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phản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xạ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tia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khúc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xạ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vuông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góc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nhau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hình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vẽ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Trong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điều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kiện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đó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giữa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góc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r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hệ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thức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nào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?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3419475" algn="l"/>
                <a:tab pos="5040313" algn="l"/>
              </a:tabLst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	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A.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= r + 90</a:t>
            </a:r>
            <a:r>
              <a:rPr kumimoji="0" lang="en-US" altLang="en-US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0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.	</a:t>
            </a:r>
            <a:r>
              <a:rPr kumimoji="0" lang="en-US" altLang="en-US" sz="2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B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= 90</a:t>
            </a:r>
            <a:r>
              <a:rPr kumimoji="0" lang="en-US" altLang="en-US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0 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- r.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3419475" algn="l"/>
                <a:tab pos="5040313" algn="l"/>
              </a:tabLst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	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C.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= r - 90</a:t>
            </a:r>
            <a:r>
              <a:rPr kumimoji="0" lang="en-US" altLang="en-US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0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.	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D.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= 60</a:t>
            </a:r>
            <a:r>
              <a:rPr kumimoji="0" lang="en-US" altLang="en-US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0 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- r. 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430687" y="1528406"/>
            <a:ext cx="327156" cy="4413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224760"/>
              </p:ext>
            </p:extLst>
          </p:nvPr>
        </p:nvGraphicFramePr>
        <p:xfrm>
          <a:off x="401573" y="5543401"/>
          <a:ext cx="586898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5" imgW="1231560" imgH="177480" progId="Equation.3">
                  <p:embed/>
                </p:oleObj>
              </mc:Choice>
              <mc:Fallback>
                <p:oleObj name="Equation" r:id="rId5" imgW="1231560" imgH="177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573" y="5543401"/>
                        <a:ext cx="586898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6910393" y="4084771"/>
            <a:ext cx="1017715" cy="1432461"/>
            <a:chOff x="9815875" y="3330427"/>
            <a:chExt cx="1017715" cy="1432461"/>
          </a:xfrm>
        </p:grpSpPr>
        <p:sp>
          <p:nvSpPr>
            <p:cNvPr id="29" name="Line 13"/>
            <p:cNvSpPr>
              <a:spLocks noChangeShapeType="1"/>
            </p:cNvSpPr>
            <p:nvPr/>
          </p:nvSpPr>
          <p:spPr bwMode="auto">
            <a:xfrm>
              <a:off x="9815875" y="3470606"/>
              <a:ext cx="635245" cy="11214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rc 15"/>
            <p:cNvSpPr>
              <a:spLocks/>
            </p:cNvSpPr>
            <p:nvPr/>
          </p:nvSpPr>
          <p:spPr bwMode="auto">
            <a:xfrm rot="19497828" flipH="1" flipV="1">
              <a:off x="9815875" y="3821056"/>
              <a:ext cx="254098" cy="140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10006449" y="3330427"/>
              <a:ext cx="127049" cy="210270"/>
            </a:xfrm>
            <a:prstGeom prst="line">
              <a:avLst/>
            </a:prstGeom>
            <a:noFill/>
            <a:ln w="2857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 flipV="1">
              <a:off x="9942924" y="3540696"/>
              <a:ext cx="190573" cy="140180"/>
            </a:xfrm>
            <a:prstGeom prst="line">
              <a:avLst/>
            </a:prstGeom>
            <a:noFill/>
            <a:ln w="2857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>
              <a:off x="10133498" y="4031325"/>
              <a:ext cx="254098" cy="420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22"/>
            <p:cNvSpPr txBox="1">
              <a:spLocks noChangeArrowheads="1"/>
            </p:cNvSpPr>
            <p:nvPr/>
          </p:nvSpPr>
          <p:spPr bwMode="auto">
            <a:xfrm>
              <a:off x="9866166" y="3961235"/>
              <a:ext cx="320269" cy="46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Font typeface="Times New Roman" panose="02020603050405020304" pitchFamily="18" charset="0"/>
                <a:buNone/>
              </a:pPr>
              <a:r>
                <a:rPr lang="en-US" altLang="en-US" sz="2400" b="1"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>
              <a:off x="10425975" y="4301463"/>
              <a:ext cx="407615" cy="46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Font typeface="Times New Roman" panose="02020603050405020304" pitchFamily="18" charset="0"/>
                <a:buNone/>
              </a:pPr>
              <a:r>
                <a:rPr lang="en-US" altLang="en-US" sz="2400" b="1">
                  <a:cs typeface="Times New Roman" panose="02020603050405020304" pitchFamily="18" charset="0"/>
                </a:rPr>
                <a:t>R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36096" y="2963333"/>
            <a:ext cx="2744787" cy="2383055"/>
            <a:chOff x="8341578" y="2208989"/>
            <a:chExt cx="2744787" cy="2383055"/>
          </a:xfrm>
        </p:grpSpPr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8545386" y="3470606"/>
              <a:ext cx="254097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9815875" y="2208989"/>
              <a:ext cx="0" cy="23830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8672435" y="2699618"/>
              <a:ext cx="1143441" cy="7709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rc 14"/>
            <p:cNvSpPr>
              <a:spLocks/>
            </p:cNvSpPr>
            <p:nvPr/>
          </p:nvSpPr>
          <p:spPr bwMode="auto">
            <a:xfrm rot="18307310">
              <a:off x="9501369" y="3102261"/>
              <a:ext cx="300802" cy="190573"/>
            </a:xfrm>
            <a:custGeom>
              <a:avLst/>
              <a:gdLst>
                <a:gd name="T0" fmla="*/ 0 w 23170"/>
                <a:gd name="T1" fmla="*/ 0 h 21600"/>
                <a:gd name="T2" fmla="*/ 0 w 23170"/>
                <a:gd name="T3" fmla="*/ 0 h 21600"/>
                <a:gd name="T4" fmla="*/ 0 w 2317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170" h="21600" fill="none" extrusionOk="0">
                  <a:moveTo>
                    <a:pt x="0" y="57"/>
                  </a:moveTo>
                  <a:cubicBezTo>
                    <a:pt x="522" y="19"/>
                    <a:pt x="1046" y="-1"/>
                    <a:pt x="1570" y="0"/>
                  </a:cubicBezTo>
                  <a:cubicBezTo>
                    <a:pt x="13499" y="0"/>
                    <a:pt x="23170" y="9670"/>
                    <a:pt x="23170" y="21600"/>
                  </a:cubicBezTo>
                </a:path>
                <a:path w="23170" h="21600" stroke="0" extrusionOk="0">
                  <a:moveTo>
                    <a:pt x="0" y="57"/>
                  </a:moveTo>
                  <a:cubicBezTo>
                    <a:pt x="522" y="19"/>
                    <a:pt x="1046" y="-1"/>
                    <a:pt x="1570" y="0"/>
                  </a:cubicBezTo>
                  <a:cubicBezTo>
                    <a:pt x="13499" y="0"/>
                    <a:pt x="23170" y="9670"/>
                    <a:pt x="23170" y="21600"/>
                  </a:cubicBezTo>
                  <a:lnTo>
                    <a:pt x="1570" y="21600"/>
                  </a:lnTo>
                  <a:lnTo>
                    <a:pt x="0" y="5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8"/>
            <p:cNvSpPr>
              <a:spLocks noChangeShapeType="1"/>
            </p:cNvSpPr>
            <p:nvPr/>
          </p:nvSpPr>
          <p:spPr bwMode="auto">
            <a:xfrm>
              <a:off x="8672435" y="2699618"/>
              <a:ext cx="317622" cy="21027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9401643" y="2699618"/>
              <a:ext cx="269979" cy="46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Font typeface="Times New Roman" panose="02020603050405020304" pitchFamily="18" charset="0"/>
                <a:buNone/>
              </a:pPr>
              <a:r>
                <a:rPr lang="en-US" altLang="en-US" sz="2400" b="1"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6" name="Text Box 23"/>
            <p:cNvSpPr txBox="1">
              <a:spLocks noChangeArrowheads="1"/>
            </p:cNvSpPr>
            <p:nvPr/>
          </p:nvSpPr>
          <p:spPr bwMode="auto">
            <a:xfrm>
              <a:off x="8341578" y="2527314"/>
              <a:ext cx="356002" cy="46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Font typeface="Times New Roman" panose="02020603050405020304" pitchFamily="18" charset="0"/>
                <a:buNone/>
              </a:pPr>
              <a:r>
                <a:rPr lang="en-US" altLang="en-US" sz="2400" b="1"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47" name="Text Box 26"/>
            <p:cNvSpPr txBox="1">
              <a:spLocks noChangeArrowheads="1"/>
            </p:cNvSpPr>
            <p:nvPr/>
          </p:nvSpPr>
          <p:spPr bwMode="auto">
            <a:xfrm>
              <a:off x="9499576" y="3470606"/>
              <a:ext cx="304388" cy="46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Font typeface="Times New Roman" panose="02020603050405020304" pitchFamily="18" charset="0"/>
                <a:buNone/>
              </a:pPr>
              <a:r>
                <a:rPr lang="en-US" altLang="en-US" sz="2400" b="1">
                  <a:cs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897159" y="3050945"/>
            <a:ext cx="1341955" cy="1174005"/>
            <a:chOff x="9802641" y="2296601"/>
            <a:chExt cx="1341955" cy="1174005"/>
          </a:xfrm>
        </p:grpSpPr>
        <p:sp>
          <p:nvSpPr>
            <p:cNvPr id="49" name="Line 12"/>
            <p:cNvSpPr>
              <a:spLocks noChangeShapeType="1"/>
            </p:cNvSpPr>
            <p:nvPr/>
          </p:nvSpPr>
          <p:spPr bwMode="auto">
            <a:xfrm flipV="1">
              <a:off x="9815875" y="2699618"/>
              <a:ext cx="1016392" cy="7709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0"/>
            <p:cNvSpPr>
              <a:spLocks noChangeShapeType="1"/>
            </p:cNvSpPr>
            <p:nvPr/>
          </p:nvSpPr>
          <p:spPr bwMode="auto">
            <a:xfrm flipV="1">
              <a:off x="10451120" y="2699618"/>
              <a:ext cx="381147" cy="2803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>
              <a:off x="10685367" y="2296601"/>
              <a:ext cx="459229" cy="46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Font typeface="Times New Roman" panose="02020603050405020304" pitchFamily="18" charset="0"/>
                <a:buNone/>
              </a:pPr>
              <a:r>
                <a:rPr lang="en-US" altLang="en-US" sz="2400" b="1">
                  <a:cs typeface="Times New Roman" panose="02020603050405020304" pitchFamily="18" charset="0"/>
                </a:rPr>
                <a:t>S’</a:t>
              </a:r>
            </a:p>
          </p:txBody>
        </p:sp>
        <p:sp>
          <p:nvSpPr>
            <p:cNvPr id="52" name="Arc 27"/>
            <p:cNvSpPr>
              <a:spLocks/>
            </p:cNvSpPr>
            <p:nvPr/>
          </p:nvSpPr>
          <p:spPr bwMode="auto">
            <a:xfrm rot="1909599" flipH="1">
              <a:off x="9802641" y="3112856"/>
              <a:ext cx="320269" cy="140180"/>
            </a:xfrm>
            <a:custGeom>
              <a:avLst/>
              <a:gdLst>
                <a:gd name="T0" fmla="*/ 0 w 27235"/>
                <a:gd name="T1" fmla="*/ 0 h 21600"/>
                <a:gd name="T2" fmla="*/ 0 w 27235"/>
                <a:gd name="T3" fmla="*/ 0 h 21600"/>
                <a:gd name="T4" fmla="*/ 0 w 272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35" h="21600" fill="none" extrusionOk="0">
                  <a:moveTo>
                    <a:pt x="-1" y="1285"/>
                  </a:moveTo>
                  <a:cubicBezTo>
                    <a:pt x="2353" y="435"/>
                    <a:pt x="4837" y="-1"/>
                    <a:pt x="7341" y="0"/>
                  </a:cubicBezTo>
                  <a:cubicBezTo>
                    <a:pt x="16019" y="0"/>
                    <a:pt x="23855" y="5193"/>
                    <a:pt x="27235" y="13186"/>
                  </a:cubicBezTo>
                </a:path>
                <a:path w="27235" h="21600" stroke="0" extrusionOk="0">
                  <a:moveTo>
                    <a:pt x="-1" y="1285"/>
                  </a:moveTo>
                  <a:cubicBezTo>
                    <a:pt x="2353" y="435"/>
                    <a:pt x="4837" y="-1"/>
                    <a:pt x="7341" y="0"/>
                  </a:cubicBezTo>
                  <a:cubicBezTo>
                    <a:pt x="16019" y="0"/>
                    <a:pt x="23855" y="5193"/>
                    <a:pt x="27235" y="13186"/>
                  </a:cubicBezTo>
                  <a:lnTo>
                    <a:pt x="7341" y="21600"/>
                  </a:lnTo>
                  <a:lnTo>
                    <a:pt x="-1" y="1285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28"/>
            <p:cNvSpPr txBox="1">
              <a:spLocks noChangeArrowheads="1"/>
            </p:cNvSpPr>
            <p:nvPr/>
          </p:nvSpPr>
          <p:spPr bwMode="auto">
            <a:xfrm>
              <a:off x="9928367" y="2699618"/>
              <a:ext cx="371883" cy="46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Font typeface="Times New Roman" panose="02020603050405020304" pitchFamily="18" charset="0"/>
                <a:buNone/>
              </a:pPr>
              <a:r>
                <a:rPr lang="en-US" altLang="en-US" sz="2400" b="1" dirty="0" err="1">
                  <a:cs typeface="Times New Roman" panose="02020603050405020304" pitchFamily="18" charset="0"/>
                </a:rPr>
                <a:t>i</a:t>
              </a:r>
              <a:r>
                <a:rPr lang="en-US" altLang="en-US" sz="2400" b="1" dirty="0">
                  <a:cs typeface="Times New Roman" panose="02020603050405020304" pitchFamily="18" charset="0"/>
                </a:rPr>
                <a:t>’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037776" y="3633667"/>
            <a:ext cx="94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3333CC"/>
                </a:solidFill>
              </a:rPr>
              <a:t>n</a:t>
            </a:r>
            <a:r>
              <a:rPr lang="en-US" b="1" baseline="-25000" smtClean="0">
                <a:solidFill>
                  <a:srgbClr val="3333CC"/>
                </a:solidFill>
              </a:rPr>
              <a:t>1</a:t>
            </a:r>
            <a:r>
              <a:rPr lang="en-US" b="1" smtClean="0">
                <a:solidFill>
                  <a:srgbClr val="3333CC"/>
                </a:solidFill>
              </a:rPr>
              <a:t> </a:t>
            </a:r>
            <a:r>
              <a:rPr lang="en-US" b="1" dirty="0" smtClean="0">
                <a:solidFill>
                  <a:srgbClr val="3333CC"/>
                </a:solidFill>
              </a:rPr>
              <a:t>= 1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37050" y="4727595"/>
            <a:ext cx="94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3333CC"/>
                </a:solidFill>
              </a:rPr>
              <a:t>n</a:t>
            </a:r>
            <a:r>
              <a:rPr lang="en-US" b="1" baseline="-25000" smtClean="0">
                <a:solidFill>
                  <a:srgbClr val="3333CC"/>
                </a:solidFill>
              </a:rPr>
              <a:t>2</a:t>
            </a:r>
            <a:endParaRPr lang="en-US" b="1" baseline="-25000" dirty="0">
              <a:solidFill>
                <a:srgbClr val="3333CC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9860" y="3512986"/>
            <a:ext cx="2227312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KHÚC XẠ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2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4624"/>
            <a:ext cx="868687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>
              <a:lnSpc>
                <a:spcPct val="15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A.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sini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                </a:t>
            </a:r>
            <a:r>
              <a:rPr lang="fr-FR" alt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fr-FR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sini</a:t>
            </a:r>
            <a:r>
              <a:rPr lang="fr-FR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fr-FR" altLang="en-U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1/n	</a:t>
            </a:r>
            <a:r>
              <a:rPr lang="fr-F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tani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n.	</a:t>
            </a:r>
            <a:r>
              <a:rPr lang="fr-F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fr-F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tani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788024" y="1628800"/>
            <a:ext cx="363071" cy="5460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930677" y="3398310"/>
            <a:ext cx="1017715" cy="1432461"/>
            <a:chOff x="9815875" y="3330427"/>
            <a:chExt cx="1017715" cy="1432461"/>
          </a:xfrm>
        </p:grpSpPr>
        <p:sp>
          <p:nvSpPr>
            <p:cNvPr id="5" name="Line 13"/>
            <p:cNvSpPr>
              <a:spLocks noChangeShapeType="1"/>
            </p:cNvSpPr>
            <p:nvPr/>
          </p:nvSpPr>
          <p:spPr bwMode="auto">
            <a:xfrm>
              <a:off x="9815875" y="3470606"/>
              <a:ext cx="635245" cy="11214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rc 15"/>
            <p:cNvSpPr>
              <a:spLocks/>
            </p:cNvSpPr>
            <p:nvPr/>
          </p:nvSpPr>
          <p:spPr bwMode="auto">
            <a:xfrm rot="19497828" flipH="1" flipV="1">
              <a:off x="9815875" y="3821056"/>
              <a:ext cx="254098" cy="140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>
              <a:off x="10006449" y="3330427"/>
              <a:ext cx="127049" cy="210270"/>
            </a:xfrm>
            <a:prstGeom prst="line">
              <a:avLst/>
            </a:prstGeom>
            <a:noFill/>
            <a:ln w="2857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 flipV="1">
              <a:off x="9942924" y="3540696"/>
              <a:ext cx="190573" cy="140180"/>
            </a:xfrm>
            <a:prstGeom prst="line">
              <a:avLst/>
            </a:prstGeom>
            <a:noFill/>
            <a:ln w="2857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9"/>
            <p:cNvSpPr>
              <a:spLocks noChangeShapeType="1"/>
            </p:cNvSpPr>
            <p:nvPr/>
          </p:nvSpPr>
          <p:spPr bwMode="auto">
            <a:xfrm>
              <a:off x="10133498" y="4031325"/>
              <a:ext cx="254098" cy="420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9866166" y="3961235"/>
              <a:ext cx="320269" cy="46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Font typeface="Times New Roman" panose="02020603050405020304" pitchFamily="18" charset="0"/>
                <a:buNone/>
              </a:pPr>
              <a:r>
                <a:rPr lang="en-US" altLang="en-US" sz="2400" b="1"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>
              <a:off x="10425975" y="4301463"/>
              <a:ext cx="407615" cy="46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Font typeface="Times New Roman" panose="02020603050405020304" pitchFamily="18" charset="0"/>
                <a:buNone/>
              </a:pPr>
              <a:r>
                <a:rPr lang="en-US" altLang="en-US" sz="2400" b="1">
                  <a:cs typeface="Times New Roman" panose="02020603050405020304" pitchFamily="18" charset="0"/>
                </a:rPr>
                <a:t>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6380" y="2276872"/>
            <a:ext cx="2744787" cy="2383055"/>
            <a:chOff x="8341578" y="2208989"/>
            <a:chExt cx="2744787" cy="2383055"/>
          </a:xfrm>
        </p:grpSpPr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8545386" y="3470606"/>
              <a:ext cx="254097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9815875" y="2208989"/>
              <a:ext cx="0" cy="23830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8672435" y="2699618"/>
              <a:ext cx="1143441" cy="7709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Arc 14"/>
            <p:cNvSpPr>
              <a:spLocks/>
            </p:cNvSpPr>
            <p:nvPr/>
          </p:nvSpPr>
          <p:spPr bwMode="auto">
            <a:xfrm rot="18307310">
              <a:off x="9501369" y="3102261"/>
              <a:ext cx="300802" cy="190573"/>
            </a:xfrm>
            <a:custGeom>
              <a:avLst/>
              <a:gdLst>
                <a:gd name="T0" fmla="*/ 0 w 23170"/>
                <a:gd name="T1" fmla="*/ 0 h 21600"/>
                <a:gd name="T2" fmla="*/ 0 w 23170"/>
                <a:gd name="T3" fmla="*/ 0 h 21600"/>
                <a:gd name="T4" fmla="*/ 0 w 2317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170" h="21600" fill="none" extrusionOk="0">
                  <a:moveTo>
                    <a:pt x="0" y="57"/>
                  </a:moveTo>
                  <a:cubicBezTo>
                    <a:pt x="522" y="19"/>
                    <a:pt x="1046" y="-1"/>
                    <a:pt x="1570" y="0"/>
                  </a:cubicBezTo>
                  <a:cubicBezTo>
                    <a:pt x="13499" y="0"/>
                    <a:pt x="23170" y="9670"/>
                    <a:pt x="23170" y="21600"/>
                  </a:cubicBezTo>
                </a:path>
                <a:path w="23170" h="21600" stroke="0" extrusionOk="0">
                  <a:moveTo>
                    <a:pt x="0" y="57"/>
                  </a:moveTo>
                  <a:cubicBezTo>
                    <a:pt x="522" y="19"/>
                    <a:pt x="1046" y="-1"/>
                    <a:pt x="1570" y="0"/>
                  </a:cubicBezTo>
                  <a:cubicBezTo>
                    <a:pt x="13499" y="0"/>
                    <a:pt x="23170" y="9670"/>
                    <a:pt x="23170" y="21600"/>
                  </a:cubicBezTo>
                  <a:lnTo>
                    <a:pt x="1570" y="21600"/>
                  </a:lnTo>
                  <a:lnTo>
                    <a:pt x="0" y="5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8672435" y="2699618"/>
              <a:ext cx="317622" cy="21027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9401643" y="2699618"/>
              <a:ext cx="269979" cy="46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Font typeface="Times New Roman" panose="02020603050405020304" pitchFamily="18" charset="0"/>
                <a:buNone/>
              </a:pPr>
              <a:r>
                <a:rPr lang="en-US" altLang="en-US" sz="2400" b="1"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8341578" y="2527314"/>
              <a:ext cx="356002" cy="46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Font typeface="Times New Roman" panose="02020603050405020304" pitchFamily="18" charset="0"/>
                <a:buNone/>
              </a:pPr>
              <a:r>
                <a:rPr lang="en-US" altLang="en-US" sz="2400" b="1"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9499576" y="3470606"/>
              <a:ext cx="304388" cy="46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Font typeface="Times New Roman" panose="02020603050405020304" pitchFamily="18" charset="0"/>
                <a:buNone/>
              </a:pPr>
              <a:r>
                <a:rPr lang="en-US" altLang="en-US" sz="2400" b="1">
                  <a:cs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17443" y="2364484"/>
            <a:ext cx="1341955" cy="1174005"/>
            <a:chOff x="9802641" y="2296601"/>
            <a:chExt cx="1341955" cy="1174005"/>
          </a:xfrm>
        </p:grpSpPr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V="1">
              <a:off x="9815875" y="2699618"/>
              <a:ext cx="1016392" cy="7709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10451120" y="2699618"/>
              <a:ext cx="381147" cy="2803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10685367" y="2296601"/>
              <a:ext cx="459229" cy="46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Font typeface="Times New Roman" panose="02020603050405020304" pitchFamily="18" charset="0"/>
                <a:buNone/>
              </a:pPr>
              <a:r>
                <a:rPr lang="en-US" altLang="en-US" sz="2400" b="1">
                  <a:cs typeface="Times New Roman" panose="02020603050405020304" pitchFamily="18" charset="0"/>
                </a:rPr>
                <a:t>S’</a:t>
              </a:r>
            </a:p>
          </p:txBody>
        </p:sp>
        <p:sp>
          <p:nvSpPr>
            <p:cNvPr id="25" name="Arc 27"/>
            <p:cNvSpPr>
              <a:spLocks/>
            </p:cNvSpPr>
            <p:nvPr/>
          </p:nvSpPr>
          <p:spPr bwMode="auto">
            <a:xfrm rot="1909599" flipH="1">
              <a:off x="9802641" y="3112856"/>
              <a:ext cx="320269" cy="140180"/>
            </a:xfrm>
            <a:custGeom>
              <a:avLst/>
              <a:gdLst>
                <a:gd name="T0" fmla="*/ 0 w 27235"/>
                <a:gd name="T1" fmla="*/ 0 h 21600"/>
                <a:gd name="T2" fmla="*/ 0 w 27235"/>
                <a:gd name="T3" fmla="*/ 0 h 21600"/>
                <a:gd name="T4" fmla="*/ 0 w 272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35" h="21600" fill="none" extrusionOk="0">
                  <a:moveTo>
                    <a:pt x="-1" y="1285"/>
                  </a:moveTo>
                  <a:cubicBezTo>
                    <a:pt x="2353" y="435"/>
                    <a:pt x="4837" y="-1"/>
                    <a:pt x="7341" y="0"/>
                  </a:cubicBezTo>
                  <a:cubicBezTo>
                    <a:pt x="16019" y="0"/>
                    <a:pt x="23855" y="5193"/>
                    <a:pt x="27235" y="13186"/>
                  </a:cubicBezTo>
                </a:path>
                <a:path w="27235" h="21600" stroke="0" extrusionOk="0">
                  <a:moveTo>
                    <a:pt x="-1" y="1285"/>
                  </a:moveTo>
                  <a:cubicBezTo>
                    <a:pt x="2353" y="435"/>
                    <a:pt x="4837" y="-1"/>
                    <a:pt x="7341" y="0"/>
                  </a:cubicBezTo>
                  <a:cubicBezTo>
                    <a:pt x="16019" y="0"/>
                    <a:pt x="23855" y="5193"/>
                    <a:pt x="27235" y="13186"/>
                  </a:cubicBezTo>
                  <a:lnTo>
                    <a:pt x="7341" y="21600"/>
                  </a:lnTo>
                  <a:lnTo>
                    <a:pt x="-1" y="1285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9928367" y="2699618"/>
              <a:ext cx="371883" cy="46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Font typeface="Times New Roman" panose="02020603050405020304" pitchFamily="18" charset="0"/>
                <a:buNone/>
              </a:pPr>
              <a:r>
                <a:rPr lang="en-US" altLang="en-US" sz="2400" b="1" dirty="0" err="1">
                  <a:cs typeface="Times New Roman" panose="02020603050405020304" pitchFamily="18" charset="0"/>
                </a:rPr>
                <a:t>i</a:t>
              </a:r>
              <a:r>
                <a:rPr lang="en-US" altLang="en-US" sz="2400" b="1" dirty="0">
                  <a:cs typeface="Times New Roman" panose="02020603050405020304" pitchFamily="18" charset="0"/>
                </a:rPr>
                <a:t>’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59832" y="2947206"/>
            <a:ext cx="94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3333CC"/>
                </a:solidFill>
              </a:rPr>
              <a:t>n</a:t>
            </a:r>
            <a:r>
              <a:rPr lang="en-US" b="1" baseline="-25000" smtClean="0">
                <a:solidFill>
                  <a:srgbClr val="3333CC"/>
                </a:solidFill>
              </a:rPr>
              <a:t>1</a:t>
            </a:r>
            <a:r>
              <a:rPr lang="en-US" b="1" smtClean="0">
                <a:solidFill>
                  <a:srgbClr val="3333CC"/>
                </a:solidFill>
              </a:rPr>
              <a:t> </a:t>
            </a:r>
            <a:r>
              <a:rPr lang="en-US" b="1" dirty="0" smtClean="0">
                <a:solidFill>
                  <a:srgbClr val="3333CC"/>
                </a:solidFill>
              </a:rPr>
              <a:t>= 1</a:t>
            </a:r>
            <a:endParaRPr lang="en-US" b="1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59832" y="3595308"/>
                <a:ext cx="940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3333CC"/>
                    </a:solidFill>
                  </a:rPr>
                  <a:t>n</a:t>
                </a:r>
                <a:r>
                  <a:rPr lang="en-US" b="1" baseline="-25000" smtClean="0">
                    <a:solidFill>
                      <a:srgbClr val="3333CC"/>
                    </a:solidFill>
                  </a:rPr>
                  <a:t>2</a:t>
                </a:r>
                <a:r>
                  <a:rPr lang="en-US" b="1" smtClean="0">
                    <a:solidFill>
                      <a:srgbClr val="3333CC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3333CC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3333CC"/>
                        </a:solidFill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endParaRPr lang="en-US" b="1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595308"/>
                <a:ext cx="94052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844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588745"/>
              </p:ext>
            </p:extLst>
          </p:nvPr>
        </p:nvGraphicFramePr>
        <p:xfrm>
          <a:off x="4283968" y="3250829"/>
          <a:ext cx="2630182" cy="53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4" imgW="863225" imgH="190417" progId="Equation.3">
                  <p:embed/>
                </p:oleObj>
              </mc:Choice>
              <mc:Fallback>
                <p:oleObj name="Equation" r:id="rId4" imgW="863225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3250829"/>
                        <a:ext cx="2630182" cy="53273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082696"/>
              </p:ext>
            </p:extLst>
          </p:nvPr>
        </p:nvGraphicFramePr>
        <p:xfrm>
          <a:off x="4355976" y="2711121"/>
          <a:ext cx="1657055" cy="410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6" imgW="609480" imgH="164880" progId="Equation.3">
                  <p:embed/>
                </p:oleObj>
              </mc:Choice>
              <mc:Fallback>
                <p:oleObj name="Equation" r:id="rId6" imgW="609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711121"/>
                        <a:ext cx="1657055" cy="410966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93315"/>
              </p:ext>
            </p:extLst>
          </p:nvPr>
        </p:nvGraphicFramePr>
        <p:xfrm>
          <a:off x="3993255" y="3854662"/>
          <a:ext cx="3171033" cy="532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Equation" r:id="rId8" imgW="1041120" imgH="190440" progId="Equation.3">
                  <p:embed/>
                </p:oleObj>
              </mc:Choice>
              <mc:Fallback>
                <p:oleObj name="Equation" r:id="rId8" imgW="10411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3255" y="3854662"/>
                        <a:ext cx="3171033" cy="532734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804995"/>
              </p:ext>
            </p:extLst>
          </p:nvPr>
        </p:nvGraphicFramePr>
        <p:xfrm>
          <a:off x="4018792" y="4475899"/>
          <a:ext cx="224313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Equation" r:id="rId10" imgW="736560" imgH="380880" progId="Equation.3">
                  <p:embed/>
                </p:oleObj>
              </mc:Choice>
              <mc:Fallback>
                <p:oleObj name="Equation" r:id="rId10" imgW="7365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8792" y="4475899"/>
                        <a:ext cx="2243137" cy="106362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336355"/>
              </p:ext>
            </p:extLst>
          </p:nvPr>
        </p:nvGraphicFramePr>
        <p:xfrm>
          <a:off x="4139952" y="5646738"/>
          <a:ext cx="18557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Equation" r:id="rId12" imgW="609480" imgH="164880" progId="Equation.3">
                  <p:embed/>
                </p:oleObj>
              </mc:Choice>
              <mc:Fallback>
                <p:oleObj name="Equation" r:id="rId12" imgW="609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5646738"/>
                        <a:ext cx="1855788" cy="463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1798" y="5301208"/>
            <a:ext cx="2227312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KHÚC XẠ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0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-62153" y="232571"/>
            <a:ext cx="9044776" cy="2182034"/>
            <a:chOff x="1738" y="3013"/>
            <a:chExt cx="4708" cy="1878"/>
          </a:xfrm>
        </p:grpSpPr>
        <p:sp>
          <p:nvSpPr>
            <p:cNvPr id="3" name="AutoShape 67"/>
            <p:cNvSpPr>
              <a:spLocks noChangeArrowheads="1"/>
            </p:cNvSpPr>
            <p:nvPr/>
          </p:nvSpPr>
          <p:spPr bwMode="gray">
            <a:xfrm>
              <a:off x="1995" y="3013"/>
              <a:ext cx="4451" cy="187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" name="AutoShape 68"/>
            <p:cNvSpPr>
              <a:spLocks noChangeArrowheads="1"/>
            </p:cNvSpPr>
            <p:nvPr/>
          </p:nvSpPr>
          <p:spPr bwMode="gray">
            <a:xfrm>
              <a:off x="1738" y="3028"/>
              <a:ext cx="482" cy="902"/>
            </a:xfrm>
            <a:prstGeom prst="diamond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smtClean="0">
                  <a:solidFill>
                    <a:srgbClr val="FF0000"/>
                  </a:solidFill>
                  <a:latin typeface="Arial" charset="0"/>
                </a:rPr>
                <a:t>8</a:t>
              </a:r>
              <a:endParaRPr lang="en-US" sz="2800" b="1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930677" y="3880074"/>
            <a:ext cx="1017715" cy="1432461"/>
            <a:chOff x="9815875" y="3330427"/>
            <a:chExt cx="1017715" cy="1432461"/>
          </a:xfrm>
        </p:grpSpPr>
        <p:sp>
          <p:nvSpPr>
            <p:cNvPr id="58" name="Line 13"/>
            <p:cNvSpPr>
              <a:spLocks noChangeShapeType="1"/>
            </p:cNvSpPr>
            <p:nvPr/>
          </p:nvSpPr>
          <p:spPr bwMode="auto">
            <a:xfrm>
              <a:off x="9815875" y="3470606"/>
              <a:ext cx="635245" cy="11214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Arc 15"/>
            <p:cNvSpPr>
              <a:spLocks/>
            </p:cNvSpPr>
            <p:nvPr/>
          </p:nvSpPr>
          <p:spPr bwMode="auto">
            <a:xfrm rot="19497828" flipH="1" flipV="1">
              <a:off x="9815875" y="3821056"/>
              <a:ext cx="254098" cy="1401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>
              <a:off x="10006449" y="3330427"/>
              <a:ext cx="127049" cy="210270"/>
            </a:xfrm>
            <a:prstGeom prst="line">
              <a:avLst/>
            </a:prstGeom>
            <a:noFill/>
            <a:ln w="2857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 flipV="1">
              <a:off x="9942924" y="3540696"/>
              <a:ext cx="190573" cy="140180"/>
            </a:xfrm>
            <a:prstGeom prst="line">
              <a:avLst/>
            </a:prstGeom>
            <a:noFill/>
            <a:ln w="28575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9"/>
            <p:cNvSpPr>
              <a:spLocks noChangeShapeType="1"/>
            </p:cNvSpPr>
            <p:nvPr/>
          </p:nvSpPr>
          <p:spPr bwMode="auto">
            <a:xfrm>
              <a:off x="10133498" y="4031325"/>
              <a:ext cx="254098" cy="420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2"/>
            <p:cNvSpPr txBox="1">
              <a:spLocks noChangeArrowheads="1"/>
            </p:cNvSpPr>
            <p:nvPr/>
          </p:nvSpPr>
          <p:spPr bwMode="auto">
            <a:xfrm>
              <a:off x="9866166" y="3961235"/>
              <a:ext cx="320269" cy="46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Font typeface="Times New Roman" panose="02020603050405020304" pitchFamily="18" charset="0"/>
                <a:buNone/>
              </a:pPr>
              <a:r>
                <a:rPr lang="en-US" altLang="en-US" sz="2400" b="1"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64" name="Text Box 25"/>
            <p:cNvSpPr txBox="1">
              <a:spLocks noChangeArrowheads="1"/>
            </p:cNvSpPr>
            <p:nvPr/>
          </p:nvSpPr>
          <p:spPr bwMode="auto">
            <a:xfrm>
              <a:off x="10425975" y="4301463"/>
              <a:ext cx="407615" cy="46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Font typeface="Times New Roman" panose="02020603050405020304" pitchFamily="18" charset="0"/>
                <a:buNone/>
              </a:pPr>
              <a:r>
                <a:rPr lang="en-US" altLang="en-US" sz="2400" b="1">
                  <a:cs typeface="Times New Roman" panose="02020603050405020304" pitchFamily="18" charset="0"/>
                </a:rPr>
                <a:t>R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56380" y="2758636"/>
            <a:ext cx="2744787" cy="2383055"/>
            <a:chOff x="8341578" y="2208989"/>
            <a:chExt cx="2744787" cy="2383055"/>
          </a:xfrm>
        </p:grpSpPr>
        <p:sp>
          <p:nvSpPr>
            <p:cNvPr id="66" name="Line 9"/>
            <p:cNvSpPr>
              <a:spLocks noChangeShapeType="1"/>
            </p:cNvSpPr>
            <p:nvPr/>
          </p:nvSpPr>
          <p:spPr bwMode="auto">
            <a:xfrm>
              <a:off x="8545386" y="3470606"/>
              <a:ext cx="254097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0"/>
            <p:cNvSpPr>
              <a:spLocks noChangeShapeType="1"/>
            </p:cNvSpPr>
            <p:nvPr/>
          </p:nvSpPr>
          <p:spPr bwMode="auto">
            <a:xfrm>
              <a:off x="9815875" y="2208989"/>
              <a:ext cx="0" cy="238305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1"/>
            <p:cNvSpPr>
              <a:spLocks noChangeShapeType="1"/>
            </p:cNvSpPr>
            <p:nvPr/>
          </p:nvSpPr>
          <p:spPr bwMode="auto">
            <a:xfrm>
              <a:off x="8672435" y="2699618"/>
              <a:ext cx="1143441" cy="7709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Arc 14"/>
            <p:cNvSpPr>
              <a:spLocks/>
            </p:cNvSpPr>
            <p:nvPr/>
          </p:nvSpPr>
          <p:spPr bwMode="auto">
            <a:xfrm rot="18307310">
              <a:off x="9501369" y="3102261"/>
              <a:ext cx="300802" cy="190573"/>
            </a:xfrm>
            <a:custGeom>
              <a:avLst/>
              <a:gdLst>
                <a:gd name="T0" fmla="*/ 0 w 23170"/>
                <a:gd name="T1" fmla="*/ 0 h 21600"/>
                <a:gd name="T2" fmla="*/ 0 w 23170"/>
                <a:gd name="T3" fmla="*/ 0 h 21600"/>
                <a:gd name="T4" fmla="*/ 0 w 2317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170" h="21600" fill="none" extrusionOk="0">
                  <a:moveTo>
                    <a:pt x="0" y="57"/>
                  </a:moveTo>
                  <a:cubicBezTo>
                    <a:pt x="522" y="19"/>
                    <a:pt x="1046" y="-1"/>
                    <a:pt x="1570" y="0"/>
                  </a:cubicBezTo>
                  <a:cubicBezTo>
                    <a:pt x="13499" y="0"/>
                    <a:pt x="23170" y="9670"/>
                    <a:pt x="23170" y="21600"/>
                  </a:cubicBezTo>
                </a:path>
                <a:path w="23170" h="21600" stroke="0" extrusionOk="0">
                  <a:moveTo>
                    <a:pt x="0" y="57"/>
                  </a:moveTo>
                  <a:cubicBezTo>
                    <a:pt x="522" y="19"/>
                    <a:pt x="1046" y="-1"/>
                    <a:pt x="1570" y="0"/>
                  </a:cubicBezTo>
                  <a:cubicBezTo>
                    <a:pt x="13499" y="0"/>
                    <a:pt x="23170" y="9670"/>
                    <a:pt x="23170" y="21600"/>
                  </a:cubicBezTo>
                  <a:lnTo>
                    <a:pt x="1570" y="21600"/>
                  </a:lnTo>
                  <a:lnTo>
                    <a:pt x="0" y="5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8"/>
            <p:cNvSpPr>
              <a:spLocks noChangeShapeType="1"/>
            </p:cNvSpPr>
            <p:nvPr/>
          </p:nvSpPr>
          <p:spPr bwMode="auto">
            <a:xfrm>
              <a:off x="8672435" y="2699618"/>
              <a:ext cx="317622" cy="21027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 Box 21"/>
            <p:cNvSpPr txBox="1">
              <a:spLocks noChangeArrowheads="1"/>
            </p:cNvSpPr>
            <p:nvPr/>
          </p:nvSpPr>
          <p:spPr bwMode="auto">
            <a:xfrm>
              <a:off x="9401643" y="2699618"/>
              <a:ext cx="269979" cy="46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Font typeface="Times New Roman" panose="02020603050405020304" pitchFamily="18" charset="0"/>
                <a:buNone/>
              </a:pPr>
              <a:r>
                <a:rPr lang="en-US" altLang="en-US" sz="2400" b="1"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72" name="Text Box 23"/>
            <p:cNvSpPr txBox="1">
              <a:spLocks noChangeArrowheads="1"/>
            </p:cNvSpPr>
            <p:nvPr/>
          </p:nvSpPr>
          <p:spPr bwMode="auto">
            <a:xfrm>
              <a:off x="8341578" y="2527314"/>
              <a:ext cx="356002" cy="46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Font typeface="Times New Roman" panose="02020603050405020304" pitchFamily="18" charset="0"/>
                <a:buNone/>
              </a:pPr>
              <a:r>
                <a:rPr lang="en-US" altLang="en-US" sz="2400" b="1"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73" name="Text Box 26"/>
            <p:cNvSpPr txBox="1">
              <a:spLocks noChangeArrowheads="1"/>
            </p:cNvSpPr>
            <p:nvPr/>
          </p:nvSpPr>
          <p:spPr bwMode="auto">
            <a:xfrm>
              <a:off x="9499576" y="3470606"/>
              <a:ext cx="304388" cy="46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Font typeface="Times New Roman" panose="02020603050405020304" pitchFamily="18" charset="0"/>
                <a:buNone/>
              </a:pPr>
              <a:r>
                <a:rPr lang="en-US" altLang="en-US" sz="2400" b="1">
                  <a:cs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917443" y="2846248"/>
            <a:ext cx="1341955" cy="1174005"/>
            <a:chOff x="9802641" y="2296601"/>
            <a:chExt cx="1341955" cy="1174005"/>
          </a:xfrm>
        </p:grpSpPr>
        <p:sp>
          <p:nvSpPr>
            <p:cNvPr id="75" name="Line 12"/>
            <p:cNvSpPr>
              <a:spLocks noChangeShapeType="1"/>
            </p:cNvSpPr>
            <p:nvPr/>
          </p:nvSpPr>
          <p:spPr bwMode="auto">
            <a:xfrm flipV="1">
              <a:off x="9815875" y="2699618"/>
              <a:ext cx="1016392" cy="7709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20"/>
            <p:cNvSpPr>
              <a:spLocks noChangeShapeType="1"/>
            </p:cNvSpPr>
            <p:nvPr/>
          </p:nvSpPr>
          <p:spPr bwMode="auto">
            <a:xfrm flipV="1">
              <a:off x="10451120" y="2699618"/>
              <a:ext cx="381147" cy="2803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Text Box 24"/>
            <p:cNvSpPr txBox="1">
              <a:spLocks noChangeArrowheads="1"/>
            </p:cNvSpPr>
            <p:nvPr/>
          </p:nvSpPr>
          <p:spPr bwMode="auto">
            <a:xfrm>
              <a:off x="10685367" y="2296601"/>
              <a:ext cx="459229" cy="46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Font typeface="Times New Roman" panose="02020603050405020304" pitchFamily="18" charset="0"/>
                <a:buNone/>
              </a:pPr>
              <a:r>
                <a:rPr lang="en-US" altLang="en-US" sz="2400" b="1">
                  <a:cs typeface="Times New Roman" panose="02020603050405020304" pitchFamily="18" charset="0"/>
                </a:rPr>
                <a:t>S’</a:t>
              </a:r>
            </a:p>
          </p:txBody>
        </p:sp>
        <p:sp>
          <p:nvSpPr>
            <p:cNvPr id="78" name="Arc 27"/>
            <p:cNvSpPr>
              <a:spLocks/>
            </p:cNvSpPr>
            <p:nvPr/>
          </p:nvSpPr>
          <p:spPr bwMode="auto">
            <a:xfrm rot="1909599" flipH="1">
              <a:off x="9802641" y="3112856"/>
              <a:ext cx="320269" cy="140180"/>
            </a:xfrm>
            <a:custGeom>
              <a:avLst/>
              <a:gdLst>
                <a:gd name="T0" fmla="*/ 0 w 27235"/>
                <a:gd name="T1" fmla="*/ 0 h 21600"/>
                <a:gd name="T2" fmla="*/ 0 w 27235"/>
                <a:gd name="T3" fmla="*/ 0 h 21600"/>
                <a:gd name="T4" fmla="*/ 0 w 272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35" h="21600" fill="none" extrusionOk="0">
                  <a:moveTo>
                    <a:pt x="-1" y="1285"/>
                  </a:moveTo>
                  <a:cubicBezTo>
                    <a:pt x="2353" y="435"/>
                    <a:pt x="4837" y="-1"/>
                    <a:pt x="7341" y="0"/>
                  </a:cubicBezTo>
                  <a:cubicBezTo>
                    <a:pt x="16019" y="0"/>
                    <a:pt x="23855" y="5193"/>
                    <a:pt x="27235" y="13186"/>
                  </a:cubicBezTo>
                </a:path>
                <a:path w="27235" h="21600" stroke="0" extrusionOk="0">
                  <a:moveTo>
                    <a:pt x="-1" y="1285"/>
                  </a:moveTo>
                  <a:cubicBezTo>
                    <a:pt x="2353" y="435"/>
                    <a:pt x="4837" y="-1"/>
                    <a:pt x="7341" y="0"/>
                  </a:cubicBezTo>
                  <a:cubicBezTo>
                    <a:pt x="16019" y="0"/>
                    <a:pt x="23855" y="5193"/>
                    <a:pt x="27235" y="13186"/>
                  </a:cubicBezTo>
                  <a:lnTo>
                    <a:pt x="7341" y="21600"/>
                  </a:lnTo>
                  <a:lnTo>
                    <a:pt x="-1" y="1285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Text Box 28"/>
            <p:cNvSpPr txBox="1">
              <a:spLocks noChangeArrowheads="1"/>
            </p:cNvSpPr>
            <p:nvPr/>
          </p:nvSpPr>
          <p:spPr bwMode="auto">
            <a:xfrm>
              <a:off x="9928367" y="2699618"/>
              <a:ext cx="371883" cy="46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buFont typeface="Times New Roman" panose="02020603050405020304" pitchFamily="18" charset="0"/>
                <a:buNone/>
              </a:pPr>
              <a:r>
                <a:rPr lang="en-US" altLang="en-US" sz="2400" b="1" dirty="0" err="1">
                  <a:cs typeface="Times New Roman" panose="02020603050405020304" pitchFamily="18" charset="0"/>
                </a:rPr>
                <a:t>i</a:t>
              </a:r>
              <a:r>
                <a:rPr lang="en-US" altLang="en-US" sz="2400" b="1" dirty="0">
                  <a:cs typeface="Times New Roman" panose="02020603050405020304" pitchFamily="18" charset="0"/>
                </a:rPr>
                <a:t>’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3059832" y="3428970"/>
            <a:ext cx="94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3333CC"/>
                </a:solidFill>
              </a:rPr>
              <a:t>n</a:t>
            </a:r>
            <a:r>
              <a:rPr lang="en-US" b="1" baseline="-25000" smtClean="0">
                <a:solidFill>
                  <a:srgbClr val="3333CC"/>
                </a:solidFill>
              </a:rPr>
              <a:t>1</a:t>
            </a:r>
            <a:r>
              <a:rPr lang="en-US" b="1" smtClean="0">
                <a:solidFill>
                  <a:srgbClr val="3333CC"/>
                </a:solidFill>
              </a:rPr>
              <a:t> </a:t>
            </a:r>
            <a:r>
              <a:rPr lang="en-US" b="1" dirty="0" smtClean="0">
                <a:solidFill>
                  <a:srgbClr val="3333CC"/>
                </a:solidFill>
              </a:rPr>
              <a:t>= 1</a:t>
            </a:r>
            <a:endParaRPr lang="en-US" b="1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35"/>
              <p:cNvSpPr>
                <a:spLocks noChangeArrowheads="1"/>
              </p:cNvSpPr>
              <p:nvPr/>
            </p:nvSpPr>
            <p:spPr bwMode="auto">
              <a:xfrm>
                <a:off x="863841" y="249999"/>
                <a:ext cx="8036575" cy="2335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 </a:t>
                </a:r>
                <a:r>
                  <a:rPr kumimoji="0" lang="en-US" alt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sáng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truyền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tới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gặp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thoáng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lỏng có </a:t>
                </a:r>
                <a:r>
                  <a:rPr kumimoji="0" lang="en-US" altLang="en-US" sz="2400" b="0" i="0" u="none" strike="noStrike" cap="none" normalizeH="0" baseline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chiết</a:t>
                </a:r>
                <a:r>
                  <a: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suất</a:t>
                </a:r>
                <a:r>
                  <a:rPr lang="en-US" altLang="en-US" sz="24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√3</m:t>
                    </m:r>
                  </m:oMath>
                </a14:m>
                <a:r>
                  <a:rPr lang="en-US" altLang="en-US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Nếu </a:t>
                </a:r>
                <a:r>
                  <a:rPr lang="en-US" alt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phản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xạ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khúc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xạ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tới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/>
                  <a:t>A. </a:t>
                </a:r>
                <a:r>
                  <a:rPr lang="en-US" sz="2400" dirty="0"/>
                  <a:t>30°.	</a:t>
                </a:r>
                <a:r>
                  <a:rPr lang="en-US" sz="2400"/>
                  <a:t>	</a:t>
                </a:r>
                <a:r>
                  <a:rPr lang="en-US" sz="2400" b="1" smtClean="0"/>
                  <a:t>B</a:t>
                </a:r>
                <a:r>
                  <a:rPr lang="en-US" sz="2400" b="1" dirty="0"/>
                  <a:t>.</a:t>
                </a:r>
                <a:r>
                  <a:rPr lang="en-US" sz="2400" dirty="0"/>
                  <a:t> 60°.	</a:t>
                </a:r>
                <a:r>
                  <a:rPr lang="en-US" sz="2400"/>
                  <a:t>	</a:t>
                </a:r>
                <a:r>
                  <a:rPr lang="en-US" sz="2400" b="1" smtClean="0"/>
                  <a:t>C</a:t>
                </a:r>
                <a:r>
                  <a:rPr lang="en-US" sz="2400" b="1" dirty="0"/>
                  <a:t>. </a:t>
                </a:r>
                <a:r>
                  <a:rPr lang="en-US" sz="2400" dirty="0"/>
                  <a:t>75°.	</a:t>
                </a:r>
                <a:r>
                  <a:rPr lang="en-US" sz="2400"/>
                  <a:t>	</a:t>
                </a:r>
                <a:r>
                  <a:rPr lang="en-US" sz="2400" b="1" smtClean="0"/>
                  <a:t>D</a:t>
                </a:r>
                <a:r>
                  <a:rPr lang="en-US" sz="2400" b="1" dirty="0"/>
                  <a:t>. </a:t>
                </a:r>
                <a:r>
                  <a:rPr lang="en-US" sz="2400" dirty="0"/>
                  <a:t>45°.</a:t>
                </a:r>
              </a:p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3841" y="249999"/>
                <a:ext cx="8036575" cy="2335832"/>
              </a:xfrm>
              <a:prstGeom prst="rect">
                <a:avLst/>
              </a:prstGeom>
              <a:blipFill rotWithShape="1">
                <a:blip r:embed="rId4"/>
                <a:stretch>
                  <a:fillRect l="-1214" t="-1567" r="-11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059832" y="4077072"/>
                <a:ext cx="940526" cy="389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solidFill>
                      <a:srgbClr val="3333CC"/>
                    </a:solidFill>
                  </a:rPr>
                  <a:t>n</a:t>
                </a:r>
                <a:r>
                  <a:rPr lang="en-US" b="1" baseline="-25000" smtClean="0">
                    <a:solidFill>
                      <a:srgbClr val="3333CC"/>
                    </a:solidFill>
                  </a:rPr>
                  <a:t>2</a:t>
                </a:r>
                <a:r>
                  <a:rPr lang="en-US" b="1" smtClean="0">
                    <a:solidFill>
                      <a:srgbClr val="3333CC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3333CC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3333CC"/>
                        </a:solidFill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b="1" i="1" dirty="0" smtClean="0">
                        <a:solidFill>
                          <a:srgbClr val="3333CC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endParaRPr lang="en-US" b="1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077072"/>
                <a:ext cx="940526" cy="389979"/>
              </a:xfrm>
              <a:prstGeom prst="rect">
                <a:avLst/>
              </a:prstGeom>
              <a:blipFill rotWithShape="1">
                <a:blip r:embed="rId5"/>
                <a:stretch>
                  <a:fillRect l="-5844" t="-156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809687"/>
              </p:ext>
            </p:extLst>
          </p:nvPr>
        </p:nvGraphicFramePr>
        <p:xfrm>
          <a:off x="4283968" y="3709752"/>
          <a:ext cx="2630182" cy="53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Equation" r:id="rId6" imgW="863225" imgH="190417" progId="Equation.3">
                  <p:embed/>
                </p:oleObj>
              </mc:Choice>
              <mc:Fallback>
                <p:oleObj name="Equation" r:id="rId6" imgW="863225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3709752"/>
                        <a:ext cx="2630182" cy="53273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911161"/>
              </p:ext>
            </p:extLst>
          </p:nvPr>
        </p:nvGraphicFramePr>
        <p:xfrm>
          <a:off x="4355976" y="2588317"/>
          <a:ext cx="3349433" cy="4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name="Equation" r:id="rId8" imgW="1231560" imgH="177480" progId="Equation.3">
                  <p:embed/>
                </p:oleObj>
              </mc:Choice>
              <mc:Fallback>
                <p:oleObj name="Equation" r:id="rId8" imgW="1231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588317"/>
                        <a:ext cx="3349433" cy="443933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357216"/>
              </p:ext>
            </p:extLst>
          </p:nvPr>
        </p:nvGraphicFramePr>
        <p:xfrm>
          <a:off x="4355976" y="3192885"/>
          <a:ext cx="1657055" cy="410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6" name="Equation" r:id="rId10" imgW="609480" imgH="164880" progId="Equation.3">
                  <p:embed/>
                </p:oleObj>
              </mc:Choice>
              <mc:Fallback>
                <p:oleObj name="Equation" r:id="rId10" imgW="6094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192885"/>
                        <a:ext cx="1657055" cy="410966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950045"/>
              </p:ext>
            </p:extLst>
          </p:nvPr>
        </p:nvGraphicFramePr>
        <p:xfrm>
          <a:off x="3993255" y="4336426"/>
          <a:ext cx="3171033" cy="532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Equation" r:id="rId12" imgW="1041120" imgH="190440" progId="Equation.3">
                  <p:embed/>
                </p:oleObj>
              </mc:Choice>
              <mc:Fallback>
                <p:oleObj name="Equation" r:id="rId12" imgW="10411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3255" y="4336426"/>
                        <a:ext cx="3171033" cy="532734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596653"/>
              </p:ext>
            </p:extLst>
          </p:nvPr>
        </p:nvGraphicFramePr>
        <p:xfrm>
          <a:off x="4018792" y="4957663"/>
          <a:ext cx="224313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8" name="Equation" r:id="rId14" imgW="736560" imgH="380880" progId="Equation.3">
                  <p:embed/>
                </p:oleObj>
              </mc:Choice>
              <mc:Fallback>
                <p:oleObj name="Equation" r:id="rId14" imgW="7365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8792" y="4957663"/>
                        <a:ext cx="2243137" cy="1063625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85403"/>
              </p:ext>
            </p:extLst>
          </p:nvPr>
        </p:nvGraphicFramePr>
        <p:xfrm>
          <a:off x="4028777" y="6057900"/>
          <a:ext cx="3711575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name="Equation" r:id="rId16" imgW="1218960" imgH="215640" progId="Equation.3">
                  <p:embed/>
                </p:oleObj>
              </mc:Choice>
              <mc:Fallback>
                <p:oleObj name="Equation" r:id="rId16" imgW="1218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8777" y="6057900"/>
                        <a:ext cx="3711575" cy="6048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Oval 90"/>
          <p:cNvSpPr/>
          <p:nvPr/>
        </p:nvSpPr>
        <p:spPr>
          <a:xfrm>
            <a:off x="2685668" y="1528406"/>
            <a:ext cx="327156" cy="4413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-8797" y="5733256"/>
            <a:ext cx="2227312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KHÚC XẠ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6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3" grpId="0"/>
      <p:bldP spid="9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680</Words>
  <Application>Microsoft Office PowerPoint</Application>
  <PresentationFormat>On-screen Show (4:3)</PresentationFormat>
  <Paragraphs>123</Paragraphs>
  <Slides>13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Batang</vt:lpstr>
      <vt:lpstr>Calibri</vt:lpstr>
      <vt:lpstr>Cambria Math</vt:lpstr>
      <vt:lpstr>Garamond</vt:lpstr>
      <vt:lpstr>Symbol</vt:lpstr>
      <vt:lpstr>Times New Roman</vt:lpstr>
      <vt:lpstr>Office Theme</vt:lpstr>
      <vt:lpstr>Equation.DSMT4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</cp:lastModifiedBy>
  <cp:revision>39</cp:revision>
  <dcterms:created xsi:type="dcterms:W3CDTF">2020-05-01T03:14:53Z</dcterms:created>
  <dcterms:modified xsi:type="dcterms:W3CDTF">2020-05-01T11:49:52Z</dcterms:modified>
</cp:coreProperties>
</file>