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3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1-09T14:03:52.90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1-09T14:04:08.4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1-09T14:04:10.7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1-09T14:04:12.3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1-09T14:04:13.90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0,'0'0,"-25"0,25 0,-25 0,25 0,-25 0,25 0,-24 0,24 0,-25 0,25 0,-25 0,25 0,-24 0,24 0,-25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1-09T14:04:33.32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1-09T14:03:57.3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1-09T14:03:59.0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-1-1,'0'80,"50"-26,-1 53,26-26,-25 0,24-28,-24-26,-25 54,0-81,0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1-09T14:04:00.6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1-09T14:04:01.5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1-09T14:04:02.9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1-09T14:04:04.10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0 400,'0'-27,"0"1,26-28,-26 1,26 0,-26-27,0 26,0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1-09T14:04:05.82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1-09T14:04:07.18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7CE49-24BC-440C-B275-5FDF81A04480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C8CBC-6C06-48A2-8013-677A987C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0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B54922-1BF3-4D88-B0CF-BDA5B8E9D552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3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5089-CF20-4C2E-AA3F-186E828DB0A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1D6C-2BD3-43FE-B6BB-B7CA330C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5089-CF20-4C2E-AA3F-186E828DB0A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1D6C-2BD3-43FE-B6BB-B7CA330C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3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5089-CF20-4C2E-AA3F-186E828DB0A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1D6C-2BD3-43FE-B6BB-B7CA330C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7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5089-CF20-4C2E-AA3F-186E828DB0A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1D6C-2BD3-43FE-B6BB-B7CA330C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0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5089-CF20-4C2E-AA3F-186E828DB0A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1D6C-2BD3-43FE-B6BB-B7CA330C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6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5089-CF20-4C2E-AA3F-186E828DB0A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1D6C-2BD3-43FE-B6BB-B7CA330C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0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5089-CF20-4C2E-AA3F-186E828DB0A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1D6C-2BD3-43FE-B6BB-B7CA330C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5089-CF20-4C2E-AA3F-186E828DB0A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1D6C-2BD3-43FE-B6BB-B7CA330C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7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5089-CF20-4C2E-AA3F-186E828DB0A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1D6C-2BD3-43FE-B6BB-B7CA330C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5089-CF20-4C2E-AA3F-186E828DB0A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1D6C-2BD3-43FE-B6BB-B7CA330C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3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5089-CF20-4C2E-AA3F-186E828DB0A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1D6C-2BD3-43FE-B6BB-B7CA330C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5089-CF20-4C2E-AA3F-186E828DB0A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11D6C-2BD3-43FE-B6BB-B7CA330C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7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1.emf"/><Relationship Id="rId18" Type="http://schemas.openxmlformats.org/officeDocument/2006/relationships/customXml" Target="../ink/ink12.xml"/><Relationship Id="rId3" Type="http://schemas.openxmlformats.org/officeDocument/2006/relationships/image" Target="../media/image18.gif"/><Relationship Id="rId21" Type="http://schemas.openxmlformats.org/officeDocument/2006/relationships/image" Target="../media/image23.emf"/><Relationship Id="rId7" Type="http://schemas.openxmlformats.org/officeDocument/2006/relationships/customXml" Target="../ink/ink3.xml"/><Relationship Id="rId12" Type="http://schemas.openxmlformats.org/officeDocument/2006/relationships/customXml" Target="../ink/ink7.xml"/><Relationship Id="rId17" Type="http://schemas.openxmlformats.org/officeDocument/2006/relationships/customXml" Target="../ink/ink11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10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19.emf"/><Relationship Id="rId15" Type="http://schemas.openxmlformats.org/officeDocument/2006/relationships/customXml" Target="../ink/ink9.xml"/><Relationship Id="rId10" Type="http://schemas.openxmlformats.org/officeDocument/2006/relationships/customXml" Target="../ink/ink5.xml"/><Relationship Id="rId19" Type="http://schemas.openxmlformats.org/officeDocument/2006/relationships/image" Target="../media/image22.emf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customXml" Target="../ink/ink8.xml"/><Relationship Id="rId22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../../My%20Documents/Downloads/Video/Viet%20nam%20que%20huong%20toi.fl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981200" y="25908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charset="-127"/>
              </a:rPr>
              <a:t>TRÁCH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charset="-127"/>
              </a:rPr>
              <a:t> 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charset="-127"/>
              </a:rPr>
              <a:t>NHIỆM CỦA HỌC SINH VỚI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charset="-127"/>
              </a:rPr>
              <a:t>NHIỆM VỤ BẢO VỆ AN NINH TỔ QUỐC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37000" y="14478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 9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65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6" name="Group 12"/>
          <p:cNvGrpSpPr>
            <a:grpSpLocks/>
          </p:cNvGrpSpPr>
          <p:nvPr/>
        </p:nvGrpSpPr>
        <p:grpSpPr bwMode="auto">
          <a:xfrm>
            <a:off x="4171950" y="533400"/>
            <a:ext cx="6419850" cy="2628016"/>
            <a:chOff x="431" y="492"/>
            <a:chExt cx="4694" cy="2238"/>
          </a:xfrm>
        </p:grpSpPr>
        <p:sp>
          <p:nvSpPr>
            <p:cNvPr id="4" name="AutoShape 11"/>
            <p:cNvSpPr>
              <a:spLocks noChangeArrowheads="1"/>
            </p:cNvSpPr>
            <p:nvPr/>
          </p:nvSpPr>
          <p:spPr bwMode="auto">
            <a:xfrm>
              <a:off x="431" y="492"/>
              <a:ext cx="4694" cy="2236"/>
            </a:xfrm>
            <a:prstGeom prst="flowChartAlternateProcess">
              <a:avLst/>
            </a:prstGeom>
            <a:gradFill rotWithShape="1">
              <a:gsLst>
                <a:gs pos="0">
                  <a:srgbClr val="3333FF"/>
                </a:gs>
                <a:gs pos="50000">
                  <a:schemeClr val="bg1"/>
                </a:gs>
                <a:gs pos="100000">
                  <a:srgbClr val="3333FF"/>
                </a:gs>
              </a:gsLst>
              <a:lin ang="54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20489" name="Picture 6" descr="Cac%20Mac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580"/>
              <a:ext cx="1382" cy="205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0" name="Picture 7" descr="enge_000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580"/>
              <a:ext cx="1382" cy="205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1" name="Picture 9" descr="lenin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583"/>
              <a:ext cx="1382" cy="205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676400" y="3445585"/>
            <a:ext cx="4770858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c.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Bảo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vệ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an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ninh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văn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hoá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tư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tưởng</a:t>
            </a:r>
            <a:endParaRPr lang="en-US" altLang="en-US" sz="2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76400" y="4321175"/>
            <a:ext cx="8839200" cy="23082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Bảo vệ sự ổn định và phát triển bền vững của văn hoá, tư tưởng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Bảo vệ sự đúng đắn, vai trò chủ đạo của chủ nghĩa Mác – Lênin, tư tưởng Hồ Chí Minh</a:t>
            </a:r>
          </a:p>
        </p:txBody>
      </p:sp>
    </p:spTree>
    <p:extLst>
      <p:ext uri="{BB962C8B-B14F-4D97-AF65-F5344CB8AC3E}">
        <p14:creationId xmlns:p14="http://schemas.microsoft.com/office/powerpoint/2010/main" val="69001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219200" y="1409701"/>
            <a:ext cx="8877300" cy="3416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vệ những giá trị đạo đức truyền thống, bản sắc văn hoá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tộc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Bảo vệ đội ngũ văn nghệ sĩ, người làm công tác văn hoá, văn nghệ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3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968376"/>
            <a:ext cx="3086100" cy="5280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d. Bảo vệ an ninh dân tộc</a:t>
            </a:r>
          </a:p>
          <a:p>
            <a:pPr algn="just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Bảo vệ quyền bình đẳng giữa các dân tộc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Ngăn ngừa, phát hiện, đấu tranh với các hoạt động lợi dụng vấn đề dân tộc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146050"/>
            <a:ext cx="5715000" cy="327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3416300"/>
            <a:ext cx="57150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6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15912"/>
            <a:ext cx="10223500" cy="41857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e. Bảo vệ an ninh tôn giáo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Đảm bảo chính sách tự do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ngưỡng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Đấu tranh với các đối tượng, các thế lực Lợi dụng vấn đề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tôn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giáo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Thực hiện đoàn kết, bình đẳng, giúp đỡ nhau cùng phát triển</a:t>
            </a:r>
          </a:p>
        </p:txBody>
      </p:sp>
    </p:spTree>
    <p:extLst>
      <p:ext uri="{BB962C8B-B14F-4D97-AF65-F5344CB8AC3E}">
        <p14:creationId xmlns:p14="http://schemas.microsoft.com/office/powerpoint/2010/main" val="2335582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38400" y="1295401"/>
            <a:ext cx="7620000" cy="4335681"/>
            <a:chOff x="685800" y="1066800"/>
            <a:chExt cx="7620000" cy="4335681"/>
          </a:xfrm>
        </p:grpSpPr>
        <p:pic>
          <p:nvPicPr>
            <p:cNvPr id="23557" name="Picture 6" descr="E:\anh dow\qd\untitled.pn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066800"/>
              <a:ext cx="3657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5" descr="E:\anh dow\vh 1.jpe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066800"/>
              <a:ext cx="3657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85800" y="4202152"/>
              <a:ext cx="7620000" cy="12003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sz="2400" i="1" dirty="0">
                  <a:ln/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Bảo vệ an ninh dân tộc, tôn giáo và văn hóa là nội dung quan trong trong bảo vệ an ninh quốc gia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3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431800" y="3048001"/>
            <a:ext cx="10401300" cy="3323987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h. Bảo vệ an ninh thông tin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Bảo đảm an toàn, nhanh chóng, chính xác và bí mật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Chống lộ, lọt những thông tin bí mật của Nhà nước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Ngăn chặn các hoạt động khai thác, dò tìm để đánh cắp thông tin trên mạng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800" y="258764"/>
            <a:ext cx="10401300" cy="26161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g. Bảo vệ an ninh biên giới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Bảo vệ an ninh trật tự ở khu vực biên giới quốc gia, cả ở đất liền và ở trên biển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Chống các hành vi xâm phạm chủ quyền biên giới</a:t>
            </a:r>
          </a:p>
        </p:txBody>
      </p:sp>
    </p:spTree>
    <p:extLst>
      <p:ext uri="{BB962C8B-B14F-4D97-AF65-F5344CB8AC3E}">
        <p14:creationId xmlns:p14="http://schemas.microsoft.com/office/powerpoint/2010/main" val="1072666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93926" y="457201"/>
            <a:ext cx="8016875" cy="6354763"/>
            <a:chOff x="670560" y="457200"/>
            <a:chExt cx="8016240" cy="6355378"/>
          </a:xfrm>
        </p:grpSpPr>
        <p:pic>
          <p:nvPicPr>
            <p:cNvPr id="25604" name="Picture 6" descr="E:\anh dow\qd\tsa.jp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r="6250"/>
            <a:stretch>
              <a:fillRect/>
            </a:stretch>
          </p:blipFill>
          <p:spPr bwMode="auto">
            <a:xfrm>
              <a:off x="4876800" y="457200"/>
              <a:ext cx="3749040" cy="246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7" descr="E:\anh dow\qd\tuan tra bien gioi.jp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241"/>
            <a:stretch>
              <a:fillRect/>
            </a:stretch>
          </p:blipFill>
          <p:spPr bwMode="auto">
            <a:xfrm>
              <a:off x="670560" y="457200"/>
              <a:ext cx="3749040" cy="246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5" descr="https://encrypted-tbn0.google.com/images?q=tbn:ANd9GcSQDsRGpfw3o6dQe4ScIiUaMr9W7XwTY4wN4Vdi6xFNxaiqwDy3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" y="3703320"/>
              <a:ext cx="3749040" cy="246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7" descr="https://encrypted-tbn1.google.com/images?q=tbn:ANd9GcQZk42i1-z_JI75veObhQhJS5DkivKJcb_Z529Hmd8YjuRfgu-bEg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657600"/>
              <a:ext cx="3749040" cy="246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Rectangle 7"/>
            <p:cNvSpPr>
              <a:spLocks noChangeArrowheads="1"/>
            </p:cNvSpPr>
            <p:nvPr/>
          </p:nvSpPr>
          <p:spPr bwMode="auto">
            <a:xfrm>
              <a:off x="1062247" y="3048000"/>
              <a:ext cx="3190044" cy="4001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i="1">
                  <a:cs typeface="Arial" panose="020B0604020202020204" pitchFamily="34" charset="0"/>
                </a:rPr>
                <a:t>Chuẩn bị tuần tra biên giới</a:t>
              </a:r>
              <a:endParaRPr lang="en-US" altLang="en-US" sz="2000" i="1"/>
            </a:p>
          </p:txBody>
        </p:sp>
        <p:sp>
          <p:nvSpPr>
            <p:cNvPr id="25609" name="Rectangle 8"/>
            <p:cNvSpPr>
              <a:spLocks noChangeArrowheads="1"/>
            </p:cNvSpPr>
            <p:nvPr/>
          </p:nvSpPr>
          <p:spPr bwMode="auto">
            <a:xfrm>
              <a:off x="4876800" y="2971800"/>
              <a:ext cx="3810000" cy="10156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i="1">
                  <a:cs typeface="Arial" panose="020B0604020202020204" pitchFamily="34" charset="0"/>
                </a:rPr>
                <a:t>Bảo vệ Trường Sa là trách nhiệm của toàn thể dân tộc  Việt Nam</a:t>
              </a:r>
              <a:endParaRPr lang="en-US" altLang="en-US" sz="2000" i="1"/>
            </a:p>
          </p:txBody>
        </p:sp>
        <p:sp>
          <p:nvSpPr>
            <p:cNvPr id="25610" name="Rectangle 9"/>
            <p:cNvSpPr>
              <a:spLocks noChangeArrowheads="1"/>
            </p:cNvSpPr>
            <p:nvPr/>
          </p:nvSpPr>
          <p:spPr bwMode="auto">
            <a:xfrm>
              <a:off x="1219792" y="6412468"/>
              <a:ext cx="6781209" cy="4001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i="1">
                  <a:solidFill>
                    <a:srgbClr val="0000FF"/>
                  </a:solidFill>
                  <a:cs typeface="Arial" panose="020B0604020202020204" pitchFamily="34" charset="0"/>
                </a:rPr>
                <a:t>Nhiệm vụ của thông tin Quân đội là bảo vệ an ninh mạng</a:t>
              </a:r>
              <a:endParaRPr lang="en-US" altLang="en-US" sz="2000" i="1">
                <a:solidFill>
                  <a:srgbClr val="0000FF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2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590800"/>
            <a:ext cx="8382000" cy="16764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HỌC SINH VỚI NHIỆM VỤ BẢO VỆ</a:t>
            </a:r>
            <a:b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NINH TỔ QUỐC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3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828801" y="685801"/>
            <a:ext cx="62976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Nâng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cao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trách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nhiệm</a:t>
            </a:r>
            <a:endParaRPr lang="en-US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724026"/>
            <a:ext cx="8229600" cy="50783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thức được tính chất, nhiệm vụ, nội dung bảo vệ an ninh quốc gia. Từ đó, xác định trách nhiệm là một lực lượng tuyên truyền tích cực cho nhiệm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này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Tích cực học tập nâng cao kiến thức về Hiến pháp, pháp luật, hiểu được những nội dung cơ bản về bảo vệ an ninh quốc gia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Luôn nâng cao cảnh giác, chủ động phòng ngừa, tích cực tham gia phong trào toàn dân bảo vệ an ninh Tổ quốc</a:t>
            </a:r>
          </a:p>
        </p:txBody>
      </p:sp>
    </p:spTree>
    <p:extLst>
      <p:ext uri="{BB962C8B-B14F-4D97-AF65-F5344CB8AC3E}">
        <p14:creationId xmlns:p14="http://schemas.microsoft.com/office/powerpoint/2010/main" val="205584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81200" y="76201"/>
            <a:ext cx="8305800" cy="130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tốt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dung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bảo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vệ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an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ninh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gia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1665288"/>
            <a:ext cx="8458200" cy="43545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Luôn tu dưỡng, rèn luyện phẩm chất đạo đức, lối sống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Thực hiện tốt phương châm 3 không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Không tự phát lập hội, câu lạc bộ, bản tin, tạp chí trái quy định của pháp luật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Đoàn kết, tương trợ giúp đỡ lẫn nhau</a:t>
            </a:r>
          </a:p>
          <a:p>
            <a:pPr algn="just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Tích cực tham gia tuyên truyền, hướng dẫn, cùng mọi người thực hiện nhiệm vụ, nội dung bảo vệ an ninh quốc gia</a:t>
            </a:r>
          </a:p>
        </p:txBody>
      </p:sp>
    </p:spTree>
    <p:extLst>
      <p:ext uri="{BB962C8B-B14F-4D97-AF65-F5344CB8AC3E}">
        <p14:creationId xmlns:p14="http://schemas.microsoft.com/office/powerpoint/2010/main" val="196568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48200" y="838201"/>
            <a:ext cx="249299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NỘI DUNG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05000" y="2057400"/>
            <a:ext cx="8458200" cy="3886200"/>
            <a:chOff x="381000" y="2057400"/>
            <a:chExt cx="8458200" cy="3886200"/>
          </a:xfrm>
          <a:solidFill>
            <a:schemeClr val="bg1"/>
          </a:solidFill>
        </p:grpSpPr>
        <p:grpSp>
          <p:nvGrpSpPr>
            <p:cNvPr id="11269" name="Group 9"/>
            <p:cNvGrpSpPr>
              <a:grpSpLocks/>
            </p:cNvGrpSpPr>
            <p:nvPr/>
          </p:nvGrpSpPr>
          <p:grpSpPr bwMode="auto">
            <a:xfrm>
              <a:off x="381000" y="2057400"/>
              <a:ext cx="8458200" cy="3886200"/>
              <a:chOff x="381000" y="2057400"/>
              <a:chExt cx="8458200" cy="3886200"/>
            </a:xfrm>
            <a:grpFill/>
          </p:grpSpPr>
          <p:sp>
            <p:nvSpPr>
              <p:cNvPr id="6" name="Rounded Rectangle 5"/>
              <p:cNvSpPr/>
              <p:nvPr/>
            </p:nvSpPr>
            <p:spPr>
              <a:xfrm>
                <a:off x="381000" y="2057400"/>
                <a:ext cx="8458200" cy="3886200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just">
                  <a:defRPr/>
                </a:pPr>
                <a:endParaRPr lang="en-US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066800" y="4114800"/>
                <a:ext cx="7315200" cy="131818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defRPr/>
                </a:pPr>
                <a:r>
                  <a:rPr lang="en-US" sz="2800" dirty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II. HỌC SINH VỚI NHIỆM VỤ BẢO VỆ AN NINH QUỐC GIA 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066800" y="2438400"/>
              <a:ext cx="7315200" cy="13181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sz="28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NHỮNG VẤN ĐỀ CHUNG VỀ AN NINH QUỐC GIA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963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828800" y="25400"/>
            <a:ext cx="8839200" cy="195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3.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cao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cảnh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chủ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cực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tham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gia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đấu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phòng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chống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tội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phạm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góp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bảo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vệ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an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ninh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Tổ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quốc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828800" y="2546350"/>
            <a:ext cx="8636000" cy="3016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Luôn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nêu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cao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cảnh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phát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báo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cáo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kịp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đầy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đủ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chính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xác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thông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tin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sai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trái</a:t>
            </a:r>
            <a:endParaRPr lang="en-US" altLang="en-US" sz="24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Chủ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động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đề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phòng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bị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xấu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kích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động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lôi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kéo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cực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tự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tham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gia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quyết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nhiệm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vụ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theo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cầu</a:t>
            </a:r>
            <a:endParaRPr lang="en-US" altLang="en-US" sz="2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9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041400" y="527050"/>
            <a:ext cx="10668000" cy="45858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Động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viên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giúp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đỡ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đã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lầm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lỡ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sa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ngã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giúp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họ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mau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chóng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tiến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bộ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Kiên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quyết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bao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che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khuyết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điểm</a:t>
            </a:r>
            <a:endParaRPr lang="en-US" altLang="en-US" sz="2400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400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4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4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Phát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huy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tốt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vai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trò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tổ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chức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đoàn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thể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.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Tổ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chức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học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sinh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tham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gia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công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tác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phòng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chống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tội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phạm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tệ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nạn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xã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hội</a:t>
            </a:r>
            <a:endParaRPr lang="en-US" altLang="en-US" sz="2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7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AutoShap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lowChartAlternateProcess">
            <a:avLst/>
          </a:prstGeom>
          <a:solidFill>
            <a:schemeClr val="bg1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41" name="Picture 3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70100"/>
            <a:ext cx="52578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9400" y="303074"/>
            <a:ext cx="614161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mạnh khỏe, học tốt!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4" y="5775325"/>
              <a:ext cx="1587" cy="1588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9341" y="5270341"/>
                <a:ext cx="252333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7039" y="1054100"/>
              <a:ext cx="1587" cy="1588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1666" y="549116"/>
                <a:ext cx="252333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5388" y="1654175"/>
              <a:ext cx="152400" cy="203200"/>
            </p14:xfrm>
          </p:contentPart>
        </mc:Choice>
        <mc:Fallback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46565" y="1539605"/>
                <a:ext cx="209685" cy="431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2975" y="2495550"/>
              <a:ext cx="1588" cy="1588"/>
            </p14:xfrm>
          </p:contentPart>
        </mc:Choice>
        <mc:Fallback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7523" y="1990566"/>
                <a:ext cx="252492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2975" y="2495550"/>
              <a:ext cx="1588" cy="1588"/>
            </p14:xfrm>
          </p:contentPart>
        </mc:Choice>
        <mc:Fallback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7523" y="1990566"/>
                <a:ext cx="252492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93100" y="2205039"/>
              <a:ext cx="1588" cy="1587"/>
            </p14:xfrm>
          </p:contentPart>
        </mc:Choice>
        <mc:Fallback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7648" y="1700373"/>
                <a:ext cx="252492" cy="101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8363" y="1616076"/>
              <a:ext cx="19050" cy="144463"/>
            </p14:xfrm>
          </p:contentPart>
        </mc:Choice>
        <mc:Fallback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59968" y="1502159"/>
                <a:ext cx="75841" cy="372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6114" y="569914"/>
              <a:ext cx="1587" cy="1587"/>
            </p14:xfrm>
          </p:contentPart>
        </mc:Choice>
        <mc:Fallback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0741" y="65248"/>
                <a:ext cx="252333" cy="101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4139" y="687389"/>
              <a:ext cx="1587" cy="1587"/>
            </p14:xfrm>
          </p:contentPart>
        </mc:Choice>
        <mc:Fallback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78766" y="182723"/>
                <a:ext cx="252333" cy="101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7700" y="474664"/>
              <a:ext cx="1588" cy="1587"/>
            </p14:xfrm>
          </p:contentPart>
        </mc:Choice>
        <mc:Fallback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72248" y="-30002"/>
                <a:ext cx="252492" cy="101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3825" y="465139"/>
              <a:ext cx="1588" cy="1587"/>
            </p14:xfrm>
          </p:contentPart>
        </mc:Choice>
        <mc:Fallback>
          <p:pic>
            <p:nvPicPr>
              <p:cNvPr id="10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8373" y="-39527"/>
                <a:ext cx="252492" cy="101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8225" y="115889"/>
              <a:ext cx="1588" cy="1587"/>
            </p14:xfrm>
          </p:contentPart>
        </mc:Choice>
        <mc:Fallback>
          <p:pic>
            <p:nvPicPr>
              <p:cNvPr id="10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72974491" y="-22327465"/>
                <a:ext cx="76679756" cy="22949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4389" y="909639"/>
              <a:ext cx="71437" cy="1587"/>
            </p14:xfrm>
          </p:contentPart>
        </mc:Choice>
        <mc:Fallback>
          <p:pic>
            <p:nvPicPr>
              <p:cNvPr id="10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0" y="0"/>
                <a:ext cx="712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58475" y="879475"/>
              <a:ext cx="1588" cy="1588"/>
            </p14:xfrm>
          </p:contentPart>
        </mc:Choice>
        <mc:Fallback>
          <p:pic>
            <p:nvPicPr>
              <p:cNvPr id="10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33023" y="374491"/>
                <a:ext cx="252492" cy="10115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511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57400" y="2667000"/>
            <a:ext cx="8305800" cy="1295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Arial" pitchFamily="34" charset="0"/>
              </a:rPr>
              <a:t>I. NHỮNG VẤN ĐỀ CHUNG VỀ AN NINH QUỐC GIA</a:t>
            </a:r>
          </a:p>
        </p:txBody>
      </p:sp>
    </p:spTree>
    <p:extLst>
      <p:ext uri="{BB962C8B-B14F-4D97-AF65-F5344CB8AC3E}">
        <p14:creationId xmlns:p14="http://schemas.microsoft.com/office/powerpoint/2010/main" val="378059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457200"/>
            <a:ext cx="8305800" cy="609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An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alt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05000" y="1371600"/>
            <a:ext cx="8001000" cy="5257800"/>
            <a:chOff x="381000" y="1524000"/>
            <a:chExt cx="8001000" cy="5257800"/>
          </a:xfrm>
        </p:grpSpPr>
        <p:sp>
          <p:nvSpPr>
            <p:cNvPr id="12295" name="Rectangle 5"/>
            <p:cNvSpPr>
              <a:spLocks noChangeArrowheads="1"/>
            </p:cNvSpPr>
            <p:nvPr/>
          </p:nvSpPr>
          <p:spPr bwMode="auto">
            <a:xfrm>
              <a:off x="381000" y="1993900"/>
              <a:ext cx="4648200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phòng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ngừa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phát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ngăn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chặn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đấu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tranh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thất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bại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hoạt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động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xâm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phạm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an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ninh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quốc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gia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343" name="Group 8"/>
            <p:cNvGrpSpPr>
              <a:grpSpLocks/>
            </p:cNvGrpSpPr>
            <p:nvPr/>
          </p:nvGrpSpPr>
          <p:grpSpPr bwMode="auto">
            <a:xfrm>
              <a:off x="381000" y="1524000"/>
              <a:ext cx="8001000" cy="5257800"/>
              <a:chOff x="381000" y="1524000"/>
              <a:chExt cx="8001000" cy="5257800"/>
            </a:xfrm>
          </p:grpSpPr>
          <p:pic>
            <p:nvPicPr>
              <p:cNvPr id="14344" name="Picture 20" descr="2">
                <a:hlinkClick r:id="rId2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721" y="1524000"/>
                <a:ext cx="2842279" cy="4016375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22"/>
              <p:cNvSpPr>
                <a:spLocks noChangeArrowheads="1"/>
              </p:cNvSpPr>
              <p:nvPr/>
            </p:nvSpPr>
            <p:spPr bwMode="auto">
              <a:xfrm>
                <a:off x="381000" y="5638800"/>
                <a:ext cx="8001000" cy="1143000"/>
              </a:xfrm>
              <a:prstGeom prst="rect">
                <a:avLst/>
              </a:prstGeom>
              <a:gradFill rotWithShape="1">
                <a:gsLst>
                  <a:gs pos="0">
                    <a:srgbClr val="66FF99"/>
                  </a:gs>
                  <a:gs pos="50000">
                    <a:schemeClr val="bg1"/>
                  </a:gs>
                  <a:gs pos="100000">
                    <a:srgbClr val="66FF99"/>
                  </a:gs>
                </a:gsLst>
                <a:lin ang="5400000" scaled="1"/>
              </a:gra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 i="1" dirty="0">
                    <a:solidFill>
                      <a:srgbClr val="FF0066"/>
                    </a:solidFill>
                    <a:latin typeface="Arial" charset="0"/>
                  </a:rPr>
                  <a:t>Diện tích: 331.211,6 Km</a:t>
                </a:r>
                <a:r>
                  <a:rPr lang="en-US" i="1" baseline="30000" dirty="0">
                    <a:solidFill>
                      <a:srgbClr val="FF0066"/>
                    </a:solidFill>
                    <a:latin typeface="Arial" charset="0"/>
                  </a:rPr>
                  <a:t>2  </a:t>
                </a: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 i="1" dirty="0">
                    <a:solidFill>
                      <a:srgbClr val="FF0066"/>
                    </a:solidFill>
                    <a:latin typeface="Arial" charset="0"/>
                  </a:rPr>
                  <a:t>Dân số: Khoảng 87 triệu; Dân tộc: 54; Tôn giáo lớn: 6</a:t>
                </a: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 i="1" dirty="0">
                    <a:solidFill>
                      <a:srgbClr val="FF0066"/>
                    </a:solidFill>
                    <a:latin typeface="Arial" charset="0"/>
                  </a:rPr>
                  <a:t>    (Phật giáo, Công giáo, Tin lành, Hồi giáo, Hòa Hảo, Cao Đài)</a:t>
                </a: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2292350" y="1143001"/>
            <a:ext cx="319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a. An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ninh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quốc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gia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: </a:t>
            </a:r>
            <a:endParaRPr lang="en-US" altLang="en-US" sz="24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2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362200" y="184150"/>
            <a:ext cx="41798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b.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Bảo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vệ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an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ninh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quốc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gia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81199" y="762000"/>
            <a:ext cx="9527177" cy="5943600"/>
            <a:chOff x="457199" y="762000"/>
            <a:chExt cx="9527177" cy="5943600"/>
          </a:xfrm>
        </p:grpSpPr>
        <p:grpSp>
          <p:nvGrpSpPr>
            <p:cNvPr id="15365" name="Group 8"/>
            <p:cNvGrpSpPr>
              <a:grpSpLocks/>
            </p:cNvGrpSpPr>
            <p:nvPr/>
          </p:nvGrpSpPr>
          <p:grpSpPr bwMode="auto">
            <a:xfrm>
              <a:off x="688975" y="3581400"/>
              <a:ext cx="7921625" cy="3124200"/>
              <a:chOff x="917464" y="3200400"/>
              <a:chExt cx="7921736" cy="3124200"/>
            </a:xfrm>
          </p:grpSpPr>
          <p:pic>
            <p:nvPicPr>
              <p:cNvPr id="15367" name="Picture 7" descr="E:\anh dow\BTLBDBP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7464" y="3200400"/>
                <a:ext cx="4187936" cy="312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Cloud Callout 7"/>
              <p:cNvSpPr/>
              <p:nvPr/>
            </p:nvSpPr>
            <p:spPr>
              <a:xfrm>
                <a:off x="5181549" y="3352800"/>
                <a:ext cx="3657651" cy="1905000"/>
              </a:xfrm>
              <a:prstGeom prst="cloudCallout">
                <a:avLst>
                  <a:gd name="adj1" fmla="val -61706"/>
                  <a:gd name="adj2" fmla="val 66563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i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Bộ đội Biên phòng là lực lượng nòng cốt trong bảo vệ an ninh biên giới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57199" y="762000"/>
              <a:ext cx="9527177" cy="2246769"/>
            </a:xfrm>
            <a:prstGeom prst="rect">
              <a:avLst/>
            </a:prstGeom>
            <a:gradFill flip="none" rotWithShape="1">
              <a:gsLst>
                <a:gs pos="0">
                  <a:srgbClr val="00FF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240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- Phòng ngừa, phát hiện, ngăn chặn, đấu tranh làm thất bại các hoạt động xâm phạm an ninh quốc gia</a:t>
              </a:r>
            </a:p>
            <a:p>
              <a:pPr algn="just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240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- Mục tiêu về an ninh quốc gia là: những đối tượng, địa điểm, công trình, cơ sở</a:t>
              </a:r>
            </a:p>
            <a:p>
              <a:pPr algn="just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240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- Bảo vệ an ninh quốc gia là nghĩa vụ, trách nhiệm của mọi công dân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350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3509" y="685800"/>
            <a:ext cx="6392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 Nhiệm vụ bảo vệ an ninh quốc gia</a:t>
            </a:r>
            <a:endParaRPr lang="en-US" sz="2800" dirty="0">
              <a:latin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849430" y="838200"/>
            <a:ext cx="3948870" cy="5702300"/>
            <a:chOff x="6019800" y="838200"/>
            <a:chExt cx="3048001" cy="4726119"/>
          </a:xfrm>
        </p:grpSpPr>
        <p:pic>
          <p:nvPicPr>
            <p:cNvPr id="16390" name="Picture 6" descr="E:\anh dow\qd\ca 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838200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6019800" y="3810000"/>
              <a:ext cx="3048001" cy="175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en-US" sz="2400" i="1">
                  <a:solidFill>
                    <a:srgbClr val="0000FF"/>
                  </a:solidFill>
                  <a:cs typeface="Arial" panose="020B0604020202020204" pitchFamily="34" charset="0"/>
                </a:rPr>
                <a:t>Công an bắt Cù Huy Hà Vũ phạm tội chống phá Nhà nước</a:t>
              </a:r>
              <a:endParaRPr lang="en-US" altLang="en-US" sz="2400" i="1"/>
            </a:p>
          </p:txBody>
        </p:sp>
      </p:grpSp>
      <p:sp>
        <p:nvSpPr>
          <p:cNvPr id="3" name="Rectangle 2"/>
          <p:cNvSpPr/>
          <p:nvPr/>
        </p:nvSpPr>
        <p:spPr>
          <a:xfrm>
            <a:off x="190498" y="1504173"/>
            <a:ext cx="7658931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vẹn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lãnh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thổ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498" y="4446132"/>
            <a:ext cx="747103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ninh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tưởng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đoàn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tộc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0498" y="2790487"/>
            <a:ext cx="6883401" cy="1685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ninh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ngoại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lợi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khác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3150" y="69503"/>
            <a:ext cx="387985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 Nhiệm vụ bảo vệ an ninh quốc gia</a:t>
            </a:r>
            <a:endParaRPr lang="en-US" sz="2800" dirty="0">
              <a:latin typeface="Arial" charset="0"/>
            </a:endParaRP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6629400" y="4152901"/>
            <a:ext cx="3733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400" i="1" dirty="0" err="1">
                <a:solidFill>
                  <a:srgbClr val="0000FF"/>
                </a:solidFill>
                <a:cs typeface="Arial" panose="020B0604020202020204" pitchFamily="34" charset="0"/>
              </a:rPr>
              <a:t>Công</a:t>
            </a:r>
            <a:r>
              <a:rPr lang="en-US" altLang="en-US" sz="2400" i="1" dirty="0">
                <a:solidFill>
                  <a:srgbClr val="0000FF"/>
                </a:solidFill>
                <a:cs typeface="Arial" panose="020B0604020202020204" pitchFamily="34" charset="0"/>
              </a:rPr>
              <a:t> an </a:t>
            </a:r>
            <a:r>
              <a:rPr lang="en-US" altLang="en-US" sz="2400" i="1" dirty="0" err="1">
                <a:solidFill>
                  <a:srgbClr val="0000FF"/>
                </a:solidFill>
                <a:cs typeface="Arial" panose="020B0604020202020204" pitchFamily="34" charset="0"/>
              </a:rPr>
              <a:t>bắt</a:t>
            </a:r>
            <a:r>
              <a:rPr lang="en-US" altLang="en-US" sz="24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cs typeface="Arial" panose="020B0604020202020204" pitchFamily="34" charset="0"/>
              </a:rPr>
              <a:t>tội</a:t>
            </a:r>
            <a:r>
              <a:rPr lang="en-US" altLang="en-US" sz="24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cs typeface="Arial" panose="020B0604020202020204" pitchFamily="34" charset="0"/>
              </a:rPr>
              <a:t>phạm</a:t>
            </a:r>
            <a:r>
              <a:rPr lang="en-US" altLang="en-US" sz="24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cs typeface="Arial" panose="020B0604020202020204" pitchFamily="34" charset="0"/>
              </a:rPr>
              <a:t>buôn</a:t>
            </a:r>
            <a:r>
              <a:rPr lang="en-US" altLang="en-US" sz="24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cs typeface="Arial" panose="020B0604020202020204" pitchFamily="34" charset="0"/>
              </a:rPr>
              <a:t>bán</a:t>
            </a:r>
            <a:r>
              <a:rPr lang="en-US" altLang="en-US" sz="24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cs typeface="Arial" panose="020B0604020202020204" pitchFamily="34" charset="0"/>
              </a:rPr>
              <a:t>phụ</a:t>
            </a:r>
            <a:r>
              <a:rPr lang="en-US" altLang="en-US" sz="24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cs typeface="Arial" panose="020B0604020202020204" pitchFamily="34" charset="0"/>
              </a:rPr>
              <a:t>nữ</a:t>
            </a:r>
            <a:r>
              <a:rPr lang="en-US" altLang="en-US" sz="2400" i="1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i="1" dirty="0" err="1">
                <a:solidFill>
                  <a:srgbClr val="0000FF"/>
                </a:solidFill>
                <a:cs typeface="Arial" panose="020B0604020202020204" pitchFamily="34" charset="0"/>
              </a:rPr>
              <a:t>trẻ</a:t>
            </a:r>
            <a:r>
              <a:rPr lang="en-US" altLang="en-US" sz="24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cs typeface="Arial" panose="020B0604020202020204" pitchFamily="34" charset="0"/>
              </a:rPr>
              <a:t>em</a:t>
            </a:r>
            <a:r>
              <a:rPr lang="en-US" altLang="en-US" sz="2400" i="1" dirty="0">
                <a:solidFill>
                  <a:srgbClr val="0000FF"/>
                </a:solidFill>
                <a:cs typeface="Arial" panose="020B0604020202020204" pitchFamily="34" charset="0"/>
              </a:rPr>
              <a:t> qua </a:t>
            </a:r>
            <a:r>
              <a:rPr lang="en-US" altLang="en-US" sz="2400" i="1" dirty="0" err="1">
                <a:solidFill>
                  <a:srgbClr val="0000FF"/>
                </a:solidFill>
                <a:cs typeface="Arial" panose="020B0604020202020204" pitchFamily="34" charset="0"/>
              </a:rPr>
              <a:t>biên</a:t>
            </a:r>
            <a:r>
              <a:rPr lang="en-US" altLang="en-US" sz="24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cs typeface="Arial" panose="020B0604020202020204" pitchFamily="34" charset="0"/>
              </a:rPr>
              <a:t>giới</a:t>
            </a:r>
            <a:endParaRPr lang="en-US" altLang="en-US" sz="2400" i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35000" y="1454498"/>
            <a:ext cx="5207000" cy="2308324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 Bảo vệ bí mật Nhà nước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Phòng ngừa, phát hiện, ngăn chặn, đấu tranh làm thất bại và loại trừ các hoạt động xâm phạm</a:t>
            </a:r>
          </a:p>
        </p:txBody>
      </p:sp>
      <p:pic>
        <p:nvPicPr>
          <p:cNvPr id="9" name="Picture 5" descr="E:\anh dow\c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2601"/>
            <a:ext cx="40386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25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41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981200" y="228601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3.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dung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bảo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vệ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an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ninh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gia</a:t>
            </a:r>
            <a:endParaRPr lang="en-US" altLang="en-US" sz="28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1143000" y="2511654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en-US" altLang="en-US" sz="2400" dirty="0" err="1" smtClean="0">
                <a:cs typeface="Arial" panose="020B0604020202020204" pitchFamily="34" charset="0"/>
              </a:rPr>
              <a:t>Bảo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vệ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chế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độ</a:t>
            </a:r>
            <a:r>
              <a:rPr lang="en-US" altLang="en-US" sz="2400" dirty="0"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cs typeface="Arial" panose="020B0604020202020204" pitchFamily="34" charset="0"/>
              </a:rPr>
              <a:t>Đảng</a:t>
            </a:r>
            <a:endParaRPr lang="en-US" altLang="en-US" sz="2400" dirty="0" smtClean="0">
              <a:cs typeface="Arial" panose="020B0604020202020204" pitchFamily="34" charset="0"/>
            </a:endParaRPr>
          </a:p>
          <a:p>
            <a:pPr algn="just" eaLnBrk="1" hangingPunct="1"/>
            <a:endParaRPr lang="en-US" altLang="en-US" sz="2400" dirty="0" smtClean="0">
              <a:cs typeface="Arial" panose="020B0604020202020204" pitchFamily="34" charset="0"/>
            </a:endParaRPr>
          </a:p>
          <a:p>
            <a:pPr marL="342900" indent="-342900" algn="just" eaLnBrk="1" hangingPunct="1">
              <a:buFontTx/>
              <a:buChar char="-"/>
            </a:pP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Giữ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gìn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sự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sạch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tổ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chức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đảng</a:t>
            </a:r>
            <a:r>
              <a:rPr lang="en-US" altLang="en-US" sz="2400" dirty="0"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nước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224088" y="838201"/>
            <a:ext cx="501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a.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Bảo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vệ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an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ninh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chính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bộ</a:t>
            </a:r>
            <a:endParaRPr lang="en-US" alt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143000" y="1457900"/>
            <a:ext cx="9588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>
                <a:solidFill>
                  <a:srgbClr val="0000FF"/>
                </a:solidFill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 dung </a:t>
            </a:r>
            <a:r>
              <a:rPr lang="en-US" altLang="en-US" sz="2800" dirty="0" err="1">
                <a:solidFill>
                  <a:srgbClr val="0000FF"/>
                </a:solidFill>
                <a:cs typeface="Arial" panose="020B0604020202020204" pitchFamily="34" charset="0"/>
              </a:rPr>
              <a:t>trọng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Arial" panose="020B0604020202020204" pitchFamily="34" charset="0"/>
              </a:rPr>
              <a:t>yếu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Arial" panose="020B0604020202020204" pitchFamily="34" charset="0"/>
              </a:rPr>
              <a:t>hàng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Arial" panose="020B0604020202020204" pitchFamily="34" charset="0"/>
              </a:rPr>
              <a:t>đầu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cs typeface="Arial" panose="020B0604020202020204" pitchFamily="34" charset="0"/>
              </a:rPr>
              <a:t>thường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Arial" panose="020B0604020202020204" pitchFamily="34" charset="0"/>
              </a:rPr>
              <a:t>xuyên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cs typeface="Arial" panose="020B0604020202020204" pitchFamily="34" charset="0"/>
              </a:rPr>
              <a:t>cấp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Arial" panose="020B0604020202020204" pitchFamily="34" charset="0"/>
              </a:rPr>
              <a:t>bách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Arial" panose="020B0604020202020204" pitchFamily="34" charset="0"/>
              </a:rPr>
              <a:t>hiện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 nay</a:t>
            </a:r>
            <a:endParaRPr lang="en-US" altLang="en-US" sz="28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5392869"/>
            <a:ext cx="91440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Việt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ngoài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3906095"/>
            <a:ext cx="9004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ngừa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ngăn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chặn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đấu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mọi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mưu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4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139950" y="833438"/>
            <a:ext cx="3805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i="1">
                <a:solidFill>
                  <a:srgbClr val="0000FF"/>
                </a:solidFill>
                <a:cs typeface="Arial" panose="020B0604020202020204" pitchFamily="34" charset="0"/>
              </a:rPr>
              <a:t>b. Bảo vệ an ninh kinh tế</a:t>
            </a:r>
            <a:endParaRPr lang="en-US" altLang="en-US" sz="24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33600" y="1370014"/>
            <a:ext cx="8154988" cy="4802187"/>
            <a:chOff x="609600" y="1369874"/>
            <a:chExt cx="8154988" cy="4802326"/>
          </a:xfrm>
        </p:grpSpPr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609600" y="3246438"/>
              <a:ext cx="8154988" cy="2925762"/>
              <a:chOff x="609600" y="3246437"/>
              <a:chExt cx="8154448" cy="2925763"/>
            </a:xfrm>
          </p:grpSpPr>
          <p:pic>
            <p:nvPicPr>
              <p:cNvPr id="19464" name="Picture 5" descr="E:\anh dow\daukhi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0" y="3246437"/>
                <a:ext cx="3963448" cy="2925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5" name="Picture 6" descr="E:\anh dow\qd\ts3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763"/>
              <a:stretch>
                <a:fillRect/>
              </a:stretch>
            </p:blipFill>
            <p:spPr bwMode="auto">
              <a:xfrm>
                <a:off x="609600" y="3246437"/>
                <a:ext cx="4077810" cy="2925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609600" y="1369874"/>
              <a:ext cx="80772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en-US" sz="2400">
                  <a:solidFill>
                    <a:srgbClr val="0000FF"/>
                  </a:solidFill>
                  <a:cs typeface="Arial" panose="020B0604020202020204" pitchFamily="34" charset="0"/>
                </a:rPr>
                <a:t>- Bảo vệ sự ổn định, phát triển của nền kinh tế thị trường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n-US" sz="2400">
                  <a:solidFill>
                    <a:srgbClr val="0000FF"/>
                  </a:solidFill>
                  <a:cs typeface="Arial" panose="020B0604020202020204" pitchFamily="34" charset="0"/>
                </a:rPr>
                <a:t>- Bảo vệ đội ngũ cán bộ quản lý kinh tế, các nhà khoa học, nhà kinh doanh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59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1201</Words>
  <Application>Microsoft Office PowerPoint</Application>
  <PresentationFormat>Widescreen</PresentationFormat>
  <Paragraphs>88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굴림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II. HỌC SINH VỚI NHIỆM VỤ BẢO VỆ  AN NINH TỔ QUỐC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9</cp:revision>
  <dcterms:created xsi:type="dcterms:W3CDTF">2020-05-18T02:27:36Z</dcterms:created>
  <dcterms:modified xsi:type="dcterms:W3CDTF">2020-05-18T03:40:24Z</dcterms:modified>
</cp:coreProperties>
</file>