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83" r:id="rId2"/>
    <p:sldId id="261" r:id="rId3"/>
    <p:sldId id="257" r:id="rId4"/>
    <p:sldId id="285" r:id="rId5"/>
    <p:sldId id="258" r:id="rId6"/>
    <p:sldId id="259" r:id="rId7"/>
    <p:sldId id="284" r:id="rId8"/>
    <p:sldId id="286" r:id="rId9"/>
    <p:sldId id="287" r:id="rId10"/>
    <p:sldId id="288" r:id="rId11"/>
    <p:sldId id="289" r:id="rId12"/>
    <p:sldId id="290" r:id="rId13"/>
    <p:sldId id="291" r:id="rId14"/>
    <p:sldId id="260" r:id="rId15"/>
    <p:sldId id="263" r:id="rId16"/>
    <p:sldId id="262" r:id="rId17"/>
    <p:sldId id="281" r:id="rId18"/>
    <p:sldId id="264" r:id="rId19"/>
    <p:sldId id="282" r:id="rId20"/>
    <p:sldId id="265" r:id="rId21"/>
    <p:sldId id="266" r:id="rId22"/>
    <p:sldId id="267" r:id="rId23"/>
    <p:sldId id="268" r:id="rId24"/>
    <p:sldId id="269" r:id="rId25"/>
    <p:sldId id="270" r:id="rId26"/>
    <p:sldId id="292" r:id="rId27"/>
    <p:sldId id="271" r:id="rId28"/>
    <p:sldId id="273" r:id="rId29"/>
    <p:sldId id="272" r:id="rId30"/>
    <p:sldId id="295" r:id="rId31"/>
    <p:sldId id="274" r:id="rId32"/>
    <p:sldId id="294" r:id="rId33"/>
    <p:sldId id="296" r:id="rId34"/>
    <p:sldId id="275" r:id="rId35"/>
    <p:sldId id="276" r:id="rId36"/>
    <p:sldId id="278" r:id="rId37"/>
    <p:sldId id="277" r:id="rId38"/>
    <p:sldId id="279" r:id="rId39"/>
    <p:sldId id="280" r:id="rId4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PC" initials="M" lastIdx="0" clrIdx="0">
    <p:extLst>
      <p:ext uri="{19B8F6BF-5375-455C-9EA6-DF929625EA0E}">
        <p15:presenceInfo xmlns:p15="http://schemas.microsoft.com/office/powerpoint/2012/main" userId="My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CC"/>
    <a:srgbClr val="66FF66"/>
    <a:srgbClr val="04C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ADEF4-A6A6-4D1B-8A52-16E339396928}" type="datetimeFigureOut">
              <a:rPr lang="vi-VN" smtClean="0"/>
              <a:t>24/04/2020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EF97D-CF97-4270-9385-1394FA9EC037}" type="slidenum">
              <a:rPr lang="vi-VN" smtClean="0"/>
              <a:t>‹#›</a:t>
            </a:fld>
            <a:endParaRPr lang="vi-VN"/>
          </a:p>
        </p:txBody>
      </p:sp>
    </p:spTree>
    <p:extLst>
      <p:ext uri="{BB962C8B-B14F-4D97-AF65-F5344CB8AC3E}">
        <p14:creationId xmlns:p14="http://schemas.microsoft.com/office/powerpoint/2010/main" val="237351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vi-V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FF72A38-5249-4BF0-A4A2-F7854910255B}" type="datetime1">
              <a:rPr lang="vi-VN" smtClean="0"/>
              <a:t>24/04/2020</a:t>
            </a:fld>
            <a:endParaRPr lang="vi-VN"/>
          </a:p>
        </p:txBody>
      </p:sp>
      <p:sp>
        <p:nvSpPr>
          <p:cNvPr id="5" name="Footer Placeholder 4"/>
          <p:cNvSpPr>
            <a:spLocks noGrp="1"/>
          </p:cNvSpPr>
          <p:nvPr>
            <p:ph type="ftr" sz="quarter" idx="11"/>
          </p:nvPr>
        </p:nvSpPr>
        <p:spPr/>
        <p:txBody>
          <a:bodyPr/>
          <a:lstStyle/>
          <a:p>
            <a:r>
              <a:rPr lang="vi-VN" smtClean="0"/>
              <a:t>TRẦN QUANG LINH</a:t>
            </a:r>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a:t>
            </a:fld>
            <a:endParaRPr lang="vi-VN"/>
          </a:p>
        </p:txBody>
      </p:sp>
      <p:graphicFrame>
        <p:nvGraphicFramePr>
          <p:cNvPr id="7" name="Table 6"/>
          <p:cNvGraphicFramePr>
            <a:graphicFrameLocks noGrp="1"/>
          </p:cNvGraphicFramePr>
          <p:nvPr userDrawn="1">
            <p:extLst>
              <p:ext uri="{D42A27DB-BD31-4B8C-83A1-F6EECF244321}">
                <p14:modId xmlns:p14="http://schemas.microsoft.com/office/powerpoint/2010/main" val="4040249586"/>
              </p:ext>
            </p:extLst>
          </p:nvPr>
        </p:nvGraphicFramePr>
        <p:xfrm>
          <a:off x="9666514" y="0"/>
          <a:ext cx="2525484" cy="396240"/>
        </p:xfrm>
        <a:graphic>
          <a:graphicData uri="http://schemas.openxmlformats.org/drawingml/2006/table">
            <a:tbl>
              <a:tblPr firstRow="1" bandRow="1">
                <a:tableStyleId>{5940675A-B579-460E-94D1-54222C63F5DA}</a:tableStyleId>
              </a:tblPr>
              <a:tblGrid>
                <a:gridCol w="841828">
                  <a:extLst>
                    <a:ext uri="{9D8B030D-6E8A-4147-A177-3AD203B41FA5}">
                      <a16:colId xmlns:a16="http://schemas.microsoft.com/office/drawing/2014/main" val="3286885633"/>
                    </a:ext>
                  </a:extLst>
                </a:gridCol>
                <a:gridCol w="841828">
                  <a:extLst>
                    <a:ext uri="{9D8B030D-6E8A-4147-A177-3AD203B41FA5}">
                      <a16:colId xmlns:a16="http://schemas.microsoft.com/office/drawing/2014/main" val="1550476576"/>
                    </a:ext>
                  </a:extLst>
                </a:gridCol>
                <a:gridCol w="841828">
                  <a:extLst>
                    <a:ext uri="{9D8B030D-6E8A-4147-A177-3AD203B41FA5}">
                      <a16:colId xmlns:a16="http://schemas.microsoft.com/office/drawing/2014/main" val="347019060"/>
                    </a:ext>
                  </a:extLst>
                </a:gridCol>
              </a:tblGrid>
              <a:tr h="370840">
                <a:tc>
                  <a:txBody>
                    <a:bodyPr/>
                    <a:lstStyle/>
                    <a:p>
                      <a:pPr algn="ctr"/>
                      <a:r>
                        <a:rPr lang="en-US" sz="2000" dirty="0" smtClean="0">
                          <a:latin typeface="+mj-lt"/>
                        </a:rPr>
                        <a:t>A</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rPr>
                        <a:t>B</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rPr>
                        <a:t>C</a:t>
                      </a:r>
                      <a:endParaRPr lang="vi-VN" sz="2000" dirty="0">
                        <a:latin typeface="+mj-lt"/>
                      </a:endParaRPr>
                    </a:p>
                  </a:txBody>
                  <a:tcPr>
                    <a:cell3D prstMaterial="dkEdge">
                      <a:bevel prst="relaxedInset"/>
                      <a:lightRig rig="flood" dir="t"/>
                    </a:cell3D>
                  </a:tcPr>
                </a:tc>
                <a:extLst>
                  <a:ext uri="{0D108BD9-81ED-4DB2-BD59-A6C34878D82A}">
                    <a16:rowId xmlns:a16="http://schemas.microsoft.com/office/drawing/2014/main" val="1120089092"/>
                  </a:ext>
                </a:extLst>
              </a:tr>
            </a:tbl>
          </a:graphicData>
        </a:graphic>
      </p:graphicFrame>
      <p:pic>
        <p:nvPicPr>
          <p:cNvPr id="9" name="Picture 2" descr="Káº¿t quáº£ hÃ¬nh áº£nh cho Lá»i thá» thá»© 9 lÆ°u quang vÅ©"/>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450" y="-1"/>
            <a:ext cx="12363448"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7727324" y="5257800"/>
            <a:ext cx="4464676"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smtClean="0">
                <a:latin typeface="+mj-lt"/>
              </a:rPr>
              <a:t>GV:</a:t>
            </a:r>
            <a:r>
              <a:rPr lang="en-US" sz="2400" baseline="0" dirty="0" smtClean="0">
                <a:latin typeface="+mj-lt"/>
              </a:rPr>
              <a:t> TRẦN QUANG LINH</a:t>
            </a:r>
            <a:endParaRPr lang="vi-VN" sz="2400" dirty="0">
              <a:latin typeface="+mj-lt"/>
            </a:endParaRPr>
          </a:p>
        </p:txBody>
      </p:sp>
    </p:spTree>
    <p:extLst>
      <p:ext uri="{BB962C8B-B14F-4D97-AF65-F5344CB8AC3E}">
        <p14:creationId xmlns:p14="http://schemas.microsoft.com/office/powerpoint/2010/main" val="346290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FC78394-3BDE-4351-B773-396DE2FEED22}" type="datetime1">
              <a:rPr lang="vi-VN" smtClean="0"/>
              <a:t>24/04/2020</a:t>
            </a:fld>
            <a:endParaRPr lang="vi-VN"/>
          </a:p>
        </p:txBody>
      </p:sp>
      <p:sp>
        <p:nvSpPr>
          <p:cNvPr id="5" name="Footer Placeholder 4"/>
          <p:cNvSpPr>
            <a:spLocks noGrp="1"/>
          </p:cNvSpPr>
          <p:nvPr>
            <p:ph type="ftr" sz="quarter" idx="11"/>
          </p:nvPr>
        </p:nvSpPr>
        <p:spPr/>
        <p:txBody>
          <a:bodyPr/>
          <a:lstStyle/>
          <a:p>
            <a:r>
              <a:rPr lang="vi-VN" smtClean="0"/>
              <a:t>TRẦN QUANG LINH</a:t>
            </a:r>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253533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A7E4C4A-BE0D-4C3D-8BC8-6D2BA8E7D661}" type="datetime1">
              <a:rPr lang="vi-VN" smtClean="0"/>
              <a:t>24/04/2020</a:t>
            </a:fld>
            <a:endParaRPr lang="vi-VN"/>
          </a:p>
        </p:txBody>
      </p:sp>
      <p:sp>
        <p:nvSpPr>
          <p:cNvPr id="5" name="Footer Placeholder 4"/>
          <p:cNvSpPr>
            <a:spLocks noGrp="1"/>
          </p:cNvSpPr>
          <p:nvPr>
            <p:ph type="ftr" sz="quarter" idx="11"/>
          </p:nvPr>
        </p:nvSpPr>
        <p:spPr/>
        <p:txBody>
          <a:bodyPr/>
          <a:lstStyle/>
          <a:p>
            <a:r>
              <a:rPr lang="vi-VN" smtClean="0"/>
              <a:t>TRẦN QUANG LINH</a:t>
            </a:r>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62100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vi-VN" dirty="0"/>
          </a:p>
        </p:txBody>
      </p:sp>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5" name="Footer Placeholder 4"/>
          <p:cNvSpPr>
            <a:spLocks noGrp="1"/>
          </p:cNvSpPr>
          <p:nvPr>
            <p:ph type="ftr" sz="quarter" idx="11"/>
          </p:nvPr>
        </p:nvSpPr>
        <p:spPr/>
        <p:txBody>
          <a:bodyPr/>
          <a:lstStyle/>
          <a:p>
            <a:r>
              <a:rPr lang="vi-VN" smtClean="0"/>
              <a:t>TRẦN QUANG LINH</a:t>
            </a:r>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99900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B12CC-EE4A-4969-BFA9-DCDA1DEC7FF7}" type="datetime1">
              <a:rPr lang="vi-VN" smtClean="0"/>
              <a:t>24/04/2020</a:t>
            </a:fld>
            <a:endParaRPr lang="vi-VN"/>
          </a:p>
        </p:txBody>
      </p:sp>
      <p:sp>
        <p:nvSpPr>
          <p:cNvPr id="5" name="Footer Placeholder 4"/>
          <p:cNvSpPr>
            <a:spLocks noGrp="1"/>
          </p:cNvSpPr>
          <p:nvPr>
            <p:ph type="ftr" sz="quarter" idx="11"/>
          </p:nvPr>
        </p:nvSpPr>
        <p:spPr/>
        <p:txBody>
          <a:bodyPr/>
          <a:lstStyle/>
          <a:p>
            <a:r>
              <a:rPr lang="vi-VN" smtClean="0"/>
              <a:t>TRẦN QUANG LINH</a:t>
            </a:r>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20555877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2C92EB5-C29A-45E3-BEA1-EADA9B88A534}" type="datetime1">
              <a:rPr lang="vi-VN" smtClean="0"/>
              <a:t>24/04/2020</a:t>
            </a:fld>
            <a:endParaRPr lang="vi-VN"/>
          </a:p>
        </p:txBody>
      </p:sp>
      <p:sp>
        <p:nvSpPr>
          <p:cNvPr id="6" name="Footer Placeholder 5"/>
          <p:cNvSpPr>
            <a:spLocks noGrp="1"/>
          </p:cNvSpPr>
          <p:nvPr>
            <p:ph type="ftr" sz="quarter" idx="11"/>
          </p:nvPr>
        </p:nvSpPr>
        <p:spPr/>
        <p:txBody>
          <a:bodyPr/>
          <a:lstStyle/>
          <a:p>
            <a:r>
              <a:rPr lang="vi-VN" smtClean="0"/>
              <a:t>TRẦN QUANG LINH</a:t>
            </a:r>
            <a:endParaRPr lang="vi-VN"/>
          </a:p>
        </p:txBody>
      </p:sp>
      <p:sp>
        <p:nvSpPr>
          <p:cNvPr id="7" name="Slide Number Placeholder 6"/>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36150965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767556"/>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9ED0C32-BD94-4612-92D6-F8EAF30EB807}" type="datetime1">
              <a:rPr lang="vi-VN" smtClean="0"/>
              <a:t>24/04/2020</a:t>
            </a:fld>
            <a:endParaRPr lang="vi-VN"/>
          </a:p>
        </p:txBody>
      </p:sp>
      <p:sp>
        <p:nvSpPr>
          <p:cNvPr id="8" name="Footer Placeholder 7"/>
          <p:cNvSpPr>
            <a:spLocks noGrp="1"/>
          </p:cNvSpPr>
          <p:nvPr>
            <p:ph type="ftr" sz="quarter" idx="11"/>
          </p:nvPr>
        </p:nvSpPr>
        <p:spPr/>
        <p:txBody>
          <a:bodyPr/>
          <a:lstStyle/>
          <a:p>
            <a:r>
              <a:rPr lang="vi-VN" smtClean="0"/>
              <a:t>TRẦN QUANG LINH</a:t>
            </a:r>
            <a:endParaRPr lang="vi-VN"/>
          </a:p>
        </p:txBody>
      </p:sp>
      <p:sp>
        <p:nvSpPr>
          <p:cNvPr id="9" name="Slide Number Placeholder 8"/>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1271321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D792F85-8FEA-4BF6-8C73-C5929269CEB8}" type="datetime1">
              <a:rPr lang="vi-VN" smtClean="0"/>
              <a:t>24/04/2020</a:t>
            </a:fld>
            <a:endParaRPr lang="vi-VN"/>
          </a:p>
        </p:txBody>
      </p:sp>
      <p:sp>
        <p:nvSpPr>
          <p:cNvPr id="4" name="Footer Placeholder 3"/>
          <p:cNvSpPr>
            <a:spLocks noGrp="1"/>
          </p:cNvSpPr>
          <p:nvPr>
            <p:ph type="ftr" sz="quarter" idx="11"/>
          </p:nvPr>
        </p:nvSpPr>
        <p:spPr/>
        <p:txBody>
          <a:bodyPr/>
          <a:lstStyle/>
          <a:p>
            <a:r>
              <a:rPr lang="vi-VN" smtClean="0"/>
              <a:t>TRẦN QUANG LINH</a:t>
            </a:r>
            <a:endParaRPr lang="vi-VN"/>
          </a:p>
        </p:txBody>
      </p:sp>
      <p:sp>
        <p:nvSpPr>
          <p:cNvPr id="5" name="Slide Number Placeholder 4"/>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20427593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3" name="Footer Placeholder 2"/>
          <p:cNvSpPr>
            <a:spLocks noGrp="1"/>
          </p:cNvSpPr>
          <p:nvPr>
            <p:ph type="ftr" sz="quarter" idx="11"/>
          </p:nvPr>
        </p:nvSpPr>
        <p:spPr/>
        <p:txBody>
          <a:bodyPr/>
          <a:lstStyle/>
          <a:p>
            <a:r>
              <a:rPr lang="vi-VN" smtClean="0"/>
              <a:t>TRẦN QUANG LINH</a:t>
            </a:r>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2726356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CB6C76-73C2-4859-82B9-9D8206E819D6}" type="datetime1">
              <a:rPr lang="vi-VN" smtClean="0"/>
              <a:t>24/04/2020</a:t>
            </a:fld>
            <a:endParaRPr lang="vi-VN"/>
          </a:p>
        </p:txBody>
      </p:sp>
      <p:sp>
        <p:nvSpPr>
          <p:cNvPr id="6" name="Footer Placeholder 5"/>
          <p:cNvSpPr>
            <a:spLocks noGrp="1"/>
          </p:cNvSpPr>
          <p:nvPr>
            <p:ph type="ftr" sz="quarter" idx="11"/>
          </p:nvPr>
        </p:nvSpPr>
        <p:spPr/>
        <p:txBody>
          <a:bodyPr/>
          <a:lstStyle/>
          <a:p>
            <a:r>
              <a:rPr lang="vi-VN" smtClean="0"/>
              <a:t>TRẦN QUANG LINH</a:t>
            </a:r>
            <a:endParaRPr lang="vi-VN"/>
          </a:p>
        </p:txBody>
      </p:sp>
      <p:sp>
        <p:nvSpPr>
          <p:cNvPr id="7" name="Slide Number Placeholder 6"/>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218569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5BC9DA-E74F-43D2-A281-A48166F7C765}" type="datetime1">
              <a:rPr lang="vi-VN" smtClean="0"/>
              <a:t>24/04/2020</a:t>
            </a:fld>
            <a:endParaRPr lang="vi-VN"/>
          </a:p>
        </p:txBody>
      </p:sp>
      <p:sp>
        <p:nvSpPr>
          <p:cNvPr id="6" name="Footer Placeholder 5"/>
          <p:cNvSpPr>
            <a:spLocks noGrp="1"/>
          </p:cNvSpPr>
          <p:nvPr>
            <p:ph type="ftr" sz="quarter" idx="11"/>
          </p:nvPr>
        </p:nvSpPr>
        <p:spPr/>
        <p:txBody>
          <a:bodyPr/>
          <a:lstStyle/>
          <a:p>
            <a:r>
              <a:rPr lang="vi-VN" smtClean="0"/>
              <a:t>TRẦN QUANG LINH</a:t>
            </a:r>
            <a:endParaRPr lang="vi-VN"/>
          </a:p>
        </p:txBody>
      </p:sp>
      <p:sp>
        <p:nvSpPr>
          <p:cNvPr id="7" name="Slide Number Placeholder 6"/>
          <p:cNvSpPr>
            <a:spLocks noGrp="1"/>
          </p:cNvSpPr>
          <p:nvPr>
            <p:ph type="sldNum" sz="quarter" idx="12"/>
          </p:nvPr>
        </p:nvSpPr>
        <p:spPr/>
        <p:txBody>
          <a:bodyPr/>
          <a:lstStyle/>
          <a:p>
            <a:fld id="{C171066D-3A9E-44F7-B92C-D212052D95C3}" type="slidenum">
              <a:rPr lang="vi-VN" smtClean="0"/>
              <a:t>‹#›</a:t>
            </a:fld>
            <a:endParaRPr lang="vi-VN"/>
          </a:p>
        </p:txBody>
      </p:sp>
    </p:spTree>
    <p:extLst>
      <p:ext uri="{BB962C8B-B14F-4D97-AF65-F5344CB8AC3E}">
        <p14:creationId xmlns:p14="http://schemas.microsoft.com/office/powerpoint/2010/main" val="323646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3.xml"/><Relationship Id="rId18" Type="http://schemas.openxmlformats.org/officeDocument/2006/relationships/slide" Target="../slides/slide29.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25.xml"/><Relationship Id="rId2" Type="http://schemas.openxmlformats.org/officeDocument/2006/relationships/slideLayout" Target="../slideLayouts/slideLayout2.xml"/><Relationship Id="rId16" Type="http://schemas.openxmlformats.org/officeDocument/2006/relationships/slide" Target="../slides/slide21.xml"/><Relationship Id="rId20" Type="http://schemas.openxmlformats.org/officeDocument/2006/relationships/slide" Target="../slides/slide3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0.xml"/><Relationship Id="rId10" Type="http://schemas.openxmlformats.org/officeDocument/2006/relationships/slideLayout" Target="../slideLayouts/slideLayout10.xml"/><Relationship Id="rId19" Type="http://schemas.openxmlformats.org/officeDocument/2006/relationships/slide" Target="../slides/slide3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vi-V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8F18A-515D-44B8-9349-366CE2B7325D}" type="datetime1">
              <a:rPr lang="vi-VN" smtClean="0"/>
              <a:t>24/04/2020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TRẦN QUANG LINH</a:t>
            </a:r>
            <a:endParaRPr lang="vi-V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1066D-3A9E-44F7-B92C-D212052D95C3}" type="slidenum">
              <a:rPr lang="vi-VN" smtClean="0"/>
              <a:t>‹#›</a:t>
            </a:fld>
            <a:endParaRPr lang="vi-VN"/>
          </a:p>
        </p:txBody>
      </p:sp>
      <p:sp>
        <p:nvSpPr>
          <p:cNvPr id="7" name="TextBox 6"/>
          <p:cNvSpPr txBox="1"/>
          <p:nvPr userDrawn="1"/>
        </p:nvSpPr>
        <p:spPr>
          <a:xfrm>
            <a:off x="0" y="44599"/>
            <a:ext cx="669701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VĂN</a:t>
            </a:r>
            <a:r>
              <a:rPr lang="en-US" sz="2400" baseline="0" dirty="0" smtClean="0">
                <a:latin typeface="Times New Roman" panose="02020603050405020304" pitchFamily="18" charset="0"/>
                <a:cs typeface="Times New Roman" panose="02020603050405020304" pitchFamily="18" charset="0"/>
              </a:rPr>
              <a:t> BẢN: </a:t>
            </a:r>
            <a:r>
              <a:rPr lang="en-US" sz="2400" baseline="0" dirty="0" smtClean="0">
                <a:solidFill>
                  <a:srgbClr val="00B050"/>
                </a:solidFill>
                <a:latin typeface="Times New Roman" panose="02020603050405020304" pitchFamily="18" charset="0"/>
                <a:cs typeface="Times New Roman" panose="02020603050405020304" pitchFamily="18" charset="0"/>
              </a:rPr>
              <a:t>HỒN TRƯƠNG BA, DA HÀNG THỊT</a:t>
            </a:r>
            <a:endParaRPr lang="vi-VN" sz="2400" dirty="0">
              <a:solidFill>
                <a:srgbClr val="00B050"/>
              </a:solidFill>
              <a:latin typeface="Times New Roman" panose="02020603050405020304" pitchFamily="18" charset="0"/>
              <a:cs typeface="Times New Roman" panose="02020603050405020304" pitchFamily="18" charset="0"/>
            </a:endParaRPr>
          </a:p>
        </p:txBody>
      </p:sp>
      <p:cxnSp>
        <p:nvCxnSpPr>
          <p:cNvPr id="9" name="Straight Connector 8"/>
          <p:cNvCxnSpPr/>
          <p:nvPr userDrawn="1"/>
        </p:nvCxnSpPr>
        <p:spPr>
          <a:xfrm>
            <a:off x="6465194" y="503163"/>
            <a:ext cx="572680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userDrawn="1">
            <p:extLst>
              <p:ext uri="{D42A27DB-BD31-4B8C-83A1-F6EECF244321}">
                <p14:modId xmlns:p14="http://schemas.microsoft.com/office/powerpoint/2010/main" val="2158915877"/>
              </p:ext>
            </p:extLst>
          </p:nvPr>
        </p:nvGraphicFramePr>
        <p:xfrm>
          <a:off x="9316280" y="0"/>
          <a:ext cx="2875716" cy="396240"/>
        </p:xfrm>
        <a:graphic>
          <a:graphicData uri="http://schemas.openxmlformats.org/drawingml/2006/table">
            <a:tbl>
              <a:tblPr firstRow="1" bandRow="1">
                <a:tableStyleId>{5940675A-B579-460E-94D1-54222C63F5DA}</a:tableStyleId>
              </a:tblPr>
              <a:tblGrid>
                <a:gridCol w="319524">
                  <a:extLst>
                    <a:ext uri="{9D8B030D-6E8A-4147-A177-3AD203B41FA5}">
                      <a16:colId xmlns:a16="http://schemas.microsoft.com/office/drawing/2014/main" val="3286885633"/>
                    </a:ext>
                  </a:extLst>
                </a:gridCol>
                <a:gridCol w="319524">
                  <a:extLst>
                    <a:ext uri="{9D8B030D-6E8A-4147-A177-3AD203B41FA5}">
                      <a16:colId xmlns:a16="http://schemas.microsoft.com/office/drawing/2014/main" val="1550476576"/>
                    </a:ext>
                  </a:extLst>
                </a:gridCol>
                <a:gridCol w="319524">
                  <a:extLst>
                    <a:ext uri="{9D8B030D-6E8A-4147-A177-3AD203B41FA5}">
                      <a16:colId xmlns:a16="http://schemas.microsoft.com/office/drawing/2014/main" val="347019060"/>
                    </a:ext>
                  </a:extLst>
                </a:gridCol>
                <a:gridCol w="319524">
                  <a:extLst>
                    <a:ext uri="{9D8B030D-6E8A-4147-A177-3AD203B41FA5}">
                      <a16:colId xmlns:a16="http://schemas.microsoft.com/office/drawing/2014/main" val="3286217284"/>
                    </a:ext>
                  </a:extLst>
                </a:gridCol>
                <a:gridCol w="319524">
                  <a:extLst>
                    <a:ext uri="{9D8B030D-6E8A-4147-A177-3AD203B41FA5}">
                      <a16:colId xmlns:a16="http://schemas.microsoft.com/office/drawing/2014/main" val="242924474"/>
                    </a:ext>
                  </a:extLst>
                </a:gridCol>
                <a:gridCol w="319524">
                  <a:extLst>
                    <a:ext uri="{9D8B030D-6E8A-4147-A177-3AD203B41FA5}">
                      <a16:colId xmlns:a16="http://schemas.microsoft.com/office/drawing/2014/main" val="1483578168"/>
                    </a:ext>
                  </a:extLst>
                </a:gridCol>
                <a:gridCol w="319524">
                  <a:extLst>
                    <a:ext uri="{9D8B030D-6E8A-4147-A177-3AD203B41FA5}">
                      <a16:colId xmlns:a16="http://schemas.microsoft.com/office/drawing/2014/main" val="3095829966"/>
                    </a:ext>
                  </a:extLst>
                </a:gridCol>
                <a:gridCol w="319524">
                  <a:extLst>
                    <a:ext uri="{9D8B030D-6E8A-4147-A177-3AD203B41FA5}">
                      <a16:colId xmlns:a16="http://schemas.microsoft.com/office/drawing/2014/main" val="828525621"/>
                    </a:ext>
                  </a:extLst>
                </a:gridCol>
                <a:gridCol w="319524">
                  <a:extLst>
                    <a:ext uri="{9D8B030D-6E8A-4147-A177-3AD203B41FA5}">
                      <a16:colId xmlns:a16="http://schemas.microsoft.com/office/drawing/2014/main" val="952198389"/>
                    </a:ext>
                  </a:extLst>
                </a:gridCol>
              </a:tblGrid>
              <a:tr h="370840">
                <a:tc>
                  <a:txBody>
                    <a:bodyPr/>
                    <a:lstStyle/>
                    <a:p>
                      <a:pPr algn="ctr"/>
                      <a:r>
                        <a:rPr lang="en-US" sz="2000" dirty="0" smtClean="0">
                          <a:latin typeface="+mj-lt"/>
                          <a:hlinkClick r:id="rId13" action="ppaction://hlinksldjump"/>
                        </a:rPr>
                        <a:t>A</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hlinkClick r:id="rId14" action="ppaction://hlinksldjump"/>
                        </a:rPr>
                        <a:t>B</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hlinkClick r:id="rId14" action="ppaction://hlinksldjump"/>
                        </a:rPr>
                        <a:t>I</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hlinkClick r:id="rId15" action="ppaction://hlinksldjump"/>
                        </a:rPr>
                        <a:t>II</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hlinkClick r:id="rId16" action="ppaction://hlinksldjump"/>
                        </a:rPr>
                        <a:t>1</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hlinkClick r:id="rId17" action="ppaction://hlinksldjump"/>
                        </a:rPr>
                        <a:t>2</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hlinkClick r:id="rId18" action="ppaction://hlinksldjump"/>
                        </a:rPr>
                        <a:t>3</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hlinkClick r:id="rId19" action="ppaction://hlinksldjump"/>
                        </a:rPr>
                        <a:t>4</a:t>
                      </a:r>
                      <a:endParaRPr lang="vi-VN" sz="2000" dirty="0">
                        <a:latin typeface="+mj-lt"/>
                      </a:endParaRPr>
                    </a:p>
                  </a:txBody>
                  <a:tcPr>
                    <a:cell3D prstMaterial="dkEdge">
                      <a:bevel prst="relaxedInset"/>
                      <a:lightRig rig="flood" dir="t"/>
                    </a:cell3D>
                  </a:tcPr>
                </a:tc>
                <a:tc>
                  <a:txBody>
                    <a:bodyPr/>
                    <a:lstStyle/>
                    <a:p>
                      <a:pPr algn="ctr"/>
                      <a:r>
                        <a:rPr lang="en-US" sz="2000" dirty="0" smtClean="0">
                          <a:latin typeface="+mj-lt"/>
                          <a:hlinkClick r:id="rId20" action="ppaction://hlinksldjump"/>
                        </a:rPr>
                        <a:t>C</a:t>
                      </a:r>
                      <a:endParaRPr lang="vi-VN" sz="2000" dirty="0">
                        <a:latin typeface="+mj-lt"/>
                      </a:endParaRPr>
                    </a:p>
                  </a:txBody>
                  <a:tcPr>
                    <a:cell3D prstMaterial="dkEdge">
                      <a:bevel prst="relaxedInset"/>
                      <a:lightRig rig="flood" dir="t"/>
                    </a:cell3D>
                  </a:tcPr>
                </a:tc>
                <a:extLst>
                  <a:ext uri="{0D108BD9-81ED-4DB2-BD59-A6C34878D82A}">
                    <a16:rowId xmlns:a16="http://schemas.microsoft.com/office/drawing/2014/main" val="1120089092"/>
                  </a:ext>
                </a:extLst>
              </a:tr>
            </a:tbl>
          </a:graphicData>
        </a:graphic>
      </p:graphicFrame>
    </p:spTree>
    <p:extLst>
      <p:ext uri="{BB962C8B-B14F-4D97-AF65-F5344CB8AC3E}">
        <p14:creationId xmlns:p14="http://schemas.microsoft.com/office/powerpoint/2010/main" val="21735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1</a:t>
            </a:fld>
            <a:endParaRPr lang="vi-VN"/>
          </a:p>
        </p:txBody>
      </p:sp>
      <p:pic>
        <p:nvPicPr>
          <p:cNvPr id="5" name="Picture 2" descr="Káº¿t quáº£ hÃ¬nh áº£nh cho Lá»i thá» thá»© 9 lÆ°u quang v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725"/>
            <a:ext cx="12192000" cy="6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6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BAI GIANG - GIAO AN VAN HOC\GIAO AN LOP 12\HON TRUONG BA DA HANG THIT\Sita-body-7475-1439806559.jpg"/>
          <p:cNvPicPr>
            <a:picLocks noChangeAspect="1" noChangeArrowheads="1"/>
          </p:cNvPicPr>
          <p:nvPr/>
        </p:nvPicPr>
        <p:blipFill>
          <a:blip r:embed="rId2"/>
          <a:srcRect/>
          <a:stretch>
            <a:fillRect/>
          </a:stretch>
        </p:blipFill>
        <p:spPr bwMode="auto">
          <a:xfrm>
            <a:off x="1266669" y="1501515"/>
            <a:ext cx="7620000" cy="5029200"/>
          </a:xfrm>
          <a:prstGeom prst="rect">
            <a:avLst/>
          </a:prstGeom>
          <a:noFill/>
          <a:ln w="9525">
            <a:noFill/>
            <a:miter lim="800000"/>
            <a:headEnd/>
            <a:tailEnd/>
          </a:ln>
        </p:spPr>
      </p:pic>
      <p:sp>
        <p:nvSpPr>
          <p:cNvPr id="11267" name="Text Box 8"/>
          <p:cNvSpPr txBox="1">
            <a:spLocks noChangeArrowheads="1"/>
          </p:cNvSpPr>
          <p:nvPr/>
        </p:nvSpPr>
        <p:spPr bwMode="auto">
          <a:xfrm>
            <a:off x="9298274" y="2584954"/>
            <a:ext cx="2482121" cy="954107"/>
          </a:xfrm>
          <a:prstGeom prst="rect">
            <a:avLst/>
          </a:prstGeom>
          <a:noFill/>
          <a:ln w="9525">
            <a:noFill/>
            <a:miter lim="800000"/>
            <a:headEnd/>
            <a:tailEnd/>
          </a:ln>
        </p:spPr>
        <p:txBody>
          <a:bodyPr wrap="square">
            <a:spAutoFit/>
          </a:bodyPr>
          <a:lstStyle/>
          <a:p>
            <a:pPr algn="ctr"/>
            <a:r>
              <a:rPr lang="en-US" sz="2800" b="1" i="1" dirty="0" err="1">
                <a:solidFill>
                  <a:srgbClr val="FF0000"/>
                </a:solidFill>
              </a:rPr>
              <a:t>Cảnh</a:t>
            </a:r>
            <a:r>
              <a:rPr lang="en-US" sz="2800" b="1" i="1" dirty="0">
                <a:solidFill>
                  <a:srgbClr val="FF0000"/>
                </a:solidFill>
              </a:rPr>
              <a:t> </a:t>
            </a:r>
            <a:r>
              <a:rPr lang="en-US" sz="2800" b="1" i="1" dirty="0" err="1">
                <a:solidFill>
                  <a:srgbClr val="FF0000"/>
                </a:solidFill>
              </a:rPr>
              <a:t>trong</a:t>
            </a:r>
            <a:r>
              <a:rPr lang="en-US" sz="2800" b="1" i="1" dirty="0">
                <a:solidFill>
                  <a:srgbClr val="FF0000"/>
                </a:solidFill>
              </a:rPr>
              <a:t> </a:t>
            </a:r>
            <a:r>
              <a:rPr lang="en-US" sz="2800" b="1" i="1" dirty="0" err="1">
                <a:solidFill>
                  <a:srgbClr val="FF0000"/>
                </a:solidFill>
              </a:rPr>
              <a:t>vở</a:t>
            </a:r>
            <a:r>
              <a:rPr lang="en-US" sz="2800" b="1" i="1" dirty="0">
                <a:solidFill>
                  <a:srgbClr val="FF0000"/>
                </a:solidFill>
              </a:rPr>
              <a:t> “</a:t>
            </a:r>
            <a:r>
              <a:rPr lang="en-US" sz="2800" b="1" i="1" dirty="0" err="1">
                <a:solidFill>
                  <a:srgbClr val="FF0000"/>
                </a:solidFill>
              </a:rPr>
              <a:t>Nàng</a:t>
            </a:r>
            <a:r>
              <a:rPr lang="en-US" sz="2800" b="1" i="1" dirty="0">
                <a:solidFill>
                  <a:srgbClr val="FF0000"/>
                </a:solidFill>
              </a:rPr>
              <a:t> </a:t>
            </a:r>
            <a:r>
              <a:rPr lang="en-US" sz="2800" b="1" i="1" dirty="0" err="1">
                <a:solidFill>
                  <a:srgbClr val="FF0000"/>
                </a:solidFill>
              </a:rPr>
              <a:t>Xita</a:t>
            </a:r>
            <a:r>
              <a:rPr lang="en-US" sz="2800" b="1" i="1" dirty="0">
                <a:solidFill>
                  <a:srgbClr val="FF0000"/>
                </a:solidFill>
              </a:rPr>
              <a:t>”</a:t>
            </a:r>
          </a:p>
        </p:txBody>
      </p:sp>
      <p:sp>
        <p:nvSpPr>
          <p:cNvPr id="11268" name="Text Box 8"/>
          <p:cNvSpPr txBox="1">
            <a:spLocks noChangeArrowheads="1"/>
          </p:cNvSpPr>
          <p:nvPr/>
        </p:nvSpPr>
        <p:spPr bwMode="auto">
          <a:xfrm>
            <a:off x="1983074" y="547427"/>
            <a:ext cx="7315200" cy="954088"/>
          </a:xfrm>
          <a:prstGeom prst="rect">
            <a:avLst/>
          </a:prstGeom>
          <a:noFill/>
          <a:ln w="9525">
            <a:noFill/>
            <a:miter lim="800000"/>
            <a:headEnd/>
            <a:tailEnd/>
          </a:ln>
        </p:spPr>
        <p:txBody>
          <a:bodyPr>
            <a:spAutoFit/>
          </a:bodyPr>
          <a:lstStyle/>
          <a:p>
            <a:pPr algn="ctr"/>
            <a:r>
              <a:rPr lang="en-US" sz="2800" b="1" dirty="0">
                <a:solidFill>
                  <a:schemeClr val="accent2"/>
                </a:solidFill>
              </a:rPr>
              <a:t>Một số hình ảnh về các vở kịch của</a:t>
            </a:r>
          </a:p>
          <a:p>
            <a:pPr algn="ctr"/>
            <a:r>
              <a:rPr lang="en-US" sz="2800" b="1" dirty="0">
                <a:solidFill>
                  <a:schemeClr val="accent2"/>
                </a:solidFill>
              </a:rPr>
              <a:t> Lưu Quang Vũ</a:t>
            </a:r>
          </a:p>
        </p:txBody>
      </p:sp>
    </p:spTree>
    <p:extLst>
      <p:ext uri="{BB962C8B-B14F-4D97-AF65-F5344CB8AC3E}">
        <p14:creationId xmlns:p14="http://schemas.microsoft.com/office/powerpoint/2010/main" val="285923331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BAI GIANG - GIAO AN VAN HOC\GIAO AN LOP 12\HON TRUONG BA DA HANG THIT\20130904154630-mau-ha-cuoi-c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419" y="1182549"/>
            <a:ext cx="8077200" cy="49850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4339" name="TextBox 2"/>
          <p:cNvSpPr txBox="1">
            <a:spLocks noChangeArrowheads="1"/>
          </p:cNvSpPr>
          <p:nvPr/>
        </p:nvSpPr>
        <p:spPr bwMode="auto">
          <a:xfrm>
            <a:off x="3505200" y="6396038"/>
            <a:ext cx="6096000" cy="523220"/>
          </a:xfrm>
          <a:prstGeom prst="rect">
            <a:avLst/>
          </a:prstGeom>
          <a:noFill/>
          <a:ln w="9525">
            <a:noFill/>
            <a:miter lim="800000"/>
            <a:headEnd/>
            <a:tailEnd/>
          </a:ln>
        </p:spPr>
        <p:txBody>
          <a:bodyPr>
            <a:spAutoFit/>
          </a:bodyPr>
          <a:lstStyle/>
          <a:p>
            <a:r>
              <a:rPr lang="en-US" sz="2800" b="1" i="1" dirty="0">
                <a:solidFill>
                  <a:srgbClr val="FF0000"/>
                </a:solidFill>
              </a:rPr>
              <a:t>Cảnh trong vở “Mùa hạ cuối cùng”</a:t>
            </a:r>
          </a:p>
        </p:txBody>
      </p:sp>
      <p:sp>
        <p:nvSpPr>
          <p:cNvPr id="14340" name="Text Box 8"/>
          <p:cNvSpPr txBox="1">
            <a:spLocks noChangeArrowheads="1"/>
          </p:cNvSpPr>
          <p:nvPr/>
        </p:nvSpPr>
        <p:spPr bwMode="auto">
          <a:xfrm>
            <a:off x="2286000" y="228600"/>
            <a:ext cx="7315200" cy="954088"/>
          </a:xfrm>
          <a:prstGeom prst="rect">
            <a:avLst/>
          </a:prstGeom>
          <a:noFill/>
          <a:ln w="9525">
            <a:noFill/>
            <a:miter lim="800000"/>
            <a:headEnd/>
            <a:tailEnd/>
          </a:ln>
        </p:spPr>
        <p:txBody>
          <a:bodyPr>
            <a:spAutoFit/>
          </a:bodyPr>
          <a:lstStyle/>
          <a:p>
            <a:pPr algn="ctr"/>
            <a:r>
              <a:rPr lang="en-US" sz="2800" b="1">
                <a:solidFill>
                  <a:srgbClr val="0000FF"/>
                </a:solidFill>
              </a:rPr>
              <a:t>Một số hình ảnh về các vở kịch của</a:t>
            </a:r>
          </a:p>
          <a:p>
            <a:pPr algn="ctr"/>
            <a:r>
              <a:rPr lang="en-US" sz="2800" b="1">
                <a:solidFill>
                  <a:srgbClr val="0000FF"/>
                </a:solidFill>
              </a:rPr>
              <a:t> Lưu Quang Vũ</a:t>
            </a:r>
          </a:p>
        </p:txBody>
      </p:sp>
    </p:spTree>
    <p:extLst>
      <p:ext uri="{BB962C8B-B14F-4D97-AF65-F5344CB8AC3E}">
        <p14:creationId xmlns:p14="http://schemas.microsoft.com/office/powerpoint/2010/main" val="2602436133"/>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3505200" y="6277589"/>
            <a:ext cx="6096000" cy="523220"/>
          </a:xfrm>
          <a:prstGeom prst="rect">
            <a:avLst/>
          </a:prstGeom>
          <a:noFill/>
          <a:ln w="9525">
            <a:noFill/>
            <a:miter lim="800000"/>
            <a:headEnd/>
            <a:tailEnd/>
          </a:ln>
        </p:spPr>
        <p:txBody>
          <a:bodyPr>
            <a:spAutoFit/>
          </a:bodyPr>
          <a:lstStyle/>
          <a:p>
            <a:r>
              <a:rPr lang="en-US" sz="2800" b="1" i="1" dirty="0" err="1"/>
              <a:t>Cảnh</a:t>
            </a:r>
            <a:r>
              <a:rPr lang="en-US" sz="2800" b="1" i="1" dirty="0"/>
              <a:t> </a:t>
            </a:r>
            <a:r>
              <a:rPr lang="en-US" sz="2800" b="1" i="1" dirty="0" err="1"/>
              <a:t>trong</a:t>
            </a:r>
            <a:r>
              <a:rPr lang="en-US" sz="2800" b="1" i="1" dirty="0"/>
              <a:t> </a:t>
            </a:r>
            <a:r>
              <a:rPr lang="en-US" sz="2800" b="1" i="1" dirty="0" err="1"/>
              <a:t>vở</a:t>
            </a:r>
            <a:r>
              <a:rPr lang="en-US" sz="2800" b="1" i="1" dirty="0"/>
              <a:t> “ </a:t>
            </a:r>
            <a:r>
              <a:rPr lang="en-US" sz="2800" b="1" i="1" dirty="0" err="1"/>
              <a:t>Lời</a:t>
            </a:r>
            <a:r>
              <a:rPr lang="en-US" sz="2800" b="1" i="1" dirty="0"/>
              <a:t> </a:t>
            </a:r>
            <a:r>
              <a:rPr lang="en-US" sz="2800" b="1" i="1" dirty="0" err="1"/>
              <a:t>thề</a:t>
            </a:r>
            <a:r>
              <a:rPr lang="en-US" sz="2800" b="1" i="1" dirty="0"/>
              <a:t> </a:t>
            </a:r>
            <a:r>
              <a:rPr lang="en-US" sz="2800" b="1" i="1" dirty="0" err="1"/>
              <a:t>thứ</a:t>
            </a:r>
            <a:r>
              <a:rPr lang="en-US" sz="2800" b="1" i="1" dirty="0"/>
              <a:t> 9”</a:t>
            </a:r>
          </a:p>
        </p:txBody>
      </p:sp>
      <p:sp>
        <p:nvSpPr>
          <p:cNvPr id="14340" name="Text Box 8"/>
          <p:cNvSpPr txBox="1">
            <a:spLocks noChangeArrowheads="1"/>
          </p:cNvSpPr>
          <p:nvPr/>
        </p:nvSpPr>
        <p:spPr bwMode="auto">
          <a:xfrm>
            <a:off x="2345960" y="344774"/>
            <a:ext cx="7315200" cy="954107"/>
          </a:xfrm>
          <a:prstGeom prst="rect">
            <a:avLst/>
          </a:prstGeom>
          <a:noFill/>
          <a:ln w="9525">
            <a:noFill/>
            <a:miter lim="800000"/>
            <a:headEnd/>
            <a:tailEnd/>
          </a:ln>
        </p:spPr>
        <p:txBody>
          <a:bodyPr wrap="square">
            <a:spAutoFit/>
          </a:bodyPr>
          <a:lstStyle/>
          <a:p>
            <a:pPr algn="ctr"/>
            <a:r>
              <a:rPr lang="en-US" sz="2800" b="1" dirty="0" err="1">
                <a:solidFill>
                  <a:srgbClr val="0000FF"/>
                </a:solidFill>
              </a:rPr>
              <a:t>Một</a:t>
            </a:r>
            <a:r>
              <a:rPr lang="en-US" sz="2800" b="1" dirty="0">
                <a:solidFill>
                  <a:srgbClr val="0000FF"/>
                </a:solidFill>
              </a:rPr>
              <a:t> </a:t>
            </a:r>
            <a:r>
              <a:rPr lang="en-US" sz="2800" b="1" dirty="0" err="1">
                <a:solidFill>
                  <a:srgbClr val="0000FF"/>
                </a:solidFill>
              </a:rPr>
              <a:t>số</a:t>
            </a:r>
            <a:r>
              <a:rPr lang="en-US" sz="2800" b="1" dirty="0">
                <a:solidFill>
                  <a:srgbClr val="0000FF"/>
                </a:solidFill>
              </a:rPr>
              <a:t> </a:t>
            </a:r>
            <a:r>
              <a:rPr lang="en-US" sz="2800" b="1" dirty="0" err="1">
                <a:solidFill>
                  <a:srgbClr val="0000FF"/>
                </a:solidFill>
              </a:rPr>
              <a:t>hình</a:t>
            </a:r>
            <a:r>
              <a:rPr lang="en-US" sz="2800" b="1" dirty="0">
                <a:solidFill>
                  <a:srgbClr val="0000FF"/>
                </a:solidFill>
              </a:rPr>
              <a:t> </a:t>
            </a:r>
            <a:r>
              <a:rPr lang="en-US" sz="2800" b="1" dirty="0" err="1">
                <a:solidFill>
                  <a:srgbClr val="0000FF"/>
                </a:solidFill>
              </a:rPr>
              <a:t>ảnh</a:t>
            </a:r>
            <a:r>
              <a:rPr lang="en-US" sz="2800" b="1" dirty="0">
                <a:solidFill>
                  <a:srgbClr val="0000FF"/>
                </a:solidFill>
              </a:rPr>
              <a:t> </a:t>
            </a:r>
            <a:r>
              <a:rPr lang="en-US" sz="2800" b="1" dirty="0" err="1">
                <a:solidFill>
                  <a:srgbClr val="0000FF"/>
                </a:solidFill>
              </a:rPr>
              <a:t>về</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vở</a:t>
            </a:r>
            <a:r>
              <a:rPr lang="en-US" sz="2800" b="1" dirty="0">
                <a:solidFill>
                  <a:srgbClr val="0000FF"/>
                </a:solidFill>
              </a:rPr>
              <a:t> </a:t>
            </a:r>
            <a:r>
              <a:rPr lang="en-US" sz="2800" b="1" dirty="0" err="1">
                <a:solidFill>
                  <a:srgbClr val="0000FF"/>
                </a:solidFill>
              </a:rPr>
              <a:t>kịch</a:t>
            </a:r>
            <a:r>
              <a:rPr lang="en-US" sz="2800" b="1" dirty="0">
                <a:solidFill>
                  <a:srgbClr val="0000FF"/>
                </a:solidFill>
              </a:rPr>
              <a:t> </a:t>
            </a:r>
            <a:r>
              <a:rPr lang="en-US" sz="2800" b="1" dirty="0" err="1">
                <a:solidFill>
                  <a:srgbClr val="0000FF"/>
                </a:solidFill>
              </a:rPr>
              <a:t>của</a:t>
            </a:r>
            <a:endParaRPr lang="en-US" sz="2800" b="1" dirty="0">
              <a:solidFill>
                <a:srgbClr val="0000FF"/>
              </a:solidFill>
            </a:endParaRPr>
          </a:p>
          <a:p>
            <a:pPr algn="ctr"/>
            <a:r>
              <a:rPr lang="en-US" sz="2800" b="1" dirty="0">
                <a:solidFill>
                  <a:srgbClr val="0000FF"/>
                </a:solidFill>
              </a:rPr>
              <a:t> </a:t>
            </a:r>
            <a:r>
              <a:rPr lang="en-US" sz="2800" b="1" dirty="0" err="1">
                <a:solidFill>
                  <a:srgbClr val="0000FF"/>
                </a:solidFill>
              </a:rPr>
              <a:t>Lưu</a:t>
            </a:r>
            <a:r>
              <a:rPr lang="en-US" sz="2800" b="1" dirty="0">
                <a:solidFill>
                  <a:srgbClr val="0000FF"/>
                </a:solidFill>
              </a:rPr>
              <a:t> </a:t>
            </a:r>
            <a:r>
              <a:rPr lang="en-US" sz="2800" b="1" dirty="0" err="1">
                <a:solidFill>
                  <a:srgbClr val="0000FF"/>
                </a:solidFill>
              </a:rPr>
              <a:t>Quang</a:t>
            </a:r>
            <a:r>
              <a:rPr lang="en-US" sz="2800" b="1" dirty="0">
                <a:solidFill>
                  <a:srgbClr val="0000FF"/>
                </a:solidFill>
              </a:rPr>
              <a:t> </a:t>
            </a:r>
            <a:r>
              <a:rPr lang="en-US" sz="2800" b="1" dirty="0" err="1">
                <a:solidFill>
                  <a:srgbClr val="0000FF"/>
                </a:solidFill>
              </a:rPr>
              <a:t>Vũ</a:t>
            </a:r>
            <a:endParaRPr lang="en-US" sz="2800" b="1" dirty="0">
              <a:solidFill>
                <a:srgbClr val="0000FF"/>
              </a:solidFill>
            </a:endParaRPr>
          </a:p>
        </p:txBody>
      </p:sp>
      <p:pic>
        <p:nvPicPr>
          <p:cNvPr id="6" name="Picture 17" descr="20121121150217_8"/>
          <p:cNvPicPr>
            <a:picLocks noChangeAspect="1" noChangeArrowheads="1"/>
          </p:cNvPicPr>
          <p:nvPr/>
        </p:nvPicPr>
        <p:blipFill>
          <a:blip r:embed="rId2"/>
          <a:srcRect/>
          <a:stretch>
            <a:fillRect/>
          </a:stretch>
        </p:blipFill>
        <p:spPr bwMode="auto">
          <a:xfrm>
            <a:off x="669560" y="1205405"/>
            <a:ext cx="4495800" cy="5152386"/>
          </a:xfrm>
          <a:prstGeom prst="rect">
            <a:avLst/>
          </a:prstGeom>
          <a:noFill/>
        </p:spPr>
      </p:pic>
      <p:pic>
        <p:nvPicPr>
          <p:cNvPr id="7" name="Picture 18" descr="278_8_loi-the-thu-9"/>
          <p:cNvPicPr>
            <a:picLocks noChangeAspect="1" noChangeArrowheads="1"/>
          </p:cNvPicPr>
          <p:nvPr/>
        </p:nvPicPr>
        <p:blipFill>
          <a:blip r:embed="rId3"/>
          <a:srcRect/>
          <a:stretch>
            <a:fillRect/>
          </a:stretch>
        </p:blipFill>
        <p:spPr bwMode="auto">
          <a:xfrm>
            <a:off x="5165360" y="1214255"/>
            <a:ext cx="4643438" cy="5143536"/>
          </a:xfrm>
          <a:prstGeom prst="rect">
            <a:avLst/>
          </a:prstGeom>
          <a:noFill/>
        </p:spPr>
      </p:pic>
    </p:spTree>
    <p:extLst>
      <p:ext uri="{BB962C8B-B14F-4D97-AF65-F5344CB8AC3E}">
        <p14:creationId xmlns:p14="http://schemas.microsoft.com/office/powerpoint/2010/main" val="16577674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1"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4339"/>
                                        </p:tgtEl>
                                        <p:attrNameLst>
                                          <p:attrName>style.visibility</p:attrName>
                                        </p:attrNameLst>
                                      </p:cBhvr>
                                      <p:to>
                                        <p:strVal val="visible"/>
                                      </p:to>
                                    </p:set>
                                    <p:anim calcmode="lin" valueType="num">
                                      <p:cBhvr additive="base">
                                        <p:cTn id="15" dur="500" fill="hold"/>
                                        <p:tgtEl>
                                          <p:spTgt spid="14339"/>
                                        </p:tgtEl>
                                        <p:attrNameLst>
                                          <p:attrName>ppt_x</p:attrName>
                                        </p:attrNameLst>
                                      </p:cBhvr>
                                      <p:tavLst>
                                        <p:tav tm="0">
                                          <p:val>
                                            <p:strVal val="#ppt_x"/>
                                          </p:val>
                                        </p:tav>
                                        <p:tav tm="100000">
                                          <p:val>
                                            <p:strVal val="#ppt_x"/>
                                          </p:val>
                                        </p:tav>
                                      </p:tavLst>
                                    </p:anim>
                                    <p:anim calcmode="lin" valueType="num">
                                      <p:cBhvr additive="base">
                                        <p:cTn id="16"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3505200" y="6387528"/>
            <a:ext cx="6096000" cy="523220"/>
          </a:xfrm>
          <a:prstGeom prst="rect">
            <a:avLst/>
          </a:prstGeom>
          <a:noFill/>
          <a:ln w="9525">
            <a:noFill/>
            <a:miter lim="800000"/>
            <a:headEnd/>
            <a:tailEnd/>
          </a:ln>
        </p:spPr>
        <p:txBody>
          <a:bodyPr>
            <a:spAutoFit/>
          </a:bodyPr>
          <a:lstStyle/>
          <a:p>
            <a:r>
              <a:rPr lang="en-US" sz="2800" b="1" i="1" dirty="0" err="1">
                <a:solidFill>
                  <a:srgbClr val="FF0000"/>
                </a:solidFill>
              </a:rPr>
              <a:t>Cảnh</a:t>
            </a:r>
            <a:r>
              <a:rPr lang="en-US" sz="2800" b="1" i="1" dirty="0">
                <a:solidFill>
                  <a:srgbClr val="FF0000"/>
                </a:solidFill>
              </a:rPr>
              <a:t> </a:t>
            </a:r>
            <a:r>
              <a:rPr lang="en-US" sz="2800" b="1" i="1" dirty="0" err="1">
                <a:solidFill>
                  <a:srgbClr val="FF0000"/>
                </a:solidFill>
              </a:rPr>
              <a:t>trong</a:t>
            </a:r>
            <a:r>
              <a:rPr lang="en-US" sz="2800" b="1" i="1" dirty="0">
                <a:solidFill>
                  <a:srgbClr val="FF0000"/>
                </a:solidFill>
              </a:rPr>
              <a:t> </a:t>
            </a:r>
            <a:r>
              <a:rPr lang="en-US" sz="2800" b="1" i="1" dirty="0" err="1">
                <a:solidFill>
                  <a:srgbClr val="FF0000"/>
                </a:solidFill>
              </a:rPr>
              <a:t>vở</a:t>
            </a:r>
            <a:r>
              <a:rPr lang="en-US" sz="2800" b="1" i="1" dirty="0">
                <a:solidFill>
                  <a:srgbClr val="FF0000"/>
                </a:solidFill>
              </a:rPr>
              <a:t> “ </a:t>
            </a:r>
            <a:r>
              <a:rPr lang="en-US" sz="2800" b="1" i="1" dirty="0" err="1">
                <a:solidFill>
                  <a:srgbClr val="FF0000"/>
                </a:solidFill>
              </a:rPr>
              <a:t>Tôi</a:t>
            </a:r>
            <a:r>
              <a:rPr lang="en-US" sz="2800" b="1" i="1" dirty="0">
                <a:solidFill>
                  <a:srgbClr val="FF0000"/>
                </a:solidFill>
              </a:rPr>
              <a:t> </a:t>
            </a:r>
            <a:r>
              <a:rPr lang="en-US" sz="2800" b="1" i="1" dirty="0" err="1">
                <a:solidFill>
                  <a:srgbClr val="FF0000"/>
                </a:solidFill>
              </a:rPr>
              <a:t>và</a:t>
            </a:r>
            <a:r>
              <a:rPr lang="en-US" sz="2800" b="1" i="1" dirty="0">
                <a:solidFill>
                  <a:srgbClr val="FF0000"/>
                </a:solidFill>
              </a:rPr>
              <a:t> </a:t>
            </a:r>
            <a:r>
              <a:rPr lang="en-US" sz="2800" b="1" i="1" dirty="0" err="1">
                <a:solidFill>
                  <a:srgbClr val="FF0000"/>
                </a:solidFill>
              </a:rPr>
              <a:t>chúng</a:t>
            </a:r>
            <a:r>
              <a:rPr lang="en-US" sz="2800" b="1" i="1" dirty="0">
                <a:solidFill>
                  <a:srgbClr val="FF0000"/>
                </a:solidFill>
              </a:rPr>
              <a:t> </a:t>
            </a:r>
            <a:r>
              <a:rPr lang="en-US" sz="2800" b="1" i="1" dirty="0" err="1">
                <a:solidFill>
                  <a:srgbClr val="FF0000"/>
                </a:solidFill>
              </a:rPr>
              <a:t>ta</a:t>
            </a:r>
            <a:r>
              <a:rPr lang="en-US" sz="2800" b="1" i="1" dirty="0">
                <a:solidFill>
                  <a:srgbClr val="FF0000"/>
                </a:solidFill>
              </a:rPr>
              <a:t>”</a:t>
            </a:r>
          </a:p>
        </p:txBody>
      </p:sp>
      <p:sp>
        <p:nvSpPr>
          <p:cNvPr id="14340" name="Text Box 8"/>
          <p:cNvSpPr txBox="1">
            <a:spLocks noChangeArrowheads="1"/>
          </p:cNvSpPr>
          <p:nvPr/>
        </p:nvSpPr>
        <p:spPr bwMode="auto">
          <a:xfrm>
            <a:off x="2286000" y="424724"/>
            <a:ext cx="7315200" cy="954088"/>
          </a:xfrm>
          <a:prstGeom prst="rect">
            <a:avLst/>
          </a:prstGeom>
          <a:noFill/>
          <a:ln w="9525">
            <a:noFill/>
            <a:miter lim="800000"/>
            <a:headEnd/>
            <a:tailEnd/>
          </a:ln>
        </p:spPr>
        <p:txBody>
          <a:bodyPr>
            <a:spAutoFit/>
          </a:bodyPr>
          <a:lstStyle/>
          <a:p>
            <a:pPr algn="ctr"/>
            <a:r>
              <a:rPr lang="en-US" sz="2800" b="1" dirty="0">
                <a:solidFill>
                  <a:srgbClr val="0000FF"/>
                </a:solidFill>
              </a:rPr>
              <a:t>Một số hình ảnh về các vở kịch của</a:t>
            </a:r>
          </a:p>
          <a:p>
            <a:pPr algn="ctr"/>
            <a:r>
              <a:rPr lang="en-US" sz="2800" b="1" dirty="0">
                <a:solidFill>
                  <a:srgbClr val="0000FF"/>
                </a:solidFill>
              </a:rPr>
              <a:t> Lưu Quang Vũ</a:t>
            </a:r>
          </a:p>
        </p:txBody>
      </p:sp>
      <p:pic>
        <p:nvPicPr>
          <p:cNvPr id="5" name="Picture 26" descr="Canh trong kich Toi va chung ta - Luu Quang Vu"/>
          <p:cNvPicPr>
            <a:picLocks noChangeAspect="1" noChangeArrowheads="1"/>
          </p:cNvPicPr>
          <p:nvPr/>
        </p:nvPicPr>
        <p:blipFill>
          <a:blip r:embed="rId2">
            <a:lum bright="12000"/>
          </a:blip>
          <a:srcRect/>
          <a:stretch>
            <a:fillRect/>
          </a:stretch>
        </p:blipFill>
        <p:spPr bwMode="auto">
          <a:xfrm>
            <a:off x="2209800" y="1424988"/>
            <a:ext cx="7467600" cy="4962540"/>
          </a:xfrm>
          <a:prstGeom prst="rect">
            <a:avLst/>
          </a:prstGeom>
          <a:noFill/>
        </p:spPr>
      </p:pic>
    </p:spTree>
    <p:extLst>
      <p:ext uri="{BB962C8B-B14F-4D97-AF65-F5344CB8AC3E}">
        <p14:creationId xmlns:p14="http://schemas.microsoft.com/office/powerpoint/2010/main" val="2515828657"/>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14</a:t>
            </a:fld>
            <a:endParaRPr lang="vi-VN"/>
          </a:p>
        </p:txBody>
      </p:sp>
      <p:sp>
        <p:nvSpPr>
          <p:cNvPr id="7" name="Content Placeholder 6"/>
          <p:cNvSpPr>
            <a:spLocks noGrp="1"/>
          </p:cNvSpPr>
          <p:nvPr>
            <p:ph idx="1"/>
          </p:nvPr>
        </p:nvSpPr>
        <p:spPr>
          <a:xfrm>
            <a:off x="7180467" y="1797962"/>
            <a:ext cx="4887685" cy="421309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noAutofit/>
          </a:bodyPr>
          <a:lstStyle/>
          <a:p>
            <a:pPr algn="just"/>
            <a:r>
              <a:rPr lang="en-US" sz="2800" b="1" dirty="0" smtClean="0">
                <a:latin typeface="Times New Roman" panose="02020603050405020304" pitchFamily="18" charset="0"/>
                <a:cs typeface="Times New Roman" panose="02020603050405020304" pitchFamily="18" charset="0"/>
              </a:rPr>
              <a:t>Lưu Quang Vũ còn là một nghệ </a:t>
            </a:r>
            <a:r>
              <a:rPr lang="en-US" sz="2800" b="1" dirty="0" err="1" smtClean="0">
                <a:latin typeface="Times New Roman" panose="02020603050405020304" pitchFamily="18" charset="0"/>
                <a:cs typeface="Times New Roman" panose="02020603050405020304" pitchFamily="18" charset="0"/>
              </a:rPr>
              <a:t>sỹ</a:t>
            </a:r>
            <a:r>
              <a:rPr lang="en-US" sz="2800" b="1" dirty="0" smtClean="0">
                <a:latin typeface="Times New Roman" panose="02020603050405020304" pitchFamily="18" charset="0"/>
                <a:cs typeface="Times New Roman" panose="02020603050405020304" pitchFamily="18" charset="0"/>
              </a:rPr>
              <a:t> đa tài: làm thơ, vẽ tranh, viết truyện, viết tiểu luận,…. Nhưng thành công nhất là kịch.</a:t>
            </a:r>
          </a:p>
          <a:p>
            <a:pPr algn="just"/>
            <a:r>
              <a:rPr lang="en-US" sz="2800" b="1" dirty="0" smtClean="0">
                <a:latin typeface="Times New Roman" panose="02020603050405020304" pitchFamily="18" charset="0"/>
                <a:cs typeface="Times New Roman" panose="02020603050405020304" pitchFamily="18" charset="0"/>
              </a:rPr>
              <a:t>Với những đóng góp đặc biệt cho nền văn học nước nhà, ông được tặng giải thưởng Hồ Chí Minh về văn học nghệ thuật năm 2000.</a:t>
            </a:r>
            <a:endParaRPr lang="vi-VN" sz="2800" b="1" dirty="0">
              <a:latin typeface="Times New Roman" panose="02020603050405020304" pitchFamily="18" charset="0"/>
              <a:cs typeface="Times New Roman" panose="02020603050405020304" pitchFamily="18" charset="0"/>
            </a:endParaRPr>
          </a:p>
        </p:txBody>
      </p:sp>
      <p:pic>
        <p:nvPicPr>
          <p:cNvPr id="1032" name="Picture 8" descr="Káº¿t quáº£ hÃ¬nh áº£nh cho Lá»i thá» thá»© 9 lÆ°u quang v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4766"/>
            <a:ext cx="7015397" cy="614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9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circle(in)">
                                      <p:cBhvr>
                                        <p:cTn id="13" dur="2000"/>
                                        <p:tgtEl>
                                          <p:spTgt spid="7">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circle(in)">
                                      <p:cBhvr>
                                        <p:cTn id="18" dur="2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circle(in)">
                                      <p:cBhvr>
                                        <p:cTn id="23"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15</a:t>
            </a:fld>
            <a:endParaRPr lang="vi-VN"/>
          </a:p>
        </p:txBody>
      </p:sp>
      <p:sp>
        <p:nvSpPr>
          <p:cNvPr id="5" name="TextBox 4"/>
          <p:cNvSpPr txBox="1"/>
          <p:nvPr/>
        </p:nvSpPr>
        <p:spPr>
          <a:xfrm>
            <a:off x="561703" y="2468880"/>
            <a:ext cx="2521131" cy="646331"/>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b="1" dirty="0" smtClean="0">
                <a:latin typeface="Times New Roman" panose="02020603050405020304" pitchFamily="18" charset="0"/>
                <a:cs typeface="Times New Roman" panose="02020603050405020304" pitchFamily="18" charset="0"/>
              </a:rPr>
              <a:t>A/ Tác giả</a:t>
            </a:r>
            <a:endParaRPr lang="vi-VN"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976949" y="733846"/>
            <a:ext cx="5643154" cy="70788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4000" b="1" dirty="0" smtClean="0">
                <a:latin typeface="Times New Roman" panose="02020603050405020304" pitchFamily="18" charset="0"/>
                <a:cs typeface="Times New Roman" panose="02020603050405020304" pitchFamily="18" charset="0"/>
              </a:rPr>
              <a:t>Tác giả Lưu Quang Vũ</a:t>
            </a:r>
            <a:endParaRPr lang="vi-VN" sz="4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76949" y="2468880"/>
            <a:ext cx="5590902" cy="707886"/>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571500" indent="-571500">
              <a:buFont typeface="Arial" panose="020B0604020202020204" pitchFamily="34" charset="0"/>
              <a:buChar char="•"/>
            </a:pPr>
            <a:r>
              <a:rPr lang="en-US" sz="4000" b="1" dirty="0" smtClean="0">
                <a:latin typeface="Times New Roman" panose="02020603050405020304" pitchFamily="18" charset="0"/>
                <a:cs typeface="Times New Roman" panose="02020603050405020304" pitchFamily="18" charset="0"/>
              </a:rPr>
              <a:t>Sự nghiệp sáng tác</a:t>
            </a:r>
            <a:endParaRPr lang="vi-VN"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76949" y="4346311"/>
            <a:ext cx="2521131" cy="1323439"/>
          </a:xfrm>
          <a:prstGeom prst="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571500" indent="-571500">
              <a:buFont typeface="Arial" panose="020B0604020202020204" pitchFamily="34" charset="0"/>
              <a:buChar char="•"/>
            </a:pPr>
            <a:r>
              <a:rPr lang="en-US" sz="4000" b="1" dirty="0" smtClean="0">
                <a:latin typeface="Times New Roman" panose="02020603050405020304" pitchFamily="18" charset="0"/>
                <a:cs typeface="Times New Roman" panose="02020603050405020304" pitchFamily="18" charset="0"/>
              </a:rPr>
              <a:t>Văn bản </a:t>
            </a:r>
            <a:endParaRPr lang="vi-VN" sz="4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169639" y="3306967"/>
            <a:ext cx="4022361" cy="646331"/>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600" b="1" dirty="0" smtClean="0">
                <a:latin typeface="Times New Roman" panose="02020603050405020304" pitchFamily="18" charset="0"/>
                <a:cs typeface="Times New Roman" panose="02020603050405020304" pitchFamily="18" charset="0"/>
              </a:rPr>
              <a:t>Hoàn cảnh sáng tác</a:t>
            </a:r>
            <a:endParaRPr lang="vi-VN"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21039" y="4407867"/>
            <a:ext cx="3818709" cy="584775"/>
          </a:xfrm>
          <a:prstGeom prst="rect">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200" b="1" dirty="0" smtClean="0">
                <a:latin typeface="Times New Roman" panose="02020603050405020304" pitchFamily="18" charset="0"/>
                <a:cs typeface="Times New Roman" panose="02020603050405020304" pitchFamily="18" charset="0"/>
              </a:rPr>
              <a:t>Vị trí đoạn trích</a:t>
            </a:r>
            <a:endParaRPr lang="vi-VN" sz="32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321039" y="5447211"/>
            <a:ext cx="3870961" cy="584775"/>
          </a:xfrm>
          <a:prstGeom prst="rect">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b="1" dirty="0" smtClean="0">
                <a:latin typeface="Times New Roman" panose="02020603050405020304" pitchFamily="18" charset="0"/>
                <a:cs typeface="Times New Roman" panose="02020603050405020304" pitchFamily="18" charset="0"/>
              </a:rPr>
              <a:t>Tóm tắt tác phẩm</a:t>
            </a:r>
            <a:endParaRPr lang="vi-VN" sz="3200" b="1" dirty="0">
              <a:latin typeface="Times New Roman" panose="02020603050405020304" pitchFamily="18" charset="0"/>
              <a:cs typeface="Times New Roman" panose="02020603050405020304" pitchFamily="18" charset="0"/>
            </a:endParaRPr>
          </a:p>
        </p:txBody>
      </p:sp>
      <p:cxnSp>
        <p:nvCxnSpPr>
          <p:cNvPr id="13" name="Straight Arrow Connector 12"/>
          <p:cNvCxnSpPr>
            <a:stCxn id="5" idx="3"/>
            <a:endCxn id="6" idx="1"/>
          </p:cNvCxnSpPr>
          <p:nvPr/>
        </p:nvCxnSpPr>
        <p:spPr>
          <a:xfrm flipV="1">
            <a:off x="3082834" y="1087789"/>
            <a:ext cx="1894115" cy="17042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5" idx="3"/>
            <a:endCxn id="7" idx="1"/>
          </p:cNvCxnSpPr>
          <p:nvPr/>
        </p:nvCxnSpPr>
        <p:spPr>
          <a:xfrm>
            <a:off x="3082834" y="2792046"/>
            <a:ext cx="1894115" cy="3077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5" idx="3"/>
            <a:endCxn id="8" idx="1"/>
          </p:cNvCxnSpPr>
          <p:nvPr/>
        </p:nvCxnSpPr>
        <p:spPr>
          <a:xfrm>
            <a:off x="3082834" y="2792046"/>
            <a:ext cx="1894115" cy="221598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a:stCxn id="8" idx="3"/>
            <a:endCxn id="11" idx="1"/>
          </p:cNvCxnSpPr>
          <p:nvPr/>
        </p:nvCxnSpPr>
        <p:spPr>
          <a:xfrm>
            <a:off x="7498080" y="5008031"/>
            <a:ext cx="822959" cy="731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9" idx="1"/>
          </p:cNvCxnSpPr>
          <p:nvPr/>
        </p:nvCxnSpPr>
        <p:spPr>
          <a:xfrm flipV="1">
            <a:off x="7498080" y="3630133"/>
            <a:ext cx="671559" cy="1377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3"/>
            <a:endCxn id="10" idx="1"/>
          </p:cNvCxnSpPr>
          <p:nvPr/>
        </p:nvCxnSpPr>
        <p:spPr>
          <a:xfrm flipV="1">
            <a:off x="7498080" y="4700255"/>
            <a:ext cx="822959" cy="307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8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5577"/>
            <a:ext cx="3643859" cy="561703"/>
          </a:xfrm>
        </p:spPr>
        <p:txBody>
          <a:bodyPr>
            <a:normAutofit fontScale="90000"/>
          </a:bodyPr>
          <a:lstStyle/>
          <a:p>
            <a:r>
              <a:rPr lang="en-US" b="1" dirty="0" smtClean="0"/>
              <a:t>3/ Văn bản</a:t>
            </a:r>
            <a:endParaRPr lang="vi-VN" b="1" dirty="0"/>
          </a:p>
        </p:txBody>
      </p:sp>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16</a:t>
            </a:fld>
            <a:endParaRPr lang="vi-VN"/>
          </a:p>
        </p:txBody>
      </p:sp>
      <p:pic>
        <p:nvPicPr>
          <p:cNvPr id="3074" name="Picture 2" descr="Káº¿t quáº£ hÃ¬nh áº£nh cho Lá»i thá» thá»© 9 lÆ°u quang vÅ©"/>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05237"/>
            <a:ext cx="3581400" cy="3143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06911" y="576353"/>
            <a:ext cx="7485089" cy="181588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smtClean="0">
                <a:solidFill>
                  <a:schemeClr val="tx1"/>
                </a:solidFill>
                <a:latin typeface="Times New Roman" panose="02020603050405020304" pitchFamily="18" charset="0"/>
                <a:cs typeface="Times New Roman" panose="02020603050405020304" pitchFamily="18" charset="0"/>
              </a:rPr>
              <a:t>Hoàn cảnh sáng tác : Hồn Trương Ba, da hàng thịt được sáng tác năm 1981, nhưng đến năm 1984 mới ra mắt.</a:t>
            </a:r>
            <a:r>
              <a:rPr lang="en-US" sz="2800" b="1" dirty="0">
                <a:solidFill>
                  <a:schemeClr val="tx1"/>
                </a:solidFill>
              </a:rPr>
              <a:t> </a:t>
            </a:r>
            <a:r>
              <a:rPr lang="en-US" sz="2800" b="1" dirty="0">
                <a:solidFill>
                  <a:schemeClr val="tx1"/>
                </a:solidFill>
                <a:latin typeface="Times New Roman" panose="02020603050405020304" pitchFamily="18" charset="0"/>
                <a:cs typeface="Times New Roman" panose="02020603050405020304" pitchFamily="18" charset="0"/>
              </a:rPr>
              <a:t>Là một trong những vở kịch đặc sắc nhất của Lưu Quang Vũ</a:t>
            </a:r>
            <a:r>
              <a:rPr lang="en-US" sz="2800" b="1" dirty="0" smtClean="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706911" y="2645810"/>
            <a:ext cx="7485089" cy="2246769"/>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smtClean="0">
                <a:solidFill>
                  <a:schemeClr val="tx1"/>
                </a:solidFill>
                <a:latin typeface="Times New Roman" panose="02020603050405020304" pitchFamily="18" charset="0"/>
                <a:cs typeface="Times New Roman" panose="02020603050405020304" pitchFamily="18" charset="0"/>
              </a:rPr>
              <a:t>Vị trí đoạn trích: cảnh VII_ cảnh cuối.</a:t>
            </a:r>
            <a:r>
              <a:rPr lang="en-US" sz="2800" b="1" dirty="0">
                <a:solidFill>
                  <a:schemeClr val="tx1"/>
                </a:solidFill>
                <a:latin typeface="Times New Roman" panose="02020603050405020304" pitchFamily="18" charset="0"/>
                <a:cs typeface="Times New Roman" panose="02020603050405020304" pitchFamily="18" charset="0"/>
              </a:rPr>
              <a:t> diễn tả sự đau khổ dằn vặt và quyết định cuối cùng, vô cùng cao thượng của Trương Ba sau mấy tháng hồn  trú nhờ vào thể xác hàng thịt và gặp rất nhiều phiền toái </a:t>
            </a:r>
            <a:r>
              <a:rPr lang="en-US" sz="2800" b="1" dirty="0" smtClean="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811843" y="5386920"/>
            <a:ext cx="7380157" cy="954107"/>
          </a:xfrm>
          <a:prstGeom prst="rect">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b="1" dirty="0" smtClean="0">
                <a:solidFill>
                  <a:schemeClr val="tx1"/>
                </a:solidFill>
                <a:latin typeface="Times New Roman" panose="02020603050405020304" pitchFamily="18" charset="0"/>
                <a:cs typeface="Times New Roman" panose="02020603050405020304" pitchFamily="18" charset="0"/>
              </a:rPr>
              <a:t>Tóm tắt đoạn trích ( SGK)</a:t>
            </a:r>
          </a:p>
          <a:p>
            <a:endParaRPr lang="vi-VN" sz="2800" b="1"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p:cNvCxnSpPr>
            <a:stCxn id="3074" idx="3"/>
            <a:endCxn id="7" idx="1"/>
          </p:cNvCxnSpPr>
          <p:nvPr/>
        </p:nvCxnSpPr>
        <p:spPr>
          <a:xfrm flipV="1">
            <a:off x="3581400" y="1484294"/>
            <a:ext cx="1125511" cy="21925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3074" idx="3"/>
            <a:endCxn id="8" idx="1"/>
          </p:cNvCxnSpPr>
          <p:nvPr/>
        </p:nvCxnSpPr>
        <p:spPr>
          <a:xfrm>
            <a:off x="3581400" y="3676862"/>
            <a:ext cx="1125511" cy="923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3074" idx="3"/>
            <a:endCxn id="9" idx="1"/>
          </p:cNvCxnSpPr>
          <p:nvPr/>
        </p:nvCxnSpPr>
        <p:spPr>
          <a:xfrm>
            <a:off x="3581400" y="3676862"/>
            <a:ext cx="1230443" cy="21871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870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anim calcmode="lin" valueType="num">
                                      <p:cBhvr>
                                        <p:cTn id="50" dur="2000" fill="hold"/>
                                        <p:tgtEl>
                                          <p:spTgt spid="9"/>
                                        </p:tgtEl>
                                        <p:attrNameLst>
                                          <p:attrName>ppt_w</p:attrName>
                                        </p:attrNameLst>
                                      </p:cBhvr>
                                      <p:tavLst>
                                        <p:tav tm="0" fmla="#ppt_w*sin(2.5*pi*$)">
                                          <p:val>
                                            <p:fltVal val="0"/>
                                          </p:val>
                                        </p:tav>
                                        <p:tav tm="100000">
                                          <p:val>
                                            <p:fltVal val="1"/>
                                          </p:val>
                                        </p:tav>
                                      </p:tavLst>
                                    </p:anim>
                                    <p:anim calcmode="lin" valueType="num">
                                      <p:cBhvr>
                                        <p:cTn id="5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17</a:t>
            </a:fld>
            <a:endParaRPr lang="vi-VN"/>
          </a:p>
        </p:txBody>
      </p:sp>
      <p:sp>
        <p:nvSpPr>
          <p:cNvPr id="7" name="TextBox 6"/>
          <p:cNvSpPr txBox="1"/>
          <p:nvPr/>
        </p:nvSpPr>
        <p:spPr>
          <a:xfrm>
            <a:off x="3717561" y="597018"/>
            <a:ext cx="8379188" cy="6124754"/>
          </a:xfrm>
          <a:prstGeom prst="rect">
            <a:avLst/>
          </a:prstGeom>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 Trương Ba giỏi đánh cờ bị Nam Tào bắt chết nhầm.</a:t>
            </a:r>
            <a:endParaRPr lang="vi-VN"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 Vì muốn sửa sai, Nam Tào và Đế Thích cho hồn Trương Ba sống lại, nhập vào xác anh hàng thịt vừa mới chết.</a:t>
            </a:r>
            <a:endParaRPr lang="vi-VN"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Trú nhờ linh hồn vào thể xác anh hàng thịt, Trương Ba gặp rất nhiều phiền toái: lí trưởng sách nhiễu, chị hàng thịt đòi chồng, người thân cảm thấy xa lạ, bản thân sống trong đau khổ, dằn vặt vì phải sống trái tự nhiên và giả tạo. Thân xác hàng thịt làm Trương Ba nhiễm một số thói xấu và những nhu cầu không phải của chính bản thân ông.</a:t>
            </a:r>
            <a:endParaRPr lang="vi-VN"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Trước sự phiền toái và nguy cơ bị tha hóa, Trương Ba quyết định trả lại xác cho anh hàng thịt và chấp nhận cái chết. </a:t>
            </a:r>
            <a:endParaRPr lang="vi-VN" sz="2800" b="1" dirty="0">
              <a:latin typeface="Times New Roman" panose="02020603050405020304" pitchFamily="18" charset="0"/>
              <a:cs typeface="Times New Roman" panose="02020603050405020304" pitchFamily="18" charset="0"/>
            </a:endParaRPr>
          </a:p>
        </p:txBody>
      </p:sp>
      <p:pic>
        <p:nvPicPr>
          <p:cNvPr id="8" name="Picture 2" descr="Káº¿t quáº£ hÃ¬nh áº£nh cho Lá»i thá» thá»© 9 lÆ°u quang vÅ©"/>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27906"/>
            <a:ext cx="3717561" cy="52629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6863" y="470263"/>
            <a:ext cx="3463834" cy="523220"/>
          </a:xfrm>
          <a:prstGeom prst="rect">
            <a:avLst/>
          </a:prstGeom>
          <a:solidFill>
            <a:schemeClr val="accent4">
              <a:lumMod val="40000"/>
              <a:lumOff val="60000"/>
            </a:schemeClr>
          </a:solidFill>
        </p:spPr>
        <p:txBody>
          <a:bodyPr wrap="square" rtlCol="0">
            <a:spAutoFit/>
          </a:bodyPr>
          <a:lstStyle/>
          <a:p>
            <a:pPr algn="ctr"/>
            <a:r>
              <a:rPr lang="en-US" sz="2800" b="1" dirty="0" smtClean="0"/>
              <a:t> TÓM TẮT</a:t>
            </a:r>
            <a:endParaRPr lang="vi-VN" sz="2800" b="1" dirty="0"/>
          </a:p>
        </p:txBody>
      </p:sp>
    </p:spTree>
    <p:extLst>
      <p:ext uri="{BB962C8B-B14F-4D97-AF65-F5344CB8AC3E}">
        <p14:creationId xmlns:p14="http://schemas.microsoft.com/office/powerpoint/2010/main" val="13334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circle(in)">
                                      <p:cBhvr>
                                        <p:cTn id="17" dur="2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circle(in)">
                                      <p:cBhvr>
                                        <p:cTn id="27" dur="2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circle(in)">
                                      <p:cBhvr>
                                        <p:cTn id="32" dur="20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circle(in)">
                                      <p:cBhvr>
                                        <p:cTn id="3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006" y="756652"/>
            <a:ext cx="3472543" cy="783772"/>
          </a:xfr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buNone/>
            </a:pPr>
            <a:r>
              <a:rPr lang="en-US" sz="4400" b="1" dirty="0" smtClean="0">
                <a:solidFill>
                  <a:srgbClr val="FF0000"/>
                </a:solidFill>
                <a:latin typeface="Times New Roman" panose="02020603050405020304" pitchFamily="18" charset="0"/>
                <a:cs typeface="Times New Roman" panose="02020603050405020304" pitchFamily="18" charset="0"/>
              </a:rPr>
              <a:t>II/ </a:t>
            </a:r>
            <a:r>
              <a:rPr lang="en-US" sz="4400" b="1" dirty="0">
                <a:solidFill>
                  <a:srgbClr val="FF0000"/>
                </a:solidFill>
                <a:latin typeface="Times New Roman" panose="02020603050405020304" pitchFamily="18" charset="0"/>
                <a:cs typeface="Times New Roman" panose="02020603050405020304" pitchFamily="18" charset="0"/>
              </a:rPr>
              <a:t>Đọc- Hiểu</a:t>
            </a:r>
            <a:endParaRPr lang="vi-VN" sz="4400" b="1" dirty="0">
              <a:solidFill>
                <a:srgbClr val="FF00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18</a:t>
            </a:fld>
            <a:endParaRPr lang="vi-VN"/>
          </a:p>
        </p:txBody>
      </p:sp>
    </p:spTree>
    <p:extLst>
      <p:ext uri="{BB962C8B-B14F-4D97-AF65-F5344CB8AC3E}">
        <p14:creationId xmlns:p14="http://schemas.microsoft.com/office/powerpoint/2010/main" val="13138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19</a:t>
            </a:fld>
            <a:endParaRPr lang="vi-VN"/>
          </a:p>
        </p:txBody>
      </p:sp>
      <p:sp>
        <p:nvSpPr>
          <p:cNvPr id="7" name="Rectangle 6"/>
          <p:cNvSpPr/>
          <p:nvPr/>
        </p:nvSpPr>
        <p:spPr>
          <a:xfrm>
            <a:off x="219070" y="3192521"/>
            <a:ext cx="2834640" cy="84908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A/ ĐỌC</a:t>
            </a:r>
            <a:endParaRPr lang="vi-VN"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381406" y="583446"/>
            <a:ext cx="4700665" cy="2677656"/>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buFont typeface="Wingdings" panose="05000000000000000000" pitchFamily="2" charset="2"/>
              <a:buChar char="v"/>
            </a:pPr>
            <a:r>
              <a:rPr lang="en-US" sz="2800" b="1" dirty="0" smtClean="0"/>
              <a:t>Nhân vật Trương ba</a:t>
            </a:r>
          </a:p>
          <a:p>
            <a:pPr marL="457200" indent="-457200">
              <a:buFont typeface="Wingdings" panose="05000000000000000000" pitchFamily="2" charset="2"/>
              <a:buChar char="v"/>
            </a:pPr>
            <a:r>
              <a:rPr lang="en-US" sz="2800" b="1" dirty="0" smtClean="0"/>
              <a:t>Nhân vật da hàng thịt</a:t>
            </a:r>
          </a:p>
          <a:p>
            <a:pPr marL="457200" indent="-457200">
              <a:buFont typeface="Wingdings" panose="05000000000000000000" pitchFamily="2" charset="2"/>
              <a:buChar char="v"/>
            </a:pPr>
            <a:r>
              <a:rPr lang="en-US" sz="2800" b="1" dirty="0" smtClean="0"/>
              <a:t>Nhân vật vợ Trương Ba</a:t>
            </a:r>
          </a:p>
          <a:p>
            <a:pPr marL="457200" indent="-457200">
              <a:buFont typeface="Wingdings" panose="05000000000000000000" pitchFamily="2" charset="2"/>
              <a:buChar char="v"/>
            </a:pPr>
            <a:r>
              <a:rPr lang="en-US" sz="2800" b="1" dirty="0" smtClean="0"/>
              <a:t>Nhân vật Cái Gái</a:t>
            </a:r>
          </a:p>
          <a:p>
            <a:pPr marL="457200" indent="-457200">
              <a:buFont typeface="Wingdings" panose="05000000000000000000" pitchFamily="2" charset="2"/>
              <a:buChar char="v"/>
            </a:pPr>
            <a:r>
              <a:rPr lang="en-US" sz="2800" b="1" dirty="0"/>
              <a:t>Nhân vật </a:t>
            </a:r>
            <a:r>
              <a:rPr lang="en-US" sz="2800" b="1" dirty="0" smtClean="0"/>
              <a:t>Chị con dâu</a:t>
            </a:r>
          </a:p>
          <a:p>
            <a:pPr marL="457200" indent="-457200">
              <a:buFont typeface="Wingdings" panose="05000000000000000000" pitchFamily="2" charset="2"/>
              <a:buChar char="v"/>
            </a:pPr>
            <a:r>
              <a:rPr lang="en-US" sz="2800" b="1" dirty="0"/>
              <a:t>Nhân vật </a:t>
            </a:r>
            <a:r>
              <a:rPr lang="en-US" sz="2800" b="1" dirty="0" smtClean="0"/>
              <a:t>Đế thích</a:t>
            </a:r>
          </a:p>
        </p:txBody>
      </p:sp>
      <p:sp>
        <p:nvSpPr>
          <p:cNvPr id="16" name="Rectangle 15"/>
          <p:cNvSpPr/>
          <p:nvPr/>
        </p:nvSpPr>
        <p:spPr>
          <a:xfrm>
            <a:off x="4150133" y="1444709"/>
            <a:ext cx="2377440" cy="953589"/>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PHÂN VAI</a:t>
            </a:r>
            <a:endParaRPr lang="vi-VN" sz="2400" dirty="0"/>
          </a:p>
        </p:txBody>
      </p:sp>
      <p:sp>
        <p:nvSpPr>
          <p:cNvPr id="17" name="TextBox 16"/>
          <p:cNvSpPr txBox="1"/>
          <p:nvPr/>
        </p:nvSpPr>
        <p:spPr>
          <a:xfrm>
            <a:off x="4038600" y="4660530"/>
            <a:ext cx="2377440" cy="954107"/>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smtClean="0"/>
              <a:t>THỂ LOẠI </a:t>
            </a:r>
          </a:p>
          <a:p>
            <a:pPr algn="ctr"/>
            <a:r>
              <a:rPr lang="en-US" sz="2800" dirty="0" smtClean="0"/>
              <a:t>KỊCH</a:t>
            </a:r>
            <a:endParaRPr lang="vi-VN" sz="2800" dirty="0"/>
          </a:p>
        </p:txBody>
      </p:sp>
      <p:sp>
        <p:nvSpPr>
          <p:cNvPr id="19" name="TextBox 18"/>
          <p:cNvSpPr txBox="1"/>
          <p:nvPr/>
        </p:nvSpPr>
        <p:spPr>
          <a:xfrm>
            <a:off x="7381406" y="3192521"/>
            <a:ext cx="4810594" cy="830997"/>
          </a:xfrm>
          <a:prstGeom prst="rect">
            <a:avLst/>
          </a:prstGeom>
          <a:solidFill>
            <a:srgbClr val="92D050"/>
          </a:solidFill>
          <a:scene3d>
            <a:camera prst="orthographicFront"/>
            <a:lightRig rig="threePt" dir="t"/>
          </a:scene3d>
          <a:sp3d>
            <a:bevelT/>
          </a:sp3d>
        </p:spPr>
        <p:txBody>
          <a:bodyPr wrap="square" rtlCol="0">
            <a:spAutoFit/>
          </a:bodyPr>
          <a:lstStyle/>
          <a:p>
            <a:r>
              <a:rPr lang="en-US" sz="2400" b="1" dirty="0"/>
              <a:t>K</a:t>
            </a:r>
            <a:r>
              <a:rPr lang="en-US" sz="2400" b="1" dirty="0" smtClean="0"/>
              <a:t>ịch </a:t>
            </a:r>
            <a:r>
              <a:rPr lang="en-US" sz="2400" b="1" dirty="0"/>
              <a:t>là một trong ba loại hình cơ bản của văn học.</a:t>
            </a:r>
            <a:endParaRPr lang="vi-VN" sz="2400" b="1" dirty="0"/>
          </a:p>
        </p:txBody>
      </p:sp>
      <p:sp>
        <p:nvSpPr>
          <p:cNvPr id="20" name="TextBox 19"/>
          <p:cNvSpPr txBox="1"/>
          <p:nvPr/>
        </p:nvSpPr>
        <p:spPr>
          <a:xfrm>
            <a:off x="7381406" y="4068346"/>
            <a:ext cx="4810594" cy="2677656"/>
          </a:xfrm>
          <a:prstGeom prst="rect">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b="1" dirty="0" smtClean="0">
                <a:solidFill>
                  <a:schemeClr val="tx1"/>
                </a:solidFill>
              </a:rPr>
              <a:t>Đặc trưng kịch”</a:t>
            </a:r>
          </a:p>
          <a:p>
            <a:pPr marL="342900" indent="-342900">
              <a:buFont typeface="Wingdings" panose="05000000000000000000" pitchFamily="2" charset="2"/>
              <a:buChar char="v"/>
            </a:pPr>
            <a:r>
              <a:rPr lang="en-US" sz="2800" b="1" dirty="0" smtClean="0">
                <a:solidFill>
                  <a:schemeClr val="tx1"/>
                </a:solidFill>
              </a:rPr>
              <a:t>Mâu thuẫn, xung đột</a:t>
            </a:r>
          </a:p>
          <a:p>
            <a:pPr marL="342900" indent="-342900">
              <a:buFont typeface="Wingdings" panose="05000000000000000000" pitchFamily="2" charset="2"/>
              <a:buChar char="v"/>
            </a:pPr>
            <a:r>
              <a:rPr lang="en-US" sz="2800" b="1" dirty="0" smtClean="0">
                <a:solidFill>
                  <a:schemeClr val="tx1"/>
                </a:solidFill>
              </a:rPr>
              <a:t>Hành động kịch: những biến cố, sự kiện, chi tiết…</a:t>
            </a:r>
          </a:p>
          <a:p>
            <a:pPr marL="342900" indent="-342900">
              <a:buFont typeface="Wingdings" panose="05000000000000000000" pitchFamily="2" charset="2"/>
              <a:buChar char="v"/>
            </a:pPr>
            <a:r>
              <a:rPr lang="en-US" sz="2800" b="1" dirty="0" smtClean="0">
                <a:solidFill>
                  <a:schemeClr val="tx1"/>
                </a:solidFill>
              </a:rPr>
              <a:t>Nhân vật kịch</a:t>
            </a:r>
          </a:p>
          <a:p>
            <a:pPr marL="342900" indent="-342900">
              <a:buFont typeface="Wingdings" panose="05000000000000000000" pitchFamily="2" charset="2"/>
              <a:buChar char="v"/>
            </a:pPr>
            <a:r>
              <a:rPr lang="en-US" sz="2800" b="1" dirty="0" smtClean="0">
                <a:solidFill>
                  <a:schemeClr val="tx1"/>
                </a:solidFill>
              </a:rPr>
              <a:t>Ngôn ngữ kịch</a:t>
            </a:r>
          </a:p>
        </p:txBody>
      </p:sp>
      <p:cxnSp>
        <p:nvCxnSpPr>
          <p:cNvPr id="22" name="Straight Arrow Connector 21"/>
          <p:cNvCxnSpPr>
            <a:stCxn id="7" idx="3"/>
            <a:endCxn id="16" idx="1"/>
          </p:cNvCxnSpPr>
          <p:nvPr/>
        </p:nvCxnSpPr>
        <p:spPr>
          <a:xfrm flipV="1">
            <a:off x="3053710" y="1921504"/>
            <a:ext cx="1096423" cy="16955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16" idx="3"/>
            <a:endCxn id="8" idx="1"/>
          </p:cNvCxnSpPr>
          <p:nvPr/>
        </p:nvCxnSpPr>
        <p:spPr>
          <a:xfrm>
            <a:off x="6527573" y="1921504"/>
            <a:ext cx="853833" cy="7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7" idx="3"/>
            <a:endCxn id="17" idx="1"/>
          </p:cNvCxnSpPr>
          <p:nvPr/>
        </p:nvCxnSpPr>
        <p:spPr>
          <a:xfrm>
            <a:off x="3053710" y="3617064"/>
            <a:ext cx="984890" cy="15205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17" idx="3"/>
            <a:endCxn id="19" idx="1"/>
          </p:cNvCxnSpPr>
          <p:nvPr/>
        </p:nvCxnSpPr>
        <p:spPr>
          <a:xfrm flipV="1">
            <a:off x="6416040" y="3608020"/>
            <a:ext cx="965366" cy="15295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17" idx="3"/>
            <a:endCxn id="20" idx="1"/>
          </p:cNvCxnSpPr>
          <p:nvPr/>
        </p:nvCxnSpPr>
        <p:spPr>
          <a:xfrm>
            <a:off x="6416040" y="5137584"/>
            <a:ext cx="965366" cy="269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020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circle(in)">
                                      <p:cBhvr>
                                        <p:cTn id="23" dur="2000"/>
                                        <p:tgtEl>
                                          <p:spTgt spid="8">
                                            <p:bg/>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circle(in)">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circle(in)">
                                      <p:cBhvr>
                                        <p:cTn id="33" dur="20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circle(in)">
                                      <p:cBhvr>
                                        <p:cTn id="38" dur="20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circle(in)">
                                      <p:cBhvr>
                                        <p:cTn id="43" dur="2000"/>
                                        <p:tgtEl>
                                          <p:spTgt spid="8">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circle(in)">
                                      <p:cBhvr>
                                        <p:cTn id="48" dur="2000"/>
                                        <p:tgtEl>
                                          <p:spTgt spid="8">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Effect transition="in" filter="circle(in)">
                                      <p:cBhvr>
                                        <p:cTn id="53" dur="2000"/>
                                        <p:tgtEl>
                                          <p:spTgt spid="8">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circle(in)">
                                      <p:cBhvr>
                                        <p:cTn id="58" dur="2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arn(inVertical)">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arn(inVertical)">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20">
                                            <p:bg/>
                                          </p:spTgt>
                                        </p:tgtEl>
                                        <p:attrNameLst>
                                          <p:attrName>style.visibility</p:attrName>
                                        </p:attrNameLst>
                                      </p:cBhvr>
                                      <p:to>
                                        <p:strVal val="visible"/>
                                      </p:to>
                                    </p:set>
                                    <p:animEffect transition="in" filter="circle(in)">
                                      <p:cBhvr>
                                        <p:cTn id="88" dur="2000"/>
                                        <p:tgtEl>
                                          <p:spTgt spid="20">
                                            <p:bg/>
                                          </p:spTgt>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0">
                                            <p:txEl>
                                              <p:pRg st="0" end="0"/>
                                            </p:txEl>
                                          </p:spTgt>
                                        </p:tgtEl>
                                        <p:attrNameLst>
                                          <p:attrName>style.visibility</p:attrName>
                                        </p:attrNameLst>
                                      </p:cBhvr>
                                      <p:to>
                                        <p:strVal val="visible"/>
                                      </p:to>
                                    </p:set>
                                    <p:animEffect transition="in" filter="circle(in)">
                                      <p:cBhvr>
                                        <p:cTn id="93" dur="2000"/>
                                        <p:tgtEl>
                                          <p:spTgt spid="20">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0">
                                            <p:txEl>
                                              <p:pRg st="1" end="1"/>
                                            </p:txEl>
                                          </p:spTgt>
                                        </p:tgtEl>
                                        <p:attrNameLst>
                                          <p:attrName>style.visibility</p:attrName>
                                        </p:attrNameLst>
                                      </p:cBhvr>
                                      <p:to>
                                        <p:strVal val="visible"/>
                                      </p:to>
                                    </p:set>
                                    <p:animEffect transition="in" filter="circle(in)">
                                      <p:cBhvr>
                                        <p:cTn id="98" dur="2000"/>
                                        <p:tgtEl>
                                          <p:spTgt spid="20">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20">
                                            <p:txEl>
                                              <p:pRg st="2" end="2"/>
                                            </p:txEl>
                                          </p:spTgt>
                                        </p:tgtEl>
                                        <p:attrNameLst>
                                          <p:attrName>style.visibility</p:attrName>
                                        </p:attrNameLst>
                                      </p:cBhvr>
                                      <p:to>
                                        <p:strVal val="visible"/>
                                      </p:to>
                                    </p:set>
                                    <p:animEffect transition="in" filter="circle(in)">
                                      <p:cBhvr>
                                        <p:cTn id="103" dur="2000"/>
                                        <p:tgtEl>
                                          <p:spTgt spid="20">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20">
                                            <p:txEl>
                                              <p:pRg st="3" end="3"/>
                                            </p:txEl>
                                          </p:spTgt>
                                        </p:tgtEl>
                                        <p:attrNameLst>
                                          <p:attrName>style.visibility</p:attrName>
                                        </p:attrNameLst>
                                      </p:cBhvr>
                                      <p:to>
                                        <p:strVal val="visible"/>
                                      </p:to>
                                    </p:set>
                                    <p:animEffect transition="in" filter="circle(in)">
                                      <p:cBhvr>
                                        <p:cTn id="108" dur="2000"/>
                                        <p:tgtEl>
                                          <p:spTgt spid="20">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20">
                                            <p:txEl>
                                              <p:pRg st="4" end="4"/>
                                            </p:txEl>
                                          </p:spTgt>
                                        </p:tgtEl>
                                        <p:attrNameLst>
                                          <p:attrName>style.visibility</p:attrName>
                                        </p:attrNameLst>
                                      </p:cBhvr>
                                      <p:to>
                                        <p:strVal val="visible"/>
                                      </p:to>
                                    </p:set>
                                    <p:animEffect transition="in" filter="circle(in)">
                                      <p:cBhvr>
                                        <p:cTn id="113"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16" grpId="0" animBg="1"/>
      <p:bldP spid="17" grpId="0" animBg="1"/>
      <p:bldP spid="19" grpId="0" animBg="1"/>
      <p:bldP spid="2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dirty="0"/>
          </a:p>
        </p:txBody>
      </p:sp>
      <p:sp>
        <p:nvSpPr>
          <p:cNvPr id="4" name="Slide Number Placeholder 3"/>
          <p:cNvSpPr>
            <a:spLocks noGrp="1"/>
          </p:cNvSpPr>
          <p:nvPr>
            <p:ph type="sldNum" sz="quarter" idx="12"/>
          </p:nvPr>
        </p:nvSpPr>
        <p:spPr/>
        <p:txBody>
          <a:bodyPr/>
          <a:lstStyle/>
          <a:p>
            <a:fld id="{C171066D-3A9E-44F7-B92C-D212052D95C3}" type="slidenum">
              <a:rPr lang="vi-VN" smtClean="0"/>
              <a:t>2</a:t>
            </a:fld>
            <a:endParaRPr lang="vi-VN"/>
          </a:p>
        </p:txBody>
      </p:sp>
      <p:sp>
        <p:nvSpPr>
          <p:cNvPr id="5" name="TextBox 4"/>
          <p:cNvSpPr txBox="1"/>
          <p:nvPr/>
        </p:nvSpPr>
        <p:spPr>
          <a:xfrm>
            <a:off x="561703" y="2468880"/>
            <a:ext cx="2301418" cy="646331"/>
          </a:xfrm>
          <a:prstGeom prst="rect">
            <a:avLst/>
          </a:prstGeom>
          <a:solidFill>
            <a:srgbClr val="FF0000"/>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b="1" dirty="0">
                <a:latin typeface="Times New Roman" panose="02020603050405020304" pitchFamily="18" charset="0"/>
                <a:cs typeface="Times New Roman" panose="02020603050405020304" pitchFamily="18" charset="0"/>
              </a:rPr>
              <a:t>1</a:t>
            </a:r>
            <a:r>
              <a:rPr lang="en-US" sz="3600" b="1" dirty="0" smtClean="0">
                <a:latin typeface="Times New Roman" panose="02020603050405020304" pitchFamily="18" charset="0"/>
                <a:cs typeface="Times New Roman" panose="02020603050405020304" pitchFamily="18" charset="0"/>
              </a:rPr>
              <a:t>/ Tác giả</a:t>
            </a:r>
            <a:endParaRPr lang="vi-VN"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976949" y="733846"/>
            <a:ext cx="5643154" cy="70788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4000" b="1" dirty="0" smtClean="0">
                <a:latin typeface="Times New Roman" panose="02020603050405020304" pitchFamily="18" charset="0"/>
                <a:cs typeface="Times New Roman" panose="02020603050405020304" pitchFamily="18" charset="0"/>
              </a:rPr>
              <a:t>Tác giả Lưu Quang Vũ</a:t>
            </a:r>
            <a:endParaRPr lang="vi-VN" sz="4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76949" y="2468880"/>
            <a:ext cx="5590902" cy="707886"/>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571500" indent="-571500">
              <a:buFont typeface="Arial" panose="020B0604020202020204" pitchFamily="34" charset="0"/>
              <a:buChar char="•"/>
            </a:pPr>
            <a:r>
              <a:rPr lang="en-US" sz="4000" b="1" dirty="0" smtClean="0">
                <a:solidFill>
                  <a:schemeClr val="tx1"/>
                </a:solidFill>
                <a:latin typeface="Times New Roman" panose="02020603050405020304" pitchFamily="18" charset="0"/>
                <a:cs typeface="Times New Roman" panose="02020603050405020304" pitchFamily="18" charset="0"/>
              </a:rPr>
              <a:t>Sự nghiệp sáng tác</a:t>
            </a:r>
            <a:endParaRPr lang="vi-VN" sz="40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976949" y="4346311"/>
            <a:ext cx="5643154" cy="707886"/>
          </a:xfrm>
          <a:prstGeom prst="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571500" indent="-571500">
              <a:buFont typeface="Arial" panose="020B0604020202020204" pitchFamily="34" charset="0"/>
              <a:buChar char="•"/>
            </a:pPr>
            <a:r>
              <a:rPr lang="en-US" sz="4000" b="1" dirty="0" smtClean="0">
                <a:solidFill>
                  <a:schemeClr val="tx1"/>
                </a:solidFill>
                <a:latin typeface="Times New Roman" panose="02020603050405020304" pitchFamily="18" charset="0"/>
                <a:cs typeface="Times New Roman" panose="02020603050405020304" pitchFamily="18" charset="0"/>
              </a:rPr>
              <a:t>Văn bản </a:t>
            </a:r>
            <a:endParaRPr lang="vi-VN" sz="4000" b="1"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p:cNvCxnSpPr>
            <a:stCxn id="5" idx="3"/>
            <a:endCxn id="6" idx="1"/>
          </p:cNvCxnSpPr>
          <p:nvPr/>
        </p:nvCxnSpPr>
        <p:spPr>
          <a:xfrm flipV="1">
            <a:off x="2863121" y="1087789"/>
            <a:ext cx="2113828" cy="17042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5" idx="3"/>
            <a:endCxn id="7" idx="1"/>
          </p:cNvCxnSpPr>
          <p:nvPr/>
        </p:nvCxnSpPr>
        <p:spPr>
          <a:xfrm>
            <a:off x="2863121" y="2792046"/>
            <a:ext cx="2113828" cy="3077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5" idx="3"/>
            <a:endCxn id="8" idx="1"/>
          </p:cNvCxnSpPr>
          <p:nvPr/>
        </p:nvCxnSpPr>
        <p:spPr>
          <a:xfrm>
            <a:off x="2863121" y="2792046"/>
            <a:ext cx="2113828" cy="190820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467908" y="560671"/>
            <a:ext cx="3909220" cy="646331"/>
          </a:xfrm>
          <a:prstGeom prst="rect">
            <a:avLst/>
          </a:prstGeom>
          <a:solidFill>
            <a:schemeClr val="bg2"/>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a:t>
            </a:r>
            <a:r>
              <a:rPr lang="en-US" sz="3600" b="1" dirty="0" smtClean="0">
                <a:solidFill>
                  <a:srgbClr val="FF0000"/>
                </a:solidFill>
                <a:latin typeface="Times New Roman" panose="02020603050405020304" pitchFamily="18" charset="0"/>
                <a:cs typeface="Times New Roman" panose="02020603050405020304" pitchFamily="18" charset="0"/>
              </a:rPr>
              <a:t>/ Tìm hiểu chung</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4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20</a:t>
            </a:fld>
            <a:endParaRPr lang="vi-VN"/>
          </a:p>
        </p:txBody>
      </p:sp>
      <p:sp>
        <p:nvSpPr>
          <p:cNvPr id="5" name="Oval 4"/>
          <p:cNvSpPr/>
          <p:nvPr/>
        </p:nvSpPr>
        <p:spPr>
          <a:xfrm>
            <a:off x="0" y="2790190"/>
            <a:ext cx="1763487" cy="1632857"/>
          </a:xfrm>
          <a:prstGeom prst="ellipse">
            <a:avLst/>
          </a:prstGeom>
          <a:solidFill>
            <a:srgbClr val="FF0000"/>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Hiểu</a:t>
            </a: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028014" y="751749"/>
            <a:ext cx="4486396" cy="1018902"/>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Cuộc đối thoại giữa HTB và xác hàng thịt</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28014" y="2280739"/>
            <a:ext cx="4497280" cy="1018902"/>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Cuộc đối thoại giữa </a:t>
            </a:r>
            <a:r>
              <a:rPr lang="en-US" sz="2800" b="1" dirty="0" smtClean="0">
                <a:solidFill>
                  <a:schemeClr val="tx1"/>
                </a:solidFill>
                <a:latin typeface="Times New Roman" panose="02020603050405020304" pitchFamily="18" charset="0"/>
                <a:cs typeface="Times New Roman" panose="02020603050405020304" pitchFamily="18" charset="0"/>
              </a:rPr>
              <a:t>HTB và người thân</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28015" y="3808458"/>
            <a:ext cx="4497280" cy="1018902"/>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Cuộc đối thoại giữa </a:t>
            </a:r>
            <a:r>
              <a:rPr lang="en-US" sz="2800" b="1" dirty="0" smtClean="0">
                <a:solidFill>
                  <a:schemeClr val="tx1"/>
                </a:solidFill>
                <a:latin typeface="Times New Roman" panose="02020603050405020304" pitchFamily="18" charset="0"/>
                <a:cs typeface="Times New Roman" panose="02020603050405020304" pitchFamily="18" charset="0"/>
              </a:rPr>
              <a:t>HTB và Đế Thích</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28015" y="5337448"/>
            <a:ext cx="4508166" cy="1018902"/>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Màn kết</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079698" y="290084"/>
            <a:ext cx="3925068" cy="523220"/>
          </a:xfrm>
          <a:prstGeom prst="rect">
            <a:avLst/>
          </a:prstGeom>
          <a:solidFill>
            <a:schemeClr val="accent5">
              <a:lumMod val="75000"/>
            </a:schemeClr>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Diễn biến cuộc đối thoại</a:t>
            </a:r>
            <a:endParaRPr lang="vi-VN"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079698" y="1030367"/>
            <a:ext cx="3925068" cy="523220"/>
          </a:xfrm>
          <a:prstGeom prst="rect">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Kết quả cuộc đối thoại</a:t>
            </a:r>
            <a:endParaRPr lang="vi-VN"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079698" y="1770650"/>
            <a:ext cx="3925068" cy="523220"/>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Ý nghĩa</a:t>
            </a:r>
            <a:endParaRPr lang="vi-VN" sz="2800" b="1" dirty="0">
              <a:latin typeface="Times New Roman" panose="02020603050405020304" pitchFamily="18" charset="0"/>
              <a:cs typeface="Times New Roman" panose="02020603050405020304" pitchFamily="18" charset="0"/>
            </a:endParaRPr>
          </a:p>
        </p:txBody>
      </p:sp>
      <p:cxnSp>
        <p:nvCxnSpPr>
          <p:cNvPr id="16" name="Straight Arrow Connector 15"/>
          <p:cNvCxnSpPr>
            <a:stCxn id="6" idx="3"/>
            <a:endCxn id="14" idx="1"/>
          </p:cNvCxnSpPr>
          <p:nvPr/>
        </p:nvCxnSpPr>
        <p:spPr>
          <a:xfrm>
            <a:off x="7514410" y="1261200"/>
            <a:ext cx="565288" cy="771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a:off x="7514410" y="1261200"/>
            <a:ext cx="565288" cy="30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10" idx="1"/>
          </p:cNvCxnSpPr>
          <p:nvPr/>
        </p:nvCxnSpPr>
        <p:spPr>
          <a:xfrm flipV="1">
            <a:off x="7514410" y="551694"/>
            <a:ext cx="565288" cy="709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6"/>
            <a:endCxn id="6" idx="1"/>
          </p:cNvCxnSpPr>
          <p:nvPr/>
        </p:nvCxnSpPr>
        <p:spPr>
          <a:xfrm flipV="1">
            <a:off x="1763487" y="1261200"/>
            <a:ext cx="1264527" cy="2345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6"/>
            <a:endCxn id="9" idx="1"/>
          </p:cNvCxnSpPr>
          <p:nvPr/>
        </p:nvCxnSpPr>
        <p:spPr>
          <a:xfrm>
            <a:off x="1763487" y="3606619"/>
            <a:ext cx="1264528" cy="224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6"/>
            <a:endCxn id="7" idx="1"/>
          </p:cNvCxnSpPr>
          <p:nvPr/>
        </p:nvCxnSpPr>
        <p:spPr>
          <a:xfrm flipV="1">
            <a:off x="1763487" y="2790190"/>
            <a:ext cx="1264527" cy="816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6"/>
            <a:endCxn id="8" idx="1"/>
          </p:cNvCxnSpPr>
          <p:nvPr/>
        </p:nvCxnSpPr>
        <p:spPr>
          <a:xfrm>
            <a:off x="1763487" y="3606619"/>
            <a:ext cx="1264528" cy="71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2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6"/>
                                        </p:tgtEl>
                                        <p:attrNameLst>
                                          <p:attrName>fillcolor</p:attrName>
                                        </p:attrNameLst>
                                      </p:cBhvr>
                                      <p:to>
                                        <a:schemeClr val="accent2"/>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circle(in)">
                                      <p:cBhvr>
                                        <p:cTn id="71" dur="2000"/>
                                        <p:tgtEl>
                                          <p:spTgt spid="12"/>
                                        </p:tgtEl>
                                      </p:cBhvr>
                                    </p:animEffect>
                                  </p:childTnLst>
                                </p:cTn>
                              </p:par>
                              <p:par>
                                <p:cTn id="72" presetID="6" presetClass="entr" presetSubtype="16"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circle(in)">
                                      <p:cBhvr>
                                        <p:cTn id="74" dur="2000"/>
                                        <p:tgtEl>
                                          <p:spTgt spid="16"/>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circle(in)">
                                      <p:cBhvr>
                                        <p:cTn id="7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21</a:t>
            </a:fld>
            <a:endParaRPr lang="vi-VN"/>
          </a:p>
        </p:txBody>
      </p:sp>
      <p:sp>
        <p:nvSpPr>
          <p:cNvPr id="5" name="TextBox 4"/>
          <p:cNvSpPr txBox="1"/>
          <p:nvPr/>
        </p:nvSpPr>
        <p:spPr>
          <a:xfrm>
            <a:off x="1231857" y="356727"/>
            <a:ext cx="8743859" cy="954107"/>
          </a:xfrm>
          <a:prstGeom prst="rect">
            <a:avLst/>
          </a:prstGeom>
          <a:noFill/>
        </p:spPr>
        <p:txBody>
          <a:bodyPr wrap="square" rtlCol="0">
            <a:spAutoFit/>
          </a:bodyPr>
          <a:lstStyle/>
          <a:p>
            <a:r>
              <a:rPr lang="en-US" sz="2800" b="1" dirty="0" smtClean="0"/>
              <a:t>1/ Cuộc đối thoại giữa hồn Trương Ba và xác hàng thịt</a:t>
            </a:r>
          </a:p>
          <a:p>
            <a:r>
              <a:rPr lang="en-US" sz="2800" b="1" dirty="0" smtClean="0"/>
              <a:t>a. Diễn biến</a:t>
            </a:r>
            <a:endParaRPr lang="vi-VN" sz="2800" b="1" dirty="0"/>
          </a:p>
        </p:txBody>
      </p:sp>
      <p:graphicFrame>
        <p:nvGraphicFramePr>
          <p:cNvPr id="6" name="Table 5"/>
          <p:cNvGraphicFramePr>
            <a:graphicFrameLocks noGrp="1"/>
          </p:cNvGraphicFramePr>
          <p:nvPr>
            <p:extLst>
              <p:ext uri="{D42A27DB-BD31-4B8C-83A1-F6EECF244321}">
                <p14:modId xmlns:p14="http://schemas.microsoft.com/office/powerpoint/2010/main" val="3849007939"/>
              </p:ext>
            </p:extLst>
          </p:nvPr>
        </p:nvGraphicFramePr>
        <p:xfrm>
          <a:off x="0" y="1161300"/>
          <a:ext cx="12306924" cy="5700752"/>
        </p:xfrm>
        <a:graphic>
          <a:graphicData uri="http://schemas.openxmlformats.org/drawingml/2006/table">
            <a:tbl>
              <a:tblPr firstRow="1" bandRow="1">
                <a:tableStyleId>{1E171933-4619-4E11-9A3F-F7608DF75F80}</a:tableStyleId>
              </a:tblPr>
              <a:tblGrid>
                <a:gridCol w="4077325">
                  <a:extLst>
                    <a:ext uri="{9D8B030D-6E8A-4147-A177-3AD203B41FA5}">
                      <a16:colId xmlns:a16="http://schemas.microsoft.com/office/drawing/2014/main" val="1445333447"/>
                    </a:ext>
                  </a:extLst>
                </a:gridCol>
                <a:gridCol w="8229599">
                  <a:extLst>
                    <a:ext uri="{9D8B030D-6E8A-4147-A177-3AD203B41FA5}">
                      <a16:colId xmlns:a16="http://schemas.microsoft.com/office/drawing/2014/main" val="318812022"/>
                    </a:ext>
                  </a:extLst>
                </a:gridCol>
              </a:tblGrid>
              <a:tr h="514107">
                <a:tc>
                  <a:txBody>
                    <a:bodyPr/>
                    <a:lstStyle/>
                    <a:p>
                      <a:pPr algn="ctr"/>
                      <a:r>
                        <a:rPr lang="en-US" sz="2800" dirty="0" smtClean="0"/>
                        <a:t>Hồn Trương</a:t>
                      </a:r>
                      <a:r>
                        <a:rPr lang="en-US" sz="2800" baseline="0" dirty="0" smtClean="0"/>
                        <a:t> Ba</a:t>
                      </a:r>
                      <a:endParaRPr lang="vi-VN" sz="2800" dirty="0"/>
                    </a:p>
                  </a:txBody>
                  <a:tcPr/>
                </a:tc>
                <a:tc>
                  <a:txBody>
                    <a:bodyPr/>
                    <a:lstStyle/>
                    <a:p>
                      <a:pPr algn="ctr"/>
                      <a:r>
                        <a:rPr lang="en-US" sz="2800" dirty="0" smtClean="0"/>
                        <a:t>Xác</a:t>
                      </a:r>
                      <a:r>
                        <a:rPr lang="en-US" sz="2800" baseline="0" dirty="0" smtClean="0"/>
                        <a:t> hàng thịt</a:t>
                      </a:r>
                      <a:endParaRPr lang="vi-VN" sz="2400" dirty="0"/>
                    </a:p>
                  </a:txBody>
                  <a:tcPr>
                    <a:cell3D prstMaterial="dkEdge">
                      <a:bevel/>
                      <a:lightRig rig="flood" dir="t"/>
                    </a:cell3D>
                    <a:solidFill>
                      <a:srgbClr val="92D050"/>
                    </a:solidFill>
                  </a:tcPr>
                </a:tc>
                <a:extLst>
                  <a:ext uri="{0D108BD9-81ED-4DB2-BD59-A6C34878D82A}">
                    <a16:rowId xmlns:a16="http://schemas.microsoft.com/office/drawing/2014/main" val="3862346279"/>
                  </a:ext>
                </a:extLst>
              </a:tr>
              <a:tr h="5182592">
                <a:tc>
                  <a:txBody>
                    <a:bodyPr/>
                    <a:lstStyle/>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vi-VN" dirty="0"/>
                    </a:p>
                  </a:txBody>
                  <a:tcPr/>
                </a:tc>
                <a:tc>
                  <a:txBody>
                    <a:bodyPr/>
                    <a:lstStyle/>
                    <a:p>
                      <a:endParaRPr lang="vi-VN" dirty="0"/>
                    </a:p>
                  </a:txBody>
                  <a:tcPr/>
                </a:tc>
                <a:extLst>
                  <a:ext uri="{0D108BD9-81ED-4DB2-BD59-A6C34878D82A}">
                    <a16:rowId xmlns:a16="http://schemas.microsoft.com/office/drawing/2014/main" val="2265123331"/>
                  </a:ext>
                </a:extLst>
              </a:tr>
            </a:tbl>
          </a:graphicData>
        </a:graphic>
      </p:graphicFrame>
      <p:sp>
        <p:nvSpPr>
          <p:cNvPr id="7" name="TextBox 6"/>
          <p:cNvSpPr txBox="1"/>
          <p:nvPr/>
        </p:nvSpPr>
        <p:spPr>
          <a:xfrm>
            <a:off x="76491" y="1642909"/>
            <a:ext cx="4012478" cy="4893647"/>
          </a:xfrm>
          <a:prstGeom prst="rect">
            <a:avLst/>
          </a:prstGeom>
          <a:noFill/>
        </p:spPr>
        <p:txBody>
          <a:bodyPr wrap="square" rtlCol="0">
            <a:spAutoFit/>
          </a:bodyPr>
          <a:lstStyle/>
          <a:p>
            <a:pPr marL="285750" indent="-285750">
              <a:buFontTx/>
              <a:buChar char="-"/>
            </a:pPr>
            <a:r>
              <a:rPr lang="en-US" sz="2600" b="1" dirty="0">
                <a:solidFill>
                  <a:srgbClr val="0000FF"/>
                </a:solidFill>
                <a:latin typeface="Times New Roman" panose="02020603050405020304" pitchFamily="18" charset="0"/>
                <a:cs typeface="Times New Roman" panose="02020603050405020304" pitchFamily="18" charset="0"/>
              </a:rPr>
              <a:t>Trương Ba </a:t>
            </a:r>
            <a:r>
              <a:rPr lang="en-US" sz="2600" b="1" dirty="0" smtClean="0">
                <a:solidFill>
                  <a:srgbClr val="0000FF"/>
                </a:solidFill>
                <a:latin typeface="Times New Roman" panose="02020603050405020304" pitchFamily="18" charset="0"/>
                <a:cs typeface="Times New Roman" panose="02020603050405020304" pitchFamily="18" charset="0"/>
              </a:rPr>
              <a:t>n</a:t>
            </a:r>
            <a:r>
              <a:rPr lang="vi-VN" altLang="en-US" sz="2600" b="1" dirty="0" smtClean="0">
                <a:solidFill>
                  <a:srgbClr val="0000FF"/>
                </a:solidFill>
                <a:latin typeface="Times New Roman" panose="02020603050405020304" pitchFamily="18" charset="0"/>
                <a:cs typeface="Times New Roman" panose="02020603050405020304" pitchFamily="18" charset="0"/>
              </a:rPr>
              <a:t>gồi </a:t>
            </a:r>
            <a:r>
              <a:rPr lang="vi-VN" altLang="en-US" sz="2600" b="1" dirty="0">
                <a:solidFill>
                  <a:srgbClr val="0000FF"/>
                </a:solidFill>
                <a:latin typeface="Times New Roman" panose="02020603050405020304" pitchFamily="18" charset="0"/>
                <a:cs typeface="Times New Roman" panose="02020603050405020304" pitchFamily="18" charset="0"/>
              </a:rPr>
              <a:t>ôm </a:t>
            </a:r>
            <a:r>
              <a:rPr lang="vi-VN" altLang="en-US" sz="2600" b="1" dirty="0" smtClean="0">
                <a:solidFill>
                  <a:srgbClr val="0000FF"/>
                </a:solidFill>
                <a:latin typeface="Times New Roman" panose="02020603050405020304" pitchFamily="18" charset="0"/>
                <a:cs typeface="Times New Roman" panose="02020603050405020304" pitchFamily="18" charset="0"/>
              </a:rPr>
              <a:t>đầu</a:t>
            </a:r>
            <a:r>
              <a:rPr lang="en-US" altLang="en-US" sz="2600" b="1" dirty="0" smtClean="0">
                <a:solidFill>
                  <a:srgbClr val="0000FF"/>
                </a:solidFill>
                <a:latin typeface="Times New Roman" panose="02020603050405020304" pitchFamily="18" charset="0"/>
                <a:cs typeface="Times New Roman" panose="02020603050405020304" pitchFamily="18" charset="0"/>
              </a:rPr>
              <a:t>,</a:t>
            </a:r>
            <a:r>
              <a:rPr lang="vi-VN" altLang="en-US" sz="2600" b="1" dirty="0" smtClean="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mj-lt"/>
              </a:rPr>
              <a:t>độc thoại</a:t>
            </a:r>
            <a:r>
              <a:rPr lang="en-US" altLang="en-US" sz="2600" b="1" dirty="0">
                <a:solidFill>
                  <a:srgbClr val="0000FF"/>
                </a:solidFill>
                <a:latin typeface="+mj-lt"/>
              </a:rPr>
              <a:t> </a:t>
            </a:r>
            <a:r>
              <a:rPr lang="en-US" altLang="en-US" sz="2600" b="1" dirty="0">
                <a:solidFill>
                  <a:srgbClr val="0000FF"/>
                </a:solidFill>
                <a:latin typeface="Times New Roman" panose="02020603050405020304" pitchFamily="18" charset="0"/>
                <a:cs typeface="Times New Roman" panose="02020603050405020304" pitchFamily="18" charset="0"/>
              </a:rPr>
              <a:t>đầy khẩn </a:t>
            </a:r>
            <a:r>
              <a:rPr lang="en-US" altLang="en-US" sz="2600" b="1" dirty="0" smtClean="0">
                <a:solidFill>
                  <a:srgbClr val="0000FF"/>
                </a:solidFill>
                <a:latin typeface="Times New Roman" panose="02020603050405020304" pitchFamily="18" charset="0"/>
                <a:cs typeface="Times New Roman" panose="02020603050405020304" pitchFamily="18" charset="0"/>
              </a:rPr>
              <a:t>thiết,</a:t>
            </a:r>
            <a:r>
              <a:rPr lang="en-US" altLang="en-US" sz="2600" b="1" dirty="0">
                <a:solidFill>
                  <a:srgbClr val="0000FF"/>
                </a:solidFill>
                <a:latin typeface="Times New Roman" panose="02020603050405020304" pitchFamily="18" charset="0"/>
                <a:cs typeface="Times New Roman" panose="02020603050405020304" pitchFamily="18" charset="0"/>
              </a:rPr>
              <a:t> dằn vặt</a:t>
            </a:r>
            <a:r>
              <a:rPr lang="vi-VN" altLang="en-US" sz="2600" b="1" dirty="0">
                <a:solidFill>
                  <a:srgbClr val="0000FF"/>
                </a:solidFill>
                <a:latin typeface="Times New Roman" panose="02020603050405020304" pitchFamily="18" charset="0"/>
                <a:cs typeface="Times New Roman" panose="02020603050405020304" pitchFamily="18" charset="0"/>
              </a:rPr>
              <a:t>, đau khổ</a:t>
            </a:r>
            <a:r>
              <a:rPr lang="en-US" altLang="en-US" sz="2600" b="1" dirty="0" smtClean="0">
                <a:latin typeface="Times New Roman" panose="02020603050405020304" pitchFamily="18" charset="0"/>
                <a:cs typeface="Times New Roman" panose="02020603050405020304" pitchFamily="18" charset="0"/>
              </a:rPr>
              <a:t> </a:t>
            </a:r>
            <a:r>
              <a:rPr lang="en-US" sz="2600" b="1" dirty="0" smtClean="0">
                <a:solidFill>
                  <a:srgbClr val="0000FF"/>
                </a:solidFill>
                <a:latin typeface="Times New Roman" panose="02020603050405020304" pitchFamily="18" charset="0"/>
                <a:cs typeface="Times New Roman" panose="02020603050405020304" pitchFamily="18" charset="0"/>
              </a:rPr>
              <a:t>khẳng </a:t>
            </a:r>
            <a:r>
              <a:rPr lang="en-US" sz="2600" b="1" dirty="0">
                <a:solidFill>
                  <a:srgbClr val="0000FF"/>
                </a:solidFill>
                <a:latin typeface="Times New Roman" panose="02020603050405020304" pitchFamily="18" charset="0"/>
                <a:cs typeface="Times New Roman" panose="02020603050405020304" pitchFamily="18" charset="0"/>
              </a:rPr>
              <a:t>định: Hồn </a:t>
            </a:r>
            <a:r>
              <a:rPr lang="en-US" sz="2600" b="1" dirty="0" smtClean="0">
                <a:solidFill>
                  <a:srgbClr val="0000FF"/>
                </a:solidFill>
                <a:latin typeface="Times New Roman" panose="02020603050405020304" pitchFamily="18" charset="0"/>
                <a:cs typeface="Times New Roman" panose="02020603050405020304" pitchFamily="18" charset="0"/>
              </a:rPr>
              <a:t>không </a:t>
            </a:r>
            <a:r>
              <a:rPr lang="en-US" sz="2600" b="1" dirty="0">
                <a:solidFill>
                  <a:srgbClr val="0000FF"/>
                </a:solidFill>
                <a:latin typeface="Times New Roman" panose="02020603050405020304" pitchFamily="18" charset="0"/>
                <a:cs typeface="Times New Roman" panose="02020603050405020304" pitchFamily="18" charset="0"/>
              </a:rPr>
              <a:t>phụ thuộc vào xác hàng thịt:</a:t>
            </a:r>
          </a:p>
          <a:p>
            <a:pPr marL="285750" indent="-285750">
              <a:buFont typeface="Wingdings" panose="05000000000000000000" pitchFamily="2" charset="2"/>
              <a:buChar char="ü"/>
            </a:pPr>
            <a:r>
              <a:rPr lang="en-US" sz="2600" b="1" dirty="0">
                <a:latin typeface="Times New Roman" panose="02020603050405020304" pitchFamily="18" charset="0"/>
                <a:cs typeface="Times New Roman" panose="02020603050405020304" pitchFamily="18" charset="0"/>
              </a:rPr>
              <a:t>Hồn có 1 lối sống riêng: linh hồn nhân hậu, </a:t>
            </a:r>
            <a:r>
              <a:rPr lang="en-US" sz="2600" b="1" dirty="0" smtClean="0">
                <a:latin typeface="Times New Roman" panose="02020603050405020304" pitchFamily="18" charset="0"/>
                <a:cs typeface="Times New Roman" panose="02020603050405020304" pitchFamily="18" charset="0"/>
              </a:rPr>
              <a:t>trong sạch, bản tính thẳng thắn.</a:t>
            </a:r>
          </a:p>
          <a:p>
            <a:pPr marL="285750" indent="-285750">
              <a:buFont typeface="Wingdings" panose="05000000000000000000" pitchFamily="2" charset="2"/>
              <a:buChar char="ü"/>
            </a:pPr>
            <a:r>
              <a:rPr lang="en-US" sz="2600" b="1" dirty="0" smtClean="0">
                <a:latin typeface="Times New Roman" panose="02020603050405020304" pitchFamily="18" charset="0"/>
                <a:cs typeface="Times New Roman" panose="02020603050405020304" pitchFamily="18" charset="0"/>
              </a:rPr>
              <a:t>Xác chỉ là cái bên ngoài, không có tiếng nói, không có cảm xúc.</a:t>
            </a:r>
            <a:endParaRPr lang="vi-VN" sz="2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942864" y="1660754"/>
            <a:ext cx="8419475" cy="5293757"/>
          </a:xfrm>
          <a:prstGeom prst="rect">
            <a:avLst/>
          </a:prstGeom>
          <a:noFill/>
        </p:spPr>
        <p:txBody>
          <a:bodyPr wrap="square" rtlCol="0">
            <a:spAutoFit/>
          </a:bodyPr>
          <a:lstStyle/>
          <a:p>
            <a:r>
              <a:rPr lang="en-US" sz="2600" b="1" dirty="0" smtClean="0">
                <a:latin typeface="Times New Roman" panose="02020603050405020304" pitchFamily="18" charset="0"/>
                <a:cs typeface="Times New Roman" panose="02020603050405020304" pitchFamily="18" charset="0"/>
              </a:rPr>
              <a:t> </a:t>
            </a:r>
            <a:r>
              <a:rPr lang="en-US" sz="2600" b="1" dirty="0" smtClean="0">
                <a:solidFill>
                  <a:srgbClr val="0000FF"/>
                </a:solidFill>
                <a:latin typeface="Times New Roman" panose="02020603050405020304" pitchFamily="18" charset="0"/>
                <a:cs typeface="Times New Roman" panose="02020603050405020304" pitchFamily="18" charset="0"/>
              </a:rPr>
              <a:t>-     Nhưng XHT lại khẳng định hồn phụ thuộc vào xác:</a:t>
            </a:r>
          </a:p>
          <a:p>
            <a:pPr marL="457200" indent="-457200">
              <a:buFont typeface="Wingdings" panose="05000000000000000000" pitchFamily="2" charset="2"/>
              <a:buChar char="ü"/>
            </a:pPr>
            <a:r>
              <a:rPr lang="en-US" sz="2600" b="1" dirty="0">
                <a:latin typeface="Times New Roman" panose="02020603050405020304" pitchFamily="18" charset="0"/>
                <a:cs typeface="Times New Roman" panose="02020603050405020304" pitchFamily="18" charset="0"/>
              </a:rPr>
              <a:t>H</a:t>
            </a:r>
            <a:r>
              <a:rPr lang="en-US" sz="2600" b="1" dirty="0" smtClean="0">
                <a:latin typeface="Times New Roman" panose="02020603050405020304" pitchFamily="18" charset="0"/>
                <a:cs typeface="Times New Roman" panose="02020603050405020304" pitchFamily="18" charset="0"/>
              </a:rPr>
              <a:t>ai ta đã hòa làm 1, ông </a:t>
            </a:r>
            <a:r>
              <a:rPr lang="en-US" sz="2600" b="1" dirty="0" smtClean="0">
                <a:latin typeface="Times New Roman" panose="02020603050405020304" pitchFamily="18" charset="0"/>
                <a:cs typeface="Times New Roman" panose="02020603050405020304" pitchFamily="18" charset="0"/>
              </a:rPr>
              <a:t>không </a:t>
            </a:r>
            <a:r>
              <a:rPr lang="en-US" sz="2600" b="1" dirty="0" smtClean="0">
                <a:latin typeface="Times New Roman" panose="02020603050405020304" pitchFamily="18" charset="0"/>
                <a:cs typeface="Times New Roman" panose="02020603050405020304" pitchFamily="18" charset="0"/>
              </a:rPr>
              <a:t>thể tách tôi  được đâu,ông phải tồn tại nhờ tôi, chiều theo những đòi hỏi của tôi</a:t>
            </a:r>
          </a:p>
          <a:p>
            <a:pPr marL="457200" indent="-457200">
              <a:buFont typeface="Wingdings" panose="05000000000000000000" pitchFamily="2" charset="2"/>
              <a:buChar char="ü"/>
            </a:pPr>
            <a:r>
              <a:rPr lang="en-US" sz="2600" b="1" dirty="0" smtClean="0">
                <a:latin typeface="Times New Roman" panose="02020603050405020304" pitchFamily="18" charset="0"/>
                <a:cs typeface="Times New Roman" panose="02020603050405020304" pitchFamily="18" charset="0"/>
              </a:rPr>
              <a:t>Xác đã chứng minh sức mạnh của mình: ông cũng xao xuyến khi ở cạnh vợ tôi, cũng rạo rực khi đứng trước món cổ hũ, tiết canh; nhờ có sức mạnh của tôi ông tát thằng con trai ông tóe máu.</a:t>
            </a:r>
          </a:p>
          <a:p>
            <a:pPr marL="457200" indent="-457200">
              <a:buFont typeface="Wingdings" panose="05000000000000000000" pitchFamily="2" charset="2"/>
              <a:buChar char="ü"/>
            </a:pPr>
            <a:r>
              <a:rPr lang="en-US" altLang="en-US" sz="2600" b="1" dirty="0" smtClean="0">
                <a:solidFill>
                  <a:srgbClr val="000000"/>
                </a:solidFill>
                <a:latin typeface="Times New Roman" panose="02020603050405020304" pitchFamily="18" charset="0"/>
                <a:cs typeface="Times New Roman" panose="02020603050405020304" pitchFamily="18" charset="0"/>
              </a:rPr>
              <a:t>Ranh </a:t>
            </a:r>
            <a:r>
              <a:rPr lang="en-US" altLang="en-US" sz="2600" b="1" dirty="0">
                <a:solidFill>
                  <a:srgbClr val="000000"/>
                </a:solidFill>
                <a:latin typeface="Times New Roman" panose="02020603050405020304" pitchFamily="18" charset="0"/>
                <a:cs typeface="Times New Roman" panose="02020603050405020304" pitchFamily="18" charset="0"/>
              </a:rPr>
              <a:t>mãnh dồn hồn Trương Ba vào thế đuối lí.</a:t>
            </a:r>
          </a:p>
          <a:p>
            <a:pPr marL="457200" indent="-457200">
              <a:buFont typeface="Wingdings" panose="05000000000000000000" pitchFamily="2" charset="2"/>
              <a:buChar char="ü"/>
            </a:pPr>
            <a:r>
              <a:rPr lang="en-US" sz="2600" b="1" dirty="0" smtClean="0">
                <a:latin typeface="Times New Roman" panose="02020603050405020304" pitchFamily="18" charset="0"/>
                <a:cs typeface="Times New Roman" panose="02020603050405020304" pitchFamily="18" charset="0"/>
              </a:rPr>
              <a:t>Xác đã thỏa hiệp bằng một “ trò chơi tâm hồn” : làm xong điều gì xấu ông cứ việc đổ tội cho tôi, để ông được thanh thản…miễn là…ông vẫn làm đủ mọi việc để thỏa mãn những thèm khát của tôi</a:t>
            </a:r>
            <a:endParaRPr lang="vi-VN" sz="2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129466" y="1722502"/>
            <a:ext cx="4705514" cy="13849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dirty="0" smtClean="0"/>
              <a:t>Hồn Trương Ba đã dùng những lý lẽ gì để chứng minh: hồn không phụ thuộc vào xác? </a:t>
            </a:r>
            <a:endParaRPr lang="vi-VN" sz="2800" b="1" dirty="0"/>
          </a:p>
        </p:txBody>
      </p:sp>
      <p:sp>
        <p:nvSpPr>
          <p:cNvPr id="10" name="TextBox 9"/>
          <p:cNvSpPr txBox="1"/>
          <p:nvPr/>
        </p:nvSpPr>
        <p:spPr>
          <a:xfrm>
            <a:off x="322836" y="1789690"/>
            <a:ext cx="3620028" cy="1384995"/>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smtClean="0"/>
              <a:t>Xác hàng thịt đã dùng lý lẽ như thế nào để bác bỏ? </a:t>
            </a:r>
            <a:endParaRPr lang="vi-VN" sz="2800" b="1" dirty="0"/>
          </a:p>
        </p:txBody>
      </p:sp>
      <p:cxnSp>
        <p:nvCxnSpPr>
          <p:cNvPr id="12" name="Straight Connector 11"/>
          <p:cNvCxnSpPr/>
          <p:nvPr/>
        </p:nvCxnSpPr>
        <p:spPr>
          <a:xfrm>
            <a:off x="3989659" y="1642909"/>
            <a:ext cx="0" cy="5219143"/>
          </a:xfrm>
          <a:prstGeom prst="line">
            <a:avLst/>
          </a:prstGeom>
        </p:spPr>
        <p:style>
          <a:lnRef idx="3">
            <a:schemeClr val="accent4"/>
          </a:lnRef>
          <a:fillRef idx="0">
            <a:schemeClr val="accent4"/>
          </a:fillRef>
          <a:effectRef idx="2">
            <a:schemeClr val="accent4"/>
          </a:effectRef>
          <a:fontRef idx="minor">
            <a:schemeClr val="tx1"/>
          </a:fontRef>
        </p:style>
      </p:cxnSp>
      <p:sp>
        <p:nvSpPr>
          <p:cNvPr id="13" name="Oval 12"/>
          <p:cNvSpPr/>
          <p:nvPr/>
        </p:nvSpPr>
        <p:spPr>
          <a:xfrm>
            <a:off x="322836" y="1660754"/>
            <a:ext cx="10377391" cy="5088859"/>
          </a:xfrm>
          <a:prstGeom prst="ellipse">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800" b="1" dirty="0" smtClean="0">
                <a:solidFill>
                  <a:schemeClr val="tx1"/>
                </a:solidFill>
              </a:rPr>
              <a:t>“…</a:t>
            </a:r>
            <a:r>
              <a:rPr lang="en-US" sz="2800" b="1" i="1" dirty="0" err="1" smtClean="0">
                <a:solidFill>
                  <a:schemeClr val="tx1"/>
                </a:solidFill>
              </a:rPr>
              <a:t>ông</a:t>
            </a:r>
            <a:r>
              <a:rPr lang="en-US" sz="2800" b="1" i="1" dirty="0" smtClean="0">
                <a:solidFill>
                  <a:schemeClr val="tx1"/>
                </a:solidFill>
              </a:rPr>
              <a:t> </a:t>
            </a:r>
            <a:r>
              <a:rPr lang="en-US" sz="2800" b="1" i="1" dirty="0" err="1" smtClean="0">
                <a:solidFill>
                  <a:schemeClr val="tx1"/>
                </a:solidFill>
              </a:rPr>
              <a:t>không</a:t>
            </a:r>
            <a:r>
              <a:rPr lang="en-US" sz="2800" b="1" i="1" dirty="0" smtClean="0">
                <a:solidFill>
                  <a:schemeClr val="tx1"/>
                </a:solidFill>
              </a:rPr>
              <a:t> </a:t>
            </a:r>
            <a:r>
              <a:rPr lang="en-US" sz="2800" b="1" i="1" dirty="0" err="1" smtClean="0">
                <a:solidFill>
                  <a:schemeClr val="tx1"/>
                </a:solidFill>
              </a:rPr>
              <a:t>tách</a:t>
            </a:r>
            <a:r>
              <a:rPr lang="en-US" sz="2800" b="1" i="1" dirty="0" smtClean="0">
                <a:solidFill>
                  <a:schemeClr val="tx1"/>
                </a:solidFill>
              </a:rPr>
              <a:t> </a:t>
            </a:r>
            <a:r>
              <a:rPr lang="en-US" sz="2800" b="1" i="1" dirty="0" err="1" smtClean="0">
                <a:solidFill>
                  <a:schemeClr val="tx1"/>
                </a:solidFill>
              </a:rPr>
              <a:t>ra</a:t>
            </a:r>
            <a:r>
              <a:rPr lang="en-US" sz="2800" b="1" i="1" dirty="0" smtClean="0">
                <a:solidFill>
                  <a:schemeClr val="tx1"/>
                </a:solidFill>
              </a:rPr>
              <a:t> </a:t>
            </a:r>
            <a:r>
              <a:rPr lang="en-US" sz="2800" b="1" i="1" dirty="0" err="1" smtClean="0">
                <a:solidFill>
                  <a:schemeClr val="tx1"/>
                </a:solidFill>
              </a:rPr>
              <a:t>khỏi</a:t>
            </a:r>
            <a:r>
              <a:rPr lang="en-US" sz="2800" b="1" i="1" dirty="0" smtClean="0">
                <a:solidFill>
                  <a:schemeClr val="tx1"/>
                </a:solidFill>
              </a:rPr>
              <a:t> </a:t>
            </a:r>
            <a:r>
              <a:rPr lang="en-US" sz="2800" b="1" i="1" dirty="0" err="1" smtClean="0">
                <a:solidFill>
                  <a:schemeClr val="tx1"/>
                </a:solidFill>
              </a:rPr>
              <a:t>tôi</a:t>
            </a:r>
            <a:r>
              <a:rPr lang="en-US" sz="2800" b="1" i="1" dirty="0" smtClean="0">
                <a:solidFill>
                  <a:schemeClr val="tx1"/>
                </a:solidFill>
              </a:rPr>
              <a:t> </a:t>
            </a:r>
            <a:r>
              <a:rPr lang="en-US" sz="2800" b="1" i="1" dirty="0" err="1" smtClean="0">
                <a:solidFill>
                  <a:schemeClr val="tx1"/>
                </a:solidFill>
              </a:rPr>
              <a:t>được</a:t>
            </a:r>
            <a:r>
              <a:rPr lang="en-US" sz="2800" b="1" i="1" dirty="0" smtClean="0">
                <a:solidFill>
                  <a:schemeClr val="tx1"/>
                </a:solidFill>
              </a:rPr>
              <a:t> </a:t>
            </a:r>
            <a:r>
              <a:rPr lang="en-US" sz="2800" b="1" i="1" dirty="0" err="1" smtClean="0">
                <a:solidFill>
                  <a:schemeClr val="tx1"/>
                </a:solidFill>
              </a:rPr>
              <a:t>đâu</a:t>
            </a:r>
            <a:r>
              <a:rPr lang="en-US" sz="2800" b="1" i="1" dirty="0" smtClean="0">
                <a:solidFill>
                  <a:schemeClr val="tx1"/>
                </a:solidFill>
              </a:rPr>
              <a:t>, </a:t>
            </a:r>
            <a:r>
              <a:rPr lang="en-US" sz="2800" b="1" i="1" dirty="0" err="1" smtClean="0">
                <a:solidFill>
                  <a:schemeClr val="tx1"/>
                </a:solidFill>
              </a:rPr>
              <a:t>dù</a:t>
            </a:r>
            <a:r>
              <a:rPr lang="en-US" sz="2800" b="1" i="1" dirty="0" smtClean="0">
                <a:solidFill>
                  <a:schemeClr val="tx1"/>
                </a:solidFill>
              </a:rPr>
              <a:t> </a:t>
            </a:r>
            <a:r>
              <a:rPr lang="en-US" sz="2800" b="1" i="1" dirty="0" err="1" smtClean="0">
                <a:solidFill>
                  <a:schemeClr val="tx1"/>
                </a:solidFill>
              </a:rPr>
              <a:t>tôi</a:t>
            </a:r>
            <a:r>
              <a:rPr lang="en-US" sz="2800" b="1" i="1" dirty="0" smtClean="0">
                <a:solidFill>
                  <a:schemeClr val="tx1"/>
                </a:solidFill>
              </a:rPr>
              <a:t> </a:t>
            </a:r>
            <a:r>
              <a:rPr lang="en-US" sz="2800" b="1" i="1" dirty="0" err="1" smtClean="0">
                <a:solidFill>
                  <a:schemeClr val="tx1"/>
                </a:solidFill>
              </a:rPr>
              <a:t>chỉ</a:t>
            </a:r>
            <a:r>
              <a:rPr lang="en-US" sz="2800" b="1" i="1" dirty="0" smtClean="0">
                <a:solidFill>
                  <a:schemeClr val="tx1"/>
                </a:solidFill>
              </a:rPr>
              <a:t> </a:t>
            </a:r>
            <a:r>
              <a:rPr lang="en-US" sz="2800" b="1" i="1" dirty="0" err="1" smtClean="0">
                <a:solidFill>
                  <a:schemeClr val="tx1"/>
                </a:solidFill>
              </a:rPr>
              <a:t>là</a:t>
            </a:r>
            <a:r>
              <a:rPr lang="en-US" sz="2800" b="1" i="1" dirty="0" smtClean="0">
                <a:solidFill>
                  <a:schemeClr val="tx1"/>
                </a:solidFill>
              </a:rPr>
              <a:t> </a:t>
            </a:r>
            <a:r>
              <a:rPr lang="en-US" sz="2800" b="1" i="1" dirty="0" err="1" smtClean="0">
                <a:solidFill>
                  <a:schemeClr val="tx1"/>
                </a:solidFill>
              </a:rPr>
              <a:t>thân</a:t>
            </a:r>
            <a:r>
              <a:rPr lang="en-US" sz="2800" b="1" i="1" dirty="0" smtClean="0">
                <a:solidFill>
                  <a:schemeClr val="tx1"/>
                </a:solidFill>
              </a:rPr>
              <a:t> </a:t>
            </a:r>
            <a:r>
              <a:rPr lang="en-US" sz="2800" b="1" i="1" dirty="0" err="1" smtClean="0">
                <a:solidFill>
                  <a:schemeClr val="tx1"/>
                </a:solidFill>
              </a:rPr>
              <a:t>xác</a:t>
            </a:r>
            <a:r>
              <a:rPr lang="en-US" sz="2800" b="1" i="1" dirty="0" smtClean="0">
                <a:solidFill>
                  <a:schemeClr val="tx1"/>
                </a:solidFill>
              </a:rPr>
              <a:t>…”.</a:t>
            </a:r>
          </a:p>
          <a:p>
            <a:pPr>
              <a:buFontTx/>
              <a:buChar char="-"/>
            </a:pPr>
            <a:r>
              <a:rPr lang="en-US" sz="2800" b="1" i="1" dirty="0" smtClean="0">
                <a:solidFill>
                  <a:schemeClr val="tx1"/>
                </a:solidFill>
              </a:rPr>
              <a:t>“ </a:t>
            </a:r>
            <a:r>
              <a:rPr lang="en-US" sz="2800" b="1" i="1" dirty="0" err="1" smtClean="0">
                <a:solidFill>
                  <a:schemeClr val="tx1"/>
                </a:solidFill>
              </a:rPr>
              <a:t>Khi</a:t>
            </a:r>
            <a:r>
              <a:rPr lang="en-US" sz="2800" b="1" i="1" dirty="0" smtClean="0">
                <a:solidFill>
                  <a:schemeClr val="tx1"/>
                </a:solidFill>
              </a:rPr>
              <a:t> </a:t>
            </a:r>
            <a:r>
              <a:rPr lang="en-US" sz="2800" b="1" i="1" dirty="0" err="1" smtClean="0">
                <a:solidFill>
                  <a:schemeClr val="tx1"/>
                </a:solidFill>
              </a:rPr>
              <a:t>ông</a:t>
            </a:r>
            <a:r>
              <a:rPr lang="en-US" sz="2800" b="1" i="1" dirty="0" smtClean="0">
                <a:solidFill>
                  <a:schemeClr val="tx1"/>
                </a:solidFill>
              </a:rPr>
              <a:t> </a:t>
            </a:r>
            <a:r>
              <a:rPr lang="en-US" sz="2800" b="1" i="1" dirty="0" err="1" smtClean="0">
                <a:solidFill>
                  <a:schemeClr val="tx1"/>
                </a:solidFill>
              </a:rPr>
              <a:t>đứng</a:t>
            </a:r>
            <a:r>
              <a:rPr lang="en-US" sz="2800" b="1" i="1" dirty="0" smtClean="0">
                <a:solidFill>
                  <a:schemeClr val="tx1"/>
                </a:solidFill>
              </a:rPr>
              <a:t> </a:t>
            </a:r>
            <a:r>
              <a:rPr lang="en-US" sz="2800" b="1" i="1" dirty="0" err="1" smtClean="0">
                <a:solidFill>
                  <a:schemeClr val="tx1"/>
                </a:solidFill>
              </a:rPr>
              <a:t>bên</a:t>
            </a:r>
            <a:r>
              <a:rPr lang="en-US" sz="2800" b="1" i="1" dirty="0" smtClean="0">
                <a:solidFill>
                  <a:schemeClr val="tx1"/>
                </a:solidFill>
              </a:rPr>
              <a:t> </a:t>
            </a:r>
            <a:r>
              <a:rPr lang="en-US" sz="2800" b="1" i="1" dirty="0" err="1" smtClean="0">
                <a:solidFill>
                  <a:schemeClr val="tx1"/>
                </a:solidFill>
              </a:rPr>
              <a:t>cạnh</a:t>
            </a:r>
            <a:r>
              <a:rPr lang="en-US" sz="2800" b="1" i="1" dirty="0" smtClean="0">
                <a:solidFill>
                  <a:schemeClr val="tx1"/>
                </a:solidFill>
              </a:rPr>
              <a:t> </a:t>
            </a:r>
            <a:r>
              <a:rPr lang="en-US" sz="2800" b="1" i="1" dirty="0" err="1" smtClean="0">
                <a:solidFill>
                  <a:schemeClr val="tx1"/>
                </a:solidFill>
              </a:rPr>
              <a:t>vợ</a:t>
            </a:r>
            <a:r>
              <a:rPr lang="en-US" sz="2800" b="1" i="1" dirty="0" smtClean="0">
                <a:solidFill>
                  <a:schemeClr val="tx1"/>
                </a:solidFill>
              </a:rPr>
              <a:t> </a:t>
            </a:r>
            <a:r>
              <a:rPr lang="en-US" sz="2800" b="1" i="1" dirty="0" err="1" smtClean="0">
                <a:solidFill>
                  <a:schemeClr val="tx1"/>
                </a:solidFill>
              </a:rPr>
              <a:t>tôi</a:t>
            </a:r>
            <a:r>
              <a:rPr lang="en-US" sz="2800" b="1" i="1" dirty="0" smtClean="0">
                <a:solidFill>
                  <a:schemeClr val="tx1"/>
                </a:solidFill>
              </a:rPr>
              <a:t>, </a:t>
            </a:r>
            <a:r>
              <a:rPr lang="en-US" sz="2800" b="1" i="1" dirty="0" err="1" smtClean="0">
                <a:solidFill>
                  <a:schemeClr val="tx1"/>
                </a:solidFill>
              </a:rPr>
              <a:t>tay</a:t>
            </a:r>
            <a:r>
              <a:rPr lang="en-US" sz="2800" b="1" i="1" dirty="0" smtClean="0">
                <a:solidFill>
                  <a:schemeClr val="tx1"/>
                </a:solidFill>
              </a:rPr>
              <a:t> </a:t>
            </a:r>
            <a:r>
              <a:rPr lang="en-US" sz="2800" b="1" i="1" dirty="0" err="1" smtClean="0">
                <a:solidFill>
                  <a:schemeClr val="tx1"/>
                </a:solidFill>
              </a:rPr>
              <a:t>chân</a:t>
            </a:r>
            <a:r>
              <a:rPr lang="en-US" sz="2800" b="1" i="1" dirty="0" smtClean="0">
                <a:solidFill>
                  <a:schemeClr val="tx1"/>
                </a:solidFill>
              </a:rPr>
              <a:t> run </a:t>
            </a:r>
            <a:r>
              <a:rPr lang="en-US" sz="2800" b="1" i="1" dirty="0" err="1" smtClean="0">
                <a:solidFill>
                  <a:schemeClr val="tx1"/>
                </a:solidFill>
              </a:rPr>
              <a:t>rẩy</a:t>
            </a:r>
            <a:r>
              <a:rPr lang="en-US" sz="2800" b="1" i="1" dirty="0" smtClean="0">
                <a:solidFill>
                  <a:schemeClr val="tx1"/>
                </a:solidFill>
              </a:rPr>
              <a:t>, </a:t>
            </a:r>
            <a:r>
              <a:rPr lang="en-US" sz="2800" b="1" i="1" dirty="0" err="1" smtClean="0">
                <a:solidFill>
                  <a:schemeClr val="tx1"/>
                </a:solidFill>
              </a:rPr>
              <a:t>hơi</a:t>
            </a:r>
            <a:r>
              <a:rPr lang="en-US" sz="2800" b="1" i="1" dirty="0" smtClean="0">
                <a:solidFill>
                  <a:schemeClr val="tx1"/>
                </a:solidFill>
              </a:rPr>
              <a:t> </a:t>
            </a:r>
            <a:r>
              <a:rPr lang="en-US" sz="2800" b="1" i="1" dirty="0" err="1" smtClean="0">
                <a:solidFill>
                  <a:schemeClr val="tx1"/>
                </a:solidFill>
              </a:rPr>
              <a:t>thở</a:t>
            </a:r>
            <a:r>
              <a:rPr lang="en-US" sz="2800" b="1" i="1" dirty="0" smtClean="0">
                <a:solidFill>
                  <a:schemeClr val="tx1"/>
                </a:solidFill>
              </a:rPr>
              <a:t> </a:t>
            </a:r>
            <a:r>
              <a:rPr lang="en-US" sz="2800" b="1" i="1" dirty="0" err="1" smtClean="0">
                <a:solidFill>
                  <a:schemeClr val="tx1"/>
                </a:solidFill>
              </a:rPr>
              <a:t>nóng</a:t>
            </a:r>
            <a:r>
              <a:rPr lang="en-US" sz="2800" b="1" i="1" dirty="0" smtClean="0">
                <a:solidFill>
                  <a:schemeClr val="tx1"/>
                </a:solidFill>
              </a:rPr>
              <a:t> </a:t>
            </a:r>
            <a:r>
              <a:rPr lang="en-US" sz="2800" b="1" i="1" dirty="0" err="1" smtClean="0">
                <a:solidFill>
                  <a:schemeClr val="tx1"/>
                </a:solidFill>
              </a:rPr>
              <a:t>rực</a:t>
            </a:r>
            <a:r>
              <a:rPr lang="en-US" sz="2800" b="1" i="1" dirty="0" smtClean="0">
                <a:solidFill>
                  <a:schemeClr val="tx1"/>
                </a:solidFill>
              </a:rPr>
              <a:t>, </a:t>
            </a:r>
            <a:r>
              <a:rPr lang="en-US" sz="2800" b="1" i="1" dirty="0" err="1" smtClean="0">
                <a:solidFill>
                  <a:schemeClr val="tx1"/>
                </a:solidFill>
              </a:rPr>
              <a:t>cổ</a:t>
            </a:r>
            <a:r>
              <a:rPr lang="en-US" sz="2800" b="1" i="1" dirty="0" smtClean="0">
                <a:solidFill>
                  <a:schemeClr val="tx1"/>
                </a:solidFill>
              </a:rPr>
              <a:t> </a:t>
            </a:r>
            <a:r>
              <a:rPr lang="en-US" sz="2800" b="1" i="1" dirty="0" err="1" smtClean="0">
                <a:solidFill>
                  <a:schemeClr val="tx1"/>
                </a:solidFill>
              </a:rPr>
              <a:t>họng</a:t>
            </a:r>
            <a:r>
              <a:rPr lang="en-US" sz="2800" b="1" i="1" dirty="0" smtClean="0">
                <a:solidFill>
                  <a:schemeClr val="tx1"/>
                </a:solidFill>
              </a:rPr>
              <a:t> </a:t>
            </a:r>
            <a:r>
              <a:rPr lang="en-US" sz="2800" b="1" i="1" dirty="0" err="1" smtClean="0">
                <a:solidFill>
                  <a:schemeClr val="tx1"/>
                </a:solidFill>
              </a:rPr>
              <a:t>nghẹn</a:t>
            </a:r>
            <a:r>
              <a:rPr lang="en-US" sz="2800" b="1" i="1" dirty="0" smtClean="0">
                <a:solidFill>
                  <a:schemeClr val="tx1"/>
                </a:solidFill>
              </a:rPr>
              <a:t> </a:t>
            </a:r>
            <a:r>
              <a:rPr lang="en-US" sz="2800" b="1" i="1" dirty="0" err="1" smtClean="0">
                <a:solidFill>
                  <a:schemeClr val="tx1"/>
                </a:solidFill>
              </a:rPr>
              <a:t>lại</a:t>
            </a:r>
            <a:r>
              <a:rPr lang="en-US" sz="2800" b="1" i="1" dirty="0" smtClean="0">
                <a:solidFill>
                  <a:schemeClr val="tx1"/>
                </a:solidFill>
              </a:rPr>
              <a:t>…”</a:t>
            </a:r>
          </a:p>
          <a:p>
            <a:pPr>
              <a:buFontTx/>
              <a:buChar char="-"/>
            </a:pPr>
            <a:r>
              <a:rPr lang="en-US" sz="2800" b="1" i="1" dirty="0" smtClean="0">
                <a:solidFill>
                  <a:schemeClr val="tx1"/>
                </a:solidFill>
              </a:rPr>
              <a:t> “ </a:t>
            </a:r>
            <a:r>
              <a:rPr lang="en-US" sz="2800" b="1" i="1" dirty="0" err="1" smtClean="0">
                <a:solidFill>
                  <a:schemeClr val="tx1"/>
                </a:solidFill>
              </a:rPr>
              <a:t>Chẳng</a:t>
            </a:r>
            <a:r>
              <a:rPr lang="en-US" sz="2800" b="1" i="1" dirty="0" smtClean="0">
                <a:solidFill>
                  <a:schemeClr val="tx1"/>
                </a:solidFill>
              </a:rPr>
              <a:t> </a:t>
            </a:r>
            <a:r>
              <a:rPr lang="en-US" sz="2800" b="1" i="1" dirty="0" err="1" smtClean="0">
                <a:solidFill>
                  <a:schemeClr val="tx1"/>
                </a:solidFill>
              </a:rPr>
              <a:t>lẽ</a:t>
            </a:r>
            <a:r>
              <a:rPr lang="en-US" sz="2800" b="1" i="1" dirty="0" smtClean="0">
                <a:solidFill>
                  <a:schemeClr val="tx1"/>
                </a:solidFill>
              </a:rPr>
              <a:t> </a:t>
            </a:r>
            <a:r>
              <a:rPr lang="en-US" sz="2800" b="1" i="1" dirty="0" err="1" smtClean="0">
                <a:solidFill>
                  <a:schemeClr val="tx1"/>
                </a:solidFill>
              </a:rPr>
              <a:t>ông</a:t>
            </a:r>
            <a:r>
              <a:rPr lang="en-US" sz="2800" b="1" i="1" dirty="0" smtClean="0">
                <a:solidFill>
                  <a:schemeClr val="tx1"/>
                </a:solidFill>
              </a:rPr>
              <a:t> </a:t>
            </a:r>
            <a:r>
              <a:rPr lang="en-US" sz="2800" b="1" i="1" dirty="0" err="1" smtClean="0">
                <a:solidFill>
                  <a:schemeClr val="tx1"/>
                </a:solidFill>
              </a:rPr>
              <a:t>không</a:t>
            </a:r>
            <a:r>
              <a:rPr lang="en-US" sz="2800" b="1" i="1" dirty="0" smtClean="0">
                <a:solidFill>
                  <a:schemeClr val="tx1"/>
                </a:solidFill>
              </a:rPr>
              <a:t> </a:t>
            </a:r>
            <a:r>
              <a:rPr lang="en-US" sz="2800" b="1" i="1" dirty="0" err="1" smtClean="0">
                <a:solidFill>
                  <a:schemeClr val="tx1"/>
                </a:solidFill>
              </a:rPr>
              <a:t>xao</a:t>
            </a:r>
            <a:r>
              <a:rPr lang="en-US" sz="2800" b="1" i="1" dirty="0" smtClean="0">
                <a:solidFill>
                  <a:schemeClr val="tx1"/>
                </a:solidFill>
              </a:rPr>
              <a:t> </a:t>
            </a:r>
            <a:r>
              <a:rPr lang="en-US" sz="2800" b="1" i="1" dirty="0" err="1" smtClean="0">
                <a:solidFill>
                  <a:schemeClr val="tx1"/>
                </a:solidFill>
              </a:rPr>
              <a:t>xuyến</a:t>
            </a:r>
            <a:r>
              <a:rPr lang="en-US" sz="2800" b="1" i="1" dirty="0" smtClean="0">
                <a:solidFill>
                  <a:schemeClr val="tx1"/>
                </a:solidFill>
              </a:rPr>
              <a:t>…</a:t>
            </a:r>
            <a:r>
              <a:rPr lang="en-US" sz="2800" b="1" i="1" dirty="0" err="1" smtClean="0">
                <a:solidFill>
                  <a:schemeClr val="tx1"/>
                </a:solidFill>
              </a:rPr>
              <a:t>cái</a:t>
            </a:r>
            <a:r>
              <a:rPr lang="en-US" sz="2800" b="1" i="1" dirty="0" smtClean="0">
                <a:solidFill>
                  <a:schemeClr val="tx1"/>
                </a:solidFill>
              </a:rPr>
              <a:t> </a:t>
            </a:r>
            <a:r>
              <a:rPr lang="en-US" sz="2800" b="1" i="1" dirty="0" err="1" smtClean="0">
                <a:solidFill>
                  <a:schemeClr val="tx1"/>
                </a:solidFill>
              </a:rPr>
              <a:t>món</a:t>
            </a:r>
            <a:r>
              <a:rPr lang="en-US" sz="2800" b="1" i="1" dirty="0" smtClean="0">
                <a:solidFill>
                  <a:schemeClr val="tx1"/>
                </a:solidFill>
              </a:rPr>
              <a:t> </a:t>
            </a:r>
            <a:r>
              <a:rPr lang="en-US" sz="2800" b="1" i="1" dirty="0" err="1" smtClean="0">
                <a:solidFill>
                  <a:schemeClr val="tx1"/>
                </a:solidFill>
              </a:rPr>
              <a:t>tiết</a:t>
            </a:r>
            <a:r>
              <a:rPr lang="en-US" sz="2800" b="1" i="1" dirty="0" smtClean="0">
                <a:solidFill>
                  <a:schemeClr val="tx1"/>
                </a:solidFill>
              </a:rPr>
              <a:t> </a:t>
            </a:r>
            <a:r>
              <a:rPr lang="en-US" sz="2800" b="1" i="1" dirty="0" err="1" smtClean="0">
                <a:solidFill>
                  <a:schemeClr val="tx1"/>
                </a:solidFill>
              </a:rPr>
              <a:t>canh</a:t>
            </a:r>
            <a:r>
              <a:rPr lang="en-US" sz="2800" b="1" i="1" dirty="0" smtClean="0">
                <a:solidFill>
                  <a:schemeClr val="tx1"/>
                </a:solidFill>
              </a:rPr>
              <a:t>, </a:t>
            </a:r>
            <a:r>
              <a:rPr lang="en-US" sz="2800" b="1" i="1" dirty="0" err="1" smtClean="0">
                <a:solidFill>
                  <a:schemeClr val="tx1"/>
                </a:solidFill>
              </a:rPr>
              <a:t>cổ</a:t>
            </a:r>
            <a:r>
              <a:rPr lang="en-US" sz="2800" b="1" i="1" dirty="0" smtClean="0">
                <a:solidFill>
                  <a:schemeClr val="tx1"/>
                </a:solidFill>
              </a:rPr>
              <a:t> </a:t>
            </a:r>
            <a:r>
              <a:rPr lang="en-US" sz="2800" b="1" i="1" dirty="0" err="1" smtClean="0">
                <a:solidFill>
                  <a:schemeClr val="tx1"/>
                </a:solidFill>
              </a:rPr>
              <a:t>hũ</a:t>
            </a:r>
            <a:r>
              <a:rPr lang="en-US" sz="2800" b="1" i="1" dirty="0" smtClean="0">
                <a:solidFill>
                  <a:schemeClr val="tx1"/>
                </a:solidFill>
              </a:rPr>
              <a:t>, </a:t>
            </a:r>
            <a:r>
              <a:rPr lang="en-US" sz="2800" b="1" i="1" dirty="0" err="1" smtClean="0">
                <a:solidFill>
                  <a:schemeClr val="tx1"/>
                </a:solidFill>
              </a:rPr>
              <a:t>khấu</a:t>
            </a:r>
            <a:r>
              <a:rPr lang="en-US" sz="2800" b="1" i="1" dirty="0" smtClean="0">
                <a:solidFill>
                  <a:schemeClr val="tx1"/>
                </a:solidFill>
              </a:rPr>
              <a:t> </a:t>
            </a:r>
            <a:r>
              <a:rPr lang="en-US" sz="2800" b="1" i="1" dirty="0" err="1" smtClean="0">
                <a:solidFill>
                  <a:schemeClr val="tx1"/>
                </a:solidFill>
              </a:rPr>
              <a:t>đuôi</a:t>
            </a:r>
            <a:r>
              <a:rPr lang="en-US" sz="2800" b="1" i="1" dirty="0" smtClean="0">
                <a:solidFill>
                  <a:schemeClr val="tx1"/>
                </a:solidFill>
              </a:rPr>
              <a:t>…”</a:t>
            </a:r>
          </a:p>
          <a:p>
            <a:pPr>
              <a:buFontTx/>
              <a:buChar char="-"/>
            </a:pPr>
            <a:r>
              <a:rPr lang="en-US" sz="2800" b="1" i="1" dirty="0" smtClean="0">
                <a:solidFill>
                  <a:schemeClr val="tx1"/>
                </a:solidFill>
              </a:rPr>
              <a:t> “ </a:t>
            </a:r>
            <a:r>
              <a:rPr lang="en-US" sz="2800" b="1" i="1" dirty="0" err="1" smtClean="0">
                <a:solidFill>
                  <a:schemeClr val="tx1"/>
                </a:solidFill>
              </a:rPr>
              <a:t>Hai</a:t>
            </a:r>
            <a:r>
              <a:rPr lang="en-US" sz="2800" b="1" i="1" dirty="0" smtClean="0">
                <a:solidFill>
                  <a:schemeClr val="tx1"/>
                </a:solidFill>
              </a:rPr>
              <a:t> </a:t>
            </a:r>
            <a:r>
              <a:rPr lang="en-US" sz="2800" b="1" i="1" dirty="0" err="1" smtClean="0">
                <a:solidFill>
                  <a:schemeClr val="tx1"/>
                </a:solidFill>
              </a:rPr>
              <a:t>ta</a:t>
            </a:r>
            <a:r>
              <a:rPr lang="en-US" sz="2800" b="1" i="1" dirty="0" smtClean="0">
                <a:solidFill>
                  <a:schemeClr val="tx1"/>
                </a:solidFill>
              </a:rPr>
              <a:t> </a:t>
            </a:r>
            <a:r>
              <a:rPr lang="en-US" sz="2800" b="1" i="1" dirty="0" err="1" smtClean="0">
                <a:solidFill>
                  <a:schemeClr val="tx1"/>
                </a:solidFill>
              </a:rPr>
              <a:t>đã</a:t>
            </a:r>
            <a:r>
              <a:rPr lang="en-US" sz="2800" b="1" i="1" dirty="0" smtClean="0">
                <a:solidFill>
                  <a:schemeClr val="tx1"/>
                </a:solidFill>
              </a:rPr>
              <a:t> </a:t>
            </a:r>
            <a:r>
              <a:rPr lang="en-US" sz="2800" b="1" i="1" dirty="0" err="1" smtClean="0">
                <a:solidFill>
                  <a:schemeClr val="tx1"/>
                </a:solidFill>
              </a:rPr>
              <a:t>hòa</a:t>
            </a:r>
            <a:r>
              <a:rPr lang="en-US" sz="2800" b="1" i="1" dirty="0" smtClean="0">
                <a:solidFill>
                  <a:schemeClr val="tx1"/>
                </a:solidFill>
              </a:rPr>
              <a:t> </a:t>
            </a:r>
            <a:r>
              <a:rPr lang="en-US" sz="2800" b="1" i="1" dirty="0" err="1" smtClean="0">
                <a:solidFill>
                  <a:schemeClr val="tx1"/>
                </a:solidFill>
              </a:rPr>
              <a:t>với</a:t>
            </a:r>
            <a:r>
              <a:rPr lang="en-US" sz="2800" b="1" i="1" dirty="0" smtClean="0">
                <a:solidFill>
                  <a:schemeClr val="tx1"/>
                </a:solidFill>
              </a:rPr>
              <a:t> </a:t>
            </a:r>
            <a:r>
              <a:rPr lang="en-US" sz="2800" b="1" i="1" dirty="0" err="1" smtClean="0">
                <a:solidFill>
                  <a:schemeClr val="tx1"/>
                </a:solidFill>
              </a:rPr>
              <a:t>nhau</a:t>
            </a:r>
            <a:r>
              <a:rPr lang="en-US" sz="2800" b="1" i="1" dirty="0" smtClean="0">
                <a:solidFill>
                  <a:schemeClr val="tx1"/>
                </a:solidFill>
              </a:rPr>
              <a:t> </a:t>
            </a:r>
            <a:r>
              <a:rPr lang="en-US" sz="2800" b="1" i="1" dirty="0" err="1" smtClean="0">
                <a:solidFill>
                  <a:schemeClr val="tx1"/>
                </a:solidFill>
              </a:rPr>
              <a:t>làm</a:t>
            </a:r>
            <a:r>
              <a:rPr lang="en-US" sz="2800" b="1" i="1" dirty="0" smtClean="0">
                <a:solidFill>
                  <a:schemeClr val="tx1"/>
                </a:solidFill>
              </a:rPr>
              <a:t> </a:t>
            </a:r>
            <a:r>
              <a:rPr lang="en-US" sz="2800" b="1" i="1" dirty="0" err="1" smtClean="0">
                <a:solidFill>
                  <a:schemeClr val="tx1"/>
                </a:solidFill>
              </a:rPr>
              <a:t>một</a:t>
            </a:r>
            <a:r>
              <a:rPr lang="en-US" sz="2800" b="1" i="1" dirty="0" smtClean="0">
                <a:solidFill>
                  <a:schemeClr val="tx1"/>
                </a:solidFill>
              </a:rPr>
              <a:t>”</a:t>
            </a:r>
          </a:p>
          <a:p>
            <a:pPr>
              <a:buFontTx/>
              <a:buChar char="-"/>
            </a:pPr>
            <a:r>
              <a:rPr lang="en-US" sz="2800" b="1" i="1" dirty="0" smtClean="0">
                <a:solidFill>
                  <a:schemeClr val="tx1"/>
                </a:solidFill>
              </a:rPr>
              <a:t> “ </a:t>
            </a:r>
            <a:r>
              <a:rPr lang="en-US" sz="2800" b="1" i="1" dirty="0" err="1" smtClean="0">
                <a:solidFill>
                  <a:schemeClr val="tx1"/>
                </a:solidFill>
              </a:rPr>
              <a:t>Tôi</a:t>
            </a:r>
            <a:r>
              <a:rPr lang="en-US" sz="2800" b="1" i="1" dirty="0" smtClean="0">
                <a:solidFill>
                  <a:schemeClr val="tx1"/>
                </a:solidFill>
              </a:rPr>
              <a:t> </a:t>
            </a:r>
            <a:r>
              <a:rPr lang="en-US" sz="2800" b="1" i="1" dirty="0" err="1" smtClean="0">
                <a:solidFill>
                  <a:schemeClr val="tx1"/>
                </a:solidFill>
              </a:rPr>
              <a:t>đã</a:t>
            </a:r>
            <a:r>
              <a:rPr lang="en-US" sz="2800" b="1" i="1" dirty="0" smtClean="0">
                <a:solidFill>
                  <a:schemeClr val="tx1"/>
                </a:solidFill>
              </a:rPr>
              <a:t> </a:t>
            </a:r>
            <a:r>
              <a:rPr lang="en-US" sz="2800" b="1" i="1" dirty="0" err="1" smtClean="0">
                <a:solidFill>
                  <a:schemeClr val="tx1"/>
                </a:solidFill>
              </a:rPr>
              <a:t>cho</a:t>
            </a:r>
            <a:r>
              <a:rPr lang="en-US" sz="2800" b="1" i="1" dirty="0" smtClean="0">
                <a:solidFill>
                  <a:schemeClr val="tx1"/>
                </a:solidFill>
              </a:rPr>
              <a:t> </a:t>
            </a:r>
            <a:r>
              <a:rPr lang="en-US" sz="2800" b="1" i="1" dirty="0" err="1" smtClean="0">
                <a:solidFill>
                  <a:schemeClr val="tx1"/>
                </a:solidFill>
              </a:rPr>
              <a:t>ông</a:t>
            </a:r>
            <a:r>
              <a:rPr lang="en-US" sz="2800" b="1" i="1" dirty="0" smtClean="0">
                <a:solidFill>
                  <a:schemeClr val="tx1"/>
                </a:solidFill>
              </a:rPr>
              <a:t> </a:t>
            </a:r>
            <a:r>
              <a:rPr lang="en-US" sz="2800" b="1" i="1" dirty="0" err="1" smtClean="0">
                <a:solidFill>
                  <a:schemeClr val="tx1"/>
                </a:solidFill>
              </a:rPr>
              <a:t>sức</a:t>
            </a:r>
            <a:r>
              <a:rPr lang="en-US" sz="2800" b="1" i="1" dirty="0" smtClean="0">
                <a:solidFill>
                  <a:schemeClr val="tx1"/>
                </a:solidFill>
              </a:rPr>
              <a:t> </a:t>
            </a:r>
            <a:r>
              <a:rPr lang="en-US" sz="2800" b="1" i="1" dirty="0" err="1" smtClean="0">
                <a:solidFill>
                  <a:schemeClr val="tx1"/>
                </a:solidFill>
              </a:rPr>
              <a:t>mạnh</a:t>
            </a:r>
            <a:r>
              <a:rPr lang="en-US" sz="2800" b="1" i="1" dirty="0" smtClean="0">
                <a:solidFill>
                  <a:schemeClr val="tx1"/>
                </a:solidFill>
              </a:rPr>
              <a:t>…</a:t>
            </a:r>
            <a:r>
              <a:rPr lang="en-US" sz="2800" b="1" i="1" dirty="0" err="1" smtClean="0">
                <a:solidFill>
                  <a:schemeClr val="tx1"/>
                </a:solidFill>
              </a:rPr>
              <a:t>ông</a:t>
            </a:r>
            <a:r>
              <a:rPr lang="en-US" sz="2800" b="1" i="1" dirty="0" smtClean="0">
                <a:solidFill>
                  <a:schemeClr val="tx1"/>
                </a:solidFill>
              </a:rPr>
              <a:t> </a:t>
            </a:r>
            <a:r>
              <a:rPr lang="en-US" sz="2800" b="1" i="1" dirty="0" err="1" smtClean="0">
                <a:solidFill>
                  <a:schemeClr val="tx1"/>
                </a:solidFill>
              </a:rPr>
              <a:t>tát</a:t>
            </a:r>
            <a:r>
              <a:rPr lang="en-US" sz="2800" b="1" i="1" dirty="0" smtClean="0">
                <a:solidFill>
                  <a:schemeClr val="tx1"/>
                </a:solidFill>
              </a:rPr>
              <a:t> </a:t>
            </a:r>
            <a:r>
              <a:rPr lang="en-US" sz="2800" b="1" i="1" dirty="0" err="1" smtClean="0">
                <a:solidFill>
                  <a:schemeClr val="tx1"/>
                </a:solidFill>
              </a:rPr>
              <a:t>thằng</a:t>
            </a:r>
            <a:r>
              <a:rPr lang="en-US" sz="2800" b="1" i="1" dirty="0" smtClean="0">
                <a:solidFill>
                  <a:schemeClr val="tx1"/>
                </a:solidFill>
              </a:rPr>
              <a:t> con </a:t>
            </a:r>
            <a:r>
              <a:rPr lang="en-US" sz="2800" b="1" i="1" dirty="0" err="1" smtClean="0">
                <a:solidFill>
                  <a:schemeClr val="tx1"/>
                </a:solidFill>
              </a:rPr>
              <a:t>ông</a:t>
            </a:r>
            <a:r>
              <a:rPr lang="en-US" sz="2800" b="1" i="1" dirty="0" smtClean="0">
                <a:solidFill>
                  <a:schemeClr val="tx1"/>
                </a:solidFill>
              </a:rPr>
              <a:t> </a:t>
            </a:r>
            <a:r>
              <a:rPr lang="en-US" sz="2800" b="1" i="1" dirty="0" err="1" smtClean="0">
                <a:solidFill>
                  <a:schemeClr val="tx1"/>
                </a:solidFill>
              </a:rPr>
              <a:t>tóe</a:t>
            </a:r>
            <a:r>
              <a:rPr lang="en-US" sz="2800" b="1" i="1" dirty="0" smtClean="0">
                <a:solidFill>
                  <a:schemeClr val="tx1"/>
                </a:solidFill>
              </a:rPr>
              <a:t> </a:t>
            </a:r>
            <a:r>
              <a:rPr lang="en-US" sz="2800" b="1" i="1" dirty="0" err="1" smtClean="0">
                <a:solidFill>
                  <a:schemeClr val="tx1"/>
                </a:solidFill>
              </a:rPr>
              <a:t>máu</a:t>
            </a:r>
            <a:r>
              <a:rPr lang="en-US" sz="2800" b="1" i="1" dirty="0" smtClean="0">
                <a:solidFill>
                  <a:schemeClr val="tx1"/>
                </a:solidFill>
              </a:rPr>
              <a:t> </a:t>
            </a:r>
            <a:r>
              <a:rPr lang="en-US" sz="2800" b="1" i="1" dirty="0" err="1" smtClean="0">
                <a:solidFill>
                  <a:schemeClr val="tx1"/>
                </a:solidFill>
              </a:rPr>
              <a:t>mồm</a:t>
            </a:r>
            <a:r>
              <a:rPr lang="en-US" sz="2800" b="1" i="1" dirty="0" smtClean="0">
                <a:solidFill>
                  <a:schemeClr val="tx1"/>
                </a:solidFill>
              </a:rPr>
              <a:t>, </a:t>
            </a:r>
            <a:r>
              <a:rPr lang="en-US" sz="2800" b="1" i="1" dirty="0" err="1" smtClean="0">
                <a:solidFill>
                  <a:schemeClr val="tx1"/>
                </a:solidFill>
              </a:rPr>
              <a:t>máu</a:t>
            </a:r>
            <a:r>
              <a:rPr lang="en-US" sz="2800" b="1" i="1" dirty="0" smtClean="0">
                <a:solidFill>
                  <a:schemeClr val="tx1"/>
                </a:solidFill>
              </a:rPr>
              <a:t> </a:t>
            </a:r>
            <a:r>
              <a:rPr lang="en-US" sz="2800" b="1" i="1" dirty="0" err="1" smtClean="0">
                <a:solidFill>
                  <a:schemeClr val="tx1"/>
                </a:solidFill>
              </a:rPr>
              <a:t>mũi</a:t>
            </a:r>
            <a:r>
              <a:rPr lang="en-US" sz="2800" b="1" dirty="0" smtClean="0">
                <a:solidFill>
                  <a:schemeClr val="tx1"/>
                </a:solidFill>
              </a:rPr>
              <a:t>…”</a:t>
            </a:r>
            <a:endParaRPr lang="vi-VN" sz="2800" b="1" dirty="0">
              <a:solidFill>
                <a:schemeClr val="tx1"/>
              </a:solidFill>
            </a:endParaRPr>
          </a:p>
        </p:txBody>
      </p:sp>
      <p:sp>
        <p:nvSpPr>
          <p:cNvPr id="14" name="Oval 13"/>
          <p:cNvSpPr/>
          <p:nvPr/>
        </p:nvSpPr>
        <p:spPr>
          <a:xfrm>
            <a:off x="706849" y="1820184"/>
            <a:ext cx="9793874" cy="4707377"/>
          </a:xfrm>
          <a:prstGeom prst="ellipse">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800" b="1" dirty="0" smtClean="0">
                <a:solidFill>
                  <a:schemeClr val="tx1"/>
                </a:solidFill>
              </a:rPr>
              <a:t>“ </a:t>
            </a:r>
            <a:r>
              <a:rPr lang="en-US" sz="2800" b="1" i="1" dirty="0" err="1" smtClean="0">
                <a:solidFill>
                  <a:schemeClr val="tx1"/>
                </a:solidFill>
              </a:rPr>
              <a:t>Mày</a:t>
            </a:r>
            <a:r>
              <a:rPr lang="en-US" sz="2800" b="1" i="1" dirty="0" smtClean="0">
                <a:solidFill>
                  <a:schemeClr val="tx1"/>
                </a:solidFill>
              </a:rPr>
              <a:t> </a:t>
            </a:r>
            <a:r>
              <a:rPr lang="en-US" sz="2800" b="1" i="1" dirty="0" err="1" smtClean="0">
                <a:solidFill>
                  <a:schemeClr val="tx1"/>
                </a:solidFill>
              </a:rPr>
              <a:t>không</a:t>
            </a:r>
            <a:r>
              <a:rPr lang="en-US" sz="2800" b="1" i="1" dirty="0" smtClean="0">
                <a:solidFill>
                  <a:schemeClr val="tx1"/>
                </a:solidFill>
              </a:rPr>
              <a:t> </a:t>
            </a:r>
            <a:r>
              <a:rPr lang="en-US" sz="2800" b="1" i="1" dirty="0" err="1" smtClean="0">
                <a:solidFill>
                  <a:schemeClr val="tx1"/>
                </a:solidFill>
              </a:rPr>
              <a:t>có</a:t>
            </a:r>
            <a:r>
              <a:rPr lang="en-US" sz="2800" b="1" i="1" dirty="0" smtClean="0">
                <a:solidFill>
                  <a:schemeClr val="tx1"/>
                </a:solidFill>
              </a:rPr>
              <a:t> </a:t>
            </a:r>
            <a:r>
              <a:rPr lang="en-US" sz="2800" b="1" i="1" dirty="0" err="1" smtClean="0">
                <a:solidFill>
                  <a:schemeClr val="tx1"/>
                </a:solidFill>
              </a:rPr>
              <a:t>tiếng</a:t>
            </a:r>
            <a:r>
              <a:rPr lang="en-US" sz="2800" b="1" i="1" dirty="0" smtClean="0">
                <a:solidFill>
                  <a:schemeClr val="tx1"/>
                </a:solidFill>
              </a:rPr>
              <a:t> </a:t>
            </a:r>
            <a:r>
              <a:rPr lang="en-US" sz="2800" b="1" i="1" dirty="0" err="1" smtClean="0">
                <a:solidFill>
                  <a:schemeClr val="tx1"/>
                </a:solidFill>
              </a:rPr>
              <a:t>nói</a:t>
            </a:r>
            <a:r>
              <a:rPr lang="en-US" sz="2800" b="1" i="1" dirty="0" smtClean="0">
                <a:solidFill>
                  <a:schemeClr val="tx1"/>
                </a:solidFill>
              </a:rPr>
              <a:t>, </a:t>
            </a:r>
            <a:r>
              <a:rPr lang="en-US" sz="2800" b="1" i="1" dirty="0" err="1" smtClean="0">
                <a:solidFill>
                  <a:schemeClr val="tx1"/>
                </a:solidFill>
              </a:rPr>
              <a:t>mà</a:t>
            </a:r>
            <a:r>
              <a:rPr lang="en-US" sz="2800" b="1" i="1" dirty="0" smtClean="0">
                <a:solidFill>
                  <a:schemeClr val="tx1"/>
                </a:solidFill>
              </a:rPr>
              <a:t> </a:t>
            </a:r>
            <a:r>
              <a:rPr lang="en-US" sz="2800" b="1" i="1" dirty="0" err="1" smtClean="0">
                <a:solidFill>
                  <a:schemeClr val="tx1"/>
                </a:solidFill>
              </a:rPr>
              <a:t>chỉ</a:t>
            </a:r>
            <a:r>
              <a:rPr lang="en-US" sz="2800" b="1" i="1" dirty="0" smtClean="0">
                <a:solidFill>
                  <a:schemeClr val="tx1"/>
                </a:solidFill>
              </a:rPr>
              <a:t>  </a:t>
            </a:r>
            <a:r>
              <a:rPr lang="en-US" sz="2800" b="1" i="1" dirty="0" err="1" smtClean="0">
                <a:solidFill>
                  <a:schemeClr val="tx1"/>
                </a:solidFill>
              </a:rPr>
              <a:t>là</a:t>
            </a:r>
            <a:r>
              <a:rPr lang="en-US" sz="2800" b="1" i="1" dirty="0" smtClean="0">
                <a:solidFill>
                  <a:schemeClr val="tx1"/>
                </a:solidFill>
              </a:rPr>
              <a:t> </a:t>
            </a:r>
            <a:r>
              <a:rPr lang="en-US" sz="2800" b="1" i="1" dirty="0" err="1" smtClean="0">
                <a:solidFill>
                  <a:schemeClr val="tx1"/>
                </a:solidFill>
              </a:rPr>
              <a:t>xác</a:t>
            </a:r>
            <a:r>
              <a:rPr lang="en-US" sz="2800" b="1" i="1" dirty="0" smtClean="0">
                <a:solidFill>
                  <a:schemeClr val="tx1"/>
                </a:solidFill>
              </a:rPr>
              <a:t> </a:t>
            </a:r>
            <a:r>
              <a:rPr lang="en-US" sz="2800" b="1" i="1" dirty="0" err="1" smtClean="0">
                <a:solidFill>
                  <a:schemeClr val="tx1"/>
                </a:solidFill>
              </a:rPr>
              <a:t>thịt</a:t>
            </a:r>
            <a:r>
              <a:rPr lang="en-US" sz="2800" b="1" i="1" dirty="0" smtClean="0">
                <a:solidFill>
                  <a:schemeClr val="tx1"/>
                </a:solidFill>
              </a:rPr>
              <a:t> </a:t>
            </a:r>
            <a:r>
              <a:rPr lang="en-US" sz="2800" b="1" i="1" dirty="0" err="1" smtClean="0">
                <a:solidFill>
                  <a:schemeClr val="tx1"/>
                </a:solidFill>
              </a:rPr>
              <a:t>đui</a:t>
            </a:r>
            <a:r>
              <a:rPr lang="en-US" sz="2800" b="1" i="1" dirty="0" smtClean="0">
                <a:solidFill>
                  <a:schemeClr val="tx1"/>
                </a:solidFill>
              </a:rPr>
              <a:t> </a:t>
            </a:r>
            <a:r>
              <a:rPr lang="en-US" sz="2800" b="1" i="1" dirty="0" err="1" smtClean="0">
                <a:solidFill>
                  <a:schemeClr val="tx1"/>
                </a:solidFill>
              </a:rPr>
              <a:t>mù</a:t>
            </a:r>
            <a:r>
              <a:rPr lang="en-US" sz="2800" b="1" i="1" dirty="0" smtClean="0">
                <a:solidFill>
                  <a:schemeClr val="tx1"/>
                </a:solidFill>
              </a:rPr>
              <a:t>…”</a:t>
            </a:r>
          </a:p>
          <a:p>
            <a:pPr>
              <a:buFontTx/>
              <a:buChar char="-"/>
            </a:pPr>
            <a:r>
              <a:rPr lang="en-US" sz="2800" b="1" i="1" dirty="0" smtClean="0">
                <a:solidFill>
                  <a:schemeClr val="tx1"/>
                </a:solidFill>
              </a:rPr>
              <a:t> “</a:t>
            </a:r>
            <a:r>
              <a:rPr lang="en-US" sz="2800" b="1" i="1" dirty="0" err="1" smtClean="0">
                <a:solidFill>
                  <a:schemeClr val="tx1"/>
                </a:solidFill>
              </a:rPr>
              <a:t>Mày</a:t>
            </a:r>
            <a:r>
              <a:rPr lang="en-US" sz="2800" b="1" i="1" dirty="0" smtClean="0">
                <a:solidFill>
                  <a:schemeClr val="tx1"/>
                </a:solidFill>
              </a:rPr>
              <a:t> </a:t>
            </a:r>
            <a:r>
              <a:rPr lang="en-US" sz="2800" b="1" i="1" dirty="0" err="1" smtClean="0">
                <a:solidFill>
                  <a:schemeClr val="tx1"/>
                </a:solidFill>
              </a:rPr>
              <a:t>chỉ</a:t>
            </a:r>
            <a:r>
              <a:rPr lang="en-US" sz="2800" b="1" i="1" dirty="0" smtClean="0">
                <a:solidFill>
                  <a:schemeClr val="tx1"/>
                </a:solidFill>
              </a:rPr>
              <a:t> </a:t>
            </a:r>
            <a:r>
              <a:rPr lang="en-US" sz="2800" b="1" i="1" dirty="0" err="1" smtClean="0">
                <a:solidFill>
                  <a:schemeClr val="tx1"/>
                </a:solidFill>
              </a:rPr>
              <a:t>là</a:t>
            </a:r>
            <a:r>
              <a:rPr lang="en-US" sz="2800" b="1" i="1" dirty="0" smtClean="0">
                <a:solidFill>
                  <a:schemeClr val="tx1"/>
                </a:solidFill>
              </a:rPr>
              <a:t> </a:t>
            </a:r>
            <a:r>
              <a:rPr lang="en-US" sz="2800" b="1" i="1" dirty="0" err="1" smtClean="0">
                <a:solidFill>
                  <a:schemeClr val="tx1"/>
                </a:solidFill>
              </a:rPr>
              <a:t>cái</a:t>
            </a:r>
            <a:r>
              <a:rPr lang="en-US" sz="2800" b="1" i="1" dirty="0" smtClean="0">
                <a:solidFill>
                  <a:schemeClr val="tx1"/>
                </a:solidFill>
              </a:rPr>
              <a:t> </a:t>
            </a:r>
            <a:r>
              <a:rPr lang="en-US" sz="2800" b="1" i="1" dirty="0" err="1" smtClean="0">
                <a:solidFill>
                  <a:schemeClr val="tx1"/>
                </a:solidFill>
              </a:rPr>
              <a:t>vỏ</a:t>
            </a:r>
            <a:r>
              <a:rPr lang="en-US" sz="2800" b="1" i="1" dirty="0" smtClean="0">
                <a:solidFill>
                  <a:schemeClr val="tx1"/>
                </a:solidFill>
              </a:rPr>
              <a:t> </a:t>
            </a:r>
            <a:r>
              <a:rPr lang="en-US" sz="2800" b="1" i="1" dirty="0" err="1" smtClean="0">
                <a:solidFill>
                  <a:schemeClr val="tx1"/>
                </a:solidFill>
              </a:rPr>
              <a:t>bên</a:t>
            </a:r>
            <a:r>
              <a:rPr lang="en-US" sz="2800" b="1" i="1" dirty="0" smtClean="0">
                <a:solidFill>
                  <a:schemeClr val="tx1"/>
                </a:solidFill>
              </a:rPr>
              <a:t> </a:t>
            </a:r>
            <a:r>
              <a:rPr lang="en-US" sz="2800" b="1" i="1" dirty="0" err="1" smtClean="0">
                <a:solidFill>
                  <a:schemeClr val="tx1"/>
                </a:solidFill>
              </a:rPr>
              <a:t>ngoài</a:t>
            </a:r>
            <a:r>
              <a:rPr lang="en-US" sz="2800" b="1" i="1" dirty="0" smtClean="0">
                <a:solidFill>
                  <a:schemeClr val="tx1"/>
                </a:solidFill>
              </a:rPr>
              <a:t>, </a:t>
            </a:r>
            <a:r>
              <a:rPr lang="en-US" sz="2800" b="1" i="1" dirty="0" err="1" smtClean="0">
                <a:solidFill>
                  <a:schemeClr val="tx1"/>
                </a:solidFill>
              </a:rPr>
              <a:t>không</a:t>
            </a:r>
            <a:r>
              <a:rPr lang="en-US" sz="2800" b="1" i="1" dirty="0" smtClean="0">
                <a:solidFill>
                  <a:schemeClr val="tx1"/>
                </a:solidFill>
              </a:rPr>
              <a:t> </a:t>
            </a:r>
            <a:r>
              <a:rPr lang="en-US" sz="2800" b="1" i="1" dirty="0" err="1" smtClean="0">
                <a:solidFill>
                  <a:schemeClr val="tx1"/>
                </a:solidFill>
              </a:rPr>
              <a:t>có</a:t>
            </a:r>
            <a:r>
              <a:rPr lang="en-US" sz="2800" b="1" i="1" dirty="0" smtClean="0">
                <a:solidFill>
                  <a:schemeClr val="tx1"/>
                </a:solidFill>
              </a:rPr>
              <a:t> ý </a:t>
            </a:r>
            <a:r>
              <a:rPr lang="en-US" sz="2800" b="1" i="1" dirty="0" err="1" smtClean="0">
                <a:solidFill>
                  <a:schemeClr val="tx1"/>
                </a:solidFill>
              </a:rPr>
              <a:t>nghĩa</a:t>
            </a:r>
            <a:r>
              <a:rPr lang="en-US" sz="2800" b="1" i="1" dirty="0" smtClean="0">
                <a:solidFill>
                  <a:schemeClr val="tx1"/>
                </a:solidFill>
              </a:rPr>
              <a:t> </a:t>
            </a:r>
            <a:r>
              <a:rPr lang="en-US" sz="2800" b="1" i="1" dirty="0" err="1" smtClean="0">
                <a:solidFill>
                  <a:schemeClr val="tx1"/>
                </a:solidFill>
              </a:rPr>
              <a:t>gì</a:t>
            </a:r>
            <a:r>
              <a:rPr lang="en-US" sz="2800" b="1" i="1" dirty="0" smtClean="0">
                <a:solidFill>
                  <a:schemeClr val="tx1"/>
                </a:solidFill>
              </a:rPr>
              <a:t> </a:t>
            </a:r>
            <a:r>
              <a:rPr lang="en-US" sz="2800" b="1" i="1" dirty="0" err="1" smtClean="0">
                <a:solidFill>
                  <a:schemeClr val="tx1"/>
                </a:solidFill>
              </a:rPr>
              <a:t>hết</a:t>
            </a:r>
            <a:r>
              <a:rPr lang="en-US" sz="2800" b="1" i="1" dirty="0" smtClean="0">
                <a:solidFill>
                  <a:schemeClr val="tx1"/>
                </a:solidFill>
              </a:rPr>
              <a:t>, </a:t>
            </a:r>
            <a:r>
              <a:rPr lang="en-US" sz="2800" b="1" i="1" dirty="0" err="1" smtClean="0">
                <a:solidFill>
                  <a:schemeClr val="tx1"/>
                </a:solidFill>
              </a:rPr>
              <a:t>không</a:t>
            </a:r>
            <a:r>
              <a:rPr lang="en-US" sz="2800" b="1" i="1" dirty="0" smtClean="0">
                <a:solidFill>
                  <a:schemeClr val="tx1"/>
                </a:solidFill>
              </a:rPr>
              <a:t> </a:t>
            </a:r>
            <a:r>
              <a:rPr lang="en-US" sz="2800" b="1" i="1" dirty="0" err="1" smtClean="0">
                <a:solidFill>
                  <a:schemeClr val="tx1"/>
                </a:solidFill>
              </a:rPr>
              <a:t>có</a:t>
            </a:r>
            <a:r>
              <a:rPr lang="en-US" sz="2800" b="1" i="1" dirty="0" smtClean="0">
                <a:solidFill>
                  <a:schemeClr val="tx1"/>
                </a:solidFill>
              </a:rPr>
              <a:t> </a:t>
            </a:r>
            <a:r>
              <a:rPr lang="en-US" sz="2800" b="1" i="1" dirty="0" err="1" smtClean="0">
                <a:solidFill>
                  <a:schemeClr val="tx1"/>
                </a:solidFill>
              </a:rPr>
              <a:t>tư</a:t>
            </a:r>
            <a:r>
              <a:rPr lang="en-US" sz="2800" b="1" i="1" dirty="0" smtClean="0">
                <a:solidFill>
                  <a:schemeClr val="tx1"/>
                </a:solidFill>
              </a:rPr>
              <a:t> </a:t>
            </a:r>
            <a:r>
              <a:rPr lang="en-US" sz="2800" b="1" i="1" dirty="0" err="1" smtClean="0">
                <a:solidFill>
                  <a:schemeClr val="tx1"/>
                </a:solidFill>
              </a:rPr>
              <a:t>tưởng</a:t>
            </a:r>
            <a:r>
              <a:rPr lang="en-US" sz="2800" b="1" i="1" dirty="0" smtClean="0">
                <a:solidFill>
                  <a:schemeClr val="tx1"/>
                </a:solidFill>
              </a:rPr>
              <a:t>, </a:t>
            </a:r>
            <a:r>
              <a:rPr lang="en-US" sz="2800" b="1" i="1" dirty="0" err="1" smtClean="0">
                <a:solidFill>
                  <a:schemeClr val="tx1"/>
                </a:solidFill>
              </a:rPr>
              <a:t>không</a:t>
            </a:r>
            <a:r>
              <a:rPr lang="en-US" sz="2800" b="1" i="1" dirty="0" smtClean="0">
                <a:solidFill>
                  <a:schemeClr val="tx1"/>
                </a:solidFill>
              </a:rPr>
              <a:t> </a:t>
            </a:r>
            <a:r>
              <a:rPr lang="en-US" sz="2800" b="1" i="1" dirty="0" err="1" smtClean="0">
                <a:solidFill>
                  <a:schemeClr val="tx1"/>
                </a:solidFill>
              </a:rPr>
              <a:t>có</a:t>
            </a:r>
            <a:r>
              <a:rPr lang="en-US" sz="2800" b="1" i="1" dirty="0" smtClean="0">
                <a:solidFill>
                  <a:schemeClr val="tx1"/>
                </a:solidFill>
              </a:rPr>
              <a:t> </a:t>
            </a:r>
            <a:r>
              <a:rPr lang="en-US" sz="2800" b="1" i="1" dirty="0" err="1" smtClean="0">
                <a:solidFill>
                  <a:schemeClr val="tx1"/>
                </a:solidFill>
              </a:rPr>
              <a:t>cảm</a:t>
            </a:r>
            <a:r>
              <a:rPr lang="en-US" sz="2800" b="1" i="1" dirty="0" smtClean="0">
                <a:solidFill>
                  <a:schemeClr val="tx1"/>
                </a:solidFill>
              </a:rPr>
              <a:t> </a:t>
            </a:r>
            <a:r>
              <a:rPr lang="en-US" sz="2800" b="1" i="1" dirty="0" err="1" smtClean="0">
                <a:solidFill>
                  <a:schemeClr val="tx1"/>
                </a:solidFill>
              </a:rPr>
              <a:t>xúc</a:t>
            </a:r>
            <a:r>
              <a:rPr lang="en-US" sz="2800" b="1" i="1" dirty="0" smtClean="0">
                <a:solidFill>
                  <a:schemeClr val="tx1"/>
                </a:solidFill>
              </a:rPr>
              <a:t>!”.</a:t>
            </a:r>
          </a:p>
          <a:p>
            <a:pPr>
              <a:buFontTx/>
              <a:buChar char="-"/>
            </a:pPr>
            <a:r>
              <a:rPr lang="en-US" sz="2800" b="1" i="1" dirty="0" smtClean="0">
                <a:solidFill>
                  <a:schemeClr val="tx1"/>
                </a:solidFill>
              </a:rPr>
              <a:t> “ Ta </a:t>
            </a:r>
            <a:r>
              <a:rPr lang="en-US" sz="2800" b="1" i="1" dirty="0" err="1" smtClean="0">
                <a:solidFill>
                  <a:schemeClr val="tx1"/>
                </a:solidFill>
              </a:rPr>
              <a:t>vẫn</a:t>
            </a:r>
            <a:r>
              <a:rPr lang="en-US" sz="2800" b="1" i="1" dirty="0" smtClean="0">
                <a:solidFill>
                  <a:schemeClr val="tx1"/>
                </a:solidFill>
              </a:rPr>
              <a:t> </a:t>
            </a:r>
            <a:r>
              <a:rPr lang="en-US" sz="2800" b="1" i="1" dirty="0" err="1" smtClean="0">
                <a:solidFill>
                  <a:schemeClr val="tx1"/>
                </a:solidFill>
              </a:rPr>
              <a:t>có</a:t>
            </a:r>
            <a:r>
              <a:rPr lang="en-US" sz="2800" b="1" i="1" dirty="0" smtClean="0">
                <a:solidFill>
                  <a:schemeClr val="tx1"/>
                </a:solidFill>
              </a:rPr>
              <a:t> </a:t>
            </a:r>
            <a:r>
              <a:rPr lang="en-US" sz="2800" b="1" i="1" dirty="0" err="1" smtClean="0">
                <a:solidFill>
                  <a:schemeClr val="tx1"/>
                </a:solidFill>
              </a:rPr>
              <a:t>đời</a:t>
            </a:r>
            <a:r>
              <a:rPr lang="en-US" sz="2800" b="1" i="1" dirty="0" smtClean="0">
                <a:solidFill>
                  <a:schemeClr val="tx1"/>
                </a:solidFill>
              </a:rPr>
              <a:t> </a:t>
            </a:r>
            <a:r>
              <a:rPr lang="en-US" sz="2800" b="1" i="1" dirty="0" err="1" smtClean="0">
                <a:solidFill>
                  <a:schemeClr val="tx1"/>
                </a:solidFill>
              </a:rPr>
              <a:t>sống</a:t>
            </a:r>
            <a:r>
              <a:rPr lang="en-US" sz="2800" b="1" i="1" dirty="0" smtClean="0">
                <a:solidFill>
                  <a:schemeClr val="tx1"/>
                </a:solidFill>
              </a:rPr>
              <a:t> </a:t>
            </a:r>
            <a:r>
              <a:rPr lang="en-US" sz="2800" b="1" i="1" dirty="0" err="1" smtClean="0">
                <a:solidFill>
                  <a:schemeClr val="tx1"/>
                </a:solidFill>
              </a:rPr>
              <a:t>riêng</a:t>
            </a:r>
            <a:r>
              <a:rPr lang="en-US" sz="2800" b="1" i="1" dirty="0" smtClean="0">
                <a:solidFill>
                  <a:schemeClr val="tx1"/>
                </a:solidFill>
              </a:rPr>
              <a:t>: </a:t>
            </a:r>
            <a:r>
              <a:rPr lang="en-US" sz="2800" b="1" i="1" dirty="0" err="1" smtClean="0">
                <a:solidFill>
                  <a:schemeClr val="tx1"/>
                </a:solidFill>
              </a:rPr>
              <a:t>nguyên</a:t>
            </a:r>
            <a:r>
              <a:rPr lang="en-US" sz="2800" b="1" i="1" dirty="0" smtClean="0">
                <a:solidFill>
                  <a:schemeClr val="tx1"/>
                </a:solidFill>
              </a:rPr>
              <a:t> </a:t>
            </a:r>
            <a:r>
              <a:rPr lang="en-US" sz="2800" b="1" i="1" dirty="0" err="1" smtClean="0">
                <a:solidFill>
                  <a:schemeClr val="tx1"/>
                </a:solidFill>
              </a:rPr>
              <a:t>vẹn</a:t>
            </a:r>
            <a:r>
              <a:rPr lang="en-US" sz="2800" b="1" i="1" dirty="0" smtClean="0">
                <a:solidFill>
                  <a:schemeClr val="tx1"/>
                </a:solidFill>
              </a:rPr>
              <a:t>, </a:t>
            </a:r>
            <a:r>
              <a:rPr lang="en-US" sz="2800" b="1" i="1" dirty="0" err="1" smtClean="0">
                <a:solidFill>
                  <a:schemeClr val="tx1"/>
                </a:solidFill>
              </a:rPr>
              <a:t>trong</a:t>
            </a:r>
            <a:r>
              <a:rPr lang="en-US" sz="2800" b="1" i="1" dirty="0" smtClean="0">
                <a:solidFill>
                  <a:schemeClr val="tx1"/>
                </a:solidFill>
              </a:rPr>
              <a:t> </a:t>
            </a:r>
            <a:r>
              <a:rPr lang="en-US" sz="2800" b="1" i="1" dirty="0" err="1" smtClean="0">
                <a:solidFill>
                  <a:schemeClr val="tx1"/>
                </a:solidFill>
              </a:rPr>
              <a:t>sạch</a:t>
            </a:r>
            <a:r>
              <a:rPr lang="en-US" sz="2800" b="1" i="1" dirty="0" smtClean="0">
                <a:solidFill>
                  <a:schemeClr val="tx1"/>
                </a:solidFill>
              </a:rPr>
              <a:t>, </a:t>
            </a:r>
            <a:r>
              <a:rPr lang="en-US" sz="2800" b="1" i="1" dirty="0" err="1" smtClean="0">
                <a:solidFill>
                  <a:schemeClr val="tx1"/>
                </a:solidFill>
              </a:rPr>
              <a:t>thẳng</a:t>
            </a:r>
            <a:r>
              <a:rPr lang="en-US" sz="2800" b="1" i="1" dirty="0" smtClean="0">
                <a:solidFill>
                  <a:schemeClr val="tx1"/>
                </a:solidFill>
              </a:rPr>
              <a:t> </a:t>
            </a:r>
            <a:r>
              <a:rPr lang="en-US" sz="2800" b="1" i="1" dirty="0" err="1" smtClean="0">
                <a:solidFill>
                  <a:schemeClr val="tx1"/>
                </a:solidFill>
              </a:rPr>
              <a:t>thắn</a:t>
            </a:r>
            <a:r>
              <a:rPr lang="en-US" sz="2800" b="1" i="1" dirty="0" smtClean="0">
                <a:solidFill>
                  <a:schemeClr val="tx1"/>
                </a:solidFill>
              </a:rPr>
              <a:t>”</a:t>
            </a:r>
            <a:endParaRPr lang="vi-VN" sz="2800" b="1" i="1" dirty="0">
              <a:solidFill>
                <a:schemeClr val="tx1"/>
              </a:solidFill>
            </a:endParaRPr>
          </a:p>
        </p:txBody>
      </p:sp>
    </p:spTree>
    <p:extLst>
      <p:ext uri="{BB962C8B-B14F-4D97-AF65-F5344CB8AC3E}">
        <p14:creationId xmlns:p14="http://schemas.microsoft.com/office/powerpoint/2010/main" val="21208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Vertic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barn(inVertical)">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barn(inVertical)">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8"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amond(in)">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grpId="1" nodeType="clickEffect">
                                  <p:stCondLst>
                                    <p:cond delay="0"/>
                                  </p:stCondLst>
                                  <p:childTnLst>
                                    <p:animEffect transition="out" filter="checkerboard(across)">
                                      <p:cBhvr>
                                        <p:cTn id="50" dur="1000"/>
                                        <p:tgtEl>
                                          <p:spTgt spid="14"/>
                                        </p:tgtEl>
                                      </p:cBhvr>
                                    </p:animEffect>
                                    <p:set>
                                      <p:cBhvr>
                                        <p:cTn id="51" dur="1" fill="hold">
                                          <p:stCondLst>
                                            <p:cond delay="999"/>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circle(in)">
                                      <p:cBhvr>
                                        <p:cTn id="61" dur="2000"/>
                                        <p:tgtEl>
                                          <p:spTgt spid="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8">
                                            <p:txEl>
                                              <p:pRg st="1" end="1"/>
                                            </p:txEl>
                                          </p:spTgt>
                                        </p:tgtEl>
                                        <p:attrNameLst>
                                          <p:attrName>style.visibility</p:attrName>
                                        </p:attrNameLst>
                                      </p:cBhvr>
                                      <p:to>
                                        <p:strVal val="visible"/>
                                      </p:to>
                                    </p:set>
                                    <p:animEffect transition="in" filter="circle(in)">
                                      <p:cBhvr>
                                        <p:cTn id="66" dur="2000"/>
                                        <p:tgtEl>
                                          <p:spTgt spid="8">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8">
                                            <p:txEl>
                                              <p:pRg st="2" end="2"/>
                                            </p:txEl>
                                          </p:spTgt>
                                        </p:tgtEl>
                                        <p:attrNameLst>
                                          <p:attrName>style.visibility</p:attrName>
                                        </p:attrNameLst>
                                      </p:cBhvr>
                                      <p:to>
                                        <p:strVal val="visible"/>
                                      </p:to>
                                    </p:set>
                                    <p:animEffect transition="in" filter="circle(in)">
                                      <p:cBhvr>
                                        <p:cTn id="71" dur="2000"/>
                                        <p:tgtEl>
                                          <p:spTgt spid="8">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Effect transition="in" filter="circle(in)">
                                      <p:cBhvr>
                                        <p:cTn id="76" dur="2000"/>
                                        <p:tgtEl>
                                          <p:spTgt spid="8">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8">
                                            <p:txEl>
                                              <p:pRg st="4" end="4"/>
                                            </p:txEl>
                                          </p:spTgt>
                                        </p:tgtEl>
                                        <p:attrNameLst>
                                          <p:attrName>style.visibility</p:attrName>
                                        </p:attrNameLst>
                                      </p:cBhvr>
                                      <p:to>
                                        <p:strVal val="visible"/>
                                      </p:to>
                                    </p:set>
                                    <p:animEffect transition="in" filter="circle(in)">
                                      <p:cBhvr>
                                        <p:cTn id="81" dur="2000"/>
                                        <p:tgtEl>
                                          <p:spTgt spid="8">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1"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linds(horizontal)">
                                      <p:cBhvr>
                                        <p:cTn id="86" dur="10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xit" presetSubtype="16" fill="hold" grpId="0" nodeType="clickEffect">
                                  <p:stCondLst>
                                    <p:cond delay="0"/>
                                  </p:stCondLst>
                                  <p:childTnLst>
                                    <p:animEffect transition="out" filter="box(in)">
                                      <p:cBhvr>
                                        <p:cTn id="90" dur="1000"/>
                                        <p:tgtEl>
                                          <p:spTgt spid="13"/>
                                        </p:tgtEl>
                                      </p:cBhvr>
                                    </p:animEffect>
                                    <p:set>
                                      <p:cBhvr>
                                        <p:cTn id="91"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8" grpId="0" build="p"/>
      <p:bldP spid="9" grpId="0" animBg="1"/>
      <p:bldP spid="9" grpId="1" animBg="1"/>
      <p:bldP spid="10" grpId="0" animBg="1"/>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22</a:t>
            </a:fld>
            <a:endParaRPr lang="vi-VN"/>
          </a:p>
        </p:txBody>
      </p:sp>
      <p:pic>
        <p:nvPicPr>
          <p:cNvPr id="5" name="Picture 2" descr="Káº¿t quáº£ hÃ¬nh áº£nh cho há»n trÆ°Æ¡ng ba da hÃ ng thá»t lÆ°u quang v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7541"/>
            <a:ext cx="5159828" cy="3303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8442" y="3811012"/>
            <a:ext cx="5313335" cy="3046988"/>
          </a:xfrm>
          <a:prstGeom prst="rect">
            <a:avLst/>
          </a:prstGeom>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+/Trước những lý lẽ “ đê tiện” của xác, Trương Ba đã có thái độ như thế nào?</a:t>
            </a:r>
          </a:p>
          <a:p>
            <a:r>
              <a:rPr lang="en-US" sz="3200" b="1" dirty="0" smtClean="0">
                <a:solidFill>
                  <a:srgbClr val="FF0000"/>
                </a:solidFill>
                <a:latin typeface="Times New Roman" panose="02020603050405020304" pitchFamily="18" charset="0"/>
                <a:cs typeface="Times New Roman" panose="02020603050405020304" pitchFamily="18" charset="0"/>
              </a:rPr>
              <a:t>+/Sau đó ra sao?</a:t>
            </a:r>
          </a:p>
          <a:p>
            <a:r>
              <a:rPr lang="en-US" sz="3200" b="1" dirty="0" smtClean="0">
                <a:solidFill>
                  <a:srgbClr val="FF0000"/>
                </a:solidFill>
                <a:latin typeface="Times New Roman" panose="02020603050405020304" pitchFamily="18" charset="0"/>
                <a:cs typeface="Times New Roman" panose="02020603050405020304" pitchFamily="18" charset="0"/>
              </a:rPr>
              <a:t>+/Phần thắng nghiêng về bên nào?</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779226" y="719832"/>
            <a:ext cx="5832022" cy="6001643"/>
          </a:xfrm>
          <a:prstGeom prst="rect">
            <a:avLst/>
          </a:prstGeom>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Kết quả</a:t>
            </a:r>
          </a:p>
          <a:p>
            <a:pPr marL="342900" indent="-342900">
              <a:buFontTx/>
              <a:buChar char="-"/>
            </a:pP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Lúc đầu hồn còn nổi giận, quát tháo, kinh bỉ, mắng mỏ cho rằng lý lẽ của xác thật “ty tiện” . Xưng hô “ta- mày”.</a:t>
            </a:r>
          </a:p>
          <a:p>
            <a:pPr marL="342900" indent="-342900">
              <a:buFontTx/>
              <a:buChar char="-"/>
            </a:pP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 đó: khi nhận ra nghịch cảnh của mình thì lời lẽ đối thoại ngắn, giọng nhát gừng “nhưng…nhưng”.</a:t>
            </a:r>
          </a:p>
          <a:p>
            <a:pPr marL="342900" indent="-342900">
              <a:buFontTx/>
              <a:buChar char="-"/>
            </a:pP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Cuối cùng: hồn bần thần nhập vào xác hàng thịt trong tiếng kêu tuyệt vọng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99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circle(in)">
                                      <p:cBhvr>
                                        <p:cTn id="12" dur="2000"/>
                                        <p:tgtEl>
                                          <p:spTgt spid="7">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ircle(in)">
                                      <p:cBhvr>
                                        <p:cTn id="15" dur="2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circle(in)">
                                      <p:cBhvr>
                                        <p:cTn id="20" dur="20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circle(in)">
                                      <p:cBhvr>
                                        <p:cTn id="25" dur="20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circle(in)">
                                      <p:cBhvr>
                                        <p:cTn id="30"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23</a:t>
            </a:fld>
            <a:endParaRPr lang="vi-VN"/>
          </a:p>
        </p:txBody>
      </p:sp>
      <p:sp>
        <p:nvSpPr>
          <p:cNvPr id="5" name="Explosion 2 4"/>
          <p:cNvSpPr/>
          <p:nvPr/>
        </p:nvSpPr>
        <p:spPr>
          <a:xfrm>
            <a:off x="38100" y="613954"/>
            <a:ext cx="7097218" cy="6107521"/>
          </a:xfrm>
          <a:prstGeom prst="irregularSeal2">
            <a:avLst/>
          </a:prstGeom>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Thông qua màn đối thoại, em hãy nói lên hàm ý sâu xa mà Lưu Quang Vũ muốn gửi gắm?</a:t>
            </a:r>
            <a:endPar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7150" y="42454"/>
            <a:ext cx="12001500" cy="686341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smtClean="0">
                <a:solidFill>
                  <a:srgbClr val="0000FF"/>
                </a:solidFill>
                <a:latin typeface="Times New Roman" panose="02020603050405020304" pitchFamily="18" charset="0"/>
                <a:cs typeface="Times New Roman" panose="02020603050405020304" pitchFamily="18" charset="0"/>
              </a:rPr>
              <a:t>c. Ý nghĩa</a:t>
            </a:r>
          </a:p>
          <a:p>
            <a:pPr marL="342900" indent="-342900">
              <a:buFontTx/>
              <a:buChar char="-"/>
            </a:pPr>
            <a:r>
              <a:rPr lang="en-US" sz="4000" b="1" dirty="0" smtClean="0">
                <a:solidFill>
                  <a:schemeClr val="tx1"/>
                </a:solidFill>
                <a:latin typeface="Times New Roman" panose="02020603050405020304" pitchFamily="18" charset="0"/>
                <a:cs typeface="Times New Roman" panose="02020603050405020304" pitchFamily="18" charset="0"/>
              </a:rPr>
              <a:t>Trương Ba được trả lại cuộc sống nhưng đó là cuộc sống đáng hổ thẹn vì phải sống chung với cái dung tục và bị cái dung tục đồng hóa.</a:t>
            </a:r>
          </a:p>
          <a:p>
            <a:pPr marL="342900" indent="-342900">
              <a:buFontTx/>
              <a:buChar char="-"/>
            </a:pPr>
            <a:r>
              <a:rPr lang="en-US" sz="4000" b="1" dirty="0" smtClean="0">
                <a:solidFill>
                  <a:srgbClr val="0000FF"/>
                </a:solidFill>
                <a:latin typeface="Times New Roman" panose="02020603050405020304" pitchFamily="18" charset="0"/>
                <a:cs typeface="Times New Roman" panose="02020603050405020304" pitchFamily="18" charset="0"/>
              </a:rPr>
              <a:t>Từ đó nhà văn muốn gửi gắm</a:t>
            </a:r>
            <a:r>
              <a:rPr lang="en-US" sz="4000" b="1" dirty="0" smtClean="0">
                <a:solidFill>
                  <a:schemeClr val="tx1"/>
                </a:solidFill>
                <a:latin typeface="Times New Roman" panose="02020603050405020304" pitchFamily="18" charset="0"/>
                <a:cs typeface="Times New Roman" panose="02020603050405020304" pitchFamily="18" charset="0"/>
              </a:rPr>
              <a:t>: khi con người phải sống trong dung tục thì tất yếu sẽ bị cái dung tục ngự trị, lấn át và sẽ tàn phá những gì trong sạch, đẹp đẽ, cao quý trong con người. Vì thế, con người phải biết đấu tranh chống lại cái dung tục, cái giả tạo để cuộc sống trở nên tươi sáng hơn, đẹp đẽ và nhân ái hơn.</a:t>
            </a:r>
            <a:endParaRPr lang="vi-VN"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94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Effect transition="in" filter="circle(in)">
                                      <p:cBhvr>
                                        <p:cTn id="19" dur="2000"/>
                                        <p:tgtEl>
                                          <p:spTgt spid="8">
                                            <p:bg/>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circle(in)">
                                      <p:cBhvr>
                                        <p:cTn id="24" dur="20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circle(in)">
                                      <p:cBhvr>
                                        <p:cTn id="29" dur="20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circle(in)">
                                      <p:cBhvr>
                                        <p:cTn id="34"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24</a:t>
            </a:fld>
            <a:endParaRPr lang="vi-VN"/>
          </a:p>
        </p:txBody>
      </p:sp>
      <p:sp>
        <p:nvSpPr>
          <p:cNvPr id="5" name="Oval 4"/>
          <p:cNvSpPr/>
          <p:nvPr/>
        </p:nvSpPr>
        <p:spPr>
          <a:xfrm>
            <a:off x="1" y="2790190"/>
            <a:ext cx="1543772" cy="1632857"/>
          </a:xfrm>
          <a:prstGeom prst="ellipse">
            <a:avLst/>
          </a:prstGeom>
          <a:solidFill>
            <a:srgbClr val="92D050"/>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Hiểu</a:t>
            </a:r>
            <a:endParaRPr lang="vi-VN"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905001" y="751748"/>
            <a:ext cx="3943350" cy="1384027"/>
          </a:xfrm>
          <a:prstGeom prst="rect">
            <a:avLst/>
          </a:prstGeom>
          <a:solidFill>
            <a:schemeClr val="accent4"/>
          </a:solidFill>
          <a:ln>
            <a:solidFill>
              <a:srgbClr val="FF000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Cuộc đối thoại giữa HTB và xác hàng thịt</a:t>
            </a:r>
            <a:endParaRPr lang="vi-VN"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921590" y="2280738"/>
            <a:ext cx="3926761" cy="1384027"/>
          </a:xfrm>
          <a:prstGeom prst="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Cuộc đối thoại giữa </a:t>
            </a:r>
            <a:r>
              <a:rPr lang="en-US" sz="3200" b="1" dirty="0" smtClean="0">
                <a:latin typeface="Times New Roman" panose="02020603050405020304" pitchFamily="18" charset="0"/>
                <a:cs typeface="Times New Roman" panose="02020603050405020304" pitchFamily="18" charset="0"/>
              </a:rPr>
              <a:t>HTB và người thân</a:t>
            </a:r>
            <a:endParaRPr lang="vi-VN"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905002" y="3808457"/>
            <a:ext cx="3943350" cy="1384027"/>
          </a:xfrm>
          <a:prstGeom prst="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Cuộc đối thoại giữa </a:t>
            </a:r>
            <a:r>
              <a:rPr lang="en-US" sz="3200" b="1" dirty="0" smtClean="0">
                <a:latin typeface="Times New Roman" panose="02020603050405020304" pitchFamily="18" charset="0"/>
                <a:cs typeface="Times New Roman" panose="02020603050405020304" pitchFamily="18" charset="0"/>
              </a:rPr>
              <a:t>HTB và Đế Thích</a:t>
            </a:r>
            <a:endParaRPr lang="vi-VN"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1921590" y="5337447"/>
            <a:ext cx="3926761" cy="1384027"/>
          </a:xfrm>
          <a:prstGeom prst="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Màn kết</a:t>
            </a:r>
            <a:endParaRPr lang="vi-VN"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477001" y="290084"/>
            <a:ext cx="5527766" cy="584775"/>
          </a:xfrm>
          <a:prstGeom prst="rect">
            <a:avLst/>
          </a:prstGeom>
          <a:solidFill>
            <a:srgbClr val="FFC000"/>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chemeClr val="tx1"/>
                </a:solidFill>
                <a:latin typeface="Times New Roman" panose="02020603050405020304" pitchFamily="18" charset="0"/>
                <a:cs typeface="Times New Roman" panose="02020603050405020304" pitchFamily="18" charset="0"/>
              </a:rPr>
              <a:t>Diễn biến cuộc đối thoại</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477001" y="1030367"/>
            <a:ext cx="5527766" cy="584775"/>
          </a:xfrm>
          <a:prstGeom prst="rect">
            <a:avLst/>
          </a:prstGeom>
          <a:solidFill>
            <a:srgbClr val="FFC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200" b="1" dirty="0" smtClean="0">
                <a:solidFill>
                  <a:schemeClr val="tx1"/>
                </a:solidFill>
                <a:latin typeface="Times New Roman" panose="02020603050405020304" pitchFamily="18" charset="0"/>
                <a:cs typeface="Times New Roman" panose="02020603050405020304" pitchFamily="18" charset="0"/>
              </a:rPr>
              <a:t>Kết quả cuộc đối thoại</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477001" y="1770650"/>
            <a:ext cx="5527766" cy="584775"/>
          </a:xfrm>
          <a:prstGeom prst="rect">
            <a:avLst/>
          </a:prstGeom>
          <a:solidFill>
            <a:srgbClr val="FFC000"/>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b="1" dirty="0" smtClean="0">
                <a:solidFill>
                  <a:schemeClr val="tx1"/>
                </a:solidFill>
                <a:latin typeface="Times New Roman" panose="02020603050405020304" pitchFamily="18" charset="0"/>
                <a:cs typeface="Times New Roman" panose="02020603050405020304" pitchFamily="18" charset="0"/>
              </a:rPr>
              <a:t>Ý nghĩa</a:t>
            </a:r>
            <a:endParaRPr lang="vi-VN" sz="3200" b="1" dirty="0">
              <a:solidFill>
                <a:schemeClr val="tx1"/>
              </a:solidFill>
              <a:latin typeface="Times New Roman" panose="02020603050405020304" pitchFamily="18" charset="0"/>
              <a:cs typeface="Times New Roman" panose="02020603050405020304" pitchFamily="18" charset="0"/>
            </a:endParaRPr>
          </a:p>
        </p:txBody>
      </p:sp>
      <p:cxnSp>
        <p:nvCxnSpPr>
          <p:cNvPr id="16" name="Straight Arrow Connector 15"/>
          <p:cNvCxnSpPr>
            <a:stCxn id="6" idx="3"/>
            <a:endCxn id="14" idx="1"/>
          </p:cNvCxnSpPr>
          <p:nvPr/>
        </p:nvCxnSpPr>
        <p:spPr>
          <a:xfrm>
            <a:off x="5848351" y="1443762"/>
            <a:ext cx="628650" cy="619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flipV="1">
            <a:off x="5848351" y="1322755"/>
            <a:ext cx="628650" cy="121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10" idx="1"/>
          </p:cNvCxnSpPr>
          <p:nvPr/>
        </p:nvCxnSpPr>
        <p:spPr>
          <a:xfrm flipV="1">
            <a:off x="5848351" y="582472"/>
            <a:ext cx="628650" cy="86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6"/>
            <a:endCxn id="6" idx="1"/>
          </p:cNvCxnSpPr>
          <p:nvPr/>
        </p:nvCxnSpPr>
        <p:spPr>
          <a:xfrm flipV="1">
            <a:off x="1543773" y="1443762"/>
            <a:ext cx="361228" cy="2162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6"/>
            <a:endCxn id="9" idx="1"/>
          </p:cNvCxnSpPr>
          <p:nvPr/>
        </p:nvCxnSpPr>
        <p:spPr>
          <a:xfrm>
            <a:off x="1543773" y="3606619"/>
            <a:ext cx="377817" cy="2422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6"/>
            <a:endCxn id="7" idx="1"/>
          </p:cNvCxnSpPr>
          <p:nvPr/>
        </p:nvCxnSpPr>
        <p:spPr>
          <a:xfrm flipV="1">
            <a:off x="1543773" y="2972752"/>
            <a:ext cx="377817" cy="63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6"/>
            <a:endCxn id="8" idx="1"/>
          </p:cNvCxnSpPr>
          <p:nvPr/>
        </p:nvCxnSpPr>
        <p:spPr>
          <a:xfrm>
            <a:off x="1543773" y="3606619"/>
            <a:ext cx="361229" cy="893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15397" y="2368041"/>
            <a:ext cx="5680809" cy="771797"/>
          </a:xfrm>
          <a:prstGeom prst="rect">
            <a:avLst/>
          </a:prstGeom>
          <a:solidFill>
            <a:srgbClr val="04CDF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Diễn biến cuộc đối thoại</a:t>
            </a:r>
            <a:endParaRPr lang="vi-VN" sz="3200" b="1" dirty="0">
              <a:solidFill>
                <a:schemeClr val="tx1"/>
              </a:solidFill>
            </a:endParaRPr>
          </a:p>
        </p:txBody>
      </p:sp>
      <p:sp>
        <p:nvSpPr>
          <p:cNvPr id="21" name="Rectangle 20"/>
          <p:cNvSpPr/>
          <p:nvPr/>
        </p:nvSpPr>
        <p:spPr>
          <a:xfrm>
            <a:off x="6397178" y="3036660"/>
            <a:ext cx="5699028" cy="771797"/>
          </a:xfrm>
          <a:prstGeom prst="rect">
            <a:avLst/>
          </a:prstGeom>
          <a:solidFill>
            <a:srgbClr val="04CDF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Tâm trạng hồn Trương Ba</a:t>
            </a:r>
            <a:endParaRPr lang="vi-VN" sz="3200" b="1" dirty="0">
              <a:solidFill>
                <a:schemeClr val="tx1"/>
              </a:solidFill>
            </a:endParaRPr>
          </a:p>
        </p:txBody>
      </p:sp>
      <p:cxnSp>
        <p:nvCxnSpPr>
          <p:cNvPr id="15" name="Straight Arrow Connector 14"/>
          <p:cNvCxnSpPr>
            <a:stCxn id="7" idx="3"/>
            <a:endCxn id="11" idx="1"/>
          </p:cNvCxnSpPr>
          <p:nvPr/>
        </p:nvCxnSpPr>
        <p:spPr>
          <a:xfrm flipV="1">
            <a:off x="5848351" y="2753940"/>
            <a:ext cx="567046" cy="21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21" idx="1"/>
          </p:cNvCxnSpPr>
          <p:nvPr/>
        </p:nvCxnSpPr>
        <p:spPr>
          <a:xfrm>
            <a:off x="5848351" y="2972752"/>
            <a:ext cx="548827" cy="449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921589" y="2294755"/>
            <a:ext cx="3926761" cy="1384027"/>
          </a:xfrm>
          <a:prstGeom prst="rect">
            <a:avLst/>
          </a:prstGeom>
          <a:solidFill>
            <a:srgbClr val="04CDFC"/>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Cuộc đối thoại giữa </a:t>
            </a:r>
            <a:r>
              <a:rPr lang="en-US" sz="3200" b="1" dirty="0" smtClean="0">
                <a:latin typeface="Times New Roman" panose="02020603050405020304" pitchFamily="18" charset="0"/>
                <a:cs typeface="Times New Roman" panose="02020603050405020304" pitchFamily="18" charset="0"/>
              </a:rPr>
              <a:t>HTB và người thân</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9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ircle(in)">
                                      <p:cBhvr>
                                        <p:cTn id="13" dur="2000"/>
                                        <p:tgtEl>
                                          <p:spTgt spid="33"/>
                                        </p:tgtEl>
                                      </p:cBhvr>
                                    </p:animEffect>
                                  </p:childTnLst>
                                </p:cTn>
                              </p:par>
                              <p:par>
                                <p:cTn id="14" presetID="6" presetClass="entr" presetSubtype="16"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circle(in)">
                                      <p:cBhvr>
                                        <p:cTn id="16" dur="2000"/>
                                        <p:tgtEl>
                                          <p:spTgt spid="36"/>
                                        </p:tgtEl>
                                      </p:cBhvr>
                                    </p:animEffect>
                                  </p:childTnLst>
                                </p:cTn>
                              </p:par>
                              <p:par>
                                <p:cTn id="17" presetID="6"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circle(in)">
                                      <p:cBhvr>
                                        <p:cTn id="19" dur="2000"/>
                                        <p:tgtEl>
                                          <p:spTgt spid="2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par>
                                <p:cTn id="26" presetID="6"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par>
                                <p:cTn id="29" presetID="6"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ircle(in)">
                                      <p:cBhvr>
                                        <p:cTn id="59" dur="2000"/>
                                        <p:tgtEl>
                                          <p:spTgt spid="15"/>
                                        </p:tgtEl>
                                      </p:cBhvr>
                                    </p:animEffect>
                                  </p:childTnLst>
                                </p:cTn>
                              </p:par>
                              <p:par>
                                <p:cTn id="60" presetID="6"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ircle(in)">
                                      <p:cBhvr>
                                        <p:cTn id="62" dur="2000"/>
                                        <p:tgtEl>
                                          <p:spTgt spid="18"/>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in)">
                                      <p:cBhvr>
                                        <p:cTn id="65" dur="2000"/>
                                        <p:tgtEl>
                                          <p:spTgt spid="11"/>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circle(in)">
                                      <p:cBhvr>
                                        <p:cTn id="6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4" grpId="0" animBg="1"/>
      <p:bldP spid="11" grpId="0" animBg="1"/>
      <p:bldP spid="2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25</a:t>
            </a:fld>
            <a:endParaRPr lang="vi-VN"/>
          </a:p>
        </p:txBody>
      </p:sp>
      <p:sp>
        <p:nvSpPr>
          <p:cNvPr id="5" name="TextBox 4"/>
          <p:cNvSpPr txBox="1"/>
          <p:nvPr/>
        </p:nvSpPr>
        <p:spPr>
          <a:xfrm>
            <a:off x="155575" y="390122"/>
            <a:ext cx="6637480" cy="3539430"/>
          </a:xfrm>
          <a:prstGeom prst="rect">
            <a:avLst/>
          </a:prstGeom>
          <a:noFill/>
        </p:spPr>
        <p:txBody>
          <a:bodyPr wrap="square" rtlCol="0">
            <a:spAutoFit/>
          </a:bodyPr>
          <a:lstStyle/>
          <a:p>
            <a:r>
              <a:rPr lang="en-US" sz="3200" b="1" dirty="0" smtClean="0">
                <a:solidFill>
                  <a:srgbClr val="0000FF"/>
                </a:solidFill>
                <a:latin typeface="Times New Roman" panose="02020603050405020304" pitchFamily="18" charset="0"/>
                <a:cs typeface="Times New Roman" panose="02020603050405020304" pitchFamily="18" charset="0"/>
              </a:rPr>
              <a:t>2/ Cuộc đối thoại giữa Trương Ba và người thân</a:t>
            </a:r>
          </a:p>
          <a:p>
            <a:pPr marL="342900" indent="-342900">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rPr>
              <a:t>Trong thân xác anh hàng thịt dù không muốn Trương Ba vẫn phải làm những việc trái với tư tưởng của mình, để thỏa mãn những đòi hỏi của thể xác</a:t>
            </a:r>
            <a:endParaRPr lang="vi-VN" sz="3200" b="1" dirty="0">
              <a:latin typeface="Times New Roman" panose="02020603050405020304" pitchFamily="18" charset="0"/>
              <a:cs typeface="Times New Roman" panose="02020603050405020304" pitchFamily="18" charset="0"/>
            </a:endParaRPr>
          </a:p>
        </p:txBody>
      </p:sp>
      <p:sp>
        <p:nvSpPr>
          <p:cNvPr id="6" name="Cloud Callout 5"/>
          <p:cNvSpPr/>
          <p:nvPr/>
        </p:nvSpPr>
        <p:spPr>
          <a:xfrm>
            <a:off x="1050475" y="1388055"/>
            <a:ext cx="4435926" cy="3634551"/>
          </a:xfrm>
          <a:prstGeom prst="cloudCallout">
            <a:avLst>
              <a:gd name="adj1" fmla="val -45988"/>
              <a:gd name="adj2" fmla="val 63443"/>
            </a:avLst>
          </a:prstGeom>
          <a:solidFill>
            <a:srgbClr val="00FFCC"/>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r>
              <a:rPr lang="en-US" sz="2800" b="1" dirty="0" smtClean="0">
                <a:latin typeface="Times New Roman" panose="02020603050405020304" pitchFamily="18" charset="0"/>
                <a:cs typeface="Times New Roman" panose="02020603050405020304" pitchFamily="18" charset="0"/>
              </a:rPr>
              <a:t>hững </a:t>
            </a:r>
            <a:r>
              <a:rPr lang="en-US" sz="2800" b="1" dirty="0" smtClean="0">
                <a:latin typeface="Times New Roman" panose="02020603050405020304" pitchFamily="18" charset="0"/>
                <a:cs typeface="Times New Roman" panose="02020603050405020304" pitchFamily="18" charset="0"/>
              </a:rPr>
              <a:t>người thân của Trương </a:t>
            </a:r>
            <a:r>
              <a:rPr lang="en-US" sz="2800" b="1" dirty="0" smtClean="0">
                <a:latin typeface="Times New Roman" panose="02020603050405020304" pitchFamily="18" charset="0"/>
                <a:cs typeface="Times New Roman" panose="02020603050405020304" pitchFamily="18" charset="0"/>
              </a:rPr>
              <a:t>Ba đã có thái độ như thế nào trước thực trạng của ông ?</a:t>
            </a:r>
            <a:endParaRPr lang="en-US" sz="2800" b="1"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6750424" y="658906"/>
            <a:ext cx="5298141" cy="968187"/>
          </a:xfrm>
          <a:prstGeom prst="rect">
            <a:avLst/>
          </a:prstGeom>
          <a:noFill/>
        </p:spPr>
        <p:txBody>
          <a:bodyPr wrap="square" rtlCol="0">
            <a:spAutoFit/>
          </a:bodyPr>
          <a:lstStyle/>
          <a:p>
            <a:endParaRPr lang="vi-VN" dirty="0"/>
          </a:p>
        </p:txBody>
      </p:sp>
      <p:sp>
        <p:nvSpPr>
          <p:cNvPr id="9" name="AutoShape 6" descr="Káº¿t quáº£ hÃ¬nh áº£nh cho há»n trÆ°Æ¡ng ba da hÃ ng thá»t lÆ°u quang vÅ©"/>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9" y="4336034"/>
            <a:ext cx="4808102" cy="2355096"/>
          </a:xfrm>
          <a:prstGeom prst="rect">
            <a:avLst/>
          </a:prstGeom>
        </p:spPr>
      </p:pic>
      <p:sp>
        <p:nvSpPr>
          <p:cNvPr id="13" name="TextBox 12"/>
          <p:cNvSpPr txBox="1"/>
          <p:nvPr/>
        </p:nvSpPr>
        <p:spPr>
          <a:xfrm>
            <a:off x="6750424" y="658906"/>
            <a:ext cx="5235637" cy="3108543"/>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-Vợ </a:t>
            </a:r>
            <a:r>
              <a:rPr lang="en-US" sz="2800" b="1" dirty="0" smtClean="0">
                <a:latin typeface="Times New Roman" panose="02020603050405020304" pitchFamily="18" charset="0"/>
                <a:cs typeface="Times New Roman" panose="02020603050405020304" pitchFamily="18" charset="0"/>
              </a:rPr>
              <a:t>Trương Ba</a:t>
            </a:r>
            <a:r>
              <a:rPr lang="en-US" sz="2800" b="1" dirty="0" smtClean="0">
                <a:latin typeface="Times New Roman" panose="02020603050405020304" pitchFamily="18" charset="0"/>
                <a:cs typeface="Times New Roman" panose="02020603050405020304" pitchFamily="18" charset="0"/>
              </a:rPr>
              <a:t>:</a:t>
            </a:r>
          </a:p>
          <a:p>
            <a:pPr algn="just"/>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uồn </a:t>
            </a:r>
            <a:r>
              <a:rPr lang="en-US" sz="2800" b="1" dirty="0" smtClean="0">
                <a:latin typeface="Times New Roman" panose="02020603050405020304" pitchFamily="18" charset="0"/>
                <a:cs typeface="Times New Roman" panose="02020603050405020304" pitchFamily="18" charset="0"/>
              </a:rPr>
              <a:t>bã đau khổ vì nhận ra “ ông đâu còn là ông, đâu còn là ông Trương Ba làm vườn ngày xưa”.V</a:t>
            </a:r>
            <a:r>
              <a:rPr lang="en-US" altLang="en-US" sz="2800" b="1" dirty="0" smtClean="0">
                <a:latin typeface="Times New Roman" panose="02020603050405020304" pitchFamily="18" charset="0"/>
                <a:cs typeface="Times New Roman" panose="02020603050405020304" pitchFamily="18" charset="0"/>
              </a:rPr>
              <a:t>ốn </a:t>
            </a:r>
            <a:r>
              <a:rPr lang="en-US" altLang="en-US" sz="2800" b="1" dirty="0">
                <a:latin typeface="Times New Roman" panose="02020603050405020304" pitchFamily="18" charset="0"/>
                <a:cs typeface="Times New Roman" panose="02020603050405020304" pitchFamily="18" charset="0"/>
              </a:rPr>
              <a:t>bản tính vị tha nên</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à đòi bỏ đi, </a:t>
            </a:r>
            <a:r>
              <a:rPr lang="en-US" altLang="en-US" sz="2800" b="1" dirty="0" smtClean="0">
                <a:latin typeface="Times New Roman" panose="02020603050405020304" pitchFamily="18" charset="0"/>
                <a:cs typeface="Times New Roman" panose="02020603050405020304" pitchFamily="18" charset="0"/>
              </a:rPr>
              <a:t>định </a:t>
            </a:r>
            <a:r>
              <a:rPr lang="en-US" sz="2800" b="1" dirty="0" smtClean="0">
                <a:latin typeface="Times New Roman" panose="02020603050405020304" pitchFamily="18" charset="0"/>
                <a:cs typeface="Times New Roman" panose="02020603050405020304" pitchFamily="18" charset="0"/>
              </a:rPr>
              <a:t>nhường Trương Ba cho vợ anh hàng thịt</a:t>
            </a:r>
            <a:endParaRPr lang="vi-VN" sz="2800" b="1" dirty="0">
              <a:latin typeface="Times New Roman" panose="02020603050405020304" pitchFamily="18" charset="0"/>
              <a:cs typeface="Times New Roman" panose="02020603050405020304" pitchFamily="18" charset="0"/>
            </a:endParaRPr>
          </a:p>
        </p:txBody>
      </p:sp>
      <p:sp>
        <p:nvSpPr>
          <p:cNvPr id="14" name="AutoShape 12" descr="Káº¿t quáº£ hÃ¬nh áº£nh cho há»n trÆ°Æ¡ng ba da hÃ ng thá»t lÆ°u quang vÅ©"/>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cxnSp>
        <p:nvCxnSpPr>
          <p:cNvPr id="16" name="Straight Arrow Connector 15"/>
          <p:cNvCxnSpPr>
            <a:stCxn id="12" idx="3"/>
            <a:endCxn id="13" idx="1"/>
          </p:cNvCxnSpPr>
          <p:nvPr/>
        </p:nvCxnSpPr>
        <p:spPr>
          <a:xfrm flipV="1">
            <a:off x="4891851" y="2213178"/>
            <a:ext cx="1858573" cy="330040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58577" y="3888501"/>
            <a:ext cx="6235694" cy="2862322"/>
          </a:xfrm>
          <a:prstGeom prst="rect">
            <a:avLst/>
          </a:prstGeom>
          <a:solidFill>
            <a:srgbClr val="66FF66"/>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90000"/>
              </a:lnSpc>
            </a:pPr>
            <a:r>
              <a:rPr lang="en-US" sz="2800" b="1" dirty="0" smtClean="0">
                <a:latin typeface="Times New Roman" panose="02020603050405020304" pitchFamily="18" charset="0"/>
                <a:cs typeface="Times New Roman" panose="02020603050405020304" pitchFamily="18" charset="0"/>
              </a:rPr>
              <a:t>-Người con dâu</a:t>
            </a:r>
            <a:r>
              <a:rPr lang="en-US" sz="2800" b="1" dirty="0" smtClean="0">
                <a:latin typeface="Times New Roman" panose="02020603050405020304" pitchFamily="18" charset="0"/>
                <a:cs typeface="Times New Roman" panose="02020603050405020304" pitchFamily="18" charset="0"/>
              </a:rPr>
              <a:t>:</a:t>
            </a:r>
          </a:p>
          <a:p>
            <a:pPr algn="just">
              <a:lnSpc>
                <a:spcPct val="90000"/>
              </a:lnSpc>
            </a:pPr>
            <a:r>
              <a:rPr lang="en-US"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hấu </a:t>
            </a:r>
            <a:r>
              <a:rPr lang="en-US" sz="2800" b="1" dirty="0" smtClean="0">
                <a:latin typeface="Times New Roman" panose="02020603050405020304" pitchFamily="18" charset="0"/>
                <a:cs typeface="Times New Roman" panose="02020603050405020304" pitchFamily="18" charset="0"/>
              </a:rPr>
              <a:t>hiểu cho hoàn cảnh trớ trêu, chị biết ông </a:t>
            </a:r>
            <a:r>
              <a:rPr lang="en-US" sz="2800" b="1" dirty="0" smtClean="0">
                <a:solidFill>
                  <a:srgbClr val="0000FF"/>
                </a:solidFill>
                <a:latin typeface="Times New Roman" panose="02020603050405020304" pitchFamily="18" charset="0"/>
                <a:cs typeface="Times New Roman" panose="02020603050405020304" pitchFamily="18" charset="0"/>
              </a:rPr>
              <a:t>“ khổ hơn xưa nhiều lắm”.</a:t>
            </a:r>
            <a:r>
              <a:rPr lang="en-US" sz="3200" b="1" dirty="0" smtClean="0">
                <a:solidFill>
                  <a:srgbClr val="0000FF"/>
                </a:solidFill>
                <a:latin typeface="Times New Roman" panose="02020603050405020304" pitchFamily="18" charset="0"/>
                <a:cs typeface="Times New Roman" panose="02020603050405020304" pitchFamily="18" charset="0"/>
              </a:rPr>
              <a:t> </a:t>
            </a:r>
          </a:p>
          <a:p>
            <a:pPr algn="just">
              <a:lnSpc>
                <a:spcPct val="90000"/>
              </a:lnSpc>
            </a:pPr>
            <a:r>
              <a:rPr lang="en-US" altLang="en-US" sz="2800" dirty="0">
                <a:latin typeface="+mj-lt"/>
              </a:rPr>
              <a:t>+</a:t>
            </a:r>
            <a:r>
              <a:rPr lang="vi-VN" altLang="en-US" sz="2800" b="1" dirty="0" smtClean="0">
                <a:latin typeface="+mj-lt"/>
              </a:rPr>
              <a:t>Nhưng </a:t>
            </a:r>
            <a:r>
              <a:rPr lang="vi-VN" altLang="en-US" sz="2800" b="1" dirty="0">
                <a:latin typeface="+mj-lt"/>
              </a:rPr>
              <a:t>trước tình cảnh gia đình, chị không thể chịu được: </a:t>
            </a:r>
            <a:r>
              <a:rPr lang="vi-VN" altLang="en-US" sz="2800" b="1" i="1" dirty="0">
                <a:solidFill>
                  <a:srgbClr val="0000FF"/>
                </a:solidFill>
                <a:latin typeface="+mj-lt"/>
              </a:rPr>
              <a:t>"làm sao để giữ thầy ở lại, hiền hậu, vui vẻ, tốt lành như thầy của chúng con xưa kia"</a:t>
            </a:r>
            <a:endParaRPr lang="en-US" altLang="en-US" sz="2800" b="1" i="1" dirty="0">
              <a:solidFill>
                <a:srgbClr val="0000FF"/>
              </a:solidFill>
              <a:latin typeface="+mj-lt"/>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9" y="4356226"/>
            <a:ext cx="4808102" cy="2371111"/>
          </a:xfrm>
          <a:prstGeom prst="rect">
            <a:avLst/>
          </a:prstGeom>
        </p:spPr>
      </p:pic>
      <p:cxnSp>
        <p:nvCxnSpPr>
          <p:cNvPr id="26" name="Straight Arrow Connector 25"/>
          <p:cNvCxnSpPr>
            <a:stCxn id="23" idx="3"/>
          </p:cNvCxnSpPr>
          <p:nvPr/>
        </p:nvCxnSpPr>
        <p:spPr>
          <a:xfrm flipV="1">
            <a:off x="4891851" y="4935071"/>
            <a:ext cx="1159326" cy="60671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739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1000"/>
                                        <p:tgtEl>
                                          <p:spTgt spid="6"/>
                                        </p:tgtEl>
                                      </p:cBhvr>
                                    </p:animEffect>
                                    <p:anim calcmode="lin" valueType="num">
                                      <p:cBhvr>
                                        <p:cTn id="17" dur="1000"/>
                                        <p:tgtEl>
                                          <p:spTgt spid="6"/>
                                        </p:tgtEl>
                                        <p:attrNameLst>
                                          <p:attrName>ppt_x</p:attrName>
                                        </p:attrNameLst>
                                      </p:cBhvr>
                                      <p:tavLst>
                                        <p:tav tm="0">
                                          <p:val>
                                            <p:strVal val="ppt_x"/>
                                          </p:val>
                                        </p:tav>
                                        <p:tav tm="100000">
                                          <p:val>
                                            <p:strVal val="ppt_x"/>
                                          </p:val>
                                        </p:tav>
                                      </p:tavLst>
                                    </p:anim>
                                    <p:anim calcmode="lin" valueType="num">
                                      <p:cBhvr>
                                        <p:cTn id="18" dur="1000"/>
                                        <p:tgtEl>
                                          <p:spTgt spid="6"/>
                                        </p:tgtEl>
                                        <p:attrNameLst>
                                          <p:attrName>ppt_y</p:attrName>
                                        </p:attrNameLst>
                                      </p:cBhvr>
                                      <p:tavLst>
                                        <p:tav tm="0">
                                          <p:val>
                                            <p:strVal val="ppt_y"/>
                                          </p:val>
                                        </p:tav>
                                        <p:tav tm="100000">
                                          <p:val>
                                            <p:strVal val="ppt_y+.1"/>
                                          </p:val>
                                        </p:tav>
                                      </p:tavLst>
                                    </p:anim>
                                    <p:set>
                                      <p:cBhvr>
                                        <p:cTn id="19" dur="1" fill="hold">
                                          <p:stCondLst>
                                            <p:cond delay="999"/>
                                          </p:stCondLst>
                                        </p:cTn>
                                        <p:tgtEl>
                                          <p:spTgt spid="6"/>
                                        </p:tgtEl>
                                        <p:attrNameLst>
                                          <p:attrName>style.visibility</p:attrName>
                                        </p:attrNameLst>
                                      </p:cBhvr>
                                      <p:to>
                                        <p:strVal val="hidden"/>
                                      </p:to>
                                    </p:set>
                                  </p:childTnLst>
                                </p:cTn>
                              </p:par>
                              <p:par>
                                <p:cTn id="20" presetID="42"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nodeType="with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circle(in)">
                                      <p:cBhvr>
                                        <p:cTn id="42" dur="20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circle(in)">
                                      <p:cBhvr>
                                        <p:cTn id="47" dur="2000"/>
                                        <p:tgtEl>
                                          <p:spTgt spid="1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2000"/>
                                        <p:tgtEl>
                                          <p:spTgt spid="17"/>
                                        </p:tgtEl>
                                      </p:cBhvr>
                                    </p:animEffect>
                                  </p:childTnLst>
                                </p:cTn>
                              </p:par>
                              <p:par>
                                <p:cTn id="63" presetID="6" presetClass="entr" presetSubtype="16" fill="hold" nodeType="with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Effect transition="in" filter="circle(in)">
                                      <p:cBhvr>
                                        <p:cTn id="65" dur="2000"/>
                                        <p:tgtEl>
                                          <p:spTgt spid="17">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17">
                                            <p:txEl>
                                              <p:pRg st="1" end="1"/>
                                            </p:txEl>
                                          </p:spTgt>
                                        </p:tgtEl>
                                        <p:attrNameLst>
                                          <p:attrName>style.visibility</p:attrName>
                                        </p:attrNameLst>
                                      </p:cBhvr>
                                      <p:to>
                                        <p:strVal val="visible"/>
                                      </p:to>
                                    </p:set>
                                    <p:animEffect transition="in" filter="circle(in)">
                                      <p:cBhvr>
                                        <p:cTn id="70" dur="2000"/>
                                        <p:tgtEl>
                                          <p:spTgt spid="17">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17">
                                            <p:txEl>
                                              <p:pRg st="2" end="2"/>
                                            </p:txEl>
                                          </p:spTgt>
                                        </p:tgtEl>
                                        <p:attrNameLst>
                                          <p:attrName>style.visibility</p:attrName>
                                        </p:attrNameLst>
                                      </p:cBhvr>
                                      <p:to>
                                        <p:strVal val="visible"/>
                                      </p:to>
                                    </p:set>
                                    <p:animEffect transition="in" filter="circle(in)">
                                      <p:cBhvr>
                                        <p:cTn id="75"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26</a:t>
            </a:fld>
            <a:endParaRPr lang="vi-VN"/>
          </a:p>
        </p:txBody>
      </p:sp>
      <p:pic>
        <p:nvPicPr>
          <p:cNvPr id="2050" name="Picture 2" descr="Káº¿t quáº£ hÃ¬nh áº£nh cho há»n trÆ°Æ¡ng ba da hÃ ng thá»t lÆ°u quang v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02" y="4233528"/>
            <a:ext cx="5549986" cy="25613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0424" y="658906"/>
            <a:ext cx="5298141" cy="968187"/>
          </a:xfrm>
          <a:prstGeom prst="rect">
            <a:avLst/>
          </a:prstGeom>
          <a:noFill/>
        </p:spPr>
        <p:txBody>
          <a:bodyPr wrap="square" rtlCol="0">
            <a:spAutoFit/>
          </a:bodyPr>
          <a:lstStyle/>
          <a:p>
            <a:endParaRPr lang="vi-VN" dirty="0"/>
          </a:p>
        </p:txBody>
      </p:sp>
      <p:sp>
        <p:nvSpPr>
          <p:cNvPr id="9" name="AutoShape 6" descr="Káº¿t quáº£ hÃ¬nh áº£nh cho há»n trÆ°Æ¡ng ba da hÃ ng thá»t lÆ°u quang vÅ©"/>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AutoShape 12" descr="Káº¿t quáº£ hÃ¬nh áº£nh cho há»n trÆ°Æ¡ng ba da hÃ ng thá»t lÆ°u quang vÅ©"/>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8" name="TextBox 17"/>
          <p:cNvSpPr txBox="1"/>
          <p:nvPr/>
        </p:nvSpPr>
        <p:spPr>
          <a:xfrm>
            <a:off x="6244751" y="526055"/>
            <a:ext cx="5803814" cy="6297108"/>
          </a:xfrm>
          <a:prstGeom prst="rect">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Đứa cháu nội :</a:t>
            </a:r>
          </a:p>
          <a:p>
            <a:pPr algn="just">
              <a:lnSpc>
                <a:spcPct val="90000"/>
              </a:lnSpc>
              <a:spcBef>
                <a:spcPct val="20000"/>
              </a:spcBef>
            </a:pPr>
            <a:r>
              <a:rPr lang="en-US" sz="2800" b="1" dirty="0" smtClean="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 Khước từ </a:t>
            </a:r>
            <a:r>
              <a:rPr lang="en-US" altLang="en-US" sz="2800" dirty="0">
                <a:latin typeface="Times New Roman" panose="02020603050405020304" pitchFamily="18" charset="0"/>
                <a:cs typeface="Times New Roman" panose="02020603050405020304" pitchFamily="18" charset="0"/>
              </a:rPr>
              <a:t>tình thân</a:t>
            </a:r>
            <a:r>
              <a:rPr lang="vi-VN" altLang="en-US" sz="2800" dirty="0">
                <a:latin typeface="Times New Roman" panose="02020603050405020304" pitchFamily="18" charset="0"/>
                <a:cs typeface="Times New Roman" panose="02020603050405020304" pitchFamily="18" charset="0"/>
              </a:rPr>
              <a:t>: </a:t>
            </a:r>
            <a:r>
              <a:rPr lang="vi-VN" altLang="en-US" sz="2800" b="1" dirty="0">
                <a:solidFill>
                  <a:srgbClr val="CC3300"/>
                </a:solidFill>
                <a:latin typeface="Times New Roman" panose="02020603050405020304" pitchFamily="18" charset="0"/>
                <a:cs typeface="Times New Roman" panose="02020603050405020304" pitchFamily="18" charset="0"/>
              </a:rPr>
              <a:t>“</a:t>
            </a:r>
            <a:r>
              <a:rPr lang="vi-VN" altLang="en-US" sz="2800" b="1" i="1" dirty="0">
                <a:solidFill>
                  <a:srgbClr val="CC3300"/>
                </a:solidFill>
                <a:latin typeface="Times New Roman" panose="02020603050405020304" pitchFamily="18" charset="0"/>
                <a:cs typeface="Times New Roman" panose="02020603050405020304" pitchFamily="18" charset="0"/>
              </a:rPr>
              <a:t>Tôi không phải là cháu ông”, “ Ông nội tôi chết rồi”</a:t>
            </a:r>
            <a:r>
              <a:rPr lang="vi-VN" altLang="en-US" sz="2800" b="1" dirty="0">
                <a:solidFill>
                  <a:srgbClr val="CC3300"/>
                </a:solidFill>
                <a:latin typeface="Times New Roman" panose="02020603050405020304" pitchFamily="18" charset="0"/>
                <a:cs typeface="Times New Roman" panose="02020603050405020304" pitchFamily="18" charset="0"/>
              </a:rPr>
              <a:t>. </a:t>
            </a:r>
          </a:p>
          <a:p>
            <a:pPr algn="just">
              <a:lnSpc>
                <a:spcPct val="90000"/>
              </a:lnSpc>
              <a:spcBef>
                <a:spcPct val="20000"/>
              </a:spcBef>
            </a:pP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Không thể chấp nhận con người có </a:t>
            </a:r>
            <a:r>
              <a:rPr lang="en-US" altLang="en-US" sz="2800" b="1" i="1" dirty="0">
                <a:solidFill>
                  <a:srgbClr val="CC3300"/>
                </a:solidFill>
                <a:latin typeface="Times New Roman" panose="02020603050405020304" pitchFamily="18" charset="0"/>
                <a:cs typeface="Times New Roman" panose="02020603050405020304" pitchFamily="18" charset="0"/>
              </a:rPr>
              <a:t>"bàn tay giết lợn",</a:t>
            </a:r>
            <a:r>
              <a:rPr lang="en-US" altLang="en-US" sz="2800" dirty="0">
                <a:latin typeface="Times New Roman" panose="02020603050405020304" pitchFamily="18" charset="0"/>
                <a:cs typeface="Times New Roman" panose="02020603050405020304" pitchFamily="18" charset="0"/>
              </a:rPr>
              <a:t> bàn chân </a:t>
            </a:r>
            <a:r>
              <a:rPr lang="en-US" altLang="en-US" sz="2800" b="1" i="1" dirty="0">
                <a:solidFill>
                  <a:srgbClr val="CC3300"/>
                </a:solidFill>
                <a:latin typeface="Times New Roman" panose="02020603050405020304" pitchFamily="18" charset="0"/>
                <a:cs typeface="Times New Roman" panose="02020603050405020304" pitchFamily="18" charset="0"/>
              </a:rPr>
              <a:t>"to bè như cái xẻng"</a:t>
            </a:r>
            <a:r>
              <a:rPr lang="en-US" altLang="en-US" sz="2800" b="1" dirty="0">
                <a:solidFill>
                  <a:srgbClr val="CC3300"/>
                </a:solidFill>
                <a:latin typeface="Times New Roman" panose="02020603050405020304" pitchFamily="18" charset="0"/>
                <a:cs typeface="Times New Roman" panose="02020603050405020304" pitchFamily="18" charset="0"/>
              </a:rPr>
              <a:t> đã làm </a:t>
            </a:r>
            <a:r>
              <a:rPr lang="en-US" altLang="en-US" sz="2800" b="1" i="1" dirty="0">
                <a:solidFill>
                  <a:srgbClr val="CC3300"/>
                </a:solidFill>
                <a:latin typeface="Times New Roman" panose="02020603050405020304" pitchFamily="18" charset="0"/>
                <a:cs typeface="Times New Roman" panose="02020603050405020304" pitchFamily="18" charset="0"/>
              </a:rPr>
              <a:t>"gãy tiệt cái chồi non",</a:t>
            </a:r>
            <a:r>
              <a:rPr lang="en-US" altLang="en-US" sz="2800" b="1" dirty="0">
                <a:solidFill>
                  <a:srgbClr val="CC3300"/>
                </a:solidFill>
                <a:latin typeface="Times New Roman" panose="02020603050405020304" pitchFamily="18" charset="0"/>
                <a:cs typeface="Times New Roman" panose="02020603050405020304" pitchFamily="18" charset="0"/>
              </a:rPr>
              <a:t> </a:t>
            </a:r>
            <a:r>
              <a:rPr lang="en-US" altLang="en-US" sz="2800" b="1" i="1" dirty="0">
                <a:solidFill>
                  <a:srgbClr val="CC3300"/>
                </a:solidFill>
                <a:latin typeface="Times New Roman" panose="02020603050405020304" pitchFamily="18" charset="0"/>
                <a:cs typeface="Times New Roman" panose="02020603050405020304" pitchFamily="18" charset="0"/>
              </a:rPr>
              <a:t>"giẫm lên nát cả cây sâm quý mới ươm" </a:t>
            </a:r>
            <a:endParaRPr lang="en-US" altLang="en-US" sz="2800" b="1" dirty="0">
              <a:solidFill>
                <a:srgbClr val="CC3300"/>
              </a:solidFill>
              <a:latin typeface="Times New Roman" panose="02020603050405020304" pitchFamily="18" charset="0"/>
              <a:cs typeface="Times New Roman" panose="02020603050405020304" pitchFamily="18" charset="0"/>
            </a:endParaRPr>
          </a:p>
          <a:p>
            <a:pPr algn="just">
              <a:lnSpc>
                <a:spcPct val="90000"/>
              </a:lnSpc>
              <a:spcBef>
                <a:spcPct val="20000"/>
              </a:spcBef>
            </a:pPr>
            <a:r>
              <a:rPr lang="en-US" altLang="en-US" sz="2800" dirty="0">
                <a:latin typeface="Times New Roman" panose="02020603050405020304" pitchFamily="18" charset="0"/>
                <a:cs typeface="Times New Roman" panose="02020603050405020304" pitchFamily="18" charset="0"/>
              </a:rPr>
              <a:t>+ Hận ông vì ông chữa cái diều cho cu Tị mà làm gãy nát khiến cu Tị trong cơn sốt mê man cứ khóc, cứ tiếc, cứ bắt đền. </a:t>
            </a:r>
          </a:p>
          <a:p>
            <a:pPr algn="just">
              <a:lnSpc>
                <a:spcPct val="90000"/>
              </a:lnSpc>
              <a:spcBef>
                <a:spcPct val="20000"/>
              </a:spcBef>
            </a:pP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X</a:t>
            </a:r>
            <a:r>
              <a:rPr lang="vi-VN" altLang="en-US" sz="2800" dirty="0">
                <a:latin typeface="Times New Roman" panose="02020603050405020304" pitchFamily="18" charset="0"/>
                <a:cs typeface="Times New Roman" panose="02020603050405020304" pitchFamily="18" charset="0"/>
              </a:rPr>
              <a:t>ua đuổi quyết liệt: </a:t>
            </a:r>
            <a:r>
              <a:rPr lang="vi-VN" altLang="en-US" sz="2800" b="1" i="1" dirty="0">
                <a:solidFill>
                  <a:srgbClr val="CC3300"/>
                </a:solidFill>
                <a:latin typeface="Times New Roman" panose="02020603050405020304" pitchFamily="18" charset="0"/>
                <a:cs typeface="Times New Roman" panose="02020603050405020304" pitchFamily="18" charset="0"/>
              </a:rPr>
              <a:t>"Ông xấu lắm, ác lắm! Cút đi! Lão đồ tể, cút đi</a:t>
            </a:r>
            <a:r>
              <a:rPr lang="vi-VN" altLang="en-US" sz="2800" b="1" i="1" dirty="0" smtClean="0">
                <a:solidFill>
                  <a:srgbClr val="CC3300"/>
                </a:solidFill>
                <a:latin typeface="Times New Roman" panose="02020603050405020304" pitchFamily="18" charset="0"/>
                <a:cs typeface="Times New Roman" panose="02020603050405020304" pitchFamily="18" charset="0"/>
              </a:rPr>
              <a:t>!".</a:t>
            </a:r>
            <a:endParaRPr lang="en-US" altLang="en-US" sz="2800" b="1" i="1" dirty="0">
              <a:solidFill>
                <a:srgbClr val="CC33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5717209" y="4709324"/>
            <a:ext cx="426652" cy="70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2944" y="453519"/>
            <a:ext cx="6180280" cy="3108543"/>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2/ Cuộc đối thoại giữa Trương Ba và người thân</a:t>
            </a:r>
          </a:p>
          <a:p>
            <a:pPr marL="342900" indent="-342900">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Trong thân xác anh hàng thịt dù không muốn Trương Ba vẫn phải làm những việc trái với tư tưởng của mình, để thỏa mãn những đòi hỏi của thể xác</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2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1000"/>
                                        <p:tgtEl>
                                          <p:spTgt spid="19">
                                            <p:txEl>
                                              <p:pRg st="1" end="1"/>
                                            </p:txEl>
                                          </p:spTgt>
                                        </p:tgtEl>
                                      </p:cBhvr>
                                    </p:animEffect>
                                    <p:anim calcmode="lin" valueType="num">
                                      <p:cBhvr>
                                        <p:cTn id="11"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par>
                                <p:cTn id="16" presetID="16" presetClass="entr" presetSubtype="21"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circle(in)">
                                      <p:cBhvr>
                                        <p:cTn id="26" dur="2000"/>
                                        <p:tgtEl>
                                          <p:spTgt spid="1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Effect transition="in" filter="circle(in)">
                                      <p:cBhvr>
                                        <p:cTn id="31" dur="2000"/>
                                        <p:tgtEl>
                                          <p:spTgt spid="1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8">
                                            <p:txEl>
                                              <p:pRg st="2" end="2"/>
                                            </p:txEl>
                                          </p:spTgt>
                                        </p:tgtEl>
                                        <p:attrNameLst>
                                          <p:attrName>style.visibility</p:attrName>
                                        </p:attrNameLst>
                                      </p:cBhvr>
                                      <p:to>
                                        <p:strVal val="visible"/>
                                      </p:to>
                                    </p:set>
                                    <p:animEffect transition="in" filter="circle(in)">
                                      <p:cBhvr>
                                        <p:cTn id="36" dur="2000"/>
                                        <p:tgtEl>
                                          <p:spTgt spid="1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animEffect transition="in" filter="circle(in)">
                                      <p:cBhvr>
                                        <p:cTn id="41" dur="2000"/>
                                        <p:tgtEl>
                                          <p:spTgt spid="18">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8">
                                            <p:txEl>
                                              <p:pRg st="4" end="4"/>
                                            </p:txEl>
                                          </p:spTgt>
                                        </p:tgtEl>
                                        <p:attrNameLst>
                                          <p:attrName>style.visibility</p:attrName>
                                        </p:attrNameLst>
                                      </p:cBhvr>
                                      <p:to>
                                        <p:strVal val="visible"/>
                                      </p:to>
                                    </p:set>
                                    <p:animEffect transition="in" filter="circle(in)">
                                      <p:cBhvr>
                                        <p:cTn id="46"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27</a:t>
            </a:fld>
            <a:endParaRPr lang="vi-VN"/>
          </a:p>
        </p:txBody>
      </p:sp>
      <p:sp>
        <p:nvSpPr>
          <p:cNvPr id="5" name="AutoShape 2" descr="Káº¿t quáº£ hÃ¬nh áº£nh cho há»n trÆ°Æ¡ng ba da hÃ ng thá»t lÆ°u quang vÅ©"/>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1873"/>
            <a:ext cx="3067050" cy="4289602"/>
          </a:xfrm>
          <a:prstGeom prst="rect">
            <a:avLst/>
          </a:prstGeom>
        </p:spPr>
      </p:pic>
      <p:sp>
        <p:nvSpPr>
          <p:cNvPr id="7" name="TextBox 6"/>
          <p:cNvSpPr txBox="1"/>
          <p:nvPr/>
        </p:nvSpPr>
        <p:spPr>
          <a:xfrm>
            <a:off x="155575" y="452401"/>
            <a:ext cx="6740525" cy="1569660"/>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Căn cứ vào lời thoại, em hãy hình dung và miêu tả lại tâm trạng của Trương Ba?</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67050" y="369594"/>
            <a:ext cx="9124950" cy="6555641"/>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-Tâm trạng, cảm xúc của Trương Ba:</a:t>
            </a:r>
          </a:p>
          <a:p>
            <a:pPr marL="342900" indent="-342900">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Ông đau khổ tuyệt vọng vì ông mà những người thân phải đau đớn, bàng hoàng, vì ông mà nhà cửa phải tan hoang. Ông </a:t>
            </a:r>
            <a:r>
              <a:rPr lang="en-US" altLang="en-US" sz="2800" b="1" dirty="0" smtClean="0">
                <a:solidFill>
                  <a:srgbClr val="CC3300"/>
                </a:solidFill>
                <a:latin typeface="Times New Roman" panose="02020603050405020304" pitchFamily="18" charset="0"/>
                <a:cs typeface="Times New Roman" panose="02020603050405020304" pitchFamily="18" charset="0"/>
              </a:rPr>
              <a:t>cố </a:t>
            </a:r>
            <a:r>
              <a:rPr lang="en-US" altLang="en-US" sz="2800" b="1" dirty="0">
                <a:solidFill>
                  <a:srgbClr val="CC3300"/>
                </a:solidFill>
                <a:latin typeface="Times New Roman" panose="02020603050405020304" pitchFamily="18" charset="0"/>
                <a:cs typeface="Times New Roman" panose="02020603050405020304" pitchFamily="18" charset="0"/>
              </a:rPr>
              <a:t>sống như con người trước đây mà không thể được</a:t>
            </a:r>
            <a:r>
              <a:rPr lang="en-US" altLang="en-US" sz="2800" b="1" dirty="0" smtClean="0">
                <a:solidFill>
                  <a:srgbClr val="CC3300"/>
                </a:solidFill>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Ông thẫn thờ, công nhận sự thắng thế của xác “mày đã thắng thế rồi đấy cái thân xác không phải của ta ạ..”</a:t>
            </a:r>
          </a:p>
          <a:p>
            <a:pPr marL="342900" indent="-342900">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Đặt ra câu hỏi mang tính tự vấn </a:t>
            </a:r>
            <a:r>
              <a:rPr lang="vi-VN" altLang="en-US" sz="2800" i="1" dirty="0">
                <a:latin typeface="Times New Roman" panose="02020603050405020304" pitchFamily="18" charset="0"/>
                <a:cs typeface="Times New Roman" panose="02020603050405020304" pitchFamily="18" charset="0"/>
              </a:rPr>
              <a:t>“Lẽ nào ta lại chịu thua mày</a:t>
            </a:r>
            <a:r>
              <a:rPr lang="en-US" sz="2800" b="1" dirty="0" smtClean="0">
                <a:latin typeface="Times New Roman" panose="02020603050405020304" pitchFamily="18" charset="0"/>
                <a:cs typeface="Times New Roman" panose="02020603050405020304" pitchFamily="18" charset="0"/>
              </a:rPr>
              <a:t> “Nhưng có thật là không còn cách nào khác? Có </a:t>
            </a:r>
            <a:r>
              <a:rPr lang="en-US" sz="2800" b="1" dirty="0">
                <a:latin typeface="Times New Roman" panose="02020603050405020304" pitchFamily="18" charset="0"/>
                <a:cs typeface="Times New Roman" panose="02020603050405020304" pitchFamily="18" charset="0"/>
              </a:rPr>
              <a:t>thật là không còn cách nào </a:t>
            </a:r>
            <a:r>
              <a:rPr lang="en-US" sz="2800" b="1" dirty="0" smtClean="0">
                <a:latin typeface="Times New Roman" panose="02020603050405020304" pitchFamily="18" charset="0"/>
                <a:cs typeface="Times New Roman" panose="02020603050405020304" pitchFamily="18" charset="0"/>
              </a:rPr>
              <a:t>khác?”</a:t>
            </a:r>
          </a:p>
          <a:p>
            <a:pPr marL="342900" indent="-342900">
              <a:buFont typeface="Wingdings" panose="05000000000000000000" pitchFamily="2" charset="2"/>
              <a:buChar char="Ø"/>
            </a:pPr>
            <a:r>
              <a:rPr lang="en-US" altLang="en-US" sz="2800" b="1" dirty="0" smtClean="0">
                <a:latin typeface="Times New Roman" panose="02020603050405020304" pitchFamily="18" charset="0"/>
                <a:cs typeface="Times New Roman" panose="02020603050405020304" pitchFamily="18" charset="0"/>
              </a:rPr>
              <a:t>Thách </a:t>
            </a:r>
            <a:r>
              <a:rPr lang="en-US" altLang="en-US" sz="2800" b="1" dirty="0">
                <a:latin typeface="Times New Roman" panose="02020603050405020304" pitchFamily="18" charset="0"/>
                <a:cs typeface="Times New Roman" panose="02020603050405020304" pitchFamily="18" charset="0"/>
              </a:rPr>
              <a:t>thức với xác: </a:t>
            </a:r>
            <a:r>
              <a:rPr lang="vi-VN" altLang="en-US" sz="2800" i="1" dirty="0">
                <a:latin typeface="Times New Roman" panose="02020603050405020304" pitchFamily="18" charset="0"/>
                <a:cs typeface="Times New Roman" panose="02020603050405020304" pitchFamily="18" charset="0"/>
              </a:rPr>
              <a:t>“Không cần đến cái đời sống do mày mang lại! Không cần!".</a:t>
            </a:r>
            <a:r>
              <a:rPr lang="vi-VN"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Trương Ba cũng nhận thấy những thay đổi của mình nên đấu tranh quyết liệt giành giật lại bản thân mình, dẫn đến hành động châm hương gọi Đế Thích. </a:t>
            </a:r>
            <a:endParaRPr lang="vi-VN"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2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circle(in)">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circle(in)">
                                      <p:cBhvr>
                                        <p:cTn id="33" dur="20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circle(in)">
                                      <p:cBhvr>
                                        <p:cTn id="38" dur="20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circle(in)">
                                      <p:cBhvr>
                                        <p:cTn id="43" dur="2000"/>
                                        <p:tgtEl>
                                          <p:spTgt spid="8">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circle(in)">
                                      <p:cBhvr>
                                        <p:cTn id="48" dur="2000"/>
                                        <p:tgtEl>
                                          <p:spTgt spid="8">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Effect transition="in" filter="circle(in)">
                                      <p:cBhvr>
                                        <p:cTn id="53"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28</a:t>
            </a:fld>
            <a:endParaRPr lang="vi-VN"/>
          </a:p>
        </p:txBody>
      </p:sp>
      <p:sp>
        <p:nvSpPr>
          <p:cNvPr id="5" name="Oval 4"/>
          <p:cNvSpPr/>
          <p:nvPr/>
        </p:nvSpPr>
        <p:spPr>
          <a:xfrm>
            <a:off x="0" y="2790190"/>
            <a:ext cx="1763487" cy="1632857"/>
          </a:xfrm>
          <a:prstGeom prst="ellipse">
            <a:avLst/>
          </a:prstGeom>
          <a:solidFill>
            <a:srgbClr val="66FF66"/>
          </a:solidFill>
          <a:ln>
            <a:solidFill>
              <a:srgbClr val="FF000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Hiểu</a:t>
            </a:r>
            <a:endParaRPr lang="vi-VN"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310012" y="718538"/>
            <a:ext cx="3909357" cy="1018902"/>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Cuộc đối thoại giữa HTB và xác hàng thịt</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00946" y="2247528"/>
            <a:ext cx="3924300" cy="1018902"/>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Cuộc đối thoại giữa </a:t>
            </a:r>
            <a:r>
              <a:rPr lang="en-US" sz="2800" b="1" dirty="0" smtClean="0">
                <a:solidFill>
                  <a:schemeClr val="tx1"/>
                </a:solidFill>
                <a:latin typeface="Times New Roman" panose="02020603050405020304" pitchFamily="18" charset="0"/>
                <a:cs typeface="Times New Roman" panose="02020603050405020304" pitchFamily="18" charset="0"/>
              </a:rPr>
              <a:t>HTB và người thân</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05951" y="3808458"/>
            <a:ext cx="3909357" cy="1018902"/>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Cuộc đối thoại giữa </a:t>
            </a:r>
            <a:r>
              <a:rPr lang="en-US" sz="3200" b="1" dirty="0" smtClean="0">
                <a:solidFill>
                  <a:schemeClr val="bg1"/>
                </a:solidFill>
                <a:latin typeface="Times New Roman" panose="02020603050405020304" pitchFamily="18" charset="0"/>
                <a:cs typeface="Times New Roman" panose="02020603050405020304" pitchFamily="18" charset="0"/>
              </a:rPr>
              <a:t>HTB và Đế Thích</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11831" y="5304237"/>
            <a:ext cx="3924301" cy="1018902"/>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Màn kết</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868886" y="290084"/>
            <a:ext cx="5135880" cy="523220"/>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Diễn biến cuộc đối thoại</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868886" y="1030367"/>
            <a:ext cx="5135880" cy="523220"/>
          </a:xfrm>
          <a:prstGeom prst="rect">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Kết quả cuộc đối thoại</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868886" y="1770650"/>
            <a:ext cx="5135880" cy="523220"/>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Ý nghĩa</a:t>
            </a:r>
            <a:endParaRPr lang="vi-VN" sz="2800" b="1" dirty="0">
              <a:solidFill>
                <a:schemeClr val="tx1"/>
              </a:solidFill>
              <a:latin typeface="Times New Roman" panose="02020603050405020304" pitchFamily="18" charset="0"/>
              <a:cs typeface="Times New Roman" panose="02020603050405020304" pitchFamily="18" charset="0"/>
            </a:endParaRPr>
          </a:p>
        </p:txBody>
      </p:sp>
      <p:cxnSp>
        <p:nvCxnSpPr>
          <p:cNvPr id="16" name="Straight Arrow Connector 15"/>
          <p:cNvCxnSpPr>
            <a:stCxn id="6" idx="3"/>
            <a:endCxn id="14" idx="1"/>
          </p:cNvCxnSpPr>
          <p:nvPr/>
        </p:nvCxnSpPr>
        <p:spPr>
          <a:xfrm>
            <a:off x="6219369" y="1227989"/>
            <a:ext cx="649517" cy="804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a:off x="6219369" y="1227989"/>
            <a:ext cx="649517" cy="63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10" idx="1"/>
          </p:cNvCxnSpPr>
          <p:nvPr/>
        </p:nvCxnSpPr>
        <p:spPr>
          <a:xfrm flipV="1">
            <a:off x="6219369" y="551694"/>
            <a:ext cx="649517" cy="676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6"/>
            <a:endCxn id="6" idx="1"/>
          </p:cNvCxnSpPr>
          <p:nvPr/>
        </p:nvCxnSpPr>
        <p:spPr>
          <a:xfrm flipV="1">
            <a:off x="1763487" y="1227989"/>
            <a:ext cx="546525" cy="2378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6"/>
            <a:endCxn id="9" idx="1"/>
          </p:cNvCxnSpPr>
          <p:nvPr/>
        </p:nvCxnSpPr>
        <p:spPr>
          <a:xfrm>
            <a:off x="1763487" y="3606619"/>
            <a:ext cx="548344" cy="2207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6"/>
            <a:endCxn id="7" idx="1"/>
          </p:cNvCxnSpPr>
          <p:nvPr/>
        </p:nvCxnSpPr>
        <p:spPr>
          <a:xfrm flipV="1">
            <a:off x="1763487" y="2756979"/>
            <a:ext cx="537459" cy="849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6"/>
            <a:endCxn id="8" idx="1"/>
          </p:cNvCxnSpPr>
          <p:nvPr/>
        </p:nvCxnSpPr>
        <p:spPr>
          <a:xfrm>
            <a:off x="1763487" y="3606619"/>
            <a:ext cx="542464" cy="71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18133" y="2368041"/>
            <a:ext cx="5278073" cy="57456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Diễn biến cuộc đối thoại</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801205" y="2998560"/>
            <a:ext cx="5295001" cy="57456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Tâm trạng hồn Trương Ba</a:t>
            </a:r>
            <a:endParaRPr lang="vi-VN" sz="2800" b="1" dirty="0">
              <a:solidFill>
                <a:schemeClr val="tx1"/>
              </a:solidFill>
              <a:latin typeface="Times New Roman" panose="02020603050405020304" pitchFamily="18" charset="0"/>
              <a:cs typeface="Times New Roman" panose="02020603050405020304" pitchFamily="18" charset="0"/>
            </a:endParaRPr>
          </a:p>
        </p:txBody>
      </p:sp>
      <p:cxnSp>
        <p:nvCxnSpPr>
          <p:cNvPr id="15" name="Straight Arrow Connector 14"/>
          <p:cNvCxnSpPr>
            <a:stCxn id="7" idx="3"/>
            <a:endCxn id="11" idx="1"/>
          </p:cNvCxnSpPr>
          <p:nvPr/>
        </p:nvCxnSpPr>
        <p:spPr>
          <a:xfrm flipV="1">
            <a:off x="6225246" y="2655324"/>
            <a:ext cx="592887" cy="101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21" idx="1"/>
          </p:cNvCxnSpPr>
          <p:nvPr/>
        </p:nvCxnSpPr>
        <p:spPr>
          <a:xfrm>
            <a:off x="6225246" y="2756979"/>
            <a:ext cx="575959" cy="528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58000" y="3717019"/>
            <a:ext cx="5135880" cy="523220"/>
          </a:xfrm>
          <a:prstGeom prst="rect">
            <a:avLst/>
          </a:prstGeom>
          <a:solidFill>
            <a:srgbClr val="92D050"/>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Diễn biến cuộc đối thoại</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868886" y="4575019"/>
            <a:ext cx="5135880" cy="523220"/>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Ý nghĩa</a:t>
            </a:r>
            <a:endParaRPr lang="vi-VN" sz="2800" b="1" dirty="0">
              <a:solidFill>
                <a:schemeClr val="tx1"/>
              </a:solidFill>
              <a:latin typeface="Times New Roman" panose="02020603050405020304" pitchFamily="18" charset="0"/>
              <a:cs typeface="Times New Roman" panose="02020603050405020304" pitchFamily="18" charset="0"/>
            </a:endParaRPr>
          </a:p>
        </p:txBody>
      </p:sp>
      <p:cxnSp>
        <p:nvCxnSpPr>
          <p:cNvPr id="17" name="Straight Arrow Connector 16"/>
          <p:cNvCxnSpPr>
            <a:stCxn id="8" idx="3"/>
            <a:endCxn id="24" idx="1"/>
          </p:cNvCxnSpPr>
          <p:nvPr/>
        </p:nvCxnSpPr>
        <p:spPr>
          <a:xfrm flipV="1">
            <a:off x="6215308" y="3978629"/>
            <a:ext cx="642692" cy="339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26" idx="1"/>
          </p:cNvCxnSpPr>
          <p:nvPr/>
        </p:nvCxnSpPr>
        <p:spPr>
          <a:xfrm>
            <a:off x="6215308" y="4317909"/>
            <a:ext cx="653578" cy="518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326340" y="3778238"/>
            <a:ext cx="3909357" cy="1018902"/>
          </a:xfrm>
          <a:prstGeom prst="rect">
            <a:avLst/>
          </a:prstGeom>
          <a:solidFill>
            <a:srgbClr val="00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Cuộc đối thoại giữa </a:t>
            </a:r>
            <a:r>
              <a:rPr lang="en-US" sz="2800" b="1" dirty="0" smtClean="0">
                <a:solidFill>
                  <a:schemeClr val="tx1"/>
                </a:solidFill>
                <a:latin typeface="Times New Roman" panose="02020603050405020304" pitchFamily="18" charset="0"/>
                <a:cs typeface="Times New Roman" panose="02020603050405020304" pitchFamily="18" charset="0"/>
              </a:rPr>
              <a:t>HTB và Đế Thích</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594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ircle(in)">
                                      <p:cBhvr>
                                        <p:cTn id="13" dur="2000"/>
                                        <p:tgtEl>
                                          <p:spTgt spid="33"/>
                                        </p:tgtEl>
                                      </p:cBhvr>
                                    </p:animEffect>
                                  </p:childTnLst>
                                </p:cTn>
                              </p:par>
                              <p:par>
                                <p:cTn id="14" presetID="6" presetClass="entr" presetSubtype="16"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circle(in)">
                                      <p:cBhvr>
                                        <p:cTn id="16" dur="2000"/>
                                        <p:tgtEl>
                                          <p:spTgt spid="36"/>
                                        </p:tgtEl>
                                      </p:cBhvr>
                                    </p:animEffect>
                                  </p:childTnLst>
                                </p:cTn>
                              </p:par>
                              <p:par>
                                <p:cTn id="17" presetID="6"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circle(in)">
                                      <p:cBhvr>
                                        <p:cTn id="19" dur="2000"/>
                                        <p:tgtEl>
                                          <p:spTgt spid="2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par>
                                <p:cTn id="35" presetID="6"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par>
                                <p:cTn id="38" presetID="6"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2000"/>
                                        <p:tgtEl>
                                          <p:spTgt spid="1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2000"/>
                                        <p:tgtEl>
                                          <p:spTgt spid="15"/>
                                        </p:tgtEl>
                                      </p:cBhvr>
                                    </p:animEffect>
                                  </p:childTnLst>
                                </p:cTn>
                              </p:par>
                              <p:par>
                                <p:cTn id="59" presetID="6" presetClass="entr" presetSubtype="16"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in)">
                                      <p:cBhvr>
                                        <p:cTn id="61" dur="2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circle(in)">
                                      <p:cBhvr>
                                        <p:cTn id="66" dur="20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ircle(in)">
                                      <p:cBhvr>
                                        <p:cTn id="71" dur="2000"/>
                                        <p:tgtEl>
                                          <p:spTgt spid="17"/>
                                        </p:tgtEl>
                                      </p:cBhvr>
                                    </p:animEffect>
                                  </p:childTnLst>
                                </p:cTn>
                              </p:par>
                              <p:par>
                                <p:cTn id="72" presetID="6" presetClass="entr" presetSubtype="16"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circle(in)">
                                      <p:cBhvr>
                                        <p:cTn id="74" dur="2000"/>
                                        <p:tgtEl>
                                          <p:spTgt spid="23"/>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circle(in)">
                                      <p:cBhvr>
                                        <p:cTn id="77" dur="2000"/>
                                        <p:tgtEl>
                                          <p:spTgt spid="24"/>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circle(in)">
                                      <p:cBhvr>
                                        <p:cTn id="8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4" grpId="0" animBg="1"/>
      <p:bldP spid="11" grpId="0" animBg="1"/>
      <p:bldP spid="21" grpId="0" animBg="1"/>
      <p:bldP spid="24"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29</a:t>
            </a:fld>
            <a:endParaRPr lang="vi-VN"/>
          </a:p>
        </p:txBody>
      </p:sp>
      <p:pic>
        <p:nvPicPr>
          <p:cNvPr id="1026"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4" y="666207"/>
            <a:ext cx="4622891" cy="55386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5225143" y="1875790"/>
            <a:ext cx="6387737" cy="4193177"/>
          </a:xfrm>
          <a:prstGeom prst="wedgeEllipseCallout">
            <a:avLst/>
          </a:prstGeom>
          <a:solidFill>
            <a:srgbClr val="00FFCC"/>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Mâu thuẫn kịch được giải quyết như thế nào qua màn đối thoại giữa Hồn Trương Ba và Đế Thích?</a:t>
            </a:r>
            <a:endParaRPr lang="vi-VN"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856249" y="666207"/>
            <a:ext cx="7508702" cy="1200329"/>
          </a:xfrm>
          <a:prstGeom prst="rect">
            <a:avLst/>
          </a:prstGeom>
        </p:spPr>
        <p:txBody>
          <a:bodyPr wrap="square">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3/ </a:t>
            </a:r>
            <a:r>
              <a:rPr lang="en-US" sz="3600" b="1" dirty="0">
                <a:solidFill>
                  <a:srgbClr val="FF0000"/>
                </a:solidFill>
                <a:latin typeface="Times New Roman" panose="02020603050405020304" pitchFamily="18" charset="0"/>
                <a:cs typeface="Times New Roman" panose="02020603050405020304" pitchFamily="18" charset="0"/>
              </a:rPr>
              <a:t>Cuộc đối thoại giữa Trương Ba và </a:t>
            </a:r>
            <a:r>
              <a:rPr lang="en-US" sz="3600" b="1" dirty="0" smtClean="0">
                <a:solidFill>
                  <a:srgbClr val="FF0000"/>
                </a:solidFill>
                <a:latin typeface="Times New Roman" panose="02020603050405020304" pitchFamily="18" charset="0"/>
                <a:cs typeface="Times New Roman" panose="02020603050405020304" pitchFamily="18" charset="0"/>
              </a:rPr>
              <a:t>Đế Thích</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5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2514"/>
            <a:ext cx="10515600" cy="1168174"/>
          </a:xfrm>
        </p:spPr>
        <p:txBody>
          <a:bodyPr/>
          <a:lstStyle/>
          <a:p>
            <a:r>
              <a:rPr lang="en-US" dirty="0">
                <a:solidFill>
                  <a:srgbClr val="FF0000"/>
                </a:solidFill>
              </a:rPr>
              <a:t>I</a:t>
            </a:r>
            <a:r>
              <a:rPr lang="en-US" dirty="0" smtClean="0">
                <a:solidFill>
                  <a:srgbClr val="FF0000"/>
                </a:solidFill>
              </a:rPr>
              <a:t>/ TÌM HIỂU CHUNG.</a:t>
            </a:r>
            <a:endParaRPr lang="vi-VN" dirty="0">
              <a:solidFill>
                <a:srgbClr val="FF0000"/>
              </a:solidFill>
            </a:endParaRPr>
          </a:p>
        </p:txBody>
      </p:sp>
      <p:sp>
        <p:nvSpPr>
          <p:cNvPr id="3" name="Content Placeholder 2"/>
          <p:cNvSpPr>
            <a:spLocks noGrp="1"/>
          </p:cNvSpPr>
          <p:nvPr>
            <p:ph idx="1"/>
          </p:nvPr>
        </p:nvSpPr>
        <p:spPr>
          <a:xfrm>
            <a:off x="5630092" y="991892"/>
            <a:ext cx="6287517" cy="5238205"/>
          </a:xfrm>
        </p:spPr>
        <p:txBody>
          <a:bodyPr>
            <a:noAutofit/>
          </a:bodyPr>
          <a:lstStyle/>
          <a:p>
            <a:pPr marL="742950" indent="-742950">
              <a:buFont typeface="+mj-lt"/>
              <a:buAutoNum type="arabicPeriod"/>
            </a:pPr>
            <a:r>
              <a:rPr lang="en-US" sz="2800" b="1" dirty="0" smtClean="0">
                <a:solidFill>
                  <a:srgbClr val="FF0000"/>
                </a:solidFill>
              </a:rPr>
              <a:t>TÁC GIẢ</a:t>
            </a:r>
          </a:p>
          <a:p>
            <a:pPr>
              <a:buFontTx/>
              <a:buChar char="-"/>
            </a:pPr>
            <a:r>
              <a:rPr lang="en-US" sz="2800" b="1" dirty="0" smtClean="0"/>
              <a:t>Lưu Quang Vũ(1948-1988), sinh tại Phú Thọ, quê gốc ở Đà </a:t>
            </a:r>
            <a:r>
              <a:rPr lang="en-US" sz="2800" b="1" dirty="0" err="1" smtClean="0"/>
              <a:t>Nẵng</a:t>
            </a:r>
            <a:r>
              <a:rPr lang="en-US" sz="2800" b="1" dirty="0" smtClean="0"/>
              <a:t>.</a:t>
            </a:r>
          </a:p>
          <a:p>
            <a:pPr>
              <a:buFontTx/>
              <a:buChar char="-"/>
            </a:pPr>
            <a:r>
              <a:rPr lang="en-US" sz="2800" b="1" dirty="0" smtClean="0"/>
              <a:t>Tuổi thơ ông gắn liền với vùng Phú Thọ, đến năm 1954, ông về sống và đi học ở Hà Nội.</a:t>
            </a:r>
          </a:p>
          <a:p>
            <a:pPr>
              <a:buFontTx/>
              <a:buChar char="-"/>
            </a:pPr>
            <a:r>
              <a:rPr lang="en-US" sz="2800" b="1" dirty="0" smtClean="0"/>
              <a:t>Từ năm 1965-1970, ông vào bộ đội, phục vụ trong quân chủng Phòng không- Không quân.</a:t>
            </a:r>
          </a:p>
          <a:p>
            <a:pPr>
              <a:buFontTx/>
              <a:buChar char="-"/>
            </a:pPr>
            <a:r>
              <a:rPr lang="en-US" sz="2800" b="1" dirty="0" smtClean="0"/>
              <a:t>Sau đó, ông xuất ngũ và làm nhiều nghề mưu sinh.</a:t>
            </a:r>
          </a:p>
          <a:p>
            <a:pPr>
              <a:buFontTx/>
              <a:buChar char="-"/>
            </a:pPr>
            <a:r>
              <a:rPr lang="en-US" sz="2800" b="1" dirty="0" smtClean="0"/>
              <a:t>Từ 1978-1988: ông làm biên tập Tạp chí sân khấu và bắt đầu viết kịch.</a:t>
            </a:r>
          </a:p>
          <a:p>
            <a:pPr marL="0" indent="0">
              <a:buNone/>
            </a:pPr>
            <a:endParaRPr lang="vi-VN" sz="2800" b="1" dirty="0"/>
          </a:p>
        </p:txBody>
      </p:sp>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3</a:t>
            </a:fld>
            <a:endParaRPr lang="vi-V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98608"/>
            <a:ext cx="4791892" cy="4831489"/>
          </a:xfrm>
          <a:prstGeom prst="rect">
            <a:avLst/>
          </a:prstGeom>
        </p:spPr>
      </p:pic>
    </p:spTree>
    <p:extLst>
      <p:ext uri="{BB962C8B-B14F-4D97-AF65-F5344CB8AC3E}">
        <p14:creationId xmlns:p14="http://schemas.microsoft.com/office/powerpoint/2010/main" val="317407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ircle(in)">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30</a:t>
            </a:fld>
            <a:endParaRPr lang="vi-VN"/>
          </a:p>
        </p:txBody>
      </p:sp>
      <p:pic>
        <p:nvPicPr>
          <p:cNvPr id="2050" name="Picture 2"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05371" cy="12017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824858173"/>
              </p:ext>
            </p:extLst>
          </p:nvPr>
        </p:nvGraphicFramePr>
        <p:xfrm>
          <a:off x="171996" y="1260714"/>
          <a:ext cx="11181804" cy="5486400"/>
        </p:xfrm>
        <a:graphic>
          <a:graphicData uri="http://schemas.openxmlformats.org/drawingml/2006/table">
            <a:tbl>
              <a:tblPr firstRow="1" bandRow="1">
                <a:tableStyleId>{5C22544A-7EE6-4342-B048-85BDC9FD1C3A}</a:tableStyleId>
              </a:tblPr>
              <a:tblGrid>
                <a:gridCol w="6493600">
                  <a:extLst>
                    <a:ext uri="{9D8B030D-6E8A-4147-A177-3AD203B41FA5}">
                      <a16:colId xmlns:a16="http://schemas.microsoft.com/office/drawing/2014/main" val="1298928267"/>
                    </a:ext>
                  </a:extLst>
                </a:gridCol>
                <a:gridCol w="4688204">
                  <a:extLst>
                    <a:ext uri="{9D8B030D-6E8A-4147-A177-3AD203B41FA5}">
                      <a16:colId xmlns:a16="http://schemas.microsoft.com/office/drawing/2014/main" val="1124843118"/>
                    </a:ext>
                  </a:extLst>
                </a:gridCol>
              </a:tblGrid>
              <a:tr h="370840">
                <a:tc>
                  <a:txBody>
                    <a:bodyPr/>
                    <a:lstStyle/>
                    <a:p>
                      <a:pPr algn="ctr"/>
                      <a:r>
                        <a:rPr lang="en-US" sz="3600" dirty="0" smtClean="0">
                          <a:latin typeface="Times New Roman" panose="02020603050405020304" pitchFamily="18" charset="0"/>
                          <a:cs typeface="Times New Roman" panose="02020603050405020304" pitchFamily="18" charset="0"/>
                        </a:rPr>
                        <a:t>Hồn Trương</a:t>
                      </a:r>
                      <a:r>
                        <a:rPr lang="en-US" sz="3600" baseline="0" dirty="0" smtClean="0">
                          <a:latin typeface="Times New Roman" panose="02020603050405020304" pitchFamily="18" charset="0"/>
                          <a:cs typeface="Times New Roman" panose="02020603050405020304" pitchFamily="18" charset="0"/>
                        </a:rPr>
                        <a:t> Ba</a:t>
                      </a:r>
                      <a:endParaRPr lang="vi-VN"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smtClean="0">
                          <a:latin typeface="Times New Roman" panose="02020603050405020304" pitchFamily="18" charset="0"/>
                          <a:cs typeface="Times New Roman" panose="02020603050405020304" pitchFamily="18" charset="0"/>
                        </a:rPr>
                        <a:t>Đế</a:t>
                      </a:r>
                      <a:r>
                        <a:rPr lang="en-US" sz="3600" baseline="0" dirty="0" smtClean="0">
                          <a:latin typeface="Times New Roman" panose="02020603050405020304" pitchFamily="18" charset="0"/>
                          <a:cs typeface="Times New Roman" panose="02020603050405020304" pitchFamily="18" charset="0"/>
                        </a:rPr>
                        <a:t> Thích</a:t>
                      </a:r>
                      <a:endParaRPr lang="vi-VN"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86374232"/>
                  </a:ext>
                </a:extLst>
              </a:tr>
              <a:tr h="370840">
                <a:tc>
                  <a:txBody>
                    <a:bodyPr/>
                    <a:lstStyle/>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vi-VN" sz="2400" dirty="0">
                        <a:latin typeface="Times New Roman" panose="02020603050405020304" pitchFamily="18" charset="0"/>
                        <a:cs typeface="Times New Roman" panose="02020603050405020304" pitchFamily="18" charset="0"/>
                      </a:endParaRPr>
                    </a:p>
                  </a:txBody>
                  <a:tcPr/>
                </a:tc>
                <a:tc>
                  <a:txBody>
                    <a:bodyPr/>
                    <a:lstStyle/>
                    <a:p>
                      <a:pPr marL="342900" indent="-342900">
                        <a:buFont typeface="Courier New" panose="02070309020205020404" pitchFamily="49" charset="0"/>
                        <a:buChar char="o"/>
                      </a:pPr>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7847938"/>
                  </a:ext>
                </a:extLst>
              </a:tr>
            </a:tbl>
          </a:graphicData>
        </a:graphic>
      </p:graphicFrame>
      <p:sp>
        <p:nvSpPr>
          <p:cNvPr id="6" name="TextBox 5"/>
          <p:cNvSpPr txBox="1"/>
          <p:nvPr/>
        </p:nvSpPr>
        <p:spPr>
          <a:xfrm>
            <a:off x="1775189" y="498454"/>
            <a:ext cx="6683011" cy="707886"/>
          </a:xfrm>
          <a:prstGeom prst="rect">
            <a:avLst/>
          </a:prstGeom>
          <a:noFill/>
        </p:spPr>
        <p:txBody>
          <a:bodyPr wrap="square" rtlCol="0">
            <a:spAutoFit/>
          </a:bodyPr>
          <a:lstStyle/>
          <a:p>
            <a:r>
              <a:rPr lang="en-US" sz="4000" b="1" dirty="0" smtClean="0">
                <a:solidFill>
                  <a:srgbClr val="FF0000"/>
                </a:solidFill>
              </a:rPr>
              <a:t>a. Nội dung đoạn đối thoại</a:t>
            </a:r>
            <a:endParaRPr lang="vi-VN" sz="4000" b="1" dirty="0">
              <a:solidFill>
                <a:srgbClr val="FF0000"/>
              </a:solidFill>
            </a:endParaRPr>
          </a:p>
        </p:txBody>
      </p:sp>
      <p:sp>
        <p:nvSpPr>
          <p:cNvPr id="7" name="TextBox 6"/>
          <p:cNvSpPr txBox="1"/>
          <p:nvPr/>
        </p:nvSpPr>
        <p:spPr>
          <a:xfrm>
            <a:off x="1" y="2327101"/>
            <a:ext cx="6617422" cy="3170099"/>
          </a:xfrm>
          <a:prstGeom prst="rect">
            <a:avLst/>
          </a:prstGeom>
          <a:noFill/>
        </p:spPr>
        <p:txBody>
          <a:bodyPr wrap="square" rtlCol="0">
            <a:spAutoFit/>
          </a:bodyPr>
          <a:lstStyle/>
          <a:p>
            <a:pPr marL="342900" indent="-342900">
              <a:buFont typeface="Courier New" panose="02070309020205020404" pitchFamily="49" charset="0"/>
              <a:buChar char="o"/>
            </a:pPr>
            <a:r>
              <a:rPr lang="en-US" sz="4000" b="1" dirty="0" smtClean="0">
                <a:latin typeface="Times New Roman" panose="02020603050405020304" pitchFamily="18" charset="0"/>
                <a:cs typeface="Times New Roman" panose="02020603050405020304" pitchFamily="18" charset="0"/>
              </a:rPr>
              <a:t>Gặp lại Đế Thích, Trương Ba kiên quyết từ chối, không chấp nhận cảnh phải sống “Bên trong 1 đằng, bên ngoài 1 nẻo được.”</a:t>
            </a:r>
          </a:p>
        </p:txBody>
      </p:sp>
      <p:sp>
        <p:nvSpPr>
          <p:cNvPr id="8" name="TextBox 7"/>
          <p:cNvSpPr txBox="1"/>
          <p:nvPr/>
        </p:nvSpPr>
        <p:spPr>
          <a:xfrm>
            <a:off x="6651173" y="2327101"/>
            <a:ext cx="4791850" cy="2554545"/>
          </a:xfrm>
          <a:prstGeom prst="rect">
            <a:avLst/>
          </a:prstGeom>
          <a:noFill/>
        </p:spPr>
        <p:txBody>
          <a:bodyPr wrap="square" rtlCol="0">
            <a:spAutoFit/>
          </a:bodyPr>
          <a:lstStyle/>
          <a:p>
            <a:pPr marL="342900" indent="-342900">
              <a:buFont typeface="Courier New" panose="02070309020205020404" pitchFamily="49" charset="0"/>
              <a:buChar char="o"/>
            </a:pPr>
            <a:r>
              <a:rPr lang="en-US" sz="4000" b="1" dirty="0">
                <a:latin typeface="Times New Roman" panose="02020603050405020304" pitchFamily="18" charset="0"/>
                <a:cs typeface="Times New Roman" panose="02020603050405020304" pitchFamily="18" charset="0"/>
              </a:rPr>
              <a:t>Ngạc nhiên vì những yêu cầu của Trương Ba</a:t>
            </a:r>
          </a:p>
          <a:p>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8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arn(inVertical)">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circle(in)">
                                      <p:cBhvr>
                                        <p:cTn id="2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31</a:t>
            </a:fld>
            <a:endParaRPr lang="vi-VN"/>
          </a:p>
        </p:txBody>
      </p:sp>
      <p:pic>
        <p:nvPicPr>
          <p:cNvPr id="2050" name="Picture 2"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05371" cy="12017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671729060"/>
              </p:ext>
            </p:extLst>
          </p:nvPr>
        </p:nvGraphicFramePr>
        <p:xfrm>
          <a:off x="171996" y="1260714"/>
          <a:ext cx="11181804" cy="5486400"/>
        </p:xfrm>
        <a:graphic>
          <a:graphicData uri="http://schemas.openxmlformats.org/drawingml/2006/table">
            <a:tbl>
              <a:tblPr firstRow="1" bandRow="1">
                <a:tableStyleId>{5C22544A-7EE6-4342-B048-85BDC9FD1C3A}</a:tableStyleId>
              </a:tblPr>
              <a:tblGrid>
                <a:gridCol w="6493600">
                  <a:extLst>
                    <a:ext uri="{9D8B030D-6E8A-4147-A177-3AD203B41FA5}">
                      <a16:colId xmlns:a16="http://schemas.microsoft.com/office/drawing/2014/main" val="1298928267"/>
                    </a:ext>
                  </a:extLst>
                </a:gridCol>
                <a:gridCol w="4688204">
                  <a:extLst>
                    <a:ext uri="{9D8B030D-6E8A-4147-A177-3AD203B41FA5}">
                      <a16:colId xmlns:a16="http://schemas.microsoft.com/office/drawing/2014/main" val="1124843118"/>
                    </a:ext>
                  </a:extLst>
                </a:gridCol>
              </a:tblGrid>
              <a:tr h="370840">
                <a:tc>
                  <a:txBody>
                    <a:bodyPr/>
                    <a:lstStyle/>
                    <a:p>
                      <a:pPr algn="ctr"/>
                      <a:r>
                        <a:rPr lang="en-US" sz="3600" dirty="0" smtClean="0">
                          <a:latin typeface="Times New Roman" panose="02020603050405020304" pitchFamily="18" charset="0"/>
                          <a:cs typeface="Times New Roman" panose="02020603050405020304" pitchFamily="18" charset="0"/>
                        </a:rPr>
                        <a:t>Hồn Trương</a:t>
                      </a:r>
                      <a:r>
                        <a:rPr lang="en-US" sz="3600" baseline="0" dirty="0" smtClean="0">
                          <a:latin typeface="Times New Roman" panose="02020603050405020304" pitchFamily="18" charset="0"/>
                          <a:cs typeface="Times New Roman" panose="02020603050405020304" pitchFamily="18" charset="0"/>
                        </a:rPr>
                        <a:t> Ba</a:t>
                      </a:r>
                      <a:endParaRPr lang="vi-VN"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smtClean="0">
                          <a:latin typeface="Times New Roman" panose="02020603050405020304" pitchFamily="18" charset="0"/>
                          <a:cs typeface="Times New Roman" panose="02020603050405020304" pitchFamily="18" charset="0"/>
                        </a:rPr>
                        <a:t>Đế</a:t>
                      </a:r>
                      <a:r>
                        <a:rPr lang="en-US" sz="3600" baseline="0" dirty="0" smtClean="0">
                          <a:latin typeface="Times New Roman" panose="02020603050405020304" pitchFamily="18" charset="0"/>
                          <a:cs typeface="Times New Roman" panose="02020603050405020304" pitchFamily="18" charset="0"/>
                        </a:rPr>
                        <a:t> Thích</a:t>
                      </a:r>
                      <a:endParaRPr lang="vi-VN"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86374232"/>
                  </a:ext>
                </a:extLst>
              </a:tr>
              <a:tr h="370840">
                <a:tc>
                  <a:txBody>
                    <a:bodyPr/>
                    <a:lstStyle/>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vi-VN" sz="2400" dirty="0">
                        <a:latin typeface="Times New Roman" panose="02020603050405020304" pitchFamily="18" charset="0"/>
                        <a:cs typeface="Times New Roman" panose="02020603050405020304" pitchFamily="18" charset="0"/>
                      </a:endParaRPr>
                    </a:p>
                  </a:txBody>
                  <a:tcPr/>
                </a:tc>
                <a:tc>
                  <a:txBody>
                    <a:bodyPr/>
                    <a:lstStyle/>
                    <a:p>
                      <a:pPr marL="342900" indent="-342900">
                        <a:buFont typeface="Courier New" panose="02070309020205020404" pitchFamily="49" charset="0"/>
                        <a:buChar char="o"/>
                      </a:pPr>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7847938"/>
                  </a:ext>
                </a:extLst>
              </a:tr>
            </a:tbl>
          </a:graphicData>
        </a:graphic>
      </p:graphicFrame>
      <p:sp>
        <p:nvSpPr>
          <p:cNvPr id="6" name="TextBox 5"/>
          <p:cNvSpPr txBox="1"/>
          <p:nvPr/>
        </p:nvSpPr>
        <p:spPr>
          <a:xfrm>
            <a:off x="1775189" y="538751"/>
            <a:ext cx="6149611" cy="707886"/>
          </a:xfrm>
          <a:prstGeom prst="rect">
            <a:avLst/>
          </a:prstGeom>
          <a:noFill/>
        </p:spPr>
        <p:txBody>
          <a:bodyPr wrap="square" rtlCol="0">
            <a:spAutoFit/>
          </a:bodyPr>
          <a:lstStyle/>
          <a:p>
            <a:r>
              <a:rPr lang="en-US" sz="4000" b="1" dirty="0" smtClean="0">
                <a:solidFill>
                  <a:srgbClr val="FF0000"/>
                </a:solidFill>
              </a:rPr>
              <a:t>a. Nội dung đoạn đối thoại</a:t>
            </a:r>
            <a:endParaRPr lang="vi-VN" sz="4000" b="1" dirty="0">
              <a:solidFill>
                <a:srgbClr val="FF0000"/>
              </a:solidFill>
            </a:endParaRPr>
          </a:p>
        </p:txBody>
      </p:sp>
      <p:sp>
        <p:nvSpPr>
          <p:cNvPr id="7" name="TextBox 6"/>
          <p:cNvSpPr txBox="1"/>
          <p:nvPr/>
        </p:nvSpPr>
        <p:spPr>
          <a:xfrm>
            <a:off x="0" y="2327101"/>
            <a:ext cx="6479177" cy="2554545"/>
          </a:xfrm>
          <a:prstGeom prst="rect">
            <a:avLst/>
          </a:prstGeom>
          <a:noFill/>
        </p:spPr>
        <p:txBody>
          <a:bodyPr wrap="square" rtlCol="0">
            <a:spAutoFit/>
          </a:bodyPr>
          <a:lstStyle/>
          <a:p>
            <a:pPr marL="342900" indent="-342900">
              <a:buFont typeface="Courier New" panose="02070309020205020404" pitchFamily="49" charset="0"/>
              <a:buChar char="o"/>
            </a:pPr>
            <a:r>
              <a:rPr lang="en-US" sz="4000" b="1" dirty="0" smtClean="0">
                <a:latin typeface="Times New Roman" panose="02020603050405020304" pitchFamily="18" charset="0"/>
                <a:cs typeface="Times New Roman" panose="02020603050405020304" pitchFamily="18" charset="0"/>
              </a:rPr>
              <a:t> Ông muốn sống là chính mình, đúng với bản chất của mình “Tôi muốn được làm tôi toàn vẹn…”</a:t>
            </a:r>
          </a:p>
        </p:txBody>
      </p:sp>
      <p:sp>
        <p:nvSpPr>
          <p:cNvPr id="8" name="TextBox 7"/>
          <p:cNvSpPr txBox="1"/>
          <p:nvPr/>
        </p:nvSpPr>
        <p:spPr>
          <a:xfrm>
            <a:off x="6662057" y="1607930"/>
            <a:ext cx="4691743" cy="4401205"/>
          </a:xfrm>
          <a:prstGeom prst="rect">
            <a:avLst/>
          </a:prstGeom>
          <a:noFill/>
        </p:spPr>
        <p:txBody>
          <a:bodyPr wrap="square" rtlCol="0">
            <a:spAutoFit/>
          </a:bodyPr>
          <a:lstStyle/>
          <a:p>
            <a:endParaRPr lang="en-US" sz="4000" b="1" dirty="0">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r>
              <a:rPr lang="en-US" sz="4000" b="1" dirty="0">
                <a:latin typeface="Times New Roman" panose="02020603050405020304" pitchFamily="18" charset="0"/>
                <a:cs typeface="Times New Roman" panose="02020603050405020304" pitchFamily="18" charset="0"/>
              </a:rPr>
              <a:t>Khuyên Trương Ba </a:t>
            </a:r>
            <a:r>
              <a:rPr lang="en-US" sz="4000" b="1" dirty="0" smtClean="0">
                <a:latin typeface="Times New Roman" panose="02020603050405020304" pitchFamily="18" charset="0"/>
                <a:cs typeface="Times New Roman" panose="02020603050405020304" pitchFamily="18" charset="0"/>
              </a:rPr>
              <a:t>nên </a:t>
            </a:r>
            <a:r>
              <a:rPr lang="en-US" sz="4000" b="1" dirty="0">
                <a:latin typeface="Times New Roman" panose="02020603050405020304" pitchFamily="18" charset="0"/>
                <a:cs typeface="Times New Roman" panose="02020603050405020304" pitchFamily="18" charset="0"/>
              </a:rPr>
              <a:t>chấp nhận vì thế giới không </a:t>
            </a:r>
            <a:r>
              <a:rPr lang="en-US" sz="4000" b="1" dirty="0" smtClean="0">
                <a:latin typeface="Times New Roman" panose="02020603050405020304" pitchFamily="18" charset="0"/>
                <a:cs typeface="Times New Roman" panose="02020603050405020304" pitchFamily="18" charset="0"/>
              </a:rPr>
              <a:t>trọn </a:t>
            </a:r>
            <a:r>
              <a:rPr lang="en-US" sz="4000" b="1" dirty="0">
                <a:latin typeface="Times New Roman" panose="02020603050405020304" pitchFamily="18" charset="0"/>
                <a:cs typeface="Times New Roman" panose="02020603050405020304" pitchFamily="18" charset="0"/>
              </a:rPr>
              <a:t>vẹn “ trên trời dưới đất đều thế cả</a:t>
            </a:r>
            <a:r>
              <a:rPr lang="en-US" sz="40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0428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32</a:t>
            </a:fld>
            <a:endParaRPr lang="vi-VN"/>
          </a:p>
        </p:txBody>
      </p:sp>
      <p:pic>
        <p:nvPicPr>
          <p:cNvPr id="2050" name="Picture 2"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05371" cy="12017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374925134"/>
              </p:ext>
            </p:extLst>
          </p:nvPr>
        </p:nvGraphicFramePr>
        <p:xfrm>
          <a:off x="329295" y="932934"/>
          <a:ext cx="11181804" cy="5925066"/>
        </p:xfrm>
        <a:graphic>
          <a:graphicData uri="http://schemas.openxmlformats.org/drawingml/2006/table">
            <a:tbl>
              <a:tblPr firstRow="1" bandRow="1">
                <a:tableStyleId>{5C22544A-7EE6-4342-B048-85BDC9FD1C3A}</a:tableStyleId>
              </a:tblPr>
              <a:tblGrid>
                <a:gridCol w="6493600">
                  <a:extLst>
                    <a:ext uri="{9D8B030D-6E8A-4147-A177-3AD203B41FA5}">
                      <a16:colId xmlns:a16="http://schemas.microsoft.com/office/drawing/2014/main" val="1298928267"/>
                    </a:ext>
                  </a:extLst>
                </a:gridCol>
                <a:gridCol w="4688204">
                  <a:extLst>
                    <a:ext uri="{9D8B030D-6E8A-4147-A177-3AD203B41FA5}">
                      <a16:colId xmlns:a16="http://schemas.microsoft.com/office/drawing/2014/main" val="1124843118"/>
                    </a:ext>
                  </a:extLst>
                </a:gridCol>
              </a:tblGrid>
              <a:tr h="498584">
                <a:tc>
                  <a:txBody>
                    <a:bodyPr/>
                    <a:lstStyle/>
                    <a:p>
                      <a:pPr algn="ctr"/>
                      <a:r>
                        <a:rPr lang="en-US" sz="3600" dirty="0" smtClean="0">
                          <a:latin typeface="Times New Roman" panose="02020603050405020304" pitchFamily="18" charset="0"/>
                          <a:cs typeface="Times New Roman" panose="02020603050405020304" pitchFamily="18" charset="0"/>
                        </a:rPr>
                        <a:t>Hồn Trương</a:t>
                      </a:r>
                      <a:r>
                        <a:rPr lang="en-US" sz="3600" baseline="0" dirty="0" smtClean="0">
                          <a:latin typeface="Times New Roman" panose="02020603050405020304" pitchFamily="18" charset="0"/>
                          <a:cs typeface="Times New Roman" panose="02020603050405020304" pitchFamily="18" charset="0"/>
                        </a:rPr>
                        <a:t> Ba</a:t>
                      </a:r>
                      <a:endParaRPr lang="vi-VN"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smtClean="0">
                          <a:latin typeface="Times New Roman" panose="02020603050405020304" pitchFamily="18" charset="0"/>
                          <a:cs typeface="Times New Roman" panose="02020603050405020304" pitchFamily="18" charset="0"/>
                        </a:rPr>
                        <a:t>Đế</a:t>
                      </a:r>
                      <a:r>
                        <a:rPr lang="en-US" sz="3600" baseline="0" dirty="0" smtClean="0">
                          <a:latin typeface="Times New Roman" panose="02020603050405020304" pitchFamily="18" charset="0"/>
                          <a:cs typeface="Times New Roman" panose="02020603050405020304" pitchFamily="18" charset="0"/>
                        </a:rPr>
                        <a:t> Thích</a:t>
                      </a:r>
                      <a:endParaRPr lang="vi-VN"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86374232"/>
                  </a:ext>
                </a:extLst>
              </a:tr>
              <a:tr h="5284986">
                <a:tc>
                  <a:txBody>
                    <a:bodyPr/>
                    <a:lstStyle/>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vi-VN" sz="2400" dirty="0">
                        <a:latin typeface="Times New Roman" panose="02020603050405020304" pitchFamily="18" charset="0"/>
                        <a:cs typeface="Times New Roman" panose="02020603050405020304" pitchFamily="18" charset="0"/>
                      </a:endParaRPr>
                    </a:p>
                  </a:txBody>
                  <a:tcPr/>
                </a:tc>
                <a:tc>
                  <a:txBody>
                    <a:bodyPr/>
                    <a:lstStyle/>
                    <a:p>
                      <a:pPr marL="342900" indent="-342900">
                        <a:buFont typeface="Courier New" panose="02070309020205020404" pitchFamily="49" charset="0"/>
                        <a:buChar char="o"/>
                      </a:pPr>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7847938"/>
                  </a:ext>
                </a:extLst>
              </a:tr>
            </a:tbl>
          </a:graphicData>
        </a:graphic>
      </p:graphicFrame>
      <p:sp>
        <p:nvSpPr>
          <p:cNvPr id="6" name="TextBox 5"/>
          <p:cNvSpPr txBox="1"/>
          <p:nvPr/>
        </p:nvSpPr>
        <p:spPr>
          <a:xfrm>
            <a:off x="1626056" y="399545"/>
            <a:ext cx="5936794" cy="646331"/>
          </a:xfrm>
          <a:prstGeom prst="rect">
            <a:avLst/>
          </a:prstGeom>
          <a:noFill/>
        </p:spPr>
        <p:txBody>
          <a:bodyPr wrap="square" rtlCol="0">
            <a:spAutoFit/>
          </a:bodyPr>
          <a:lstStyle/>
          <a:p>
            <a:r>
              <a:rPr lang="en-US" sz="3600" b="1" dirty="0" smtClean="0">
                <a:solidFill>
                  <a:srgbClr val="FF0000"/>
                </a:solidFill>
              </a:rPr>
              <a:t>a. Nội dung đoạn đối thoại</a:t>
            </a:r>
            <a:endParaRPr lang="vi-VN" sz="3600" b="1" dirty="0">
              <a:solidFill>
                <a:srgbClr val="FF0000"/>
              </a:solidFill>
            </a:endParaRPr>
          </a:p>
        </p:txBody>
      </p:sp>
      <p:sp>
        <p:nvSpPr>
          <p:cNvPr id="7" name="TextBox 6"/>
          <p:cNvSpPr txBox="1"/>
          <p:nvPr/>
        </p:nvSpPr>
        <p:spPr>
          <a:xfrm>
            <a:off x="119745" y="1642645"/>
            <a:ext cx="6124302" cy="3170099"/>
          </a:xfrm>
          <a:prstGeom prst="rect">
            <a:avLst/>
          </a:prstGeom>
          <a:noFill/>
        </p:spPr>
        <p:txBody>
          <a:bodyPr wrap="square" rtlCol="0">
            <a:spAutoFit/>
          </a:bodyPr>
          <a:lstStyle/>
          <a:p>
            <a:pPr marL="342900" indent="-342900">
              <a:buFont typeface="Courier New" panose="02070309020205020404" pitchFamily="49" charset="0"/>
              <a:buChar char="o"/>
            </a:pPr>
            <a:r>
              <a:rPr lang="en-US" sz="4000" b="1" dirty="0" smtClean="0">
                <a:latin typeface="Times New Roman" panose="02020603050405020304" pitchFamily="18" charset="0"/>
                <a:cs typeface="Times New Roman" panose="02020603050405020304" pitchFamily="18" charset="0"/>
              </a:rPr>
              <a:t>Chỉ ra sai lầm của Đế Thích “ông chỉ nghĩ đơn giản là cho tôi sống, nhưng sống thế nào thì ông chẳng cần biết”.</a:t>
            </a:r>
          </a:p>
        </p:txBody>
      </p:sp>
      <p:sp>
        <p:nvSpPr>
          <p:cNvPr id="8" name="TextBox 7"/>
          <p:cNvSpPr txBox="1"/>
          <p:nvPr/>
        </p:nvSpPr>
        <p:spPr>
          <a:xfrm>
            <a:off x="6581504" y="1551429"/>
            <a:ext cx="4691743" cy="4401205"/>
          </a:xfrm>
          <a:prstGeom prst="rect">
            <a:avLst/>
          </a:prstGeom>
          <a:noFill/>
        </p:spPr>
        <p:txBody>
          <a:bodyPr wrap="square" rtlCol="0">
            <a:spAutoFit/>
          </a:bodyPr>
          <a:lstStyle/>
          <a:p>
            <a:pPr marL="342900" indent="-342900">
              <a:buFont typeface="Courier New" panose="02070309020205020404" pitchFamily="49" charset="0"/>
              <a:buChar char="o"/>
            </a:pPr>
            <a:r>
              <a:rPr lang="en-US" sz="4000" b="1" dirty="0" smtClean="0">
                <a:latin typeface="Times New Roman" panose="02020603050405020304" pitchFamily="18" charset="0"/>
                <a:cs typeface="Times New Roman" panose="02020603050405020304" pitchFamily="18" charset="0"/>
              </a:rPr>
              <a:t>Đế Thích tiếp tục sửa sai bằng cách cho Trương Ba nhập vào xác của cu Tỵ. Nhưng Trương Ba kiên quyết chối từ.</a:t>
            </a:r>
          </a:p>
        </p:txBody>
      </p:sp>
      <p:cxnSp>
        <p:nvCxnSpPr>
          <p:cNvPr id="9" name="Straight Connector 8"/>
          <p:cNvCxnSpPr/>
          <p:nvPr/>
        </p:nvCxnSpPr>
        <p:spPr>
          <a:xfrm flipH="1">
            <a:off x="6544491" y="806503"/>
            <a:ext cx="63954" cy="573240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354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arn(inVertical)">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33</a:t>
            </a:fld>
            <a:endParaRPr lang="vi-VN"/>
          </a:p>
        </p:txBody>
      </p:sp>
      <p:pic>
        <p:nvPicPr>
          <p:cNvPr id="2050" name="Picture 2"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05371" cy="12017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4007362105"/>
              </p:ext>
            </p:extLst>
          </p:nvPr>
        </p:nvGraphicFramePr>
        <p:xfrm>
          <a:off x="171996" y="1221863"/>
          <a:ext cx="11181804" cy="5486400"/>
        </p:xfrm>
        <a:graphic>
          <a:graphicData uri="http://schemas.openxmlformats.org/drawingml/2006/table">
            <a:tbl>
              <a:tblPr firstRow="1" bandRow="1">
                <a:tableStyleId>{5C22544A-7EE6-4342-B048-85BDC9FD1C3A}</a:tableStyleId>
              </a:tblPr>
              <a:tblGrid>
                <a:gridCol w="6493600">
                  <a:extLst>
                    <a:ext uri="{9D8B030D-6E8A-4147-A177-3AD203B41FA5}">
                      <a16:colId xmlns:a16="http://schemas.microsoft.com/office/drawing/2014/main" val="1298928267"/>
                    </a:ext>
                  </a:extLst>
                </a:gridCol>
                <a:gridCol w="4688204">
                  <a:extLst>
                    <a:ext uri="{9D8B030D-6E8A-4147-A177-3AD203B41FA5}">
                      <a16:colId xmlns:a16="http://schemas.microsoft.com/office/drawing/2014/main" val="1124843118"/>
                    </a:ext>
                  </a:extLst>
                </a:gridCol>
              </a:tblGrid>
              <a:tr h="481605">
                <a:tc>
                  <a:txBody>
                    <a:bodyPr/>
                    <a:lstStyle/>
                    <a:p>
                      <a:pPr algn="ctr"/>
                      <a:r>
                        <a:rPr lang="en-US" sz="3600" dirty="0" smtClean="0">
                          <a:latin typeface="Times New Roman" panose="02020603050405020304" pitchFamily="18" charset="0"/>
                          <a:cs typeface="Times New Roman" panose="02020603050405020304" pitchFamily="18" charset="0"/>
                        </a:rPr>
                        <a:t>Hồn Trương</a:t>
                      </a:r>
                      <a:r>
                        <a:rPr lang="en-US" sz="3600" baseline="0" dirty="0" smtClean="0">
                          <a:latin typeface="Times New Roman" panose="02020603050405020304" pitchFamily="18" charset="0"/>
                          <a:cs typeface="Times New Roman" panose="02020603050405020304" pitchFamily="18" charset="0"/>
                        </a:rPr>
                        <a:t> Ba</a:t>
                      </a:r>
                      <a:endParaRPr lang="vi-VN"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smtClean="0">
                          <a:latin typeface="Times New Roman" panose="02020603050405020304" pitchFamily="18" charset="0"/>
                          <a:cs typeface="Times New Roman" panose="02020603050405020304" pitchFamily="18" charset="0"/>
                        </a:rPr>
                        <a:t>Đế</a:t>
                      </a:r>
                      <a:r>
                        <a:rPr lang="en-US" sz="3600" baseline="0" dirty="0" smtClean="0">
                          <a:latin typeface="Times New Roman" panose="02020603050405020304" pitchFamily="18" charset="0"/>
                          <a:cs typeface="Times New Roman" panose="02020603050405020304" pitchFamily="18" charset="0"/>
                        </a:rPr>
                        <a:t> Thích</a:t>
                      </a:r>
                      <a:endParaRPr lang="vi-VN"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86374232"/>
                  </a:ext>
                </a:extLst>
              </a:tr>
              <a:tr h="4395076">
                <a:tc>
                  <a:txBody>
                    <a:bodyPr/>
                    <a:lstStyle/>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sz="24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vi-VN" sz="2400" dirty="0">
                        <a:latin typeface="Times New Roman" panose="02020603050405020304" pitchFamily="18" charset="0"/>
                        <a:cs typeface="Times New Roman" panose="02020603050405020304" pitchFamily="18" charset="0"/>
                      </a:endParaRPr>
                    </a:p>
                  </a:txBody>
                  <a:tcPr/>
                </a:tc>
                <a:tc>
                  <a:txBody>
                    <a:bodyPr/>
                    <a:lstStyle/>
                    <a:p>
                      <a:pPr marL="342900" indent="-342900">
                        <a:buFont typeface="Courier New" panose="02070309020205020404" pitchFamily="49" charset="0"/>
                        <a:buChar char="o"/>
                      </a:pPr>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7847938"/>
                  </a:ext>
                </a:extLst>
              </a:tr>
            </a:tbl>
          </a:graphicData>
        </a:graphic>
      </p:graphicFrame>
      <p:sp>
        <p:nvSpPr>
          <p:cNvPr id="6" name="TextBox 5"/>
          <p:cNvSpPr txBox="1"/>
          <p:nvPr/>
        </p:nvSpPr>
        <p:spPr>
          <a:xfrm>
            <a:off x="1626056" y="399545"/>
            <a:ext cx="7117894" cy="707886"/>
          </a:xfrm>
          <a:prstGeom prst="rect">
            <a:avLst/>
          </a:prstGeom>
          <a:noFill/>
        </p:spPr>
        <p:txBody>
          <a:bodyPr wrap="square" rtlCol="0">
            <a:spAutoFit/>
          </a:bodyPr>
          <a:lstStyle/>
          <a:p>
            <a:r>
              <a:rPr lang="en-US" sz="4000" b="1" dirty="0" smtClean="0">
                <a:solidFill>
                  <a:srgbClr val="FF0000"/>
                </a:solidFill>
              </a:rPr>
              <a:t>a. Nội dung đoạn đối thoại</a:t>
            </a:r>
            <a:endParaRPr lang="vi-VN" sz="4000" b="1" dirty="0">
              <a:solidFill>
                <a:srgbClr val="FF0000"/>
              </a:solidFill>
            </a:endParaRPr>
          </a:p>
        </p:txBody>
      </p:sp>
      <p:sp>
        <p:nvSpPr>
          <p:cNvPr id="7" name="TextBox 6"/>
          <p:cNvSpPr txBox="1"/>
          <p:nvPr/>
        </p:nvSpPr>
        <p:spPr>
          <a:xfrm>
            <a:off x="171995" y="1910078"/>
            <a:ext cx="6436449" cy="4524315"/>
          </a:xfrm>
          <a:prstGeom prst="rect">
            <a:avLst/>
          </a:prstGeom>
          <a:noFill/>
        </p:spPr>
        <p:txBody>
          <a:bodyPr wrap="square" rtlCol="0">
            <a:spAutoFit/>
          </a:bodyPr>
          <a:lstStyle/>
          <a:p>
            <a:pPr marL="342900" indent="-342900">
              <a:buFont typeface="Courier New" panose="02070309020205020404" pitchFamily="49" charset="0"/>
              <a:buChar char="o"/>
            </a:pPr>
            <a:r>
              <a:rPr lang="en-US" sz="3600" b="1" dirty="0" smtClean="0">
                <a:latin typeface="Times New Roman" panose="02020603050405020304" pitchFamily="18" charset="0"/>
                <a:cs typeface="Times New Roman" panose="02020603050405020304" pitchFamily="18" charset="0"/>
              </a:rPr>
              <a:t>Kêu gọi Đế Thích hãy sửa sai bằng cách làm đúng: cho cu Tỵ được sống lại còn mình chấp nhận cái chết và trả lại thân xác cho anh hàng thịt.</a:t>
            </a:r>
            <a:r>
              <a:rPr lang="en-US" sz="3600" b="1" dirty="0">
                <a:latin typeface="Times New Roman" panose="02020603050405020304" pitchFamily="18" charset="0"/>
                <a:cs typeface="Times New Roman" panose="02020603050405020304" pitchFamily="18" charset="0"/>
              </a:rPr>
              <a:t>V</a:t>
            </a:r>
            <a:r>
              <a:rPr lang="en-US" altLang="en-US" sz="3600" b="1" dirty="0" smtClean="0">
                <a:latin typeface="Times New Roman" panose="02020603050405020304" pitchFamily="18" charset="0"/>
                <a:cs typeface="Times New Roman" panose="02020603050405020304" pitchFamily="18" charset="0"/>
              </a:rPr>
              <a:t>ì </a:t>
            </a:r>
            <a:r>
              <a:rPr lang="en-US" altLang="en-US" sz="3600" b="1" dirty="0">
                <a:latin typeface="Times New Roman" panose="02020603050405020304" pitchFamily="18" charset="0"/>
                <a:cs typeface="Times New Roman" panose="02020603050405020304" pitchFamily="18" charset="0"/>
              </a:rPr>
              <a:t>ông đã thấm thía nhận ra rằng: sống nhờ thể xác người khác còn “khổ hơn là chết</a:t>
            </a:r>
            <a:r>
              <a:rPr lang="en-US" altLang="en-US" sz="3600" b="1" dirty="0" smtClean="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574425" y="2258198"/>
            <a:ext cx="4691743" cy="3170099"/>
          </a:xfrm>
          <a:prstGeom prst="rect">
            <a:avLst/>
          </a:prstGeom>
          <a:noFill/>
        </p:spPr>
        <p:txBody>
          <a:bodyPr wrap="square" rtlCol="0">
            <a:spAutoFit/>
          </a:bodyPr>
          <a:lstStyle/>
          <a:p>
            <a:pPr marL="342900" indent="-342900">
              <a:buFont typeface="Courier New" panose="02070309020205020404" pitchFamily="49" charset="0"/>
              <a:buChar char="o"/>
            </a:pPr>
            <a:r>
              <a:rPr lang="en-US" sz="4000" b="1" dirty="0" smtClean="0">
                <a:latin typeface="Times New Roman" panose="02020603050405020304" pitchFamily="18" charset="0"/>
                <a:cs typeface="Times New Roman" panose="02020603050405020304" pitchFamily="18" charset="0"/>
              </a:rPr>
              <a:t>Chấp nhận yêu cầu của Trương Ba: “ con người hạ giới các ông thật kỳ lạ”.</a:t>
            </a:r>
          </a:p>
        </p:txBody>
      </p:sp>
      <p:cxnSp>
        <p:nvCxnSpPr>
          <p:cNvPr id="9" name="Straight Connector 8"/>
          <p:cNvCxnSpPr/>
          <p:nvPr/>
        </p:nvCxnSpPr>
        <p:spPr>
          <a:xfrm flipH="1">
            <a:off x="6544491" y="806503"/>
            <a:ext cx="63954" cy="573240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3744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circle(in)">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34</a:t>
            </a:fld>
            <a:endParaRPr lang="vi-VN"/>
          </a:p>
        </p:txBody>
      </p:sp>
      <p:sp>
        <p:nvSpPr>
          <p:cNvPr id="5" name="Right Arrow 4"/>
          <p:cNvSpPr/>
          <p:nvPr/>
        </p:nvSpPr>
        <p:spPr>
          <a:xfrm>
            <a:off x="-1" y="2816103"/>
            <a:ext cx="2063931" cy="83602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b.Ý nghĩa</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096944" y="613954"/>
            <a:ext cx="8881696" cy="1384995"/>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Con người là một thể thống nhất giữa linh hồn và  thể xác, không thể có một linh hồn thanh cao trong một thân xác phàm tục, thô lỗ.</a:t>
            </a:r>
            <a:endParaRPr lang="vi-VN"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86100" y="2183614"/>
            <a:ext cx="8983980" cy="1815882"/>
          </a:xfrm>
          <a:prstGeom prst="rect">
            <a:avLst/>
          </a:prstGeom>
          <a:solidFill>
            <a:schemeClr val="accent4">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Cuộc sống thật đáng quý nhưng không phải sống bằng bất cứ cách nào, kiểu sống nào. Sống mà đánh mất bản thân, chắp vá nhờ vả, giả dối thì cuộc sống ấy không có ý nghĩa “ khổ hơn cái chết”</a:t>
            </a:r>
            <a:endParaRPr lang="vi-VN"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200561" y="4284617"/>
            <a:ext cx="8869519" cy="22467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Con người phải biết đấu tranh với nghịch cảnh, với chính bản thân, chống lại sự dung tục để hoàn thiện nhân cách, và vươn tới những giá trị tinh thần cao quý. Đây là thông điệp, là giá trị nhân văn, là chất thơ trong kịch của Lưu Quang Vũ.</a:t>
            </a:r>
            <a:endParaRPr lang="vi-VN" sz="2800" b="1" dirty="0">
              <a:latin typeface="Times New Roman" panose="02020603050405020304" pitchFamily="18" charset="0"/>
              <a:cs typeface="Times New Roman" panose="02020603050405020304" pitchFamily="18" charset="0"/>
            </a:endParaRPr>
          </a:p>
        </p:txBody>
      </p:sp>
      <p:sp>
        <p:nvSpPr>
          <p:cNvPr id="11" name="Left Brace 10"/>
          <p:cNvSpPr/>
          <p:nvPr/>
        </p:nvSpPr>
        <p:spPr>
          <a:xfrm>
            <a:off x="1733551" y="952500"/>
            <a:ext cx="1066799" cy="49017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260686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35</a:t>
            </a:fld>
            <a:endParaRPr lang="vi-VN"/>
          </a:p>
        </p:txBody>
      </p:sp>
      <p:sp>
        <p:nvSpPr>
          <p:cNvPr id="5" name="Oval 4"/>
          <p:cNvSpPr/>
          <p:nvPr/>
        </p:nvSpPr>
        <p:spPr>
          <a:xfrm>
            <a:off x="0" y="2790190"/>
            <a:ext cx="1763487" cy="16328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Hiểu</a:t>
            </a: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286000" y="751749"/>
            <a:ext cx="3801291" cy="1018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Cuộc đối thoại giữa HTB và xác hàng thịt</a:t>
            </a:r>
            <a:endParaRPr lang="vi-VN" sz="28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276900" y="2280739"/>
            <a:ext cx="3815821" cy="1018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Cuộc đối thoại giữa </a:t>
            </a:r>
            <a:r>
              <a:rPr lang="en-US" sz="2800" b="1" dirty="0" smtClean="0">
                <a:latin typeface="Times New Roman" panose="02020603050405020304" pitchFamily="18" charset="0"/>
                <a:cs typeface="Times New Roman" panose="02020603050405020304" pitchFamily="18" charset="0"/>
              </a:rPr>
              <a:t>HTB và người thân</a:t>
            </a:r>
            <a:endParaRPr lang="vi-VN"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296885" y="3808458"/>
            <a:ext cx="3801291" cy="1018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Cuộc đối thoại giữa </a:t>
            </a:r>
            <a:r>
              <a:rPr lang="en-US" sz="2800" b="1" dirty="0" smtClean="0">
                <a:latin typeface="Times New Roman" panose="02020603050405020304" pitchFamily="18" charset="0"/>
                <a:cs typeface="Times New Roman" panose="02020603050405020304" pitchFamily="18" charset="0"/>
              </a:rPr>
              <a:t>HTB và Đế Thích</a:t>
            </a:r>
            <a:endParaRPr lang="vi-VN" sz="2800" b="1" dirty="0">
              <a:latin typeface="Times New Roman" panose="02020603050405020304" pitchFamily="18" charset="0"/>
              <a:cs typeface="Times New Roman" panose="02020603050405020304" pitchFamily="18" charset="0"/>
            </a:endParaRPr>
          </a:p>
        </p:txBody>
      </p:sp>
      <p:sp>
        <p:nvSpPr>
          <p:cNvPr id="9" name="Rectangle 8"/>
          <p:cNvSpPr/>
          <p:nvPr/>
        </p:nvSpPr>
        <p:spPr>
          <a:xfrm>
            <a:off x="2287785" y="5337448"/>
            <a:ext cx="3815822" cy="101890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Màn kết</a:t>
            </a:r>
            <a:endParaRPr lang="vi-VN"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809942" y="290084"/>
            <a:ext cx="5194824"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Diễn biến cuộc đối thoại</a:t>
            </a:r>
            <a:endParaRPr lang="vi-VN"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809942" y="1030367"/>
            <a:ext cx="5194824"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Kết quả cuộc đối thoại</a:t>
            </a:r>
            <a:endParaRPr lang="vi-VN"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809942" y="1770650"/>
            <a:ext cx="519482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Ý nghĩa</a:t>
            </a:r>
            <a:endParaRPr lang="vi-VN" sz="2800" b="1" dirty="0">
              <a:latin typeface="Times New Roman" panose="02020603050405020304" pitchFamily="18" charset="0"/>
              <a:cs typeface="Times New Roman" panose="02020603050405020304" pitchFamily="18" charset="0"/>
            </a:endParaRPr>
          </a:p>
        </p:txBody>
      </p:sp>
      <p:cxnSp>
        <p:nvCxnSpPr>
          <p:cNvPr id="16" name="Straight Arrow Connector 15"/>
          <p:cNvCxnSpPr>
            <a:stCxn id="6" idx="3"/>
            <a:endCxn id="14" idx="1"/>
          </p:cNvCxnSpPr>
          <p:nvPr/>
        </p:nvCxnSpPr>
        <p:spPr>
          <a:xfrm>
            <a:off x="6087291" y="1261200"/>
            <a:ext cx="722651" cy="771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a:off x="6087291" y="1261200"/>
            <a:ext cx="722651" cy="30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10" idx="1"/>
          </p:cNvCxnSpPr>
          <p:nvPr/>
        </p:nvCxnSpPr>
        <p:spPr>
          <a:xfrm flipV="1">
            <a:off x="6087291" y="551694"/>
            <a:ext cx="722651" cy="709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6"/>
            <a:endCxn id="6" idx="1"/>
          </p:cNvCxnSpPr>
          <p:nvPr/>
        </p:nvCxnSpPr>
        <p:spPr>
          <a:xfrm flipV="1">
            <a:off x="1763487" y="1261200"/>
            <a:ext cx="522513" cy="2345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6"/>
            <a:endCxn id="9" idx="1"/>
          </p:cNvCxnSpPr>
          <p:nvPr/>
        </p:nvCxnSpPr>
        <p:spPr>
          <a:xfrm>
            <a:off x="1763487" y="3606619"/>
            <a:ext cx="524298" cy="224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6"/>
            <a:endCxn id="7" idx="1"/>
          </p:cNvCxnSpPr>
          <p:nvPr/>
        </p:nvCxnSpPr>
        <p:spPr>
          <a:xfrm flipV="1">
            <a:off x="1763487" y="2790190"/>
            <a:ext cx="513413" cy="816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6"/>
            <a:endCxn id="8" idx="1"/>
          </p:cNvCxnSpPr>
          <p:nvPr/>
        </p:nvCxnSpPr>
        <p:spPr>
          <a:xfrm>
            <a:off x="1763487" y="3606619"/>
            <a:ext cx="533398" cy="71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757556" y="2368041"/>
            <a:ext cx="5338650" cy="399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Diễn biến cuộc đối thoại</a:t>
            </a:r>
            <a:endParaRPr lang="vi-VN" sz="2800" b="1" dirty="0"/>
          </a:p>
        </p:txBody>
      </p:sp>
      <p:sp>
        <p:nvSpPr>
          <p:cNvPr id="21" name="Rectangle 20"/>
          <p:cNvSpPr/>
          <p:nvPr/>
        </p:nvSpPr>
        <p:spPr>
          <a:xfrm>
            <a:off x="6740434" y="2998560"/>
            <a:ext cx="5355772" cy="399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Tâm trạng hồn Trương Ba</a:t>
            </a:r>
            <a:endParaRPr lang="vi-VN" sz="2800" b="1" dirty="0"/>
          </a:p>
        </p:txBody>
      </p:sp>
      <p:cxnSp>
        <p:nvCxnSpPr>
          <p:cNvPr id="15" name="Straight Arrow Connector 14"/>
          <p:cNvCxnSpPr>
            <a:stCxn id="7" idx="3"/>
            <a:endCxn id="11" idx="1"/>
          </p:cNvCxnSpPr>
          <p:nvPr/>
        </p:nvCxnSpPr>
        <p:spPr>
          <a:xfrm flipV="1">
            <a:off x="6092721" y="2567885"/>
            <a:ext cx="664835" cy="222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21" idx="1"/>
          </p:cNvCxnSpPr>
          <p:nvPr/>
        </p:nvCxnSpPr>
        <p:spPr>
          <a:xfrm>
            <a:off x="6092721" y="2790190"/>
            <a:ext cx="647713" cy="408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99056" y="3717019"/>
            <a:ext cx="5194824"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Diễn biến cuộc đối thoại</a:t>
            </a:r>
            <a:endParaRPr lang="vi-VN" sz="28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809942" y="4575019"/>
            <a:ext cx="519482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Ý nghĩa</a:t>
            </a:r>
            <a:endParaRPr lang="vi-VN" sz="2800" b="1" dirty="0">
              <a:latin typeface="Times New Roman" panose="02020603050405020304" pitchFamily="18" charset="0"/>
              <a:cs typeface="Times New Roman" panose="02020603050405020304" pitchFamily="18" charset="0"/>
            </a:endParaRPr>
          </a:p>
        </p:txBody>
      </p:sp>
      <p:cxnSp>
        <p:nvCxnSpPr>
          <p:cNvPr id="17" name="Straight Arrow Connector 16"/>
          <p:cNvCxnSpPr>
            <a:stCxn id="8" idx="3"/>
            <a:endCxn id="24" idx="1"/>
          </p:cNvCxnSpPr>
          <p:nvPr/>
        </p:nvCxnSpPr>
        <p:spPr>
          <a:xfrm flipV="1">
            <a:off x="6098176" y="3978629"/>
            <a:ext cx="700880" cy="339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26" idx="1"/>
          </p:cNvCxnSpPr>
          <p:nvPr/>
        </p:nvCxnSpPr>
        <p:spPr>
          <a:xfrm>
            <a:off x="6098176" y="4317909"/>
            <a:ext cx="711766" cy="518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5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36</a:t>
            </a:fld>
            <a:endParaRPr lang="vi-VN"/>
          </a:p>
        </p:txBody>
      </p:sp>
      <p:pic>
        <p:nvPicPr>
          <p:cNvPr id="3074" name="Picture 2" descr="Káº¿t quáº£ hÃ¬nh áº£nh cho há»n trÆ°Æ¡ng ba da hÃ ng thá»t lÆ°u quang v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14" y="2436344"/>
            <a:ext cx="4343961" cy="36551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6725" y="712694"/>
            <a:ext cx="348615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4/ Màn kết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894730" y="712694"/>
            <a:ext cx="7027432" cy="60016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en-US" sz="3200" b="1" dirty="0"/>
              <a:t> - </a:t>
            </a:r>
            <a:r>
              <a:rPr lang="en-US" altLang="en-US" sz="3200" b="1" dirty="0">
                <a:latin typeface="Times New Roman" panose="02020603050405020304" pitchFamily="18" charset="0"/>
                <a:cs typeface="Times New Roman" panose="02020603050405020304" pitchFamily="18" charset="0"/>
              </a:rPr>
              <a:t>Trương Ba trả lại xác cho anh hàng thịt, chấp nhận cái chết để linh hồn được trong sạch và hóa thân vào các sự vật thân thương, tồn tại vĩnh viễn bên cạnh những người </a:t>
            </a:r>
            <a:r>
              <a:rPr lang="en-US" altLang="en-US" sz="3200" b="1" dirty="0" smtClean="0">
                <a:latin typeface="Times New Roman" panose="02020603050405020304" pitchFamily="18" charset="0"/>
                <a:cs typeface="Times New Roman" panose="02020603050405020304" pitchFamily="18" charset="0"/>
              </a:rPr>
              <a:t>thân</a:t>
            </a:r>
          </a:p>
          <a:p>
            <a:r>
              <a:rPr lang="en-US" sz="3200" b="1" dirty="0" smtClean="0">
                <a:latin typeface="Times New Roman" panose="02020603050405020304" pitchFamily="18" charset="0"/>
                <a:cs typeface="Times New Roman" panose="02020603050405020304" pitchFamily="18" charset="0"/>
              </a:rPr>
              <a:t>- Khi Trương Ba chấp nhận cái chết,nó đã làm bừng lên nhân cách đẹp đẽ của Trương Ba thể hiện sự chiến thắng của cái đẹp, cái thiện của sự sống đích thực</a:t>
            </a:r>
          </a:p>
          <a:p>
            <a:r>
              <a:rPr lang="en-US" altLang="en-US" sz="3200" b="1" dirty="0" smtClean="0">
                <a:latin typeface="Times New Roman" panose="02020603050405020304" pitchFamily="18" charset="0"/>
                <a:cs typeface="Times New Roman" panose="02020603050405020304" pitchFamily="18" charset="0"/>
              </a:rPr>
              <a:t>- Màn </a:t>
            </a:r>
            <a:r>
              <a:rPr lang="en-US" altLang="en-US" sz="3200" b="1" dirty="0">
                <a:latin typeface="Times New Roman" panose="02020603050405020304" pitchFamily="18" charset="0"/>
                <a:cs typeface="Times New Roman" panose="02020603050405020304" pitchFamily="18" charset="0"/>
              </a:rPr>
              <a:t>kết với chất thơ sâu lắng đã đem lại âm hưởng thanh thoát cho một bi kịch lạc quan</a:t>
            </a:r>
            <a:r>
              <a:rPr lang="en-US" altLang="en-US" sz="3200" b="1" dirty="0" smtClean="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7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ircle(in)">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ircle(in)">
                                      <p:cBhvr>
                                        <p:cTn id="3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37</a:t>
            </a:fld>
            <a:endParaRPr lang="vi-VN"/>
          </a:p>
        </p:txBody>
      </p:sp>
      <p:sp>
        <p:nvSpPr>
          <p:cNvPr id="5" name="Rounded Rectangle 4"/>
          <p:cNvSpPr/>
          <p:nvPr/>
        </p:nvSpPr>
        <p:spPr>
          <a:xfrm>
            <a:off x="147918" y="2662517"/>
            <a:ext cx="2007453" cy="146572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III/ TỔNG KẾT</a:t>
            </a:r>
            <a:endParaRPr lang="vi-VN"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762604" y="564776"/>
            <a:ext cx="2759656" cy="90095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NỘI DUNG</a:t>
            </a:r>
            <a:endParaRPr lang="vi-VN" sz="28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155371" y="5411331"/>
            <a:ext cx="2759656" cy="90095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NGHỆ THUẬT</a:t>
            </a:r>
            <a:endParaRPr lang="vi-VN"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7153835" y="564776"/>
            <a:ext cx="2138083" cy="90095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GHI NHỚ SGK</a:t>
            </a:r>
            <a:endParaRPr lang="vi-VN"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5355771" y="1967007"/>
            <a:ext cx="6553841" cy="1499346"/>
          </a:xfrm>
          <a:prstGeom prst="rect">
            <a:avLst/>
          </a:prstGeom>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Sáng tạo cốt truyện dân  gian thành 1 vở kịch hiện đại, để từ đó gửi đến người đọc triết lý tư tưởng nhân văn sâu sắc.</a:t>
            </a:r>
            <a:endParaRPr lang="vi-VN" sz="28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5355771" y="3615806"/>
            <a:ext cx="6553841" cy="1701717"/>
          </a:xfrm>
          <a:prstGeom prst="rect">
            <a:avLst/>
          </a:prstGeom>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Những đối thoại độc thoại giàu kịch tính đậm chất triết lý góp phần thể hiện tính cách nhân vật và quan niệm về lẽ sống đúng đắn.</a:t>
            </a:r>
            <a:endParaRPr lang="vi-VN"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355771" y="5466977"/>
            <a:ext cx="6553841" cy="1254498"/>
          </a:xfrm>
          <a:prstGeom prst="rect">
            <a:avLst/>
          </a:prstGeom>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Hành động của các nhân vật phù hợp với bản chất, tính cách, góp phần phát triển tình huống truyện</a:t>
            </a:r>
            <a:endParaRPr lang="vi-VN" sz="2800" b="1" dirty="0">
              <a:latin typeface="Times New Roman" panose="02020603050405020304" pitchFamily="18" charset="0"/>
              <a:cs typeface="Times New Roman" panose="02020603050405020304" pitchFamily="18" charset="0"/>
            </a:endParaRPr>
          </a:p>
        </p:txBody>
      </p:sp>
      <p:cxnSp>
        <p:nvCxnSpPr>
          <p:cNvPr id="13" name="Straight Arrow Connector 12"/>
          <p:cNvCxnSpPr>
            <a:stCxn id="5" idx="3"/>
          </p:cNvCxnSpPr>
          <p:nvPr/>
        </p:nvCxnSpPr>
        <p:spPr>
          <a:xfrm flipV="1">
            <a:off x="2155371" y="1465729"/>
            <a:ext cx="718458" cy="19296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stCxn id="6" idx="3"/>
            <a:endCxn id="8" idx="1"/>
          </p:cNvCxnSpPr>
          <p:nvPr/>
        </p:nvCxnSpPr>
        <p:spPr>
          <a:xfrm>
            <a:off x="5522260" y="1015253"/>
            <a:ext cx="16315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5" idx="3"/>
            <a:endCxn id="7" idx="1"/>
          </p:cNvCxnSpPr>
          <p:nvPr/>
        </p:nvCxnSpPr>
        <p:spPr>
          <a:xfrm>
            <a:off x="2155371" y="3395382"/>
            <a:ext cx="0" cy="246642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7" idx="3"/>
            <a:endCxn id="7" idx="3"/>
          </p:cNvCxnSpPr>
          <p:nvPr/>
        </p:nvCxnSpPr>
        <p:spPr>
          <a:xfrm>
            <a:off x="4915027" y="586180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a:endCxn id="9" idx="1"/>
          </p:cNvCxnSpPr>
          <p:nvPr/>
        </p:nvCxnSpPr>
        <p:spPr>
          <a:xfrm flipV="1">
            <a:off x="4915027" y="2716680"/>
            <a:ext cx="440744" cy="31451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a:stCxn id="7" idx="3"/>
            <a:endCxn id="10" idx="1"/>
          </p:cNvCxnSpPr>
          <p:nvPr/>
        </p:nvCxnSpPr>
        <p:spPr>
          <a:xfrm flipV="1">
            <a:off x="4915027" y="4466665"/>
            <a:ext cx="440744" cy="13951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stCxn id="7" idx="3"/>
            <a:endCxn id="11" idx="1"/>
          </p:cNvCxnSpPr>
          <p:nvPr/>
        </p:nvCxnSpPr>
        <p:spPr>
          <a:xfrm>
            <a:off x="4915027" y="5861808"/>
            <a:ext cx="440744" cy="2324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12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barn(inVertical)">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38</a:t>
            </a:fld>
            <a:endParaRPr lang="vi-VN"/>
          </a:p>
        </p:txBody>
      </p:sp>
      <p:sp>
        <p:nvSpPr>
          <p:cNvPr id="5" name="TextBox 4"/>
          <p:cNvSpPr txBox="1"/>
          <p:nvPr/>
        </p:nvSpPr>
        <p:spPr>
          <a:xfrm>
            <a:off x="1241930" y="536282"/>
            <a:ext cx="10905309" cy="6371103"/>
          </a:xfrm>
          <a:prstGeom prst="rect">
            <a:avLst/>
          </a:prstGeom>
          <a:solidFill>
            <a:schemeClr val="accent4">
              <a:lumMod val="20000"/>
              <a:lumOff val="80000"/>
            </a:schemeClr>
          </a:solidFill>
        </p:spPr>
        <p:txBody>
          <a:bodyPr wrap="square" rtlCol="0">
            <a:spAutoFit/>
          </a:bodyPr>
          <a:lstStyle/>
          <a:p>
            <a:pPr>
              <a:lnSpc>
                <a:spcPct val="150000"/>
              </a:lnSpc>
            </a:pPr>
            <a:r>
              <a:rPr lang="en-US" sz="2500" b="1" i="1" dirty="0">
                <a:latin typeface="Times New Roman" panose="02020603050405020304" pitchFamily="18" charset="0"/>
                <a:cs typeface="Times New Roman" panose="02020603050405020304" pitchFamily="18" charset="0"/>
              </a:rPr>
              <a:t>Em hãy khoanh tròn vào đáp án đúng nhất</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1/Vở </a:t>
            </a:r>
            <a:r>
              <a:rPr lang="en-US" sz="2500" b="1" dirty="0">
                <a:latin typeface="Times New Roman" panose="02020603050405020304" pitchFamily="18" charset="0"/>
                <a:cs typeface="Times New Roman" panose="02020603050405020304" pitchFamily="18" charset="0"/>
              </a:rPr>
              <a:t>kịch “Hồn Trương Ba, da hàng thịt” được viết vào năm nào?</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A. 1986</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B. 1981</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C. 1984</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D. 1991</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2/Trong </a:t>
            </a:r>
            <a:r>
              <a:rPr lang="en-US" sz="2500" b="1" dirty="0">
                <a:latin typeface="Times New Roman" panose="02020603050405020304" pitchFamily="18" charset="0"/>
                <a:cs typeface="Times New Roman" panose="02020603050405020304" pitchFamily="18" charset="0"/>
              </a:rPr>
              <a:t>đoạn trích có những cuộc đối thoại giữa hồn Trương Ba với những ai?</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A. Xác </a:t>
            </a:r>
            <a:r>
              <a:rPr lang="en-US" sz="2500" b="1" dirty="0">
                <a:latin typeface="Times New Roman" panose="02020603050405020304" pitchFamily="18" charset="0"/>
                <a:cs typeface="Times New Roman" panose="02020603050405020304" pitchFamily="18" charset="0"/>
              </a:rPr>
              <a:t>hàng thịt</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B. Người </a:t>
            </a:r>
            <a:r>
              <a:rPr lang="en-US" sz="2500" b="1" dirty="0">
                <a:latin typeface="Times New Roman" panose="02020603050405020304" pitchFamily="18" charset="0"/>
                <a:cs typeface="Times New Roman" panose="02020603050405020304" pitchFamily="18" charset="0"/>
              </a:rPr>
              <a:t>thân trong gia đình</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C. Đế </a:t>
            </a:r>
            <a:r>
              <a:rPr lang="en-US" sz="2500" b="1" dirty="0">
                <a:latin typeface="Times New Roman" panose="02020603050405020304" pitchFamily="18" charset="0"/>
                <a:cs typeface="Times New Roman" panose="02020603050405020304" pitchFamily="18" charset="0"/>
              </a:rPr>
              <a:t>Thích, Xác hàng thịt</a:t>
            </a:r>
            <a:endParaRPr lang="vi-VN" sz="2500" b="1" dirty="0">
              <a:latin typeface="Times New Roman" panose="02020603050405020304" pitchFamily="18" charset="0"/>
              <a:cs typeface="Times New Roman" panose="02020603050405020304" pitchFamily="18" charset="0"/>
            </a:endParaRPr>
          </a:p>
          <a:p>
            <a:pPr lvl="0">
              <a:lnSpc>
                <a:spcPct val="150000"/>
              </a:lnSpc>
            </a:pPr>
            <a:r>
              <a:rPr lang="en-US" sz="2500" b="1" dirty="0" smtClean="0">
                <a:latin typeface="Times New Roman" panose="02020603050405020304" pitchFamily="18" charset="0"/>
                <a:cs typeface="Times New Roman" panose="02020603050405020304" pitchFamily="18" charset="0"/>
              </a:rPr>
              <a:t>D. Xác </a:t>
            </a:r>
            <a:r>
              <a:rPr lang="en-US" sz="2500" b="1" dirty="0">
                <a:latin typeface="Times New Roman" panose="02020603050405020304" pitchFamily="18" charset="0"/>
                <a:cs typeface="Times New Roman" panose="02020603050405020304" pitchFamily="18" charset="0"/>
              </a:rPr>
              <a:t>hàng thịt, Người thân trong gia đình, Đế </a:t>
            </a:r>
            <a:r>
              <a:rPr lang="en-US" sz="2500" b="1" dirty="0" smtClean="0">
                <a:latin typeface="Times New Roman" panose="02020603050405020304" pitchFamily="18" charset="0"/>
                <a:cs typeface="Times New Roman" panose="02020603050405020304" pitchFamily="18" charset="0"/>
              </a:rPr>
              <a:t>Thích</a:t>
            </a:r>
            <a:endParaRPr lang="vi-VN" sz="25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790" y="440858"/>
            <a:ext cx="149262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BÀI TẬP</a:t>
            </a:r>
            <a:endParaRPr lang="vi-VN" sz="2400" dirty="0">
              <a:latin typeface="Times New Roman" panose="02020603050405020304" pitchFamily="18" charset="0"/>
              <a:cs typeface="Times New Roman" panose="02020603050405020304" pitchFamily="18" charset="0"/>
            </a:endParaRPr>
          </a:p>
        </p:txBody>
      </p:sp>
      <p:sp>
        <p:nvSpPr>
          <p:cNvPr id="7" name="Oval 6"/>
          <p:cNvSpPr/>
          <p:nvPr/>
        </p:nvSpPr>
        <p:spPr>
          <a:xfrm>
            <a:off x="1082487" y="2342381"/>
            <a:ext cx="528918" cy="59167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B</a:t>
            </a:r>
            <a:endParaRPr lang="vi-VN" sz="2400" dirty="0">
              <a:latin typeface="Times New Roman" panose="02020603050405020304" pitchFamily="18" charset="0"/>
              <a:cs typeface="Times New Roman" panose="02020603050405020304" pitchFamily="18" charset="0"/>
            </a:endParaRPr>
          </a:p>
        </p:txBody>
      </p:sp>
      <p:sp>
        <p:nvSpPr>
          <p:cNvPr id="8" name="Oval 7"/>
          <p:cNvSpPr/>
          <p:nvPr/>
        </p:nvSpPr>
        <p:spPr>
          <a:xfrm>
            <a:off x="1241930" y="6302267"/>
            <a:ext cx="475129" cy="6051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D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87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E0507-CAB9-4D33-8103-C522A8B510C1}" type="datetime1">
              <a:rPr lang="vi-VN" smtClean="0"/>
              <a:t>24/04/2020</a:t>
            </a:fld>
            <a:endParaRPr lang="vi-VN"/>
          </a:p>
        </p:txBody>
      </p:sp>
      <p:sp>
        <p:nvSpPr>
          <p:cNvPr id="4" name="Slide Number Placeholder 3"/>
          <p:cNvSpPr>
            <a:spLocks noGrp="1"/>
          </p:cNvSpPr>
          <p:nvPr>
            <p:ph type="sldNum" sz="quarter" idx="12"/>
          </p:nvPr>
        </p:nvSpPr>
        <p:spPr/>
        <p:txBody>
          <a:bodyPr/>
          <a:lstStyle/>
          <a:p>
            <a:fld id="{C171066D-3A9E-44F7-B92C-D212052D95C3}" type="slidenum">
              <a:rPr lang="vi-VN" smtClean="0"/>
              <a:t>39</a:t>
            </a:fld>
            <a:endParaRPr lang="vi-VN"/>
          </a:p>
        </p:txBody>
      </p:sp>
      <p:sp>
        <p:nvSpPr>
          <p:cNvPr id="5" name="TextBox 4"/>
          <p:cNvSpPr txBox="1"/>
          <p:nvPr/>
        </p:nvSpPr>
        <p:spPr>
          <a:xfrm>
            <a:off x="551969" y="535166"/>
            <a:ext cx="10696303" cy="6186309"/>
          </a:xfrm>
          <a:prstGeom prst="rect">
            <a:avLst/>
          </a:prstGeom>
          <a:solidFill>
            <a:schemeClr val="accent1">
              <a:lumMod val="40000"/>
              <a:lumOff val="60000"/>
            </a:schemeClr>
          </a:solidFill>
        </p:spPr>
        <p:txBody>
          <a:bodyPr wrap="square" rtlCol="0">
            <a:spAutoFit/>
          </a:bodyPr>
          <a:lstStyle/>
          <a:p>
            <a:pPr lvl="0">
              <a:lnSpc>
                <a:spcPct val="150000"/>
              </a:lnSpc>
            </a:pPr>
            <a:r>
              <a:rPr lang="en-US" sz="2400" b="1" dirty="0">
                <a:latin typeface="Times New Roman" panose="02020603050405020304" pitchFamily="18" charset="0"/>
                <a:cs typeface="Times New Roman" panose="02020603050405020304" pitchFamily="18" charset="0"/>
              </a:rPr>
              <a:t>3/Câu nói “Không thể bên trong một đằng, bên ngoài một nẻo được. </a:t>
            </a:r>
            <a:r>
              <a:rPr lang="fr-FR" sz="2400" b="1" dirty="0">
                <a:latin typeface="Times New Roman" panose="02020603050405020304" pitchFamily="18" charset="0"/>
                <a:cs typeface="Times New Roman" panose="02020603050405020304" pitchFamily="18" charset="0"/>
              </a:rPr>
              <a:t>Tôi muốn được là tôi toàn vẹn” là của ai?</a:t>
            </a:r>
            <a:endParaRPr lang="vi-VN" sz="2400" b="1" dirty="0">
              <a:latin typeface="Times New Roman" panose="02020603050405020304" pitchFamily="18" charset="0"/>
              <a:cs typeface="Times New Roman" panose="02020603050405020304" pitchFamily="18" charset="0"/>
            </a:endParaRPr>
          </a:p>
          <a:p>
            <a:pPr lvl="0">
              <a:lnSpc>
                <a:spcPct val="150000"/>
              </a:lnSpc>
            </a:pPr>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 Lưu </a:t>
            </a:r>
            <a:r>
              <a:rPr lang="en-US" sz="2400" b="1" dirty="0">
                <a:latin typeface="Times New Roman" panose="02020603050405020304" pitchFamily="18" charset="0"/>
                <a:cs typeface="Times New Roman" panose="02020603050405020304" pitchFamily="18" charset="0"/>
              </a:rPr>
              <a:t>Quang Vũ</a:t>
            </a:r>
            <a:endParaRPr lang="vi-VN" sz="2400" b="1" dirty="0">
              <a:latin typeface="Times New Roman" panose="02020603050405020304" pitchFamily="18" charset="0"/>
              <a:cs typeface="Times New Roman" panose="02020603050405020304" pitchFamily="18" charset="0"/>
            </a:endParaRPr>
          </a:p>
          <a:p>
            <a:pPr lvl="0">
              <a:lnSpc>
                <a:spcPct val="150000"/>
              </a:lnSpc>
            </a:pPr>
            <a:r>
              <a:rPr lang="en-US" sz="2400" b="1" dirty="0">
                <a:latin typeface="Times New Roman" panose="02020603050405020304" pitchFamily="18" charset="0"/>
                <a:cs typeface="Times New Roman" panose="02020603050405020304" pitchFamily="18" charset="0"/>
              </a:rPr>
              <a:t>B</a:t>
            </a:r>
            <a:r>
              <a:rPr lang="en-US" sz="2400" b="1" dirty="0" smtClean="0">
                <a:latin typeface="Times New Roman" panose="02020603050405020304" pitchFamily="18" charset="0"/>
                <a:cs typeface="Times New Roman" panose="02020603050405020304" pitchFamily="18" charset="0"/>
              </a:rPr>
              <a:t>. Đế </a:t>
            </a:r>
            <a:r>
              <a:rPr lang="en-US" sz="2400" b="1" dirty="0">
                <a:latin typeface="Times New Roman" panose="02020603050405020304" pitchFamily="18" charset="0"/>
                <a:cs typeface="Times New Roman" panose="02020603050405020304" pitchFamily="18" charset="0"/>
              </a:rPr>
              <a:t>Thích</a:t>
            </a:r>
            <a:endParaRPr lang="vi-VN" sz="2400" b="1" dirty="0">
              <a:latin typeface="Times New Roman" panose="02020603050405020304" pitchFamily="18" charset="0"/>
              <a:cs typeface="Times New Roman" panose="02020603050405020304" pitchFamily="18" charset="0"/>
            </a:endParaRPr>
          </a:p>
          <a:p>
            <a:pPr lvl="0">
              <a:lnSpc>
                <a:spcPct val="150000"/>
              </a:lnSpc>
            </a:pPr>
            <a:r>
              <a:rPr lang="en-US" sz="2400" b="1" dirty="0">
                <a:latin typeface="Times New Roman" panose="02020603050405020304" pitchFamily="18" charset="0"/>
                <a:cs typeface="Times New Roman" panose="02020603050405020304" pitchFamily="18" charset="0"/>
              </a:rPr>
              <a:t>C</a:t>
            </a:r>
            <a:r>
              <a:rPr lang="en-US" sz="2400" b="1" dirty="0" smtClean="0">
                <a:latin typeface="Times New Roman" panose="02020603050405020304" pitchFamily="18" charset="0"/>
                <a:cs typeface="Times New Roman" panose="02020603050405020304" pitchFamily="18" charset="0"/>
              </a:rPr>
              <a:t>. Hồn </a:t>
            </a:r>
            <a:r>
              <a:rPr lang="en-US" sz="2400" b="1" dirty="0">
                <a:latin typeface="Times New Roman" panose="02020603050405020304" pitchFamily="18" charset="0"/>
                <a:cs typeface="Times New Roman" panose="02020603050405020304" pitchFamily="18" charset="0"/>
              </a:rPr>
              <a:t>Trương Ba</a:t>
            </a:r>
            <a:endParaRPr lang="vi-VN" sz="2400" b="1" dirty="0">
              <a:latin typeface="Times New Roman" panose="02020603050405020304" pitchFamily="18" charset="0"/>
              <a:cs typeface="Times New Roman" panose="02020603050405020304" pitchFamily="18" charset="0"/>
            </a:endParaRPr>
          </a:p>
          <a:p>
            <a:pPr lvl="0">
              <a:lnSpc>
                <a:spcPct val="150000"/>
              </a:lnSpc>
            </a:pPr>
            <a:r>
              <a:rPr lang="en-US" sz="2400" b="1" dirty="0">
                <a:latin typeface="Times New Roman" panose="02020603050405020304" pitchFamily="18" charset="0"/>
                <a:cs typeface="Times New Roman" panose="02020603050405020304" pitchFamily="18" charset="0"/>
              </a:rPr>
              <a:t>D</a:t>
            </a:r>
            <a:r>
              <a:rPr lang="en-US" sz="2400" b="1" dirty="0" smtClean="0">
                <a:latin typeface="Times New Roman" panose="02020603050405020304" pitchFamily="18" charset="0"/>
                <a:cs typeface="Times New Roman" panose="02020603050405020304" pitchFamily="18" charset="0"/>
              </a:rPr>
              <a:t>. Xác </a:t>
            </a:r>
            <a:r>
              <a:rPr lang="en-US" sz="2400" b="1" dirty="0">
                <a:latin typeface="Times New Roman" panose="02020603050405020304" pitchFamily="18" charset="0"/>
                <a:cs typeface="Times New Roman" panose="02020603050405020304" pitchFamily="18" charset="0"/>
              </a:rPr>
              <a:t>hàng thịt</a:t>
            </a:r>
            <a:endParaRPr lang="vi-VN" sz="2400" b="1" dirty="0">
              <a:latin typeface="Times New Roman" panose="02020603050405020304" pitchFamily="18" charset="0"/>
              <a:cs typeface="Times New Roman" panose="02020603050405020304" pitchFamily="18" charset="0"/>
            </a:endParaRPr>
          </a:p>
          <a:p>
            <a:pPr lvl="0">
              <a:lnSpc>
                <a:spcPct val="150000"/>
              </a:lnSpc>
            </a:pPr>
            <a:r>
              <a:rPr lang="en-US" sz="2400" b="1" dirty="0">
                <a:latin typeface="Times New Roman" panose="02020603050405020304" pitchFamily="18" charset="0"/>
                <a:cs typeface="Times New Roman" panose="02020603050405020304" pitchFamily="18" charset="0"/>
              </a:rPr>
              <a:t>4/Trong cuộc đối thoại với Đế Thích, hồn Trương Ba đã cầu xin điều gì?</a:t>
            </a:r>
            <a:endParaRPr lang="vi-VN" sz="2400" b="1" dirty="0">
              <a:latin typeface="Times New Roman" panose="02020603050405020304" pitchFamily="18" charset="0"/>
              <a:cs typeface="Times New Roman" panose="02020603050405020304" pitchFamily="18" charset="0"/>
            </a:endParaRPr>
          </a:p>
          <a:p>
            <a:pPr lvl="0">
              <a:lnSpc>
                <a:spcPct val="150000"/>
              </a:lnSpc>
            </a:pPr>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 Cầu </a:t>
            </a:r>
            <a:r>
              <a:rPr lang="en-US" sz="2400" b="1" dirty="0">
                <a:latin typeface="Times New Roman" panose="02020603050405020304" pitchFamily="18" charset="0"/>
                <a:cs typeface="Times New Roman" panose="02020603050405020304" pitchFamily="18" charset="0"/>
              </a:rPr>
              <a:t>xin được trở </a:t>
            </a:r>
            <a:r>
              <a:rPr lang="en-US" sz="2400" b="1" dirty="0" smtClean="0">
                <a:latin typeface="Times New Roman" panose="02020603050405020304" pitchFamily="18" charset="0"/>
                <a:cs typeface="Times New Roman" panose="02020603050405020304" pitchFamily="18" charset="0"/>
              </a:rPr>
              <a:t>về </a:t>
            </a:r>
            <a:r>
              <a:rPr lang="en-US" sz="2400" b="1" dirty="0">
                <a:latin typeface="Times New Roman" panose="02020603050405020304" pitchFamily="18" charset="0"/>
                <a:cs typeface="Times New Roman" panose="02020603050405020304" pitchFamily="18" charset="0"/>
              </a:rPr>
              <a:t>với thân xác của mình</a:t>
            </a:r>
            <a:endParaRPr lang="vi-VN" sz="2400" b="1" dirty="0">
              <a:latin typeface="Times New Roman" panose="02020603050405020304" pitchFamily="18" charset="0"/>
              <a:cs typeface="Times New Roman" panose="02020603050405020304" pitchFamily="18" charset="0"/>
            </a:endParaRPr>
          </a:p>
          <a:p>
            <a:pPr lvl="0">
              <a:lnSpc>
                <a:spcPct val="150000"/>
              </a:lnSpc>
            </a:pPr>
            <a:r>
              <a:rPr lang="en-US" sz="2400" b="1" dirty="0">
                <a:latin typeface="Times New Roman" panose="02020603050405020304" pitchFamily="18" charset="0"/>
                <a:cs typeface="Times New Roman" panose="02020603050405020304" pitchFamily="18" charset="0"/>
              </a:rPr>
              <a:t>B</a:t>
            </a:r>
            <a:r>
              <a:rPr lang="en-US" sz="2400" b="1" dirty="0" smtClean="0">
                <a:latin typeface="Times New Roman" panose="02020603050405020304" pitchFamily="18" charset="0"/>
                <a:cs typeface="Times New Roman" panose="02020603050405020304" pitchFamily="18" charset="0"/>
              </a:rPr>
              <a:t>. Cầu </a:t>
            </a:r>
            <a:r>
              <a:rPr lang="en-US" sz="2400" b="1" dirty="0">
                <a:latin typeface="Times New Roman" panose="02020603050405020304" pitchFamily="18" charset="0"/>
                <a:cs typeface="Times New Roman" panose="02020603050405020304" pitchFamily="18" charset="0"/>
              </a:rPr>
              <a:t>xin được nhập vào xác cu Tị</a:t>
            </a:r>
            <a:endParaRPr lang="vi-VN" sz="2400" b="1" dirty="0">
              <a:latin typeface="Times New Roman" panose="02020603050405020304" pitchFamily="18" charset="0"/>
              <a:cs typeface="Times New Roman" panose="02020603050405020304" pitchFamily="18" charset="0"/>
            </a:endParaRPr>
          </a:p>
          <a:p>
            <a:pPr lvl="0">
              <a:lnSpc>
                <a:spcPct val="150000"/>
              </a:lnSpc>
            </a:pPr>
            <a:r>
              <a:rPr lang="en-US" sz="2400" b="1" dirty="0">
                <a:latin typeface="Times New Roman" panose="02020603050405020304" pitchFamily="18" charset="0"/>
                <a:cs typeface="Times New Roman" panose="02020603050405020304" pitchFamily="18" charset="0"/>
              </a:rPr>
              <a:t>C</a:t>
            </a:r>
            <a:r>
              <a:rPr lang="en-US" sz="2400" b="1" dirty="0" smtClean="0">
                <a:latin typeface="Times New Roman" panose="02020603050405020304" pitchFamily="18" charset="0"/>
                <a:cs typeface="Times New Roman" panose="02020603050405020304" pitchFamily="18" charset="0"/>
              </a:rPr>
              <a:t>. Cầu </a:t>
            </a:r>
            <a:r>
              <a:rPr lang="en-US" sz="2400" b="1" dirty="0">
                <a:latin typeface="Times New Roman" panose="02020603050405020304" pitchFamily="18" charset="0"/>
                <a:cs typeface="Times New Roman" panose="02020603050405020304" pitchFamily="18" charset="0"/>
              </a:rPr>
              <a:t>xin được chết</a:t>
            </a:r>
            <a:endParaRPr lang="vi-VN" sz="2400" b="1" dirty="0">
              <a:latin typeface="Times New Roman" panose="02020603050405020304" pitchFamily="18" charset="0"/>
              <a:cs typeface="Times New Roman" panose="02020603050405020304" pitchFamily="18" charset="0"/>
            </a:endParaRPr>
          </a:p>
          <a:p>
            <a:pPr lvl="0">
              <a:lnSpc>
                <a:spcPct val="150000"/>
              </a:lnSpc>
            </a:pPr>
            <a:r>
              <a:rPr lang="en-US" sz="2400" b="1" dirty="0">
                <a:latin typeface="Times New Roman" panose="02020603050405020304" pitchFamily="18" charset="0"/>
                <a:cs typeface="Times New Roman" panose="02020603050405020304" pitchFamily="18" charset="0"/>
              </a:rPr>
              <a:t>D</a:t>
            </a:r>
            <a:r>
              <a:rPr lang="en-US" sz="2400" b="1" dirty="0" smtClean="0">
                <a:latin typeface="Times New Roman" panose="02020603050405020304" pitchFamily="18" charset="0"/>
                <a:cs typeface="Times New Roman" panose="02020603050405020304" pitchFamily="18" charset="0"/>
              </a:rPr>
              <a:t>. Cầu </a:t>
            </a:r>
            <a:r>
              <a:rPr lang="en-US" sz="2400" b="1" dirty="0">
                <a:latin typeface="Times New Roman" panose="02020603050405020304" pitchFamily="18" charset="0"/>
                <a:cs typeface="Times New Roman" panose="02020603050405020304" pitchFamily="18" charset="0"/>
              </a:rPr>
              <a:t>xin mình được chết hẳn và cu Tị được sống lại</a:t>
            </a:r>
            <a:endParaRPr lang="vi-VN" sz="2400" b="1" dirty="0">
              <a:latin typeface="Times New Roman" panose="02020603050405020304" pitchFamily="18" charset="0"/>
              <a:cs typeface="Times New Roman" panose="02020603050405020304" pitchFamily="18" charset="0"/>
            </a:endParaRPr>
          </a:p>
        </p:txBody>
      </p:sp>
      <p:sp>
        <p:nvSpPr>
          <p:cNvPr id="6" name="Oval 5"/>
          <p:cNvSpPr/>
          <p:nvPr/>
        </p:nvSpPr>
        <p:spPr>
          <a:xfrm>
            <a:off x="497540" y="2743200"/>
            <a:ext cx="524435" cy="6185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7" name="Oval 6"/>
          <p:cNvSpPr/>
          <p:nvPr/>
        </p:nvSpPr>
        <p:spPr>
          <a:xfrm>
            <a:off x="497540" y="6118412"/>
            <a:ext cx="524435" cy="6030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D</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12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BAI GIANG - GIAO AN VAN HOC\GIAO AN LOP 12\HON TRUONG BA DA HANG THIT\img_4006_r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709" y="225136"/>
            <a:ext cx="5181600" cy="55660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43011" name="Picture 3" descr="E:\BAI GIANG - GIAO AN VAN HOC\GIAO AN LOP 12\HON TRUONG BA DA HANG THIT\Nghệ sĩ Tố Uyên thời trẻ.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964" y="225136"/>
            <a:ext cx="3657600" cy="38210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48" name="TextBox 1"/>
          <p:cNvSpPr txBox="1">
            <a:spLocks noChangeArrowheads="1"/>
          </p:cNvSpPr>
          <p:nvPr/>
        </p:nvSpPr>
        <p:spPr bwMode="auto">
          <a:xfrm>
            <a:off x="1752600" y="4267201"/>
            <a:ext cx="3429000" cy="1200329"/>
          </a:xfrm>
          <a:prstGeom prst="rect">
            <a:avLst/>
          </a:prstGeom>
          <a:noFill/>
          <a:ln w="9525">
            <a:noFill/>
            <a:miter lim="800000"/>
            <a:headEnd/>
            <a:tailEnd/>
          </a:ln>
        </p:spPr>
        <p:txBody>
          <a:bodyPr>
            <a:spAutoFit/>
          </a:bodyPr>
          <a:lstStyle/>
          <a:p>
            <a:r>
              <a:rPr lang="en-US" sz="2400" b="1" i="1">
                <a:solidFill>
                  <a:srgbClr val="0000FF"/>
                </a:solidFill>
              </a:rPr>
              <a:t> Lưu Quang Vũ - Tố Uyên (người vợ đầu tiên) và con trai Lưu Minh Vũ</a:t>
            </a:r>
          </a:p>
        </p:txBody>
      </p:sp>
    </p:spTree>
    <p:extLst>
      <p:ext uri="{BB962C8B-B14F-4D97-AF65-F5344CB8AC3E}">
        <p14:creationId xmlns:p14="http://schemas.microsoft.com/office/powerpoint/2010/main" val="18365126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59407"/>
            <a:ext cx="6217920" cy="3772954"/>
          </a:xfrm>
        </p:spPr>
      </p:pic>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5</a:t>
            </a:fld>
            <a:endParaRPr lang="vi-VN"/>
          </a:p>
        </p:txBody>
      </p:sp>
      <p:pic>
        <p:nvPicPr>
          <p:cNvPr id="2050" name="Picture 2" descr="Káº¿t quáº£ hÃ¬nh áº£nh cho lÆ°u quang v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920" y="459406"/>
            <a:ext cx="5974080" cy="37729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47148" y="4509526"/>
            <a:ext cx="7156875" cy="18158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US" sz="2800" b="1" dirty="0" smtClean="0">
                <a:sym typeface="Wingdings" panose="05000000000000000000" pitchFamily="2" charset="2"/>
              </a:rPr>
              <a:t> </a:t>
            </a:r>
            <a:r>
              <a:rPr lang="en-US" sz="2800" b="1" dirty="0" smtClean="0">
                <a:latin typeface="Times New Roman" panose="02020603050405020304" pitchFamily="18" charset="0"/>
                <a:cs typeface="Times New Roman" panose="02020603050405020304" pitchFamily="18" charset="0"/>
                <a:sym typeface="Wingdings" panose="05000000000000000000" pitchFamily="2" charset="2"/>
              </a:rPr>
              <a:t>Lưu Quang Vũ là hiện tượng </a:t>
            </a:r>
            <a:r>
              <a:rPr lang="en-US" sz="2800" b="1" dirty="0" err="1" smtClean="0">
                <a:latin typeface="Times New Roman" panose="02020603050405020304" pitchFamily="18" charset="0"/>
                <a:cs typeface="Times New Roman" panose="02020603050405020304" pitchFamily="18" charset="0"/>
                <a:sym typeface="Wingdings" panose="05000000000000000000" pitchFamily="2" charset="2"/>
              </a:rPr>
              <a:t>đăc</a:t>
            </a:r>
            <a:r>
              <a:rPr lang="en-US" sz="2800" b="1" dirty="0" smtClean="0">
                <a:latin typeface="Times New Roman" panose="02020603050405020304" pitchFamily="18" charset="0"/>
                <a:cs typeface="Times New Roman" panose="02020603050405020304" pitchFamily="18" charset="0"/>
                <a:sym typeface="Wingdings" panose="05000000000000000000" pitchFamily="2" charset="2"/>
              </a:rPr>
              <a:t> biệt của sân khấu kịch trường những năm 80 của thế </a:t>
            </a:r>
            <a:r>
              <a:rPr lang="en-US" sz="2800" b="1" dirty="0" err="1" smtClean="0">
                <a:latin typeface="Times New Roman" panose="02020603050405020304" pitchFamily="18" charset="0"/>
                <a:cs typeface="Times New Roman" panose="02020603050405020304" pitchFamily="18" charset="0"/>
                <a:sym typeface="Wingdings" panose="05000000000000000000" pitchFamily="2" charset="2"/>
              </a:rPr>
              <a:t>kỷ</a:t>
            </a:r>
            <a:r>
              <a:rPr lang="en-US" sz="2800" b="1" dirty="0" smtClean="0">
                <a:latin typeface="Times New Roman" panose="02020603050405020304" pitchFamily="18" charset="0"/>
                <a:cs typeface="Times New Roman" panose="02020603050405020304" pitchFamily="18" charset="0"/>
                <a:sym typeface="Wingdings" panose="05000000000000000000" pitchFamily="2" charset="2"/>
              </a:rPr>
              <a:t> XX và là nhà viết kịch tài năng nhất của văn học Việt Nam hiện đại.</a:t>
            </a:r>
            <a:endParaRPr lang="vi-VN" sz="2800" b="1" dirty="0"/>
          </a:p>
        </p:txBody>
      </p:sp>
    </p:spTree>
    <p:extLst>
      <p:ext uri="{BB962C8B-B14F-4D97-AF65-F5344CB8AC3E}">
        <p14:creationId xmlns:p14="http://schemas.microsoft.com/office/powerpoint/2010/main" val="30547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2" y="453112"/>
            <a:ext cx="10515600" cy="613954"/>
          </a:xfrm>
        </p:spPr>
        <p:txBody>
          <a:bodyPr/>
          <a:lstStyle/>
          <a:p>
            <a:r>
              <a:rPr lang="en-US" b="1" dirty="0" smtClean="0">
                <a:solidFill>
                  <a:srgbClr val="FF0000"/>
                </a:solidFill>
              </a:rPr>
              <a:t>2/ Sự nghiệp sáng tác</a:t>
            </a:r>
            <a:endParaRPr lang="vi-VN" b="1" dirty="0">
              <a:solidFill>
                <a:srgbClr val="FF0000"/>
              </a:solidFill>
            </a:endParaRPr>
          </a:p>
        </p:txBody>
      </p:sp>
      <p:sp>
        <p:nvSpPr>
          <p:cNvPr id="3" name="Content Placeholder 2"/>
          <p:cNvSpPr>
            <a:spLocks noGrp="1"/>
          </p:cNvSpPr>
          <p:nvPr>
            <p:ph idx="1"/>
          </p:nvPr>
        </p:nvSpPr>
        <p:spPr>
          <a:xfrm>
            <a:off x="5122727" y="574766"/>
            <a:ext cx="6882039" cy="5781584"/>
          </a:xfr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800" b="1" dirty="0" smtClean="0">
                <a:latin typeface="Times New Roman" panose="02020603050405020304" pitchFamily="18" charset="0"/>
                <a:cs typeface="Times New Roman" panose="02020603050405020304" pitchFamily="18" charset="0"/>
              </a:rPr>
              <a:t>Sinh ra trong gia đình trí thức, cha là nhà viết kịch Lưu Quang Thuận, ông sớm bộc lộ năng khiếu.</a:t>
            </a:r>
          </a:p>
          <a:p>
            <a:r>
              <a:rPr lang="en-US" sz="2800" b="1" dirty="0" smtClean="0">
                <a:latin typeface="Times New Roman" panose="02020603050405020304" pitchFamily="18" charset="0"/>
                <a:cs typeface="Times New Roman" panose="02020603050405020304" pitchFamily="18" charset="0"/>
              </a:rPr>
              <a:t>Vở kịch đầu tay “ Sống mãi tuổi 17 ”, chưa gây được tiếng vang, nhưng sau đó với một nguồn sáng tạo đột khởi mạnh mẽ, ông đã cho ra đời những vở kịch gây xôn xao dư luận như:</a:t>
            </a: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Lời nói dối cuối cùng.</a:t>
            </a: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Nàng Si- ta</a:t>
            </a: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Chết cho người chưa có.</a:t>
            </a: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Bệnh </a:t>
            </a:r>
            <a:r>
              <a:rPr lang="en-US" sz="2800" b="1" dirty="0" err="1" smtClean="0">
                <a:latin typeface="Times New Roman" panose="02020603050405020304" pitchFamily="18" charset="0"/>
                <a:cs typeface="Times New Roman" panose="02020603050405020304" pitchFamily="18" charset="0"/>
              </a:rPr>
              <a:t>sỹ</a:t>
            </a:r>
            <a:r>
              <a:rPr lang="en-US" sz="2800"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Lời thề thứ 9</a:t>
            </a:r>
          </a:p>
        </p:txBody>
      </p:sp>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6</a:t>
            </a:fld>
            <a:endParaRPr lang="vi-VN"/>
          </a:p>
        </p:txBody>
      </p:sp>
      <p:pic>
        <p:nvPicPr>
          <p:cNvPr id="2050" name="Picture 2" descr="Káº¿t quáº£ hÃ¬nh áº£nh cho nÃ ng si ta lÆ°u quang vÅ©"/>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8720"/>
            <a:ext cx="2220686" cy="2880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áº¿t quáº£ hÃ¬nh áº£nh cho Lá»i thá» thá»© 9 lÆ°u quang v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633" y="1153569"/>
            <a:ext cx="2792094" cy="22757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oi-noi-doi-cuoi-cung-thong-diep-cua-luu-quang-vu-ve-long-trung-thu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5752"/>
            <a:ext cx="2683239" cy="22690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áº¿t quáº£ hÃ¬nh áº£nh cho Lá»i thá» thá»© 9 lÆ°u quang vÅ©"/>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3239" y="3400857"/>
            <a:ext cx="2439488" cy="295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ircle(in)">
                                      <p:cBhvr>
                                        <p:cTn id="47" dur="2000"/>
                                        <p:tgtEl>
                                          <p:spTgt spid="3">
                                            <p:txEl>
                                              <p:pRg st="6" end="6"/>
                                            </p:txEl>
                                          </p:spTgt>
                                        </p:tgtEl>
                                      </p:cBhvr>
                                    </p:animEffect>
                                  </p:childTnLst>
                                </p:cTn>
                              </p:par>
                              <p:par>
                                <p:cTn id="48" presetID="2" presetClass="entr" presetSubtype="4" fill="hold" nodeType="withEffect">
                                  <p:stCondLst>
                                    <p:cond delay="0"/>
                                  </p:stCondLst>
                                  <p:childTnLst>
                                    <p:set>
                                      <p:cBhvr>
                                        <p:cTn id="49" dur="1" fill="hold">
                                          <p:stCondLst>
                                            <p:cond delay="0"/>
                                          </p:stCondLst>
                                        </p:cTn>
                                        <p:tgtEl>
                                          <p:spTgt spid="2050"/>
                                        </p:tgtEl>
                                        <p:attrNameLst>
                                          <p:attrName>style.visibility</p:attrName>
                                        </p:attrNameLst>
                                      </p:cBhvr>
                                      <p:to>
                                        <p:strVal val="visible"/>
                                      </p:to>
                                    </p:set>
                                    <p:anim calcmode="lin" valueType="num">
                                      <p:cBhvr additive="base">
                                        <p:cTn id="50" dur="500" fill="hold"/>
                                        <p:tgtEl>
                                          <p:spTgt spid="2050"/>
                                        </p:tgtEl>
                                        <p:attrNameLst>
                                          <p:attrName>ppt_x</p:attrName>
                                        </p:attrNameLst>
                                      </p:cBhvr>
                                      <p:tavLst>
                                        <p:tav tm="0">
                                          <p:val>
                                            <p:strVal val="#ppt_x"/>
                                          </p:val>
                                        </p:tav>
                                        <p:tav tm="100000">
                                          <p:val>
                                            <p:strVal val="#ppt_x"/>
                                          </p:val>
                                        </p:tav>
                                      </p:tavLst>
                                    </p:anim>
                                    <p:anim calcmode="lin" valueType="num">
                                      <p:cBhvr additive="base">
                                        <p:cTn id="51" dur="500" fill="hold"/>
                                        <p:tgtEl>
                                          <p:spTgt spid="2050"/>
                                        </p:tgtEl>
                                        <p:attrNameLst>
                                          <p:attrName>ppt_y</p:attrName>
                                        </p:attrNameLst>
                                      </p:cBhvr>
                                      <p:tavLst>
                                        <p:tav tm="0">
                                          <p:val>
                                            <p:strVal val="1+#ppt_h/2"/>
                                          </p:val>
                                        </p:tav>
                                        <p:tav tm="100000">
                                          <p:val>
                                            <p:strVal val="#ppt_y"/>
                                          </p:val>
                                        </p:tav>
                                      </p:tavLst>
                                    </p:anim>
                                  </p:childTnLst>
                                </p:cTn>
                              </p:par>
                              <p:par>
                                <p:cTn id="52" presetID="22" presetClass="entr" presetSubtype="4"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par>
                                <p:cTn id="55" presetID="16" presetClass="entr" presetSubtype="21"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par>
                                <p:cTn id="58" presetID="6" presetClass="entr" presetSubtype="16" fill="hold" nodeType="withEffect">
                                  <p:stCondLst>
                                    <p:cond delay="0"/>
                                  </p:stCondLst>
                                  <p:childTnLst>
                                    <p:set>
                                      <p:cBhvr>
                                        <p:cTn id="59" dur="1" fill="hold">
                                          <p:stCondLst>
                                            <p:cond delay="0"/>
                                          </p:stCondLst>
                                        </p:cTn>
                                        <p:tgtEl>
                                          <p:spTgt spid="2052"/>
                                        </p:tgtEl>
                                        <p:attrNameLst>
                                          <p:attrName>style.visibility</p:attrName>
                                        </p:attrNameLst>
                                      </p:cBhvr>
                                      <p:to>
                                        <p:strVal val="visible"/>
                                      </p:to>
                                    </p:set>
                                    <p:animEffect transition="in" filter="circle(in)">
                                      <p:cBhvr>
                                        <p:cTn id="60"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2" y="453112"/>
            <a:ext cx="10515600" cy="613954"/>
          </a:xfrm>
        </p:spPr>
        <p:txBody>
          <a:bodyPr/>
          <a:lstStyle/>
          <a:p>
            <a:r>
              <a:rPr lang="en-US" b="1" dirty="0" smtClean="0">
                <a:solidFill>
                  <a:srgbClr val="FF0000"/>
                </a:solidFill>
              </a:rPr>
              <a:t>2/ Sự nghiệp sáng tác</a:t>
            </a:r>
            <a:endParaRPr lang="vi-VN" b="1" dirty="0">
              <a:solidFill>
                <a:srgbClr val="FF0000"/>
              </a:solidFill>
            </a:endParaRPr>
          </a:p>
        </p:txBody>
      </p:sp>
      <p:sp>
        <p:nvSpPr>
          <p:cNvPr id="3" name="Content Placeholder 2"/>
          <p:cNvSpPr>
            <a:spLocks noGrp="1"/>
          </p:cNvSpPr>
          <p:nvPr>
            <p:ph idx="1"/>
          </p:nvPr>
        </p:nvSpPr>
        <p:spPr>
          <a:xfrm>
            <a:off x="5122727" y="574766"/>
            <a:ext cx="6882039" cy="5781584"/>
          </a:xfr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800" b="1" dirty="0" smtClean="0">
                <a:latin typeface="Times New Roman" panose="02020603050405020304" pitchFamily="18" charset="0"/>
                <a:cs typeface="Times New Roman" panose="02020603050405020304" pitchFamily="18" charset="0"/>
              </a:rPr>
              <a:t>Sinh ra trong gia đình trí thức, cha là nhà viết kịch Lưu Quang Thuận, ông sớm bộc lộ năng khiếu.</a:t>
            </a:r>
          </a:p>
          <a:p>
            <a:r>
              <a:rPr lang="en-US" sz="2800" b="1" dirty="0" smtClean="0">
                <a:latin typeface="Times New Roman" panose="02020603050405020304" pitchFamily="18" charset="0"/>
                <a:cs typeface="Times New Roman" panose="02020603050405020304" pitchFamily="18" charset="0"/>
              </a:rPr>
              <a:t>Vở kịch đầu tay “ Sống mãi tuổi 17 ”, chưa gây được tiếng vang, nhưng sau đó với một nguồn sáng tạo đột khởi mạnh mẽ, ông đã cho ra đời những vở kịch gây xôn xao dư luận như:</a:t>
            </a:r>
          </a:p>
          <a:p>
            <a:pPr marL="0" indent="0">
              <a:buNone/>
            </a:pPr>
            <a:endParaRPr lang="en-US"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Tôi và chúng ta</a:t>
            </a: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Hai ngàn ngày oan trái</a:t>
            </a: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Hồn Trương Ba, da hàng thịt…..</a:t>
            </a:r>
          </a:p>
          <a:p>
            <a:pPr>
              <a:buFont typeface="Wingdings" panose="05000000000000000000" pitchFamily="2" charset="2"/>
              <a:buChar char="ü"/>
            </a:pPr>
            <a:endParaRPr lang="en-US"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vi-VN"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E6204DC-55B2-4541-84B5-27F26587B4A3}" type="datetime1">
              <a:rPr lang="vi-VN" smtClean="0"/>
              <a:t>24/04/2020</a:t>
            </a:fld>
            <a:endParaRPr lang="vi-VN"/>
          </a:p>
        </p:txBody>
      </p:sp>
      <p:sp>
        <p:nvSpPr>
          <p:cNvPr id="6" name="Slide Number Placeholder 5"/>
          <p:cNvSpPr>
            <a:spLocks noGrp="1"/>
          </p:cNvSpPr>
          <p:nvPr>
            <p:ph type="sldNum" sz="quarter" idx="12"/>
          </p:nvPr>
        </p:nvSpPr>
        <p:spPr/>
        <p:txBody>
          <a:bodyPr/>
          <a:lstStyle/>
          <a:p>
            <a:fld id="{C171066D-3A9E-44F7-B92C-D212052D95C3}" type="slidenum">
              <a:rPr lang="vi-VN" smtClean="0"/>
              <a:t>7</a:t>
            </a:fld>
            <a:endParaRPr lang="vi-VN"/>
          </a:p>
        </p:txBody>
      </p:sp>
      <p:pic>
        <p:nvPicPr>
          <p:cNvPr id="2050" name="Picture 2" descr="Káº¿t quáº£ hÃ¬nh áº£nh cho nÃ ng si ta lÆ°u quang vÅ©"/>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8720"/>
            <a:ext cx="2220686" cy="2880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áº¿t quáº£ hÃ¬nh áº£nh cho Lá»i thá» thá»© 9 lÆ°u quang v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633" y="1153569"/>
            <a:ext cx="2792094" cy="22757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oi-noi-doi-cuoi-cung-thong-diep-cua-luu-quang-vu-ve-long-trung-thu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5752"/>
            <a:ext cx="2683239" cy="22690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áº¿t quáº£ hÃ¬nh áº£nh cho Lá»i thá» thá»© 9 lÆ°u quang vÅ©"/>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3239" y="3400857"/>
            <a:ext cx="2439488" cy="295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8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6" presetClass="entr" presetSubtype="16"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circle(in)">
                                      <p:cBhvr>
                                        <p:cTn id="29" dur="20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ircle(in)">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a:srcRect/>
          <a:stretch>
            <a:fillRect/>
          </a:stretch>
        </p:blipFill>
        <p:spPr bwMode="auto">
          <a:xfrm>
            <a:off x="2286000" y="1354815"/>
            <a:ext cx="7543800" cy="3962400"/>
          </a:xfrm>
          <a:prstGeom prst="rect">
            <a:avLst/>
          </a:prstGeom>
          <a:noFill/>
          <a:ln w="9525">
            <a:noFill/>
            <a:miter lim="800000"/>
            <a:headEnd/>
            <a:tailEnd/>
          </a:ln>
        </p:spPr>
      </p:pic>
      <p:sp>
        <p:nvSpPr>
          <p:cNvPr id="8195" name="Text Box 8"/>
          <p:cNvSpPr txBox="1">
            <a:spLocks noChangeArrowheads="1"/>
          </p:cNvSpPr>
          <p:nvPr/>
        </p:nvSpPr>
        <p:spPr bwMode="auto">
          <a:xfrm>
            <a:off x="4035086" y="5489342"/>
            <a:ext cx="4645887" cy="954107"/>
          </a:xfrm>
          <a:prstGeom prst="rect">
            <a:avLst/>
          </a:prstGeom>
          <a:noFill/>
          <a:ln w="9525">
            <a:noFill/>
            <a:miter lim="800000"/>
            <a:headEnd/>
            <a:tailEnd/>
          </a:ln>
        </p:spPr>
        <p:txBody>
          <a:bodyPr wrap="none">
            <a:spAutoFit/>
          </a:bodyPr>
          <a:lstStyle/>
          <a:p>
            <a:pPr algn="ctr"/>
            <a:r>
              <a:rPr lang="en-US" sz="2800" i="1" dirty="0">
                <a:solidFill>
                  <a:srgbClr val="FF0000"/>
                </a:solidFill>
              </a:rPr>
              <a:t>Cảnh trong vở </a:t>
            </a:r>
          </a:p>
          <a:p>
            <a:pPr algn="ctr"/>
            <a:r>
              <a:rPr lang="en-US" sz="2800" i="1" dirty="0">
                <a:solidFill>
                  <a:srgbClr val="FF0000"/>
                </a:solidFill>
              </a:rPr>
              <a:t>“Hồn Trương Ba, da hàng thịt”</a:t>
            </a:r>
          </a:p>
        </p:txBody>
      </p:sp>
      <p:sp>
        <p:nvSpPr>
          <p:cNvPr id="8196" name="Text Box 8"/>
          <p:cNvSpPr txBox="1">
            <a:spLocks noChangeArrowheads="1"/>
          </p:cNvSpPr>
          <p:nvPr/>
        </p:nvSpPr>
        <p:spPr bwMode="auto">
          <a:xfrm>
            <a:off x="2400300" y="429172"/>
            <a:ext cx="7315200" cy="954088"/>
          </a:xfrm>
          <a:prstGeom prst="rect">
            <a:avLst/>
          </a:prstGeom>
          <a:noFill/>
          <a:ln w="9525">
            <a:noFill/>
            <a:miter lim="800000"/>
            <a:headEnd/>
            <a:tailEnd/>
          </a:ln>
        </p:spPr>
        <p:txBody>
          <a:bodyPr>
            <a:spAutoFit/>
          </a:bodyPr>
          <a:lstStyle/>
          <a:p>
            <a:pPr algn="ctr"/>
            <a:r>
              <a:rPr lang="en-US" sz="2800" b="1">
                <a:solidFill>
                  <a:schemeClr val="accent2"/>
                </a:solidFill>
              </a:rPr>
              <a:t>Một số hình ảnh về các vở kịch của</a:t>
            </a:r>
          </a:p>
          <a:p>
            <a:pPr algn="ctr"/>
            <a:r>
              <a:rPr lang="en-US" sz="2800" b="1">
                <a:solidFill>
                  <a:schemeClr val="accent2"/>
                </a:solidFill>
              </a:rPr>
              <a:t> Lưu Quang Vũ</a:t>
            </a:r>
          </a:p>
        </p:txBody>
      </p:sp>
    </p:spTree>
    <p:extLst>
      <p:ext uri="{BB962C8B-B14F-4D97-AF65-F5344CB8AC3E}">
        <p14:creationId xmlns:p14="http://schemas.microsoft.com/office/powerpoint/2010/main" val="239774488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587" y="1842272"/>
            <a:ext cx="678180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3948113" y="6298365"/>
            <a:ext cx="3696846" cy="523220"/>
          </a:xfrm>
          <a:prstGeom prst="rect">
            <a:avLst/>
          </a:prstGeom>
          <a:noFill/>
          <a:ln w="9525">
            <a:noFill/>
            <a:miter lim="800000"/>
            <a:headEnd/>
            <a:tailEnd/>
          </a:ln>
        </p:spPr>
        <p:txBody>
          <a:bodyPr wrap="none">
            <a:spAutoFit/>
          </a:bodyPr>
          <a:lstStyle/>
          <a:p>
            <a:r>
              <a:rPr lang="en-US" sz="2800" b="1"/>
              <a:t>Kịch “Sống mãi tuổi 17”</a:t>
            </a:r>
          </a:p>
        </p:txBody>
      </p:sp>
      <p:sp>
        <p:nvSpPr>
          <p:cNvPr id="9220" name="Text Box 8"/>
          <p:cNvSpPr txBox="1">
            <a:spLocks noChangeArrowheads="1"/>
          </p:cNvSpPr>
          <p:nvPr/>
        </p:nvSpPr>
        <p:spPr bwMode="auto">
          <a:xfrm>
            <a:off x="2286000" y="888165"/>
            <a:ext cx="7315200" cy="954088"/>
          </a:xfrm>
          <a:prstGeom prst="rect">
            <a:avLst/>
          </a:prstGeom>
          <a:noFill/>
          <a:ln w="9525">
            <a:noFill/>
            <a:miter lim="800000"/>
            <a:headEnd/>
            <a:tailEnd/>
          </a:ln>
        </p:spPr>
        <p:txBody>
          <a:bodyPr>
            <a:spAutoFit/>
          </a:bodyPr>
          <a:lstStyle/>
          <a:p>
            <a:pPr algn="ctr"/>
            <a:r>
              <a:rPr lang="en-US" sz="2800" b="1">
                <a:solidFill>
                  <a:srgbClr val="0000FF"/>
                </a:solidFill>
              </a:rPr>
              <a:t>Một số hình ảnh về các vở kịch của</a:t>
            </a:r>
          </a:p>
          <a:p>
            <a:pPr algn="ctr"/>
            <a:r>
              <a:rPr lang="en-US" sz="2800" b="1">
                <a:solidFill>
                  <a:srgbClr val="0000FF"/>
                </a:solidFill>
              </a:rPr>
              <a:t> Lưu Quang Vũ</a:t>
            </a:r>
          </a:p>
        </p:txBody>
      </p:sp>
    </p:spTree>
    <p:extLst>
      <p:ext uri="{BB962C8B-B14F-4D97-AF65-F5344CB8AC3E}">
        <p14:creationId xmlns:p14="http://schemas.microsoft.com/office/powerpoint/2010/main" val="1797684462"/>
      </p:ext>
    </p:extLst>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TotalTime>
  <Words>3080</Words>
  <Application>Microsoft Office PowerPoint</Application>
  <PresentationFormat>Widescreen</PresentationFormat>
  <Paragraphs>367</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Courier New</vt:lpstr>
      <vt:lpstr>Times New Roman</vt:lpstr>
      <vt:lpstr>Wingdings</vt:lpstr>
      <vt:lpstr>Office Theme</vt:lpstr>
      <vt:lpstr>PowerPoint Presentation</vt:lpstr>
      <vt:lpstr>PowerPoint Presentation</vt:lpstr>
      <vt:lpstr>I/ TÌM HIỂU CHUNG.</vt:lpstr>
      <vt:lpstr>PowerPoint Presentation</vt:lpstr>
      <vt:lpstr>PowerPoint Presentation</vt:lpstr>
      <vt:lpstr>2/ Sự nghiệp sáng tác</vt:lpstr>
      <vt:lpstr>2/ Sự nghiệp sáng tác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111</cp:revision>
  <dcterms:created xsi:type="dcterms:W3CDTF">2019-02-22T04:53:53Z</dcterms:created>
  <dcterms:modified xsi:type="dcterms:W3CDTF">2020-04-24T07:29:10Z</dcterms:modified>
</cp:coreProperties>
</file>