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90" r:id="rId3"/>
  </p:sldMasterIdLst>
  <p:notesMasterIdLst>
    <p:notesMasterId r:id="rId31"/>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9" r:id="rId19"/>
    <p:sldId id="281" r:id="rId20"/>
    <p:sldId id="282" r:id="rId21"/>
    <p:sldId id="283" r:id="rId22"/>
    <p:sldId id="284" r:id="rId23"/>
    <p:sldId id="272" r:id="rId24"/>
    <p:sldId id="276" r:id="rId25"/>
    <p:sldId id="275" r:id="rId26"/>
    <p:sldId id="277" r:id="rId27"/>
    <p:sldId id="278" r:id="rId28"/>
    <p:sldId id="273" r:id="rId29"/>
    <p:sldId id="2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0033CC"/>
    <a:srgbClr val="1AA653"/>
    <a:srgbClr val="FF6600"/>
    <a:srgbClr val="C13FC4"/>
    <a:srgbClr val="23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061E9-9325-4324-936C-6ED70461AE10}" type="datetimeFigureOut">
              <a:rPr lang="en-US" smtClean="0"/>
              <a:t>24/4/2020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AE16F7-8237-48EF-96C1-AD7299834076}" type="slidenum">
              <a:rPr lang="en-US" smtClean="0"/>
              <a:t>‹#›</a:t>
            </a:fld>
            <a:endParaRPr lang="en-US"/>
          </a:p>
        </p:txBody>
      </p:sp>
    </p:spTree>
    <p:extLst>
      <p:ext uri="{BB962C8B-B14F-4D97-AF65-F5344CB8AC3E}">
        <p14:creationId xmlns:p14="http://schemas.microsoft.com/office/powerpoint/2010/main" val="406819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005786E-00BC-4472-98AF-588AB16CFB36}" type="slidenum">
              <a:rPr lang="en-US" altLang="en-US"/>
              <a:pPr>
                <a:spcBef>
                  <a:spcPct val="0"/>
                </a:spcBef>
              </a:pPr>
              <a:t>12</a:t>
            </a:fld>
            <a:endParaRPr lang="en-US" altLang="en-US"/>
          </a:p>
        </p:txBody>
      </p:sp>
    </p:spTree>
    <p:extLst>
      <p:ext uri="{BB962C8B-B14F-4D97-AF65-F5344CB8AC3E}">
        <p14:creationId xmlns:p14="http://schemas.microsoft.com/office/powerpoint/2010/main" val="2551470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65AAD4A-7026-4BE0-A7B9-4997D310616F}" type="slidenum">
              <a:rPr lang="en-US" altLang="en-US"/>
              <a:pPr>
                <a:spcBef>
                  <a:spcPct val="0"/>
                </a:spcBef>
              </a:pPr>
              <a:t>13</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3901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a:spcBef>
                <a:spcPct val="0"/>
              </a:spcBef>
            </a:pPr>
            <a:fld id="{67078225-405E-4A41-A46F-453282D9821C}" type="slidenum">
              <a:rPr lang="en-US" altLang="en-US" sz="1200" b="0">
                <a:latin typeface="Arial" panose="020B0604020202020204" pitchFamily="34" charset="0"/>
              </a:rPr>
              <a:pPr>
                <a:spcBef>
                  <a:spcPct val="0"/>
                </a:spcBef>
              </a:pPr>
              <a:t>14</a:t>
            </a:fld>
            <a:endParaRPr lang="en-US" altLang="en-US" sz="1200" b="0">
              <a:latin typeface="Arial" panose="020B0604020202020204" pitchFamily="34" charset="0"/>
            </a:endParaRPr>
          </a:p>
        </p:txBody>
      </p:sp>
    </p:spTree>
    <p:extLst>
      <p:ext uri="{BB962C8B-B14F-4D97-AF65-F5344CB8AC3E}">
        <p14:creationId xmlns:p14="http://schemas.microsoft.com/office/powerpoint/2010/main" val="2928345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ECFDF0F-86D2-48B6-BAC0-3F755D2DD496}" type="slidenum">
              <a:rPr lang="en-US" altLang="en-US"/>
              <a:pPr>
                <a:spcBef>
                  <a:spcPct val="0"/>
                </a:spcBef>
              </a:pPr>
              <a:t>15</a:t>
            </a:fld>
            <a:endParaRPr lang="en-US" altLang="en-US"/>
          </a:p>
        </p:txBody>
      </p:sp>
    </p:spTree>
    <p:extLst>
      <p:ext uri="{BB962C8B-B14F-4D97-AF65-F5344CB8AC3E}">
        <p14:creationId xmlns:p14="http://schemas.microsoft.com/office/powerpoint/2010/main" val="243804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245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fld id="{1DE89109-CBA2-490F-A879-F82D312F4BAA}" type="slidenum">
              <a:rPr lang="vi-VN" altLang="en-US">
                <a:latin typeface="VNI-Times" pitchFamily="2" charset="0"/>
              </a:rPr>
              <a:pPr algn="r" eaLnBrk="1" hangingPunct="1">
                <a:spcBef>
                  <a:spcPct val="50000"/>
                </a:spcBef>
              </a:pPr>
              <a:t>26</a:t>
            </a:fld>
            <a:endParaRPr lang="vi-VN" altLang="en-US">
              <a:latin typeface="VNI-Times" pitchFamily="2" charset="0"/>
            </a:endParaRPr>
          </a:p>
        </p:txBody>
      </p:sp>
    </p:spTree>
    <p:extLst>
      <p:ext uri="{BB962C8B-B14F-4D97-AF65-F5344CB8AC3E}">
        <p14:creationId xmlns:p14="http://schemas.microsoft.com/office/powerpoint/2010/main" val="371231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3228785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76694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837214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0A78AA-0B72-43EF-A335-D35DB3D8C075}" type="slidenum">
              <a:rPr lang="en-US" altLang="en-US"/>
              <a:pPr>
                <a:defRPr/>
              </a:pPr>
              <a:t>‹#›</a:t>
            </a:fld>
            <a:endParaRPr lang="en-US" altLang="en-US"/>
          </a:p>
        </p:txBody>
      </p:sp>
    </p:spTree>
    <p:extLst>
      <p:ext uri="{BB962C8B-B14F-4D97-AF65-F5344CB8AC3E}">
        <p14:creationId xmlns:p14="http://schemas.microsoft.com/office/powerpoint/2010/main" val="2438029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1114072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1687511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970866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B22229-136A-4987-B728-C127E30090F4}" type="datetimeFigureOut">
              <a:rPr lang="en-US" smtClean="0"/>
              <a:t>24/4/2020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179635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B22229-136A-4987-B728-C127E30090F4}" type="datetimeFigureOut">
              <a:rPr lang="en-US" smtClean="0"/>
              <a:t>24/4/2020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2868750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B22229-136A-4987-B728-C127E30090F4}" type="datetimeFigureOut">
              <a:rPr lang="en-US" smtClean="0"/>
              <a:t>24/4/2020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122451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22229-136A-4987-B728-C127E30090F4}" type="datetimeFigureOut">
              <a:rPr lang="en-US" smtClean="0"/>
              <a:t>24/4/2020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99919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1035338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FB22229-136A-4987-B728-C127E30090F4}" type="datetimeFigureOut">
              <a:rPr lang="en-US" smtClean="0"/>
              <a:t>24/4/2020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1501101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FB22229-136A-4987-B728-C127E30090F4}" type="datetimeFigureOut">
              <a:rPr lang="en-US" smtClean="0"/>
              <a:t>24/4/2020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3473414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4123266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1C11D13-A8BE-4876-B1D7-B9D7A5E1623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84075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FB22229-136A-4987-B728-C127E30090F4}" type="datetimeFigureOut">
              <a:rPr lang="en-US" smtClean="0"/>
              <a:t>24/4/2020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1780826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FB22229-136A-4987-B728-C127E30090F4}" type="datetimeFigureOut">
              <a:rPr lang="en-US" smtClean="0"/>
              <a:t>24/4/2020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1C11D13-A8BE-4876-B1D7-B9D7A5E1623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4598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FB22229-136A-4987-B728-C127E30090F4}" type="datetimeFigureOut">
              <a:rPr lang="en-US" smtClean="0"/>
              <a:t>24/4/2020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702733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2857711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2240307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1C11D13-A8BE-4876-B1D7-B9D7A5E1623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9004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1226355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2804988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11D13-A8BE-4876-B1D7-B9D7A5E1623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13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B22229-136A-4987-B728-C127E30090F4}" type="datetimeFigureOut">
              <a:rPr lang="en-US" smtClean="0"/>
              <a:t>24/4/2020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2825696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B22229-136A-4987-B728-C127E30090F4}" type="datetimeFigureOut">
              <a:rPr lang="en-US" smtClean="0"/>
              <a:t>24/4/2020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C11D13-A8BE-4876-B1D7-B9D7A5E1623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34768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B22229-136A-4987-B728-C127E30090F4}" type="datetimeFigureOut">
              <a:rPr lang="en-US" smtClean="0"/>
              <a:t>24/4/2020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C11D13-A8BE-4876-B1D7-B9D7A5E1623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08034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22229-136A-4987-B728-C127E30090F4}" type="datetimeFigureOut">
              <a:rPr lang="en-US" smtClean="0"/>
              <a:t>24/4/2020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1908211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FB22229-136A-4987-B728-C127E30090F4}" type="datetimeFigureOut">
              <a:rPr lang="en-US" smtClean="0"/>
              <a:t>24/4/2020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11D13-A8BE-4876-B1D7-B9D7A5E1623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8506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FB22229-136A-4987-B728-C127E30090F4}" type="datetimeFigureOut">
              <a:rPr lang="en-US" smtClean="0"/>
              <a:t>24/4/2020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1267437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FB22229-136A-4987-B728-C127E30090F4}" type="datetimeFigureOut">
              <a:rPr lang="en-US" smtClean="0"/>
              <a:t>24/4/2020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1146380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11D13-A8BE-4876-B1D7-B9D7A5E1623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404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B22229-136A-4987-B728-C127E30090F4}" type="datetimeFigureOut">
              <a:rPr lang="en-US" smtClean="0"/>
              <a:t>24/4/2020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42434906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11D13-A8BE-4876-B1D7-B9D7A5E1623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7672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19568912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11D13-A8BE-4876-B1D7-B9D7A5E1623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5271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11D13-A8BE-4876-B1D7-B9D7A5E1623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924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11D13-A8BE-4876-B1D7-B9D7A5E1623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52588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B22229-136A-4987-B728-C127E30090F4}" type="datetimeFigureOut">
              <a:rPr lang="en-US" smtClean="0"/>
              <a:t>24/4/2020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11D13-A8BE-4876-B1D7-B9D7A5E1623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462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B22229-136A-4987-B728-C127E30090F4}" type="datetimeFigureOut">
              <a:rPr lang="en-US" smtClean="0"/>
              <a:t>24/4/2020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177376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B22229-136A-4987-B728-C127E30090F4}" type="datetimeFigureOut">
              <a:rPr lang="en-US" smtClean="0"/>
              <a:t>24/4/2020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405860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22229-136A-4987-B728-C127E30090F4}" type="datetimeFigureOut">
              <a:rPr lang="en-US" smtClean="0"/>
              <a:t>24/4/2020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406437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B22229-136A-4987-B728-C127E30090F4}" type="datetimeFigureOut">
              <a:rPr lang="en-US" smtClean="0"/>
              <a:t>24/4/2020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112692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B22229-136A-4987-B728-C127E30090F4}" type="datetimeFigureOut">
              <a:rPr lang="en-US" smtClean="0"/>
              <a:t>24/4/2020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11D13-A8BE-4876-B1D7-B9D7A5E1623A}" type="slidenum">
              <a:rPr lang="en-US" smtClean="0"/>
              <a:t>‹#›</a:t>
            </a:fld>
            <a:endParaRPr lang="en-US"/>
          </a:p>
        </p:txBody>
      </p:sp>
    </p:spTree>
    <p:extLst>
      <p:ext uri="{BB962C8B-B14F-4D97-AF65-F5344CB8AC3E}">
        <p14:creationId xmlns:p14="http://schemas.microsoft.com/office/powerpoint/2010/main" val="337707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22229-136A-4987-B728-C127E30090F4}" type="datetimeFigureOut">
              <a:rPr lang="en-US" smtClean="0"/>
              <a:t>24/4/2020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11D13-A8BE-4876-B1D7-B9D7A5E1623A}" type="slidenum">
              <a:rPr lang="en-US" smtClean="0"/>
              <a:t>‹#›</a:t>
            </a:fld>
            <a:endParaRPr lang="en-US"/>
          </a:p>
        </p:txBody>
      </p:sp>
    </p:spTree>
    <p:extLst>
      <p:ext uri="{BB962C8B-B14F-4D97-AF65-F5344CB8AC3E}">
        <p14:creationId xmlns:p14="http://schemas.microsoft.com/office/powerpoint/2010/main" val="1416440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FB22229-136A-4987-B728-C127E30090F4}" type="datetimeFigureOut">
              <a:rPr lang="en-US" smtClean="0"/>
              <a:t>24/4/2020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1C11D13-A8BE-4876-B1D7-B9D7A5E1623A}" type="slidenum">
              <a:rPr lang="en-US" smtClean="0"/>
              <a:t>‹#›</a:t>
            </a:fld>
            <a:endParaRPr lang="en-US"/>
          </a:p>
        </p:txBody>
      </p:sp>
    </p:spTree>
    <p:extLst>
      <p:ext uri="{BB962C8B-B14F-4D97-AF65-F5344CB8AC3E}">
        <p14:creationId xmlns:p14="http://schemas.microsoft.com/office/powerpoint/2010/main" val="25710746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B22229-136A-4987-B728-C127E30090F4}" type="datetimeFigureOut">
              <a:rPr lang="en-US" smtClean="0"/>
              <a:t>24/4/2020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C11D13-A8BE-4876-B1D7-B9D7A5E1623A}" type="slidenum">
              <a:rPr lang="en-US" smtClean="0"/>
              <a:t>‹#›</a:t>
            </a:fld>
            <a:endParaRPr lang="en-US"/>
          </a:p>
        </p:txBody>
      </p:sp>
    </p:spTree>
    <p:extLst>
      <p:ext uri="{BB962C8B-B14F-4D97-AF65-F5344CB8AC3E}">
        <p14:creationId xmlns:p14="http://schemas.microsoft.com/office/powerpoint/2010/main" val="392006123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19.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34.png"/><Relationship Id="rId3" Type="http://schemas.openxmlformats.org/officeDocument/2006/relationships/notesSlide" Target="../notesSlides/notesSlide5.xml"/><Relationship Id="rId7" Type="http://schemas.openxmlformats.org/officeDocument/2006/relationships/image" Target="../media/image19.wmf"/><Relationship Id="rId12" Type="http://schemas.openxmlformats.org/officeDocument/2006/relationships/image" Target="../media/image33.png"/><Relationship Id="rId2" Type="http://schemas.openxmlformats.org/officeDocument/2006/relationships/slideLayout" Target="../slideLayouts/slideLayout7.xml"/><Relationship Id="rId16" Type="http://schemas.openxmlformats.org/officeDocument/2006/relationships/image" Target="../media/image37.png"/><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21.wmf"/><Relationship Id="rId5" Type="http://schemas.openxmlformats.org/officeDocument/2006/relationships/image" Target="../media/image18.wmf"/><Relationship Id="rId15" Type="http://schemas.openxmlformats.org/officeDocument/2006/relationships/image" Target="../media/image36.png"/><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0.wmf"/><Relationship Id="rId1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DK8_1L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06583" y="5074445"/>
            <a:ext cx="10668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DK8_1L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81754" y="5058460"/>
            <a:ext cx="10668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l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0"/>
            <a:ext cx="64008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HO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1039" y="61914"/>
            <a:ext cx="10763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descr="H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1"/>
            <a:ext cx="11525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descr="book_ope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57870">
            <a:off x="5105400" y="2662239"/>
            <a:ext cx="1828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10"/>
          <p:cNvSpPr txBox="1">
            <a:spLocks noChangeArrowheads="1"/>
          </p:cNvSpPr>
          <p:nvPr/>
        </p:nvSpPr>
        <p:spPr bwMode="auto">
          <a:xfrm>
            <a:off x="2100263" y="792163"/>
            <a:ext cx="79248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TRƯỜNG THPT LONG TRƯỜNG</a:t>
            </a:r>
          </a:p>
          <a:p>
            <a:pPr algn="ct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Tổ Vật lý</a:t>
            </a:r>
          </a:p>
        </p:txBody>
      </p:sp>
      <p:sp>
        <p:nvSpPr>
          <p:cNvPr id="3081" name="Text Box 10"/>
          <p:cNvSpPr txBox="1">
            <a:spLocks noChangeArrowheads="1"/>
          </p:cNvSpPr>
          <p:nvPr/>
        </p:nvSpPr>
        <p:spPr bwMode="auto">
          <a:xfrm>
            <a:off x="2057400" y="4862515"/>
            <a:ext cx="79248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Khối 12</a:t>
            </a:r>
          </a:p>
          <a:p>
            <a:pPr algn="ctr" eaLnBrk="1" hangingPunct="1">
              <a:spcBef>
                <a:spcPct val="5000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Tiết 1,2 chiều ngày 27/4/ 2020</a:t>
            </a:r>
          </a:p>
        </p:txBody>
      </p:sp>
    </p:spTree>
    <p:extLst>
      <p:ext uri="{BB962C8B-B14F-4D97-AF65-F5344CB8AC3E}">
        <p14:creationId xmlns:p14="http://schemas.microsoft.com/office/powerpoint/2010/main" val="252860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flipV="1">
            <a:off x="4724401" y="2438401"/>
            <a:ext cx="741363" cy="3714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1" name="Line 3"/>
          <p:cNvSpPr>
            <a:spLocks noChangeShapeType="1"/>
          </p:cNvSpPr>
          <p:nvPr/>
        </p:nvSpPr>
        <p:spPr bwMode="auto">
          <a:xfrm>
            <a:off x="4887914" y="3017839"/>
            <a:ext cx="846137" cy="3714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2" name="Line 4"/>
          <p:cNvSpPr>
            <a:spLocks noChangeShapeType="1"/>
          </p:cNvSpPr>
          <p:nvPr/>
        </p:nvSpPr>
        <p:spPr bwMode="auto">
          <a:xfrm flipH="1" flipV="1">
            <a:off x="3967163" y="2468564"/>
            <a:ext cx="741362" cy="3714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 name="Line 5"/>
          <p:cNvSpPr>
            <a:spLocks noChangeShapeType="1"/>
          </p:cNvSpPr>
          <p:nvPr/>
        </p:nvSpPr>
        <p:spPr bwMode="auto">
          <a:xfrm flipH="1">
            <a:off x="3522664" y="2903538"/>
            <a:ext cx="116363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4" name="Line 6"/>
          <p:cNvSpPr>
            <a:spLocks noChangeShapeType="1"/>
          </p:cNvSpPr>
          <p:nvPr/>
        </p:nvSpPr>
        <p:spPr bwMode="auto">
          <a:xfrm flipH="1">
            <a:off x="3868739" y="2954339"/>
            <a:ext cx="846137" cy="3714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5" name="Text Box 18"/>
          <p:cNvSpPr txBox="1">
            <a:spLocks noChangeArrowheads="1"/>
          </p:cNvSpPr>
          <p:nvPr/>
        </p:nvSpPr>
        <p:spPr bwMode="auto">
          <a:xfrm>
            <a:off x="904082" y="161831"/>
            <a:ext cx="640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II.  Định luật về giới hạn quang điện </a:t>
            </a:r>
          </a:p>
        </p:txBody>
      </p:sp>
      <p:sp>
        <p:nvSpPr>
          <p:cNvPr id="12296" name="Text Box 19"/>
          <p:cNvSpPr txBox="1">
            <a:spLocks noChangeArrowheads="1"/>
          </p:cNvSpPr>
          <p:nvPr/>
        </p:nvSpPr>
        <p:spPr bwMode="auto">
          <a:xfrm>
            <a:off x="2514600" y="685801"/>
            <a:ext cx="2171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00B050"/>
                </a:solidFill>
                <a:latin typeface="Times New Roman" panose="02020603050405020304" pitchFamily="18" charset="0"/>
                <a:cs typeface="Times New Roman" panose="02020603050405020304" pitchFamily="18" charset="0"/>
              </a:rPr>
              <a:t>a. Thí nghiệm.</a:t>
            </a:r>
          </a:p>
        </p:txBody>
      </p:sp>
      <p:sp>
        <p:nvSpPr>
          <p:cNvPr id="12297" name="Text Box 20"/>
          <p:cNvSpPr txBox="1">
            <a:spLocks noChangeArrowheads="1"/>
          </p:cNvSpPr>
          <p:nvPr/>
        </p:nvSpPr>
        <p:spPr bwMode="auto">
          <a:xfrm>
            <a:off x="2551113" y="1196976"/>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00B050"/>
                </a:solidFill>
                <a:latin typeface="Times New Roman" panose="02020603050405020304" pitchFamily="18" charset="0"/>
                <a:cs typeface="Times New Roman" panose="02020603050405020304" pitchFamily="18" charset="0"/>
              </a:rPr>
              <a:t>b. Nội dung định luật.</a:t>
            </a:r>
          </a:p>
        </p:txBody>
      </p:sp>
      <p:sp>
        <p:nvSpPr>
          <p:cNvPr id="60439" name="Rectangle 23"/>
          <p:cNvSpPr>
            <a:spLocks noChangeArrowheads="1"/>
          </p:cNvSpPr>
          <p:nvPr/>
        </p:nvSpPr>
        <p:spPr bwMode="auto">
          <a:xfrm>
            <a:off x="1901826" y="1851025"/>
            <a:ext cx="87296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vi-VN" altLang="en-US" sz="3000" dirty="0">
                <a:solidFill>
                  <a:srgbClr val="0000FF"/>
                </a:solidFill>
                <a:latin typeface="Times New Roman" panose="02020603050405020304" pitchFamily="18" charset="0"/>
                <a:cs typeface="Times New Roman" panose="02020603050405020304" pitchFamily="18" charset="0"/>
              </a:rPr>
              <a:t>Đối với mỗi kim loại, ánh sáng kích thích phải có bước sóng </a:t>
            </a:r>
            <a:r>
              <a:rPr lang="el-GR" altLang="en-US" sz="3000" dirty="0">
                <a:solidFill>
                  <a:srgbClr val="0000FF"/>
                </a:solidFill>
                <a:latin typeface="Times New Roman" panose="02020603050405020304" pitchFamily="18" charset="0"/>
                <a:cs typeface="Times New Roman" panose="02020603050405020304" pitchFamily="18" charset="0"/>
              </a:rPr>
              <a:t>λ</a:t>
            </a:r>
            <a:r>
              <a:rPr lang="vi-VN" altLang="en-US" sz="3000" dirty="0">
                <a:solidFill>
                  <a:srgbClr val="0000FF"/>
                </a:solidFill>
                <a:latin typeface="Times New Roman" panose="02020603050405020304" pitchFamily="18" charset="0"/>
                <a:cs typeface="Times New Roman" panose="02020603050405020304" pitchFamily="18" charset="0"/>
              </a:rPr>
              <a:t> ngắn hơn hay bằng giới hạn quang điện </a:t>
            </a:r>
            <a:r>
              <a:rPr lang="el-GR" altLang="en-US" sz="3000" dirty="0">
                <a:solidFill>
                  <a:srgbClr val="0000FF"/>
                </a:solidFill>
                <a:latin typeface="Times New Roman" panose="02020603050405020304" pitchFamily="18" charset="0"/>
                <a:cs typeface="Times New Roman" panose="02020603050405020304" pitchFamily="18" charset="0"/>
              </a:rPr>
              <a:t>λ</a:t>
            </a:r>
            <a:r>
              <a:rPr lang="vi-VN" altLang="en-US" sz="3000" baseline="-25000" dirty="0">
                <a:solidFill>
                  <a:srgbClr val="0000FF"/>
                </a:solidFill>
                <a:latin typeface="Times New Roman" panose="02020603050405020304" pitchFamily="18" charset="0"/>
                <a:cs typeface="Times New Roman" panose="02020603050405020304" pitchFamily="18" charset="0"/>
              </a:rPr>
              <a:t>0</a:t>
            </a:r>
            <a:r>
              <a:rPr lang="vi-VN" altLang="en-US" sz="3000" dirty="0">
                <a:solidFill>
                  <a:srgbClr val="0000FF"/>
                </a:solidFill>
                <a:latin typeface="Times New Roman" panose="02020603050405020304" pitchFamily="18" charset="0"/>
                <a:cs typeface="Times New Roman" panose="02020603050405020304" pitchFamily="18" charset="0"/>
              </a:rPr>
              <a:t> của kim loại đó,mới gây ra hiện tượng quang điện.</a:t>
            </a:r>
            <a:endParaRPr lang="en-US" altLang="en-US" sz="3000" u="sng" dirty="0">
              <a:solidFill>
                <a:srgbClr val="0000FF"/>
              </a:solidFill>
              <a:latin typeface="Times New Roman" panose="02020603050405020304" pitchFamily="18" charset="0"/>
              <a:cs typeface="Times New Roman" panose="02020603050405020304" pitchFamily="18" charset="0"/>
            </a:endParaRPr>
          </a:p>
        </p:txBody>
      </p:sp>
      <p:grpSp>
        <p:nvGrpSpPr>
          <p:cNvPr id="2" name="Group 26"/>
          <p:cNvGrpSpPr>
            <a:grpSpLocks/>
          </p:cNvGrpSpPr>
          <p:nvPr/>
        </p:nvGrpSpPr>
        <p:grpSpPr bwMode="auto">
          <a:xfrm>
            <a:off x="4662489" y="3389314"/>
            <a:ext cx="2827337" cy="1796727"/>
            <a:chOff x="1915" y="1969"/>
            <a:chExt cx="1781" cy="2453"/>
          </a:xfrm>
        </p:grpSpPr>
        <p:sp>
          <p:nvSpPr>
            <p:cNvPr id="12302" name="Rectangle 24"/>
            <p:cNvSpPr>
              <a:spLocks noChangeArrowheads="1"/>
            </p:cNvSpPr>
            <p:nvPr/>
          </p:nvSpPr>
          <p:spPr bwMode="auto">
            <a:xfrm>
              <a:off x="1915" y="1969"/>
              <a:ext cx="816" cy="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5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500" dirty="0">
                  <a:solidFill>
                    <a:srgbClr val="FF0000"/>
                  </a:solidFill>
                  <a:latin typeface="Times New Roman" panose="02020603050405020304" pitchFamily="18" charset="0"/>
                  <a:cs typeface="Times New Roman" panose="02020603050405020304" pitchFamily="18" charset="0"/>
                </a:rPr>
                <a:t>≤ </a:t>
              </a:r>
              <a:r>
                <a:rPr lang="en-US" altLang="en-US" sz="35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3500"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0    </a:t>
              </a:r>
            </a:p>
          </p:txBody>
        </p:sp>
        <p:sp>
          <p:nvSpPr>
            <p:cNvPr id="12303" name="Text Box 25"/>
            <p:cNvSpPr txBox="1">
              <a:spLocks noChangeArrowheads="1"/>
            </p:cNvSpPr>
            <p:nvPr/>
          </p:nvSpPr>
          <p:spPr bwMode="auto">
            <a:xfrm>
              <a:off x="2976" y="3792"/>
              <a:ext cx="720"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sp>
        <p:nvSpPr>
          <p:cNvPr id="22" name="Rectangle 52"/>
          <p:cNvSpPr>
            <a:spLocks noChangeArrowheads="1"/>
          </p:cNvSpPr>
          <p:nvPr/>
        </p:nvSpPr>
        <p:spPr bwMode="auto">
          <a:xfrm>
            <a:off x="1763713" y="4149726"/>
            <a:ext cx="62484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VNI-Times" pitchFamily="2" charset="0"/>
                <a:cs typeface="Arial" panose="020B0604020202020204" pitchFamily="34" charset="0"/>
              </a:defRPr>
            </a:lvl1pPr>
            <a:lvl2pPr marL="742950" indent="-285750" eaLnBrk="0" hangingPunct="0">
              <a:defRPr sz="2400" b="1">
                <a:solidFill>
                  <a:schemeClr val="tx1"/>
                </a:solidFill>
                <a:latin typeface="VNI-Times" pitchFamily="2" charset="0"/>
                <a:cs typeface="Arial" panose="020B0604020202020204" pitchFamily="34" charset="0"/>
              </a:defRPr>
            </a:lvl2pPr>
            <a:lvl3pPr marL="1143000" indent="-228600" eaLnBrk="0" hangingPunct="0">
              <a:defRPr sz="2400" b="1">
                <a:solidFill>
                  <a:schemeClr val="tx1"/>
                </a:solidFill>
                <a:latin typeface="VNI-Times" pitchFamily="2" charset="0"/>
                <a:cs typeface="Arial" panose="020B0604020202020204" pitchFamily="34" charset="0"/>
              </a:defRPr>
            </a:lvl3pPr>
            <a:lvl4pPr marL="1600200" indent="-228600" eaLnBrk="0" hangingPunct="0">
              <a:defRPr sz="2400" b="1">
                <a:solidFill>
                  <a:schemeClr val="tx1"/>
                </a:solidFill>
                <a:latin typeface="VNI-Times" pitchFamily="2" charset="0"/>
                <a:cs typeface="Arial" panose="020B0604020202020204" pitchFamily="34" charset="0"/>
              </a:defRPr>
            </a:lvl4pPr>
            <a:lvl5pPr marL="2057400" indent="-228600" eaLnBrk="0" hangingPunct="0">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marL="0" indent="0" eaLnBrk="1" hangingPunct="1">
              <a:spcBef>
                <a:spcPct val="20000"/>
              </a:spcBef>
              <a:defRPr/>
            </a:pPr>
            <a:r>
              <a:rPr lang="en-US" b="0" dirty="0">
                <a:solidFill>
                  <a:srgbClr val="0000FF"/>
                </a:solidFill>
                <a:latin typeface="Times New Roman" panose="02020603050405020304" pitchFamily="18" charset="0"/>
                <a:cs typeface="Times New Roman" panose="02020603050405020304" pitchFamily="18" charset="0"/>
              </a:rPr>
              <a:t>Giới hạn quang điện </a:t>
            </a:r>
            <a:r>
              <a:rPr lang="el-GR" b="0" dirty="0">
                <a:solidFill>
                  <a:srgbClr val="0000FF"/>
                </a:solidFill>
                <a:latin typeface="Times New Roman" panose="02020603050405020304" pitchFamily="18" charset="0"/>
                <a:cs typeface="Times New Roman" panose="02020603050405020304" pitchFamily="18" charset="0"/>
              </a:rPr>
              <a:t>λ</a:t>
            </a:r>
            <a:r>
              <a:rPr lang="en-US" b="0" baseline="-25000" dirty="0">
                <a:solidFill>
                  <a:srgbClr val="0000FF"/>
                </a:solidFill>
                <a:latin typeface="Times New Roman" panose="02020603050405020304" pitchFamily="18" charset="0"/>
                <a:cs typeface="Times New Roman" panose="02020603050405020304" pitchFamily="18" charset="0"/>
              </a:rPr>
              <a:t>0</a:t>
            </a:r>
            <a:r>
              <a:rPr lang="en-US" b="0" dirty="0">
                <a:solidFill>
                  <a:srgbClr val="0000FF"/>
                </a:solidFill>
                <a:latin typeface="Times New Roman" panose="02020603050405020304" pitchFamily="18" charset="0"/>
                <a:cs typeface="Times New Roman" panose="02020603050405020304" pitchFamily="18" charset="0"/>
              </a:rPr>
              <a:t> của một số kim loại</a:t>
            </a:r>
            <a:endParaRPr lang="en-US" b="0" u="sng" dirty="0">
              <a:solidFill>
                <a:srgbClr val="0000FF"/>
              </a:solidFill>
              <a:latin typeface="Times New Roman" panose="02020603050405020304" pitchFamily="18" charset="0"/>
              <a:cs typeface="Times New Roman" panose="02020603050405020304" pitchFamily="18" charset="0"/>
            </a:endParaRPr>
          </a:p>
          <a:p>
            <a:pPr eaLnBrk="1" hangingPunct="1">
              <a:spcBef>
                <a:spcPct val="20000"/>
              </a:spcBef>
              <a:buFontTx/>
              <a:buChar char="•"/>
              <a:defRPr/>
            </a:pPr>
            <a:endParaRPr lang="en-US" altLang="en-US" sz="3200" b="0" u="sng" dirty="0">
              <a:solidFill>
                <a:srgbClr val="0000FF"/>
              </a:solidFill>
              <a:latin typeface="Times New Roman" panose="02020603050405020304" pitchFamily="18" charset="0"/>
              <a:cs typeface="Times New Roman" panose="02020603050405020304" pitchFamily="18" charset="0"/>
            </a:endParaRPr>
          </a:p>
        </p:txBody>
      </p:sp>
      <p:pic>
        <p:nvPicPr>
          <p:cNvPr id="12301" name="Picture 22"/>
          <p:cNvPicPr>
            <a:picLocks noChangeAspect="1" noChangeArrowheads="1"/>
          </p:cNvPicPr>
          <p:nvPr/>
        </p:nvPicPr>
        <p:blipFill>
          <a:blip r:embed="rId2">
            <a:extLst>
              <a:ext uri="{28A0092B-C50C-407E-A947-70E740481C1C}">
                <a14:useLocalDpi xmlns:a14="http://schemas.microsoft.com/office/drawing/2010/main" val="0"/>
              </a:ext>
            </a:extLst>
          </a:blip>
          <a:srcRect l="21895" t="31998" r="29529" b="50876"/>
          <a:stretch>
            <a:fillRect/>
          </a:stretch>
        </p:blipFill>
        <p:spPr bwMode="auto">
          <a:xfrm>
            <a:off x="2189163" y="4789489"/>
            <a:ext cx="8153400" cy="18764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946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7"/>
                                        </p:tgtEl>
                                        <p:attrNameLst>
                                          <p:attrName>style.visibility</p:attrName>
                                        </p:attrNameLst>
                                      </p:cBhvr>
                                      <p:to>
                                        <p:strVal val="visible"/>
                                      </p:to>
                                    </p:set>
                                    <p:animEffect transition="in" filter="barn(inVertical)">
                                      <p:cBhvr>
                                        <p:cTn id="7" dur="500"/>
                                        <p:tgtEl>
                                          <p:spTgt spid="122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0439"/>
                                        </p:tgtEl>
                                        <p:attrNameLst>
                                          <p:attrName>style.visibility</p:attrName>
                                        </p:attrNameLst>
                                      </p:cBhvr>
                                      <p:to>
                                        <p:strVal val="visible"/>
                                      </p:to>
                                    </p:set>
                                    <p:animEffect transition="in" filter="wipe(down)">
                                      <p:cBhvr>
                                        <p:cTn id="12" dur="500"/>
                                        <p:tgtEl>
                                          <p:spTgt spid="604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301"/>
                                        </p:tgtEl>
                                        <p:attrNameLst>
                                          <p:attrName>style.visibility</p:attrName>
                                        </p:attrNameLst>
                                      </p:cBhvr>
                                      <p:to>
                                        <p:strVal val="visible"/>
                                      </p:to>
                                    </p:set>
                                    <p:animEffect transition="in" filter="barn(inVertical)">
                                      <p:cBhvr>
                                        <p:cTn id="28" dur="500"/>
                                        <p:tgtEl>
                                          <p:spTgt spid="12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p:bldP spid="60439"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1047206" y="642864"/>
            <a:ext cx="458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90000"/>
              </a:lnSpc>
              <a:buFontTx/>
              <a:buNone/>
            </a:pPr>
            <a:r>
              <a:rPr lang="en-US" altLang="en-US" sz="2600" b="1" dirty="0">
                <a:solidFill>
                  <a:srgbClr val="FF0000"/>
                </a:solidFill>
                <a:latin typeface="Times New Roman" panose="02020603050405020304" pitchFamily="18" charset="0"/>
                <a:cs typeface="Times New Roman" panose="02020603050405020304" pitchFamily="18" charset="0"/>
              </a:rPr>
              <a:t>III. Thuyết lượng tử ánh sáng.</a:t>
            </a:r>
          </a:p>
        </p:txBody>
      </p:sp>
      <p:sp>
        <p:nvSpPr>
          <p:cNvPr id="44036" name="Rectangle 4"/>
          <p:cNvSpPr>
            <a:spLocks noChangeArrowheads="1"/>
          </p:cNvSpPr>
          <p:nvPr/>
        </p:nvSpPr>
        <p:spPr bwMode="auto">
          <a:xfrm>
            <a:off x="1676401" y="1801813"/>
            <a:ext cx="91344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vi-VN" altLang="en-US" sz="2400" dirty="0">
                <a:solidFill>
                  <a:srgbClr val="0000FF"/>
                </a:solidFill>
                <a:latin typeface="Times New Roman" panose="02020603050405020304" pitchFamily="18" charset="0"/>
                <a:cs typeface="Times New Roman" panose="02020603050405020304" pitchFamily="18" charset="0"/>
              </a:rPr>
              <a:t>Lượng năng lượng mà mỗi lần một nguyên tử hay phân tử hấp thụ</a:t>
            </a:r>
          </a:p>
          <a:p>
            <a:pPr>
              <a:spcBef>
                <a:spcPct val="50000"/>
              </a:spcBef>
              <a:buFontTx/>
              <a:buNone/>
            </a:pPr>
            <a:r>
              <a:rPr lang="en-US" altLang="en-US" sz="2400" dirty="0">
                <a:solidFill>
                  <a:srgbClr val="0000FF"/>
                </a:solidFill>
                <a:latin typeface="Times New Roman" panose="02020603050405020304" pitchFamily="18" charset="0"/>
                <a:cs typeface="Times New Roman" panose="02020603050405020304" pitchFamily="18" charset="0"/>
              </a:rPr>
              <a:t>hay phát xạ có giá trị hoàn toàn xác định và bằng hf; trong đó:</a:t>
            </a:r>
          </a:p>
          <a:p>
            <a:pPr>
              <a:spcBef>
                <a:spcPct val="50000"/>
              </a:spcBef>
              <a:buFontTx/>
              <a:buNone/>
            </a:pPr>
            <a:r>
              <a:rPr lang="en-US" altLang="en-US" sz="2400" dirty="0">
                <a:solidFill>
                  <a:srgbClr val="C00000"/>
                </a:solidFill>
                <a:latin typeface="Times New Roman" panose="02020603050405020304" pitchFamily="18" charset="0"/>
                <a:cs typeface="Times New Roman" panose="02020603050405020304" pitchFamily="18" charset="0"/>
              </a:rPr>
              <a:t>f </a:t>
            </a:r>
            <a:r>
              <a:rPr lang="en-US" altLang="en-US" sz="2400" dirty="0">
                <a:solidFill>
                  <a:srgbClr val="0000FF"/>
                </a:solidFill>
                <a:latin typeface="Times New Roman" panose="02020603050405020304" pitchFamily="18" charset="0"/>
                <a:cs typeface="Times New Roman" panose="02020603050405020304" pitchFamily="18" charset="0"/>
              </a:rPr>
              <a:t>là tần </a:t>
            </a:r>
            <a:r>
              <a:rPr lang="vi-VN" altLang="en-US" sz="2400" dirty="0">
                <a:solidFill>
                  <a:srgbClr val="0000FF"/>
                </a:solidFill>
                <a:latin typeface="Times New Roman" panose="02020603050405020304" pitchFamily="18" charset="0"/>
                <a:cs typeface="Times New Roman" panose="02020603050405020304" pitchFamily="18" charset="0"/>
              </a:rPr>
              <a:t>số của ánh sáng bị hấp thụ hay được phát ra</a:t>
            </a:r>
            <a:endParaRPr lang="en-US" altLang="en-US" sz="2400" dirty="0">
              <a:solidFill>
                <a:srgbClr val="0000FF"/>
              </a:solidFill>
              <a:latin typeface="Times New Roman" panose="02020603050405020304" pitchFamily="18" charset="0"/>
              <a:cs typeface="Times New Roman" panose="02020603050405020304" pitchFamily="18" charset="0"/>
            </a:endParaRPr>
          </a:p>
          <a:p>
            <a:pPr>
              <a:spcBef>
                <a:spcPct val="50000"/>
              </a:spcBef>
              <a:buFontTx/>
              <a:buNone/>
            </a:pPr>
            <a:r>
              <a:rPr lang="vi-VN" altLang="en-US" sz="2400" dirty="0">
                <a:solidFill>
                  <a:srgbClr val="C00000"/>
                </a:solidFill>
                <a:latin typeface="Times New Roman" panose="02020603050405020304" pitchFamily="18" charset="0"/>
                <a:cs typeface="Times New Roman" panose="02020603050405020304" pitchFamily="18" charset="0"/>
              </a:rPr>
              <a:t>h </a:t>
            </a:r>
            <a:r>
              <a:rPr lang="vi-VN" altLang="en-US" sz="2400" dirty="0">
                <a:solidFill>
                  <a:srgbClr val="0000FF"/>
                </a:solidFill>
                <a:latin typeface="Times New Roman" panose="02020603050405020304" pitchFamily="18" charset="0"/>
                <a:cs typeface="Times New Roman" panose="02020603050405020304" pitchFamily="18" charset="0"/>
              </a:rPr>
              <a:t>là một hằng số.</a:t>
            </a:r>
          </a:p>
          <a:p>
            <a:pPr algn="just" eaLnBrk="1" hangingPunct="1">
              <a:lnSpc>
                <a:spcPct val="90000"/>
              </a:lnSpc>
              <a:buFontTx/>
              <a:buNone/>
            </a:pPr>
            <a:endParaRPr lang="en-US" altLang="en-US" sz="2400" dirty="0">
              <a:solidFill>
                <a:srgbClr val="0000FF"/>
              </a:solidFill>
              <a:latin typeface="Times New Roman" panose="02020603050405020304" pitchFamily="18" charset="0"/>
              <a:cs typeface="Times New Roman" panose="02020603050405020304" pitchFamily="18" charset="0"/>
            </a:endParaRPr>
          </a:p>
        </p:txBody>
      </p:sp>
      <p:sp>
        <p:nvSpPr>
          <p:cNvPr id="13316" name="Rectangle 7"/>
          <p:cNvSpPr>
            <a:spLocks noChangeArrowheads="1"/>
          </p:cNvSpPr>
          <p:nvPr/>
        </p:nvSpPr>
        <p:spPr bwMode="auto">
          <a:xfrm>
            <a:off x="1524001" y="29695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sp>
        <p:nvSpPr>
          <p:cNvPr id="44044" name="Text Box 12"/>
          <p:cNvSpPr txBox="1">
            <a:spLocks noChangeArrowheads="1"/>
          </p:cNvSpPr>
          <p:nvPr/>
        </p:nvSpPr>
        <p:spPr bwMode="auto">
          <a:xfrm>
            <a:off x="3517900" y="5854701"/>
            <a:ext cx="59309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600" dirty="0">
                <a:solidFill>
                  <a:srgbClr val="006600"/>
                </a:solidFill>
                <a:latin typeface="Times New Roman" panose="02020603050405020304" pitchFamily="18" charset="0"/>
                <a:cs typeface="Times New Roman" panose="02020603050405020304" pitchFamily="18" charset="0"/>
              </a:rPr>
              <a:t>h gọi là hằng số Plăng, h = 6,625. 10</a:t>
            </a:r>
            <a:r>
              <a:rPr lang="en-US" altLang="en-US" sz="2600" baseline="30000" dirty="0">
                <a:solidFill>
                  <a:srgbClr val="006600"/>
                </a:solidFill>
                <a:latin typeface="Times New Roman" panose="02020603050405020304" pitchFamily="18" charset="0"/>
                <a:cs typeface="Times New Roman" panose="02020603050405020304" pitchFamily="18" charset="0"/>
              </a:rPr>
              <a:t>-34</a:t>
            </a:r>
            <a:r>
              <a:rPr lang="en-US" altLang="en-US" sz="2600" dirty="0">
                <a:solidFill>
                  <a:srgbClr val="006600"/>
                </a:solidFill>
                <a:latin typeface="Times New Roman" panose="02020603050405020304" pitchFamily="18" charset="0"/>
                <a:cs typeface="Times New Roman" panose="02020603050405020304" pitchFamily="18" charset="0"/>
              </a:rPr>
              <a:t> Js</a:t>
            </a:r>
          </a:p>
        </p:txBody>
      </p:sp>
      <p:sp>
        <p:nvSpPr>
          <p:cNvPr id="13318" name="Text Box 59"/>
          <p:cNvSpPr txBox="1">
            <a:spLocks noChangeArrowheads="1"/>
          </p:cNvSpPr>
          <p:nvPr/>
        </p:nvSpPr>
        <p:spPr bwMode="auto">
          <a:xfrm>
            <a:off x="1047206" y="109389"/>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600" b="1" dirty="0">
                <a:solidFill>
                  <a:srgbClr val="0000FF"/>
                </a:solidFill>
                <a:latin typeface="Times New Roman" panose="02020603050405020304" pitchFamily="18" charset="0"/>
                <a:cs typeface="Times New Roman" panose="02020603050405020304" pitchFamily="18" charset="0"/>
              </a:rPr>
              <a:t>      PHẦN I. Hiện tượng quang điện. Thuyết lượng tử ánh sáng</a:t>
            </a:r>
          </a:p>
        </p:txBody>
      </p:sp>
      <p:sp>
        <p:nvSpPr>
          <p:cNvPr id="13319" name="Rectangle 1"/>
          <p:cNvSpPr>
            <a:spLocks noChangeArrowheads="1"/>
          </p:cNvSpPr>
          <p:nvPr/>
        </p:nvSpPr>
        <p:spPr bwMode="auto">
          <a:xfrm>
            <a:off x="2514601" y="1141414"/>
            <a:ext cx="2714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r>
              <a:rPr lang="en-US" altLang="en-US" dirty="0">
                <a:solidFill>
                  <a:srgbClr val="C00000"/>
                </a:solidFill>
                <a:latin typeface="Times New Roman" panose="02020603050405020304" pitchFamily="18" charset="0"/>
                <a:cs typeface="Times New Roman" panose="02020603050405020304" pitchFamily="18" charset="0"/>
              </a:rPr>
              <a:t>1. Giả thuyết Plăng</a:t>
            </a:r>
          </a:p>
        </p:txBody>
      </p:sp>
      <p:sp>
        <p:nvSpPr>
          <p:cNvPr id="13320" name="Rectangle 10"/>
          <p:cNvSpPr>
            <a:spLocks noChangeArrowheads="1"/>
          </p:cNvSpPr>
          <p:nvPr/>
        </p:nvSpPr>
        <p:spPr bwMode="auto">
          <a:xfrm>
            <a:off x="2540001" y="3937001"/>
            <a:ext cx="33874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r>
              <a:rPr lang="en-US" altLang="en-US" dirty="0">
                <a:solidFill>
                  <a:srgbClr val="C00000"/>
                </a:solidFill>
                <a:latin typeface="Times New Roman" panose="02020603050405020304" pitchFamily="18" charset="0"/>
                <a:cs typeface="Times New Roman" panose="02020603050405020304" pitchFamily="18" charset="0"/>
              </a:rPr>
              <a:t>2. Lượng tử năng lượng.</a:t>
            </a:r>
          </a:p>
        </p:txBody>
      </p:sp>
      <p:sp>
        <p:nvSpPr>
          <p:cNvPr id="13321" name="Rectangle 12"/>
          <p:cNvSpPr>
            <a:spLocks noChangeArrowheads="1"/>
          </p:cNvSpPr>
          <p:nvPr/>
        </p:nvSpPr>
        <p:spPr bwMode="auto">
          <a:xfrm>
            <a:off x="2790826" y="4500564"/>
            <a:ext cx="1558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r>
              <a:rPr lang="en-US" altLang="en-US" dirty="0">
                <a:solidFill>
                  <a:srgbClr val="0000FF"/>
                </a:solidFill>
                <a:latin typeface="Times New Roman" panose="02020603050405020304" pitchFamily="18" charset="0"/>
                <a:cs typeface="Times New Roman" panose="02020603050405020304" pitchFamily="18" charset="0"/>
              </a:rPr>
              <a:t>Công thức</a:t>
            </a:r>
          </a:p>
        </p:txBody>
      </p:sp>
      <p:sp>
        <p:nvSpPr>
          <p:cNvPr id="4" name="TextBox 3"/>
          <p:cNvSpPr txBox="1">
            <a:spLocks noRot="1" noChangeAspect="1" noMove="1" noResize="1" noEditPoints="1" noAdjustHandles="1" noChangeArrowheads="1" noChangeShapeType="1" noTextEdit="1"/>
          </p:cNvSpPr>
          <p:nvPr/>
        </p:nvSpPr>
        <p:spPr>
          <a:xfrm>
            <a:off x="5228806" y="4853375"/>
            <a:ext cx="2086661" cy="876907"/>
          </a:xfrm>
          <a:prstGeom prst="rect">
            <a:avLst/>
          </a:prstGeom>
          <a:blipFill>
            <a:blip r:embed="rId2"/>
            <a:stretch>
              <a:fillRect/>
            </a:stretch>
          </a:blipFill>
        </p:spPr>
        <p:txBody>
          <a:bodyPr/>
          <a:lstStyle/>
          <a:p>
            <a:r>
              <a:rPr lang="en-US">
                <a:noFill/>
              </a:rPr>
              <a:t> </a:t>
            </a:r>
          </a:p>
        </p:txBody>
      </p:sp>
    </p:spTree>
    <p:extLst>
      <p:ext uri="{BB962C8B-B14F-4D97-AF65-F5344CB8AC3E}">
        <p14:creationId xmlns:p14="http://schemas.microsoft.com/office/powerpoint/2010/main" val="2158298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Vertic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319"/>
                                        </p:tgtEl>
                                        <p:attrNameLst>
                                          <p:attrName>style.visibility</p:attrName>
                                        </p:attrNameLst>
                                      </p:cBhvr>
                                      <p:to>
                                        <p:strVal val="visible"/>
                                      </p:to>
                                    </p:set>
                                    <p:animEffect transition="in" filter="barn(inVertical)">
                                      <p:cBhvr>
                                        <p:cTn id="12" dur="500"/>
                                        <p:tgtEl>
                                          <p:spTgt spid="133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4036"/>
                                        </p:tgtEl>
                                        <p:attrNameLst>
                                          <p:attrName>style.visibility</p:attrName>
                                        </p:attrNameLst>
                                      </p:cBhvr>
                                      <p:to>
                                        <p:strVal val="visible"/>
                                      </p:to>
                                    </p:set>
                                    <p:anim calcmode="lin" valueType="num">
                                      <p:cBhvr additive="base">
                                        <p:cTn id="17" dur="500" fill="hold"/>
                                        <p:tgtEl>
                                          <p:spTgt spid="44036"/>
                                        </p:tgtEl>
                                        <p:attrNameLst>
                                          <p:attrName>ppt_x</p:attrName>
                                        </p:attrNameLst>
                                      </p:cBhvr>
                                      <p:tavLst>
                                        <p:tav tm="0">
                                          <p:val>
                                            <p:strVal val="#ppt_x"/>
                                          </p:val>
                                        </p:tav>
                                        <p:tav tm="100000">
                                          <p:val>
                                            <p:strVal val="#ppt_x"/>
                                          </p:val>
                                        </p:tav>
                                      </p:tavLst>
                                    </p:anim>
                                    <p:anim calcmode="lin" valueType="num">
                                      <p:cBhvr additive="base">
                                        <p:cTn id="18"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320"/>
                                        </p:tgtEl>
                                        <p:attrNameLst>
                                          <p:attrName>style.visibility</p:attrName>
                                        </p:attrNameLst>
                                      </p:cBhvr>
                                      <p:to>
                                        <p:strVal val="visible"/>
                                      </p:to>
                                    </p:set>
                                    <p:anim calcmode="lin" valueType="num">
                                      <p:cBhvr additive="base">
                                        <p:cTn id="23" dur="500" fill="hold"/>
                                        <p:tgtEl>
                                          <p:spTgt spid="13320"/>
                                        </p:tgtEl>
                                        <p:attrNameLst>
                                          <p:attrName>ppt_x</p:attrName>
                                        </p:attrNameLst>
                                      </p:cBhvr>
                                      <p:tavLst>
                                        <p:tav tm="0">
                                          <p:val>
                                            <p:strVal val="#ppt_x"/>
                                          </p:val>
                                        </p:tav>
                                        <p:tav tm="100000">
                                          <p:val>
                                            <p:strVal val="#ppt_x"/>
                                          </p:val>
                                        </p:tav>
                                      </p:tavLst>
                                    </p:anim>
                                    <p:anim calcmode="lin" valueType="num">
                                      <p:cBhvr additive="base">
                                        <p:cTn id="24"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321"/>
                                        </p:tgtEl>
                                        <p:attrNameLst>
                                          <p:attrName>style.visibility</p:attrName>
                                        </p:attrNameLst>
                                      </p:cBhvr>
                                      <p:to>
                                        <p:strVal val="visible"/>
                                      </p:to>
                                    </p:set>
                                    <p:anim calcmode="lin" valueType="num">
                                      <p:cBhvr additive="base">
                                        <p:cTn id="29" dur="500" fill="hold"/>
                                        <p:tgtEl>
                                          <p:spTgt spid="13321"/>
                                        </p:tgtEl>
                                        <p:attrNameLst>
                                          <p:attrName>ppt_x</p:attrName>
                                        </p:attrNameLst>
                                      </p:cBhvr>
                                      <p:tavLst>
                                        <p:tav tm="0">
                                          <p:val>
                                            <p:strVal val="#ppt_x"/>
                                          </p:val>
                                        </p:tav>
                                        <p:tav tm="100000">
                                          <p:val>
                                            <p:strVal val="#ppt_x"/>
                                          </p:val>
                                        </p:tav>
                                      </p:tavLst>
                                    </p:anim>
                                    <p:anim calcmode="lin" valueType="num">
                                      <p:cBhvr additive="base">
                                        <p:cTn id="30"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44044"/>
                                        </p:tgtEl>
                                        <p:attrNameLst>
                                          <p:attrName>style.visibility</p:attrName>
                                        </p:attrNameLst>
                                      </p:cBhvr>
                                      <p:to>
                                        <p:strVal val="visible"/>
                                      </p:to>
                                    </p:set>
                                    <p:animEffect transition="in" filter="circle(in)">
                                      <p:cBhvr>
                                        <p:cTn id="40" dur="2000"/>
                                        <p:tgtEl>
                                          <p:spTgt spid="44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44036" grpId="0"/>
      <p:bldP spid="44044" grpId="0"/>
      <p:bldP spid="13319" grpId="0"/>
      <p:bldP spid="13320" grpId="0"/>
      <p:bldP spid="13321"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4"/>
          <p:cNvSpPr txBox="1">
            <a:spLocks noChangeArrowheads="1"/>
          </p:cNvSpPr>
          <p:nvPr/>
        </p:nvSpPr>
        <p:spPr bwMode="auto">
          <a:xfrm>
            <a:off x="773431" y="2235834"/>
            <a:ext cx="1096626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buFontTx/>
              <a:buAutoNum type="alphaLcParenR"/>
            </a:pPr>
            <a:r>
              <a:rPr lang="vi-VN" altLang="en-US" dirty="0">
                <a:solidFill>
                  <a:srgbClr val="0000FF"/>
                </a:solidFill>
                <a:latin typeface="Times New Roman" panose="02020603050405020304" pitchFamily="18" charset="0"/>
                <a:cs typeface="Times New Roman" panose="02020603050405020304" pitchFamily="18" charset="0"/>
              </a:rPr>
              <a:t>Ánh sáng được tạo thành bởi các hạt gọi là phôtôn</a:t>
            </a:r>
            <a:r>
              <a:rPr lang="en-US" altLang="en-US" dirty="0">
                <a:solidFill>
                  <a:srgbClr val="0000FF"/>
                </a:solidFill>
                <a:latin typeface="Times New Roman" panose="02020603050405020304" pitchFamily="18" charset="0"/>
                <a:cs typeface="Times New Roman" panose="02020603050405020304" pitchFamily="18" charset="0"/>
              </a:rPr>
              <a:t>.</a:t>
            </a:r>
          </a:p>
          <a:p>
            <a:pPr eaLnBrk="1" hangingPunct="1">
              <a:buFontTx/>
              <a:buAutoNum type="alphaLcParenR"/>
            </a:pPr>
            <a:r>
              <a:rPr lang="vi-VN" altLang="en-US" dirty="0">
                <a:solidFill>
                  <a:srgbClr val="0000FF"/>
                </a:solidFill>
                <a:latin typeface="Times New Roman" panose="02020603050405020304" pitchFamily="18" charset="0"/>
                <a:cs typeface="Times New Roman" panose="02020603050405020304" pitchFamily="18" charset="0"/>
              </a:rPr>
              <a:t>Với mỗi ánh sáng đơn sắc có tần số f các phôtôn đều giống nhau , mỗi phôtôn mang năng lượng bằng hf</a:t>
            </a:r>
            <a:r>
              <a:rPr lang="vi-VN" altLang="en-US" dirty="0" smtClean="0">
                <a:solidFill>
                  <a:srgbClr val="0000FF"/>
                </a:solidFill>
                <a:latin typeface="Times New Roman" panose="02020603050405020304" pitchFamily="18" charset="0"/>
                <a:cs typeface="Times New Roman" panose="02020603050405020304" pitchFamily="18" charset="0"/>
              </a:rPr>
              <a:t>.</a:t>
            </a:r>
            <a:endParaRPr lang="en-US" altLang="en-US" dirty="0">
              <a:solidFill>
                <a:srgbClr val="0000FF"/>
              </a:solidFill>
              <a:latin typeface="Times New Roman" panose="02020603050405020304" pitchFamily="18" charset="0"/>
              <a:cs typeface="Times New Roman" panose="02020603050405020304" pitchFamily="18" charset="0"/>
            </a:endParaRPr>
          </a:p>
          <a:p>
            <a:pPr eaLnBrk="1" hangingPunct="1">
              <a:buFontTx/>
              <a:buAutoNum type="alphaLcParenR"/>
            </a:pPr>
            <a:r>
              <a:rPr lang="en-US" altLang="en-US" dirty="0">
                <a:solidFill>
                  <a:srgbClr val="0000FF"/>
                </a:solidFill>
                <a:latin typeface="Times New Roman" panose="02020603050405020304" pitchFamily="18" charset="0"/>
                <a:cs typeface="Times New Roman" panose="02020603050405020304" pitchFamily="18" charset="0"/>
              </a:rPr>
              <a:t>Trong chân không, phôtôn bay với tốc độ  c = 3.10</a:t>
            </a:r>
            <a:r>
              <a:rPr lang="en-US" altLang="en-US" baseline="30000" dirty="0">
                <a:solidFill>
                  <a:srgbClr val="0000FF"/>
                </a:solidFill>
                <a:latin typeface="Times New Roman" panose="02020603050405020304" pitchFamily="18" charset="0"/>
                <a:cs typeface="Times New Roman" panose="02020603050405020304" pitchFamily="18" charset="0"/>
              </a:rPr>
              <a:t>8</a:t>
            </a:r>
            <a:r>
              <a:rPr lang="en-US" altLang="en-US" dirty="0">
                <a:solidFill>
                  <a:srgbClr val="0000FF"/>
                </a:solidFill>
                <a:latin typeface="Times New Roman" panose="02020603050405020304" pitchFamily="18" charset="0"/>
                <a:cs typeface="Times New Roman" panose="02020603050405020304" pitchFamily="18" charset="0"/>
              </a:rPr>
              <a:t> m/s dọc theo tia sáng.</a:t>
            </a:r>
          </a:p>
          <a:p>
            <a:pPr eaLnBrk="1" hangingPunct="1">
              <a:buFontTx/>
              <a:buAutoNum type="alphaLcParenR"/>
            </a:pPr>
            <a:r>
              <a:rPr lang="vi-VN" altLang="en-US" dirty="0">
                <a:solidFill>
                  <a:srgbClr val="0000FF"/>
                </a:solidFill>
                <a:latin typeface="Times New Roman" panose="02020603050405020304" pitchFamily="18" charset="0"/>
                <a:cs typeface="Times New Roman" panose="02020603050405020304" pitchFamily="18" charset="0"/>
              </a:rPr>
              <a:t>Mỗi lần một </a:t>
            </a:r>
            <a:r>
              <a:rPr lang="vi-VN" altLang="en-US" dirty="0" smtClean="0">
                <a:solidFill>
                  <a:srgbClr val="0000FF"/>
                </a:solidFill>
                <a:latin typeface="Times New Roman" panose="02020603050405020304" pitchFamily="18" charset="0"/>
                <a:cs typeface="Times New Roman" panose="02020603050405020304" pitchFamily="18" charset="0"/>
              </a:rPr>
              <a:t>nguy</a:t>
            </a:r>
            <a:r>
              <a:rPr lang="en-US" altLang="en-US" dirty="0" smtClean="0">
                <a:solidFill>
                  <a:srgbClr val="0000FF"/>
                </a:solidFill>
                <a:latin typeface="Times New Roman" panose="02020603050405020304" pitchFamily="18" charset="0"/>
                <a:cs typeface="Times New Roman" panose="02020603050405020304" pitchFamily="18" charset="0"/>
              </a:rPr>
              <a:t>ên</a:t>
            </a:r>
            <a:r>
              <a:rPr lang="vi-VN" altLang="en-US" dirty="0" smtClean="0">
                <a:solidFill>
                  <a:srgbClr val="0000FF"/>
                </a:solidFill>
                <a:latin typeface="Times New Roman" panose="02020603050405020304" pitchFamily="18" charset="0"/>
                <a:cs typeface="Times New Roman" panose="02020603050405020304" pitchFamily="18" charset="0"/>
              </a:rPr>
              <a:t> </a:t>
            </a:r>
            <a:r>
              <a:rPr lang="vi-VN" altLang="en-US" dirty="0">
                <a:solidFill>
                  <a:srgbClr val="0000FF"/>
                </a:solidFill>
                <a:latin typeface="Times New Roman" panose="02020603050405020304" pitchFamily="18" charset="0"/>
                <a:cs typeface="Times New Roman" panose="02020603050405020304" pitchFamily="18" charset="0"/>
              </a:rPr>
              <a:t>tử hay </a:t>
            </a:r>
            <a:r>
              <a:rPr lang="vi-VN" altLang="en-US" dirty="0" smtClean="0">
                <a:solidFill>
                  <a:srgbClr val="0000FF"/>
                </a:solidFill>
                <a:latin typeface="Times New Roman" panose="02020603050405020304" pitchFamily="18" charset="0"/>
                <a:cs typeface="Times New Roman" panose="02020603050405020304" pitchFamily="18" charset="0"/>
              </a:rPr>
              <a:t>ph</a:t>
            </a:r>
            <a:r>
              <a:rPr lang="en-US" altLang="en-US" dirty="0">
                <a:solidFill>
                  <a:srgbClr val="0000FF"/>
                </a:solidFill>
                <a:latin typeface="Times New Roman" panose="02020603050405020304" pitchFamily="18" charset="0"/>
                <a:cs typeface="Times New Roman" panose="02020603050405020304" pitchFamily="18" charset="0"/>
              </a:rPr>
              <a:t>â</a:t>
            </a:r>
            <a:r>
              <a:rPr lang="vi-VN" altLang="en-US" dirty="0" smtClean="0">
                <a:solidFill>
                  <a:srgbClr val="0000FF"/>
                </a:solidFill>
                <a:latin typeface="Times New Roman" panose="02020603050405020304" pitchFamily="18" charset="0"/>
                <a:cs typeface="Times New Roman" panose="02020603050405020304" pitchFamily="18" charset="0"/>
              </a:rPr>
              <a:t>n </a:t>
            </a:r>
            <a:r>
              <a:rPr lang="vi-VN" altLang="en-US" dirty="0">
                <a:solidFill>
                  <a:srgbClr val="0000FF"/>
                </a:solidFill>
                <a:latin typeface="Times New Roman" panose="02020603050405020304" pitchFamily="18" charset="0"/>
                <a:cs typeface="Times New Roman" panose="02020603050405020304" pitchFamily="18" charset="0"/>
              </a:rPr>
              <a:t>tử </a:t>
            </a:r>
            <a:r>
              <a:rPr lang="vi-VN" altLang="en-US" dirty="0" smtClean="0">
                <a:solidFill>
                  <a:srgbClr val="0000FF"/>
                </a:solidFill>
                <a:latin typeface="Times New Roman" panose="02020603050405020304" pitchFamily="18" charset="0"/>
                <a:cs typeface="Times New Roman" panose="02020603050405020304" pitchFamily="18" charset="0"/>
              </a:rPr>
              <a:t>ph</a:t>
            </a:r>
            <a:r>
              <a:rPr lang="en-US" altLang="en-US" dirty="0">
                <a:solidFill>
                  <a:srgbClr val="0000FF"/>
                </a:solidFill>
                <a:latin typeface="Times New Roman" panose="02020603050405020304" pitchFamily="18" charset="0"/>
                <a:cs typeface="Times New Roman" panose="02020603050405020304" pitchFamily="18" charset="0"/>
              </a:rPr>
              <a:t>á</a:t>
            </a:r>
            <a:r>
              <a:rPr lang="vi-VN" altLang="en-US" dirty="0" smtClean="0">
                <a:solidFill>
                  <a:srgbClr val="0000FF"/>
                </a:solidFill>
                <a:latin typeface="Times New Roman" panose="02020603050405020304" pitchFamily="18" charset="0"/>
                <a:cs typeface="Times New Roman" panose="02020603050405020304" pitchFamily="18" charset="0"/>
              </a:rPr>
              <a:t>t </a:t>
            </a:r>
            <a:r>
              <a:rPr lang="vi-VN" altLang="en-US" dirty="0">
                <a:solidFill>
                  <a:srgbClr val="0000FF"/>
                </a:solidFill>
                <a:latin typeface="Times New Roman" panose="02020603050405020304" pitchFamily="18" charset="0"/>
                <a:cs typeface="Times New Roman" panose="02020603050405020304" pitchFamily="18" charset="0"/>
              </a:rPr>
              <a:t>xạ hoăc hấp thụ </a:t>
            </a:r>
            <a:r>
              <a:rPr lang="en-US" altLang="en-US" dirty="0" smtClean="0">
                <a:solidFill>
                  <a:srgbClr val="0000FF"/>
                </a:solidFill>
                <a:latin typeface="Times New Roman" panose="02020603050405020304" pitchFamily="18" charset="0"/>
                <a:cs typeface="Times New Roman" panose="02020603050405020304" pitchFamily="18" charset="0"/>
              </a:rPr>
              <a:t>ánh sáng</a:t>
            </a:r>
            <a:r>
              <a:rPr lang="vi-VN" altLang="en-US" dirty="0" smtClean="0">
                <a:solidFill>
                  <a:srgbClr val="0000FF"/>
                </a:solidFill>
                <a:latin typeface="Times New Roman" panose="02020603050405020304" pitchFamily="18" charset="0"/>
                <a:cs typeface="Times New Roman" panose="02020603050405020304" pitchFamily="18" charset="0"/>
              </a:rPr>
              <a:t> </a:t>
            </a:r>
            <a:r>
              <a:rPr lang="vi-VN" altLang="en-US" dirty="0">
                <a:solidFill>
                  <a:srgbClr val="0000FF"/>
                </a:solidFill>
                <a:latin typeface="Times New Roman" panose="02020603050405020304" pitchFamily="18" charset="0"/>
                <a:cs typeface="Times New Roman" panose="02020603050405020304" pitchFamily="18" charset="0"/>
              </a:rPr>
              <a:t>thì </a:t>
            </a:r>
            <a:r>
              <a:rPr lang="en-US" altLang="en-US" dirty="0">
                <a:solidFill>
                  <a:srgbClr val="0000FF"/>
                </a:solidFill>
                <a:latin typeface="Times New Roman" panose="02020603050405020304" pitchFamily="18" charset="0"/>
                <a:cs typeface="Times New Roman" panose="02020603050405020304" pitchFamily="18" charset="0"/>
              </a:rPr>
              <a:t>chúng phát </a:t>
            </a:r>
            <a:r>
              <a:rPr lang="vi-VN" altLang="en-US" dirty="0">
                <a:solidFill>
                  <a:srgbClr val="0000FF"/>
                </a:solidFill>
                <a:latin typeface="Times New Roman" panose="02020603050405020304" pitchFamily="18" charset="0"/>
                <a:cs typeface="Times New Roman" panose="02020603050405020304" pitchFamily="18" charset="0"/>
              </a:rPr>
              <a:t>ra hay hấp thụ một ph</a:t>
            </a:r>
            <a:r>
              <a:rPr lang="en-US" altLang="en-US" dirty="0">
                <a:solidFill>
                  <a:srgbClr val="0000FF"/>
                </a:solidFill>
                <a:latin typeface="Times New Roman" panose="02020603050405020304" pitchFamily="18" charset="0"/>
                <a:cs typeface="Times New Roman" panose="02020603050405020304" pitchFamily="18" charset="0"/>
              </a:rPr>
              <a:t>ôtôn.</a:t>
            </a:r>
            <a:r>
              <a:rPr lang="vi-VN" altLang="en-US" b="0" dirty="0">
                <a:solidFill>
                  <a:srgbClr val="0000FF"/>
                </a:solidFill>
                <a:latin typeface="Times New Roman" panose="02020603050405020304" pitchFamily="18" charset="0"/>
                <a:cs typeface="Times New Roman" panose="02020603050405020304" pitchFamily="18" charset="0"/>
              </a:rPr>
              <a:t> </a:t>
            </a:r>
          </a:p>
        </p:txBody>
      </p:sp>
      <p:sp>
        <p:nvSpPr>
          <p:cNvPr id="14339" name="Rectangle 16"/>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sp>
        <p:nvSpPr>
          <p:cNvPr id="14340" name="Rectangle 14"/>
          <p:cNvSpPr>
            <a:spLocks noChangeArrowheads="1"/>
          </p:cNvSpPr>
          <p:nvPr/>
        </p:nvSpPr>
        <p:spPr bwMode="auto">
          <a:xfrm>
            <a:off x="1295400" y="1203326"/>
            <a:ext cx="91439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r>
              <a:rPr lang="en-US" altLang="en-US" dirty="0">
                <a:solidFill>
                  <a:srgbClr val="C00000"/>
                </a:solidFill>
                <a:latin typeface="Times New Roman" panose="02020603050405020304" pitchFamily="18" charset="0"/>
                <a:cs typeface="Times New Roman" panose="02020603050405020304" pitchFamily="18" charset="0"/>
              </a:rPr>
              <a:t>3. Thuyết lượng tử năng </a:t>
            </a:r>
            <a:r>
              <a:rPr lang="en-US" altLang="en-US" dirty="0" smtClean="0">
                <a:solidFill>
                  <a:srgbClr val="C00000"/>
                </a:solidFill>
                <a:latin typeface="Times New Roman" panose="02020603050405020304" pitchFamily="18" charset="0"/>
                <a:cs typeface="Times New Roman" panose="02020603050405020304" pitchFamily="18" charset="0"/>
              </a:rPr>
              <a:t>lượng: </a:t>
            </a:r>
            <a:r>
              <a:rPr lang="en-US" altLang="en-US" dirty="0" smtClean="0">
                <a:solidFill>
                  <a:srgbClr val="00B050"/>
                </a:solidFill>
                <a:latin typeface="Times New Roman" panose="02020603050405020304" pitchFamily="18" charset="0"/>
                <a:cs typeface="Times New Roman" panose="02020603050405020304" pitchFamily="18" charset="0"/>
              </a:rPr>
              <a:t>Anh-xtanh đã đề ra thuyết lượng tử ánh sáng hay còn gọi là thuyết phôtôn. </a:t>
            </a:r>
            <a:endParaRPr lang="en-US" altLang="en-US" dirty="0">
              <a:solidFill>
                <a:srgbClr val="00B050"/>
              </a:solidFill>
              <a:latin typeface="Times New Roman" panose="02020603050405020304" pitchFamily="18" charset="0"/>
              <a:cs typeface="Times New Roman" panose="02020603050405020304" pitchFamily="18" charset="0"/>
            </a:endParaRPr>
          </a:p>
        </p:txBody>
      </p:sp>
      <p:sp>
        <p:nvSpPr>
          <p:cNvPr id="14341" name="Rectangle 2"/>
          <p:cNvSpPr>
            <a:spLocks noChangeArrowheads="1"/>
          </p:cNvSpPr>
          <p:nvPr/>
        </p:nvSpPr>
        <p:spPr bwMode="auto">
          <a:xfrm>
            <a:off x="2112755" y="5249173"/>
            <a:ext cx="72141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r>
              <a:rPr lang="vi-VN" altLang="en-US" sz="2800" dirty="0">
                <a:solidFill>
                  <a:srgbClr val="FF0066"/>
                </a:solidFill>
                <a:latin typeface="Times New Roman" panose="02020603050405020304" pitchFamily="18" charset="0"/>
                <a:cs typeface="Times New Roman" panose="02020603050405020304" pitchFamily="18" charset="0"/>
              </a:rPr>
              <a:t>Phôtôn chỉ tồn tại trong trạng thái chuyển </a:t>
            </a:r>
            <a:r>
              <a:rPr lang="vi-VN" altLang="en-US" sz="2800" dirty="0" smtClean="0">
                <a:solidFill>
                  <a:srgbClr val="FF0066"/>
                </a:solidFill>
                <a:latin typeface="Times New Roman" panose="02020603050405020304" pitchFamily="18" charset="0"/>
                <a:cs typeface="Times New Roman" panose="02020603050405020304" pitchFamily="18" charset="0"/>
              </a:rPr>
              <a:t>động</a:t>
            </a:r>
            <a:r>
              <a:rPr lang="en-US" altLang="en-US" sz="2800" dirty="0" smtClean="0">
                <a:solidFill>
                  <a:srgbClr val="FF0066"/>
                </a:solidFill>
                <a:latin typeface="Times New Roman" panose="02020603050405020304" pitchFamily="18" charset="0"/>
                <a:cs typeface="Times New Roman" panose="02020603050405020304" pitchFamily="18" charset="0"/>
              </a:rPr>
              <a:t>, </a:t>
            </a:r>
            <a:r>
              <a:rPr lang="vi-VN" altLang="en-US" sz="2800" dirty="0" smtClean="0">
                <a:solidFill>
                  <a:srgbClr val="FF0066"/>
                </a:solidFill>
                <a:latin typeface="Times New Roman" panose="02020603050405020304" pitchFamily="18" charset="0"/>
                <a:cs typeface="Times New Roman" panose="02020603050405020304" pitchFamily="18" charset="0"/>
              </a:rPr>
              <a:t>không </a:t>
            </a:r>
            <a:r>
              <a:rPr lang="vi-VN" altLang="en-US" sz="2800" dirty="0">
                <a:solidFill>
                  <a:srgbClr val="FF0066"/>
                </a:solidFill>
                <a:latin typeface="Times New Roman" panose="02020603050405020304" pitchFamily="18" charset="0"/>
                <a:cs typeface="Times New Roman" panose="02020603050405020304" pitchFamily="18" charset="0"/>
              </a:rPr>
              <a:t>c</a:t>
            </a:r>
            <a:r>
              <a:rPr lang="en-US" altLang="en-US" sz="2800" dirty="0">
                <a:solidFill>
                  <a:srgbClr val="FF0066"/>
                </a:solidFill>
                <a:latin typeface="Times New Roman" panose="02020603050405020304" pitchFamily="18" charset="0"/>
                <a:cs typeface="Times New Roman" panose="02020603050405020304" pitchFamily="18" charset="0"/>
              </a:rPr>
              <a:t>ó</a:t>
            </a:r>
            <a:r>
              <a:rPr lang="vi-VN" altLang="en-US" sz="2800" dirty="0">
                <a:solidFill>
                  <a:srgbClr val="FF0066"/>
                </a:solidFill>
                <a:latin typeface="Times New Roman" panose="02020603050405020304" pitchFamily="18" charset="0"/>
                <a:cs typeface="Times New Roman" panose="02020603050405020304" pitchFamily="18" charset="0"/>
              </a:rPr>
              <a:t> ph</a:t>
            </a:r>
            <a:r>
              <a:rPr lang="en-US" altLang="en-US" sz="2800" dirty="0">
                <a:solidFill>
                  <a:srgbClr val="FF0066"/>
                </a:solidFill>
                <a:latin typeface="Times New Roman" panose="02020603050405020304" pitchFamily="18" charset="0"/>
                <a:cs typeface="Times New Roman" panose="02020603050405020304" pitchFamily="18" charset="0"/>
              </a:rPr>
              <a:t>ôtôn</a:t>
            </a:r>
            <a:r>
              <a:rPr lang="vi-VN" altLang="en-US" sz="2800" dirty="0">
                <a:solidFill>
                  <a:srgbClr val="FF0066"/>
                </a:solidFill>
                <a:latin typeface="Times New Roman" panose="02020603050405020304" pitchFamily="18" charset="0"/>
                <a:cs typeface="Times New Roman" panose="02020603050405020304" pitchFamily="18" charset="0"/>
              </a:rPr>
              <a:t> đứng yên</a:t>
            </a:r>
            <a:r>
              <a:rPr lang="en-US" altLang="en-US" sz="2800" dirty="0">
                <a:solidFill>
                  <a:srgbClr val="FF0066"/>
                </a:solidFill>
                <a:latin typeface="Times New Roman" panose="02020603050405020304" pitchFamily="18" charset="0"/>
                <a:cs typeface="Times New Roman" panose="02020603050405020304" pitchFamily="18" charset="0"/>
              </a:rPr>
              <a:t>.</a:t>
            </a:r>
            <a:r>
              <a:rPr lang="vi-VN" altLang="en-US" sz="2800" b="0" dirty="0">
                <a:solidFill>
                  <a:srgbClr val="FF0066"/>
                </a:solidFill>
                <a:latin typeface="Times New Roman" panose="02020603050405020304" pitchFamily="18" charset="0"/>
                <a:cs typeface="Times New Roman" panose="02020603050405020304" pitchFamily="18" charset="0"/>
              </a:rPr>
              <a:t> </a:t>
            </a:r>
          </a:p>
        </p:txBody>
      </p:sp>
      <p:sp>
        <p:nvSpPr>
          <p:cNvPr id="14342" name="Rectangle 3"/>
          <p:cNvSpPr>
            <a:spLocks noChangeArrowheads="1"/>
          </p:cNvSpPr>
          <p:nvPr/>
        </p:nvSpPr>
        <p:spPr bwMode="auto">
          <a:xfrm>
            <a:off x="685800" y="673510"/>
            <a:ext cx="458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90000"/>
              </a:lnSpc>
              <a:buFontTx/>
              <a:buNone/>
            </a:pPr>
            <a:r>
              <a:rPr lang="en-US" altLang="en-US" sz="2600" b="1" dirty="0">
                <a:solidFill>
                  <a:srgbClr val="FF0000"/>
                </a:solidFill>
                <a:latin typeface="Times New Roman" panose="02020603050405020304" pitchFamily="18" charset="0"/>
                <a:cs typeface="Times New Roman" panose="02020603050405020304" pitchFamily="18" charset="0"/>
              </a:rPr>
              <a:t>III. Thuyết lượng tử ánh sáng.</a:t>
            </a:r>
          </a:p>
        </p:txBody>
      </p:sp>
      <p:sp>
        <p:nvSpPr>
          <p:cNvPr id="14343" name="Text Box 59"/>
          <p:cNvSpPr txBox="1">
            <a:spLocks noChangeArrowheads="1"/>
          </p:cNvSpPr>
          <p:nvPr/>
        </p:nvSpPr>
        <p:spPr bwMode="auto">
          <a:xfrm>
            <a:off x="1295400" y="117476"/>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600" b="1" dirty="0">
                <a:solidFill>
                  <a:srgbClr val="0000FF"/>
                </a:solidFill>
                <a:latin typeface="Times New Roman" panose="02020603050405020304" pitchFamily="18" charset="0"/>
                <a:cs typeface="Times New Roman" panose="02020603050405020304" pitchFamily="18" charset="0"/>
              </a:rPr>
              <a:t>      PHẦN I. Hiện tượng quang điện. Thuyết lượng tử ánh sáng</a:t>
            </a:r>
          </a:p>
        </p:txBody>
      </p:sp>
    </p:spTree>
    <p:extLst>
      <p:ext uri="{BB962C8B-B14F-4D97-AF65-F5344CB8AC3E}">
        <p14:creationId xmlns:p14="http://schemas.microsoft.com/office/powerpoint/2010/main" val="30907795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arn(inVertical)">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5060">
                                            <p:txEl>
                                              <p:pRg st="0" end="0"/>
                                            </p:txEl>
                                          </p:spTgt>
                                        </p:tgtEl>
                                        <p:attrNameLst>
                                          <p:attrName>style.visibility</p:attrName>
                                        </p:attrNameLst>
                                      </p:cBhvr>
                                      <p:to>
                                        <p:strVal val="visible"/>
                                      </p:to>
                                    </p:set>
                                    <p:anim calcmode="lin" valueType="num">
                                      <p:cBhvr additive="base">
                                        <p:cTn id="12" dur="500" fill="hold"/>
                                        <p:tgtEl>
                                          <p:spTgt spid="4506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50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5060">
                                            <p:txEl>
                                              <p:pRg st="1" end="1"/>
                                            </p:txEl>
                                          </p:spTgt>
                                        </p:tgtEl>
                                        <p:attrNameLst>
                                          <p:attrName>style.visibility</p:attrName>
                                        </p:attrNameLst>
                                      </p:cBhvr>
                                      <p:to>
                                        <p:strVal val="visible"/>
                                      </p:to>
                                    </p:set>
                                    <p:animEffect transition="in" filter="barn(inVertical)">
                                      <p:cBhvr>
                                        <p:cTn id="18" dur="500"/>
                                        <p:tgtEl>
                                          <p:spTgt spid="4506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5060">
                                            <p:txEl>
                                              <p:pRg st="2" end="2"/>
                                            </p:txEl>
                                          </p:spTgt>
                                        </p:tgtEl>
                                        <p:attrNameLst>
                                          <p:attrName>style.visibility</p:attrName>
                                        </p:attrNameLst>
                                      </p:cBhvr>
                                      <p:to>
                                        <p:strVal val="visible"/>
                                      </p:to>
                                    </p:set>
                                    <p:anim calcmode="lin" valueType="num">
                                      <p:cBhvr additive="base">
                                        <p:cTn id="23" dur="500" fill="hold"/>
                                        <p:tgtEl>
                                          <p:spTgt spid="4506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50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5060">
                                            <p:txEl>
                                              <p:pRg st="3" end="3"/>
                                            </p:txEl>
                                          </p:spTgt>
                                        </p:tgtEl>
                                        <p:attrNameLst>
                                          <p:attrName>style.visibility</p:attrName>
                                        </p:attrNameLst>
                                      </p:cBhvr>
                                      <p:to>
                                        <p:strVal val="visible"/>
                                      </p:to>
                                    </p:set>
                                    <p:animEffect transition="in" filter="circle(in)">
                                      <p:cBhvr>
                                        <p:cTn id="29" dur="2000"/>
                                        <p:tgtEl>
                                          <p:spTgt spid="4506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4341">
                                            <p:txEl>
                                              <p:pRg st="0" end="0"/>
                                            </p:txEl>
                                          </p:spTgt>
                                        </p:tgtEl>
                                        <p:attrNameLst>
                                          <p:attrName>style.visibility</p:attrName>
                                        </p:attrNameLst>
                                      </p:cBhvr>
                                      <p:to>
                                        <p:strVal val="visible"/>
                                      </p:to>
                                    </p:set>
                                    <p:anim calcmode="lin" valueType="num">
                                      <p:cBhvr additive="base">
                                        <p:cTn id="34" dur="500" fill="hold"/>
                                        <p:tgtEl>
                                          <p:spTgt spid="14341">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43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Rectangle 4"/>
          <p:cNvSpPr>
            <a:spLocks noGrp="1" noChangeArrowheads="1"/>
          </p:cNvSpPr>
          <p:nvPr>
            <p:ph type="subTitle" idx="1"/>
          </p:nvPr>
        </p:nvSpPr>
        <p:spPr>
          <a:xfrm>
            <a:off x="1768475" y="1697038"/>
            <a:ext cx="8769350" cy="1143000"/>
          </a:xfrm>
        </p:spPr>
        <p:txBody>
          <a:bodyPr/>
          <a:lstStyle/>
          <a:p>
            <a:pPr algn="just" eaLnBrk="1" hangingPunct="1"/>
            <a:r>
              <a:rPr lang="vi-VN" altLang="en-US" sz="2600" dirty="0">
                <a:solidFill>
                  <a:srgbClr val="0000FF"/>
                </a:solidFill>
                <a:latin typeface="Times New Roman" panose="02020603050405020304" pitchFamily="18" charset="0"/>
                <a:cs typeface="Times New Roman" panose="02020603050405020304" pitchFamily="18" charset="0"/>
              </a:rPr>
              <a:t>+ Coi chùm ánh sáng là chùm hạt, mỗi hạt là một phôtôn, mỗi phôtôn ứng với một lượng tử ánh sáng.</a:t>
            </a:r>
          </a:p>
          <a:p>
            <a:pPr algn="just" eaLnBrk="1" hangingPunct="1"/>
            <a:endParaRPr lang="en-US" altLang="en-US" sz="2600" dirty="0">
              <a:solidFill>
                <a:srgbClr val="0000FF"/>
              </a:solidFill>
              <a:latin typeface="Times New Roman" panose="02020603050405020304" pitchFamily="18" charset="0"/>
              <a:cs typeface="Times New Roman" panose="02020603050405020304" pitchFamily="18" charset="0"/>
            </a:endParaRPr>
          </a:p>
        </p:txBody>
      </p:sp>
      <p:graphicFrame>
        <p:nvGraphicFramePr>
          <p:cNvPr id="16387" name="Object 5"/>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2091" name="Equation" r:id="rId4" imgW="114151" imgH="215619" progId="Equation.3">
                  <p:embed/>
                </p:oleObj>
              </mc:Choice>
              <mc:Fallback>
                <p:oleObj name="Equation" r:id="rId4" imgW="114151" imgH="215619" progId="Equation.3">
                  <p:embed/>
                  <p:pic>
                    <p:nvPicPr>
                      <p:cNvPr id="1638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8" name="Rectangle 6"/>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sp>
        <p:nvSpPr>
          <p:cNvPr id="46087" name="Text Box 7"/>
          <p:cNvSpPr txBox="1">
            <a:spLocks noChangeArrowheads="1"/>
          </p:cNvSpPr>
          <p:nvPr/>
        </p:nvSpPr>
        <p:spPr bwMode="auto">
          <a:xfrm>
            <a:off x="1733550" y="2833688"/>
            <a:ext cx="855345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Clr>
                <a:schemeClr val="hlink"/>
              </a:buClr>
              <a:buSzPct val="120000"/>
              <a:buFontTx/>
              <a:buNone/>
            </a:pPr>
            <a:r>
              <a:rPr lang="vi-VN" altLang="en-US" sz="2600" dirty="0">
                <a:solidFill>
                  <a:srgbClr val="0000FF"/>
                </a:solidFill>
                <a:latin typeface="Times New Roman" panose="02020603050405020304" pitchFamily="18" charset="0"/>
                <a:cs typeface="Times New Roman" panose="02020603050405020304" pitchFamily="18" charset="0"/>
              </a:rPr>
              <a:t>+ Mỗi phôtôn bị hấp thụ truyền toàn bộ năng lượng cho electrôn.</a:t>
            </a:r>
          </a:p>
        </p:txBody>
      </p:sp>
      <p:sp>
        <p:nvSpPr>
          <p:cNvPr id="46088" name="Rectangle 8"/>
          <p:cNvSpPr>
            <a:spLocks noChangeArrowheads="1"/>
          </p:cNvSpPr>
          <p:nvPr/>
        </p:nvSpPr>
        <p:spPr bwMode="auto">
          <a:xfrm>
            <a:off x="1546225" y="37338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vi-VN" altLang="en-US" sz="2600" dirty="0">
                <a:solidFill>
                  <a:srgbClr val="0000FF"/>
                </a:solidFill>
                <a:latin typeface="Times New Roman" panose="02020603050405020304" pitchFamily="18" charset="0"/>
                <a:cs typeface="Times New Roman" panose="02020603050405020304" pitchFamily="18" charset="0"/>
              </a:rPr>
              <a:t>* Đối với các e</a:t>
            </a:r>
            <a:r>
              <a:rPr lang="vi-VN" altLang="en-US" sz="2600" baseline="30000" dirty="0">
                <a:solidFill>
                  <a:srgbClr val="0000FF"/>
                </a:solidFill>
                <a:latin typeface="Times New Roman" panose="02020603050405020304" pitchFamily="18" charset="0"/>
                <a:cs typeface="Times New Roman" panose="02020603050405020304" pitchFamily="18" charset="0"/>
              </a:rPr>
              <a:t>-</a:t>
            </a:r>
            <a:r>
              <a:rPr lang="vi-VN" altLang="en-US" sz="2600" dirty="0">
                <a:solidFill>
                  <a:srgbClr val="0000FF"/>
                </a:solidFill>
                <a:latin typeface="Times New Roman" panose="02020603050405020304" pitchFamily="18" charset="0"/>
                <a:cs typeface="Times New Roman" panose="02020603050405020304" pitchFamily="18" charset="0"/>
              </a:rPr>
              <a:t> nằm ngay trên bề mặt kim loại thì năng lượng này dùng vào 2 việc:</a:t>
            </a:r>
            <a:endParaRPr lang="en-US" altLang="en-US" sz="2600" dirty="0">
              <a:solidFill>
                <a:srgbClr val="0000FF"/>
              </a:solidFill>
              <a:latin typeface="Times New Roman" panose="02020603050405020304" pitchFamily="18" charset="0"/>
              <a:cs typeface="Times New Roman" panose="02020603050405020304" pitchFamily="18" charset="0"/>
            </a:endParaRPr>
          </a:p>
        </p:txBody>
      </p:sp>
      <p:sp>
        <p:nvSpPr>
          <p:cNvPr id="46089" name="Rectangle 9"/>
          <p:cNvSpPr>
            <a:spLocks noChangeArrowheads="1"/>
          </p:cNvSpPr>
          <p:nvPr/>
        </p:nvSpPr>
        <p:spPr bwMode="auto">
          <a:xfrm>
            <a:off x="2093913" y="4881563"/>
            <a:ext cx="480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dirty="0">
                <a:solidFill>
                  <a:srgbClr val="C00000"/>
                </a:solidFill>
                <a:latin typeface="Times New Roman" panose="02020603050405020304" pitchFamily="18" charset="0"/>
                <a:cs typeface="Times New Roman" panose="02020603050405020304" pitchFamily="18" charset="0"/>
              </a:rPr>
              <a:t>+ Cung cấp cho e</a:t>
            </a:r>
            <a:r>
              <a:rPr lang="en-US" altLang="en-US" sz="2400" baseline="30000" dirty="0">
                <a:solidFill>
                  <a:srgbClr val="C00000"/>
                </a:solidFill>
                <a:latin typeface="Times New Roman" panose="02020603050405020304" pitchFamily="18" charset="0"/>
                <a:cs typeface="Times New Roman" panose="02020603050405020304" pitchFamily="18" charset="0"/>
              </a:rPr>
              <a:t>-</a:t>
            </a:r>
            <a:r>
              <a:rPr lang="en-US" altLang="en-US" sz="2400" dirty="0">
                <a:solidFill>
                  <a:srgbClr val="C00000"/>
                </a:solidFill>
                <a:latin typeface="Times New Roman" panose="02020603050405020304" pitchFamily="18" charset="0"/>
                <a:cs typeface="Times New Roman" panose="02020603050405020304" pitchFamily="18" charset="0"/>
              </a:rPr>
              <a:t> công thoát A.</a:t>
            </a:r>
          </a:p>
          <a:p>
            <a:pPr algn="just" eaLnBrk="1" hangingPunct="1">
              <a:buFontTx/>
              <a:buNone/>
            </a:pPr>
            <a:r>
              <a:rPr lang="en-US" altLang="en-US" sz="2400" dirty="0">
                <a:solidFill>
                  <a:srgbClr val="C00000"/>
                </a:solidFill>
                <a:latin typeface="Times New Roman" panose="02020603050405020304" pitchFamily="18" charset="0"/>
                <a:cs typeface="Times New Roman" panose="02020603050405020304" pitchFamily="18" charset="0"/>
              </a:rPr>
              <a:t>+ Cung cấp cho e</a:t>
            </a:r>
            <a:r>
              <a:rPr lang="en-US" altLang="en-US" sz="2400" baseline="30000" dirty="0">
                <a:solidFill>
                  <a:srgbClr val="C00000"/>
                </a:solidFill>
                <a:latin typeface="Times New Roman" panose="02020603050405020304" pitchFamily="18" charset="0"/>
                <a:cs typeface="Times New Roman" panose="02020603050405020304" pitchFamily="18" charset="0"/>
              </a:rPr>
              <a:t>- </a:t>
            </a:r>
            <a:r>
              <a:rPr lang="en-US" altLang="en-US" sz="2400" dirty="0">
                <a:solidFill>
                  <a:srgbClr val="C00000"/>
                </a:solidFill>
                <a:latin typeface="Times New Roman" panose="02020603050405020304" pitchFamily="18" charset="0"/>
                <a:cs typeface="Times New Roman" panose="02020603050405020304" pitchFamily="18" charset="0"/>
              </a:rPr>
              <a:t>đó một W</a:t>
            </a:r>
            <a:r>
              <a:rPr lang="en-US" altLang="en-US" sz="2400" baseline="-25000" dirty="0">
                <a:solidFill>
                  <a:srgbClr val="C00000"/>
                </a:solidFill>
                <a:latin typeface="Times New Roman" panose="02020603050405020304" pitchFamily="18" charset="0"/>
                <a:cs typeface="Times New Roman" panose="02020603050405020304" pitchFamily="18" charset="0"/>
              </a:rPr>
              <a:t>đ0max</a:t>
            </a:r>
            <a:r>
              <a:rPr lang="en-US" altLang="en-US" sz="2400" dirty="0">
                <a:solidFill>
                  <a:srgbClr val="C00000"/>
                </a:solidFill>
                <a:latin typeface="Times New Roman" panose="02020603050405020304" pitchFamily="18" charset="0"/>
                <a:cs typeface="Times New Roman" panose="02020603050405020304" pitchFamily="18" charset="0"/>
              </a:rPr>
              <a:t>         </a:t>
            </a:r>
          </a:p>
          <a:p>
            <a:pPr algn="just" eaLnBrk="1" hangingPunct="1">
              <a:buFontTx/>
              <a:buNone/>
            </a:pPr>
            <a:endParaRPr lang="en-US" altLang="en-US" sz="2400" dirty="0">
              <a:solidFill>
                <a:srgbClr val="C00000"/>
              </a:solidFill>
              <a:latin typeface="Times New Roman" panose="02020603050405020304" pitchFamily="18" charset="0"/>
              <a:cs typeface="Times New Roman" panose="02020603050405020304" pitchFamily="18" charset="0"/>
            </a:endParaRPr>
          </a:p>
          <a:p>
            <a:pPr algn="just" eaLnBrk="1" hangingPunct="1">
              <a:buFontTx/>
              <a:buNone/>
            </a:pPr>
            <a:endParaRPr lang="en-US" altLang="en-US" sz="2400" dirty="0">
              <a:solidFill>
                <a:srgbClr val="C00000"/>
              </a:solidFill>
              <a:latin typeface="Times New Roman" panose="02020603050405020304" pitchFamily="18" charset="0"/>
              <a:cs typeface="Times New Roman" panose="02020603050405020304" pitchFamily="18" charset="0"/>
            </a:endParaRPr>
          </a:p>
          <a:p>
            <a:pPr algn="just" eaLnBrk="1" hangingPunct="1">
              <a:buFontTx/>
              <a:buNone/>
            </a:pPr>
            <a:endParaRPr lang="en-US" altLang="en-US" dirty="0">
              <a:solidFill>
                <a:srgbClr val="C00000"/>
              </a:solidFill>
              <a:latin typeface="Times New Roman" panose="02020603050405020304" pitchFamily="18" charset="0"/>
              <a:cs typeface="Times New Roman" panose="02020603050405020304" pitchFamily="18" charset="0"/>
            </a:endParaRPr>
          </a:p>
        </p:txBody>
      </p:sp>
      <p:sp>
        <p:nvSpPr>
          <p:cNvPr id="16392" name="Rectangle 11"/>
          <p:cNvSpPr>
            <a:spLocks noChangeArrowheads="1"/>
          </p:cNvSpPr>
          <p:nvPr/>
        </p:nvSpPr>
        <p:spPr bwMode="auto">
          <a:xfrm>
            <a:off x="2286000" y="1096964"/>
            <a:ext cx="8034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r>
              <a:rPr lang="en-US" altLang="en-US" dirty="0">
                <a:solidFill>
                  <a:srgbClr val="C00000"/>
                </a:solidFill>
                <a:latin typeface="Times New Roman" panose="02020603050405020304" pitchFamily="18" charset="0"/>
                <a:cs typeface="Times New Roman" panose="02020603050405020304" pitchFamily="18" charset="0"/>
              </a:rPr>
              <a:t>4. Giải thích các định luật quang điện bằng thuyết lượng tử.</a:t>
            </a:r>
          </a:p>
        </p:txBody>
      </p:sp>
      <p:sp>
        <p:nvSpPr>
          <p:cNvPr id="16393" name="Rectangle 3"/>
          <p:cNvSpPr>
            <a:spLocks noChangeArrowheads="1"/>
          </p:cNvSpPr>
          <p:nvPr/>
        </p:nvSpPr>
        <p:spPr bwMode="auto">
          <a:xfrm>
            <a:off x="2057400" y="652463"/>
            <a:ext cx="458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90000"/>
              </a:lnSpc>
              <a:buFontTx/>
              <a:buNone/>
            </a:pPr>
            <a:r>
              <a:rPr lang="en-US" altLang="en-US" sz="2600" b="1">
                <a:solidFill>
                  <a:srgbClr val="FF0000"/>
                </a:solidFill>
                <a:latin typeface="Times New Roman" panose="02020603050405020304" pitchFamily="18" charset="0"/>
                <a:cs typeface="Times New Roman" panose="02020603050405020304" pitchFamily="18" charset="0"/>
              </a:rPr>
              <a:t>III. Thuyết lượng tử ánh sáng.</a:t>
            </a:r>
          </a:p>
        </p:txBody>
      </p:sp>
      <p:sp>
        <p:nvSpPr>
          <p:cNvPr id="16394" name="Text Box 59"/>
          <p:cNvSpPr txBox="1">
            <a:spLocks noChangeArrowheads="1"/>
          </p:cNvSpPr>
          <p:nvPr/>
        </p:nvSpPr>
        <p:spPr bwMode="auto">
          <a:xfrm>
            <a:off x="1295400" y="117476"/>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600" b="1" dirty="0">
                <a:solidFill>
                  <a:srgbClr val="0000FF"/>
                </a:solidFill>
                <a:latin typeface="Times New Roman" panose="02020603050405020304" pitchFamily="18" charset="0"/>
                <a:cs typeface="Times New Roman" panose="02020603050405020304" pitchFamily="18" charset="0"/>
              </a:rPr>
              <a:t>      PHẦN I. Hiện tượng quang điện. Thuyết lượng tử ánh sáng</a:t>
            </a:r>
          </a:p>
        </p:txBody>
      </p:sp>
    </p:spTree>
    <p:extLst>
      <p:ext uri="{BB962C8B-B14F-4D97-AF65-F5344CB8AC3E}">
        <p14:creationId xmlns:p14="http://schemas.microsoft.com/office/powerpoint/2010/main" val="82870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barn(inVertical)">
                                      <p:cBhvr>
                                        <p:cTn id="7" dur="500"/>
                                        <p:tgtEl>
                                          <p:spTgt spid="1639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084">
                                            <p:txEl>
                                              <p:pRg st="0" end="0"/>
                                            </p:txEl>
                                          </p:spTgt>
                                        </p:tgtEl>
                                        <p:attrNameLst>
                                          <p:attrName>style.visibility</p:attrName>
                                        </p:attrNameLst>
                                      </p:cBhvr>
                                      <p:to>
                                        <p:strVal val="visible"/>
                                      </p:to>
                                    </p:set>
                                    <p:animEffect transition="in" filter="barn(inVertical)">
                                      <p:cBhvr>
                                        <p:cTn id="12" dur="500"/>
                                        <p:tgtEl>
                                          <p:spTgt spid="460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6087"/>
                                        </p:tgtEl>
                                        <p:attrNameLst>
                                          <p:attrName>style.visibility</p:attrName>
                                        </p:attrNameLst>
                                      </p:cBhvr>
                                      <p:to>
                                        <p:strVal val="visible"/>
                                      </p:to>
                                    </p:set>
                                    <p:animEffect transition="in" filter="barn(inVertical)">
                                      <p:cBhvr>
                                        <p:cTn id="17" dur="500"/>
                                        <p:tgtEl>
                                          <p:spTgt spid="4608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6088"/>
                                        </p:tgtEl>
                                        <p:attrNameLst>
                                          <p:attrName>style.visibility</p:attrName>
                                        </p:attrNameLst>
                                      </p:cBhvr>
                                      <p:to>
                                        <p:strVal val="visible"/>
                                      </p:to>
                                    </p:set>
                                    <p:animEffect transition="in" filter="barn(inVertical)">
                                      <p:cBhvr>
                                        <p:cTn id="22" dur="500"/>
                                        <p:tgtEl>
                                          <p:spTgt spid="4608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6089"/>
                                        </p:tgtEl>
                                        <p:attrNameLst>
                                          <p:attrName>style.visibility</p:attrName>
                                        </p:attrNameLst>
                                      </p:cBhvr>
                                      <p:to>
                                        <p:strVal val="visible"/>
                                      </p:to>
                                    </p:set>
                                    <p:animEffect transition="in" filter="barn(inVertical)">
                                      <p:cBhvr>
                                        <p:cTn id="27" dur="5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P spid="46087" grpId="0"/>
      <p:bldP spid="46088" grpId="0"/>
      <p:bldP spid="46089" grpId="0"/>
      <p:bldP spid="163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Rot="1" noChangeAspect="1" noMove="1" noResize="1" noEditPoints="1" noAdjustHandles="1" noChangeArrowheads="1" noChangeShapeType="1" noTextEdit="1"/>
          </p:cNvSpPr>
          <p:nvPr>
            <p:ph type="body" idx="1"/>
          </p:nvPr>
        </p:nvSpPr>
        <p:spPr>
          <a:xfrm>
            <a:off x="1903863" y="2590800"/>
            <a:ext cx="8229600" cy="3581400"/>
          </a:xfrm>
          <a:blipFill>
            <a:blip r:embed="rId3"/>
            <a:stretch>
              <a:fillRect l="-2148" b="-9524"/>
            </a:stretch>
          </a:blipFill>
          <a:extLst/>
        </p:spPr>
        <p:txBody>
          <a:bodyPr/>
          <a:lstStyle/>
          <a:p>
            <a:r>
              <a:rPr lang="en-US" dirty="0">
                <a:noFill/>
              </a:rPr>
              <a:t> </a:t>
            </a:r>
          </a:p>
        </p:txBody>
      </p:sp>
      <p:sp>
        <p:nvSpPr>
          <p:cNvPr id="50186" name="Text Box 10"/>
          <p:cNvSpPr txBox="1">
            <a:spLocks noChangeArrowheads="1"/>
          </p:cNvSpPr>
          <p:nvPr/>
        </p:nvSpPr>
        <p:spPr bwMode="auto">
          <a:xfrm>
            <a:off x="1905000" y="1065213"/>
            <a:ext cx="861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dirty="0">
                <a:solidFill>
                  <a:srgbClr val="0000FF"/>
                </a:solidFill>
                <a:latin typeface="Times New Roman" panose="02020603050405020304" pitchFamily="18" charset="0"/>
                <a:cs typeface="Times New Roman" panose="02020603050405020304" pitchFamily="18" charset="0"/>
              </a:rPr>
              <a:t>Như vậy, muốn cho hiện tượng  quang điện xảy ra thì năng lượng của phôtôn ánh sáng kích thích phải lớn hơn hoặc bằng công thoát</a:t>
            </a:r>
            <a:r>
              <a:rPr lang="en-US" altLang="en-US" sz="2800" dirty="0">
                <a:solidFill>
                  <a:srgbClr val="0000FF"/>
                </a:solidFill>
                <a:latin typeface="Times New Roman" panose="02020603050405020304" pitchFamily="18" charset="0"/>
                <a:cs typeface="Times New Roman" panose="02020603050405020304" pitchFamily="18" charset="0"/>
              </a:rPr>
              <a:t>.</a:t>
            </a:r>
            <a:endParaRPr lang="vi-VN" altLang="en-US" sz="2800" dirty="0">
              <a:solidFill>
                <a:srgbClr val="0000FF"/>
              </a:solidFill>
              <a:latin typeface="Times New Roman" panose="02020603050405020304" pitchFamily="18" charset="0"/>
              <a:cs typeface="Times New Roman" panose="02020603050405020304" pitchFamily="18" charset="0"/>
            </a:endParaRPr>
          </a:p>
        </p:txBody>
      </p:sp>
      <p:sp>
        <p:nvSpPr>
          <p:cNvPr id="18436" name="Rectangle 4"/>
          <p:cNvSpPr>
            <a:spLocks noChangeArrowheads="1"/>
          </p:cNvSpPr>
          <p:nvPr/>
        </p:nvSpPr>
        <p:spPr bwMode="auto">
          <a:xfrm>
            <a:off x="1792289" y="304801"/>
            <a:ext cx="8034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r>
              <a:rPr lang="en-US" altLang="en-US" dirty="0">
                <a:solidFill>
                  <a:srgbClr val="C00000"/>
                </a:solidFill>
                <a:latin typeface="Times New Roman" panose="02020603050405020304" pitchFamily="18" charset="0"/>
                <a:cs typeface="Times New Roman" panose="02020603050405020304" pitchFamily="18" charset="0"/>
              </a:rPr>
              <a:t>4. Giải thích các định luật quang điện bằng thuyết lượng tử.</a:t>
            </a:r>
          </a:p>
        </p:txBody>
      </p:sp>
    </p:spTree>
    <p:extLst>
      <p:ext uri="{BB962C8B-B14F-4D97-AF65-F5344CB8AC3E}">
        <p14:creationId xmlns:p14="http://schemas.microsoft.com/office/powerpoint/2010/main" val="40587700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186"/>
                                        </p:tgtEl>
                                        <p:attrNameLst>
                                          <p:attrName>style.visibility</p:attrName>
                                        </p:attrNameLst>
                                      </p:cBhvr>
                                      <p:to>
                                        <p:strVal val="visible"/>
                                      </p:to>
                                    </p:set>
                                    <p:animEffect transition="in" filter="barn(inVertical)">
                                      <p:cBhvr>
                                        <p:cTn id="7" dur="500"/>
                                        <p:tgtEl>
                                          <p:spTgt spid="501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180">
                                            <p:bg/>
                                          </p:spTgt>
                                        </p:tgtEl>
                                        <p:attrNameLst>
                                          <p:attrName>style.visibility</p:attrName>
                                        </p:attrNameLst>
                                      </p:cBhvr>
                                      <p:to>
                                        <p:strVal val="visible"/>
                                      </p:to>
                                    </p:set>
                                    <p:anim calcmode="lin" valueType="num">
                                      <p:cBhvr additive="base">
                                        <p:cTn id="12" dur="500" fill="hold"/>
                                        <p:tgtEl>
                                          <p:spTgt spid="50180">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0180">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180">
                                            <p:txEl>
                                              <p:pRg st="0" end="0"/>
                                            </p:txEl>
                                          </p:spTgt>
                                        </p:tgtEl>
                                        <p:attrNameLst>
                                          <p:attrName>style.visibility</p:attrName>
                                        </p:attrNameLst>
                                      </p:cBhvr>
                                      <p:to>
                                        <p:strVal val="visible"/>
                                      </p:to>
                                    </p:set>
                                    <p:anim calcmode="lin" valueType="num">
                                      <p:cBhvr additive="base">
                                        <p:cTn id="18" dur="500" fill="hold"/>
                                        <p:tgtEl>
                                          <p:spTgt spid="50180">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018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animBg="1"/>
      <p:bldP spid="5018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
          <p:cNvGrpSpPr>
            <a:grpSpLocks/>
          </p:cNvGrpSpPr>
          <p:nvPr/>
        </p:nvGrpSpPr>
        <p:grpSpPr bwMode="auto">
          <a:xfrm>
            <a:off x="7848600" y="2371726"/>
            <a:ext cx="1828800" cy="523875"/>
            <a:chOff x="4272" y="1056"/>
            <a:chExt cx="1152" cy="330"/>
          </a:xfrm>
        </p:grpSpPr>
        <p:sp>
          <p:nvSpPr>
            <p:cNvPr id="20528" name="Line 4"/>
            <p:cNvSpPr>
              <a:spLocks noChangeShapeType="1"/>
            </p:cNvSpPr>
            <p:nvPr/>
          </p:nvSpPr>
          <p:spPr bwMode="auto">
            <a:xfrm rot="10800000">
              <a:off x="4272" y="1236"/>
              <a:ext cx="384" cy="0"/>
            </a:xfrm>
            <a:prstGeom prst="line">
              <a:avLst/>
            </a:prstGeom>
            <a:noFill/>
            <a:ln w="412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29" name="Text Box 5"/>
            <p:cNvSpPr txBox="1">
              <a:spLocks noChangeArrowheads="1"/>
            </p:cNvSpPr>
            <p:nvPr/>
          </p:nvSpPr>
          <p:spPr bwMode="auto">
            <a:xfrm>
              <a:off x="4656" y="1056"/>
              <a:ext cx="768" cy="33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ngắn</a:t>
              </a:r>
            </a:p>
          </p:txBody>
        </p:sp>
      </p:grpSp>
      <p:grpSp>
        <p:nvGrpSpPr>
          <p:cNvPr id="3" name="Group 6"/>
          <p:cNvGrpSpPr>
            <a:grpSpLocks/>
          </p:cNvGrpSpPr>
          <p:nvPr/>
        </p:nvGrpSpPr>
        <p:grpSpPr bwMode="auto">
          <a:xfrm>
            <a:off x="1516063" y="1428750"/>
            <a:ext cx="8501063" cy="2305050"/>
            <a:chOff x="152" y="420"/>
            <a:chExt cx="5355" cy="1452"/>
          </a:xfrm>
        </p:grpSpPr>
        <p:sp>
          <p:nvSpPr>
            <p:cNvPr id="20518" name="Text Box 7"/>
            <p:cNvSpPr txBox="1">
              <a:spLocks noChangeArrowheads="1"/>
            </p:cNvSpPr>
            <p:nvPr/>
          </p:nvSpPr>
          <p:spPr bwMode="auto">
            <a:xfrm>
              <a:off x="152" y="420"/>
              <a:ext cx="5355"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vi-VN" altLang="en-US" sz="2800" b="1" dirty="0">
                  <a:solidFill>
                    <a:srgbClr val="C00000"/>
                  </a:solidFill>
                  <a:latin typeface="Times New Roman" panose="02020603050405020304" pitchFamily="18" charset="0"/>
                  <a:cs typeface="Times New Roman" panose="02020603050405020304" pitchFamily="18" charset="0"/>
                </a:rPr>
                <a:t>ÁNH SÁNG CÓ LƯỠNG TÍNH SÓNG HẠT</a:t>
              </a:r>
            </a:p>
            <a:p>
              <a:pPr algn="ctr">
                <a:spcBef>
                  <a:spcPct val="50000"/>
                </a:spcBef>
                <a:buFontTx/>
                <a:buNone/>
              </a:pPr>
              <a:endParaRPr lang="en-US" altLang="en-US" sz="2800" dirty="0">
                <a:solidFill>
                  <a:srgbClr val="C00000"/>
                </a:solidFill>
                <a:latin typeface="Times New Roman" panose="02020603050405020304" pitchFamily="18" charset="0"/>
                <a:cs typeface="Times New Roman" panose="02020603050405020304" pitchFamily="18" charset="0"/>
              </a:endParaRPr>
            </a:p>
          </p:txBody>
        </p:sp>
        <p:sp>
          <p:nvSpPr>
            <p:cNvPr id="20519" name="Rectangle 8"/>
            <p:cNvSpPr>
              <a:spLocks noChangeArrowheads="1"/>
            </p:cNvSpPr>
            <p:nvPr/>
          </p:nvSpPr>
          <p:spPr bwMode="auto">
            <a:xfrm>
              <a:off x="288" y="420"/>
              <a:ext cx="5088" cy="39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nvGrpSpPr>
            <p:cNvPr id="20520" name="Group 9"/>
            <p:cNvGrpSpPr>
              <a:grpSpLocks/>
            </p:cNvGrpSpPr>
            <p:nvPr/>
          </p:nvGrpSpPr>
          <p:grpSpPr bwMode="auto">
            <a:xfrm>
              <a:off x="336" y="1488"/>
              <a:ext cx="2160" cy="384"/>
              <a:chOff x="336" y="1536"/>
              <a:chExt cx="2160" cy="384"/>
            </a:xfrm>
          </p:grpSpPr>
          <p:sp>
            <p:nvSpPr>
              <p:cNvPr id="20526" name="Text Box 10"/>
              <p:cNvSpPr txBox="1">
                <a:spLocks noChangeArrowheads="1"/>
              </p:cNvSpPr>
              <p:nvPr/>
            </p:nvSpPr>
            <p:spPr bwMode="auto">
              <a:xfrm>
                <a:off x="384" y="1536"/>
                <a:ext cx="211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dirty="0">
                    <a:solidFill>
                      <a:srgbClr val="C00000"/>
                    </a:solidFill>
                    <a:latin typeface="Times New Roman" panose="02020603050405020304" pitchFamily="18" charset="0"/>
                    <a:cs typeface="Times New Roman" panose="02020603050405020304" pitchFamily="18" charset="0"/>
                  </a:rPr>
                  <a:t>Tính chất sóng</a:t>
                </a:r>
              </a:p>
            </p:txBody>
          </p:sp>
          <p:sp>
            <p:nvSpPr>
              <p:cNvPr id="20527" name="Rectangle 11"/>
              <p:cNvSpPr>
                <a:spLocks noChangeArrowheads="1"/>
              </p:cNvSpPr>
              <p:nvPr/>
            </p:nvSpPr>
            <p:spPr bwMode="auto">
              <a:xfrm>
                <a:off x="336" y="1536"/>
                <a:ext cx="1776" cy="384"/>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0000FF"/>
                  </a:solidFill>
                  <a:latin typeface="VNI-Times" pitchFamily="2" charset="0"/>
                </a:endParaRPr>
              </a:p>
            </p:txBody>
          </p:sp>
        </p:grpSp>
        <p:grpSp>
          <p:nvGrpSpPr>
            <p:cNvPr id="20521" name="Group 12"/>
            <p:cNvGrpSpPr>
              <a:grpSpLocks/>
            </p:cNvGrpSpPr>
            <p:nvPr/>
          </p:nvGrpSpPr>
          <p:grpSpPr bwMode="auto">
            <a:xfrm>
              <a:off x="2845" y="1488"/>
              <a:ext cx="2531" cy="384"/>
              <a:chOff x="2761" y="1536"/>
              <a:chExt cx="2531" cy="384"/>
            </a:xfrm>
          </p:grpSpPr>
          <p:sp>
            <p:nvSpPr>
              <p:cNvPr id="20524" name="Text Box 13"/>
              <p:cNvSpPr txBox="1">
                <a:spLocks noChangeArrowheads="1"/>
              </p:cNvSpPr>
              <p:nvPr/>
            </p:nvSpPr>
            <p:spPr bwMode="auto">
              <a:xfrm>
                <a:off x="2809" y="1536"/>
                <a:ext cx="211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b="1" dirty="0">
                    <a:solidFill>
                      <a:srgbClr val="C00000"/>
                    </a:solidFill>
                    <a:latin typeface="Times New Roman" panose="02020603050405020304" pitchFamily="18" charset="0"/>
                    <a:cs typeface="Times New Roman" panose="02020603050405020304" pitchFamily="18" charset="0"/>
                  </a:rPr>
                  <a:t>Tính chất hạt</a:t>
                </a:r>
              </a:p>
            </p:txBody>
          </p:sp>
          <p:sp>
            <p:nvSpPr>
              <p:cNvPr id="20525" name="Rectangle 14"/>
              <p:cNvSpPr>
                <a:spLocks noChangeArrowheads="1"/>
              </p:cNvSpPr>
              <p:nvPr/>
            </p:nvSpPr>
            <p:spPr bwMode="auto">
              <a:xfrm>
                <a:off x="2761" y="1536"/>
                <a:ext cx="2531" cy="384"/>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sp>
          <p:nvSpPr>
            <p:cNvPr id="20522" name="Line 15"/>
            <p:cNvSpPr>
              <a:spLocks noChangeShapeType="1"/>
            </p:cNvSpPr>
            <p:nvPr/>
          </p:nvSpPr>
          <p:spPr bwMode="auto">
            <a:xfrm>
              <a:off x="4128" y="912"/>
              <a:ext cx="0" cy="480"/>
            </a:xfrm>
            <a:prstGeom prst="line">
              <a:avLst/>
            </a:prstGeom>
            <a:noFill/>
            <a:ln w="412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23" name="Line 16"/>
            <p:cNvSpPr>
              <a:spLocks noChangeShapeType="1"/>
            </p:cNvSpPr>
            <p:nvPr/>
          </p:nvSpPr>
          <p:spPr bwMode="auto">
            <a:xfrm>
              <a:off x="1326" y="936"/>
              <a:ext cx="0" cy="480"/>
            </a:xfrm>
            <a:prstGeom prst="line">
              <a:avLst/>
            </a:prstGeom>
            <a:noFill/>
            <a:ln w="412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17"/>
          <p:cNvGrpSpPr>
            <a:grpSpLocks/>
          </p:cNvGrpSpPr>
          <p:nvPr/>
        </p:nvGrpSpPr>
        <p:grpSpPr bwMode="auto">
          <a:xfrm>
            <a:off x="1981200" y="3721100"/>
            <a:ext cx="1219200" cy="2755900"/>
            <a:chOff x="432" y="1925"/>
            <a:chExt cx="768" cy="2369"/>
          </a:xfrm>
        </p:grpSpPr>
        <p:grpSp>
          <p:nvGrpSpPr>
            <p:cNvPr id="20514" name="Group 18"/>
            <p:cNvGrpSpPr>
              <a:grpSpLocks/>
            </p:cNvGrpSpPr>
            <p:nvPr/>
          </p:nvGrpSpPr>
          <p:grpSpPr bwMode="auto">
            <a:xfrm>
              <a:off x="432" y="2470"/>
              <a:ext cx="768" cy="1824"/>
              <a:chOff x="240" y="2472"/>
              <a:chExt cx="768" cy="1824"/>
            </a:xfrm>
          </p:grpSpPr>
          <p:sp>
            <p:nvSpPr>
              <p:cNvPr id="20516" name="Text Box 19"/>
              <p:cNvSpPr txBox="1">
                <a:spLocks noChangeArrowheads="1"/>
              </p:cNvSpPr>
              <p:nvPr/>
            </p:nvSpPr>
            <p:spPr bwMode="auto">
              <a:xfrm>
                <a:off x="240" y="2476"/>
                <a:ext cx="768" cy="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a:solidFill>
                      <a:srgbClr val="003300"/>
                    </a:solidFill>
                    <a:latin typeface="Times New Roman" panose="02020603050405020304" pitchFamily="18" charset="0"/>
                    <a:cs typeface="Times New Roman" panose="02020603050405020304" pitchFamily="18" charset="0"/>
                  </a:rPr>
                  <a:t>Hiện tượng giao thoa</a:t>
                </a:r>
              </a:p>
            </p:txBody>
          </p:sp>
          <p:sp>
            <p:nvSpPr>
              <p:cNvPr id="20517" name="Rectangle 20"/>
              <p:cNvSpPr>
                <a:spLocks noChangeArrowheads="1"/>
              </p:cNvSpPr>
              <p:nvPr/>
            </p:nvSpPr>
            <p:spPr bwMode="auto">
              <a:xfrm>
                <a:off x="240" y="2472"/>
                <a:ext cx="720" cy="1824"/>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sp>
          <p:nvSpPr>
            <p:cNvPr id="20515" name="Line 21"/>
            <p:cNvSpPr>
              <a:spLocks noChangeShapeType="1"/>
            </p:cNvSpPr>
            <p:nvPr/>
          </p:nvSpPr>
          <p:spPr bwMode="auto">
            <a:xfrm>
              <a:off x="803" y="1925"/>
              <a:ext cx="0" cy="480"/>
            </a:xfrm>
            <a:prstGeom prst="line">
              <a:avLst/>
            </a:prstGeom>
            <a:noFill/>
            <a:ln w="412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8" name="Group 22"/>
          <p:cNvGrpSpPr>
            <a:grpSpLocks/>
          </p:cNvGrpSpPr>
          <p:nvPr/>
        </p:nvGrpSpPr>
        <p:grpSpPr bwMode="auto">
          <a:xfrm>
            <a:off x="3241676" y="3748088"/>
            <a:ext cx="1254125" cy="2728912"/>
            <a:chOff x="1274" y="1955"/>
            <a:chExt cx="790" cy="2365"/>
          </a:xfrm>
        </p:grpSpPr>
        <p:sp>
          <p:nvSpPr>
            <p:cNvPr id="20511" name="Text Box 23"/>
            <p:cNvSpPr txBox="1">
              <a:spLocks noChangeArrowheads="1"/>
            </p:cNvSpPr>
            <p:nvPr/>
          </p:nvSpPr>
          <p:spPr bwMode="auto">
            <a:xfrm>
              <a:off x="1296" y="2508"/>
              <a:ext cx="768" cy="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a:solidFill>
                    <a:srgbClr val="006600"/>
                  </a:solidFill>
                  <a:latin typeface="Times New Roman" panose="02020603050405020304" pitchFamily="18" charset="0"/>
                  <a:cs typeface="Times New Roman" panose="02020603050405020304" pitchFamily="18" charset="0"/>
                </a:rPr>
                <a:t>Hiện tượng tán sắc</a:t>
              </a:r>
            </a:p>
          </p:txBody>
        </p:sp>
        <p:sp>
          <p:nvSpPr>
            <p:cNvPr id="20512" name="Rectangle 24"/>
            <p:cNvSpPr>
              <a:spLocks noChangeArrowheads="1"/>
            </p:cNvSpPr>
            <p:nvPr/>
          </p:nvSpPr>
          <p:spPr bwMode="auto">
            <a:xfrm>
              <a:off x="1274" y="2496"/>
              <a:ext cx="720" cy="1824"/>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0000FF"/>
                </a:solidFill>
                <a:latin typeface="VNI-Times" pitchFamily="2" charset="0"/>
              </a:endParaRPr>
            </a:p>
          </p:txBody>
        </p:sp>
        <p:sp>
          <p:nvSpPr>
            <p:cNvPr id="20513" name="Line 25"/>
            <p:cNvSpPr>
              <a:spLocks noChangeShapeType="1"/>
            </p:cNvSpPr>
            <p:nvPr/>
          </p:nvSpPr>
          <p:spPr bwMode="auto">
            <a:xfrm>
              <a:off x="1584" y="1955"/>
              <a:ext cx="0" cy="480"/>
            </a:xfrm>
            <a:prstGeom prst="line">
              <a:avLst/>
            </a:prstGeom>
            <a:noFill/>
            <a:ln w="412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9" name="Group 26"/>
          <p:cNvGrpSpPr>
            <a:grpSpLocks/>
          </p:cNvGrpSpPr>
          <p:nvPr/>
        </p:nvGrpSpPr>
        <p:grpSpPr bwMode="auto">
          <a:xfrm>
            <a:off x="5395914" y="3824288"/>
            <a:ext cx="1412875" cy="2666582"/>
            <a:chOff x="2679" y="1977"/>
            <a:chExt cx="890" cy="2307"/>
          </a:xfrm>
        </p:grpSpPr>
        <p:grpSp>
          <p:nvGrpSpPr>
            <p:cNvPr id="20507" name="Group 27"/>
            <p:cNvGrpSpPr>
              <a:grpSpLocks/>
            </p:cNvGrpSpPr>
            <p:nvPr/>
          </p:nvGrpSpPr>
          <p:grpSpPr bwMode="auto">
            <a:xfrm>
              <a:off x="2679" y="2496"/>
              <a:ext cx="890" cy="1788"/>
              <a:chOff x="2448" y="2544"/>
              <a:chExt cx="890" cy="1788"/>
            </a:xfrm>
          </p:grpSpPr>
          <p:sp>
            <p:nvSpPr>
              <p:cNvPr id="20509" name="Text Box 28"/>
              <p:cNvSpPr txBox="1">
                <a:spLocks noChangeArrowheads="1"/>
              </p:cNvSpPr>
              <p:nvPr/>
            </p:nvSpPr>
            <p:spPr bwMode="auto">
              <a:xfrm>
                <a:off x="2474" y="2548"/>
                <a:ext cx="864" cy="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a:solidFill>
                      <a:srgbClr val="006600"/>
                    </a:solidFill>
                    <a:latin typeface="Times New Roman" panose="02020603050405020304" pitchFamily="18" charset="0"/>
                    <a:cs typeface="Times New Roman" panose="02020603050405020304" pitchFamily="18" charset="0"/>
                  </a:rPr>
                  <a:t>Khả năng đâm xuyên</a:t>
                </a:r>
              </a:p>
            </p:txBody>
          </p:sp>
          <p:sp>
            <p:nvSpPr>
              <p:cNvPr id="20510" name="Rectangle 29"/>
              <p:cNvSpPr>
                <a:spLocks noChangeArrowheads="1"/>
              </p:cNvSpPr>
              <p:nvPr/>
            </p:nvSpPr>
            <p:spPr bwMode="auto">
              <a:xfrm>
                <a:off x="2448" y="2544"/>
                <a:ext cx="768" cy="1776"/>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sp>
          <p:nvSpPr>
            <p:cNvPr id="20508" name="Line 30"/>
            <p:cNvSpPr>
              <a:spLocks noChangeShapeType="1"/>
            </p:cNvSpPr>
            <p:nvPr/>
          </p:nvSpPr>
          <p:spPr bwMode="auto">
            <a:xfrm>
              <a:off x="3133" y="1977"/>
              <a:ext cx="0" cy="480"/>
            </a:xfrm>
            <a:prstGeom prst="line">
              <a:avLst/>
            </a:prstGeom>
            <a:noFill/>
            <a:ln w="412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1" name="Group 31"/>
          <p:cNvGrpSpPr>
            <a:grpSpLocks/>
          </p:cNvGrpSpPr>
          <p:nvPr/>
        </p:nvGrpSpPr>
        <p:grpSpPr bwMode="auto">
          <a:xfrm>
            <a:off x="6718300" y="3803650"/>
            <a:ext cx="1468438" cy="2673350"/>
            <a:chOff x="3512" y="1964"/>
            <a:chExt cx="925" cy="2304"/>
          </a:xfrm>
        </p:grpSpPr>
        <p:grpSp>
          <p:nvGrpSpPr>
            <p:cNvPr id="20503" name="Group 32"/>
            <p:cNvGrpSpPr>
              <a:grpSpLocks/>
            </p:cNvGrpSpPr>
            <p:nvPr/>
          </p:nvGrpSpPr>
          <p:grpSpPr bwMode="auto">
            <a:xfrm>
              <a:off x="3512" y="2448"/>
              <a:ext cx="925" cy="1820"/>
              <a:chOff x="3395" y="2500"/>
              <a:chExt cx="925" cy="1820"/>
            </a:xfrm>
          </p:grpSpPr>
          <p:sp>
            <p:nvSpPr>
              <p:cNvPr id="20505" name="Text Box 33"/>
              <p:cNvSpPr txBox="1">
                <a:spLocks noChangeArrowheads="1"/>
              </p:cNvSpPr>
              <p:nvPr/>
            </p:nvSpPr>
            <p:spPr bwMode="auto">
              <a:xfrm>
                <a:off x="3408" y="2500"/>
                <a:ext cx="912" cy="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a:solidFill>
                      <a:srgbClr val="006600"/>
                    </a:solidFill>
                    <a:latin typeface="Times New Roman" panose="02020603050405020304" pitchFamily="18" charset="0"/>
                    <a:cs typeface="Times New Roman" panose="02020603050405020304" pitchFamily="18" charset="0"/>
                  </a:rPr>
                  <a:t>Tác dụng quang điện</a:t>
                </a:r>
              </a:p>
            </p:txBody>
          </p:sp>
          <p:sp>
            <p:nvSpPr>
              <p:cNvPr id="20506" name="Rectangle 34"/>
              <p:cNvSpPr>
                <a:spLocks noChangeArrowheads="1"/>
              </p:cNvSpPr>
              <p:nvPr/>
            </p:nvSpPr>
            <p:spPr bwMode="auto">
              <a:xfrm>
                <a:off x="3395" y="2544"/>
                <a:ext cx="768" cy="1776"/>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sp>
          <p:nvSpPr>
            <p:cNvPr id="20504" name="Line 35"/>
            <p:cNvSpPr>
              <a:spLocks noChangeShapeType="1"/>
            </p:cNvSpPr>
            <p:nvPr/>
          </p:nvSpPr>
          <p:spPr bwMode="auto">
            <a:xfrm>
              <a:off x="3875" y="1964"/>
              <a:ext cx="0" cy="480"/>
            </a:xfrm>
            <a:prstGeom prst="line">
              <a:avLst/>
            </a:prstGeom>
            <a:noFill/>
            <a:ln w="412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 name="Group 36"/>
          <p:cNvGrpSpPr>
            <a:grpSpLocks/>
          </p:cNvGrpSpPr>
          <p:nvPr/>
        </p:nvGrpSpPr>
        <p:grpSpPr bwMode="auto">
          <a:xfrm>
            <a:off x="8010525" y="3810000"/>
            <a:ext cx="1143000" cy="2667000"/>
            <a:chOff x="4326" y="1968"/>
            <a:chExt cx="720" cy="2304"/>
          </a:xfrm>
        </p:grpSpPr>
        <p:grpSp>
          <p:nvGrpSpPr>
            <p:cNvPr id="20499" name="Group 37"/>
            <p:cNvGrpSpPr>
              <a:grpSpLocks/>
            </p:cNvGrpSpPr>
            <p:nvPr/>
          </p:nvGrpSpPr>
          <p:grpSpPr bwMode="auto">
            <a:xfrm>
              <a:off x="4326" y="2472"/>
              <a:ext cx="720" cy="1800"/>
              <a:chOff x="4248" y="2472"/>
              <a:chExt cx="720" cy="1800"/>
            </a:xfrm>
          </p:grpSpPr>
          <p:sp>
            <p:nvSpPr>
              <p:cNvPr id="20501" name="Text Box 38"/>
              <p:cNvSpPr txBox="1">
                <a:spLocks noChangeArrowheads="1"/>
              </p:cNvSpPr>
              <p:nvPr/>
            </p:nvSpPr>
            <p:spPr bwMode="auto">
              <a:xfrm>
                <a:off x="4248" y="2472"/>
                <a:ext cx="720" cy="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a:solidFill>
                      <a:srgbClr val="006600"/>
                    </a:solidFill>
                    <a:latin typeface="Times New Roman" panose="02020603050405020304" pitchFamily="18" charset="0"/>
                    <a:cs typeface="Times New Roman" panose="02020603050405020304" pitchFamily="18" charset="0"/>
                  </a:rPr>
                  <a:t>Tác dụng ion hóa</a:t>
                </a:r>
              </a:p>
            </p:txBody>
          </p:sp>
          <p:sp>
            <p:nvSpPr>
              <p:cNvPr id="20502" name="Rectangle 39"/>
              <p:cNvSpPr>
                <a:spLocks noChangeArrowheads="1"/>
              </p:cNvSpPr>
              <p:nvPr/>
            </p:nvSpPr>
            <p:spPr bwMode="auto">
              <a:xfrm>
                <a:off x="4271" y="2496"/>
                <a:ext cx="589" cy="1776"/>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sp>
          <p:nvSpPr>
            <p:cNvPr id="20500" name="Line 40"/>
            <p:cNvSpPr>
              <a:spLocks noChangeShapeType="1"/>
            </p:cNvSpPr>
            <p:nvPr/>
          </p:nvSpPr>
          <p:spPr bwMode="auto">
            <a:xfrm>
              <a:off x="4621" y="1968"/>
              <a:ext cx="0" cy="480"/>
            </a:xfrm>
            <a:prstGeom prst="line">
              <a:avLst/>
            </a:prstGeom>
            <a:noFill/>
            <a:ln w="412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5" name="Group 41"/>
          <p:cNvGrpSpPr>
            <a:grpSpLocks/>
          </p:cNvGrpSpPr>
          <p:nvPr/>
        </p:nvGrpSpPr>
        <p:grpSpPr bwMode="auto">
          <a:xfrm>
            <a:off x="9067800" y="3810000"/>
            <a:ext cx="1219200" cy="2677418"/>
            <a:chOff x="4992" y="1968"/>
            <a:chExt cx="768" cy="2313"/>
          </a:xfrm>
        </p:grpSpPr>
        <p:grpSp>
          <p:nvGrpSpPr>
            <p:cNvPr id="20495" name="Group 42"/>
            <p:cNvGrpSpPr>
              <a:grpSpLocks/>
            </p:cNvGrpSpPr>
            <p:nvPr/>
          </p:nvGrpSpPr>
          <p:grpSpPr bwMode="auto">
            <a:xfrm>
              <a:off x="4992" y="2496"/>
              <a:ext cx="768" cy="1785"/>
              <a:chOff x="4896" y="2496"/>
              <a:chExt cx="768" cy="1785"/>
            </a:xfrm>
          </p:grpSpPr>
          <p:sp>
            <p:nvSpPr>
              <p:cNvPr id="20497" name="Text Box 43"/>
              <p:cNvSpPr txBox="1">
                <a:spLocks noChangeArrowheads="1"/>
              </p:cNvSpPr>
              <p:nvPr/>
            </p:nvSpPr>
            <p:spPr bwMode="auto">
              <a:xfrm>
                <a:off x="4896" y="2500"/>
                <a:ext cx="768" cy="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a:solidFill>
                      <a:srgbClr val="006600"/>
                    </a:solidFill>
                    <a:latin typeface="Times New Roman" panose="02020603050405020304" pitchFamily="18" charset="0"/>
                    <a:cs typeface="Times New Roman" panose="02020603050405020304" pitchFamily="18" charset="0"/>
                  </a:rPr>
                  <a:t>Tác dụng phát quang</a:t>
                </a:r>
              </a:p>
            </p:txBody>
          </p:sp>
          <p:sp>
            <p:nvSpPr>
              <p:cNvPr id="20498" name="Rectangle 44"/>
              <p:cNvSpPr>
                <a:spLocks noChangeArrowheads="1"/>
              </p:cNvSpPr>
              <p:nvPr/>
            </p:nvSpPr>
            <p:spPr bwMode="auto">
              <a:xfrm>
                <a:off x="4896" y="2496"/>
                <a:ext cx="720" cy="1776"/>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sp>
          <p:nvSpPr>
            <p:cNvPr id="20496" name="Line 45"/>
            <p:cNvSpPr>
              <a:spLocks noChangeShapeType="1"/>
            </p:cNvSpPr>
            <p:nvPr/>
          </p:nvSpPr>
          <p:spPr bwMode="auto">
            <a:xfrm>
              <a:off x="5232" y="1968"/>
              <a:ext cx="0" cy="480"/>
            </a:xfrm>
            <a:prstGeom prst="line">
              <a:avLst/>
            </a:prstGeom>
            <a:noFill/>
            <a:ln w="412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7" name="Group 46"/>
          <p:cNvGrpSpPr>
            <a:grpSpLocks/>
          </p:cNvGrpSpPr>
          <p:nvPr/>
        </p:nvGrpSpPr>
        <p:grpSpPr bwMode="auto">
          <a:xfrm>
            <a:off x="1557338" y="2362200"/>
            <a:ext cx="1828800" cy="528638"/>
            <a:chOff x="336" y="1056"/>
            <a:chExt cx="1152" cy="333"/>
          </a:xfrm>
        </p:grpSpPr>
        <p:sp>
          <p:nvSpPr>
            <p:cNvPr id="20493" name="Line 47"/>
            <p:cNvSpPr>
              <a:spLocks noChangeShapeType="1"/>
            </p:cNvSpPr>
            <p:nvPr/>
          </p:nvSpPr>
          <p:spPr bwMode="auto">
            <a:xfrm>
              <a:off x="1104" y="1236"/>
              <a:ext cx="384" cy="0"/>
            </a:xfrm>
            <a:prstGeom prst="line">
              <a:avLst/>
            </a:prstGeom>
            <a:noFill/>
            <a:ln w="412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4" name="Text Box 48"/>
            <p:cNvSpPr txBox="1">
              <a:spLocks noChangeArrowheads="1"/>
            </p:cNvSpPr>
            <p:nvPr/>
          </p:nvSpPr>
          <p:spPr bwMode="auto">
            <a:xfrm>
              <a:off x="336" y="1056"/>
              <a:ext cx="768" cy="33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dirty="0">
                  <a:solidFill>
                    <a:srgbClr val="C00000"/>
                  </a:solidFill>
                  <a:latin typeface="VNI-Times" pitchFamily="2" charset="0"/>
                  <a:sym typeface="Symbol" panose="05050102010706020507" pitchFamily="18" charset="2"/>
                </a:rPr>
                <a:t> </a:t>
              </a:r>
              <a:r>
                <a:rPr lang="en-US" altLang="en-US" sz="28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dài </a:t>
              </a:r>
            </a:p>
          </p:txBody>
        </p:sp>
      </p:grpSp>
      <p:sp>
        <p:nvSpPr>
          <p:cNvPr id="20491" name="Rectangle 3"/>
          <p:cNvSpPr>
            <a:spLocks noChangeArrowheads="1"/>
          </p:cNvSpPr>
          <p:nvPr/>
        </p:nvSpPr>
        <p:spPr bwMode="auto">
          <a:xfrm>
            <a:off x="2117725" y="627063"/>
            <a:ext cx="973028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90000"/>
              </a:lnSpc>
              <a:buFontTx/>
              <a:buNone/>
            </a:pPr>
            <a:r>
              <a:rPr lang="en-US" altLang="en-US" sz="2600" b="1" dirty="0">
                <a:solidFill>
                  <a:srgbClr val="FF0000"/>
                </a:solidFill>
                <a:latin typeface="Times New Roman" panose="02020603050405020304" pitchFamily="18" charset="0"/>
                <a:cs typeface="Times New Roman" panose="02020603050405020304" pitchFamily="18" charset="0"/>
              </a:rPr>
              <a:t>IV. Lưỡng tính sóng – hạt của ánh sáng</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smtClean="0">
                <a:latin typeface="Times New Roman" panose="02020603050405020304" pitchFamily="18" charset="0"/>
                <a:cs typeface="Times New Roman" panose="02020603050405020304" pitchFamily="18" charset="0"/>
              </a:rPr>
              <a:t>( Hs tự học có hướng dẫn)</a:t>
            </a:r>
            <a:endParaRPr lang="en-US" altLang="en-US" sz="2600" b="1" dirty="0">
              <a:latin typeface="Times New Roman" panose="02020603050405020304" pitchFamily="18" charset="0"/>
              <a:cs typeface="Times New Roman" panose="02020603050405020304" pitchFamily="18" charset="0"/>
            </a:endParaRPr>
          </a:p>
        </p:txBody>
      </p:sp>
      <p:sp>
        <p:nvSpPr>
          <p:cNvPr id="20492" name="Text Box 59"/>
          <p:cNvSpPr txBox="1">
            <a:spLocks noChangeArrowheads="1"/>
          </p:cNvSpPr>
          <p:nvPr/>
        </p:nvSpPr>
        <p:spPr bwMode="auto">
          <a:xfrm>
            <a:off x="1219200" y="34926"/>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600" b="1" dirty="0">
                <a:solidFill>
                  <a:srgbClr val="0000FF"/>
                </a:solidFill>
                <a:latin typeface="Times New Roman" panose="02020603050405020304" pitchFamily="18" charset="0"/>
                <a:cs typeface="Times New Roman" panose="02020603050405020304" pitchFamily="18" charset="0"/>
              </a:rPr>
              <a:t>      PHẦN I. Hiện tượng quang điện. Thuyết lượng tử ánh sáng</a:t>
            </a:r>
          </a:p>
        </p:txBody>
      </p:sp>
    </p:spTree>
    <p:extLst>
      <p:ext uri="{BB962C8B-B14F-4D97-AF65-F5344CB8AC3E}">
        <p14:creationId xmlns:p14="http://schemas.microsoft.com/office/powerpoint/2010/main" val="33147984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downRight)">
                                      <p:cBhvr>
                                        <p:cTn id="12" dur="500"/>
                                        <p:tgtEl>
                                          <p:spTgt spid="17"/>
                                        </p:tgtEl>
                                      </p:cBhvr>
                                    </p:animEffect>
                                  </p:childTnLst>
                                </p:cTn>
                              </p:par>
                              <p:par>
                                <p:cTn id="13" presetID="18" presetClass="entr" presetSubtype="1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downLeft)">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4)">
                                      <p:cBhvr>
                                        <p:cTn id="20" dur="1000"/>
                                        <p:tgtEl>
                                          <p:spTgt spid="6"/>
                                        </p:tgtEl>
                                      </p:cBhvr>
                                    </p:animEffect>
                                  </p:childTnLst>
                                </p:cTn>
                              </p:par>
                              <p:par>
                                <p:cTn id="21" presetID="21"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4)">
                                      <p:cBhvr>
                                        <p:cTn id="23" dur="10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4)">
                                      <p:cBhvr>
                                        <p:cTn id="28" dur="1000"/>
                                        <p:tgtEl>
                                          <p:spTgt spid="9"/>
                                        </p:tgtEl>
                                      </p:cBhvr>
                                    </p:animEffect>
                                  </p:childTnLst>
                                </p:cTn>
                              </p:par>
                              <p:par>
                                <p:cTn id="29" presetID="21"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4)">
                                      <p:cBhvr>
                                        <p:cTn id="31" dur="1000"/>
                                        <p:tgtEl>
                                          <p:spTgt spid="11"/>
                                        </p:tgtEl>
                                      </p:cBhvr>
                                    </p:animEffect>
                                  </p:childTnLst>
                                </p:cTn>
                              </p:par>
                              <p:par>
                                <p:cTn id="32" presetID="21" presetClass="entr" presetSubtype="4"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heel(4)">
                                      <p:cBhvr>
                                        <p:cTn id="34" dur="1000"/>
                                        <p:tgtEl>
                                          <p:spTgt spid="13"/>
                                        </p:tgtEl>
                                      </p:cBhvr>
                                    </p:animEffect>
                                  </p:childTnLst>
                                </p:cTn>
                              </p:par>
                              <p:par>
                                <p:cTn id="35" presetID="21"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4)">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9"/>
          <p:cNvSpPr txBox="1">
            <a:spLocks noChangeArrowheads="1"/>
          </p:cNvSpPr>
          <p:nvPr/>
        </p:nvSpPr>
        <p:spPr bwMode="auto">
          <a:xfrm>
            <a:off x="1295400" y="117476"/>
            <a:ext cx="9144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600" b="1" dirty="0">
                <a:solidFill>
                  <a:srgbClr val="0000FF"/>
                </a:solidFill>
                <a:latin typeface="Times New Roman" panose="02020603050405020304" pitchFamily="18" charset="0"/>
                <a:cs typeface="Times New Roman" panose="02020603050405020304" pitchFamily="18" charset="0"/>
              </a:rPr>
              <a:t>      PHẦN </a:t>
            </a:r>
            <a:r>
              <a:rPr lang="en-US" altLang="en-US" sz="2600" b="1" dirty="0" smtClean="0">
                <a:solidFill>
                  <a:srgbClr val="0000FF"/>
                </a:solidFill>
                <a:latin typeface="Times New Roman" panose="02020603050405020304" pitchFamily="18" charset="0"/>
                <a:cs typeface="Times New Roman" panose="02020603050405020304" pitchFamily="18" charset="0"/>
              </a:rPr>
              <a:t>II. </a:t>
            </a:r>
            <a:r>
              <a:rPr lang="en-US" altLang="en-US" sz="2600" b="1" dirty="0">
                <a:solidFill>
                  <a:srgbClr val="0000FF"/>
                </a:solidFill>
                <a:latin typeface="Times New Roman" panose="02020603050405020304" pitchFamily="18" charset="0"/>
                <a:cs typeface="Times New Roman" panose="02020603050405020304" pitchFamily="18" charset="0"/>
              </a:rPr>
              <a:t>Hiện tượng quang </a:t>
            </a:r>
            <a:r>
              <a:rPr lang="en-US" altLang="en-US" sz="2600" b="1" dirty="0" smtClean="0">
                <a:solidFill>
                  <a:srgbClr val="0000FF"/>
                </a:solidFill>
                <a:latin typeface="Times New Roman" panose="02020603050405020304" pitchFamily="18" charset="0"/>
                <a:cs typeface="Times New Roman" panose="02020603050405020304" pitchFamily="18" charset="0"/>
              </a:rPr>
              <a:t>điện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smtClean="0">
                <a:solidFill>
                  <a:srgbClr val="0000FF"/>
                </a:solidFill>
                <a:latin typeface="Times New Roman" panose="02020603050405020304" pitchFamily="18" charset="0"/>
                <a:cs typeface="Times New Roman" panose="02020603050405020304" pitchFamily="18" charset="0"/>
              </a:rPr>
              <a:t>trong.</a:t>
            </a:r>
            <a:endParaRPr lang="en-US" altLang="en-US" sz="2600" b="1" dirty="0">
              <a:solidFill>
                <a:srgbClr val="0000FF"/>
              </a:solidFill>
              <a:latin typeface="Times New Roman" panose="02020603050405020304" pitchFamily="18" charset="0"/>
              <a:cs typeface="Times New Roman" panose="02020603050405020304" pitchFamily="18" charset="0"/>
            </a:endParaRPr>
          </a:p>
        </p:txBody>
      </p:sp>
      <p:sp>
        <p:nvSpPr>
          <p:cNvPr id="5" name="Text Box 60"/>
          <p:cNvSpPr txBox="1">
            <a:spLocks noChangeArrowheads="1"/>
          </p:cNvSpPr>
          <p:nvPr/>
        </p:nvSpPr>
        <p:spPr bwMode="auto">
          <a:xfrm>
            <a:off x="682644" y="709930"/>
            <a:ext cx="62507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I</a:t>
            </a:r>
            <a:r>
              <a:rPr lang="en-US" altLang="en-US" sz="2400" b="1" dirty="0" smtClean="0">
                <a:solidFill>
                  <a:srgbClr val="FF0000"/>
                </a:solidFill>
                <a:latin typeface="Times New Roman" panose="02020603050405020304" pitchFamily="18" charset="0"/>
                <a:cs typeface="Times New Roman" panose="02020603050405020304" pitchFamily="18" charset="0"/>
              </a:rPr>
              <a:t>. Chất quang dẫn. Hiện </a:t>
            </a:r>
            <a:r>
              <a:rPr lang="en-US" altLang="en-US" sz="2400" b="1" dirty="0">
                <a:solidFill>
                  <a:srgbClr val="FF0000"/>
                </a:solidFill>
                <a:latin typeface="Times New Roman" panose="02020603050405020304" pitchFamily="18" charset="0"/>
                <a:cs typeface="Times New Roman" panose="02020603050405020304" pitchFamily="18" charset="0"/>
              </a:rPr>
              <a:t>tượng quang </a:t>
            </a:r>
            <a:r>
              <a:rPr lang="en-US" altLang="en-US" sz="2400" b="1" dirty="0" smtClean="0">
                <a:solidFill>
                  <a:srgbClr val="FF0000"/>
                </a:solidFill>
                <a:latin typeface="Times New Roman" panose="02020603050405020304" pitchFamily="18" charset="0"/>
                <a:cs typeface="Times New Roman" panose="02020603050405020304" pitchFamily="18" charset="0"/>
              </a:rPr>
              <a:t>điện.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Rectangle 4"/>
          <p:cNvSpPr>
            <a:spLocks noChangeArrowheads="1"/>
          </p:cNvSpPr>
          <p:nvPr/>
        </p:nvSpPr>
        <p:spPr bwMode="auto">
          <a:xfrm>
            <a:off x="1114650" y="1220849"/>
            <a:ext cx="2693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r>
              <a:rPr lang="en-US" altLang="en-US" dirty="0">
                <a:solidFill>
                  <a:srgbClr val="C00000"/>
                </a:solidFill>
                <a:latin typeface="Times New Roman" panose="02020603050405020304" pitchFamily="18" charset="0"/>
                <a:cs typeface="Times New Roman" panose="02020603050405020304" pitchFamily="18" charset="0"/>
              </a:rPr>
              <a:t>1</a:t>
            </a:r>
            <a:r>
              <a:rPr lang="en-US" altLang="en-US" dirty="0" smtClean="0">
                <a:solidFill>
                  <a:srgbClr val="C00000"/>
                </a:solidFill>
                <a:latin typeface="Times New Roman" panose="02020603050405020304" pitchFamily="18" charset="0"/>
                <a:cs typeface="Times New Roman" panose="02020603050405020304" pitchFamily="18" charset="0"/>
              </a:rPr>
              <a:t>. Chất quang dẫn.</a:t>
            </a:r>
            <a:endParaRPr lang="en-US" altLang="en-US"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005008" y="1992929"/>
            <a:ext cx="7167128" cy="2589170"/>
          </a:xfrm>
          <a:prstGeom prst="rect">
            <a:avLst/>
          </a:prstGeom>
          <a:noFill/>
        </p:spPr>
        <p:txBody>
          <a:bodyPr wrap="square" rtlCol="0">
            <a:spAutoFit/>
          </a:bodyPr>
          <a:lstStyle/>
          <a:p>
            <a:pPr>
              <a:lnSpc>
                <a:spcPct val="130000"/>
              </a:lnSpc>
            </a:pPr>
            <a:r>
              <a:rPr lang="en-US" sz="3200" dirty="0" smtClean="0">
                <a:solidFill>
                  <a:srgbClr val="0033CC"/>
                </a:solidFill>
                <a:latin typeface="Times New Roman" panose="02020603050405020304" pitchFamily="18" charset="0"/>
                <a:cs typeface="Times New Roman" panose="02020603050405020304" pitchFamily="18" charset="0"/>
              </a:rPr>
              <a:t>Chất quang dẫn là những chất dẫn điện kém khi không bị chiếu sáng và trở nên dẫn điện tốt hơn khi bị chiếu ánh sáng thích hợp.</a:t>
            </a:r>
            <a:endParaRPr lang="en-US" sz="3200" dirty="0">
              <a:solidFill>
                <a:srgbClr val="0033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74889" y="4892514"/>
            <a:ext cx="6256821" cy="523220"/>
          </a:xfrm>
          <a:prstGeom prst="rect">
            <a:avLst/>
          </a:prstGeom>
          <a:noFill/>
        </p:spPr>
        <p:txBody>
          <a:bodyPr wrap="square" rtlCol="0">
            <a:spAutoFit/>
          </a:bodyPr>
          <a:lstStyle/>
          <a:p>
            <a:r>
              <a:rPr lang="en-US" sz="2800" b="1" dirty="0" smtClean="0">
                <a:solidFill>
                  <a:srgbClr val="1AA653"/>
                </a:solidFill>
                <a:latin typeface="Times New Roman" panose="02020603050405020304" pitchFamily="18" charset="0"/>
                <a:cs typeface="Times New Roman" panose="02020603050405020304" pitchFamily="18" charset="0"/>
              </a:rPr>
              <a:t>Ví dụ: Ge, Si, PbS, PbSe, CdS, CdSe,....</a:t>
            </a:r>
            <a:endParaRPr lang="en-US" sz="2800" b="1" dirty="0">
              <a:solidFill>
                <a:srgbClr val="1AA65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066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66914" y="457200"/>
            <a:ext cx="8243887" cy="249238"/>
          </a:xfrm>
        </p:spPr>
        <p:txBody>
          <a:bodyPr>
            <a:normAutofit fontScale="90000"/>
          </a:bodyPr>
          <a:lstStyle/>
          <a:p>
            <a:r>
              <a:rPr lang="en-US" altLang="en-US" sz="3200"/>
              <a:t/>
            </a:r>
            <a:br>
              <a:rPr lang="en-US" altLang="en-US" sz="3200"/>
            </a:br>
            <a:r>
              <a:rPr lang="en-US" altLang="en-US" sz="3200"/>
              <a:t/>
            </a:r>
            <a:br>
              <a:rPr lang="en-US" altLang="en-US" sz="3200"/>
            </a:br>
            <a:r>
              <a:rPr lang="en-US" altLang="en-US" sz="3200"/>
              <a:t/>
            </a:r>
            <a:br>
              <a:rPr lang="en-US" altLang="en-US" sz="3200"/>
            </a:br>
            <a:r>
              <a:rPr lang="en-US" altLang="en-US" sz="3200"/>
              <a:t/>
            </a:r>
            <a:br>
              <a:rPr lang="en-US" altLang="en-US" sz="3200"/>
            </a:br>
            <a:endParaRPr lang="en-US" altLang="en-US" sz="3200"/>
          </a:p>
        </p:txBody>
      </p:sp>
      <p:sp>
        <p:nvSpPr>
          <p:cNvPr id="39940" name="Oval 4"/>
          <p:cNvSpPr>
            <a:spLocks noChangeArrowheads="1"/>
          </p:cNvSpPr>
          <p:nvPr/>
        </p:nvSpPr>
        <p:spPr bwMode="auto">
          <a:xfrm>
            <a:off x="6477000" y="3962400"/>
            <a:ext cx="7620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1" name="Text Box 5"/>
          <p:cNvSpPr txBox="1">
            <a:spLocks noChangeArrowheads="1"/>
          </p:cNvSpPr>
          <p:nvPr/>
        </p:nvSpPr>
        <p:spPr bwMode="auto">
          <a:xfrm>
            <a:off x="5603875" y="3138488"/>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VNI-Times" pitchFamily="2" charset="0"/>
              </a:rPr>
              <a:t>Si</a:t>
            </a:r>
          </a:p>
        </p:txBody>
      </p:sp>
      <p:sp>
        <p:nvSpPr>
          <p:cNvPr id="39942" name="Oval 6"/>
          <p:cNvSpPr>
            <a:spLocks noChangeArrowheads="1"/>
          </p:cNvSpPr>
          <p:nvPr/>
        </p:nvSpPr>
        <p:spPr bwMode="auto">
          <a:xfrm>
            <a:off x="7543800" y="5029200"/>
            <a:ext cx="762000" cy="838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3" name="Oval 7"/>
          <p:cNvSpPr>
            <a:spLocks noChangeArrowheads="1"/>
          </p:cNvSpPr>
          <p:nvPr/>
        </p:nvSpPr>
        <p:spPr bwMode="auto">
          <a:xfrm>
            <a:off x="5486400" y="4953000"/>
            <a:ext cx="7620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4" name="Oval 8"/>
          <p:cNvSpPr>
            <a:spLocks noChangeArrowheads="1"/>
          </p:cNvSpPr>
          <p:nvPr/>
        </p:nvSpPr>
        <p:spPr bwMode="auto">
          <a:xfrm>
            <a:off x="7620000" y="3048000"/>
            <a:ext cx="7620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5" name="Oval 9"/>
          <p:cNvSpPr>
            <a:spLocks noChangeArrowheads="1"/>
          </p:cNvSpPr>
          <p:nvPr/>
        </p:nvSpPr>
        <p:spPr bwMode="auto">
          <a:xfrm>
            <a:off x="8726488" y="4024313"/>
            <a:ext cx="7620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6" name="Oval 10"/>
          <p:cNvSpPr>
            <a:spLocks noChangeArrowheads="1"/>
          </p:cNvSpPr>
          <p:nvPr/>
        </p:nvSpPr>
        <p:spPr bwMode="auto">
          <a:xfrm>
            <a:off x="5410200" y="3048000"/>
            <a:ext cx="7620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7" name="Oval 11"/>
          <p:cNvSpPr>
            <a:spLocks noChangeArrowheads="1"/>
          </p:cNvSpPr>
          <p:nvPr/>
        </p:nvSpPr>
        <p:spPr bwMode="auto">
          <a:xfrm>
            <a:off x="4495800" y="4114800"/>
            <a:ext cx="7620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8" name="Text Box 12"/>
          <p:cNvSpPr txBox="1">
            <a:spLocks noChangeArrowheads="1"/>
          </p:cNvSpPr>
          <p:nvPr/>
        </p:nvSpPr>
        <p:spPr bwMode="auto">
          <a:xfrm>
            <a:off x="6643688" y="4059238"/>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VNI-Times" pitchFamily="2" charset="0"/>
              </a:rPr>
              <a:t>Si</a:t>
            </a:r>
          </a:p>
        </p:txBody>
      </p:sp>
      <p:sp>
        <p:nvSpPr>
          <p:cNvPr id="39949" name="Text Box 13"/>
          <p:cNvSpPr txBox="1">
            <a:spLocks noChangeArrowheads="1"/>
          </p:cNvSpPr>
          <p:nvPr/>
        </p:nvSpPr>
        <p:spPr bwMode="auto">
          <a:xfrm>
            <a:off x="4648200" y="4191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VNI-Times" pitchFamily="2" charset="0"/>
              </a:rPr>
              <a:t>Si</a:t>
            </a:r>
          </a:p>
        </p:txBody>
      </p:sp>
      <p:sp>
        <p:nvSpPr>
          <p:cNvPr id="39950" name="Oval 14"/>
          <p:cNvSpPr>
            <a:spLocks noChangeArrowheads="1"/>
          </p:cNvSpPr>
          <p:nvPr/>
        </p:nvSpPr>
        <p:spPr bwMode="auto">
          <a:xfrm>
            <a:off x="6553200" y="2133600"/>
            <a:ext cx="7620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1" name="Text Box 15"/>
          <p:cNvSpPr txBox="1">
            <a:spLocks noChangeArrowheads="1"/>
          </p:cNvSpPr>
          <p:nvPr/>
        </p:nvSpPr>
        <p:spPr bwMode="auto">
          <a:xfrm>
            <a:off x="5638800" y="5105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VNI-Times" pitchFamily="2" charset="0"/>
              </a:rPr>
              <a:t>Si</a:t>
            </a:r>
          </a:p>
        </p:txBody>
      </p:sp>
      <p:sp>
        <p:nvSpPr>
          <p:cNvPr id="39952" name="Text Box 16"/>
          <p:cNvSpPr txBox="1">
            <a:spLocks noChangeArrowheads="1"/>
          </p:cNvSpPr>
          <p:nvPr/>
        </p:nvSpPr>
        <p:spPr bwMode="auto">
          <a:xfrm>
            <a:off x="7696200" y="518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VNI-Times" pitchFamily="2" charset="0"/>
              </a:rPr>
              <a:t>Si</a:t>
            </a:r>
          </a:p>
        </p:txBody>
      </p:sp>
      <p:sp>
        <p:nvSpPr>
          <p:cNvPr id="39953" name="Text Box 17"/>
          <p:cNvSpPr txBox="1">
            <a:spLocks noChangeArrowheads="1"/>
          </p:cNvSpPr>
          <p:nvPr/>
        </p:nvSpPr>
        <p:spPr bwMode="auto">
          <a:xfrm>
            <a:off x="8915400" y="4114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VNI-Times" pitchFamily="2" charset="0"/>
              </a:rPr>
              <a:t>Si</a:t>
            </a:r>
          </a:p>
        </p:txBody>
      </p:sp>
      <p:sp>
        <p:nvSpPr>
          <p:cNvPr id="39954" name="Text Box 18"/>
          <p:cNvSpPr txBox="1">
            <a:spLocks noChangeArrowheads="1"/>
          </p:cNvSpPr>
          <p:nvPr/>
        </p:nvSpPr>
        <p:spPr bwMode="auto">
          <a:xfrm>
            <a:off x="7772400" y="3124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VNI-Times" pitchFamily="2" charset="0"/>
              </a:rPr>
              <a:t>Si</a:t>
            </a:r>
          </a:p>
        </p:txBody>
      </p:sp>
      <p:sp>
        <p:nvSpPr>
          <p:cNvPr id="39955" name="Text Box 19"/>
          <p:cNvSpPr txBox="1">
            <a:spLocks noChangeArrowheads="1"/>
          </p:cNvSpPr>
          <p:nvPr/>
        </p:nvSpPr>
        <p:spPr bwMode="auto">
          <a:xfrm>
            <a:off x="6629400" y="2209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VNI-Times" pitchFamily="2" charset="0"/>
              </a:rPr>
              <a:t>Si</a:t>
            </a:r>
          </a:p>
        </p:txBody>
      </p:sp>
      <p:sp>
        <p:nvSpPr>
          <p:cNvPr id="39956" name="Line 20"/>
          <p:cNvSpPr>
            <a:spLocks noChangeShapeType="1"/>
          </p:cNvSpPr>
          <p:nvPr/>
        </p:nvSpPr>
        <p:spPr bwMode="auto">
          <a:xfrm>
            <a:off x="6019800" y="3733800"/>
            <a:ext cx="533400" cy="381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8" name="Line 22"/>
          <p:cNvSpPr>
            <a:spLocks noChangeShapeType="1"/>
          </p:cNvSpPr>
          <p:nvPr/>
        </p:nvSpPr>
        <p:spPr bwMode="auto">
          <a:xfrm>
            <a:off x="7086600" y="4572000"/>
            <a:ext cx="609600" cy="533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9" name="Line 23"/>
          <p:cNvSpPr>
            <a:spLocks noChangeShapeType="1"/>
          </p:cNvSpPr>
          <p:nvPr/>
        </p:nvSpPr>
        <p:spPr bwMode="auto">
          <a:xfrm flipV="1">
            <a:off x="6172200" y="4648200"/>
            <a:ext cx="457200" cy="533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0" name="Line 24"/>
          <p:cNvSpPr>
            <a:spLocks noChangeShapeType="1"/>
          </p:cNvSpPr>
          <p:nvPr/>
        </p:nvSpPr>
        <p:spPr bwMode="auto">
          <a:xfrm flipV="1">
            <a:off x="7162800" y="3581400"/>
            <a:ext cx="457200" cy="533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1" name="Line 25"/>
          <p:cNvSpPr>
            <a:spLocks noChangeShapeType="1"/>
          </p:cNvSpPr>
          <p:nvPr/>
        </p:nvSpPr>
        <p:spPr bwMode="auto">
          <a:xfrm flipV="1">
            <a:off x="5160963" y="3740150"/>
            <a:ext cx="457200" cy="533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2" name="Line 26"/>
          <p:cNvSpPr>
            <a:spLocks noChangeShapeType="1"/>
          </p:cNvSpPr>
          <p:nvPr/>
        </p:nvSpPr>
        <p:spPr bwMode="auto">
          <a:xfrm>
            <a:off x="5105400" y="4724400"/>
            <a:ext cx="533400" cy="381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3" name="Line 27"/>
          <p:cNvSpPr>
            <a:spLocks noChangeShapeType="1"/>
          </p:cNvSpPr>
          <p:nvPr/>
        </p:nvSpPr>
        <p:spPr bwMode="auto">
          <a:xfrm>
            <a:off x="8229600" y="3671888"/>
            <a:ext cx="609600" cy="457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4" name="Line 28"/>
          <p:cNvSpPr>
            <a:spLocks noChangeShapeType="1"/>
          </p:cNvSpPr>
          <p:nvPr/>
        </p:nvSpPr>
        <p:spPr bwMode="auto">
          <a:xfrm flipV="1">
            <a:off x="8285163" y="4683125"/>
            <a:ext cx="609600" cy="6032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5" name="Line 29"/>
          <p:cNvSpPr>
            <a:spLocks noChangeShapeType="1"/>
          </p:cNvSpPr>
          <p:nvPr/>
        </p:nvSpPr>
        <p:spPr bwMode="auto">
          <a:xfrm>
            <a:off x="7239000" y="2743200"/>
            <a:ext cx="533400" cy="381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6" name="Line 30"/>
          <p:cNvSpPr>
            <a:spLocks noChangeShapeType="1"/>
          </p:cNvSpPr>
          <p:nvPr/>
        </p:nvSpPr>
        <p:spPr bwMode="auto">
          <a:xfrm flipV="1">
            <a:off x="6096000" y="2667000"/>
            <a:ext cx="457200" cy="533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7" name="Line 31"/>
          <p:cNvSpPr>
            <a:spLocks noChangeShapeType="1"/>
          </p:cNvSpPr>
          <p:nvPr/>
        </p:nvSpPr>
        <p:spPr bwMode="auto">
          <a:xfrm flipH="1">
            <a:off x="5257800" y="5638800"/>
            <a:ext cx="381000" cy="457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8" name="Line 32"/>
          <p:cNvSpPr>
            <a:spLocks noChangeShapeType="1"/>
          </p:cNvSpPr>
          <p:nvPr/>
        </p:nvSpPr>
        <p:spPr bwMode="auto">
          <a:xfrm flipH="1">
            <a:off x="4343400" y="4800600"/>
            <a:ext cx="304800" cy="3048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9" name="Line 33"/>
          <p:cNvSpPr>
            <a:spLocks noChangeShapeType="1"/>
          </p:cNvSpPr>
          <p:nvPr/>
        </p:nvSpPr>
        <p:spPr bwMode="auto">
          <a:xfrm flipH="1">
            <a:off x="7385050" y="5784850"/>
            <a:ext cx="304800" cy="3048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70" name="Line 34"/>
          <p:cNvSpPr>
            <a:spLocks noChangeShapeType="1"/>
          </p:cNvSpPr>
          <p:nvPr/>
        </p:nvSpPr>
        <p:spPr bwMode="auto">
          <a:xfrm flipH="1">
            <a:off x="7162800" y="1905000"/>
            <a:ext cx="304800" cy="3048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71" name="Line 35"/>
          <p:cNvSpPr>
            <a:spLocks noChangeShapeType="1"/>
          </p:cNvSpPr>
          <p:nvPr/>
        </p:nvSpPr>
        <p:spPr bwMode="auto">
          <a:xfrm flipH="1">
            <a:off x="8270875" y="2722564"/>
            <a:ext cx="381000" cy="4159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72" name="Line 36"/>
          <p:cNvSpPr>
            <a:spLocks noChangeShapeType="1"/>
          </p:cNvSpPr>
          <p:nvPr/>
        </p:nvSpPr>
        <p:spPr bwMode="auto">
          <a:xfrm flipH="1">
            <a:off x="9372600" y="3810000"/>
            <a:ext cx="381000" cy="381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73" name="Line 37"/>
          <p:cNvSpPr>
            <a:spLocks noChangeShapeType="1"/>
          </p:cNvSpPr>
          <p:nvPr/>
        </p:nvSpPr>
        <p:spPr bwMode="auto">
          <a:xfrm>
            <a:off x="4267200" y="4038600"/>
            <a:ext cx="30480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74" name="Line 38"/>
          <p:cNvSpPr>
            <a:spLocks noChangeShapeType="1"/>
          </p:cNvSpPr>
          <p:nvPr/>
        </p:nvSpPr>
        <p:spPr bwMode="auto">
          <a:xfrm>
            <a:off x="5167314" y="2895600"/>
            <a:ext cx="395287"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75" name="Line 39"/>
          <p:cNvSpPr>
            <a:spLocks noChangeShapeType="1"/>
          </p:cNvSpPr>
          <p:nvPr/>
        </p:nvSpPr>
        <p:spPr bwMode="auto">
          <a:xfrm>
            <a:off x="6172200" y="1752600"/>
            <a:ext cx="533400" cy="457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76" name="Line 40"/>
          <p:cNvSpPr>
            <a:spLocks noChangeShapeType="1"/>
          </p:cNvSpPr>
          <p:nvPr/>
        </p:nvSpPr>
        <p:spPr bwMode="auto">
          <a:xfrm>
            <a:off x="6122988" y="5576888"/>
            <a:ext cx="381000" cy="21431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77" name="Line 41"/>
          <p:cNvSpPr>
            <a:spLocks noChangeShapeType="1"/>
          </p:cNvSpPr>
          <p:nvPr/>
        </p:nvSpPr>
        <p:spPr bwMode="auto">
          <a:xfrm>
            <a:off x="8229600" y="5715000"/>
            <a:ext cx="381000" cy="3048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78" name="Line 42"/>
          <p:cNvSpPr>
            <a:spLocks noChangeShapeType="1"/>
          </p:cNvSpPr>
          <p:nvPr/>
        </p:nvSpPr>
        <p:spPr bwMode="auto">
          <a:xfrm>
            <a:off x="9448800" y="4572000"/>
            <a:ext cx="381000" cy="2428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79" name="Line 43"/>
          <p:cNvSpPr>
            <a:spLocks noChangeShapeType="1"/>
          </p:cNvSpPr>
          <p:nvPr/>
        </p:nvSpPr>
        <p:spPr bwMode="auto">
          <a:xfrm>
            <a:off x="6096000" y="3657600"/>
            <a:ext cx="533400" cy="3810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80" name="Line 44"/>
          <p:cNvSpPr>
            <a:spLocks noChangeShapeType="1"/>
          </p:cNvSpPr>
          <p:nvPr/>
        </p:nvSpPr>
        <p:spPr bwMode="auto">
          <a:xfrm>
            <a:off x="7162800" y="4489450"/>
            <a:ext cx="609600" cy="53975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81" name="Line 45"/>
          <p:cNvSpPr>
            <a:spLocks noChangeShapeType="1"/>
          </p:cNvSpPr>
          <p:nvPr/>
        </p:nvSpPr>
        <p:spPr bwMode="auto">
          <a:xfrm>
            <a:off x="8305800" y="3581400"/>
            <a:ext cx="609600" cy="4572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82" name="Line 46"/>
          <p:cNvSpPr>
            <a:spLocks noChangeShapeType="1"/>
          </p:cNvSpPr>
          <p:nvPr/>
        </p:nvSpPr>
        <p:spPr bwMode="auto">
          <a:xfrm>
            <a:off x="7162800" y="2819400"/>
            <a:ext cx="533400" cy="3810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83" name="Line 47"/>
          <p:cNvSpPr>
            <a:spLocks noChangeShapeType="1"/>
          </p:cNvSpPr>
          <p:nvPr/>
        </p:nvSpPr>
        <p:spPr bwMode="auto">
          <a:xfrm>
            <a:off x="5181600" y="4648200"/>
            <a:ext cx="533400" cy="3810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85" name="Line 49"/>
          <p:cNvSpPr>
            <a:spLocks noChangeShapeType="1"/>
          </p:cNvSpPr>
          <p:nvPr/>
        </p:nvSpPr>
        <p:spPr bwMode="auto">
          <a:xfrm flipV="1">
            <a:off x="6019800" y="2514600"/>
            <a:ext cx="533400" cy="6096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86" name="Line 50"/>
          <p:cNvSpPr>
            <a:spLocks noChangeShapeType="1"/>
          </p:cNvSpPr>
          <p:nvPr/>
        </p:nvSpPr>
        <p:spPr bwMode="auto">
          <a:xfrm flipV="1">
            <a:off x="4267201" y="4648200"/>
            <a:ext cx="346075" cy="3810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87" name="Line 51"/>
          <p:cNvSpPr>
            <a:spLocks noChangeShapeType="1"/>
          </p:cNvSpPr>
          <p:nvPr/>
        </p:nvSpPr>
        <p:spPr bwMode="auto">
          <a:xfrm flipV="1">
            <a:off x="6137276" y="4572000"/>
            <a:ext cx="415925" cy="4572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88" name="Line 52"/>
          <p:cNvSpPr>
            <a:spLocks noChangeShapeType="1"/>
          </p:cNvSpPr>
          <p:nvPr/>
        </p:nvSpPr>
        <p:spPr bwMode="auto">
          <a:xfrm flipV="1">
            <a:off x="7239000" y="3657600"/>
            <a:ext cx="457200" cy="5334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89" name="Line 53"/>
          <p:cNvSpPr>
            <a:spLocks noChangeShapeType="1"/>
          </p:cNvSpPr>
          <p:nvPr/>
        </p:nvSpPr>
        <p:spPr bwMode="auto">
          <a:xfrm flipV="1">
            <a:off x="5181600" y="5576888"/>
            <a:ext cx="381000" cy="4572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90" name="Line 54"/>
          <p:cNvSpPr>
            <a:spLocks noChangeShapeType="1"/>
          </p:cNvSpPr>
          <p:nvPr/>
        </p:nvSpPr>
        <p:spPr bwMode="auto">
          <a:xfrm flipV="1">
            <a:off x="5105400" y="3657600"/>
            <a:ext cx="457200" cy="5334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91" name="Line 55"/>
          <p:cNvSpPr>
            <a:spLocks noChangeShapeType="1"/>
          </p:cNvSpPr>
          <p:nvPr/>
        </p:nvSpPr>
        <p:spPr bwMode="auto">
          <a:xfrm flipV="1">
            <a:off x="8320089" y="2840038"/>
            <a:ext cx="346075" cy="3810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92" name="Line 56"/>
          <p:cNvSpPr>
            <a:spLocks noChangeShapeType="1"/>
          </p:cNvSpPr>
          <p:nvPr/>
        </p:nvSpPr>
        <p:spPr bwMode="auto">
          <a:xfrm flipV="1">
            <a:off x="7092951" y="1752600"/>
            <a:ext cx="346075" cy="3810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93" name="Line 57"/>
          <p:cNvSpPr>
            <a:spLocks noChangeShapeType="1"/>
          </p:cNvSpPr>
          <p:nvPr/>
        </p:nvSpPr>
        <p:spPr bwMode="auto">
          <a:xfrm flipV="1">
            <a:off x="8229600" y="4648200"/>
            <a:ext cx="533400" cy="5334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94" name="Line 58"/>
          <p:cNvSpPr>
            <a:spLocks noChangeShapeType="1"/>
          </p:cNvSpPr>
          <p:nvPr/>
        </p:nvSpPr>
        <p:spPr bwMode="auto">
          <a:xfrm flipV="1">
            <a:off x="9310689" y="3692525"/>
            <a:ext cx="346075" cy="3810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95" name="Line 59"/>
          <p:cNvSpPr>
            <a:spLocks noChangeShapeType="1"/>
          </p:cNvSpPr>
          <p:nvPr/>
        </p:nvSpPr>
        <p:spPr bwMode="auto">
          <a:xfrm>
            <a:off x="4267200" y="3933825"/>
            <a:ext cx="381000" cy="242888"/>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96" name="Line 60"/>
          <p:cNvSpPr>
            <a:spLocks noChangeShapeType="1"/>
          </p:cNvSpPr>
          <p:nvPr/>
        </p:nvSpPr>
        <p:spPr bwMode="auto">
          <a:xfrm>
            <a:off x="5105400" y="2971800"/>
            <a:ext cx="381000" cy="242888"/>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97" name="Line 61"/>
          <p:cNvSpPr>
            <a:spLocks noChangeShapeType="1"/>
          </p:cNvSpPr>
          <p:nvPr/>
        </p:nvSpPr>
        <p:spPr bwMode="auto">
          <a:xfrm>
            <a:off x="6172200" y="5486400"/>
            <a:ext cx="381000" cy="242888"/>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98" name="Line 62"/>
          <p:cNvSpPr>
            <a:spLocks noChangeShapeType="1"/>
          </p:cNvSpPr>
          <p:nvPr/>
        </p:nvSpPr>
        <p:spPr bwMode="auto">
          <a:xfrm>
            <a:off x="8305800" y="5603875"/>
            <a:ext cx="381000" cy="3048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99" name="Line 63"/>
          <p:cNvSpPr>
            <a:spLocks noChangeShapeType="1"/>
          </p:cNvSpPr>
          <p:nvPr/>
        </p:nvSpPr>
        <p:spPr bwMode="auto">
          <a:xfrm>
            <a:off x="9372600" y="4648200"/>
            <a:ext cx="381000" cy="242888"/>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000" name="Line 64"/>
          <p:cNvSpPr>
            <a:spLocks noChangeShapeType="1"/>
          </p:cNvSpPr>
          <p:nvPr/>
        </p:nvSpPr>
        <p:spPr bwMode="auto">
          <a:xfrm flipV="1">
            <a:off x="7315201" y="5638800"/>
            <a:ext cx="346075" cy="3810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001" name="Rectangle 65"/>
          <p:cNvSpPr>
            <a:spLocks noChangeArrowheads="1"/>
          </p:cNvSpPr>
          <p:nvPr/>
        </p:nvSpPr>
        <p:spPr bwMode="auto">
          <a:xfrm>
            <a:off x="2438400" y="644526"/>
            <a:ext cx="8229600"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fontAlgn="base">
              <a:spcBef>
                <a:spcPct val="20000"/>
              </a:spcBef>
              <a:spcAft>
                <a:spcPct val="0"/>
              </a:spcAft>
              <a:buChar char="»"/>
              <a:defRPr sz="2000">
                <a:solidFill>
                  <a:schemeClr val="tx1"/>
                </a:solidFill>
                <a:latin typeface="Verdana" panose="020B0604030504040204" pitchFamily="34" charset="0"/>
              </a:defRPr>
            </a:lvl6pPr>
            <a:lvl7pPr marL="2971800" indent="-228600" fontAlgn="base">
              <a:spcBef>
                <a:spcPct val="20000"/>
              </a:spcBef>
              <a:spcAft>
                <a:spcPct val="0"/>
              </a:spcAft>
              <a:buChar char="»"/>
              <a:defRPr sz="2000">
                <a:solidFill>
                  <a:schemeClr val="tx1"/>
                </a:solidFill>
                <a:latin typeface="Verdana" panose="020B0604030504040204" pitchFamily="34" charset="0"/>
              </a:defRPr>
            </a:lvl7pPr>
            <a:lvl8pPr marL="3429000" indent="-228600" fontAlgn="base">
              <a:spcBef>
                <a:spcPct val="20000"/>
              </a:spcBef>
              <a:spcAft>
                <a:spcPct val="0"/>
              </a:spcAft>
              <a:buChar char="»"/>
              <a:defRPr sz="2000">
                <a:solidFill>
                  <a:schemeClr val="tx1"/>
                </a:solidFill>
                <a:latin typeface="Verdana" panose="020B0604030504040204" pitchFamily="34" charset="0"/>
              </a:defRPr>
            </a:lvl8pPr>
            <a:lvl9pPr marL="3886200" indent="-228600" fontAlgn="base">
              <a:spcBef>
                <a:spcPct val="20000"/>
              </a:spcBef>
              <a:spcAft>
                <a:spcPct val="0"/>
              </a:spcAft>
              <a:buChar char="»"/>
              <a:defRPr sz="2000">
                <a:solidFill>
                  <a:schemeClr val="tx1"/>
                </a:solidFill>
                <a:latin typeface="Verdana" panose="020B0604030504040204" pitchFamily="34" charset="0"/>
              </a:defRPr>
            </a:lvl9pPr>
          </a:lstStyle>
          <a:p>
            <a:endParaRPr lang="en-US" altLang="en-US"/>
          </a:p>
        </p:txBody>
      </p:sp>
      <p:sp>
        <p:nvSpPr>
          <p:cNvPr id="40002" name="Line 66"/>
          <p:cNvSpPr>
            <a:spLocks noChangeShapeType="1"/>
          </p:cNvSpPr>
          <p:nvPr/>
        </p:nvSpPr>
        <p:spPr bwMode="auto">
          <a:xfrm>
            <a:off x="6248400" y="1981200"/>
            <a:ext cx="381000" cy="3048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008" name="Oval 72"/>
          <p:cNvSpPr>
            <a:spLocks noChangeArrowheads="1"/>
          </p:cNvSpPr>
          <p:nvPr/>
        </p:nvSpPr>
        <p:spPr bwMode="auto">
          <a:xfrm>
            <a:off x="6248400" y="3733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09" name="Oval 73"/>
          <p:cNvSpPr>
            <a:spLocks noChangeArrowheads="1"/>
          </p:cNvSpPr>
          <p:nvPr/>
        </p:nvSpPr>
        <p:spPr bwMode="auto">
          <a:xfrm>
            <a:off x="6254750" y="37338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10" name="Text Box 74"/>
          <p:cNvSpPr txBox="1">
            <a:spLocks noChangeArrowheads="1"/>
          </p:cNvSpPr>
          <p:nvPr/>
        </p:nvSpPr>
        <p:spPr bwMode="auto">
          <a:xfrm>
            <a:off x="8382000" y="2133600"/>
            <a:ext cx="1447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VNI-Times" pitchFamily="2" charset="0"/>
              </a:rPr>
              <a:t> e </a:t>
            </a:r>
            <a:r>
              <a:rPr lang="en-US" altLang="en-US"/>
              <a:t>dẫn</a:t>
            </a:r>
          </a:p>
        </p:txBody>
      </p:sp>
      <p:sp>
        <p:nvSpPr>
          <p:cNvPr id="40011" name="Text Box 75"/>
          <p:cNvSpPr txBox="1">
            <a:spLocks noChangeArrowheads="1"/>
          </p:cNvSpPr>
          <p:nvPr/>
        </p:nvSpPr>
        <p:spPr bwMode="auto">
          <a:xfrm>
            <a:off x="6477000" y="3429000"/>
            <a:ext cx="167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Lỗ trống</a:t>
            </a:r>
          </a:p>
        </p:txBody>
      </p:sp>
      <p:sp>
        <p:nvSpPr>
          <p:cNvPr id="40012" name="Oval 76"/>
          <p:cNvSpPr>
            <a:spLocks noChangeArrowheads="1"/>
          </p:cNvSpPr>
          <p:nvPr/>
        </p:nvSpPr>
        <p:spPr bwMode="auto">
          <a:xfrm>
            <a:off x="5334000" y="4738688"/>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13" name="Oval 77"/>
          <p:cNvSpPr>
            <a:spLocks noChangeArrowheads="1"/>
          </p:cNvSpPr>
          <p:nvPr/>
        </p:nvSpPr>
        <p:spPr bwMode="auto">
          <a:xfrm>
            <a:off x="5334000" y="4724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14" name="Text Box 78"/>
          <p:cNvSpPr txBox="1">
            <a:spLocks noChangeArrowheads="1"/>
          </p:cNvSpPr>
          <p:nvPr/>
        </p:nvSpPr>
        <p:spPr bwMode="auto">
          <a:xfrm>
            <a:off x="4800600" y="4876800"/>
            <a:ext cx="152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Lỗ trống</a:t>
            </a:r>
          </a:p>
        </p:txBody>
      </p:sp>
      <p:sp>
        <p:nvSpPr>
          <p:cNvPr id="40015" name="Line 79"/>
          <p:cNvSpPr>
            <a:spLocks noChangeShapeType="1"/>
          </p:cNvSpPr>
          <p:nvPr/>
        </p:nvSpPr>
        <p:spPr bwMode="auto">
          <a:xfrm>
            <a:off x="6137275" y="984250"/>
            <a:ext cx="0" cy="1651000"/>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016" name="Line 80"/>
          <p:cNvSpPr>
            <a:spLocks noChangeShapeType="1"/>
          </p:cNvSpPr>
          <p:nvPr/>
        </p:nvSpPr>
        <p:spPr bwMode="auto">
          <a:xfrm>
            <a:off x="6365875" y="990600"/>
            <a:ext cx="0" cy="1651000"/>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017" name="Line 81"/>
          <p:cNvSpPr>
            <a:spLocks noChangeShapeType="1"/>
          </p:cNvSpPr>
          <p:nvPr/>
        </p:nvSpPr>
        <p:spPr bwMode="auto">
          <a:xfrm>
            <a:off x="6608763" y="990600"/>
            <a:ext cx="0" cy="1651000"/>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018" name="Line 82"/>
          <p:cNvSpPr>
            <a:spLocks noChangeShapeType="1"/>
          </p:cNvSpPr>
          <p:nvPr/>
        </p:nvSpPr>
        <p:spPr bwMode="auto">
          <a:xfrm>
            <a:off x="6858000" y="990600"/>
            <a:ext cx="0" cy="1651000"/>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019" name="Line 83"/>
          <p:cNvSpPr>
            <a:spLocks noChangeShapeType="1"/>
          </p:cNvSpPr>
          <p:nvPr/>
        </p:nvSpPr>
        <p:spPr bwMode="auto">
          <a:xfrm>
            <a:off x="7113588" y="990600"/>
            <a:ext cx="0" cy="1651000"/>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020" name="Line 84"/>
          <p:cNvSpPr>
            <a:spLocks noChangeShapeType="1"/>
          </p:cNvSpPr>
          <p:nvPr/>
        </p:nvSpPr>
        <p:spPr bwMode="auto">
          <a:xfrm>
            <a:off x="7342188" y="990600"/>
            <a:ext cx="0" cy="1651000"/>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021" name="Line 85"/>
          <p:cNvSpPr>
            <a:spLocks noChangeShapeType="1"/>
          </p:cNvSpPr>
          <p:nvPr/>
        </p:nvSpPr>
        <p:spPr bwMode="auto">
          <a:xfrm>
            <a:off x="7543800" y="990600"/>
            <a:ext cx="0" cy="1651000"/>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025" name="Text Box 89"/>
          <p:cNvSpPr txBox="1">
            <a:spLocks noChangeArrowheads="1"/>
          </p:cNvSpPr>
          <p:nvPr/>
        </p:nvSpPr>
        <p:spPr bwMode="auto">
          <a:xfrm>
            <a:off x="8039100" y="1120130"/>
            <a:ext cx="2628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smtClean="0">
                <a:solidFill>
                  <a:srgbClr val="0033CC"/>
                </a:solidFill>
                <a:latin typeface="Times New Roman" panose="02020603050405020304" pitchFamily="18" charset="0"/>
                <a:cs typeface="Times New Roman" panose="02020603050405020304" pitchFamily="18" charset="0"/>
              </a:rPr>
              <a:t>Tinh thể Silic (Si)</a:t>
            </a:r>
            <a:endParaRPr lang="en-US" altLang="en-US" sz="2400" b="1" dirty="0">
              <a:solidFill>
                <a:srgbClr val="0033CC"/>
              </a:solidFill>
              <a:latin typeface="Times New Roman" panose="02020603050405020304" pitchFamily="18" charset="0"/>
              <a:cs typeface="Times New Roman" panose="02020603050405020304" pitchFamily="18" charset="0"/>
            </a:endParaRPr>
          </a:p>
        </p:txBody>
      </p:sp>
      <p:sp>
        <p:nvSpPr>
          <p:cNvPr id="81" name="Rectangle 4"/>
          <p:cNvSpPr>
            <a:spLocks noChangeArrowheads="1"/>
          </p:cNvSpPr>
          <p:nvPr/>
        </p:nvSpPr>
        <p:spPr bwMode="auto">
          <a:xfrm>
            <a:off x="687858" y="1525885"/>
            <a:ext cx="4390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r>
              <a:rPr lang="en-US" altLang="en-US" dirty="0" smtClean="0">
                <a:solidFill>
                  <a:srgbClr val="C00000"/>
                </a:solidFill>
                <a:latin typeface="Times New Roman" panose="02020603050405020304" pitchFamily="18" charset="0"/>
                <a:cs typeface="Times New Roman" panose="02020603050405020304" pitchFamily="18" charset="0"/>
              </a:rPr>
              <a:t>2. Hiện tượng quang điện trong.</a:t>
            </a:r>
            <a:endParaRPr lang="en-US" altLang="en-US" dirty="0">
              <a:solidFill>
                <a:srgbClr val="C00000"/>
              </a:solidFill>
              <a:latin typeface="Times New Roman" panose="02020603050405020304" pitchFamily="18" charset="0"/>
              <a:cs typeface="Times New Roman" panose="02020603050405020304" pitchFamily="18" charset="0"/>
            </a:endParaRPr>
          </a:p>
        </p:txBody>
      </p:sp>
      <p:sp>
        <p:nvSpPr>
          <p:cNvPr id="82" name="Text Box 59"/>
          <p:cNvSpPr txBox="1">
            <a:spLocks noChangeArrowheads="1"/>
          </p:cNvSpPr>
          <p:nvPr/>
        </p:nvSpPr>
        <p:spPr bwMode="auto">
          <a:xfrm>
            <a:off x="1295400" y="117476"/>
            <a:ext cx="9144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600" b="1" dirty="0">
                <a:solidFill>
                  <a:srgbClr val="0000FF"/>
                </a:solidFill>
                <a:latin typeface="Times New Roman" panose="02020603050405020304" pitchFamily="18" charset="0"/>
                <a:cs typeface="Times New Roman" panose="02020603050405020304" pitchFamily="18" charset="0"/>
              </a:rPr>
              <a:t>      PHẦN </a:t>
            </a:r>
            <a:r>
              <a:rPr lang="en-US" altLang="en-US" sz="2600" b="1" dirty="0" smtClean="0">
                <a:solidFill>
                  <a:srgbClr val="0000FF"/>
                </a:solidFill>
                <a:latin typeface="Times New Roman" panose="02020603050405020304" pitchFamily="18" charset="0"/>
                <a:cs typeface="Times New Roman" panose="02020603050405020304" pitchFamily="18" charset="0"/>
              </a:rPr>
              <a:t>II. </a:t>
            </a:r>
            <a:r>
              <a:rPr lang="en-US" altLang="en-US" sz="2600" b="1" dirty="0">
                <a:solidFill>
                  <a:srgbClr val="0000FF"/>
                </a:solidFill>
                <a:latin typeface="Times New Roman" panose="02020603050405020304" pitchFamily="18" charset="0"/>
                <a:cs typeface="Times New Roman" panose="02020603050405020304" pitchFamily="18" charset="0"/>
              </a:rPr>
              <a:t>Hiện tượng quang </a:t>
            </a:r>
            <a:r>
              <a:rPr lang="en-US" altLang="en-US" sz="2600" b="1" dirty="0" smtClean="0">
                <a:solidFill>
                  <a:srgbClr val="0000FF"/>
                </a:solidFill>
                <a:latin typeface="Times New Roman" panose="02020603050405020304" pitchFamily="18" charset="0"/>
                <a:cs typeface="Times New Roman" panose="02020603050405020304" pitchFamily="18" charset="0"/>
              </a:rPr>
              <a:t>điện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smtClean="0">
                <a:solidFill>
                  <a:srgbClr val="0000FF"/>
                </a:solidFill>
                <a:latin typeface="Times New Roman" panose="02020603050405020304" pitchFamily="18" charset="0"/>
                <a:cs typeface="Times New Roman" panose="02020603050405020304" pitchFamily="18" charset="0"/>
              </a:rPr>
              <a:t>trong.</a:t>
            </a:r>
            <a:endParaRPr lang="en-US" altLang="en-US" sz="2600" b="1" dirty="0">
              <a:solidFill>
                <a:srgbClr val="0000FF"/>
              </a:solidFill>
              <a:latin typeface="Times New Roman" panose="02020603050405020304" pitchFamily="18" charset="0"/>
              <a:cs typeface="Times New Roman" panose="02020603050405020304" pitchFamily="18" charset="0"/>
            </a:endParaRPr>
          </a:p>
        </p:txBody>
      </p:sp>
      <p:sp>
        <p:nvSpPr>
          <p:cNvPr id="83" name="Text Box 60"/>
          <p:cNvSpPr txBox="1">
            <a:spLocks noChangeArrowheads="1"/>
          </p:cNvSpPr>
          <p:nvPr/>
        </p:nvSpPr>
        <p:spPr bwMode="auto">
          <a:xfrm>
            <a:off x="319918" y="568209"/>
            <a:ext cx="7223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I</a:t>
            </a:r>
            <a:r>
              <a:rPr lang="en-US" altLang="en-US" sz="2400" b="1" dirty="0" smtClean="0">
                <a:solidFill>
                  <a:srgbClr val="FF0000"/>
                </a:solidFill>
                <a:latin typeface="Times New Roman" panose="02020603050405020304" pitchFamily="18" charset="0"/>
                <a:cs typeface="Times New Roman" panose="02020603050405020304" pitchFamily="18" charset="0"/>
              </a:rPr>
              <a:t>. Chất quang dẫn. Hiện </a:t>
            </a:r>
            <a:r>
              <a:rPr lang="en-US" altLang="en-US" sz="2400" b="1" dirty="0">
                <a:solidFill>
                  <a:srgbClr val="FF0000"/>
                </a:solidFill>
                <a:latin typeface="Times New Roman" panose="02020603050405020304" pitchFamily="18" charset="0"/>
                <a:cs typeface="Times New Roman" panose="02020603050405020304" pitchFamily="18" charset="0"/>
              </a:rPr>
              <a:t>tượng quang </a:t>
            </a:r>
            <a:r>
              <a:rPr lang="en-US" altLang="en-US" sz="2400" b="1" dirty="0" smtClean="0">
                <a:solidFill>
                  <a:srgbClr val="FF0000"/>
                </a:solidFill>
                <a:latin typeface="Times New Roman" panose="02020603050405020304" pitchFamily="18" charset="0"/>
                <a:cs typeface="Times New Roman" panose="02020603050405020304" pitchFamily="18" charset="0"/>
              </a:rPr>
              <a:t>điện trong.</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84" name="Rectangle 4"/>
          <p:cNvSpPr>
            <a:spLocks noChangeArrowheads="1"/>
          </p:cNvSpPr>
          <p:nvPr/>
        </p:nvSpPr>
        <p:spPr bwMode="auto">
          <a:xfrm>
            <a:off x="693255" y="998100"/>
            <a:ext cx="2693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r>
              <a:rPr lang="en-US" altLang="en-US" dirty="0">
                <a:solidFill>
                  <a:srgbClr val="C00000"/>
                </a:solidFill>
                <a:latin typeface="Times New Roman" panose="02020603050405020304" pitchFamily="18" charset="0"/>
                <a:cs typeface="Times New Roman" panose="02020603050405020304" pitchFamily="18" charset="0"/>
              </a:rPr>
              <a:t>1</a:t>
            </a:r>
            <a:r>
              <a:rPr lang="en-US" altLang="en-US" dirty="0" smtClean="0">
                <a:solidFill>
                  <a:srgbClr val="C00000"/>
                </a:solidFill>
                <a:latin typeface="Times New Roman" panose="02020603050405020304" pitchFamily="18" charset="0"/>
                <a:cs typeface="Times New Roman" panose="02020603050405020304" pitchFamily="18" charset="0"/>
              </a:rPr>
              <a:t>. Chất quang dẫn.</a:t>
            </a:r>
            <a:endParaRPr lang="en-US" altLang="en-US" dirty="0">
              <a:solidFill>
                <a:srgbClr val="C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93283" y="2210021"/>
            <a:ext cx="3830416" cy="3933384"/>
          </a:xfrm>
          <a:prstGeom prst="rect">
            <a:avLst/>
          </a:prstGeom>
          <a:noFill/>
        </p:spPr>
        <p:txBody>
          <a:bodyPr wrap="square" rtlCol="0">
            <a:spAutoFit/>
          </a:bodyPr>
          <a:lstStyle/>
          <a:p>
            <a:pPr>
              <a:lnSpc>
                <a:spcPct val="130000"/>
              </a:lnSpc>
            </a:pPr>
            <a:r>
              <a:rPr lang="vi-VN" sz="2400" dirty="0">
                <a:solidFill>
                  <a:srgbClr val="0033CC"/>
                </a:solidFill>
                <a:latin typeface="+mj-lt"/>
              </a:rPr>
              <a:t>Hiện tượng ánh sáng giải phóng các êlectron liên kết để cho chúng trở thành các êlectron dẫn đồng thời tạo ra các lỗ trống cùng tham gia vào quá trình dẫn điện, </a:t>
            </a:r>
            <a:r>
              <a:rPr lang="vi-VN" sz="2400" u="sng" dirty="0">
                <a:solidFill>
                  <a:srgbClr val="FF0000"/>
                </a:solidFill>
                <a:latin typeface="+mj-lt"/>
              </a:rPr>
              <a:t>gọi là hiện tượng quang điện trong.</a:t>
            </a:r>
            <a:endParaRPr lang="vi-VN" sz="2400" dirty="0">
              <a:solidFill>
                <a:srgbClr val="FF0000"/>
              </a:solidFill>
              <a:latin typeface="+mj-lt"/>
            </a:endParaRPr>
          </a:p>
          <a:p>
            <a:pPr>
              <a:lnSpc>
                <a:spcPct val="130000"/>
              </a:lnSpc>
            </a:pPr>
            <a:endParaRPr lang="en-US" sz="2400" dirty="0">
              <a:latin typeface="+mj-lt"/>
            </a:endParaRPr>
          </a:p>
        </p:txBody>
      </p:sp>
    </p:spTree>
    <p:extLst>
      <p:ext uri="{BB962C8B-B14F-4D97-AF65-F5344CB8AC3E}">
        <p14:creationId xmlns:p14="http://schemas.microsoft.com/office/powerpoint/2010/main" val="1878796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repeatCount="indefinite" fill="hold" nodeType="clickEffect">
                                  <p:stCondLst>
                                    <p:cond delay="0"/>
                                  </p:stCondLst>
                                  <p:childTnLst>
                                    <p:set>
                                      <p:cBhvr>
                                        <p:cTn id="6" dur="1" fill="hold">
                                          <p:stCondLst>
                                            <p:cond delay="0"/>
                                          </p:stCondLst>
                                        </p:cTn>
                                        <p:tgtEl>
                                          <p:spTgt spid="40015"/>
                                        </p:tgtEl>
                                        <p:attrNameLst>
                                          <p:attrName>style.visibility</p:attrName>
                                        </p:attrNameLst>
                                      </p:cBhvr>
                                      <p:to>
                                        <p:strVal val="visible"/>
                                      </p:to>
                                    </p:set>
                                    <p:anim calcmode="lin" valueType="num">
                                      <p:cBhvr>
                                        <p:cTn id="7" dur="1000" fill="hold"/>
                                        <p:tgtEl>
                                          <p:spTgt spid="40015"/>
                                        </p:tgtEl>
                                        <p:attrNameLst>
                                          <p:attrName>ppt_x</p:attrName>
                                        </p:attrNameLst>
                                      </p:cBhvr>
                                      <p:tavLst>
                                        <p:tav tm="0">
                                          <p:val>
                                            <p:strVal val="#ppt_x"/>
                                          </p:val>
                                        </p:tav>
                                        <p:tav tm="100000">
                                          <p:val>
                                            <p:strVal val="#ppt_x"/>
                                          </p:val>
                                        </p:tav>
                                      </p:tavLst>
                                    </p:anim>
                                    <p:anim calcmode="lin" valueType="num">
                                      <p:cBhvr>
                                        <p:cTn id="8" dur="1000" fill="hold"/>
                                        <p:tgtEl>
                                          <p:spTgt spid="40015"/>
                                        </p:tgtEl>
                                        <p:attrNameLst>
                                          <p:attrName>ppt_y</p:attrName>
                                        </p:attrNameLst>
                                      </p:cBhvr>
                                      <p:tavLst>
                                        <p:tav tm="0">
                                          <p:val>
                                            <p:strVal val="#ppt_y-#ppt_h/2"/>
                                          </p:val>
                                        </p:tav>
                                        <p:tav tm="100000">
                                          <p:val>
                                            <p:strVal val="#ppt_y"/>
                                          </p:val>
                                        </p:tav>
                                      </p:tavLst>
                                    </p:anim>
                                    <p:anim calcmode="lin" valueType="num">
                                      <p:cBhvr>
                                        <p:cTn id="9" dur="1000" fill="hold"/>
                                        <p:tgtEl>
                                          <p:spTgt spid="40015"/>
                                        </p:tgtEl>
                                        <p:attrNameLst>
                                          <p:attrName>ppt_w</p:attrName>
                                        </p:attrNameLst>
                                      </p:cBhvr>
                                      <p:tavLst>
                                        <p:tav tm="0">
                                          <p:val>
                                            <p:strVal val="#ppt_w"/>
                                          </p:val>
                                        </p:tav>
                                        <p:tav tm="100000">
                                          <p:val>
                                            <p:strVal val="#ppt_w"/>
                                          </p:val>
                                        </p:tav>
                                      </p:tavLst>
                                    </p:anim>
                                    <p:anim calcmode="lin" valueType="num">
                                      <p:cBhvr>
                                        <p:cTn id="10" dur="1000" fill="hold"/>
                                        <p:tgtEl>
                                          <p:spTgt spid="40015"/>
                                        </p:tgtEl>
                                        <p:attrNameLst>
                                          <p:attrName>ppt_h</p:attrName>
                                        </p:attrNameLst>
                                      </p:cBhvr>
                                      <p:tavLst>
                                        <p:tav tm="0">
                                          <p:val>
                                            <p:fltVal val="0"/>
                                          </p:val>
                                        </p:tav>
                                        <p:tav tm="100000">
                                          <p:val>
                                            <p:strVal val="#ppt_h"/>
                                          </p:val>
                                        </p:tav>
                                      </p:tavLst>
                                    </p:anim>
                                  </p:childTnLst>
                                </p:cTn>
                              </p:par>
                              <p:par>
                                <p:cTn id="11" presetID="17" presetClass="entr" presetSubtype="1" repeatCount="indefinite" fill="hold" nodeType="withEffect">
                                  <p:stCondLst>
                                    <p:cond delay="0"/>
                                  </p:stCondLst>
                                  <p:childTnLst>
                                    <p:set>
                                      <p:cBhvr>
                                        <p:cTn id="12" dur="1" fill="hold">
                                          <p:stCondLst>
                                            <p:cond delay="0"/>
                                          </p:stCondLst>
                                        </p:cTn>
                                        <p:tgtEl>
                                          <p:spTgt spid="40016"/>
                                        </p:tgtEl>
                                        <p:attrNameLst>
                                          <p:attrName>style.visibility</p:attrName>
                                        </p:attrNameLst>
                                      </p:cBhvr>
                                      <p:to>
                                        <p:strVal val="visible"/>
                                      </p:to>
                                    </p:set>
                                    <p:anim calcmode="lin" valueType="num">
                                      <p:cBhvr>
                                        <p:cTn id="13" dur="1000" fill="hold"/>
                                        <p:tgtEl>
                                          <p:spTgt spid="40016"/>
                                        </p:tgtEl>
                                        <p:attrNameLst>
                                          <p:attrName>ppt_x</p:attrName>
                                        </p:attrNameLst>
                                      </p:cBhvr>
                                      <p:tavLst>
                                        <p:tav tm="0">
                                          <p:val>
                                            <p:strVal val="#ppt_x"/>
                                          </p:val>
                                        </p:tav>
                                        <p:tav tm="100000">
                                          <p:val>
                                            <p:strVal val="#ppt_x"/>
                                          </p:val>
                                        </p:tav>
                                      </p:tavLst>
                                    </p:anim>
                                    <p:anim calcmode="lin" valueType="num">
                                      <p:cBhvr>
                                        <p:cTn id="14" dur="1000" fill="hold"/>
                                        <p:tgtEl>
                                          <p:spTgt spid="40016"/>
                                        </p:tgtEl>
                                        <p:attrNameLst>
                                          <p:attrName>ppt_y</p:attrName>
                                        </p:attrNameLst>
                                      </p:cBhvr>
                                      <p:tavLst>
                                        <p:tav tm="0">
                                          <p:val>
                                            <p:strVal val="#ppt_y-#ppt_h/2"/>
                                          </p:val>
                                        </p:tav>
                                        <p:tav tm="100000">
                                          <p:val>
                                            <p:strVal val="#ppt_y"/>
                                          </p:val>
                                        </p:tav>
                                      </p:tavLst>
                                    </p:anim>
                                    <p:anim calcmode="lin" valueType="num">
                                      <p:cBhvr>
                                        <p:cTn id="15" dur="1000" fill="hold"/>
                                        <p:tgtEl>
                                          <p:spTgt spid="40016"/>
                                        </p:tgtEl>
                                        <p:attrNameLst>
                                          <p:attrName>ppt_w</p:attrName>
                                        </p:attrNameLst>
                                      </p:cBhvr>
                                      <p:tavLst>
                                        <p:tav tm="0">
                                          <p:val>
                                            <p:strVal val="#ppt_w"/>
                                          </p:val>
                                        </p:tav>
                                        <p:tav tm="100000">
                                          <p:val>
                                            <p:strVal val="#ppt_w"/>
                                          </p:val>
                                        </p:tav>
                                      </p:tavLst>
                                    </p:anim>
                                    <p:anim calcmode="lin" valueType="num">
                                      <p:cBhvr>
                                        <p:cTn id="16" dur="1000" fill="hold"/>
                                        <p:tgtEl>
                                          <p:spTgt spid="40016"/>
                                        </p:tgtEl>
                                        <p:attrNameLst>
                                          <p:attrName>ppt_h</p:attrName>
                                        </p:attrNameLst>
                                      </p:cBhvr>
                                      <p:tavLst>
                                        <p:tav tm="0">
                                          <p:val>
                                            <p:fltVal val="0"/>
                                          </p:val>
                                        </p:tav>
                                        <p:tav tm="100000">
                                          <p:val>
                                            <p:strVal val="#ppt_h"/>
                                          </p:val>
                                        </p:tav>
                                      </p:tavLst>
                                    </p:anim>
                                  </p:childTnLst>
                                </p:cTn>
                              </p:par>
                              <p:par>
                                <p:cTn id="17" presetID="17" presetClass="entr" presetSubtype="1" repeatCount="indefinite" fill="hold" nodeType="withEffect">
                                  <p:stCondLst>
                                    <p:cond delay="0"/>
                                  </p:stCondLst>
                                  <p:childTnLst>
                                    <p:set>
                                      <p:cBhvr>
                                        <p:cTn id="18" dur="1" fill="hold">
                                          <p:stCondLst>
                                            <p:cond delay="0"/>
                                          </p:stCondLst>
                                        </p:cTn>
                                        <p:tgtEl>
                                          <p:spTgt spid="40017"/>
                                        </p:tgtEl>
                                        <p:attrNameLst>
                                          <p:attrName>style.visibility</p:attrName>
                                        </p:attrNameLst>
                                      </p:cBhvr>
                                      <p:to>
                                        <p:strVal val="visible"/>
                                      </p:to>
                                    </p:set>
                                    <p:anim calcmode="lin" valueType="num">
                                      <p:cBhvr>
                                        <p:cTn id="19" dur="1000" fill="hold"/>
                                        <p:tgtEl>
                                          <p:spTgt spid="40017"/>
                                        </p:tgtEl>
                                        <p:attrNameLst>
                                          <p:attrName>ppt_x</p:attrName>
                                        </p:attrNameLst>
                                      </p:cBhvr>
                                      <p:tavLst>
                                        <p:tav tm="0">
                                          <p:val>
                                            <p:strVal val="#ppt_x"/>
                                          </p:val>
                                        </p:tav>
                                        <p:tav tm="100000">
                                          <p:val>
                                            <p:strVal val="#ppt_x"/>
                                          </p:val>
                                        </p:tav>
                                      </p:tavLst>
                                    </p:anim>
                                    <p:anim calcmode="lin" valueType="num">
                                      <p:cBhvr>
                                        <p:cTn id="20" dur="1000" fill="hold"/>
                                        <p:tgtEl>
                                          <p:spTgt spid="40017"/>
                                        </p:tgtEl>
                                        <p:attrNameLst>
                                          <p:attrName>ppt_y</p:attrName>
                                        </p:attrNameLst>
                                      </p:cBhvr>
                                      <p:tavLst>
                                        <p:tav tm="0">
                                          <p:val>
                                            <p:strVal val="#ppt_y-#ppt_h/2"/>
                                          </p:val>
                                        </p:tav>
                                        <p:tav tm="100000">
                                          <p:val>
                                            <p:strVal val="#ppt_y"/>
                                          </p:val>
                                        </p:tav>
                                      </p:tavLst>
                                    </p:anim>
                                    <p:anim calcmode="lin" valueType="num">
                                      <p:cBhvr>
                                        <p:cTn id="21" dur="1000" fill="hold"/>
                                        <p:tgtEl>
                                          <p:spTgt spid="40017"/>
                                        </p:tgtEl>
                                        <p:attrNameLst>
                                          <p:attrName>ppt_w</p:attrName>
                                        </p:attrNameLst>
                                      </p:cBhvr>
                                      <p:tavLst>
                                        <p:tav tm="0">
                                          <p:val>
                                            <p:strVal val="#ppt_w"/>
                                          </p:val>
                                        </p:tav>
                                        <p:tav tm="100000">
                                          <p:val>
                                            <p:strVal val="#ppt_w"/>
                                          </p:val>
                                        </p:tav>
                                      </p:tavLst>
                                    </p:anim>
                                    <p:anim calcmode="lin" valueType="num">
                                      <p:cBhvr>
                                        <p:cTn id="22" dur="1000" fill="hold"/>
                                        <p:tgtEl>
                                          <p:spTgt spid="40017"/>
                                        </p:tgtEl>
                                        <p:attrNameLst>
                                          <p:attrName>ppt_h</p:attrName>
                                        </p:attrNameLst>
                                      </p:cBhvr>
                                      <p:tavLst>
                                        <p:tav tm="0">
                                          <p:val>
                                            <p:fltVal val="0"/>
                                          </p:val>
                                        </p:tav>
                                        <p:tav tm="100000">
                                          <p:val>
                                            <p:strVal val="#ppt_h"/>
                                          </p:val>
                                        </p:tav>
                                      </p:tavLst>
                                    </p:anim>
                                  </p:childTnLst>
                                </p:cTn>
                              </p:par>
                              <p:par>
                                <p:cTn id="23" presetID="17" presetClass="entr" presetSubtype="1" repeatCount="indefinite" fill="hold" nodeType="withEffect">
                                  <p:stCondLst>
                                    <p:cond delay="0"/>
                                  </p:stCondLst>
                                  <p:childTnLst>
                                    <p:set>
                                      <p:cBhvr>
                                        <p:cTn id="24" dur="1" fill="hold">
                                          <p:stCondLst>
                                            <p:cond delay="0"/>
                                          </p:stCondLst>
                                        </p:cTn>
                                        <p:tgtEl>
                                          <p:spTgt spid="40018"/>
                                        </p:tgtEl>
                                        <p:attrNameLst>
                                          <p:attrName>style.visibility</p:attrName>
                                        </p:attrNameLst>
                                      </p:cBhvr>
                                      <p:to>
                                        <p:strVal val="visible"/>
                                      </p:to>
                                    </p:set>
                                    <p:anim calcmode="lin" valueType="num">
                                      <p:cBhvr>
                                        <p:cTn id="25" dur="1000" fill="hold"/>
                                        <p:tgtEl>
                                          <p:spTgt spid="40018"/>
                                        </p:tgtEl>
                                        <p:attrNameLst>
                                          <p:attrName>ppt_x</p:attrName>
                                        </p:attrNameLst>
                                      </p:cBhvr>
                                      <p:tavLst>
                                        <p:tav tm="0">
                                          <p:val>
                                            <p:strVal val="#ppt_x"/>
                                          </p:val>
                                        </p:tav>
                                        <p:tav tm="100000">
                                          <p:val>
                                            <p:strVal val="#ppt_x"/>
                                          </p:val>
                                        </p:tav>
                                      </p:tavLst>
                                    </p:anim>
                                    <p:anim calcmode="lin" valueType="num">
                                      <p:cBhvr>
                                        <p:cTn id="26" dur="1000" fill="hold"/>
                                        <p:tgtEl>
                                          <p:spTgt spid="40018"/>
                                        </p:tgtEl>
                                        <p:attrNameLst>
                                          <p:attrName>ppt_y</p:attrName>
                                        </p:attrNameLst>
                                      </p:cBhvr>
                                      <p:tavLst>
                                        <p:tav tm="0">
                                          <p:val>
                                            <p:strVal val="#ppt_y-#ppt_h/2"/>
                                          </p:val>
                                        </p:tav>
                                        <p:tav tm="100000">
                                          <p:val>
                                            <p:strVal val="#ppt_y"/>
                                          </p:val>
                                        </p:tav>
                                      </p:tavLst>
                                    </p:anim>
                                    <p:anim calcmode="lin" valueType="num">
                                      <p:cBhvr>
                                        <p:cTn id="27" dur="1000" fill="hold"/>
                                        <p:tgtEl>
                                          <p:spTgt spid="40018"/>
                                        </p:tgtEl>
                                        <p:attrNameLst>
                                          <p:attrName>ppt_w</p:attrName>
                                        </p:attrNameLst>
                                      </p:cBhvr>
                                      <p:tavLst>
                                        <p:tav tm="0">
                                          <p:val>
                                            <p:strVal val="#ppt_w"/>
                                          </p:val>
                                        </p:tav>
                                        <p:tav tm="100000">
                                          <p:val>
                                            <p:strVal val="#ppt_w"/>
                                          </p:val>
                                        </p:tav>
                                      </p:tavLst>
                                    </p:anim>
                                    <p:anim calcmode="lin" valueType="num">
                                      <p:cBhvr>
                                        <p:cTn id="28" dur="1000" fill="hold"/>
                                        <p:tgtEl>
                                          <p:spTgt spid="40018"/>
                                        </p:tgtEl>
                                        <p:attrNameLst>
                                          <p:attrName>ppt_h</p:attrName>
                                        </p:attrNameLst>
                                      </p:cBhvr>
                                      <p:tavLst>
                                        <p:tav tm="0">
                                          <p:val>
                                            <p:fltVal val="0"/>
                                          </p:val>
                                        </p:tav>
                                        <p:tav tm="100000">
                                          <p:val>
                                            <p:strVal val="#ppt_h"/>
                                          </p:val>
                                        </p:tav>
                                      </p:tavLst>
                                    </p:anim>
                                  </p:childTnLst>
                                </p:cTn>
                              </p:par>
                              <p:par>
                                <p:cTn id="29" presetID="17" presetClass="entr" presetSubtype="1" repeatCount="indefinite" fill="hold" nodeType="withEffect">
                                  <p:stCondLst>
                                    <p:cond delay="0"/>
                                  </p:stCondLst>
                                  <p:childTnLst>
                                    <p:set>
                                      <p:cBhvr>
                                        <p:cTn id="30" dur="1" fill="hold">
                                          <p:stCondLst>
                                            <p:cond delay="0"/>
                                          </p:stCondLst>
                                        </p:cTn>
                                        <p:tgtEl>
                                          <p:spTgt spid="40019"/>
                                        </p:tgtEl>
                                        <p:attrNameLst>
                                          <p:attrName>style.visibility</p:attrName>
                                        </p:attrNameLst>
                                      </p:cBhvr>
                                      <p:to>
                                        <p:strVal val="visible"/>
                                      </p:to>
                                    </p:set>
                                    <p:anim calcmode="lin" valueType="num">
                                      <p:cBhvr>
                                        <p:cTn id="31" dur="1000" fill="hold"/>
                                        <p:tgtEl>
                                          <p:spTgt spid="40019"/>
                                        </p:tgtEl>
                                        <p:attrNameLst>
                                          <p:attrName>ppt_x</p:attrName>
                                        </p:attrNameLst>
                                      </p:cBhvr>
                                      <p:tavLst>
                                        <p:tav tm="0">
                                          <p:val>
                                            <p:strVal val="#ppt_x"/>
                                          </p:val>
                                        </p:tav>
                                        <p:tav tm="100000">
                                          <p:val>
                                            <p:strVal val="#ppt_x"/>
                                          </p:val>
                                        </p:tav>
                                      </p:tavLst>
                                    </p:anim>
                                    <p:anim calcmode="lin" valueType="num">
                                      <p:cBhvr>
                                        <p:cTn id="32" dur="1000" fill="hold"/>
                                        <p:tgtEl>
                                          <p:spTgt spid="40019"/>
                                        </p:tgtEl>
                                        <p:attrNameLst>
                                          <p:attrName>ppt_y</p:attrName>
                                        </p:attrNameLst>
                                      </p:cBhvr>
                                      <p:tavLst>
                                        <p:tav tm="0">
                                          <p:val>
                                            <p:strVal val="#ppt_y-#ppt_h/2"/>
                                          </p:val>
                                        </p:tav>
                                        <p:tav tm="100000">
                                          <p:val>
                                            <p:strVal val="#ppt_y"/>
                                          </p:val>
                                        </p:tav>
                                      </p:tavLst>
                                    </p:anim>
                                    <p:anim calcmode="lin" valueType="num">
                                      <p:cBhvr>
                                        <p:cTn id="33" dur="1000" fill="hold"/>
                                        <p:tgtEl>
                                          <p:spTgt spid="40019"/>
                                        </p:tgtEl>
                                        <p:attrNameLst>
                                          <p:attrName>ppt_w</p:attrName>
                                        </p:attrNameLst>
                                      </p:cBhvr>
                                      <p:tavLst>
                                        <p:tav tm="0">
                                          <p:val>
                                            <p:strVal val="#ppt_w"/>
                                          </p:val>
                                        </p:tav>
                                        <p:tav tm="100000">
                                          <p:val>
                                            <p:strVal val="#ppt_w"/>
                                          </p:val>
                                        </p:tav>
                                      </p:tavLst>
                                    </p:anim>
                                    <p:anim calcmode="lin" valueType="num">
                                      <p:cBhvr>
                                        <p:cTn id="34" dur="1000" fill="hold"/>
                                        <p:tgtEl>
                                          <p:spTgt spid="40019"/>
                                        </p:tgtEl>
                                        <p:attrNameLst>
                                          <p:attrName>ppt_h</p:attrName>
                                        </p:attrNameLst>
                                      </p:cBhvr>
                                      <p:tavLst>
                                        <p:tav tm="0">
                                          <p:val>
                                            <p:fltVal val="0"/>
                                          </p:val>
                                        </p:tav>
                                        <p:tav tm="100000">
                                          <p:val>
                                            <p:strVal val="#ppt_h"/>
                                          </p:val>
                                        </p:tav>
                                      </p:tavLst>
                                    </p:anim>
                                  </p:childTnLst>
                                </p:cTn>
                              </p:par>
                              <p:par>
                                <p:cTn id="35" presetID="17" presetClass="entr" presetSubtype="1" repeatCount="indefinite" fill="hold" nodeType="withEffect">
                                  <p:stCondLst>
                                    <p:cond delay="0"/>
                                  </p:stCondLst>
                                  <p:childTnLst>
                                    <p:set>
                                      <p:cBhvr>
                                        <p:cTn id="36" dur="1" fill="hold">
                                          <p:stCondLst>
                                            <p:cond delay="0"/>
                                          </p:stCondLst>
                                        </p:cTn>
                                        <p:tgtEl>
                                          <p:spTgt spid="40020"/>
                                        </p:tgtEl>
                                        <p:attrNameLst>
                                          <p:attrName>style.visibility</p:attrName>
                                        </p:attrNameLst>
                                      </p:cBhvr>
                                      <p:to>
                                        <p:strVal val="visible"/>
                                      </p:to>
                                    </p:set>
                                    <p:anim calcmode="lin" valueType="num">
                                      <p:cBhvr>
                                        <p:cTn id="37" dur="1000" fill="hold"/>
                                        <p:tgtEl>
                                          <p:spTgt spid="40020"/>
                                        </p:tgtEl>
                                        <p:attrNameLst>
                                          <p:attrName>ppt_x</p:attrName>
                                        </p:attrNameLst>
                                      </p:cBhvr>
                                      <p:tavLst>
                                        <p:tav tm="0">
                                          <p:val>
                                            <p:strVal val="#ppt_x"/>
                                          </p:val>
                                        </p:tav>
                                        <p:tav tm="100000">
                                          <p:val>
                                            <p:strVal val="#ppt_x"/>
                                          </p:val>
                                        </p:tav>
                                      </p:tavLst>
                                    </p:anim>
                                    <p:anim calcmode="lin" valueType="num">
                                      <p:cBhvr>
                                        <p:cTn id="38" dur="1000" fill="hold"/>
                                        <p:tgtEl>
                                          <p:spTgt spid="40020"/>
                                        </p:tgtEl>
                                        <p:attrNameLst>
                                          <p:attrName>ppt_y</p:attrName>
                                        </p:attrNameLst>
                                      </p:cBhvr>
                                      <p:tavLst>
                                        <p:tav tm="0">
                                          <p:val>
                                            <p:strVal val="#ppt_y-#ppt_h/2"/>
                                          </p:val>
                                        </p:tav>
                                        <p:tav tm="100000">
                                          <p:val>
                                            <p:strVal val="#ppt_y"/>
                                          </p:val>
                                        </p:tav>
                                      </p:tavLst>
                                    </p:anim>
                                    <p:anim calcmode="lin" valueType="num">
                                      <p:cBhvr>
                                        <p:cTn id="39" dur="1000" fill="hold"/>
                                        <p:tgtEl>
                                          <p:spTgt spid="40020"/>
                                        </p:tgtEl>
                                        <p:attrNameLst>
                                          <p:attrName>ppt_w</p:attrName>
                                        </p:attrNameLst>
                                      </p:cBhvr>
                                      <p:tavLst>
                                        <p:tav tm="0">
                                          <p:val>
                                            <p:strVal val="#ppt_w"/>
                                          </p:val>
                                        </p:tav>
                                        <p:tav tm="100000">
                                          <p:val>
                                            <p:strVal val="#ppt_w"/>
                                          </p:val>
                                        </p:tav>
                                      </p:tavLst>
                                    </p:anim>
                                    <p:anim calcmode="lin" valueType="num">
                                      <p:cBhvr>
                                        <p:cTn id="40" dur="1000" fill="hold"/>
                                        <p:tgtEl>
                                          <p:spTgt spid="40020"/>
                                        </p:tgtEl>
                                        <p:attrNameLst>
                                          <p:attrName>ppt_h</p:attrName>
                                        </p:attrNameLst>
                                      </p:cBhvr>
                                      <p:tavLst>
                                        <p:tav tm="0">
                                          <p:val>
                                            <p:fltVal val="0"/>
                                          </p:val>
                                        </p:tav>
                                        <p:tav tm="100000">
                                          <p:val>
                                            <p:strVal val="#ppt_h"/>
                                          </p:val>
                                        </p:tav>
                                      </p:tavLst>
                                    </p:anim>
                                  </p:childTnLst>
                                </p:cTn>
                              </p:par>
                              <p:par>
                                <p:cTn id="41" presetID="17" presetClass="entr" presetSubtype="1" repeatCount="indefinite" fill="hold" nodeType="withEffect">
                                  <p:stCondLst>
                                    <p:cond delay="0"/>
                                  </p:stCondLst>
                                  <p:childTnLst>
                                    <p:set>
                                      <p:cBhvr>
                                        <p:cTn id="42" dur="1" fill="hold">
                                          <p:stCondLst>
                                            <p:cond delay="0"/>
                                          </p:stCondLst>
                                        </p:cTn>
                                        <p:tgtEl>
                                          <p:spTgt spid="40021"/>
                                        </p:tgtEl>
                                        <p:attrNameLst>
                                          <p:attrName>style.visibility</p:attrName>
                                        </p:attrNameLst>
                                      </p:cBhvr>
                                      <p:to>
                                        <p:strVal val="visible"/>
                                      </p:to>
                                    </p:set>
                                    <p:anim calcmode="lin" valueType="num">
                                      <p:cBhvr>
                                        <p:cTn id="43" dur="1000" fill="hold"/>
                                        <p:tgtEl>
                                          <p:spTgt spid="40021"/>
                                        </p:tgtEl>
                                        <p:attrNameLst>
                                          <p:attrName>ppt_x</p:attrName>
                                        </p:attrNameLst>
                                      </p:cBhvr>
                                      <p:tavLst>
                                        <p:tav tm="0">
                                          <p:val>
                                            <p:strVal val="#ppt_x"/>
                                          </p:val>
                                        </p:tav>
                                        <p:tav tm="100000">
                                          <p:val>
                                            <p:strVal val="#ppt_x"/>
                                          </p:val>
                                        </p:tav>
                                      </p:tavLst>
                                    </p:anim>
                                    <p:anim calcmode="lin" valueType="num">
                                      <p:cBhvr>
                                        <p:cTn id="44" dur="1000" fill="hold"/>
                                        <p:tgtEl>
                                          <p:spTgt spid="40021"/>
                                        </p:tgtEl>
                                        <p:attrNameLst>
                                          <p:attrName>ppt_y</p:attrName>
                                        </p:attrNameLst>
                                      </p:cBhvr>
                                      <p:tavLst>
                                        <p:tav tm="0">
                                          <p:val>
                                            <p:strVal val="#ppt_y-#ppt_h/2"/>
                                          </p:val>
                                        </p:tav>
                                        <p:tav tm="100000">
                                          <p:val>
                                            <p:strVal val="#ppt_y"/>
                                          </p:val>
                                        </p:tav>
                                      </p:tavLst>
                                    </p:anim>
                                    <p:anim calcmode="lin" valueType="num">
                                      <p:cBhvr>
                                        <p:cTn id="45" dur="1000" fill="hold"/>
                                        <p:tgtEl>
                                          <p:spTgt spid="40021"/>
                                        </p:tgtEl>
                                        <p:attrNameLst>
                                          <p:attrName>ppt_w</p:attrName>
                                        </p:attrNameLst>
                                      </p:cBhvr>
                                      <p:tavLst>
                                        <p:tav tm="0">
                                          <p:val>
                                            <p:strVal val="#ppt_w"/>
                                          </p:val>
                                        </p:tav>
                                        <p:tav tm="100000">
                                          <p:val>
                                            <p:strVal val="#ppt_w"/>
                                          </p:val>
                                        </p:tav>
                                      </p:tavLst>
                                    </p:anim>
                                    <p:anim calcmode="lin" valueType="num">
                                      <p:cBhvr>
                                        <p:cTn id="46" dur="1000" fill="hold"/>
                                        <p:tgtEl>
                                          <p:spTgt spid="40021"/>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xit" presetSubtype="10" fill="hold" nodeType="clickEffect">
                                  <p:stCondLst>
                                    <p:cond delay="0"/>
                                  </p:stCondLst>
                                  <p:childTnLst>
                                    <p:animEffect transition="out" filter="blinds(horizontal)">
                                      <p:cBhvr>
                                        <p:cTn id="50" dur="500"/>
                                        <p:tgtEl>
                                          <p:spTgt spid="39979"/>
                                        </p:tgtEl>
                                      </p:cBhvr>
                                    </p:animEffect>
                                    <p:set>
                                      <p:cBhvr>
                                        <p:cTn id="51" dur="1" fill="hold">
                                          <p:stCondLst>
                                            <p:cond delay="499"/>
                                          </p:stCondLst>
                                        </p:cTn>
                                        <p:tgtEl>
                                          <p:spTgt spid="39979"/>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nodeType="clickEffect">
                                  <p:stCondLst>
                                    <p:cond delay="0"/>
                                  </p:stCondLst>
                                  <p:childTnLst>
                                    <p:set>
                                      <p:cBhvr>
                                        <p:cTn id="55" dur="1" fill="hold">
                                          <p:stCondLst>
                                            <p:cond delay="0"/>
                                          </p:stCondLst>
                                        </p:cTn>
                                        <p:tgtEl>
                                          <p:spTgt spid="40009"/>
                                        </p:tgtEl>
                                        <p:attrNameLst>
                                          <p:attrName>style.visibility</p:attrName>
                                        </p:attrNameLst>
                                      </p:cBhvr>
                                      <p:to>
                                        <p:strVal val="visible"/>
                                      </p:to>
                                    </p:set>
                                    <p:anim calcmode="lin" valueType="num">
                                      <p:cBhvr>
                                        <p:cTn id="56" dur="1000" fill="hold"/>
                                        <p:tgtEl>
                                          <p:spTgt spid="40009"/>
                                        </p:tgtEl>
                                        <p:attrNameLst>
                                          <p:attrName>ppt_w</p:attrName>
                                        </p:attrNameLst>
                                      </p:cBhvr>
                                      <p:tavLst>
                                        <p:tav tm="0">
                                          <p:val>
                                            <p:strVal val="#ppt_w*0.70"/>
                                          </p:val>
                                        </p:tav>
                                        <p:tav tm="100000">
                                          <p:val>
                                            <p:strVal val="#ppt_w"/>
                                          </p:val>
                                        </p:tav>
                                      </p:tavLst>
                                    </p:anim>
                                    <p:anim calcmode="lin" valueType="num">
                                      <p:cBhvr>
                                        <p:cTn id="57" dur="1000" fill="hold"/>
                                        <p:tgtEl>
                                          <p:spTgt spid="40009"/>
                                        </p:tgtEl>
                                        <p:attrNameLst>
                                          <p:attrName>ppt_h</p:attrName>
                                        </p:attrNameLst>
                                      </p:cBhvr>
                                      <p:tavLst>
                                        <p:tav tm="0">
                                          <p:val>
                                            <p:strVal val="#ppt_h"/>
                                          </p:val>
                                        </p:tav>
                                        <p:tav tm="100000">
                                          <p:val>
                                            <p:strVal val="#ppt_h"/>
                                          </p:val>
                                        </p:tav>
                                      </p:tavLst>
                                    </p:anim>
                                    <p:animEffect transition="in" filter="fade">
                                      <p:cBhvr>
                                        <p:cTn id="58" dur="1000"/>
                                        <p:tgtEl>
                                          <p:spTgt spid="4000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0" presetClass="path" presetSubtype="0" accel="50000" decel="50000" fill="hold" nodeType="clickEffect">
                                  <p:stCondLst>
                                    <p:cond delay="0"/>
                                  </p:stCondLst>
                                  <p:childTnLst>
                                    <p:animMotion origin="layout" path="M 0 2.74555E-6 L 0.21215 -0.18258 " pathEditMode="relative" rAng="0" ptsTypes="AA">
                                      <p:cBhvr>
                                        <p:cTn id="62" dur="2000" fill="hold"/>
                                        <p:tgtEl>
                                          <p:spTgt spid="40009"/>
                                        </p:tgtEl>
                                        <p:attrNameLst>
                                          <p:attrName>ppt_x</p:attrName>
                                          <p:attrName>ppt_y</p:attrName>
                                        </p:attrNameLst>
                                      </p:cBhvr>
                                      <p:rCtr x="10608" y="-9129"/>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40010"/>
                                        </p:tgtEl>
                                        <p:attrNameLst>
                                          <p:attrName>style.visibility</p:attrName>
                                        </p:attrNameLst>
                                      </p:cBhvr>
                                      <p:to>
                                        <p:strVal val="visible"/>
                                      </p:to>
                                    </p:set>
                                    <p:animEffect transition="in" filter="slide(fromBottom)">
                                      <p:cBhvr>
                                        <p:cTn id="67" dur="500"/>
                                        <p:tgtEl>
                                          <p:spTgt spid="4001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nodeType="clickEffect">
                                  <p:stCondLst>
                                    <p:cond delay="0"/>
                                  </p:stCondLst>
                                  <p:childTnLst>
                                    <p:set>
                                      <p:cBhvr>
                                        <p:cTn id="71" dur="1" fill="hold">
                                          <p:stCondLst>
                                            <p:cond delay="0"/>
                                          </p:stCondLst>
                                        </p:cTn>
                                        <p:tgtEl>
                                          <p:spTgt spid="40008"/>
                                        </p:tgtEl>
                                        <p:attrNameLst>
                                          <p:attrName>style.visibility</p:attrName>
                                        </p:attrNameLst>
                                      </p:cBhvr>
                                      <p:to>
                                        <p:strVal val="visible"/>
                                      </p:to>
                                    </p:set>
                                    <p:anim calcmode="lin" valueType="num">
                                      <p:cBhvr>
                                        <p:cTn id="72" dur="500" fill="hold"/>
                                        <p:tgtEl>
                                          <p:spTgt spid="40008"/>
                                        </p:tgtEl>
                                        <p:attrNameLst>
                                          <p:attrName>ppt_w</p:attrName>
                                        </p:attrNameLst>
                                      </p:cBhvr>
                                      <p:tavLst>
                                        <p:tav tm="0">
                                          <p:val>
                                            <p:fltVal val="0"/>
                                          </p:val>
                                        </p:tav>
                                        <p:tav tm="100000">
                                          <p:val>
                                            <p:strVal val="#ppt_w"/>
                                          </p:val>
                                        </p:tav>
                                      </p:tavLst>
                                    </p:anim>
                                    <p:anim calcmode="lin" valueType="num">
                                      <p:cBhvr>
                                        <p:cTn id="73" dur="500" fill="hold"/>
                                        <p:tgtEl>
                                          <p:spTgt spid="40008"/>
                                        </p:tgtEl>
                                        <p:attrNameLst>
                                          <p:attrName>ppt_h</p:attrName>
                                        </p:attrNameLst>
                                      </p:cBhvr>
                                      <p:tavLst>
                                        <p:tav tm="0">
                                          <p:val>
                                            <p:fltVal val="0"/>
                                          </p:val>
                                        </p:tav>
                                        <p:tav tm="100000">
                                          <p:val>
                                            <p:strVal val="#ppt_h"/>
                                          </p:val>
                                        </p:tav>
                                      </p:tavLst>
                                    </p:anim>
                                    <p:animEffect transition="in" filter="fade">
                                      <p:cBhvr>
                                        <p:cTn id="74" dur="500"/>
                                        <p:tgtEl>
                                          <p:spTgt spid="4000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5" presetClass="entr" presetSubtype="0" fill="hold" grpId="0" nodeType="clickEffect">
                                  <p:stCondLst>
                                    <p:cond delay="0"/>
                                  </p:stCondLst>
                                  <p:childTnLst>
                                    <p:set>
                                      <p:cBhvr>
                                        <p:cTn id="78" dur="1" fill="hold">
                                          <p:stCondLst>
                                            <p:cond delay="0"/>
                                          </p:stCondLst>
                                        </p:cTn>
                                        <p:tgtEl>
                                          <p:spTgt spid="40011"/>
                                        </p:tgtEl>
                                        <p:attrNameLst>
                                          <p:attrName>style.visibility</p:attrName>
                                        </p:attrNameLst>
                                      </p:cBhvr>
                                      <p:to>
                                        <p:strVal val="visible"/>
                                      </p:to>
                                    </p:set>
                                    <p:anim calcmode="lin" valueType="num">
                                      <p:cBhvr>
                                        <p:cTn id="79" dur="1000" fill="hold"/>
                                        <p:tgtEl>
                                          <p:spTgt spid="40011"/>
                                        </p:tgtEl>
                                        <p:attrNameLst>
                                          <p:attrName>ppt_w</p:attrName>
                                        </p:attrNameLst>
                                      </p:cBhvr>
                                      <p:tavLst>
                                        <p:tav tm="0">
                                          <p:val>
                                            <p:strVal val="#ppt_w*0.70"/>
                                          </p:val>
                                        </p:tav>
                                        <p:tav tm="100000">
                                          <p:val>
                                            <p:strVal val="#ppt_w"/>
                                          </p:val>
                                        </p:tav>
                                      </p:tavLst>
                                    </p:anim>
                                    <p:anim calcmode="lin" valueType="num">
                                      <p:cBhvr>
                                        <p:cTn id="80" dur="1000" fill="hold"/>
                                        <p:tgtEl>
                                          <p:spTgt spid="40011"/>
                                        </p:tgtEl>
                                        <p:attrNameLst>
                                          <p:attrName>ppt_h</p:attrName>
                                        </p:attrNameLst>
                                      </p:cBhvr>
                                      <p:tavLst>
                                        <p:tav tm="0">
                                          <p:val>
                                            <p:strVal val="#ppt_h"/>
                                          </p:val>
                                        </p:tav>
                                        <p:tav tm="100000">
                                          <p:val>
                                            <p:strVal val="#ppt_h"/>
                                          </p:val>
                                        </p:tav>
                                      </p:tavLst>
                                    </p:anim>
                                    <p:animEffect transition="in" filter="fade">
                                      <p:cBhvr>
                                        <p:cTn id="81" dur="1000"/>
                                        <p:tgtEl>
                                          <p:spTgt spid="4001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 presetClass="exit" presetSubtype="10" fill="hold" nodeType="clickEffect">
                                  <p:stCondLst>
                                    <p:cond delay="0"/>
                                  </p:stCondLst>
                                  <p:childTnLst>
                                    <p:animEffect transition="out" filter="checkerboard(across)">
                                      <p:cBhvr>
                                        <p:cTn id="85" dur="500"/>
                                        <p:tgtEl>
                                          <p:spTgt spid="39983"/>
                                        </p:tgtEl>
                                      </p:cBhvr>
                                    </p:animEffect>
                                    <p:set>
                                      <p:cBhvr>
                                        <p:cTn id="86" dur="1" fill="hold">
                                          <p:stCondLst>
                                            <p:cond delay="499"/>
                                          </p:stCondLst>
                                        </p:cTn>
                                        <p:tgtEl>
                                          <p:spTgt spid="39983"/>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55" presetClass="entr" presetSubtype="0" fill="hold" nodeType="clickEffect">
                                  <p:stCondLst>
                                    <p:cond delay="0"/>
                                  </p:stCondLst>
                                  <p:childTnLst>
                                    <p:set>
                                      <p:cBhvr>
                                        <p:cTn id="90" dur="1" fill="hold">
                                          <p:stCondLst>
                                            <p:cond delay="0"/>
                                          </p:stCondLst>
                                        </p:cTn>
                                        <p:tgtEl>
                                          <p:spTgt spid="40012"/>
                                        </p:tgtEl>
                                        <p:attrNameLst>
                                          <p:attrName>style.visibility</p:attrName>
                                        </p:attrNameLst>
                                      </p:cBhvr>
                                      <p:to>
                                        <p:strVal val="visible"/>
                                      </p:to>
                                    </p:set>
                                    <p:anim calcmode="lin" valueType="num">
                                      <p:cBhvr>
                                        <p:cTn id="91" dur="1000" fill="hold"/>
                                        <p:tgtEl>
                                          <p:spTgt spid="40012"/>
                                        </p:tgtEl>
                                        <p:attrNameLst>
                                          <p:attrName>ppt_w</p:attrName>
                                        </p:attrNameLst>
                                      </p:cBhvr>
                                      <p:tavLst>
                                        <p:tav tm="0">
                                          <p:val>
                                            <p:strVal val="#ppt_w*0.70"/>
                                          </p:val>
                                        </p:tav>
                                        <p:tav tm="100000">
                                          <p:val>
                                            <p:strVal val="#ppt_w"/>
                                          </p:val>
                                        </p:tav>
                                      </p:tavLst>
                                    </p:anim>
                                    <p:anim calcmode="lin" valueType="num">
                                      <p:cBhvr>
                                        <p:cTn id="92" dur="1000" fill="hold"/>
                                        <p:tgtEl>
                                          <p:spTgt spid="40012"/>
                                        </p:tgtEl>
                                        <p:attrNameLst>
                                          <p:attrName>ppt_h</p:attrName>
                                        </p:attrNameLst>
                                      </p:cBhvr>
                                      <p:tavLst>
                                        <p:tav tm="0">
                                          <p:val>
                                            <p:strVal val="#ppt_h"/>
                                          </p:val>
                                        </p:tav>
                                        <p:tav tm="100000">
                                          <p:val>
                                            <p:strVal val="#ppt_h"/>
                                          </p:val>
                                        </p:tav>
                                      </p:tavLst>
                                    </p:anim>
                                    <p:animEffect transition="in" filter="fade">
                                      <p:cBhvr>
                                        <p:cTn id="93" dur="1000"/>
                                        <p:tgtEl>
                                          <p:spTgt spid="4001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0" presetClass="path" presetSubtype="0" accel="50000" decel="50000" fill="hold" nodeType="clickEffect">
                                  <p:stCondLst>
                                    <p:cond delay="0"/>
                                  </p:stCondLst>
                                  <p:childTnLst>
                                    <p:animMotion origin="layout" path="M 0.01198 -0.00717 C 0.04896 -0.06541 0.08612 -0.12318 0.1007 -0.14629 " pathEditMode="relative" rAng="0" ptsTypes="aA">
                                      <p:cBhvr>
                                        <p:cTn id="97" dur="2000" fill="hold"/>
                                        <p:tgtEl>
                                          <p:spTgt spid="40012"/>
                                        </p:tgtEl>
                                        <p:attrNameLst>
                                          <p:attrName>ppt_x</p:attrName>
                                          <p:attrName>ppt_y</p:attrName>
                                        </p:attrNameLst>
                                      </p:cBhvr>
                                      <p:rCtr x="4427" y="-6956"/>
                                    </p:animMotion>
                                  </p:childTnLst>
                                </p:cTn>
                              </p:par>
                            </p:childTnLst>
                          </p:cTn>
                        </p:par>
                      </p:childTnLst>
                    </p:cTn>
                  </p:par>
                  <p:par>
                    <p:cTn id="98" fill="hold" nodeType="clickPar">
                      <p:stCondLst>
                        <p:cond delay="indefinite"/>
                      </p:stCondLst>
                      <p:childTnLst>
                        <p:par>
                          <p:cTn id="99" fill="hold" nodeType="withGroup">
                            <p:stCondLst>
                              <p:cond delay="0"/>
                            </p:stCondLst>
                            <p:childTnLst>
                              <p:par>
                                <p:cTn id="100" presetID="53" presetClass="entr" presetSubtype="0" fill="hold" nodeType="clickEffect">
                                  <p:stCondLst>
                                    <p:cond delay="0"/>
                                  </p:stCondLst>
                                  <p:childTnLst>
                                    <p:set>
                                      <p:cBhvr>
                                        <p:cTn id="101" dur="1" fill="hold">
                                          <p:stCondLst>
                                            <p:cond delay="0"/>
                                          </p:stCondLst>
                                        </p:cTn>
                                        <p:tgtEl>
                                          <p:spTgt spid="39979"/>
                                        </p:tgtEl>
                                        <p:attrNameLst>
                                          <p:attrName>style.visibility</p:attrName>
                                        </p:attrNameLst>
                                      </p:cBhvr>
                                      <p:to>
                                        <p:strVal val="visible"/>
                                      </p:to>
                                    </p:set>
                                    <p:anim calcmode="lin" valueType="num">
                                      <p:cBhvr>
                                        <p:cTn id="102" dur="500" fill="hold"/>
                                        <p:tgtEl>
                                          <p:spTgt spid="39979"/>
                                        </p:tgtEl>
                                        <p:attrNameLst>
                                          <p:attrName>ppt_w</p:attrName>
                                        </p:attrNameLst>
                                      </p:cBhvr>
                                      <p:tavLst>
                                        <p:tav tm="0">
                                          <p:val>
                                            <p:fltVal val="0"/>
                                          </p:val>
                                        </p:tav>
                                        <p:tav tm="100000">
                                          <p:val>
                                            <p:strVal val="#ppt_w"/>
                                          </p:val>
                                        </p:tav>
                                      </p:tavLst>
                                    </p:anim>
                                    <p:anim calcmode="lin" valueType="num">
                                      <p:cBhvr>
                                        <p:cTn id="103" dur="500" fill="hold"/>
                                        <p:tgtEl>
                                          <p:spTgt spid="39979"/>
                                        </p:tgtEl>
                                        <p:attrNameLst>
                                          <p:attrName>ppt_h</p:attrName>
                                        </p:attrNameLst>
                                      </p:cBhvr>
                                      <p:tavLst>
                                        <p:tav tm="0">
                                          <p:val>
                                            <p:fltVal val="0"/>
                                          </p:val>
                                        </p:tav>
                                        <p:tav tm="100000">
                                          <p:val>
                                            <p:strVal val="#ppt_h"/>
                                          </p:val>
                                        </p:tav>
                                      </p:tavLst>
                                    </p:anim>
                                    <p:animEffect transition="in" filter="fade">
                                      <p:cBhvr>
                                        <p:cTn id="104" dur="500"/>
                                        <p:tgtEl>
                                          <p:spTgt spid="39979"/>
                                        </p:tgtEl>
                                      </p:cBhvr>
                                    </p:animEffect>
                                  </p:childTnLst>
                                </p:cTn>
                              </p:par>
                              <p:par>
                                <p:cTn id="105" presetID="5" presetClass="exit" presetSubtype="10" fill="hold" nodeType="withEffect">
                                  <p:stCondLst>
                                    <p:cond delay="0"/>
                                  </p:stCondLst>
                                  <p:childTnLst>
                                    <p:animEffect transition="out" filter="checkerboard(across)">
                                      <p:cBhvr>
                                        <p:cTn id="106" dur="500"/>
                                        <p:tgtEl>
                                          <p:spTgt spid="40011"/>
                                        </p:tgtEl>
                                      </p:cBhvr>
                                    </p:animEffect>
                                    <p:set>
                                      <p:cBhvr>
                                        <p:cTn id="107" dur="1" fill="hold">
                                          <p:stCondLst>
                                            <p:cond delay="499"/>
                                          </p:stCondLst>
                                        </p:cTn>
                                        <p:tgtEl>
                                          <p:spTgt spid="40011"/>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53" presetClass="entr" presetSubtype="0" fill="hold" nodeType="clickEffect">
                                  <p:stCondLst>
                                    <p:cond delay="0"/>
                                  </p:stCondLst>
                                  <p:childTnLst>
                                    <p:set>
                                      <p:cBhvr>
                                        <p:cTn id="111" dur="1" fill="hold">
                                          <p:stCondLst>
                                            <p:cond delay="0"/>
                                          </p:stCondLst>
                                        </p:cTn>
                                        <p:tgtEl>
                                          <p:spTgt spid="40013"/>
                                        </p:tgtEl>
                                        <p:attrNameLst>
                                          <p:attrName>style.visibility</p:attrName>
                                        </p:attrNameLst>
                                      </p:cBhvr>
                                      <p:to>
                                        <p:strVal val="visible"/>
                                      </p:to>
                                    </p:set>
                                    <p:anim calcmode="lin" valueType="num">
                                      <p:cBhvr>
                                        <p:cTn id="112" dur="500" fill="hold"/>
                                        <p:tgtEl>
                                          <p:spTgt spid="40013"/>
                                        </p:tgtEl>
                                        <p:attrNameLst>
                                          <p:attrName>ppt_w</p:attrName>
                                        </p:attrNameLst>
                                      </p:cBhvr>
                                      <p:tavLst>
                                        <p:tav tm="0">
                                          <p:val>
                                            <p:fltVal val="0"/>
                                          </p:val>
                                        </p:tav>
                                        <p:tav tm="100000">
                                          <p:val>
                                            <p:strVal val="#ppt_w"/>
                                          </p:val>
                                        </p:tav>
                                      </p:tavLst>
                                    </p:anim>
                                    <p:anim calcmode="lin" valueType="num">
                                      <p:cBhvr>
                                        <p:cTn id="113" dur="500" fill="hold"/>
                                        <p:tgtEl>
                                          <p:spTgt spid="40013"/>
                                        </p:tgtEl>
                                        <p:attrNameLst>
                                          <p:attrName>ppt_h</p:attrName>
                                        </p:attrNameLst>
                                      </p:cBhvr>
                                      <p:tavLst>
                                        <p:tav tm="0">
                                          <p:val>
                                            <p:fltVal val="0"/>
                                          </p:val>
                                        </p:tav>
                                        <p:tav tm="100000">
                                          <p:val>
                                            <p:strVal val="#ppt_h"/>
                                          </p:val>
                                        </p:tav>
                                      </p:tavLst>
                                    </p:anim>
                                    <p:animEffect transition="in" filter="fade">
                                      <p:cBhvr>
                                        <p:cTn id="114" dur="500"/>
                                        <p:tgtEl>
                                          <p:spTgt spid="40013"/>
                                        </p:tgtEl>
                                      </p:cBhvr>
                                    </p:animEffect>
                                  </p:childTnLst>
                                </p:cTn>
                              </p:par>
                              <p:par>
                                <p:cTn id="115" presetID="53" presetClass="entr" presetSubtype="0" fill="hold" nodeType="withEffect">
                                  <p:stCondLst>
                                    <p:cond delay="0"/>
                                  </p:stCondLst>
                                  <p:childTnLst>
                                    <p:set>
                                      <p:cBhvr>
                                        <p:cTn id="116" dur="1" fill="hold">
                                          <p:stCondLst>
                                            <p:cond delay="0"/>
                                          </p:stCondLst>
                                        </p:cTn>
                                        <p:tgtEl>
                                          <p:spTgt spid="40014"/>
                                        </p:tgtEl>
                                        <p:attrNameLst>
                                          <p:attrName>style.visibility</p:attrName>
                                        </p:attrNameLst>
                                      </p:cBhvr>
                                      <p:to>
                                        <p:strVal val="visible"/>
                                      </p:to>
                                    </p:set>
                                    <p:anim calcmode="lin" valueType="num">
                                      <p:cBhvr>
                                        <p:cTn id="117" dur="500" fill="hold"/>
                                        <p:tgtEl>
                                          <p:spTgt spid="40014"/>
                                        </p:tgtEl>
                                        <p:attrNameLst>
                                          <p:attrName>ppt_w</p:attrName>
                                        </p:attrNameLst>
                                      </p:cBhvr>
                                      <p:tavLst>
                                        <p:tav tm="0">
                                          <p:val>
                                            <p:fltVal val="0"/>
                                          </p:val>
                                        </p:tav>
                                        <p:tav tm="100000">
                                          <p:val>
                                            <p:strVal val="#ppt_w"/>
                                          </p:val>
                                        </p:tav>
                                      </p:tavLst>
                                    </p:anim>
                                    <p:anim calcmode="lin" valueType="num">
                                      <p:cBhvr>
                                        <p:cTn id="118" dur="500" fill="hold"/>
                                        <p:tgtEl>
                                          <p:spTgt spid="40014"/>
                                        </p:tgtEl>
                                        <p:attrNameLst>
                                          <p:attrName>ppt_h</p:attrName>
                                        </p:attrNameLst>
                                      </p:cBhvr>
                                      <p:tavLst>
                                        <p:tav tm="0">
                                          <p:val>
                                            <p:fltVal val="0"/>
                                          </p:val>
                                        </p:tav>
                                        <p:tav tm="100000">
                                          <p:val>
                                            <p:strVal val="#ppt_h"/>
                                          </p:val>
                                        </p:tav>
                                      </p:tavLst>
                                    </p:anim>
                                    <p:animEffect transition="in" filter="fade">
                                      <p:cBhvr>
                                        <p:cTn id="119" dur="500"/>
                                        <p:tgtEl>
                                          <p:spTgt spid="40014"/>
                                        </p:tgtEl>
                                      </p:cBhvr>
                                    </p:animEffect>
                                  </p:childTnLst>
                                </p:cTn>
                              </p:par>
                              <p:par>
                                <p:cTn id="120" presetID="5" presetClass="exit" presetSubtype="10" fill="hold" nodeType="withEffect">
                                  <p:stCondLst>
                                    <p:cond delay="0"/>
                                  </p:stCondLst>
                                  <p:childTnLst>
                                    <p:animEffect transition="out" filter="checkerboard(across)">
                                      <p:cBhvr>
                                        <p:cTn id="121" dur="500"/>
                                        <p:tgtEl>
                                          <p:spTgt spid="40011"/>
                                        </p:tgtEl>
                                      </p:cBhvr>
                                    </p:animEffect>
                                    <p:set>
                                      <p:cBhvr>
                                        <p:cTn id="122" dur="1" fill="hold">
                                          <p:stCondLst>
                                            <p:cond delay="499"/>
                                          </p:stCondLst>
                                        </p:cTn>
                                        <p:tgtEl>
                                          <p:spTgt spid="40011"/>
                                        </p:tgtEl>
                                        <p:attrNameLst>
                                          <p:attrName>style.visibility</p:attrName>
                                        </p:attrNameLst>
                                      </p:cBhvr>
                                      <p:to>
                                        <p:strVal val="hidden"/>
                                      </p:to>
                                    </p:set>
                                  </p:childTnLst>
                                </p:cTn>
                              </p:par>
                              <p:par>
                                <p:cTn id="123" presetID="5" presetClass="exit" presetSubtype="10" fill="hold" nodeType="withEffect">
                                  <p:stCondLst>
                                    <p:cond delay="0"/>
                                  </p:stCondLst>
                                  <p:childTnLst>
                                    <p:animEffect transition="out" filter="checkerboard(across)">
                                      <p:cBhvr>
                                        <p:cTn id="124" dur="500"/>
                                        <p:tgtEl>
                                          <p:spTgt spid="40011"/>
                                        </p:tgtEl>
                                      </p:cBhvr>
                                    </p:animEffect>
                                    <p:set>
                                      <p:cBhvr>
                                        <p:cTn id="125" dur="1" fill="hold">
                                          <p:stCondLst>
                                            <p:cond delay="499"/>
                                          </p:stCondLst>
                                        </p:cTn>
                                        <p:tgtEl>
                                          <p:spTgt spid="40011"/>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2"/>
                                        </p:tgtEl>
                                        <p:attrNameLst>
                                          <p:attrName>style.visibility</p:attrName>
                                        </p:attrNameLst>
                                      </p:cBhvr>
                                      <p:to>
                                        <p:strVal val="visible"/>
                                      </p:to>
                                    </p:set>
                                    <p:anim calcmode="lin" valueType="num">
                                      <p:cBhvr additive="base">
                                        <p:cTn id="130" dur="500" fill="hold"/>
                                        <p:tgtEl>
                                          <p:spTgt spid="2"/>
                                        </p:tgtEl>
                                        <p:attrNameLst>
                                          <p:attrName>ppt_x</p:attrName>
                                        </p:attrNameLst>
                                      </p:cBhvr>
                                      <p:tavLst>
                                        <p:tav tm="0">
                                          <p:val>
                                            <p:strVal val="#ppt_x"/>
                                          </p:val>
                                        </p:tav>
                                        <p:tav tm="100000">
                                          <p:val>
                                            <p:strVal val="#ppt_x"/>
                                          </p:val>
                                        </p:tav>
                                      </p:tavLst>
                                    </p:anim>
                                    <p:anim calcmode="lin" valueType="num">
                                      <p:cBhvr additive="base">
                                        <p:cTn id="1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10" grpId="0"/>
      <p:bldP spid="40011"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828" y="492370"/>
            <a:ext cx="11324492" cy="523220"/>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Giải thích hiện tượng quang điện trong bằng thuyết lượng tử ánh sáng. </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79828" y="1195753"/>
            <a:ext cx="10958732" cy="1156279"/>
          </a:xfrm>
          <a:prstGeom prst="rect">
            <a:avLst/>
          </a:prstGeom>
          <a:noFill/>
        </p:spPr>
        <p:txBody>
          <a:bodyPr wrap="square" rtlCol="0">
            <a:spAutoFit/>
          </a:bodyPr>
          <a:lstStyle/>
          <a:p>
            <a:pPr>
              <a:lnSpc>
                <a:spcPct val="130000"/>
              </a:lnSpc>
            </a:pPr>
            <a:r>
              <a:rPr lang="en-US" sz="2800" dirty="0" smtClean="0">
                <a:solidFill>
                  <a:srgbClr val="0033CC"/>
                </a:solidFill>
                <a:latin typeface="Times New Roman" panose="02020603050405020304" pitchFamily="18" charset="0"/>
                <a:cs typeface="Times New Roman" panose="02020603050405020304" pitchFamily="18" charset="0"/>
              </a:rPr>
              <a:t>Khi không được chiếu sáng thì electron ở trong chất quang dẫn đều ở trạng thái liên kết nút mạng tinh thế</a:t>
            </a:r>
            <a:r>
              <a:rPr lang="en-US" sz="2800"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không có electron tự do </a:t>
            </a:r>
            <a:r>
              <a:rPr lang="en-US" sz="2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dẫn điện kém.</a:t>
            </a:r>
          </a:p>
        </p:txBody>
      </p:sp>
      <p:sp>
        <p:nvSpPr>
          <p:cNvPr id="6" name="TextBox 5"/>
          <p:cNvSpPr txBox="1"/>
          <p:nvPr/>
        </p:nvSpPr>
        <p:spPr>
          <a:xfrm>
            <a:off x="379828" y="2672872"/>
            <a:ext cx="10958732" cy="2332946"/>
          </a:xfrm>
          <a:prstGeom prst="rect">
            <a:avLst/>
          </a:prstGeom>
          <a:noFill/>
        </p:spPr>
        <p:txBody>
          <a:bodyPr wrap="square" rtlCol="0">
            <a:spAutoFit/>
          </a:bodyPr>
          <a:lstStyle/>
          <a:p>
            <a:pPr>
              <a:lnSpc>
                <a:spcPct val="130000"/>
              </a:lnSpc>
            </a:pPr>
            <a:r>
              <a:rPr lang="en-US" sz="2800"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Khi bị chiếu sáng, mỗi phôtôn của ánh sáng kích thích sẽ truyền toàn bộ năng lượng của nó cho 1 electron. Nếu năng lượng electron nhận được đủ lớn thì electron bứt khỏi mối liên kết  </a:t>
            </a:r>
            <a:r>
              <a:rPr lang="en-US" sz="2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electron dẫn</a:t>
            </a:r>
            <a:r>
              <a:rPr lang="en-US" sz="2800"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Đồng thời, khi e được giải phóng thì nó sẽ để lại 1 lỗ trống. </a:t>
            </a:r>
          </a:p>
        </p:txBody>
      </p:sp>
      <p:sp>
        <p:nvSpPr>
          <p:cNvPr id="7" name="Rectangle 6"/>
          <p:cNvSpPr/>
          <p:nvPr/>
        </p:nvSpPr>
        <p:spPr>
          <a:xfrm>
            <a:off x="379828" y="5044530"/>
            <a:ext cx="10120014" cy="596574"/>
          </a:xfrm>
          <a:prstGeom prst="rect">
            <a:avLst/>
          </a:prstGeom>
        </p:spPr>
        <p:txBody>
          <a:bodyPr wrap="none">
            <a:spAutoFit/>
          </a:bodyPr>
          <a:lstStyle/>
          <a:p>
            <a:pPr>
              <a:lnSpc>
                <a:spcPct val="130000"/>
              </a:lnSpc>
            </a:pP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Cả electron dẫn và lỗ trống đều tham gia vào quá trình dẫn điện.</a:t>
            </a:r>
          </a:p>
        </p:txBody>
      </p:sp>
    </p:spTree>
    <p:extLst>
      <p:ext uri="{BB962C8B-B14F-4D97-AF65-F5344CB8AC3E}">
        <p14:creationId xmlns:p14="http://schemas.microsoft.com/office/powerpoint/2010/main" val="2599697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9"/>
          <p:cNvSpPr txBox="1">
            <a:spLocks noChangeArrowheads="1"/>
          </p:cNvSpPr>
          <p:nvPr/>
        </p:nvSpPr>
        <p:spPr bwMode="auto">
          <a:xfrm>
            <a:off x="1295400" y="117476"/>
            <a:ext cx="914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000" b="1" dirty="0">
                <a:solidFill>
                  <a:srgbClr val="0000FF"/>
                </a:solidFill>
                <a:latin typeface="Times New Roman" panose="02020603050405020304" pitchFamily="18" charset="0"/>
                <a:cs typeface="Times New Roman" panose="02020603050405020304" pitchFamily="18" charset="0"/>
              </a:rPr>
              <a:t>      PHẦN </a:t>
            </a:r>
            <a:r>
              <a:rPr lang="en-US" altLang="en-US" sz="3000" b="1" dirty="0" smtClean="0">
                <a:solidFill>
                  <a:srgbClr val="0000FF"/>
                </a:solidFill>
                <a:latin typeface="Times New Roman" panose="02020603050405020304" pitchFamily="18" charset="0"/>
                <a:cs typeface="Times New Roman" panose="02020603050405020304" pitchFamily="18" charset="0"/>
              </a:rPr>
              <a:t>II. </a:t>
            </a:r>
            <a:r>
              <a:rPr lang="en-US" altLang="en-US" sz="3000" b="1" dirty="0">
                <a:solidFill>
                  <a:srgbClr val="0000FF"/>
                </a:solidFill>
                <a:latin typeface="Times New Roman" panose="02020603050405020304" pitchFamily="18" charset="0"/>
                <a:cs typeface="Times New Roman" panose="02020603050405020304" pitchFamily="18" charset="0"/>
              </a:rPr>
              <a:t>Hiện tượng quang </a:t>
            </a:r>
            <a:r>
              <a:rPr lang="en-US" altLang="en-US" sz="3000" b="1" dirty="0" smtClean="0">
                <a:solidFill>
                  <a:srgbClr val="0000FF"/>
                </a:solidFill>
                <a:latin typeface="Times New Roman" panose="02020603050405020304" pitchFamily="18" charset="0"/>
                <a:cs typeface="Times New Roman" panose="02020603050405020304" pitchFamily="18" charset="0"/>
              </a:rPr>
              <a:t>điện</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smtClean="0">
                <a:solidFill>
                  <a:srgbClr val="0000FF"/>
                </a:solidFill>
                <a:latin typeface="Times New Roman" panose="02020603050405020304" pitchFamily="18" charset="0"/>
                <a:cs typeface="Times New Roman" panose="02020603050405020304" pitchFamily="18" charset="0"/>
              </a:rPr>
              <a:t>trong.</a:t>
            </a:r>
            <a:endParaRPr lang="en-US" altLang="en-US" sz="3000" b="1" dirty="0">
              <a:solidFill>
                <a:srgbClr val="0000FF"/>
              </a:solidFill>
              <a:latin typeface="Times New Roman" panose="02020603050405020304" pitchFamily="18" charset="0"/>
              <a:cs typeface="Times New Roman" panose="02020603050405020304" pitchFamily="18" charset="0"/>
            </a:endParaRPr>
          </a:p>
        </p:txBody>
      </p:sp>
      <p:sp>
        <p:nvSpPr>
          <p:cNvPr id="9" name="Text Box 60"/>
          <p:cNvSpPr txBox="1">
            <a:spLocks noChangeArrowheads="1"/>
          </p:cNvSpPr>
          <p:nvPr/>
        </p:nvSpPr>
        <p:spPr bwMode="auto">
          <a:xfrm>
            <a:off x="682644" y="709930"/>
            <a:ext cx="89818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smtClean="0">
                <a:solidFill>
                  <a:srgbClr val="FF0000"/>
                </a:solidFill>
                <a:latin typeface="Times New Roman" panose="02020603050405020304" pitchFamily="18" charset="0"/>
                <a:cs typeface="Times New Roman" panose="02020603050405020304" pitchFamily="18" charset="0"/>
              </a:rPr>
              <a:t>II. Ứng dụng của hiện tượng </a:t>
            </a:r>
            <a:r>
              <a:rPr lang="en-US" altLang="en-US" sz="2800" b="1" dirty="0">
                <a:solidFill>
                  <a:srgbClr val="FF0000"/>
                </a:solidFill>
                <a:latin typeface="Times New Roman" panose="02020603050405020304" pitchFamily="18" charset="0"/>
                <a:cs typeface="Times New Roman" panose="02020603050405020304" pitchFamily="18" charset="0"/>
              </a:rPr>
              <a:t>quang </a:t>
            </a:r>
            <a:r>
              <a:rPr lang="en-US" altLang="en-US" sz="2800" b="1" dirty="0" smtClean="0">
                <a:solidFill>
                  <a:srgbClr val="FF0000"/>
                </a:solidFill>
                <a:latin typeface="Times New Roman" panose="02020603050405020304" pitchFamily="18" charset="0"/>
                <a:cs typeface="Times New Roman" panose="02020603050405020304" pitchFamily="18" charset="0"/>
              </a:rPr>
              <a:t>điện trong.</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Rectangle 4"/>
          <p:cNvSpPr>
            <a:spLocks noChangeArrowheads="1"/>
          </p:cNvSpPr>
          <p:nvPr/>
        </p:nvSpPr>
        <p:spPr bwMode="auto">
          <a:xfrm>
            <a:off x="548642" y="1256980"/>
            <a:ext cx="1146516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r>
              <a:rPr lang="en-US" altLang="en-US" sz="2600" b="0" dirty="0" smtClean="0">
                <a:solidFill>
                  <a:srgbClr val="0033CC"/>
                </a:solidFill>
                <a:latin typeface="Times New Roman" panose="02020603050405020304" pitchFamily="18" charset="0"/>
                <a:cs typeface="Times New Roman" panose="02020603050405020304" pitchFamily="18" charset="0"/>
              </a:rPr>
              <a:t>Hiện tượng quang điện trong được ứng dụng trong quang điện trở và pin quang điện.</a:t>
            </a:r>
            <a:endParaRPr lang="en-US" altLang="en-US" sz="2600" b="0" dirty="0">
              <a:solidFill>
                <a:srgbClr val="0033CC"/>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817099" y="2008978"/>
            <a:ext cx="2418471" cy="523220"/>
          </a:xfrm>
          <a:prstGeom prst="rect">
            <a:avLst/>
          </a:prstGeom>
          <a:solidFill>
            <a:srgbClr val="FFFF00"/>
          </a:solid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Quang điện trở</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51690" y="2805817"/>
            <a:ext cx="3608002" cy="2893100"/>
          </a:xfrm>
          <a:prstGeom prst="rect">
            <a:avLst/>
          </a:prstGeom>
          <a:solidFill>
            <a:schemeClr val="accent4">
              <a:lumMod val="40000"/>
              <a:lumOff val="60000"/>
            </a:schemeClr>
          </a:solidFill>
        </p:spPr>
        <p:txBody>
          <a:bodyPr wrap="square" rtlCol="0">
            <a:spAutoFit/>
          </a:bodyPr>
          <a:lstStyle/>
          <a:p>
            <a:pPr>
              <a:lnSpc>
                <a:spcPct val="130000"/>
              </a:lnSpc>
            </a:pPr>
            <a:r>
              <a:rPr lang="en-US" sz="2800" dirty="0" smtClean="0">
                <a:latin typeface="Times New Roman" panose="02020603050405020304" pitchFamily="18" charset="0"/>
                <a:cs typeface="Times New Roman" panose="02020603050405020304" pitchFamily="18" charset="0"/>
              </a:rPr>
              <a:t>Là 1 điện trở làm bằng chất quang dẫn.</a:t>
            </a:r>
          </a:p>
          <a:p>
            <a:pPr>
              <a:lnSpc>
                <a:spcPct val="130000"/>
              </a:lnSpc>
            </a:pPr>
            <a:r>
              <a:rPr lang="en-US" sz="2800" dirty="0" smtClean="0">
                <a:latin typeface="Times New Roman" panose="02020603050405020304" pitchFamily="18" charset="0"/>
                <a:cs typeface="Times New Roman" panose="02020603050405020304" pitchFamily="18" charset="0"/>
              </a:rPr>
              <a:t>Điện trở của quang điện trở có thể thay đổi từ vài M</a:t>
            </a:r>
            <a:r>
              <a:rPr lang="el-GR" sz="2800" dirty="0" smtClean="0">
                <a:latin typeface="Times New Roman" panose="02020603050405020304" pitchFamily="18" charset="0"/>
                <a:cs typeface="Times New Roman" panose="02020603050405020304" pitchFamily="18" charset="0"/>
              </a:rPr>
              <a:t>Ω</a:t>
            </a:r>
            <a:r>
              <a:rPr lang="en-US" sz="2800" dirty="0" smtClean="0">
                <a:latin typeface="Times New Roman" panose="02020603050405020304" pitchFamily="18" charset="0"/>
                <a:cs typeface="Times New Roman" panose="02020603050405020304" pitchFamily="18" charset="0"/>
              </a:rPr>
              <a:t> đến vài chục </a:t>
            </a:r>
            <a:r>
              <a:rPr lang="el-GR" sz="2800" dirty="0">
                <a:latin typeface="Times New Roman" panose="02020603050405020304" pitchFamily="18" charset="0"/>
                <a:cs typeface="Times New Roman" panose="02020603050405020304" pitchFamily="18" charset="0"/>
              </a:rPr>
              <a:t>Ω</a:t>
            </a: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091896" y="1938144"/>
            <a:ext cx="4655820" cy="523220"/>
          </a:xfrm>
          <a:prstGeom prst="rect">
            <a:avLst/>
          </a:prstGeom>
          <a:solidFill>
            <a:srgbClr val="FFFF00"/>
          </a:solid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Pin quang điện (Pin Mặt Trời)</a:t>
            </a:r>
            <a:endParaRPr 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751475" y="2728650"/>
            <a:ext cx="7336661" cy="3453253"/>
          </a:xfrm>
          <a:prstGeom prst="rect">
            <a:avLst/>
          </a:prstGeom>
          <a:solidFill>
            <a:schemeClr val="accent5">
              <a:lumMod val="20000"/>
              <a:lumOff val="80000"/>
            </a:schemeClr>
          </a:solidFill>
        </p:spPr>
        <p:txBody>
          <a:bodyPr wrap="square" rtlCol="0">
            <a:spAutoFit/>
          </a:bodyPr>
          <a:lstStyle/>
          <a:p>
            <a:pPr>
              <a:lnSpc>
                <a:spcPct val="130000"/>
              </a:lnSpc>
            </a:pPr>
            <a:r>
              <a:rPr lang="en-US" sz="2800" dirty="0" smtClean="0">
                <a:latin typeface="Times New Roman" panose="02020603050405020304" pitchFamily="18" charset="0"/>
                <a:cs typeface="Times New Roman" panose="02020603050405020304" pitchFamily="18" charset="0"/>
              </a:rPr>
              <a:t>+ Là nguồn điện chạy bằng năng lượng ánh sáng, biến đổi trực tiếp từ quang năng thành điện năng.</a:t>
            </a:r>
          </a:p>
          <a:p>
            <a:pPr>
              <a:lnSpc>
                <a:spcPct val="130000"/>
              </a:lnSpc>
            </a:pPr>
            <a:r>
              <a:rPr lang="en-US" sz="2800" dirty="0" smtClean="0">
                <a:latin typeface="Times New Roman" panose="02020603050405020304" pitchFamily="18" charset="0"/>
                <a:cs typeface="Times New Roman" panose="02020603050405020304" pitchFamily="18" charset="0"/>
              </a:rPr>
              <a:t>+ Hiệu suất Pin khoảng 10%</a:t>
            </a:r>
          </a:p>
          <a:p>
            <a:pPr>
              <a:lnSpc>
                <a:spcPct val="130000"/>
              </a:lnSpc>
            </a:pPr>
            <a:r>
              <a:rPr lang="en-US" sz="2800" dirty="0" smtClean="0">
                <a:latin typeface="Times New Roman" panose="02020603050405020304" pitchFamily="18" charset="0"/>
                <a:cs typeface="Times New Roman" panose="02020603050405020304" pitchFamily="18" charset="0"/>
              </a:rPr>
              <a:t>+ Suất điện động của Pin từ 0,5V đến 0,8V</a:t>
            </a:r>
          </a:p>
          <a:p>
            <a:pPr>
              <a:lnSpc>
                <a:spcPct val="130000"/>
              </a:lnSpc>
            </a:pPr>
            <a:r>
              <a:rPr lang="en-US" sz="2800" dirty="0" smtClean="0">
                <a:latin typeface="Times New Roman" panose="02020603050405020304" pitchFamily="18" charset="0"/>
                <a:cs typeface="Times New Roman" panose="02020603050405020304" pitchFamily="18" charset="0"/>
              </a:rPr>
              <a:t>+ Pin quang điện ứng dụng trong máy tính bỏ túi, vệ tinh nhân tạo,...</a:t>
            </a:r>
          </a:p>
        </p:txBody>
      </p:sp>
    </p:spTree>
    <p:extLst>
      <p:ext uri="{BB962C8B-B14F-4D97-AF65-F5344CB8AC3E}">
        <p14:creationId xmlns:p14="http://schemas.microsoft.com/office/powerpoint/2010/main" val="36454633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981200" y="113884"/>
            <a:ext cx="8515601" cy="830997"/>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spcBef>
                <a:spcPct val="50000"/>
              </a:spcBef>
              <a:defRPr/>
            </a:pPr>
            <a:r>
              <a:rPr lang="en-US" sz="4800" b="1" dirty="0" err="1">
                <a:ln w="11430"/>
                <a:solidFill>
                  <a:schemeClr val="tx1">
                    <a:lumMod val="95000"/>
                    <a:lumOff val="5000"/>
                  </a:schemeClr>
                </a:solidFill>
                <a:latin typeface="Times New Roman" pitchFamily="18" charset="0"/>
                <a:cs typeface="Times New Roman" pitchFamily="18" charset="0"/>
              </a:rPr>
              <a:t>Chương</a:t>
            </a:r>
            <a:r>
              <a:rPr lang="en-US" sz="4800" b="1" dirty="0">
                <a:ln w="11430"/>
                <a:solidFill>
                  <a:schemeClr val="tx1">
                    <a:lumMod val="95000"/>
                    <a:lumOff val="5000"/>
                  </a:schemeClr>
                </a:solidFill>
                <a:latin typeface="Times New Roman" pitchFamily="18" charset="0"/>
                <a:cs typeface="Times New Roman" pitchFamily="18" charset="0"/>
              </a:rPr>
              <a:t> VI: </a:t>
            </a:r>
            <a:r>
              <a:rPr lang="en-US" sz="4800" b="1" dirty="0" err="1">
                <a:ln w="11430"/>
                <a:solidFill>
                  <a:schemeClr val="tx1">
                    <a:lumMod val="95000"/>
                    <a:lumOff val="5000"/>
                  </a:schemeClr>
                </a:solidFill>
                <a:latin typeface="Times New Roman" pitchFamily="18" charset="0"/>
                <a:cs typeface="Times New Roman" pitchFamily="18" charset="0"/>
              </a:rPr>
              <a:t>Lượng</a:t>
            </a:r>
            <a:r>
              <a:rPr lang="en-US" sz="4800" b="1" dirty="0">
                <a:ln w="11430"/>
                <a:solidFill>
                  <a:schemeClr val="tx1">
                    <a:lumMod val="95000"/>
                    <a:lumOff val="5000"/>
                  </a:schemeClr>
                </a:solidFill>
                <a:latin typeface="Times New Roman" pitchFamily="18" charset="0"/>
                <a:cs typeface="Times New Roman" pitchFamily="18" charset="0"/>
              </a:rPr>
              <a:t> </a:t>
            </a:r>
            <a:r>
              <a:rPr lang="en-US" sz="4800" b="1" dirty="0" err="1">
                <a:ln w="11430"/>
                <a:solidFill>
                  <a:schemeClr val="tx1">
                    <a:lumMod val="95000"/>
                    <a:lumOff val="5000"/>
                  </a:schemeClr>
                </a:solidFill>
                <a:latin typeface="Times New Roman" pitchFamily="18" charset="0"/>
                <a:cs typeface="Times New Roman" pitchFamily="18" charset="0"/>
              </a:rPr>
              <a:t>tử</a:t>
            </a:r>
            <a:r>
              <a:rPr lang="en-US" sz="4800" b="1" dirty="0">
                <a:ln w="11430"/>
                <a:solidFill>
                  <a:schemeClr val="tx1">
                    <a:lumMod val="95000"/>
                    <a:lumOff val="5000"/>
                  </a:schemeClr>
                </a:solidFill>
                <a:latin typeface="Times New Roman" pitchFamily="18" charset="0"/>
                <a:cs typeface="Times New Roman" pitchFamily="18" charset="0"/>
              </a:rPr>
              <a:t> </a:t>
            </a:r>
            <a:r>
              <a:rPr lang="en-US" sz="4800" b="1" dirty="0" err="1">
                <a:ln w="11430"/>
                <a:solidFill>
                  <a:schemeClr val="tx1">
                    <a:lumMod val="95000"/>
                    <a:lumOff val="5000"/>
                  </a:schemeClr>
                </a:solidFill>
                <a:latin typeface="Times New Roman" pitchFamily="18" charset="0"/>
                <a:cs typeface="Times New Roman" pitchFamily="18" charset="0"/>
              </a:rPr>
              <a:t>ánh</a:t>
            </a:r>
            <a:r>
              <a:rPr lang="en-US" sz="4800" b="1" dirty="0">
                <a:ln w="11430"/>
                <a:solidFill>
                  <a:schemeClr val="tx1">
                    <a:lumMod val="95000"/>
                    <a:lumOff val="5000"/>
                  </a:schemeClr>
                </a:solidFill>
                <a:latin typeface="Times New Roman" pitchFamily="18" charset="0"/>
                <a:cs typeface="Times New Roman" pitchFamily="18" charset="0"/>
              </a:rPr>
              <a:t> </a:t>
            </a:r>
            <a:r>
              <a:rPr lang="en-US" sz="4800" b="1" dirty="0" err="1">
                <a:ln w="11430"/>
                <a:solidFill>
                  <a:schemeClr val="tx1">
                    <a:lumMod val="95000"/>
                    <a:lumOff val="5000"/>
                  </a:schemeClr>
                </a:solidFill>
                <a:latin typeface="Times New Roman" pitchFamily="18" charset="0"/>
                <a:cs typeface="Times New Roman" pitchFamily="18" charset="0"/>
              </a:rPr>
              <a:t>sáng</a:t>
            </a:r>
            <a:endParaRPr lang="en-US" sz="4800" b="1" dirty="0">
              <a:ln w="11430"/>
              <a:solidFill>
                <a:schemeClr val="tx1">
                  <a:lumMod val="95000"/>
                  <a:lumOff val="5000"/>
                </a:schemeClr>
              </a:solidFill>
              <a:cs typeface="Arial" charset="0"/>
            </a:endParaRPr>
          </a:p>
        </p:txBody>
      </p:sp>
      <p:sp>
        <p:nvSpPr>
          <p:cNvPr id="6" name="Rectangle 5"/>
          <p:cNvSpPr/>
          <p:nvPr/>
        </p:nvSpPr>
        <p:spPr>
          <a:xfrm>
            <a:off x="2116185" y="2338253"/>
            <a:ext cx="8000307" cy="1169551"/>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spcBef>
                <a:spcPct val="50000"/>
              </a:spcBef>
              <a:defRPr/>
            </a:pPr>
            <a:r>
              <a:rPr lang="en-US" sz="2700" b="1" dirty="0">
                <a:ln w="11430"/>
                <a:solidFill>
                  <a:srgbClr val="0000FF"/>
                </a:solidFill>
                <a:latin typeface="Times New Roman" panose="02020603050405020304" pitchFamily="18" charset="0"/>
                <a:cs typeface="Times New Roman" panose="02020603050405020304" pitchFamily="18" charset="0"/>
              </a:rPr>
              <a:t>Hiện tượng quang điện. Thuyết lượng tử ánh sáng</a:t>
            </a:r>
          </a:p>
          <a:p>
            <a:pPr algn="ctr" eaLnBrk="1" hangingPunct="1">
              <a:spcBef>
                <a:spcPct val="50000"/>
              </a:spcBef>
              <a:defRPr/>
            </a:pPr>
            <a:r>
              <a:rPr lang="en-US" sz="2700" b="1" dirty="0">
                <a:ln w="11430"/>
                <a:solidFill>
                  <a:srgbClr val="0000FF"/>
                </a:solidFill>
                <a:latin typeface="Times New Roman" panose="02020603050405020304" pitchFamily="18" charset="0"/>
                <a:cs typeface="Times New Roman" panose="02020603050405020304" pitchFamily="18" charset="0"/>
              </a:rPr>
              <a:t>Hiện tượng quang điện trong</a:t>
            </a:r>
          </a:p>
        </p:txBody>
      </p:sp>
      <p:sp>
        <p:nvSpPr>
          <p:cNvPr id="4100" name="Rectangle 1"/>
          <p:cNvSpPr>
            <a:spLocks noChangeArrowheads="1"/>
          </p:cNvSpPr>
          <p:nvPr/>
        </p:nvSpPr>
        <p:spPr bwMode="auto">
          <a:xfrm>
            <a:off x="3052887" y="1528922"/>
            <a:ext cx="63722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algn="ctr" eaLnBrk="1" hangingPunct="1"/>
            <a:r>
              <a:rPr lang="en-US" altLang="en-US" sz="3500" dirty="0">
                <a:solidFill>
                  <a:srgbClr val="FF0066"/>
                </a:solidFill>
                <a:latin typeface="Times New Roman" panose="02020603050405020304" pitchFamily="18" charset="0"/>
                <a:cs typeface="Times New Roman" panose="02020603050405020304" pitchFamily="18" charset="0"/>
              </a:rPr>
              <a:t>Chủ đề tích hợp bài 30 và bài 31</a:t>
            </a:r>
          </a:p>
        </p:txBody>
      </p:sp>
      <p:sp>
        <p:nvSpPr>
          <p:cNvPr id="2" name="5-Point Star 1"/>
          <p:cNvSpPr/>
          <p:nvPr/>
        </p:nvSpPr>
        <p:spPr>
          <a:xfrm>
            <a:off x="2926080" y="4271554"/>
            <a:ext cx="1084217" cy="875212"/>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8617132" y="4271554"/>
            <a:ext cx="1084217" cy="875212"/>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11756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2" name="Text Box 4"/>
          <p:cNvSpPr txBox="1">
            <a:spLocks noChangeArrowheads="1"/>
          </p:cNvSpPr>
          <p:nvPr/>
        </p:nvSpPr>
        <p:spPr bwMode="auto">
          <a:xfrm>
            <a:off x="565150" y="1052037"/>
            <a:ext cx="8534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b="1" dirty="0">
                <a:solidFill>
                  <a:srgbClr val="0033CC"/>
                </a:solidFill>
                <a:latin typeface="Times New Roman" panose="02020603050405020304" pitchFamily="18" charset="0"/>
                <a:cs typeface="Times New Roman" panose="02020603050405020304" pitchFamily="18" charset="0"/>
              </a:rPr>
              <a:t>Câu 1</a:t>
            </a:r>
            <a:r>
              <a:rPr lang="en-US" altLang="en-US" sz="2600" dirty="0">
                <a:solidFill>
                  <a:srgbClr val="0033CC"/>
                </a:solidFill>
                <a:latin typeface="Times New Roman" panose="02020603050405020304" pitchFamily="18" charset="0"/>
                <a:cs typeface="Times New Roman" panose="02020603050405020304" pitchFamily="18" charset="0"/>
              </a:rPr>
              <a:t>: Điện trở của quang điện trở có đặc điểm nào dưới đây?</a:t>
            </a:r>
          </a:p>
        </p:txBody>
      </p:sp>
      <p:sp>
        <p:nvSpPr>
          <p:cNvPr id="222213" name="Text Box 5"/>
          <p:cNvSpPr txBox="1">
            <a:spLocks noChangeArrowheads="1"/>
          </p:cNvSpPr>
          <p:nvPr/>
        </p:nvSpPr>
        <p:spPr bwMode="auto">
          <a:xfrm>
            <a:off x="885092" y="1574469"/>
            <a:ext cx="2971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dirty="0">
                <a:solidFill>
                  <a:schemeClr val="tx2"/>
                </a:solidFill>
                <a:latin typeface="Times New Roman" panose="02020603050405020304" pitchFamily="18" charset="0"/>
                <a:cs typeface="Times New Roman" panose="02020603050405020304" pitchFamily="18" charset="0"/>
              </a:rPr>
              <a:t>A.Có giá trị rất lớn</a:t>
            </a:r>
          </a:p>
        </p:txBody>
      </p:sp>
      <p:sp>
        <p:nvSpPr>
          <p:cNvPr id="222214" name="Text Box 6"/>
          <p:cNvSpPr txBox="1">
            <a:spLocks noChangeArrowheads="1"/>
          </p:cNvSpPr>
          <p:nvPr/>
        </p:nvSpPr>
        <p:spPr bwMode="auto">
          <a:xfrm>
            <a:off x="565150" y="2880977"/>
            <a:ext cx="1099849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600" b="1" dirty="0">
                <a:solidFill>
                  <a:srgbClr val="0033CC"/>
                </a:solidFill>
                <a:latin typeface="Times New Roman" panose="02020603050405020304" pitchFamily="18" charset="0"/>
                <a:cs typeface="Times New Roman" panose="02020603050405020304" pitchFamily="18" charset="0"/>
              </a:rPr>
              <a:t>Câu 2</a:t>
            </a:r>
            <a:r>
              <a:rPr lang="en-US" altLang="en-US" sz="2600" dirty="0">
                <a:solidFill>
                  <a:srgbClr val="0033CC"/>
                </a:solidFill>
                <a:latin typeface="Times New Roman" panose="02020603050405020304" pitchFamily="18" charset="0"/>
                <a:cs typeface="Times New Roman" panose="02020603050405020304" pitchFamily="18" charset="0"/>
              </a:rPr>
              <a:t>: Khi hiện tượng quang dẫn xảy ra, trong chất bán dẫn hạt mang điện tham gia vào quá trình dẫn điện là:</a:t>
            </a:r>
          </a:p>
        </p:txBody>
      </p:sp>
      <p:sp>
        <p:nvSpPr>
          <p:cNvPr id="222215" name="Text Box 7"/>
          <p:cNvSpPr txBox="1">
            <a:spLocks noChangeArrowheads="1"/>
          </p:cNvSpPr>
          <p:nvPr/>
        </p:nvSpPr>
        <p:spPr bwMode="auto">
          <a:xfrm>
            <a:off x="1022350" y="3883237"/>
            <a:ext cx="5772345" cy="229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dirty="0">
                <a:solidFill>
                  <a:schemeClr val="tx2"/>
                </a:solidFill>
                <a:latin typeface="Times New Roman" panose="02020603050405020304" pitchFamily="18" charset="0"/>
                <a:cs typeface="Times New Roman" panose="02020603050405020304" pitchFamily="18" charset="0"/>
              </a:rPr>
              <a:t>A</a:t>
            </a:r>
            <a:r>
              <a:rPr lang="en-US" altLang="en-US" sz="2600" dirty="0" smtClean="0">
                <a:solidFill>
                  <a:schemeClr val="tx2"/>
                </a:solidFill>
                <a:latin typeface="Times New Roman" panose="02020603050405020304" pitchFamily="18" charset="0"/>
                <a:cs typeface="Times New Roman" panose="02020603050405020304" pitchFamily="18" charset="0"/>
              </a:rPr>
              <a:t>. Êlectrôn </a:t>
            </a:r>
            <a:r>
              <a:rPr lang="en-US" altLang="en-US" sz="2600" dirty="0">
                <a:solidFill>
                  <a:schemeClr val="tx2"/>
                </a:solidFill>
                <a:latin typeface="Times New Roman" panose="02020603050405020304" pitchFamily="18" charset="0"/>
                <a:cs typeface="Times New Roman" panose="02020603050405020304" pitchFamily="18" charset="0"/>
              </a:rPr>
              <a:t>và các ion dương </a:t>
            </a:r>
          </a:p>
          <a:p>
            <a:pPr>
              <a:spcBef>
                <a:spcPct val="50000"/>
              </a:spcBef>
            </a:pPr>
            <a:r>
              <a:rPr lang="en-US" altLang="en-US" sz="2600" dirty="0">
                <a:solidFill>
                  <a:schemeClr val="tx2"/>
                </a:solidFill>
                <a:latin typeface="Times New Roman" panose="02020603050405020304" pitchFamily="18" charset="0"/>
                <a:cs typeface="Times New Roman" panose="02020603050405020304" pitchFamily="18" charset="0"/>
              </a:rPr>
              <a:t>B. Êlectron và lỗ trống mang điện âm</a:t>
            </a:r>
          </a:p>
          <a:p>
            <a:pPr>
              <a:spcBef>
                <a:spcPct val="50000"/>
              </a:spcBef>
            </a:pPr>
            <a:r>
              <a:rPr lang="en-US" altLang="en-US" sz="2600" dirty="0">
                <a:solidFill>
                  <a:schemeClr val="tx2"/>
                </a:solidFill>
                <a:latin typeface="Times New Roman" panose="02020603050405020304" pitchFamily="18" charset="0"/>
                <a:cs typeface="Times New Roman" panose="02020603050405020304" pitchFamily="18" charset="0"/>
              </a:rPr>
              <a:t>C. Êlectrôn và hạt nhân</a:t>
            </a:r>
          </a:p>
          <a:p>
            <a:pPr>
              <a:spcBef>
                <a:spcPct val="50000"/>
              </a:spcBef>
            </a:pPr>
            <a:r>
              <a:rPr lang="en-US" altLang="en-US" sz="2600" dirty="0">
                <a:solidFill>
                  <a:schemeClr val="tx2"/>
                </a:solidFill>
                <a:latin typeface="Times New Roman" panose="02020603050405020304" pitchFamily="18" charset="0"/>
                <a:cs typeface="Times New Roman" panose="02020603050405020304" pitchFamily="18" charset="0"/>
              </a:rPr>
              <a:t>D</a:t>
            </a:r>
            <a:r>
              <a:rPr lang="en-US" altLang="en-US" sz="2600" dirty="0" smtClean="0">
                <a:solidFill>
                  <a:schemeClr val="tx2"/>
                </a:solidFill>
                <a:latin typeface="Times New Roman" panose="02020603050405020304" pitchFamily="18" charset="0"/>
                <a:cs typeface="Times New Roman" panose="02020603050405020304" pitchFamily="18" charset="0"/>
              </a:rPr>
              <a:t>. Êlectrôn </a:t>
            </a:r>
            <a:r>
              <a:rPr lang="en-US" altLang="en-US" sz="2600" dirty="0">
                <a:solidFill>
                  <a:schemeClr val="tx2"/>
                </a:solidFill>
                <a:latin typeface="Times New Roman" panose="02020603050405020304" pitchFamily="18" charset="0"/>
                <a:cs typeface="Times New Roman" panose="02020603050405020304" pitchFamily="18" charset="0"/>
              </a:rPr>
              <a:t>và lỗ trống mang điện dương</a:t>
            </a:r>
          </a:p>
        </p:txBody>
      </p:sp>
      <p:sp>
        <p:nvSpPr>
          <p:cNvPr id="222217" name="Text Box 9"/>
          <p:cNvSpPr txBox="1">
            <a:spLocks noChangeArrowheads="1"/>
          </p:cNvSpPr>
          <p:nvPr/>
        </p:nvSpPr>
        <p:spPr bwMode="auto">
          <a:xfrm>
            <a:off x="5576667" y="1585738"/>
            <a:ext cx="4419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dirty="0">
                <a:solidFill>
                  <a:schemeClr val="tx2"/>
                </a:solidFill>
                <a:latin typeface="Times New Roman" panose="02020603050405020304" pitchFamily="18" charset="0"/>
                <a:cs typeface="Times New Roman" panose="02020603050405020304" pitchFamily="18" charset="0"/>
              </a:rPr>
              <a:t>B. Có giá trị rất nhỏ</a:t>
            </a:r>
          </a:p>
        </p:txBody>
      </p:sp>
      <p:sp>
        <p:nvSpPr>
          <p:cNvPr id="222218" name="Text Box 10"/>
          <p:cNvSpPr txBox="1">
            <a:spLocks noChangeArrowheads="1"/>
          </p:cNvSpPr>
          <p:nvPr/>
        </p:nvSpPr>
        <p:spPr bwMode="auto">
          <a:xfrm>
            <a:off x="766689" y="2227723"/>
            <a:ext cx="3657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dirty="0">
                <a:solidFill>
                  <a:schemeClr val="tx2"/>
                </a:solidFill>
                <a:latin typeface="Times New Roman" panose="02020603050405020304" pitchFamily="18" charset="0"/>
                <a:cs typeface="Times New Roman" panose="02020603050405020304" pitchFamily="18" charset="0"/>
              </a:rPr>
              <a:t> C. Có giá trị không đổi</a:t>
            </a:r>
          </a:p>
        </p:txBody>
      </p:sp>
      <p:sp>
        <p:nvSpPr>
          <p:cNvPr id="222219" name="Text Box 11"/>
          <p:cNvSpPr txBox="1">
            <a:spLocks noChangeArrowheads="1"/>
          </p:cNvSpPr>
          <p:nvPr/>
        </p:nvSpPr>
        <p:spPr bwMode="auto">
          <a:xfrm>
            <a:off x="5576667" y="2174630"/>
            <a:ext cx="4191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a:solidFill>
                  <a:schemeClr val="tx2"/>
                </a:solidFill>
                <a:latin typeface="Times New Roman" panose="02020603050405020304" pitchFamily="18" charset="0"/>
                <a:cs typeface="Times New Roman" panose="02020603050405020304" pitchFamily="18" charset="0"/>
              </a:rPr>
              <a:t>D. Có giá trị thay đổi được</a:t>
            </a:r>
          </a:p>
        </p:txBody>
      </p:sp>
      <p:sp>
        <p:nvSpPr>
          <p:cNvPr id="9" name="TextBox 8"/>
          <p:cNvSpPr txBox="1">
            <a:spLocks noChangeArrowheads="1"/>
          </p:cNvSpPr>
          <p:nvPr/>
        </p:nvSpPr>
        <p:spPr bwMode="auto">
          <a:xfrm>
            <a:off x="4832350" y="230188"/>
            <a:ext cx="2384376" cy="646112"/>
          </a:xfrm>
          <a:prstGeom prst="rect">
            <a:avLst/>
          </a:prstGeom>
          <a:solidFill>
            <a:schemeClr val="accent6">
              <a:lumMod val="40000"/>
              <a:lumOff val="6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31102373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22212">
                                            <p:txEl>
                                              <p:pRg st="0" end="0"/>
                                            </p:txEl>
                                          </p:spTgt>
                                        </p:tgtEl>
                                        <p:attrNameLst>
                                          <p:attrName>style.visibility</p:attrName>
                                        </p:attrNameLst>
                                      </p:cBhvr>
                                      <p:to>
                                        <p:strVal val="visible"/>
                                      </p:to>
                                    </p:set>
                                    <p:anim calcmode="discrete" valueType="clr">
                                      <p:cBhvr override="childStyle">
                                        <p:cTn id="7" dur="80"/>
                                        <p:tgtEl>
                                          <p:spTgt spid="2222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221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221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222213">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222213">
                                            <p:txEl>
                                              <p:pRg st="0" end="0"/>
                                            </p:txEl>
                                          </p:spTgt>
                                        </p:tgtEl>
                                        <p:attrNameLst>
                                          <p:attrName>ppt_w</p:attrName>
                                        </p:attrNameLst>
                                      </p:cBhvr>
                                    </p:anim>
                                    <p:anim by="(#ppt_w*0.50)" calcmode="lin" valueType="num">
                                      <p:cBhvr>
                                        <p:cTn id="15" dur="500" decel="50000" autoRev="1" fill="hold">
                                          <p:stCondLst>
                                            <p:cond delay="0"/>
                                          </p:stCondLst>
                                        </p:cTn>
                                        <p:tgtEl>
                                          <p:spTgt spid="222213">
                                            <p:txEl>
                                              <p:pRg st="0" end="0"/>
                                            </p:txEl>
                                          </p:spTgt>
                                        </p:tgtEl>
                                        <p:attrNameLst>
                                          <p:attrName>ppt_x</p:attrName>
                                        </p:attrNameLst>
                                      </p:cBhvr>
                                    </p:anim>
                                    <p:anim from="(-#ppt_h/2)" to="(#ppt_y)" calcmode="lin" valueType="num">
                                      <p:cBhvr>
                                        <p:cTn id="16" dur="1000" fill="hold">
                                          <p:stCondLst>
                                            <p:cond delay="0"/>
                                          </p:stCondLst>
                                        </p:cTn>
                                        <p:tgtEl>
                                          <p:spTgt spid="222213">
                                            <p:txEl>
                                              <p:pRg st="0" end="0"/>
                                            </p:txEl>
                                          </p:spTgt>
                                        </p:tgtEl>
                                        <p:attrNameLst>
                                          <p:attrName>ppt_y</p:attrName>
                                        </p:attrNameLst>
                                      </p:cBhvr>
                                    </p:anim>
                                    <p:animRot by="21600000">
                                      <p:cBhvr>
                                        <p:cTn id="17" dur="1000" fill="hold">
                                          <p:stCondLst>
                                            <p:cond delay="0"/>
                                          </p:stCondLst>
                                        </p:cTn>
                                        <p:tgtEl>
                                          <p:spTgt spid="222213">
                                            <p:txEl>
                                              <p:pRg st="0" end="0"/>
                                            </p:txEl>
                                          </p:spTgt>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222217">
                                            <p:txEl>
                                              <p:pRg st="0" end="0"/>
                                            </p:txEl>
                                          </p:spTgt>
                                        </p:tgtEl>
                                        <p:attrNameLst>
                                          <p:attrName>style.visibility</p:attrName>
                                        </p:attrNameLst>
                                      </p:cBhvr>
                                      <p:to>
                                        <p:strVal val="visible"/>
                                      </p:to>
                                    </p:set>
                                    <p:anim calcmode="discrete" valueType="clr">
                                      <p:cBhvr override="childStyle">
                                        <p:cTn id="22" dur="80"/>
                                        <p:tgtEl>
                                          <p:spTgt spid="2222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22217">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222217">
                                            <p:txEl>
                                              <p:pRg st="0" end="0"/>
                                            </p:txEl>
                                          </p:spTgt>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222218">
                                            <p:txEl>
                                              <p:pRg st="0" end="0"/>
                                            </p:txEl>
                                          </p:spTgt>
                                        </p:tgtEl>
                                        <p:attrNameLst>
                                          <p:attrName>style.visibility</p:attrName>
                                        </p:attrNameLst>
                                      </p:cBhvr>
                                      <p:to>
                                        <p:strVal val="visible"/>
                                      </p:to>
                                    </p:set>
                                    <p:anim calcmode="discrete" valueType="clr">
                                      <p:cBhvr override="childStyle">
                                        <p:cTn id="29" dur="80"/>
                                        <p:tgtEl>
                                          <p:spTgt spid="2222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22218">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222218">
                                            <p:txEl>
                                              <p:pRg st="0" end="0"/>
                                            </p:txEl>
                                          </p:spTgt>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iterate type="lt">
                                    <p:tmPct val="0"/>
                                  </p:iterate>
                                  <p:childTnLst>
                                    <p:set>
                                      <p:cBhvr>
                                        <p:cTn id="35" dur="1" fill="hold">
                                          <p:stCondLst>
                                            <p:cond delay="0"/>
                                          </p:stCondLst>
                                        </p:cTn>
                                        <p:tgtEl>
                                          <p:spTgt spid="222219"/>
                                        </p:tgtEl>
                                        <p:attrNameLst>
                                          <p:attrName>style.visibility</p:attrName>
                                        </p:attrNameLst>
                                      </p:cBhvr>
                                      <p:to>
                                        <p:strVal val="visible"/>
                                      </p:to>
                                    </p:set>
                                    <p:anim calcmode="lin" valueType="num">
                                      <p:cBhvr additive="base">
                                        <p:cTn id="36" dur="500" fill="hold"/>
                                        <p:tgtEl>
                                          <p:spTgt spid="222219"/>
                                        </p:tgtEl>
                                        <p:attrNameLst>
                                          <p:attrName>ppt_x</p:attrName>
                                        </p:attrNameLst>
                                      </p:cBhvr>
                                      <p:tavLst>
                                        <p:tav tm="0">
                                          <p:val>
                                            <p:strVal val="#ppt_x"/>
                                          </p:val>
                                        </p:tav>
                                        <p:tav tm="100000">
                                          <p:val>
                                            <p:strVal val="#ppt_x"/>
                                          </p:val>
                                        </p:tav>
                                      </p:tavLst>
                                    </p:anim>
                                    <p:anim calcmode="lin" valueType="num">
                                      <p:cBhvr additive="base">
                                        <p:cTn id="37" dur="500" fill="hold"/>
                                        <p:tgtEl>
                                          <p:spTgt spid="222219"/>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0" presetClass="emph" presetSubtype="0" fill="hold" grpId="1" nodeType="clickEffect">
                                  <p:stCondLst>
                                    <p:cond delay="0"/>
                                  </p:stCondLst>
                                  <p:iterate type="lt">
                                    <p:tmPct val="10000"/>
                                  </p:iterate>
                                  <p:childTnLst>
                                    <p:set>
                                      <p:cBhvr override="childStyle">
                                        <p:cTn id="41" dur="500" autoRev="1" fill="hold"/>
                                        <p:tgtEl>
                                          <p:spTgt spid="222219"/>
                                        </p:tgtEl>
                                        <p:attrNameLst>
                                          <p:attrName>style.color</p:attrName>
                                        </p:attrNameLst>
                                      </p:cBhvr>
                                      <p:to>
                                        <p:clrVal>
                                          <a:srgbClr val="D60093"/>
                                        </p:clrVal>
                                      </p:to>
                                    </p:set>
                                    <p:set>
                                      <p:cBhvr>
                                        <p:cTn id="42" dur="500" autoRev="1" fill="hold"/>
                                        <p:tgtEl>
                                          <p:spTgt spid="222219"/>
                                        </p:tgtEl>
                                        <p:attrNameLst>
                                          <p:attrName>fillcolor</p:attrName>
                                        </p:attrNameLst>
                                      </p:cBhvr>
                                      <p:to>
                                        <p:clrVal>
                                          <a:srgbClr val="D60093"/>
                                        </p:clrVal>
                                      </p:to>
                                    </p:set>
                                    <p:set>
                                      <p:cBhvr>
                                        <p:cTn id="43" dur="500" autoRev="1" fill="hold"/>
                                        <p:tgtEl>
                                          <p:spTgt spid="222219"/>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nodeType="clickEffect">
                                  <p:stCondLst>
                                    <p:cond delay="0"/>
                                  </p:stCondLst>
                                  <p:iterate type="lt">
                                    <p:tmPct val="50000"/>
                                  </p:iterate>
                                  <p:childTnLst>
                                    <p:set>
                                      <p:cBhvr>
                                        <p:cTn id="47" dur="1" fill="hold">
                                          <p:stCondLst>
                                            <p:cond delay="0"/>
                                          </p:stCondLst>
                                        </p:cTn>
                                        <p:tgtEl>
                                          <p:spTgt spid="222214">
                                            <p:txEl>
                                              <p:pRg st="0" end="0"/>
                                            </p:txEl>
                                          </p:spTgt>
                                        </p:tgtEl>
                                        <p:attrNameLst>
                                          <p:attrName>style.visibility</p:attrName>
                                        </p:attrNameLst>
                                      </p:cBhvr>
                                      <p:to>
                                        <p:strVal val="visible"/>
                                      </p:to>
                                    </p:set>
                                    <p:anim calcmode="discrete" valueType="clr">
                                      <p:cBhvr override="childStyle">
                                        <p:cTn id="48" dur="80"/>
                                        <p:tgtEl>
                                          <p:spTgt spid="2222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222214">
                                            <p:txEl>
                                              <p:pRg st="0" end="0"/>
                                            </p:txEl>
                                          </p:spTgt>
                                        </p:tgtEl>
                                        <p:attrNameLst>
                                          <p:attrName>fillcolor</p:attrName>
                                        </p:attrNameLst>
                                      </p:cBhvr>
                                      <p:tavLst>
                                        <p:tav tm="0">
                                          <p:val>
                                            <p:clrVal>
                                              <a:schemeClr val="accent2"/>
                                            </p:clrVal>
                                          </p:val>
                                        </p:tav>
                                        <p:tav tm="50000">
                                          <p:val>
                                            <p:clrVal>
                                              <a:schemeClr val="hlink"/>
                                            </p:clrVal>
                                          </p:val>
                                        </p:tav>
                                      </p:tavLst>
                                    </p:anim>
                                    <p:set>
                                      <p:cBhvr>
                                        <p:cTn id="50" dur="80"/>
                                        <p:tgtEl>
                                          <p:spTgt spid="222214">
                                            <p:txEl>
                                              <p:pRg st="0" end="0"/>
                                            </p:txEl>
                                          </p:spTgt>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222215">
                                            <p:txEl>
                                              <p:pRg st="0" end="0"/>
                                            </p:txEl>
                                          </p:spTgt>
                                        </p:tgtEl>
                                        <p:attrNameLst>
                                          <p:attrName>style.visibility</p:attrName>
                                        </p:attrNameLst>
                                      </p:cBhvr>
                                      <p:to>
                                        <p:strVal val="visible"/>
                                      </p:to>
                                    </p:set>
                                    <p:anim calcmode="discrete" valueType="clr">
                                      <p:cBhvr override="childStyle">
                                        <p:cTn id="55" dur="80"/>
                                        <p:tgtEl>
                                          <p:spTgt spid="2222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222215">
                                            <p:txEl>
                                              <p:pRg st="0" end="0"/>
                                            </p:txEl>
                                          </p:spTgt>
                                        </p:tgtEl>
                                        <p:attrNameLst>
                                          <p:attrName>fillcolor</p:attrName>
                                        </p:attrNameLst>
                                      </p:cBhvr>
                                      <p:tavLst>
                                        <p:tav tm="0">
                                          <p:val>
                                            <p:clrVal>
                                              <a:schemeClr val="accent2"/>
                                            </p:clrVal>
                                          </p:val>
                                        </p:tav>
                                        <p:tav tm="50000">
                                          <p:val>
                                            <p:clrVal>
                                              <a:schemeClr val="hlink"/>
                                            </p:clrVal>
                                          </p:val>
                                        </p:tav>
                                      </p:tavLst>
                                    </p:anim>
                                    <p:set>
                                      <p:cBhvr>
                                        <p:cTn id="57" dur="80"/>
                                        <p:tgtEl>
                                          <p:spTgt spid="222215">
                                            <p:txEl>
                                              <p:pRg st="0" end="0"/>
                                            </p:txEl>
                                          </p:spTgt>
                                        </p:tgtEl>
                                        <p:attrNameLst>
                                          <p:attrName>fill.type</p:attrName>
                                        </p:attrNameLst>
                                      </p:cBhvr>
                                      <p:to>
                                        <p:strVal val="solid"/>
                                      </p:to>
                                    </p:set>
                                  </p:childTnLst>
                                </p:cTn>
                              </p:par>
                              <p:par>
                                <p:cTn id="58" presetID="27" presetClass="entr" presetSubtype="0" fill="hold" nodeType="withEffect">
                                  <p:stCondLst>
                                    <p:cond delay="0"/>
                                  </p:stCondLst>
                                  <p:iterate type="lt">
                                    <p:tmPct val="50000"/>
                                  </p:iterate>
                                  <p:childTnLst>
                                    <p:set>
                                      <p:cBhvr>
                                        <p:cTn id="59" dur="1" fill="hold">
                                          <p:stCondLst>
                                            <p:cond delay="0"/>
                                          </p:stCondLst>
                                        </p:cTn>
                                        <p:tgtEl>
                                          <p:spTgt spid="222215">
                                            <p:txEl>
                                              <p:pRg st="1" end="1"/>
                                            </p:txEl>
                                          </p:spTgt>
                                        </p:tgtEl>
                                        <p:attrNameLst>
                                          <p:attrName>style.visibility</p:attrName>
                                        </p:attrNameLst>
                                      </p:cBhvr>
                                      <p:to>
                                        <p:strVal val="visible"/>
                                      </p:to>
                                    </p:set>
                                    <p:anim calcmode="discrete" valueType="clr">
                                      <p:cBhvr override="childStyle">
                                        <p:cTn id="60" dur="80"/>
                                        <p:tgtEl>
                                          <p:spTgt spid="22221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222215">
                                            <p:txEl>
                                              <p:pRg st="1" end="1"/>
                                            </p:txEl>
                                          </p:spTgt>
                                        </p:tgtEl>
                                        <p:attrNameLst>
                                          <p:attrName>fillcolor</p:attrName>
                                        </p:attrNameLst>
                                      </p:cBhvr>
                                      <p:tavLst>
                                        <p:tav tm="0">
                                          <p:val>
                                            <p:clrVal>
                                              <a:schemeClr val="accent2"/>
                                            </p:clrVal>
                                          </p:val>
                                        </p:tav>
                                        <p:tav tm="50000">
                                          <p:val>
                                            <p:clrVal>
                                              <a:schemeClr val="hlink"/>
                                            </p:clrVal>
                                          </p:val>
                                        </p:tav>
                                      </p:tavLst>
                                    </p:anim>
                                    <p:set>
                                      <p:cBhvr>
                                        <p:cTn id="62" dur="80"/>
                                        <p:tgtEl>
                                          <p:spTgt spid="222215">
                                            <p:txEl>
                                              <p:pRg st="1" end="1"/>
                                            </p:txEl>
                                          </p:spTgt>
                                        </p:tgtEl>
                                        <p:attrNameLst>
                                          <p:attrName>fill.type</p:attrName>
                                        </p:attrNameLst>
                                      </p:cBhvr>
                                      <p:to>
                                        <p:strVal val="solid"/>
                                      </p:to>
                                    </p:set>
                                  </p:childTnLst>
                                </p:cTn>
                              </p:par>
                              <p:par>
                                <p:cTn id="63" presetID="27" presetClass="entr" presetSubtype="0" fill="hold" nodeType="withEffect">
                                  <p:stCondLst>
                                    <p:cond delay="0"/>
                                  </p:stCondLst>
                                  <p:iterate type="lt">
                                    <p:tmPct val="50000"/>
                                  </p:iterate>
                                  <p:childTnLst>
                                    <p:set>
                                      <p:cBhvr>
                                        <p:cTn id="64" dur="1" fill="hold">
                                          <p:stCondLst>
                                            <p:cond delay="0"/>
                                          </p:stCondLst>
                                        </p:cTn>
                                        <p:tgtEl>
                                          <p:spTgt spid="222215">
                                            <p:txEl>
                                              <p:pRg st="2" end="2"/>
                                            </p:txEl>
                                          </p:spTgt>
                                        </p:tgtEl>
                                        <p:attrNameLst>
                                          <p:attrName>style.visibility</p:attrName>
                                        </p:attrNameLst>
                                      </p:cBhvr>
                                      <p:to>
                                        <p:strVal val="visible"/>
                                      </p:to>
                                    </p:set>
                                    <p:anim calcmode="discrete" valueType="clr">
                                      <p:cBhvr override="childStyle">
                                        <p:cTn id="65" dur="80"/>
                                        <p:tgtEl>
                                          <p:spTgt spid="22221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222215">
                                            <p:txEl>
                                              <p:pRg st="2" end="2"/>
                                            </p:txEl>
                                          </p:spTgt>
                                        </p:tgtEl>
                                        <p:attrNameLst>
                                          <p:attrName>fillcolor</p:attrName>
                                        </p:attrNameLst>
                                      </p:cBhvr>
                                      <p:tavLst>
                                        <p:tav tm="0">
                                          <p:val>
                                            <p:clrVal>
                                              <a:schemeClr val="accent2"/>
                                            </p:clrVal>
                                          </p:val>
                                        </p:tav>
                                        <p:tav tm="50000">
                                          <p:val>
                                            <p:clrVal>
                                              <a:schemeClr val="hlink"/>
                                            </p:clrVal>
                                          </p:val>
                                        </p:tav>
                                      </p:tavLst>
                                    </p:anim>
                                    <p:set>
                                      <p:cBhvr>
                                        <p:cTn id="67" dur="80"/>
                                        <p:tgtEl>
                                          <p:spTgt spid="222215">
                                            <p:txEl>
                                              <p:pRg st="2" end="2"/>
                                            </p:txEl>
                                          </p:spTgt>
                                        </p:tgtEl>
                                        <p:attrNameLst>
                                          <p:attrName>fill.type</p:attrName>
                                        </p:attrNameLst>
                                      </p:cBhvr>
                                      <p:to>
                                        <p:strVal val="solid"/>
                                      </p:to>
                                    </p:set>
                                  </p:childTnLst>
                                </p:cTn>
                              </p:par>
                              <p:par>
                                <p:cTn id="68" presetID="27" presetClass="entr" presetSubtype="0" fill="hold" nodeType="withEffect">
                                  <p:stCondLst>
                                    <p:cond delay="0"/>
                                  </p:stCondLst>
                                  <p:iterate type="lt">
                                    <p:tmPct val="50000"/>
                                  </p:iterate>
                                  <p:childTnLst>
                                    <p:set>
                                      <p:cBhvr>
                                        <p:cTn id="69" dur="1" fill="hold">
                                          <p:stCondLst>
                                            <p:cond delay="0"/>
                                          </p:stCondLst>
                                        </p:cTn>
                                        <p:tgtEl>
                                          <p:spTgt spid="222215">
                                            <p:txEl>
                                              <p:pRg st="3" end="3"/>
                                            </p:txEl>
                                          </p:spTgt>
                                        </p:tgtEl>
                                        <p:attrNameLst>
                                          <p:attrName>style.visibility</p:attrName>
                                        </p:attrNameLst>
                                      </p:cBhvr>
                                      <p:to>
                                        <p:strVal val="visible"/>
                                      </p:to>
                                    </p:set>
                                    <p:anim calcmode="discrete" valueType="clr">
                                      <p:cBhvr override="childStyle">
                                        <p:cTn id="70" dur="80"/>
                                        <p:tgtEl>
                                          <p:spTgt spid="22221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222215">
                                            <p:txEl>
                                              <p:pRg st="3" end="3"/>
                                            </p:txEl>
                                          </p:spTgt>
                                        </p:tgtEl>
                                        <p:attrNameLst>
                                          <p:attrName>fillcolor</p:attrName>
                                        </p:attrNameLst>
                                      </p:cBhvr>
                                      <p:tavLst>
                                        <p:tav tm="0">
                                          <p:val>
                                            <p:clrVal>
                                              <a:schemeClr val="accent2"/>
                                            </p:clrVal>
                                          </p:val>
                                        </p:tav>
                                        <p:tav tm="50000">
                                          <p:val>
                                            <p:clrVal>
                                              <a:schemeClr val="hlink"/>
                                            </p:clrVal>
                                          </p:val>
                                        </p:tav>
                                      </p:tavLst>
                                    </p:anim>
                                    <p:set>
                                      <p:cBhvr>
                                        <p:cTn id="72" dur="80"/>
                                        <p:tgtEl>
                                          <p:spTgt spid="222215">
                                            <p:txEl>
                                              <p:pRg st="3" end="3"/>
                                            </p:txEl>
                                          </p:spTgt>
                                        </p:tgtEl>
                                        <p:attrNameLst>
                                          <p:attrName>fill.type</p:attrName>
                                        </p:attrNameLst>
                                      </p:cBhvr>
                                      <p:to>
                                        <p:strVal val="solid"/>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34" presetClass="emph" presetSubtype="0" fill="hold" nodeType="clickEffect">
                                  <p:stCondLst>
                                    <p:cond delay="0"/>
                                  </p:stCondLst>
                                  <p:iterate type="lt">
                                    <p:tmPct val="10000"/>
                                  </p:iterate>
                                  <p:childTnLst>
                                    <p:animMotion origin="layout" path="M 0.0 0.0 L 0.0 -0.07213" pathEditMode="relative" ptsTypes="">
                                      <p:cBhvr>
                                        <p:cTn id="76" dur="250" accel="50000" decel="50000" autoRev="1" fill="hold">
                                          <p:stCondLst>
                                            <p:cond delay="0"/>
                                          </p:stCondLst>
                                        </p:cTn>
                                        <p:tgtEl>
                                          <p:spTgt spid="222215">
                                            <p:txEl>
                                              <p:pRg st="3" end="3"/>
                                            </p:txEl>
                                          </p:spTgt>
                                        </p:tgtEl>
                                        <p:attrNameLst>
                                          <p:attrName>ppt_x</p:attrName>
                                          <p:attrName>ppt_y</p:attrName>
                                        </p:attrNameLst>
                                      </p:cBhvr>
                                    </p:animMotion>
                                    <p:animRot by="1500000">
                                      <p:cBhvr>
                                        <p:cTn id="77" dur="125" fill="hold">
                                          <p:stCondLst>
                                            <p:cond delay="0"/>
                                          </p:stCondLst>
                                        </p:cTn>
                                        <p:tgtEl>
                                          <p:spTgt spid="222215">
                                            <p:txEl>
                                              <p:pRg st="3" end="3"/>
                                            </p:txEl>
                                          </p:spTgt>
                                        </p:tgtEl>
                                        <p:attrNameLst>
                                          <p:attrName>r</p:attrName>
                                        </p:attrNameLst>
                                      </p:cBhvr>
                                    </p:animRot>
                                    <p:animRot by="-1500000">
                                      <p:cBhvr>
                                        <p:cTn id="78" dur="125" fill="hold">
                                          <p:stCondLst>
                                            <p:cond delay="125"/>
                                          </p:stCondLst>
                                        </p:cTn>
                                        <p:tgtEl>
                                          <p:spTgt spid="222215">
                                            <p:txEl>
                                              <p:pRg st="3" end="3"/>
                                            </p:txEl>
                                          </p:spTgt>
                                        </p:tgtEl>
                                        <p:attrNameLst>
                                          <p:attrName>r</p:attrName>
                                        </p:attrNameLst>
                                      </p:cBhvr>
                                    </p:animRot>
                                    <p:animRot by="-1500000">
                                      <p:cBhvr>
                                        <p:cTn id="79" dur="125" fill="hold">
                                          <p:stCondLst>
                                            <p:cond delay="250"/>
                                          </p:stCondLst>
                                        </p:cTn>
                                        <p:tgtEl>
                                          <p:spTgt spid="222215">
                                            <p:txEl>
                                              <p:pRg st="3" end="3"/>
                                            </p:txEl>
                                          </p:spTgt>
                                        </p:tgtEl>
                                        <p:attrNameLst>
                                          <p:attrName>r</p:attrName>
                                        </p:attrNameLst>
                                      </p:cBhvr>
                                    </p:animRot>
                                    <p:animRot by="1500000">
                                      <p:cBhvr>
                                        <p:cTn id="80" dur="125" fill="hold">
                                          <p:stCondLst>
                                            <p:cond delay="375"/>
                                          </p:stCondLst>
                                        </p:cTn>
                                        <p:tgtEl>
                                          <p:spTgt spid="222215">
                                            <p:txEl>
                                              <p:pRg st="3" end="3"/>
                                            </p:txEl>
                                          </p:spTgt>
                                        </p:tgtEl>
                                        <p:attrNameLst>
                                          <p:attrName>r</p:attrName>
                                        </p:attrNameLst>
                                      </p:cBhvr>
                                    </p:animRo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mph" presetSubtype="0" fill="hold" nodeType="clickEffect">
                                  <p:stCondLst>
                                    <p:cond delay="0"/>
                                  </p:stCondLst>
                                  <p:iterate type="lt">
                                    <p:tmPct val="0"/>
                                  </p:iterate>
                                  <p:childTnLst>
                                    <p:animClr clrSpc="hsl" dir="cw">
                                      <p:cBhvr override="childStyle">
                                        <p:cTn id="84" dur="500" fill="hold"/>
                                        <p:tgtEl>
                                          <p:spTgt spid="222215">
                                            <p:txEl>
                                              <p:pRg st="3" end="3"/>
                                            </p:txEl>
                                          </p:spTgt>
                                        </p:tgtEl>
                                        <p:attrNameLst>
                                          <p:attrName>style.color</p:attrName>
                                        </p:attrNameLst>
                                      </p:cBhvr>
                                      <p:by>
                                        <p:hsl h="-7200000" s="0" l="0"/>
                                      </p:by>
                                    </p:animClr>
                                    <p:animClr clrSpc="hsl" dir="cw">
                                      <p:cBhvr>
                                        <p:cTn id="85" dur="500" fill="hold"/>
                                        <p:tgtEl>
                                          <p:spTgt spid="222215">
                                            <p:txEl>
                                              <p:pRg st="3" end="3"/>
                                            </p:txEl>
                                          </p:spTgt>
                                        </p:tgtEl>
                                        <p:attrNameLst>
                                          <p:attrName>fillcolor</p:attrName>
                                        </p:attrNameLst>
                                      </p:cBhvr>
                                      <p:by>
                                        <p:hsl h="-7200000" s="0" l="0"/>
                                      </p:by>
                                    </p:animClr>
                                    <p:animClr clrSpc="hsl" dir="cw">
                                      <p:cBhvr>
                                        <p:cTn id="86" dur="500" fill="hold"/>
                                        <p:tgtEl>
                                          <p:spTgt spid="222215">
                                            <p:txEl>
                                              <p:pRg st="3" end="3"/>
                                            </p:txEl>
                                          </p:spTgt>
                                        </p:tgtEl>
                                        <p:attrNameLst>
                                          <p:attrName>stroke.color</p:attrName>
                                        </p:attrNameLst>
                                      </p:cBhvr>
                                      <p:by>
                                        <p:hsl h="-7200000" s="0" l="0"/>
                                      </p:by>
                                    </p:animClr>
                                    <p:set>
                                      <p:cBhvr>
                                        <p:cTn id="87" dur="500" fill="hold"/>
                                        <p:tgtEl>
                                          <p:spTgt spid="22221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9" grpId="0"/>
      <p:bldP spid="22221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832350" y="230188"/>
            <a:ext cx="2384376" cy="646112"/>
          </a:xfrm>
          <a:prstGeom prst="rect">
            <a:avLst/>
          </a:prstGeom>
          <a:solidFill>
            <a:schemeClr val="accent6">
              <a:lumMod val="40000"/>
              <a:lumOff val="6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CỦNG CỐ</a:t>
            </a:r>
          </a:p>
        </p:txBody>
      </p:sp>
      <p:sp>
        <p:nvSpPr>
          <p:cNvPr id="3" name="TextBox 2"/>
          <p:cNvSpPr txBox="1">
            <a:spLocks noChangeArrowheads="1"/>
          </p:cNvSpPr>
          <p:nvPr/>
        </p:nvSpPr>
        <p:spPr bwMode="auto">
          <a:xfrm>
            <a:off x="300445" y="1568450"/>
            <a:ext cx="111818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Chiếu một ánh sáng đơn sắc vào một tấm đồng có </a:t>
            </a:r>
            <a:r>
              <a:rPr lang="el-GR" altLang="en-US" sz="2800" dirty="0">
                <a:solidFill>
                  <a:srgbClr val="0000FF"/>
                </a:solidFill>
                <a:latin typeface="Times New Roman" panose="02020603050405020304" pitchFamily="18" charset="0"/>
                <a:cs typeface="Times New Roman" panose="02020603050405020304" pitchFamily="18" charset="0"/>
              </a:rPr>
              <a:t>λ</a:t>
            </a:r>
            <a:r>
              <a:rPr lang="en-US" altLang="en-US" sz="2800" baseline="-25000" dirty="0" smtClean="0">
                <a:solidFill>
                  <a:srgbClr val="0000FF"/>
                </a:solidFill>
                <a:latin typeface="Times New Roman" panose="02020603050405020304" pitchFamily="18" charset="0"/>
                <a:cs typeface="Times New Roman" panose="02020603050405020304" pitchFamily="18" charset="0"/>
              </a:rPr>
              <a:t>0</a:t>
            </a:r>
            <a:r>
              <a:rPr lang="en-US" altLang="en-US" sz="2800" dirty="0" smtClean="0">
                <a:solidFill>
                  <a:srgbClr val="0000FF"/>
                </a:solidFill>
                <a:latin typeface="Times New Roman" panose="02020603050405020304" pitchFamily="18" charset="0"/>
                <a:cs typeface="Times New Roman" panose="02020603050405020304" pitchFamily="18" charset="0"/>
              </a:rPr>
              <a:t>=0,3µm. Hiện </a:t>
            </a:r>
            <a:r>
              <a:rPr lang="en-US" altLang="en-US" sz="2800" dirty="0">
                <a:solidFill>
                  <a:srgbClr val="0000FF"/>
                </a:solidFill>
                <a:latin typeface="Times New Roman" panose="02020603050405020304" pitchFamily="18" charset="0"/>
                <a:cs typeface="Times New Roman" panose="02020603050405020304" pitchFamily="18" charset="0"/>
              </a:rPr>
              <a:t>tượng quang điện sẽ </a:t>
            </a:r>
            <a:r>
              <a:rPr lang="en-US" altLang="en-US" sz="2800" b="1" i="1" u="sng" dirty="0">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 xảy ra nếu ánh sáng có bước sóng?</a:t>
            </a:r>
          </a:p>
        </p:txBody>
      </p:sp>
      <p:sp>
        <p:nvSpPr>
          <p:cNvPr id="22532" name="Rectangle 3"/>
          <p:cNvSpPr>
            <a:spLocks noChangeArrowheads="1"/>
          </p:cNvSpPr>
          <p:nvPr/>
        </p:nvSpPr>
        <p:spPr bwMode="auto">
          <a:xfrm>
            <a:off x="300445" y="877389"/>
            <a:ext cx="3791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r>
              <a:rPr lang="en-US" altLang="en-US" sz="2800" dirty="0">
                <a:solidFill>
                  <a:srgbClr val="0033CC"/>
                </a:solidFill>
                <a:latin typeface="Times New Roman" panose="02020603050405020304" pitchFamily="18" charset="0"/>
                <a:cs typeface="Times New Roman" panose="02020603050405020304" pitchFamily="18" charset="0"/>
              </a:rPr>
              <a:t>Câu </a:t>
            </a:r>
            <a:r>
              <a:rPr lang="en-US" altLang="en-US" sz="2800" dirty="0" smtClean="0">
                <a:solidFill>
                  <a:srgbClr val="0033CC"/>
                </a:solidFill>
                <a:latin typeface="Times New Roman" panose="02020603050405020304" pitchFamily="18" charset="0"/>
                <a:cs typeface="Times New Roman" panose="02020603050405020304" pitchFamily="18" charset="0"/>
              </a:rPr>
              <a:t>3. </a:t>
            </a:r>
            <a:r>
              <a:rPr lang="en-US" altLang="en-US" sz="2800" b="0" dirty="0">
                <a:solidFill>
                  <a:srgbClr val="0033CC"/>
                </a:solidFill>
                <a:latin typeface="Times New Roman" panose="02020603050405020304" pitchFamily="18" charset="0"/>
                <a:cs typeface="Times New Roman" panose="02020603050405020304" pitchFamily="18" charset="0"/>
              </a:rPr>
              <a:t>Chọn câu </a:t>
            </a:r>
            <a:r>
              <a:rPr lang="en-US" altLang="en-US" sz="2800" u="sng" dirty="0">
                <a:solidFill>
                  <a:srgbClr val="0033CC"/>
                </a:solidFill>
                <a:latin typeface="Times New Roman" panose="02020603050405020304" pitchFamily="18" charset="0"/>
                <a:cs typeface="Times New Roman" panose="02020603050405020304" pitchFamily="18" charset="0"/>
              </a:rPr>
              <a:t>đúng</a:t>
            </a:r>
            <a:r>
              <a:rPr lang="en-US" altLang="en-US" sz="2800" dirty="0">
                <a:solidFill>
                  <a:srgbClr val="0033CC"/>
                </a:solidFill>
                <a:latin typeface="Times New Roman" panose="02020603050405020304" pitchFamily="18" charset="0"/>
                <a:cs typeface="Times New Roman" panose="02020603050405020304" pitchFamily="18" charset="0"/>
              </a:rPr>
              <a:t>?</a:t>
            </a:r>
          </a:p>
        </p:txBody>
      </p:sp>
      <p:sp>
        <p:nvSpPr>
          <p:cNvPr id="22533" name="Rectangle 16"/>
          <p:cNvSpPr>
            <a:spLocks noChangeArrowheads="1"/>
          </p:cNvSpPr>
          <p:nvPr/>
        </p:nvSpPr>
        <p:spPr bwMode="auto">
          <a:xfrm>
            <a:off x="3341231" y="2886620"/>
            <a:ext cx="256698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buFontTx/>
              <a:buAutoNum type="alphaUcPeriod"/>
            </a:pPr>
            <a:r>
              <a:rPr lang="el-GR" altLang="en-US" sz="2800" b="0" dirty="0">
                <a:latin typeface="Times New Roman" panose="02020603050405020304" pitchFamily="18" charset="0"/>
                <a:cs typeface="Times New Roman" panose="02020603050405020304" pitchFamily="18" charset="0"/>
              </a:rPr>
              <a:t>λ</a:t>
            </a:r>
            <a:r>
              <a:rPr lang="en-US" altLang="en-US" sz="2800" b="0" dirty="0">
                <a:latin typeface="Times New Roman" panose="02020603050405020304" pitchFamily="18" charset="0"/>
                <a:cs typeface="Times New Roman" panose="02020603050405020304" pitchFamily="18" charset="0"/>
              </a:rPr>
              <a:t>= 0,1µm</a:t>
            </a:r>
          </a:p>
          <a:p>
            <a:pPr eaLnBrk="1" hangingPunct="1">
              <a:buFontTx/>
              <a:buAutoNum type="alphaUcPeriod"/>
            </a:pPr>
            <a:r>
              <a:rPr lang="el-GR" altLang="en-US" sz="2800" b="0" dirty="0">
                <a:latin typeface="Times New Roman" panose="02020603050405020304" pitchFamily="18" charset="0"/>
                <a:cs typeface="Times New Roman" panose="02020603050405020304" pitchFamily="18" charset="0"/>
              </a:rPr>
              <a:t>λ</a:t>
            </a:r>
            <a:r>
              <a:rPr lang="en-US" altLang="en-US" sz="2800" b="0" dirty="0">
                <a:latin typeface="Times New Roman" panose="02020603050405020304" pitchFamily="18" charset="0"/>
                <a:cs typeface="Times New Roman" panose="02020603050405020304" pitchFamily="18" charset="0"/>
              </a:rPr>
              <a:t>= 0,2µm</a:t>
            </a:r>
          </a:p>
          <a:p>
            <a:pPr eaLnBrk="1" hangingPunct="1">
              <a:buFontTx/>
              <a:buAutoNum type="alphaUcPeriod"/>
            </a:pPr>
            <a:r>
              <a:rPr lang="el-GR" altLang="en-US" sz="2800" b="0" dirty="0">
                <a:latin typeface="Times New Roman" panose="02020603050405020304" pitchFamily="18" charset="0"/>
                <a:cs typeface="Times New Roman" panose="02020603050405020304" pitchFamily="18" charset="0"/>
              </a:rPr>
              <a:t>λ</a:t>
            </a:r>
            <a:r>
              <a:rPr lang="en-US" altLang="en-US" sz="2800" b="0" dirty="0">
                <a:latin typeface="Times New Roman" panose="02020603050405020304" pitchFamily="18" charset="0"/>
                <a:cs typeface="Times New Roman" panose="02020603050405020304" pitchFamily="18" charset="0"/>
              </a:rPr>
              <a:t>= 0,3µm</a:t>
            </a:r>
          </a:p>
          <a:p>
            <a:pPr eaLnBrk="1" hangingPunct="1">
              <a:buFontTx/>
              <a:buAutoNum type="alphaUcPeriod"/>
            </a:pPr>
            <a:r>
              <a:rPr lang="el-GR" altLang="en-US" sz="2800" b="0" dirty="0">
                <a:latin typeface="Times New Roman" panose="02020603050405020304" pitchFamily="18" charset="0"/>
                <a:cs typeface="Times New Roman" panose="02020603050405020304" pitchFamily="18" charset="0"/>
              </a:rPr>
              <a:t>λ</a:t>
            </a:r>
            <a:r>
              <a:rPr lang="en-US" altLang="en-US" sz="2800" b="0" dirty="0">
                <a:latin typeface="Times New Roman" panose="02020603050405020304" pitchFamily="18" charset="0"/>
                <a:cs typeface="Times New Roman" panose="02020603050405020304" pitchFamily="18" charset="0"/>
              </a:rPr>
              <a:t>= 0,4µm</a:t>
            </a:r>
          </a:p>
        </p:txBody>
      </p:sp>
      <mc:AlternateContent xmlns:mc="http://schemas.openxmlformats.org/markup-compatibility/2006" xmlns:a14="http://schemas.microsoft.com/office/drawing/2010/main">
        <mc:Choice Requires="a14">
          <p:sp>
            <p:nvSpPr>
              <p:cNvPr id="6" name="Rectangle 5"/>
              <p:cNvSpPr/>
              <p:nvPr/>
            </p:nvSpPr>
            <p:spPr>
              <a:xfrm>
                <a:off x="8694300" y="2937708"/>
                <a:ext cx="1400255" cy="553998"/>
              </a:xfrm>
              <a:prstGeom prst="rect">
                <a:avLst/>
              </a:prstGeom>
              <a:solidFill>
                <a:srgbClr val="FF000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FFFF00"/>
                          </a:solidFill>
                          <a:latin typeface="Cambria Math" panose="02040503050406030204" pitchFamily="18" charset="0"/>
                          <a:ea typeface="Cambria Math" panose="02040503050406030204" pitchFamily="18" charset="0"/>
                        </a:rPr>
                        <m:t>𝝀</m:t>
                      </m:r>
                      <m:r>
                        <a:rPr lang="en-US" sz="3000" b="1" i="1" smtClean="0">
                          <a:solidFill>
                            <a:srgbClr val="FFFF00"/>
                          </a:solidFill>
                          <a:latin typeface="Cambria Math" panose="02040503050406030204" pitchFamily="18" charset="0"/>
                          <a:ea typeface="Cambria Math" panose="02040503050406030204" pitchFamily="18" charset="0"/>
                        </a:rPr>
                        <m:t>≤</m:t>
                      </m:r>
                      <m:sSub>
                        <m:sSubPr>
                          <m:ctrlPr>
                            <a:rPr lang="en-US" sz="3000" b="1" i="1">
                              <a:solidFill>
                                <a:srgbClr val="FFFF00"/>
                              </a:solidFill>
                              <a:latin typeface="Cambria Math" panose="02040503050406030204" pitchFamily="18" charset="0"/>
                              <a:ea typeface="Cambria Math" panose="02040503050406030204" pitchFamily="18" charset="0"/>
                            </a:rPr>
                          </m:ctrlPr>
                        </m:sSubPr>
                        <m:e>
                          <m:r>
                            <a:rPr lang="en-US" sz="3000" b="1" i="1">
                              <a:solidFill>
                                <a:srgbClr val="FFFF00"/>
                              </a:solidFill>
                              <a:latin typeface="Cambria Math" panose="02040503050406030204" pitchFamily="18" charset="0"/>
                              <a:ea typeface="Cambria Math" panose="02040503050406030204" pitchFamily="18" charset="0"/>
                            </a:rPr>
                            <m:t>𝝀</m:t>
                          </m:r>
                        </m:e>
                        <m:sub>
                          <m:r>
                            <a:rPr lang="en-US" sz="3000" b="1" i="1">
                              <a:solidFill>
                                <a:srgbClr val="FFFF00"/>
                              </a:solidFill>
                              <a:latin typeface="Cambria Math" panose="02040503050406030204" pitchFamily="18" charset="0"/>
                              <a:ea typeface="Cambria Math" panose="02040503050406030204" pitchFamily="18" charset="0"/>
                            </a:rPr>
                            <m:t>𝟎</m:t>
                          </m:r>
                        </m:sub>
                      </m:sSub>
                    </m:oMath>
                  </m:oMathPara>
                </a14:m>
                <a:endParaRPr lang="en-US" sz="3000" b="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694300" y="2937708"/>
                <a:ext cx="1400255" cy="553998"/>
              </a:xfrm>
              <a:prstGeom prst="rect">
                <a:avLst/>
              </a:prstGeom>
              <a:blipFill>
                <a:blip r:embed="rId2"/>
                <a:stretch>
                  <a:fillRect/>
                </a:stretch>
              </a:blipFill>
            </p:spPr>
            <p:txBody>
              <a:bodyPr/>
              <a:lstStyle/>
              <a:p>
                <a:r>
                  <a:rPr lang="en-US">
                    <a:noFill/>
                  </a:rPr>
                  <a:t> </a:t>
                </a:r>
              </a:p>
            </p:txBody>
          </p:sp>
        </mc:Fallback>
      </mc:AlternateContent>
      <p:sp>
        <p:nvSpPr>
          <p:cNvPr id="4" name="Smiley Face 3"/>
          <p:cNvSpPr/>
          <p:nvPr/>
        </p:nvSpPr>
        <p:spPr>
          <a:xfrm>
            <a:off x="3200400" y="4728755"/>
            <a:ext cx="509451" cy="496388"/>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327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arn(inVertical)">
                                      <p:cBhvr>
                                        <p:cTn id="7" dur="500"/>
                                        <p:tgtEl>
                                          <p:spTgt spid="225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533"/>
                                        </p:tgtEl>
                                        <p:attrNameLst>
                                          <p:attrName>style.visibility</p:attrName>
                                        </p:attrNameLst>
                                      </p:cBhvr>
                                      <p:to>
                                        <p:strVal val="visible"/>
                                      </p:to>
                                    </p:set>
                                    <p:animEffect transition="in" filter="barn(inVertical)">
                                      <p:cBhvr>
                                        <p:cTn id="15" dur="500"/>
                                        <p:tgtEl>
                                          <p:spTgt spid="2253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532" grpId="0"/>
      <p:bldP spid="22533" grpId="0"/>
      <p:bldP spid="6"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5122"/>
          <p:cNvSpPr txBox="1"/>
          <p:nvPr/>
        </p:nvSpPr>
        <p:spPr>
          <a:xfrm>
            <a:off x="384265" y="900818"/>
            <a:ext cx="11652069" cy="954107"/>
          </a:xfrm>
          <a:prstGeom prst="rect">
            <a:avLst/>
          </a:prstGeom>
          <a:noFill/>
        </p:spPr>
        <p:txBody>
          <a:bodyPr wrap="square" rtlCol="0">
            <a:spAutoFit/>
          </a:bodyPr>
          <a:lstStyle/>
          <a:p>
            <a:r>
              <a:rPr lang="en-US" sz="2800" b="1" dirty="0" smtClean="0">
                <a:solidFill>
                  <a:srgbClr val="0033CC"/>
                </a:solidFill>
                <a:latin typeface="Times New Roman" panose="02020603050405020304" pitchFamily="18" charset="0"/>
                <a:cs typeface="Times New Roman" panose="02020603050405020304" pitchFamily="18" charset="0"/>
              </a:rPr>
              <a:t>Câu 4</a:t>
            </a:r>
            <a:r>
              <a:rPr lang="en-US" sz="2800" dirty="0" smtClean="0">
                <a:solidFill>
                  <a:srgbClr val="0033CC"/>
                </a:solidFill>
                <a:latin typeface="Times New Roman" panose="02020603050405020304" pitchFamily="18" charset="0"/>
                <a:cs typeface="Times New Roman" panose="02020603050405020304" pitchFamily="18" charset="0"/>
              </a:rPr>
              <a:t>. Lần lượt chiếu hai bức xạ có </a:t>
            </a:r>
            <a:r>
              <a:rPr lang="el-GR" sz="2800" dirty="0" smtClean="0">
                <a:solidFill>
                  <a:srgbClr val="0033CC"/>
                </a:solidFill>
                <a:latin typeface="Times New Roman" panose="02020603050405020304" pitchFamily="18" charset="0"/>
                <a:cs typeface="Times New Roman" panose="02020603050405020304" pitchFamily="18" charset="0"/>
              </a:rPr>
              <a:t>λ</a:t>
            </a:r>
            <a:r>
              <a:rPr lang="en-US" sz="2800" baseline="-25000" dirty="0" smtClean="0">
                <a:solidFill>
                  <a:srgbClr val="0033CC"/>
                </a:solidFill>
                <a:latin typeface="Times New Roman" panose="02020603050405020304" pitchFamily="18" charset="0"/>
                <a:cs typeface="Times New Roman" panose="02020603050405020304" pitchFamily="18" charset="0"/>
              </a:rPr>
              <a:t>1</a:t>
            </a:r>
            <a:r>
              <a:rPr lang="en-US" sz="2800" dirty="0" smtClean="0">
                <a:solidFill>
                  <a:srgbClr val="0033CC"/>
                </a:solidFill>
                <a:latin typeface="Times New Roman" panose="02020603050405020304" pitchFamily="18" charset="0"/>
                <a:cs typeface="Times New Roman" panose="02020603050405020304" pitchFamily="18" charset="0"/>
              </a:rPr>
              <a:t>=0,75µm và </a:t>
            </a:r>
            <a:r>
              <a:rPr lang="el-GR" sz="2800" dirty="0" smtClean="0">
                <a:solidFill>
                  <a:srgbClr val="0033CC"/>
                </a:solidFill>
                <a:latin typeface="Times New Roman" panose="02020603050405020304" pitchFamily="18" charset="0"/>
                <a:cs typeface="Times New Roman" panose="02020603050405020304" pitchFamily="18" charset="0"/>
              </a:rPr>
              <a:t>λ</a:t>
            </a:r>
            <a:r>
              <a:rPr lang="en-US" sz="2800" baseline="-25000" dirty="0" smtClean="0">
                <a:solidFill>
                  <a:srgbClr val="0033CC"/>
                </a:solidFill>
                <a:latin typeface="Times New Roman" panose="02020603050405020304" pitchFamily="18" charset="0"/>
                <a:cs typeface="Times New Roman" panose="02020603050405020304" pitchFamily="18" charset="0"/>
              </a:rPr>
              <a:t>2</a:t>
            </a:r>
            <a:r>
              <a:rPr lang="en-US" sz="2800" dirty="0" smtClean="0">
                <a:solidFill>
                  <a:srgbClr val="0033CC"/>
                </a:solidFill>
                <a:latin typeface="Times New Roman" panose="02020603050405020304" pitchFamily="18" charset="0"/>
                <a:cs typeface="Times New Roman" panose="02020603050405020304" pitchFamily="18" charset="0"/>
              </a:rPr>
              <a:t>=0,25µm vào 1 tấm kẽm có giới hạn quang điện </a:t>
            </a:r>
            <a:r>
              <a:rPr lang="el-GR" sz="2800" dirty="0" smtClean="0">
                <a:solidFill>
                  <a:srgbClr val="0033CC"/>
                </a:solidFill>
                <a:latin typeface="Times New Roman" panose="02020603050405020304" pitchFamily="18" charset="0"/>
                <a:cs typeface="Times New Roman" panose="02020603050405020304" pitchFamily="18" charset="0"/>
              </a:rPr>
              <a:t>λ</a:t>
            </a:r>
            <a:r>
              <a:rPr lang="en-US" sz="2800" baseline="-25000" dirty="0" smtClean="0">
                <a:solidFill>
                  <a:srgbClr val="0033CC"/>
                </a:solidFill>
                <a:latin typeface="Times New Roman" panose="02020603050405020304" pitchFamily="18" charset="0"/>
                <a:cs typeface="Times New Roman" panose="02020603050405020304" pitchFamily="18" charset="0"/>
              </a:rPr>
              <a:t>0</a:t>
            </a:r>
            <a:r>
              <a:rPr lang="en-US" sz="2800" dirty="0" smtClean="0">
                <a:solidFill>
                  <a:srgbClr val="0033CC"/>
                </a:solidFill>
                <a:latin typeface="Times New Roman" panose="02020603050405020304" pitchFamily="18" charset="0"/>
                <a:cs typeface="Times New Roman" panose="02020603050405020304" pitchFamily="18" charset="0"/>
              </a:rPr>
              <a:t>=0,35µm. Bức xạ nào gây ra hiện tượng quang điện? </a:t>
            </a:r>
            <a:endParaRPr lang="en-US" sz="2800" dirty="0">
              <a:solidFill>
                <a:srgbClr val="0033CC"/>
              </a:solidFill>
              <a:latin typeface="Times New Roman" panose="02020603050405020304" pitchFamily="18" charset="0"/>
              <a:cs typeface="Times New Roman" panose="02020603050405020304" pitchFamily="18" charset="0"/>
            </a:endParaRPr>
          </a:p>
        </p:txBody>
      </p:sp>
      <p:sp>
        <p:nvSpPr>
          <p:cNvPr id="5124" name="TextBox 5123"/>
          <p:cNvSpPr txBox="1"/>
          <p:nvPr/>
        </p:nvSpPr>
        <p:spPr>
          <a:xfrm>
            <a:off x="1161687" y="2101595"/>
            <a:ext cx="7341325" cy="2277034"/>
          </a:xfrm>
          <a:prstGeom prst="rect">
            <a:avLst/>
          </a:prstGeom>
          <a:noFill/>
        </p:spPr>
        <p:txBody>
          <a:bodyPr wrap="square" rtlCol="0">
            <a:spAutoFit/>
          </a:bodyPr>
          <a:lstStyle/>
          <a:p>
            <a:pPr marL="342900" indent="-342900">
              <a:lnSpc>
                <a:spcPct val="130000"/>
              </a:lnSpc>
              <a:buAutoNum type="alphaUcPeriod"/>
            </a:pPr>
            <a:r>
              <a:rPr lang="en-US" sz="2800" dirty="0" smtClean="0">
                <a:latin typeface="Times New Roman" panose="02020603050405020304" pitchFamily="18" charset="0"/>
                <a:cs typeface="Times New Roman" panose="02020603050405020304" pitchFamily="18" charset="0"/>
              </a:rPr>
              <a:t> Chỉ có bức xạ </a:t>
            </a:r>
            <a:r>
              <a:rPr lang="el-GR" sz="2800" dirty="0" smtClean="0">
                <a:latin typeface="Times New Roman" panose="02020603050405020304" pitchFamily="18" charset="0"/>
                <a:cs typeface="Times New Roman" panose="02020603050405020304" pitchFamily="18" charset="0"/>
              </a:rPr>
              <a:t>λ</a:t>
            </a:r>
            <a:r>
              <a:rPr lang="en-US" sz="2800" baseline="-25000" dirty="0" smtClean="0">
                <a:latin typeface="Times New Roman" panose="02020603050405020304" pitchFamily="18" charset="0"/>
                <a:cs typeface="Times New Roman" panose="02020603050405020304" pitchFamily="18" charset="0"/>
              </a:rPr>
              <a:t>1</a:t>
            </a:r>
          </a:p>
          <a:p>
            <a:pPr marL="342900" indent="-342900">
              <a:lnSpc>
                <a:spcPct val="130000"/>
              </a:lnSpc>
              <a:buAutoNum type="alphaUcPeriod"/>
            </a:pPr>
            <a:r>
              <a:rPr lang="en-US" sz="2800" dirty="0" smtClean="0">
                <a:latin typeface="Times New Roman" panose="02020603050405020304" pitchFamily="18" charset="0"/>
                <a:cs typeface="Times New Roman" panose="02020603050405020304" pitchFamily="18" charset="0"/>
              </a:rPr>
              <a:t> Chỉ có bức xạ </a:t>
            </a:r>
            <a:r>
              <a:rPr lang="el-GR" sz="2800" dirty="0" smtClean="0">
                <a:latin typeface="Times New Roman" panose="02020603050405020304" pitchFamily="18" charset="0"/>
                <a:cs typeface="Times New Roman" panose="02020603050405020304" pitchFamily="18" charset="0"/>
              </a:rPr>
              <a:t>λ</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a:t>
            </a:r>
          </a:p>
          <a:p>
            <a:pPr marL="342900" indent="-342900">
              <a:lnSpc>
                <a:spcPct val="130000"/>
              </a:lnSpc>
              <a:buAutoNum type="alphaUcPeriod"/>
            </a:pPr>
            <a:r>
              <a:rPr lang="en-US" sz="2800" dirty="0" smtClean="0">
                <a:latin typeface="Times New Roman" panose="02020603050405020304" pitchFamily="18" charset="0"/>
                <a:cs typeface="Times New Roman" panose="02020603050405020304" pitchFamily="18" charset="0"/>
              </a:rPr>
              <a:t> Có cả hai bức xạ</a:t>
            </a:r>
          </a:p>
          <a:p>
            <a:pPr marL="342900" indent="-342900">
              <a:lnSpc>
                <a:spcPct val="130000"/>
              </a:lnSpc>
              <a:buAutoNum type="alphaUcPeriod"/>
            </a:pPr>
            <a:r>
              <a:rPr lang="en-US" sz="2800" dirty="0" smtClean="0">
                <a:latin typeface="Times New Roman" panose="02020603050405020304" pitchFamily="18" charset="0"/>
                <a:cs typeface="Times New Roman" panose="02020603050405020304" pitchFamily="18" charset="0"/>
              </a:rPr>
              <a:t> Không có bức xạ nào cả.</a:t>
            </a:r>
            <a:endParaRPr lang="en-US" sz="2800" dirty="0">
              <a:latin typeface="Times New Roman" panose="02020603050405020304" pitchFamily="18" charset="0"/>
              <a:cs typeface="Times New Roman" panose="02020603050405020304" pitchFamily="18" charset="0"/>
            </a:endParaRPr>
          </a:p>
        </p:txBody>
      </p:sp>
      <p:sp>
        <p:nvSpPr>
          <p:cNvPr id="41" name="Smiley Face 40"/>
          <p:cNvSpPr/>
          <p:nvPr/>
        </p:nvSpPr>
        <p:spPr>
          <a:xfrm>
            <a:off x="1135561" y="2717597"/>
            <a:ext cx="535577" cy="522515"/>
          </a:xfrm>
          <a:prstGeom prst="smileyFac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25" name="Rectangle 5124"/>
              <p:cNvSpPr/>
              <p:nvPr/>
            </p:nvSpPr>
            <p:spPr>
              <a:xfrm>
                <a:off x="8798803" y="2101595"/>
                <a:ext cx="1400255" cy="553998"/>
              </a:xfrm>
              <a:prstGeom prst="rect">
                <a:avLst/>
              </a:prstGeom>
              <a:solidFill>
                <a:srgbClr val="FF000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FFFF00"/>
                          </a:solidFill>
                          <a:latin typeface="Cambria Math" panose="02040503050406030204" pitchFamily="18" charset="0"/>
                          <a:ea typeface="Cambria Math" panose="02040503050406030204" pitchFamily="18" charset="0"/>
                        </a:rPr>
                        <m:t>𝝀</m:t>
                      </m:r>
                      <m:r>
                        <a:rPr lang="en-US" sz="3000" b="1" i="1" smtClean="0">
                          <a:solidFill>
                            <a:srgbClr val="FFFF00"/>
                          </a:solidFill>
                          <a:latin typeface="Cambria Math" panose="02040503050406030204" pitchFamily="18" charset="0"/>
                          <a:ea typeface="Cambria Math" panose="02040503050406030204" pitchFamily="18" charset="0"/>
                        </a:rPr>
                        <m:t>≤</m:t>
                      </m:r>
                      <m:sSub>
                        <m:sSubPr>
                          <m:ctrlPr>
                            <a:rPr lang="en-US" sz="3000" b="1" i="1">
                              <a:solidFill>
                                <a:srgbClr val="FFFF00"/>
                              </a:solidFill>
                              <a:latin typeface="Cambria Math" panose="02040503050406030204" pitchFamily="18" charset="0"/>
                              <a:ea typeface="Cambria Math" panose="02040503050406030204" pitchFamily="18" charset="0"/>
                            </a:rPr>
                          </m:ctrlPr>
                        </m:sSubPr>
                        <m:e>
                          <m:r>
                            <a:rPr lang="en-US" sz="3000" b="1" i="1">
                              <a:solidFill>
                                <a:srgbClr val="FFFF00"/>
                              </a:solidFill>
                              <a:latin typeface="Cambria Math" panose="02040503050406030204" pitchFamily="18" charset="0"/>
                              <a:ea typeface="Cambria Math" panose="02040503050406030204" pitchFamily="18" charset="0"/>
                            </a:rPr>
                            <m:t>𝝀</m:t>
                          </m:r>
                        </m:e>
                        <m:sub>
                          <m:r>
                            <a:rPr lang="en-US" sz="3000" b="1" i="1">
                              <a:solidFill>
                                <a:srgbClr val="FFFF00"/>
                              </a:solidFill>
                              <a:latin typeface="Cambria Math" panose="02040503050406030204" pitchFamily="18" charset="0"/>
                              <a:ea typeface="Cambria Math" panose="02040503050406030204" pitchFamily="18" charset="0"/>
                            </a:rPr>
                            <m:t>𝟎</m:t>
                          </m:r>
                        </m:sub>
                      </m:sSub>
                    </m:oMath>
                  </m:oMathPara>
                </a14:m>
                <a:endParaRPr lang="en-US" sz="3000" b="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5125" name="Rectangle 5124"/>
              <p:cNvSpPr>
                <a:spLocks noRot="1" noChangeAspect="1" noMove="1" noResize="1" noEditPoints="1" noAdjustHandles="1" noChangeArrowheads="1" noChangeShapeType="1" noTextEdit="1"/>
              </p:cNvSpPr>
              <p:nvPr/>
            </p:nvSpPr>
            <p:spPr>
              <a:xfrm>
                <a:off x="8798803" y="2101595"/>
                <a:ext cx="1400255" cy="553998"/>
              </a:xfrm>
              <a:prstGeom prst="rect">
                <a:avLst/>
              </a:prstGeom>
              <a:blipFill>
                <a:blip r:embed="rId2"/>
                <a:stretch>
                  <a:fillRect/>
                </a:stretch>
              </a:blipFill>
            </p:spPr>
            <p:txBody>
              <a:bodyPr/>
              <a:lstStyle/>
              <a:p>
                <a:r>
                  <a:rPr lang="en-US">
                    <a:noFill/>
                  </a:rPr>
                  <a:t> </a:t>
                </a:r>
              </a:p>
            </p:txBody>
          </p:sp>
        </mc:Fallback>
      </mc:AlternateContent>
      <p:sp>
        <p:nvSpPr>
          <p:cNvPr id="44" name="TextBox 43"/>
          <p:cNvSpPr txBox="1">
            <a:spLocks noChangeArrowheads="1"/>
          </p:cNvSpPr>
          <p:nvPr/>
        </p:nvSpPr>
        <p:spPr bwMode="auto">
          <a:xfrm>
            <a:off x="4832349" y="254706"/>
            <a:ext cx="2384376" cy="646112"/>
          </a:xfrm>
          <a:prstGeom prst="rect">
            <a:avLst/>
          </a:prstGeom>
          <a:solidFill>
            <a:schemeClr val="accent6">
              <a:lumMod val="40000"/>
              <a:lumOff val="6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20594264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Vertical)">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 calcmode="lin" valueType="num">
                                      <p:cBhvr additive="base">
                                        <p:cTn id="12" dur="500" fill="hold"/>
                                        <p:tgtEl>
                                          <p:spTgt spid="5124"/>
                                        </p:tgtEl>
                                        <p:attrNameLst>
                                          <p:attrName>ppt_x</p:attrName>
                                        </p:attrNameLst>
                                      </p:cBhvr>
                                      <p:tavLst>
                                        <p:tav tm="0">
                                          <p:val>
                                            <p:strVal val="#ppt_x"/>
                                          </p:val>
                                        </p:tav>
                                        <p:tav tm="100000">
                                          <p:val>
                                            <p:strVal val="#ppt_x"/>
                                          </p:val>
                                        </p:tav>
                                      </p:tavLst>
                                    </p:anim>
                                    <p:anim calcmode="lin" valueType="num">
                                      <p:cBhvr additive="base">
                                        <p:cTn id="13"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125"/>
                                        </p:tgtEl>
                                        <p:attrNameLst>
                                          <p:attrName>style.visibility</p:attrName>
                                        </p:attrNameLst>
                                      </p:cBhvr>
                                      <p:to>
                                        <p:strVal val="visible"/>
                                      </p:to>
                                    </p:set>
                                    <p:animEffect transition="in" filter="barn(inVertical)">
                                      <p:cBhvr>
                                        <p:cTn id="18" dur="500"/>
                                        <p:tgtEl>
                                          <p:spTgt spid="512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circle(in)">
                                      <p:cBhvr>
                                        <p:cTn id="23"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41" grpId="0" animBg="1"/>
      <p:bldP spid="51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755020"/>
            <a:ext cx="2551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1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TextBox 24"/>
          <p:cNvSpPr txBox="1"/>
          <p:nvPr/>
        </p:nvSpPr>
        <p:spPr>
          <a:xfrm>
            <a:off x="255198" y="872528"/>
            <a:ext cx="10254343" cy="1384995"/>
          </a:xfrm>
          <a:prstGeom prst="rect">
            <a:avLst/>
          </a:prstGeom>
          <a:noFill/>
        </p:spPr>
        <p:txBody>
          <a:bodyPr wrap="square" rtlCol="0">
            <a:spAutoFit/>
          </a:bodyPr>
          <a:lstStyle/>
          <a:p>
            <a:r>
              <a:rPr lang="en-US" sz="2800" b="1" dirty="0" smtClean="0">
                <a:solidFill>
                  <a:srgbClr val="0033CC"/>
                </a:solidFill>
                <a:latin typeface="Times New Roman" panose="02020603050405020304" pitchFamily="18" charset="0"/>
                <a:cs typeface="Times New Roman" panose="02020603050405020304" pitchFamily="18" charset="0"/>
              </a:rPr>
              <a:t>Câu 5</a:t>
            </a:r>
            <a:r>
              <a:rPr lang="en-US" sz="2800" dirty="0" smtClean="0">
                <a:solidFill>
                  <a:srgbClr val="0033CC"/>
                </a:solidFill>
                <a:latin typeface="Times New Roman" panose="02020603050405020304" pitchFamily="18" charset="0"/>
                <a:cs typeface="Times New Roman" panose="02020603050405020304" pitchFamily="18" charset="0"/>
              </a:rPr>
              <a:t>. Chiếu 1 chùm bức xạ đơn sắc có tần số f vào một tấm kim loại có bước sóng giới hạn là 0,3 µm. Hiện tượng quang điện </a:t>
            </a:r>
            <a:r>
              <a:rPr lang="en-US" sz="2800" i="1" dirty="0" smtClean="0">
                <a:solidFill>
                  <a:srgbClr val="FF0000"/>
                </a:solidFill>
                <a:latin typeface="Times New Roman" panose="02020603050405020304" pitchFamily="18" charset="0"/>
                <a:cs typeface="Times New Roman" panose="02020603050405020304" pitchFamily="18" charset="0"/>
              </a:rPr>
              <a:t>không</a:t>
            </a:r>
            <a:r>
              <a:rPr lang="en-US" sz="2800" dirty="0" smtClean="0">
                <a:solidFill>
                  <a:srgbClr val="0033CC"/>
                </a:solidFill>
                <a:latin typeface="Times New Roman" panose="02020603050405020304" pitchFamily="18" charset="0"/>
                <a:cs typeface="Times New Roman" panose="02020603050405020304" pitchFamily="18" charset="0"/>
              </a:rPr>
              <a:t> xảy ra khi chùm bức xạ đó có tần số</a:t>
            </a:r>
            <a:endParaRPr lang="en-US" sz="2800" dirty="0">
              <a:solidFill>
                <a:srgbClr val="0033CC"/>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796835" y="2521034"/>
            <a:ext cx="5416731" cy="2332946"/>
          </a:xfrm>
          <a:prstGeom prst="rect">
            <a:avLst/>
          </a:prstGeom>
          <a:noFill/>
        </p:spPr>
        <p:txBody>
          <a:bodyPr wrap="square" rtlCol="0">
            <a:spAutoFit/>
          </a:bodyPr>
          <a:lstStyle/>
          <a:p>
            <a:pPr marL="342900" indent="-342900">
              <a:lnSpc>
                <a:spcPct val="130000"/>
              </a:lnSpc>
              <a:buAutoNum type="alphaUcPeriod"/>
            </a:pP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f = 2.10</a:t>
            </a:r>
            <a:r>
              <a:rPr lang="en-US" sz="2800" baseline="30000" dirty="0" smtClean="0">
                <a:solidFill>
                  <a:schemeClr val="tx1">
                    <a:lumMod val="95000"/>
                    <a:lumOff val="5000"/>
                  </a:schemeClr>
                </a:solidFill>
                <a:latin typeface="Times New Roman" panose="02020603050405020304" pitchFamily="18" charset="0"/>
                <a:cs typeface="Times New Roman" panose="02020603050405020304" pitchFamily="18" charset="0"/>
              </a:rPr>
              <a:t>15</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Hz</a:t>
            </a:r>
          </a:p>
          <a:p>
            <a:pPr marL="342900" indent="-342900">
              <a:lnSpc>
                <a:spcPct val="130000"/>
              </a:lnSpc>
              <a:buFontTx/>
              <a:buAutoNum type="alphaUcPeriod"/>
            </a:pP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f </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0,5.10</a:t>
            </a:r>
            <a:r>
              <a:rPr lang="en-US" sz="2800" baseline="30000" dirty="0" smtClean="0">
                <a:solidFill>
                  <a:schemeClr val="tx1">
                    <a:lumMod val="95000"/>
                    <a:lumOff val="5000"/>
                  </a:schemeClr>
                </a:solidFill>
                <a:latin typeface="Times New Roman" panose="02020603050405020304" pitchFamily="18" charset="0"/>
                <a:cs typeface="Times New Roman" panose="02020603050405020304" pitchFamily="18" charset="0"/>
              </a:rPr>
              <a:t>15</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Hz</a:t>
            </a:r>
          </a:p>
          <a:p>
            <a:pPr marL="342900" indent="-342900">
              <a:lnSpc>
                <a:spcPct val="130000"/>
              </a:lnSpc>
              <a:buFontTx/>
              <a:buAutoNum type="alphaUcPeriod"/>
            </a:pP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f </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3.10</a:t>
            </a:r>
            <a:r>
              <a:rPr lang="en-US" sz="2800" baseline="30000" dirty="0" smtClean="0">
                <a:solidFill>
                  <a:schemeClr val="tx1">
                    <a:lumMod val="95000"/>
                    <a:lumOff val="5000"/>
                  </a:schemeClr>
                </a:solidFill>
                <a:latin typeface="Times New Roman" panose="02020603050405020304" pitchFamily="18" charset="0"/>
                <a:cs typeface="Times New Roman" panose="02020603050405020304" pitchFamily="18" charset="0"/>
              </a:rPr>
              <a:t>15</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Hz</a:t>
            </a:r>
          </a:p>
          <a:p>
            <a:pPr marL="342900" indent="-342900">
              <a:lnSpc>
                <a:spcPct val="130000"/>
              </a:lnSpc>
              <a:buFontTx/>
              <a:buAutoNum type="alphaUcPeriod"/>
            </a:pP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f </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10</a:t>
            </a:r>
            <a:r>
              <a:rPr lang="en-US" sz="2800" baseline="30000" dirty="0" smtClean="0">
                <a:solidFill>
                  <a:schemeClr val="tx1">
                    <a:lumMod val="95000"/>
                    <a:lumOff val="5000"/>
                  </a:schemeClr>
                </a:solidFill>
                <a:latin typeface="Times New Roman" panose="02020603050405020304" pitchFamily="18" charset="0"/>
                <a:cs typeface="Times New Roman" panose="02020603050405020304" pitchFamily="18" charset="0"/>
              </a:rPr>
              <a:t>15</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Hz</a:t>
            </a:r>
          </a:p>
        </p:txBody>
      </p:sp>
      <mc:AlternateContent xmlns:mc="http://schemas.openxmlformats.org/markup-compatibility/2006" xmlns:a14="http://schemas.microsoft.com/office/drawing/2010/main">
        <mc:Choice Requires="a14">
          <p:sp>
            <p:nvSpPr>
              <p:cNvPr id="27" name="TextBox 26"/>
              <p:cNvSpPr txBox="1"/>
              <p:nvPr/>
            </p:nvSpPr>
            <p:spPr>
              <a:xfrm>
                <a:off x="6100354" y="1944259"/>
                <a:ext cx="5029200" cy="1228093"/>
              </a:xfrm>
              <a:prstGeom prst="rect">
                <a:avLst/>
              </a:prstGeom>
              <a:noFill/>
            </p:spPr>
            <p:txBody>
              <a:bodyPr wrap="square" rtlCol="0">
                <a:spAutoFit/>
              </a:bodyPr>
              <a:lstStyle/>
              <a:p>
                <a:r>
                  <a:rPr lang="el-GR" sz="2800" dirty="0" smtClean="0">
                    <a:latin typeface="Times New Roman" panose="02020603050405020304" pitchFamily="18" charset="0"/>
                    <a:cs typeface="Times New Roman" panose="02020603050405020304" pitchFamily="18" charset="0"/>
                  </a:rPr>
                  <a:t>λ</a:t>
                </a:r>
                <a:r>
                  <a:rPr lang="en-US" sz="2800" baseline="-25000" dirty="0" smtClean="0">
                    <a:latin typeface="Times New Roman" panose="02020603050405020304" pitchFamily="18" charset="0"/>
                    <a:cs typeface="Times New Roman" panose="02020603050405020304" pitchFamily="18" charset="0"/>
                  </a:rPr>
                  <a:t>0 </a:t>
                </a:r>
                <a:r>
                  <a:rPr lang="en-US" sz="2800" dirty="0" smtClean="0">
                    <a:latin typeface="Times New Roman" panose="02020603050405020304" pitchFamily="18" charset="0"/>
                    <a:cs typeface="Times New Roman" panose="02020603050405020304" pitchFamily="18" charset="0"/>
                  </a:rPr>
                  <a:t>= 0,3 µm</a:t>
                </a:r>
              </a:p>
              <a:p>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sSub>
                      <m:sSubPr>
                        <m:ctrlPr>
                          <a:rPr lang="en-US" sz="2800" i="1" smtClean="0">
                            <a:latin typeface="Cambria Math" panose="02040503050406030204" pitchFamily="18" charset="0"/>
                            <a:sym typeface="Wingdings" panose="05000000000000000000" pitchFamily="2" charset="2"/>
                          </a:rPr>
                        </m:ctrlPr>
                      </m:sSubPr>
                      <m:e>
                        <m:r>
                          <a:rPr lang="en-US" sz="2800" b="0" i="1" smtClean="0">
                            <a:latin typeface="Cambria Math" panose="02040503050406030204" pitchFamily="18" charset="0"/>
                            <a:sym typeface="Wingdings" panose="05000000000000000000" pitchFamily="2" charset="2"/>
                          </a:rPr>
                          <m:t>𝑓</m:t>
                        </m:r>
                      </m:e>
                      <m:sub>
                        <m:r>
                          <a:rPr lang="en-US" sz="2800" b="0" i="1" smtClean="0">
                            <a:latin typeface="Cambria Math" panose="02040503050406030204" pitchFamily="18" charset="0"/>
                            <a:sym typeface="Wingdings" panose="05000000000000000000" pitchFamily="2" charset="2"/>
                          </a:rPr>
                          <m:t>0</m:t>
                        </m:r>
                      </m:sub>
                    </m:sSub>
                  </m:oMath>
                </a14:m>
                <a:r>
                  <a:rPr lang="en-US" sz="28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dirty="0" smtClean="0">
                            <a:latin typeface="Cambria Math" panose="02040503050406030204" pitchFamily="18" charset="0"/>
                          </a:rPr>
                        </m:ctrlPr>
                      </m:fPr>
                      <m:num>
                        <m:r>
                          <a:rPr lang="en-US" sz="2800" b="0" i="1" dirty="0" smtClean="0">
                            <a:latin typeface="Cambria Math" panose="02040503050406030204" pitchFamily="18" charset="0"/>
                          </a:rPr>
                          <m:t>𝑐</m:t>
                        </m:r>
                      </m:num>
                      <m:den>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ea typeface="Cambria Math" panose="02040503050406030204" pitchFamily="18" charset="0"/>
                              </a:rPr>
                              <m:t>𝜆</m:t>
                            </m:r>
                          </m:e>
                          <m:sub>
                            <m:r>
                              <a:rPr lang="en-US" sz="2800" b="0" i="1" dirty="0" smtClean="0">
                                <a:latin typeface="Cambria Math" panose="02040503050406030204" pitchFamily="18" charset="0"/>
                              </a:rPr>
                              <m:t>0</m:t>
                            </m:r>
                          </m:sub>
                        </m:sSub>
                      </m:den>
                    </m:f>
                  </m:oMath>
                </a14:m>
                <a:r>
                  <a:rPr lang="en-US" sz="28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800" i="1" dirty="0" smtClean="0">
                            <a:latin typeface="Cambria Math" panose="02040503050406030204" pitchFamily="18" charset="0"/>
                          </a:rPr>
                        </m:ctrlPr>
                      </m:fPr>
                      <m:num>
                        <m:r>
                          <a:rPr lang="en-US" sz="2800" b="0" i="1" dirty="0" smtClean="0">
                            <a:latin typeface="Cambria Math" panose="02040503050406030204" pitchFamily="18" charset="0"/>
                          </a:rPr>
                          <m:t>3.</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10</m:t>
                            </m:r>
                          </m:e>
                          <m:sup>
                            <m:r>
                              <a:rPr lang="en-US" sz="2800" b="0" i="1" dirty="0" smtClean="0">
                                <a:latin typeface="Cambria Math" panose="02040503050406030204" pitchFamily="18" charset="0"/>
                              </a:rPr>
                              <m:t>8</m:t>
                            </m:r>
                          </m:sup>
                        </m:sSup>
                      </m:num>
                      <m:den>
                        <m:r>
                          <a:rPr lang="en-US" sz="2800" b="0" i="1" dirty="0" smtClean="0">
                            <a:latin typeface="Cambria Math" panose="02040503050406030204" pitchFamily="18" charset="0"/>
                          </a:rPr>
                          <m:t>0,3.</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10</m:t>
                            </m:r>
                          </m:e>
                          <m:sup>
                            <m:r>
                              <a:rPr lang="en-US" sz="2800" b="0" i="1" dirty="0" smtClean="0">
                                <a:latin typeface="Cambria Math" panose="02040503050406030204" pitchFamily="18" charset="0"/>
                              </a:rPr>
                              <m:t>−6</m:t>
                            </m:r>
                          </m:sup>
                        </m:sSup>
                      </m:den>
                    </m:f>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10</m:t>
                        </m:r>
                      </m:e>
                      <m:sup>
                        <m:r>
                          <a:rPr lang="en-US" sz="2800" b="0" i="1" dirty="0" smtClean="0">
                            <a:latin typeface="Cambria Math" panose="02040503050406030204" pitchFamily="18" charset="0"/>
                          </a:rPr>
                          <m:t>15</m:t>
                        </m:r>
                      </m:sup>
                    </m:sSup>
                  </m:oMath>
                </a14:m>
                <a:r>
                  <a:rPr lang="en-US" sz="2800" dirty="0" smtClean="0">
                    <a:latin typeface="Times New Roman" panose="02020603050405020304" pitchFamily="18" charset="0"/>
                    <a:cs typeface="Times New Roman" panose="02020603050405020304" pitchFamily="18" charset="0"/>
                  </a:rPr>
                  <a:t> Hz</a:t>
                </a:r>
                <a:endParaRPr lang="en-US" sz="2800" dirty="0">
                  <a:latin typeface="Times New Roman" panose="02020603050405020304" pitchFamily="18" charset="0"/>
                  <a:cs typeface="Times New Roman" panose="020206030504050203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100354" y="1944259"/>
                <a:ext cx="5029200" cy="1228093"/>
              </a:xfrm>
              <a:prstGeom prst="rect">
                <a:avLst/>
              </a:prstGeom>
              <a:blipFill>
                <a:blip r:embed="rId2"/>
                <a:stretch>
                  <a:fillRect l="-2545" t="-5473" b="-1493"/>
                </a:stretch>
              </a:blipFill>
            </p:spPr>
            <p:txBody>
              <a:bodyPr/>
              <a:lstStyle/>
              <a:p>
                <a:r>
                  <a:rPr lang="en-US">
                    <a:noFill/>
                  </a:rPr>
                  <a:t> </a:t>
                </a:r>
              </a:p>
            </p:txBody>
          </p:sp>
        </mc:Fallback>
      </mc:AlternateContent>
      <p:sp>
        <p:nvSpPr>
          <p:cNvPr id="28" name="TextBox 27"/>
          <p:cNvSpPr txBox="1"/>
          <p:nvPr/>
        </p:nvSpPr>
        <p:spPr>
          <a:xfrm>
            <a:off x="5760721" y="3170430"/>
            <a:ext cx="5493404" cy="523220"/>
          </a:xfrm>
          <a:prstGeom prst="rect">
            <a:avLst/>
          </a:prstGeom>
          <a:solidFill>
            <a:schemeClr val="bg1"/>
          </a:solid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Để xảy ra hiện tượng quang điện thì:</a:t>
            </a:r>
          </a:p>
        </p:txBody>
      </p:sp>
      <mc:AlternateContent xmlns:mc="http://schemas.openxmlformats.org/markup-compatibility/2006" xmlns:a14="http://schemas.microsoft.com/office/drawing/2010/main">
        <mc:Choice Requires="a14">
          <p:sp>
            <p:nvSpPr>
              <p:cNvPr id="29" name="Rectangle 28"/>
              <p:cNvSpPr/>
              <p:nvPr/>
            </p:nvSpPr>
            <p:spPr>
              <a:xfrm>
                <a:off x="6633119" y="3789514"/>
                <a:ext cx="3060325" cy="523220"/>
              </a:xfrm>
              <a:prstGeom prst="rect">
                <a:avLst/>
              </a:prstGeom>
              <a:solidFill>
                <a:srgbClr val="FFFF00"/>
              </a:solidFill>
            </p:spPr>
            <p:txBody>
              <a:bodyPr wrap="none">
                <a:spAutoFit/>
              </a:bodyPr>
              <a:lstStyle/>
              <a:p>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𝜆</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𝜆</m:t>
                        </m:r>
                      </m:e>
                      <m:sub>
                        <m:r>
                          <a:rPr lang="en-US" sz="2800" i="1">
                            <a:latin typeface="Cambria Math" panose="02040503050406030204" pitchFamily="18" charset="0"/>
                            <a:ea typeface="Cambria Math" panose="02040503050406030204" pitchFamily="18" charset="0"/>
                          </a:rPr>
                          <m:t>0</m:t>
                        </m:r>
                      </m:sub>
                    </m:sSub>
                  </m:oMath>
                </a14:m>
                <a:r>
                  <a:rPr lang="en-US" sz="2800" dirty="0">
                    <a:latin typeface="Times New Roman" panose="02020603050405020304" pitchFamily="18" charset="0"/>
                    <a:cs typeface="Times New Roman" panose="02020603050405020304" pitchFamily="18" charset="0"/>
                  </a:rPr>
                  <a:t> hay  </a:t>
                </a:r>
                <a14:m>
                  <m:oMath xmlns:m="http://schemas.openxmlformats.org/officeDocument/2006/math">
                    <m:r>
                      <a:rPr lang="en-US" sz="2800" i="1">
                        <a:latin typeface="Cambria Math" panose="02040503050406030204" pitchFamily="18" charset="0"/>
                      </a:rPr>
                      <m:t>𝑓</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𝑓</m:t>
                        </m:r>
                      </m:e>
                      <m:sub>
                        <m:r>
                          <a:rPr lang="en-US" sz="2800" i="1">
                            <a:latin typeface="Cambria Math" panose="02040503050406030204" pitchFamily="18" charset="0"/>
                            <a:ea typeface="Cambria Math" panose="02040503050406030204" pitchFamily="18" charset="0"/>
                          </a:rPr>
                          <m:t>0</m:t>
                        </m:r>
                      </m:sub>
                    </m:sSub>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6633119" y="3789514"/>
                <a:ext cx="3060325" cy="523220"/>
              </a:xfrm>
              <a:prstGeom prst="rect">
                <a:avLst/>
              </a:prstGeom>
              <a:blipFill>
                <a:blip r:embed="rId3"/>
                <a:stretch>
                  <a:fillRect t="-12941" b="-32941"/>
                </a:stretch>
              </a:blipFill>
            </p:spPr>
            <p:txBody>
              <a:bodyPr/>
              <a:lstStyle/>
              <a:p>
                <a:r>
                  <a:rPr lang="en-US">
                    <a:noFill/>
                  </a:rPr>
                  <a:t> </a:t>
                </a:r>
              </a:p>
            </p:txBody>
          </p:sp>
        </mc:Fallback>
      </mc:AlternateContent>
      <p:sp>
        <p:nvSpPr>
          <p:cNvPr id="30" name="Smiley Face 29"/>
          <p:cNvSpPr/>
          <p:nvPr/>
        </p:nvSpPr>
        <p:spPr>
          <a:xfrm>
            <a:off x="739754" y="3164992"/>
            <a:ext cx="535577" cy="522515"/>
          </a:xfrm>
          <a:prstGeom prst="smileyFac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a:spLocks noChangeArrowheads="1"/>
          </p:cNvSpPr>
          <p:nvPr/>
        </p:nvSpPr>
        <p:spPr bwMode="auto">
          <a:xfrm>
            <a:off x="4908166" y="226416"/>
            <a:ext cx="2384376" cy="646112"/>
          </a:xfrm>
          <a:prstGeom prst="rect">
            <a:avLst/>
          </a:prstGeom>
          <a:solidFill>
            <a:schemeClr val="accent6">
              <a:lumMod val="40000"/>
              <a:lumOff val="6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20849823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circle(in)">
                                      <p:cBhvr>
                                        <p:cTn id="35"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animBg="1"/>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546" y="971452"/>
            <a:ext cx="11743508" cy="523220"/>
          </a:xfrm>
          <a:prstGeom prst="rect">
            <a:avLst/>
          </a:prstGeom>
          <a:noFill/>
        </p:spPr>
        <p:txBody>
          <a:bodyPr wrap="square" rtlCol="0">
            <a:spAutoFit/>
          </a:bodyPr>
          <a:lstStyle/>
          <a:p>
            <a:r>
              <a:rPr lang="en-US" sz="2800" b="1" dirty="0" smtClean="0">
                <a:solidFill>
                  <a:srgbClr val="0033CC"/>
                </a:solidFill>
                <a:latin typeface="Times New Roman" panose="02020603050405020304" pitchFamily="18" charset="0"/>
                <a:cs typeface="Times New Roman" panose="02020603050405020304" pitchFamily="18" charset="0"/>
              </a:rPr>
              <a:t>Câu 6.</a:t>
            </a:r>
            <a:r>
              <a:rPr lang="en-US" sz="2800" dirty="0" smtClean="0">
                <a:solidFill>
                  <a:srgbClr val="0033CC"/>
                </a:solidFill>
                <a:latin typeface="Times New Roman" panose="02020603050405020304" pitchFamily="18" charset="0"/>
                <a:cs typeface="Times New Roman" panose="02020603050405020304" pitchFamily="18" charset="0"/>
              </a:rPr>
              <a:t> Phôtôn có bước sóng trong chân không là 0,5 µm thì sẽ có năng lượng là:</a:t>
            </a:r>
            <a:endParaRPr lang="en-US" sz="2800" dirty="0">
              <a:solidFill>
                <a:srgbClr val="0033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62594" y="1926267"/>
            <a:ext cx="2717075" cy="2332946"/>
          </a:xfrm>
          <a:prstGeom prst="rect">
            <a:avLst/>
          </a:prstGeom>
          <a:noFill/>
        </p:spPr>
        <p:txBody>
          <a:bodyPr wrap="square" rtlCol="0">
            <a:spAutoFit/>
          </a:bodyPr>
          <a:lstStyle/>
          <a:p>
            <a:pPr marL="342900" indent="-342900">
              <a:lnSpc>
                <a:spcPct val="130000"/>
              </a:lnSpc>
              <a:buAutoNum type="alphaUcPeriod"/>
            </a:pP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3,975</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10</a:t>
            </a:r>
            <a:r>
              <a:rPr lang="vi-VN" sz="2800" baseline="30000" dirty="0" smtClean="0">
                <a:latin typeface="Times New Roman" panose="02020603050405020304" pitchFamily="18" charset="0"/>
                <a:cs typeface="Times New Roman" panose="02020603050405020304" pitchFamily="18" charset="0"/>
              </a:rPr>
              <a:t>-25</a:t>
            </a:r>
            <a:r>
              <a:rPr lang="en-US" sz="2800" baseline="300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J</a:t>
            </a:r>
            <a:endParaRPr lang="en-US" sz="2800" dirty="0" smtClean="0">
              <a:latin typeface="Times New Roman" panose="02020603050405020304" pitchFamily="18" charset="0"/>
              <a:cs typeface="Times New Roman" panose="02020603050405020304" pitchFamily="18" charset="0"/>
            </a:endParaRPr>
          </a:p>
          <a:p>
            <a:pPr marL="342900" indent="-342900">
              <a:lnSpc>
                <a:spcPct val="130000"/>
              </a:lnSpc>
              <a:buAutoNum type="alphaUcPeriod"/>
            </a:pP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2,5.10</a:t>
            </a:r>
            <a:r>
              <a:rPr lang="vi-VN" sz="2800" baseline="30000" dirty="0" smtClean="0">
                <a:latin typeface="Times New Roman" panose="02020603050405020304" pitchFamily="18" charset="0"/>
                <a:cs typeface="Times New Roman" panose="02020603050405020304" pitchFamily="18" charset="0"/>
              </a:rPr>
              <a:t>24</a:t>
            </a:r>
            <a:r>
              <a:rPr lang="en-US" sz="2800" baseline="300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J</a:t>
            </a:r>
            <a:endParaRPr lang="en-US" sz="2800" dirty="0" smtClean="0">
              <a:latin typeface="Times New Roman" panose="02020603050405020304" pitchFamily="18" charset="0"/>
              <a:cs typeface="Times New Roman" panose="02020603050405020304" pitchFamily="18" charset="0"/>
            </a:endParaRPr>
          </a:p>
          <a:p>
            <a:pPr marL="342900" indent="-342900">
              <a:lnSpc>
                <a:spcPct val="130000"/>
              </a:lnSpc>
              <a:buAutoNum type="alphaUcPeriod"/>
            </a:pP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3,975</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10</a:t>
            </a:r>
            <a:r>
              <a:rPr lang="vi-VN" sz="2800" baseline="30000" dirty="0" smtClean="0">
                <a:latin typeface="Times New Roman" panose="02020603050405020304" pitchFamily="18" charset="0"/>
                <a:cs typeface="Times New Roman" panose="02020603050405020304" pitchFamily="18" charset="0"/>
              </a:rPr>
              <a:t>-19</a:t>
            </a:r>
            <a:r>
              <a:rPr lang="en-US" sz="2800" baseline="300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J</a:t>
            </a:r>
            <a:endParaRPr lang="en-US" sz="2800" dirty="0" smtClean="0">
              <a:latin typeface="Times New Roman" panose="02020603050405020304" pitchFamily="18" charset="0"/>
              <a:cs typeface="Times New Roman" panose="02020603050405020304" pitchFamily="18" charset="0"/>
            </a:endParaRPr>
          </a:p>
          <a:p>
            <a:pPr marL="342900" indent="-342900">
              <a:lnSpc>
                <a:spcPct val="130000"/>
              </a:lnSpc>
              <a:buAutoNum type="alphaUcPeriod"/>
            </a:pP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4,42.10</a:t>
            </a:r>
            <a:r>
              <a:rPr lang="vi-VN" sz="2800" baseline="30000" dirty="0" smtClean="0">
                <a:latin typeface="Times New Roman" panose="02020603050405020304" pitchFamily="18" charset="0"/>
                <a:cs typeface="Times New Roman" panose="02020603050405020304" pitchFamily="18" charset="0"/>
              </a:rPr>
              <a:t>-26</a:t>
            </a:r>
            <a:r>
              <a:rPr lang="en-US" sz="2800" baseline="300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J</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p:cNvSpPr txBox="1"/>
              <p:nvPr/>
            </p:nvSpPr>
            <p:spPr>
              <a:xfrm>
                <a:off x="5094516" y="2017707"/>
                <a:ext cx="1384662" cy="724365"/>
              </a:xfrm>
              <a:prstGeom prst="rect">
                <a:avLst/>
              </a:prstGeom>
              <a:solidFill>
                <a:srgbClr val="FFFF00"/>
              </a:solidFill>
              <a:ln>
                <a:noFill/>
              </a:ln>
            </p:spPr>
            <p:txBody>
              <a:bodyPr wrap="square" rtlCol="0">
                <a:spAutoFit/>
              </a:bodyPr>
              <a:lstStyle/>
              <a:p>
                <a14:m>
                  <m:oMath xmlns:m="http://schemas.openxmlformats.org/officeDocument/2006/math">
                    <m:r>
                      <m:rPr>
                        <m:sty m:val="p"/>
                      </m:rPr>
                      <a:rPr lang="en-US" sz="2800" i="0" smtClean="0">
                        <a:latin typeface="Cambria Math" panose="02040503050406030204" pitchFamily="18" charset="0"/>
                        <a:ea typeface="Cambria Math" panose="02040503050406030204" pitchFamily="18" charset="0"/>
                      </a:rPr>
                      <m:t>ε</m:t>
                    </m:r>
                    <m:r>
                      <a:rPr lang="en-US" sz="2800" b="0" i="0"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m:rPr>
                            <m:sty m:val="p"/>
                          </m:rPr>
                          <a:rPr lang="en-US" sz="2800" b="0" i="0" smtClean="0">
                            <a:latin typeface="Cambria Math" panose="02040503050406030204" pitchFamily="18" charset="0"/>
                            <a:ea typeface="Cambria Math" panose="02040503050406030204" pitchFamily="18" charset="0"/>
                          </a:rPr>
                          <m:t>hc</m:t>
                        </m:r>
                      </m:num>
                      <m:den>
                        <m:r>
                          <m:rPr>
                            <m:sty m:val="p"/>
                          </m:rPr>
                          <a:rPr lang="en-US" sz="2800" b="0" i="0" smtClean="0">
                            <a:latin typeface="Cambria Math" panose="02040503050406030204" pitchFamily="18" charset="0"/>
                            <a:ea typeface="Cambria Math" panose="02040503050406030204" pitchFamily="18" charset="0"/>
                          </a:rPr>
                          <m:t>λ</m:t>
                        </m:r>
                      </m:den>
                    </m:f>
                  </m:oMath>
                </a14:m>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94516" y="2017707"/>
                <a:ext cx="1384662" cy="724365"/>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421088" y="2890137"/>
                <a:ext cx="2631682" cy="797206"/>
              </a:xfrm>
              <a:prstGeom prst="rect">
                <a:avLst/>
              </a:prstGeom>
              <a:solidFill>
                <a:schemeClr val="accent6">
                  <a:lumMod val="60000"/>
                  <a:lumOff val="40000"/>
                </a:schemeClr>
              </a:solidFill>
            </p:spPr>
            <p:txBody>
              <a:bodyPr wrap="none">
                <a:spAutoFit/>
              </a:bodyPr>
              <a:lstStyle/>
              <a:p>
                <a:r>
                  <a:rPr lang="en-US" sz="28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6,625.</m:t>
                        </m:r>
                        <m:sSup>
                          <m:sSupPr>
                            <m:ctrlPr>
                              <a:rPr lang="en-US" sz="2800" i="1">
                                <a:latin typeface="Cambria Math" panose="02040503050406030204" pitchFamily="18" charset="0"/>
                              </a:rPr>
                            </m:ctrlPr>
                          </m:sSupPr>
                          <m:e>
                            <m:r>
                              <a:rPr lang="en-US" sz="2800">
                                <a:latin typeface="Cambria Math" panose="02040503050406030204" pitchFamily="18" charset="0"/>
                              </a:rPr>
                              <m:t>10</m:t>
                            </m:r>
                          </m:e>
                          <m:sup>
                            <m:r>
                              <a:rPr lang="en-US" sz="2800">
                                <a:latin typeface="Cambria Math" panose="02040503050406030204" pitchFamily="18" charset="0"/>
                              </a:rPr>
                              <m:t>−34</m:t>
                            </m:r>
                          </m:sup>
                        </m:sSup>
                        <m:r>
                          <a:rPr lang="en-US" sz="2800">
                            <a:latin typeface="Cambria Math" panose="02040503050406030204" pitchFamily="18" charset="0"/>
                          </a:rPr>
                          <m:t>.3.</m:t>
                        </m:r>
                        <m:sSup>
                          <m:sSupPr>
                            <m:ctrlPr>
                              <a:rPr lang="en-US" sz="2800" i="1">
                                <a:latin typeface="Cambria Math" panose="02040503050406030204" pitchFamily="18" charset="0"/>
                              </a:rPr>
                            </m:ctrlPr>
                          </m:sSupPr>
                          <m:e>
                            <m:r>
                              <a:rPr lang="en-US" sz="2800">
                                <a:latin typeface="Cambria Math" panose="02040503050406030204" pitchFamily="18" charset="0"/>
                              </a:rPr>
                              <m:t>10</m:t>
                            </m:r>
                          </m:e>
                          <m:sup>
                            <m:r>
                              <a:rPr lang="en-US" sz="2800">
                                <a:latin typeface="Cambria Math" panose="02040503050406030204" pitchFamily="18" charset="0"/>
                              </a:rPr>
                              <m:t>8</m:t>
                            </m:r>
                          </m:sup>
                        </m:sSup>
                      </m:num>
                      <m:den>
                        <m:r>
                          <a:rPr lang="en-US" sz="2800">
                            <a:latin typeface="Cambria Math" panose="02040503050406030204" pitchFamily="18" charset="0"/>
                          </a:rPr>
                          <m:t>0,5.</m:t>
                        </m:r>
                        <m:sSup>
                          <m:sSupPr>
                            <m:ctrlPr>
                              <a:rPr lang="en-US" sz="2800" i="1">
                                <a:latin typeface="Cambria Math" panose="02040503050406030204" pitchFamily="18" charset="0"/>
                              </a:rPr>
                            </m:ctrlPr>
                          </m:sSupPr>
                          <m:e>
                            <m:r>
                              <a:rPr lang="en-US" sz="2800">
                                <a:latin typeface="Cambria Math" panose="02040503050406030204" pitchFamily="18" charset="0"/>
                              </a:rPr>
                              <m:t>10</m:t>
                            </m:r>
                          </m:e>
                          <m:sup>
                            <m:r>
                              <a:rPr lang="en-US" sz="2800">
                                <a:latin typeface="Cambria Math" panose="02040503050406030204" pitchFamily="18" charset="0"/>
                              </a:rPr>
                              <m:t>−6</m:t>
                            </m:r>
                          </m:sup>
                        </m:sSup>
                      </m:den>
                    </m:f>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421088" y="2890137"/>
                <a:ext cx="2631682" cy="797206"/>
              </a:xfrm>
              <a:prstGeom prst="rect">
                <a:avLst/>
              </a:prstGeom>
              <a:blipFill>
                <a:blip r:embed="rId3"/>
                <a:stretch>
                  <a:fillRect l="-4630" b="-3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421088" y="3827434"/>
                <a:ext cx="2552750" cy="523220"/>
              </a:xfrm>
              <a:prstGeom prst="rect">
                <a:avLst/>
              </a:prstGeom>
              <a:solidFill>
                <a:schemeClr val="accent4">
                  <a:lumMod val="40000"/>
                  <a:lumOff val="60000"/>
                </a:schemeClr>
              </a:solidFill>
            </p:spPr>
            <p:txBody>
              <a:bodyPr wrap="none">
                <a:spAutoFit/>
              </a:bodyPr>
              <a:lstStyle/>
              <a:p>
                <a:r>
                  <a:rPr lang="en-US" sz="2800" dirty="0" smtClean="0">
                    <a:latin typeface="Times New Roman" panose="02020603050405020304" pitchFamily="18" charset="0"/>
                    <a:cs typeface="Times New Roman" panose="02020603050405020304" pitchFamily="18" charset="0"/>
                  </a:rPr>
                  <a:t>= 3,975</a:t>
                </a:r>
                <a:r>
                  <a:rPr lang="en-US" sz="28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800" i="1">
                            <a:latin typeface="Cambria Math" panose="02040503050406030204" pitchFamily="18" charset="0"/>
                          </a:rPr>
                        </m:ctrlPr>
                      </m:sSupPr>
                      <m:e>
                        <m:r>
                          <a:rPr lang="en-US" sz="2800">
                            <a:latin typeface="Cambria Math" panose="02040503050406030204" pitchFamily="18" charset="0"/>
                          </a:rPr>
                          <m:t>10</m:t>
                        </m:r>
                      </m:e>
                      <m:sup>
                        <m:r>
                          <a:rPr lang="en-US" sz="2800">
                            <a:latin typeface="Cambria Math" panose="02040503050406030204" pitchFamily="18" charset="0"/>
                          </a:rPr>
                          <m:t>−19</m:t>
                        </m:r>
                      </m:sup>
                    </m:sSup>
                    <m:r>
                      <a:rPr lang="en-US" sz="2800">
                        <a:latin typeface="Cambria Math" panose="02040503050406030204" pitchFamily="18" charset="0"/>
                      </a:rPr>
                      <m:t> </m:t>
                    </m:r>
                    <m:r>
                      <m:rPr>
                        <m:sty m:val="p"/>
                      </m:rPr>
                      <a:rPr lang="en-US" sz="2800">
                        <a:latin typeface="Cambria Math" panose="02040503050406030204" pitchFamily="18" charset="0"/>
                      </a:rPr>
                      <m:t>J</m:t>
                    </m:r>
                  </m:oMath>
                </a14:m>
                <a:r>
                  <a:rPr lang="en-US" sz="2800" dirty="0">
                    <a:latin typeface="Times New Roman" panose="02020603050405020304" pitchFamily="18" charset="0"/>
                    <a:cs typeface="Times New Roman" panose="02020603050405020304" pitchFamily="18" charset="0"/>
                  </a:rPr>
                  <a:t> </a:t>
                </a:r>
              </a:p>
            </p:txBody>
          </p:sp>
        </mc:Choice>
        <mc:Fallback xmlns="">
          <p:sp>
            <p:nvSpPr>
              <p:cNvPr id="11" name="Rectangle 10"/>
              <p:cNvSpPr>
                <a:spLocks noRot="1" noChangeAspect="1" noMove="1" noResize="1" noEditPoints="1" noAdjustHandles="1" noChangeArrowheads="1" noChangeShapeType="1" noTextEdit="1"/>
              </p:cNvSpPr>
              <p:nvPr/>
            </p:nvSpPr>
            <p:spPr>
              <a:xfrm>
                <a:off x="5421088" y="3827434"/>
                <a:ext cx="2552750" cy="523220"/>
              </a:xfrm>
              <a:prstGeom prst="rect">
                <a:avLst/>
              </a:prstGeom>
              <a:blipFill>
                <a:blip r:embed="rId4"/>
                <a:stretch>
                  <a:fillRect l="-4773" t="-12791" b="-31395"/>
                </a:stretch>
              </a:blipFill>
            </p:spPr>
            <p:txBody>
              <a:bodyPr/>
              <a:lstStyle/>
              <a:p>
                <a:r>
                  <a:rPr lang="en-US">
                    <a:noFill/>
                  </a:rPr>
                  <a:t> </a:t>
                </a:r>
              </a:p>
            </p:txBody>
          </p:sp>
        </mc:Fallback>
      </mc:AlternateContent>
      <p:sp>
        <p:nvSpPr>
          <p:cNvPr id="12" name="Smiley Face 11"/>
          <p:cNvSpPr/>
          <p:nvPr/>
        </p:nvSpPr>
        <p:spPr>
          <a:xfrm>
            <a:off x="1040200" y="3164828"/>
            <a:ext cx="535577" cy="522515"/>
          </a:xfrm>
          <a:prstGeom prst="smileyFac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a:spLocks noChangeArrowheads="1"/>
          </p:cNvSpPr>
          <p:nvPr/>
        </p:nvSpPr>
        <p:spPr bwMode="auto">
          <a:xfrm>
            <a:off x="4832350" y="313506"/>
            <a:ext cx="2384376" cy="646112"/>
          </a:xfrm>
          <a:prstGeom prst="rect">
            <a:avLst/>
          </a:prstGeom>
          <a:solidFill>
            <a:schemeClr val="accent6">
              <a:lumMod val="40000"/>
              <a:lumOff val="6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32498620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1" y="998279"/>
            <a:ext cx="11743508" cy="954107"/>
          </a:xfrm>
          <a:prstGeom prst="rect">
            <a:avLst/>
          </a:prstGeom>
          <a:noFill/>
        </p:spPr>
        <p:txBody>
          <a:bodyPr wrap="square" rtlCol="0">
            <a:spAutoFit/>
          </a:bodyPr>
          <a:lstStyle/>
          <a:p>
            <a:r>
              <a:rPr lang="en-US" sz="2800" b="1" dirty="0" smtClean="0">
                <a:solidFill>
                  <a:srgbClr val="0033CC"/>
                </a:solidFill>
                <a:latin typeface="Times New Roman" panose="02020603050405020304" pitchFamily="18" charset="0"/>
                <a:cs typeface="Times New Roman" panose="02020603050405020304" pitchFamily="18" charset="0"/>
              </a:rPr>
              <a:t>Câu 7.</a:t>
            </a:r>
            <a:r>
              <a:rPr lang="en-US" sz="2800" dirty="0" smtClean="0">
                <a:solidFill>
                  <a:srgbClr val="0033CC"/>
                </a:solidFill>
                <a:latin typeface="Times New Roman" panose="02020603050405020304" pitchFamily="18" charset="0"/>
                <a:cs typeface="Times New Roman" panose="02020603050405020304" pitchFamily="18" charset="0"/>
              </a:rPr>
              <a:t> Công thoát của một kim loại là 3,52.10</a:t>
            </a:r>
            <a:r>
              <a:rPr lang="en-US" sz="2800" baseline="30000" dirty="0" smtClean="0">
                <a:solidFill>
                  <a:srgbClr val="0033CC"/>
                </a:solidFill>
                <a:latin typeface="Times New Roman" panose="02020603050405020304" pitchFamily="18" charset="0"/>
                <a:cs typeface="Times New Roman" panose="02020603050405020304" pitchFamily="18" charset="0"/>
              </a:rPr>
              <a:t>-19</a:t>
            </a:r>
            <a:r>
              <a:rPr lang="en-US" sz="2800" dirty="0" smtClean="0">
                <a:solidFill>
                  <a:srgbClr val="0033CC"/>
                </a:solidFill>
                <a:latin typeface="Times New Roman" panose="02020603050405020304" pitchFamily="18" charset="0"/>
                <a:cs typeface="Times New Roman" panose="02020603050405020304" pitchFamily="18" charset="0"/>
              </a:rPr>
              <a:t>J. Kim loại này có giới hạn quang điện là bao nhiêu?</a:t>
            </a:r>
            <a:endParaRPr lang="en-US" sz="2800" dirty="0">
              <a:solidFill>
                <a:srgbClr val="0033CC"/>
              </a:solidFill>
              <a:latin typeface="Times New Roman" panose="02020603050405020304" pitchFamily="18" charset="0"/>
              <a:cs typeface="Times New Roman" panose="02020603050405020304" pitchFamily="18" charset="0"/>
            </a:endParaRPr>
          </a:p>
        </p:txBody>
      </p:sp>
      <p:sp>
        <p:nvSpPr>
          <p:cNvPr id="4" name="Rectangle 16"/>
          <p:cNvSpPr>
            <a:spLocks noChangeArrowheads="1"/>
          </p:cNvSpPr>
          <p:nvPr/>
        </p:nvSpPr>
        <p:spPr bwMode="auto">
          <a:xfrm>
            <a:off x="1068294" y="2524875"/>
            <a:ext cx="256698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buFontTx/>
              <a:buAutoNum type="alphaUcPeriod"/>
            </a:pPr>
            <a:r>
              <a:rPr lang="el-GR" altLang="en-US" sz="2800" b="0" dirty="0" smtClean="0">
                <a:latin typeface="Times New Roman" panose="02020603050405020304" pitchFamily="18" charset="0"/>
                <a:cs typeface="Times New Roman" panose="02020603050405020304" pitchFamily="18" charset="0"/>
              </a:rPr>
              <a:t>λ</a:t>
            </a:r>
            <a:r>
              <a:rPr lang="en-US" altLang="en-US" sz="2800" b="0" baseline="-25000" dirty="0" smtClean="0">
                <a:latin typeface="Times New Roman" panose="02020603050405020304" pitchFamily="18" charset="0"/>
                <a:cs typeface="Times New Roman" panose="02020603050405020304" pitchFamily="18" charset="0"/>
              </a:rPr>
              <a:t>0</a:t>
            </a:r>
            <a:r>
              <a:rPr lang="en-US" altLang="en-US" sz="2800" b="0" dirty="0" smtClean="0">
                <a:latin typeface="Times New Roman" panose="02020603050405020304" pitchFamily="18" charset="0"/>
                <a:cs typeface="Times New Roman" panose="02020603050405020304" pitchFamily="18" charset="0"/>
              </a:rPr>
              <a:t>= 0,49 µm</a:t>
            </a:r>
            <a:endParaRPr lang="en-US" altLang="en-US" sz="2800" b="0" dirty="0">
              <a:latin typeface="Times New Roman" panose="02020603050405020304" pitchFamily="18" charset="0"/>
              <a:cs typeface="Times New Roman" panose="02020603050405020304" pitchFamily="18" charset="0"/>
            </a:endParaRPr>
          </a:p>
          <a:p>
            <a:pPr>
              <a:buFontTx/>
              <a:buAutoNum type="alphaUcPeriod"/>
            </a:pPr>
            <a:r>
              <a:rPr lang="el-GR" altLang="en-US" sz="2800" b="0" dirty="0">
                <a:latin typeface="Times New Roman" panose="02020603050405020304" pitchFamily="18" charset="0"/>
                <a:cs typeface="Times New Roman" panose="02020603050405020304" pitchFamily="18" charset="0"/>
              </a:rPr>
              <a:t>λ</a:t>
            </a:r>
            <a:r>
              <a:rPr lang="en-US" altLang="en-US" sz="2800" b="0" baseline="-25000" dirty="0">
                <a:latin typeface="Times New Roman" panose="02020603050405020304" pitchFamily="18" charset="0"/>
                <a:cs typeface="Times New Roman" panose="02020603050405020304" pitchFamily="18" charset="0"/>
              </a:rPr>
              <a:t>0</a:t>
            </a:r>
            <a:r>
              <a:rPr lang="en-US" altLang="en-US" sz="2800" b="0" dirty="0">
                <a:latin typeface="Times New Roman" panose="02020603050405020304" pitchFamily="18" charset="0"/>
                <a:cs typeface="Times New Roman" panose="02020603050405020304" pitchFamily="18" charset="0"/>
              </a:rPr>
              <a:t>= </a:t>
            </a:r>
            <a:r>
              <a:rPr lang="en-US" altLang="en-US" sz="2800" b="0" dirty="0" smtClean="0">
                <a:latin typeface="Times New Roman" panose="02020603050405020304" pitchFamily="18" charset="0"/>
                <a:cs typeface="Times New Roman" panose="02020603050405020304" pitchFamily="18" charset="0"/>
              </a:rPr>
              <a:t>0,65 µm</a:t>
            </a:r>
            <a:endParaRPr lang="en-US" altLang="en-US" sz="2800" b="0" dirty="0">
              <a:latin typeface="Times New Roman" panose="02020603050405020304" pitchFamily="18" charset="0"/>
              <a:cs typeface="Times New Roman" panose="02020603050405020304" pitchFamily="18" charset="0"/>
            </a:endParaRPr>
          </a:p>
          <a:p>
            <a:pPr>
              <a:buFontTx/>
              <a:buAutoNum type="alphaUcPeriod"/>
            </a:pPr>
            <a:r>
              <a:rPr lang="el-GR" altLang="en-US" sz="2800" b="0" dirty="0">
                <a:latin typeface="Times New Roman" panose="02020603050405020304" pitchFamily="18" charset="0"/>
                <a:cs typeface="Times New Roman" panose="02020603050405020304" pitchFamily="18" charset="0"/>
              </a:rPr>
              <a:t>λ</a:t>
            </a:r>
            <a:r>
              <a:rPr lang="en-US" altLang="en-US" sz="2800" b="0" baseline="-25000" dirty="0">
                <a:latin typeface="Times New Roman" panose="02020603050405020304" pitchFamily="18" charset="0"/>
                <a:cs typeface="Times New Roman" panose="02020603050405020304" pitchFamily="18" charset="0"/>
              </a:rPr>
              <a:t>0</a:t>
            </a:r>
            <a:r>
              <a:rPr lang="en-US" altLang="en-US" sz="2800" b="0" dirty="0">
                <a:latin typeface="Times New Roman" panose="02020603050405020304" pitchFamily="18" charset="0"/>
                <a:cs typeface="Times New Roman" panose="02020603050405020304" pitchFamily="18" charset="0"/>
              </a:rPr>
              <a:t>= </a:t>
            </a:r>
            <a:r>
              <a:rPr lang="en-US" altLang="en-US" sz="2800" b="0" dirty="0" smtClean="0">
                <a:latin typeface="Times New Roman" panose="02020603050405020304" pitchFamily="18" charset="0"/>
                <a:cs typeface="Times New Roman" panose="02020603050405020304" pitchFamily="18" charset="0"/>
              </a:rPr>
              <a:t>0,90 µm</a:t>
            </a:r>
            <a:endParaRPr lang="en-US" altLang="en-US" sz="2800" b="0" dirty="0">
              <a:latin typeface="Times New Roman" panose="02020603050405020304" pitchFamily="18" charset="0"/>
              <a:cs typeface="Times New Roman" panose="02020603050405020304" pitchFamily="18" charset="0"/>
            </a:endParaRPr>
          </a:p>
          <a:p>
            <a:pPr>
              <a:buFontTx/>
              <a:buAutoNum type="alphaUcPeriod"/>
            </a:pPr>
            <a:r>
              <a:rPr lang="el-GR" altLang="en-US" sz="2800" b="0" dirty="0">
                <a:latin typeface="Times New Roman" panose="02020603050405020304" pitchFamily="18" charset="0"/>
                <a:cs typeface="Times New Roman" panose="02020603050405020304" pitchFamily="18" charset="0"/>
              </a:rPr>
              <a:t>λ</a:t>
            </a:r>
            <a:r>
              <a:rPr lang="en-US" altLang="en-US" sz="2800" b="0" baseline="-25000" dirty="0">
                <a:latin typeface="Times New Roman" panose="02020603050405020304" pitchFamily="18" charset="0"/>
                <a:cs typeface="Times New Roman" panose="02020603050405020304" pitchFamily="18" charset="0"/>
              </a:rPr>
              <a:t>0</a:t>
            </a:r>
            <a:r>
              <a:rPr lang="en-US" altLang="en-US" sz="2800" b="0" dirty="0">
                <a:latin typeface="Times New Roman" panose="02020603050405020304" pitchFamily="18" charset="0"/>
                <a:cs typeface="Times New Roman" panose="02020603050405020304" pitchFamily="18" charset="0"/>
              </a:rPr>
              <a:t>= </a:t>
            </a:r>
            <a:r>
              <a:rPr lang="en-US" altLang="en-US" sz="2800" b="0" dirty="0" smtClean="0">
                <a:latin typeface="Times New Roman" panose="02020603050405020304" pitchFamily="18" charset="0"/>
                <a:cs typeface="Times New Roman" panose="02020603050405020304" pitchFamily="18" charset="0"/>
              </a:rPr>
              <a:t>0,56 µm</a:t>
            </a:r>
            <a:endParaRPr lang="en-US" altLang="en-US" sz="2800" b="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5453744" y="2106823"/>
                <a:ext cx="1384662" cy="983731"/>
              </a:xfrm>
              <a:prstGeom prst="rect">
                <a:avLst/>
              </a:prstGeom>
              <a:solidFill>
                <a:srgbClr val="FFFF00"/>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cs typeface="Times New Roman" panose="02020603050405020304" pitchFamily="18" charset="0"/>
                        </a:rPr>
                        <m:t>A</m:t>
                      </m:r>
                      <m:r>
                        <a:rPr lang="en-US" sz="2800" b="0" i="0" smtClean="0">
                          <a:latin typeface="Cambria Math" panose="02040503050406030204" pitchFamily="18" charset="0"/>
                          <a:cs typeface="Times New Roman" panose="02020603050405020304" pitchFamily="18" charset="0"/>
                        </a:rPr>
                        <m:t>=</m:t>
                      </m:r>
                      <m:f>
                        <m:fPr>
                          <m:ctrlPr>
                            <a:rPr lang="en-US" sz="2800" b="0" i="1" smtClean="0">
                              <a:latin typeface="Cambria Math" panose="02040503050406030204" pitchFamily="18" charset="0"/>
                              <a:cs typeface="Times New Roman" panose="02020603050405020304" pitchFamily="18" charset="0"/>
                            </a:rPr>
                          </m:ctrlPr>
                        </m:fPr>
                        <m:num>
                          <m:r>
                            <m:rPr>
                              <m:sty m:val="p"/>
                            </m:rPr>
                            <a:rPr lang="en-US" sz="2800" b="0" i="0" smtClean="0">
                              <a:latin typeface="Cambria Math" panose="02040503050406030204" pitchFamily="18" charset="0"/>
                              <a:cs typeface="Times New Roman" panose="02020603050405020304" pitchFamily="18" charset="0"/>
                            </a:rPr>
                            <m:t>hc</m:t>
                          </m:r>
                        </m:num>
                        <m:den>
                          <m:sSub>
                            <m:sSubPr>
                              <m:ctrlPr>
                                <a:rPr lang="en-US" sz="2800" b="0" i="1" smtClean="0">
                                  <a:latin typeface="Cambria Math" panose="02040503050406030204" pitchFamily="18" charset="0"/>
                                  <a:cs typeface="Times New Roman" panose="02020603050405020304" pitchFamily="18" charset="0"/>
                                </a:rPr>
                              </m:ctrlPr>
                            </m:sSubPr>
                            <m:e>
                              <m:r>
                                <m:rPr>
                                  <m:sty m:val="p"/>
                                </m:rPr>
                                <a:rPr lang="en-US" sz="2800" b="0" i="0" smtClean="0">
                                  <a:latin typeface="Cambria Math" panose="02040503050406030204" pitchFamily="18" charset="0"/>
                                  <a:ea typeface="Cambria Math" panose="02040503050406030204" pitchFamily="18" charset="0"/>
                                  <a:cs typeface="Times New Roman" panose="02020603050405020304" pitchFamily="18" charset="0"/>
                                </a:rPr>
                                <m:t>λ</m:t>
                              </m:r>
                            </m:e>
                            <m:sub>
                              <m:r>
                                <a:rPr lang="en-US" sz="2800" b="0" i="0" smtClean="0">
                                  <a:latin typeface="Cambria Math" panose="02040503050406030204" pitchFamily="18" charset="0"/>
                                  <a:cs typeface="Times New Roman" panose="02020603050405020304" pitchFamily="18" charset="0"/>
                                </a:rPr>
                                <m:t>0</m:t>
                              </m:r>
                            </m:sub>
                          </m:sSub>
                        </m:den>
                      </m:f>
                    </m:oMath>
                  </m:oMathPara>
                </a14:m>
                <a:endParaRPr lang="en-US" sz="2800" b="0" dirty="0" smtClean="0">
                  <a:latin typeface="Cambria Math" panose="020405030504060302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453744" y="2106823"/>
                <a:ext cx="1384662" cy="983731"/>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146075" y="3551392"/>
                <a:ext cx="2973571" cy="797206"/>
              </a:xfrm>
              <a:prstGeom prst="rect">
                <a:avLst/>
              </a:prstGeom>
              <a:solidFill>
                <a:schemeClr val="accent6">
                  <a:lumMod val="60000"/>
                  <a:lumOff val="40000"/>
                </a:schemeClr>
              </a:solidFill>
            </p:spPr>
            <p:txBody>
              <a:bodyPr wrap="none">
                <a:spAutoFit/>
              </a:bodyPr>
              <a:lstStyle/>
              <a:p>
                <a14:m>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m:rPr>
                            <m:sty m:val="p"/>
                          </m:rPr>
                          <a:rPr lang="en-US" sz="2800">
                            <a:latin typeface="Cambria Math" panose="02040503050406030204" pitchFamily="18" charset="0"/>
                            <a:ea typeface="Cambria Math" panose="02040503050406030204" pitchFamily="18" charset="0"/>
                            <a:cs typeface="Times New Roman" panose="02020603050405020304" pitchFamily="18" charset="0"/>
                          </a:rPr>
                          <m:t>λ</m:t>
                        </m:r>
                      </m:e>
                      <m:sub>
                        <m:r>
                          <a:rPr lang="en-US" sz="2800">
                            <a:latin typeface="Cambria Math" panose="02040503050406030204" pitchFamily="18" charset="0"/>
                            <a:cs typeface="Times New Roman" panose="02020603050405020304" pitchFamily="18" charset="0"/>
                          </a:rPr>
                          <m:t>0</m:t>
                        </m:r>
                      </m:sub>
                    </m:sSub>
                  </m:oMath>
                </a14:m>
                <a:r>
                  <a:rPr lang="en-US" sz="28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6,625.</m:t>
                        </m:r>
                        <m:sSup>
                          <m:sSupPr>
                            <m:ctrlPr>
                              <a:rPr lang="en-US" sz="2800" i="1">
                                <a:latin typeface="Cambria Math" panose="02040503050406030204" pitchFamily="18" charset="0"/>
                              </a:rPr>
                            </m:ctrlPr>
                          </m:sSupPr>
                          <m:e>
                            <m:r>
                              <a:rPr lang="en-US" sz="2800">
                                <a:latin typeface="Cambria Math" panose="02040503050406030204" pitchFamily="18" charset="0"/>
                              </a:rPr>
                              <m:t>10</m:t>
                            </m:r>
                          </m:e>
                          <m:sup>
                            <m:r>
                              <a:rPr lang="en-US" sz="2800">
                                <a:latin typeface="Cambria Math" panose="02040503050406030204" pitchFamily="18" charset="0"/>
                              </a:rPr>
                              <m:t>−34</m:t>
                            </m:r>
                          </m:sup>
                        </m:sSup>
                        <m:r>
                          <a:rPr lang="en-US" sz="2800">
                            <a:latin typeface="Cambria Math" panose="02040503050406030204" pitchFamily="18" charset="0"/>
                          </a:rPr>
                          <m:t>.3.</m:t>
                        </m:r>
                        <m:sSup>
                          <m:sSupPr>
                            <m:ctrlPr>
                              <a:rPr lang="en-US" sz="2800" i="1">
                                <a:latin typeface="Cambria Math" panose="02040503050406030204" pitchFamily="18" charset="0"/>
                              </a:rPr>
                            </m:ctrlPr>
                          </m:sSupPr>
                          <m:e>
                            <m:r>
                              <a:rPr lang="en-US" sz="2800">
                                <a:latin typeface="Cambria Math" panose="02040503050406030204" pitchFamily="18" charset="0"/>
                              </a:rPr>
                              <m:t>10</m:t>
                            </m:r>
                          </m:e>
                          <m:sup>
                            <m:r>
                              <a:rPr lang="en-US" sz="2800">
                                <a:latin typeface="Cambria Math" panose="02040503050406030204" pitchFamily="18" charset="0"/>
                              </a:rPr>
                              <m:t>8</m:t>
                            </m:r>
                          </m:sup>
                        </m:sSup>
                      </m:num>
                      <m:den>
                        <m:r>
                          <a:rPr lang="en-US" sz="2800" b="0" i="0" smtClean="0">
                            <a:latin typeface="Cambria Math" panose="02040503050406030204" pitchFamily="18" charset="0"/>
                          </a:rPr>
                          <m:t>3,52</m:t>
                        </m:r>
                        <m:r>
                          <a:rPr lang="en-US" sz="2800">
                            <a:latin typeface="Cambria Math" panose="02040503050406030204" pitchFamily="18" charset="0"/>
                          </a:rPr>
                          <m:t>.</m:t>
                        </m:r>
                        <m:sSup>
                          <m:sSupPr>
                            <m:ctrlPr>
                              <a:rPr lang="en-US" sz="2800" i="1">
                                <a:latin typeface="Cambria Math" panose="02040503050406030204" pitchFamily="18" charset="0"/>
                              </a:rPr>
                            </m:ctrlPr>
                          </m:sSupPr>
                          <m:e>
                            <m:r>
                              <a:rPr lang="en-US" sz="2800">
                                <a:latin typeface="Cambria Math" panose="02040503050406030204" pitchFamily="18" charset="0"/>
                              </a:rPr>
                              <m:t>10</m:t>
                            </m:r>
                          </m:e>
                          <m:sup>
                            <m:r>
                              <a:rPr lang="en-US" sz="2800">
                                <a:latin typeface="Cambria Math" panose="02040503050406030204" pitchFamily="18" charset="0"/>
                              </a:rPr>
                              <m:t>−</m:t>
                            </m:r>
                            <m:r>
                              <a:rPr lang="en-US" sz="2800" b="0" i="1" smtClean="0">
                                <a:latin typeface="Cambria Math" panose="02040503050406030204" pitchFamily="18" charset="0"/>
                              </a:rPr>
                              <m:t>19</m:t>
                            </m:r>
                          </m:sup>
                        </m:sSup>
                      </m:den>
                    </m:f>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146075" y="3551392"/>
                <a:ext cx="2973571" cy="797206"/>
              </a:xfrm>
              <a:prstGeom prst="rect">
                <a:avLst/>
              </a:prstGeom>
              <a:blipFill>
                <a:blip r:embed="rId3"/>
                <a:stretch>
                  <a:fillRect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146837" y="4809436"/>
                <a:ext cx="4150175" cy="523220"/>
              </a:xfrm>
              <a:prstGeom prst="rect">
                <a:avLst/>
              </a:prstGeom>
              <a:solidFill>
                <a:schemeClr val="accent4">
                  <a:lumMod val="40000"/>
                  <a:lumOff val="60000"/>
                </a:schemeClr>
              </a:solidFill>
            </p:spPr>
            <p:txBody>
              <a:bodyPr wrap="none">
                <a:spAutoFit/>
              </a:bodyPr>
              <a:lstStyle/>
              <a:p>
                <a14:m>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m:rPr>
                            <m:sty m:val="p"/>
                          </m:rPr>
                          <a:rPr lang="en-US" sz="2800">
                            <a:latin typeface="Cambria Math" panose="02040503050406030204" pitchFamily="18" charset="0"/>
                            <a:ea typeface="Cambria Math" panose="02040503050406030204" pitchFamily="18" charset="0"/>
                            <a:cs typeface="Times New Roman" panose="02020603050405020304" pitchFamily="18" charset="0"/>
                          </a:rPr>
                          <m:t>λ</m:t>
                        </m:r>
                      </m:e>
                      <m:sub>
                        <m:r>
                          <a:rPr lang="en-US" sz="2800">
                            <a:latin typeface="Cambria Math" panose="02040503050406030204" pitchFamily="18" charset="0"/>
                            <a:cs typeface="Times New Roman" panose="02020603050405020304" pitchFamily="18" charset="0"/>
                          </a:rPr>
                          <m:t>0</m:t>
                        </m:r>
                      </m:sub>
                    </m:sSub>
                  </m:oMath>
                </a14:m>
                <a:r>
                  <a:rPr lang="en-US" sz="2800" dirty="0" smtClean="0">
                    <a:latin typeface="Times New Roman" panose="02020603050405020304" pitchFamily="18" charset="0"/>
                    <a:cs typeface="Times New Roman" panose="02020603050405020304" pitchFamily="18" charset="0"/>
                  </a:rPr>
                  <a:t>= 5,6.</a:t>
                </a:r>
                <a14:m>
                  <m:oMath xmlns:m="http://schemas.openxmlformats.org/officeDocument/2006/math">
                    <m:sSup>
                      <m:sSupPr>
                        <m:ctrlPr>
                          <a:rPr lang="en-US" sz="2800" i="1">
                            <a:latin typeface="Cambria Math" panose="02040503050406030204" pitchFamily="18" charset="0"/>
                          </a:rPr>
                        </m:ctrlPr>
                      </m:sSupPr>
                      <m:e>
                        <m:r>
                          <a:rPr lang="en-US" sz="2800">
                            <a:latin typeface="Cambria Math" panose="02040503050406030204" pitchFamily="18" charset="0"/>
                          </a:rPr>
                          <m:t>10</m:t>
                        </m:r>
                      </m:e>
                      <m:sup>
                        <m:r>
                          <a:rPr lang="en-US" sz="2800">
                            <a:latin typeface="Cambria Math" panose="02040503050406030204" pitchFamily="18" charset="0"/>
                          </a:rPr>
                          <m:t>−</m:t>
                        </m:r>
                        <m:r>
                          <a:rPr lang="en-US" sz="2800" b="0" i="1" smtClean="0">
                            <a:latin typeface="Cambria Math" panose="02040503050406030204" pitchFamily="18" charset="0"/>
                          </a:rPr>
                          <m:t>7</m:t>
                        </m:r>
                      </m:sup>
                    </m:sSup>
                    <m:r>
                      <a:rPr lang="en-US" sz="2800">
                        <a:latin typeface="Cambria Math" panose="02040503050406030204" pitchFamily="18" charset="0"/>
                      </a:rPr>
                      <m:t> </m:t>
                    </m:r>
                    <m:r>
                      <m:rPr>
                        <m:sty m:val="p"/>
                      </m:rPr>
                      <a:rPr lang="en-US" sz="2800" b="0" i="0" smtClean="0">
                        <a:latin typeface="Cambria Math" panose="02040503050406030204" pitchFamily="18" charset="0"/>
                      </a:rPr>
                      <m:t>m</m:t>
                    </m:r>
                    <m:r>
                      <a:rPr lang="en-US" sz="2800" b="0" i="0" smtClean="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0,56 µm</a:t>
                </a:r>
                <a:endParaRPr lang="en-US" sz="28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146837" y="4809436"/>
                <a:ext cx="4150175" cy="523220"/>
              </a:xfrm>
              <a:prstGeom prst="rect">
                <a:avLst/>
              </a:prstGeom>
              <a:blipFill>
                <a:blip r:embed="rId4"/>
                <a:stretch>
                  <a:fillRect t="-12791" r="-1762"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987081" y="2182805"/>
                <a:ext cx="1441036" cy="907749"/>
              </a:xfrm>
              <a:prstGeom prst="rect">
                <a:avLst/>
              </a:prstGeom>
              <a:solidFill>
                <a:schemeClr val="accent2">
                  <a:lumMod val="60000"/>
                  <a:lumOff val="4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m:rPr>
                              <m:sty m:val="p"/>
                            </m:rPr>
                            <a:rPr lang="en-US" sz="2800">
                              <a:latin typeface="Cambria Math" panose="02040503050406030204" pitchFamily="18" charset="0"/>
                              <a:ea typeface="Cambria Math" panose="02040503050406030204" pitchFamily="18" charset="0"/>
                              <a:cs typeface="Times New Roman" panose="02020603050405020304" pitchFamily="18" charset="0"/>
                            </a:rPr>
                            <m:t>λ</m:t>
                          </m:r>
                        </m:e>
                        <m:sub>
                          <m:r>
                            <a:rPr lang="en-US" sz="2800">
                              <a:latin typeface="Cambria Math" panose="02040503050406030204" pitchFamily="18" charset="0"/>
                              <a:cs typeface="Times New Roman" panose="02020603050405020304" pitchFamily="18" charset="0"/>
                            </a:rPr>
                            <m:t>0</m:t>
                          </m:r>
                        </m:sub>
                      </m:sSub>
                      <m:r>
                        <a:rPr lang="en-US" sz="2800">
                          <a:latin typeface="Cambria Math" panose="02040503050406030204" pitchFamily="18" charset="0"/>
                          <a:cs typeface="Times New Roman" panose="02020603050405020304" pitchFamily="18" charset="0"/>
                        </a:rPr>
                        <m:t>=</m:t>
                      </m:r>
                      <m:f>
                        <m:fPr>
                          <m:ctrlPr>
                            <a:rPr lang="en-US" sz="2800" i="1">
                              <a:latin typeface="Cambria Math" panose="02040503050406030204" pitchFamily="18" charset="0"/>
                              <a:cs typeface="Times New Roman" panose="02020603050405020304" pitchFamily="18" charset="0"/>
                            </a:rPr>
                          </m:ctrlPr>
                        </m:fPr>
                        <m:num>
                          <m:r>
                            <m:rPr>
                              <m:sty m:val="p"/>
                            </m:rPr>
                            <a:rPr lang="en-US" sz="2800">
                              <a:latin typeface="Cambria Math" panose="02040503050406030204" pitchFamily="18" charset="0"/>
                              <a:cs typeface="Times New Roman" panose="02020603050405020304" pitchFamily="18" charset="0"/>
                            </a:rPr>
                            <m:t>hc</m:t>
                          </m:r>
                        </m:num>
                        <m:den>
                          <m:r>
                            <a:rPr lang="en-US" sz="2800" i="1">
                              <a:latin typeface="Cambria Math" panose="02040503050406030204" pitchFamily="18" charset="0"/>
                              <a:cs typeface="Times New Roman" panose="02020603050405020304" pitchFamily="18" charset="0"/>
                            </a:rPr>
                            <m:t>𝐴</m:t>
                          </m:r>
                        </m:den>
                      </m:f>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987081" y="2182805"/>
                <a:ext cx="1441036" cy="907749"/>
              </a:xfrm>
              <a:prstGeom prst="rect">
                <a:avLst/>
              </a:prstGeom>
              <a:blipFill>
                <a:blip r:embed="rId5"/>
                <a:stretch>
                  <a:fillRect/>
                </a:stretch>
              </a:blipFill>
            </p:spPr>
            <p:txBody>
              <a:bodyPr/>
              <a:lstStyle/>
              <a:p>
                <a:r>
                  <a:rPr lang="en-US">
                    <a:noFill/>
                  </a:rPr>
                  <a:t> </a:t>
                </a:r>
              </a:p>
            </p:txBody>
          </p:sp>
        </mc:Fallback>
      </mc:AlternateContent>
      <p:sp>
        <p:nvSpPr>
          <p:cNvPr id="9" name="Right Arrow 8"/>
          <p:cNvSpPr/>
          <p:nvPr/>
        </p:nvSpPr>
        <p:spPr>
          <a:xfrm>
            <a:off x="7090119" y="2465874"/>
            <a:ext cx="638050" cy="407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p:cNvSpPr/>
          <p:nvPr/>
        </p:nvSpPr>
        <p:spPr>
          <a:xfrm>
            <a:off x="1040199" y="4464573"/>
            <a:ext cx="535577" cy="522515"/>
          </a:xfrm>
          <a:prstGeom prst="smileyFac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a:spLocks noChangeArrowheads="1"/>
          </p:cNvSpPr>
          <p:nvPr/>
        </p:nvSpPr>
        <p:spPr bwMode="auto">
          <a:xfrm>
            <a:off x="4953887" y="274949"/>
            <a:ext cx="2384376" cy="646112"/>
          </a:xfrm>
          <a:prstGeom prst="rect">
            <a:avLst/>
          </a:prstGeom>
          <a:solidFill>
            <a:schemeClr val="accent6">
              <a:lumMod val="40000"/>
              <a:lumOff val="6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3514115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7" grpId="0" animBg="1"/>
      <p:bldP spid="8" grpId="0" animBg="1"/>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4769" y="1122116"/>
            <a:ext cx="1090480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None/>
            </a:pPr>
            <a:r>
              <a:rPr lang="en-US" sz="2800" b="1" dirty="0" smtClean="0">
                <a:solidFill>
                  <a:srgbClr val="0033CC"/>
                </a:solidFill>
                <a:latin typeface="Times New Roman" panose="02020603050405020304" pitchFamily="18" charset="0"/>
                <a:cs typeface="Times New Roman" panose="02020603050405020304" pitchFamily="18" charset="0"/>
              </a:rPr>
              <a:t>Câu 8</a:t>
            </a:r>
            <a:r>
              <a:rPr lang="en-US" sz="2800" dirty="0" smtClean="0">
                <a:solidFill>
                  <a:srgbClr val="0033CC"/>
                </a:solidFill>
                <a:latin typeface="Times New Roman" panose="02020603050405020304" pitchFamily="18" charset="0"/>
                <a:cs typeface="Times New Roman" panose="02020603050405020304" pitchFamily="18" charset="0"/>
              </a:rPr>
              <a:t>. </a:t>
            </a:r>
            <a:r>
              <a:rPr lang="vi-VN" sz="2800" dirty="0" smtClean="0">
                <a:solidFill>
                  <a:srgbClr val="0033CC"/>
                </a:solidFill>
                <a:latin typeface="Times New Roman" panose="02020603050405020304" pitchFamily="18" charset="0"/>
                <a:cs typeface="Times New Roman" panose="02020603050405020304" pitchFamily="18" charset="0"/>
              </a:rPr>
              <a:t>Biết </a:t>
            </a:r>
            <a:r>
              <a:rPr lang="vi-VN" sz="2800" dirty="0">
                <a:solidFill>
                  <a:srgbClr val="0033CC"/>
                </a:solidFill>
                <a:latin typeface="Times New Roman" panose="02020603050405020304" pitchFamily="18" charset="0"/>
                <a:cs typeface="Times New Roman" panose="02020603050405020304" pitchFamily="18" charset="0"/>
              </a:rPr>
              <a:t>công thoát electron của một kim loại là 4,14eV. Bức </a:t>
            </a:r>
            <a:r>
              <a:rPr lang="vi-VN" sz="2800" dirty="0" smtClean="0">
                <a:solidFill>
                  <a:srgbClr val="0033CC"/>
                </a:solidFill>
                <a:latin typeface="Times New Roman" panose="02020603050405020304" pitchFamily="18" charset="0"/>
                <a:cs typeface="Times New Roman" panose="02020603050405020304" pitchFamily="18" charset="0"/>
              </a:rPr>
              <a:t>xạ</a:t>
            </a:r>
            <a:r>
              <a:rPr lang="en-US" sz="2800" dirty="0" smtClean="0">
                <a:solidFill>
                  <a:srgbClr val="0033CC"/>
                </a:solidFill>
                <a:latin typeface="Times New Roman" panose="02020603050405020304" pitchFamily="18" charset="0"/>
                <a:cs typeface="Times New Roman" panose="02020603050405020304" pitchFamily="18" charset="0"/>
              </a:rPr>
              <a:t> </a:t>
            </a:r>
            <a:r>
              <a:rPr lang="vi-VN" sz="2800" dirty="0" smtClean="0">
                <a:solidFill>
                  <a:srgbClr val="0033CC"/>
                </a:solidFill>
                <a:latin typeface="Times New Roman" panose="02020603050405020304" pitchFamily="18" charset="0"/>
                <a:cs typeface="Times New Roman" panose="02020603050405020304" pitchFamily="18" charset="0"/>
              </a:rPr>
              <a:t>có </a:t>
            </a:r>
            <a:r>
              <a:rPr lang="vi-VN" sz="2800" dirty="0">
                <a:solidFill>
                  <a:srgbClr val="0033CC"/>
                </a:solidFill>
                <a:latin typeface="Times New Roman" panose="02020603050405020304" pitchFamily="18" charset="0"/>
                <a:cs typeface="Times New Roman" panose="02020603050405020304" pitchFamily="18" charset="0"/>
              </a:rPr>
              <a:t>bước sóng nào dưới đây gây ra hiện tượng quang điện ngoài cho kim loại? (Biết </a:t>
            </a:r>
            <a:r>
              <a:rPr lang="vi-VN" sz="2800" dirty="0" smtClean="0">
                <a:solidFill>
                  <a:srgbClr val="0033CC"/>
                </a:solidFill>
                <a:latin typeface="Times New Roman" panose="02020603050405020304" pitchFamily="18" charset="0"/>
                <a:cs typeface="Times New Roman" panose="02020603050405020304" pitchFamily="18" charset="0"/>
              </a:rPr>
              <a:t>1eV=1,6.10</a:t>
            </a:r>
            <a:r>
              <a:rPr lang="vi-VN" sz="2800" baseline="30000" dirty="0" smtClean="0">
                <a:solidFill>
                  <a:srgbClr val="0033CC"/>
                </a:solidFill>
                <a:latin typeface="Times New Roman" panose="02020603050405020304" pitchFamily="18" charset="0"/>
                <a:cs typeface="Times New Roman" panose="02020603050405020304" pitchFamily="18" charset="0"/>
              </a:rPr>
              <a:t>-19</a:t>
            </a:r>
            <a:r>
              <a:rPr lang="en-US" sz="2800" baseline="30000" dirty="0" smtClean="0">
                <a:solidFill>
                  <a:srgbClr val="0033CC"/>
                </a:solidFill>
                <a:latin typeface="Times New Roman" panose="02020603050405020304" pitchFamily="18" charset="0"/>
                <a:cs typeface="Times New Roman" panose="02020603050405020304" pitchFamily="18" charset="0"/>
              </a:rPr>
              <a:t> </a:t>
            </a:r>
            <a:r>
              <a:rPr lang="vi-VN" sz="2800" dirty="0" smtClean="0">
                <a:solidFill>
                  <a:srgbClr val="0033CC"/>
                </a:solidFill>
                <a:latin typeface="Times New Roman" panose="02020603050405020304" pitchFamily="18" charset="0"/>
                <a:cs typeface="Times New Roman" panose="02020603050405020304" pitchFamily="18" charset="0"/>
              </a:rPr>
              <a:t>J</a:t>
            </a:r>
            <a:r>
              <a:rPr lang="vi-VN" sz="2800" dirty="0">
                <a:solidFill>
                  <a:srgbClr val="0033CC"/>
                </a:solidFill>
                <a:latin typeface="Times New Roman" panose="02020603050405020304" pitchFamily="18" charset="0"/>
                <a:cs typeface="Times New Roman" panose="02020603050405020304" pitchFamily="18" charset="0"/>
              </a:rPr>
              <a:t>, c=3.10</a:t>
            </a:r>
            <a:r>
              <a:rPr lang="vi-VN" sz="2800" baseline="30000" dirty="0">
                <a:solidFill>
                  <a:srgbClr val="0033CC"/>
                </a:solidFill>
                <a:latin typeface="Times New Roman" panose="02020603050405020304" pitchFamily="18" charset="0"/>
                <a:cs typeface="Times New Roman" panose="02020603050405020304" pitchFamily="18" charset="0"/>
              </a:rPr>
              <a:t>8</a:t>
            </a:r>
            <a:r>
              <a:rPr lang="vi-VN" sz="2800" dirty="0">
                <a:solidFill>
                  <a:srgbClr val="0033CC"/>
                </a:solidFill>
                <a:latin typeface="Times New Roman" panose="02020603050405020304" pitchFamily="18" charset="0"/>
                <a:cs typeface="Times New Roman" panose="02020603050405020304" pitchFamily="18" charset="0"/>
              </a:rPr>
              <a:t>m/s</a:t>
            </a:r>
            <a:r>
              <a:rPr lang="vi-VN" sz="2800" dirty="0" smtClean="0">
                <a:solidFill>
                  <a:srgbClr val="0033CC"/>
                </a:solidFill>
                <a:latin typeface="Times New Roman" panose="02020603050405020304" pitchFamily="18" charset="0"/>
                <a:cs typeface="Times New Roman" panose="02020603050405020304" pitchFamily="18" charset="0"/>
              </a:rPr>
              <a:t>)</a:t>
            </a:r>
            <a:endParaRPr lang="vi-VN" sz="2800" dirty="0">
              <a:solidFill>
                <a:srgbClr val="0033CC"/>
              </a:solidFill>
              <a:latin typeface="Times New Roman" panose="02020603050405020304" pitchFamily="18" charset="0"/>
              <a:cs typeface="Times New Roman" panose="02020603050405020304" pitchFamily="18" charset="0"/>
            </a:endParaRPr>
          </a:p>
        </p:txBody>
      </p:sp>
      <p:graphicFrame>
        <p:nvGraphicFramePr>
          <p:cNvPr id="19461" name="Object 2"/>
          <p:cNvGraphicFramePr>
            <a:graphicFrameLocks noChangeAspect="1"/>
          </p:cNvGraphicFramePr>
          <p:nvPr>
            <p:extLst>
              <p:ext uri="{D42A27DB-BD31-4B8C-83A1-F6EECF244321}">
                <p14:modId xmlns:p14="http://schemas.microsoft.com/office/powerpoint/2010/main" val="951854761"/>
              </p:ext>
            </p:extLst>
          </p:nvPr>
        </p:nvGraphicFramePr>
        <p:xfrm>
          <a:off x="641810" y="2824325"/>
          <a:ext cx="3100387" cy="479425"/>
        </p:xfrm>
        <a:graphic>
          <a:graphicData uri="http://schemas.openxmlformats.org/presentationml/2006/ole">
            <mc:AlternateContent xmlns:mc="http://schemas.openxmlformats.org/markup-compatibility/2006">
              <mc:Choice xmlns:v="urn:schemas-microsoft-com:vml" Requires="v">
                <p:oleObj spid="_x0000_s3242" name="Equation" r:id="rId4" imgW="1002865" imgH="228501" progId="Equation.DSMT4">
                  <p:embed/>
                </p:oleObj>
              </mc:Choice>
              <mc:Fallback>
                <p:oleObj name="Equation" r:id="rId4" imgW="1002865" imgH="228501" progId="Equation.DSMT4">
                  <p:embed/>
                  <p:pic>
                    <p:nvPicPr>
                      <p:cNvPr id="1946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810" y="2824325"/>
                        <a:ext cx="3100387"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3" name="Object 3"/>
          <p:cNvGraphicFramePr>
            <a:graphicFrameLocks noChangeAspect="1"/>
          </p:cNvGraphicFramePr>
          <p:nvPr>
            <p:extLst>
              <p:ext uri="{D42A27DB-BD31-4B8C-83A1-F6EECF244321}">
                <p14:modId xmlns:p14="http://schemas.microsoft.com/office/powerpoint/2010/main" val="1576704351"/>
              </p:ext>
            </p:extLst>
          </p:nvPr>
        </p:nvGraphicFramePr>
        <p:xfrm>
          <a:off x="641810" y="3462588"/>
          <a:ext cx="3060700" cy="479425"/>
        </p:xfrm>
        <a:graphic>
          <a:graphicData uri="http://schemas.openxmlformats.org/presentationml/2006/ole">
            <mc:AlternateContent xmlns:mc="http://schemas.openxmlformats.org/markup-compatibility/2006">
              <mc:Choice xmlns:v="urn:schemas-microsoft-com:vml" Requires="v">
                <p:oleObj spid="_x0000_s3243" name="Equation" r:id="rId6" imgW="990600" imgH="228600" progId="Equation.DSMT4">
                  <p:embed/>
                </p:oleObj>
              </mc:Choice>
              <mc:Fallback>
                <p:oleObj name="Equation" r:id="rId6" imgW="990600" imgH="228600" progId="Equation.DSMT4">
                  <p:embed/>
                  <p:pic>
                    <p:nvPicPr>
                      <p:cNvPr id="1946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810" y="3462588"/>
                        <a:ext cx="306070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4" name="Object 4"/>
          <p:cNvGraphicFramePr>
            <a:graphicFrameLocks noChangeAspect="1"/>
          </p:cNvGraphicFramePr>
          <p:nvPr>
            <p:extLst>
              <p:ext uri="{D42A27DB-BD31-4B8C-83A1-F6EECF244321}">
                <p14:modId xmlns:p14="http://schemas.microsoft.com/office/powerpoint/2010/main" val="680440925"/>
              </p:ext>
            </p:extLst>
          </p:nvPr>
        </p:nvGraphicFramePr>
        <p:xfrm>
          <a:off x="641810" y="4066678"/>
          <a:ext cx="2786062" cy="479425"/>
        </p:xfrm>
        <a:graphic>
          <a:graphicData uri="http://schemas.openxmlformats.org/presentationml/2006/ole">
            <mc:AlternateContent xmlns:mc="http://schemas.openxmlformats.org/markup-compatibility/2006">
              <mc:Choice xmlns:v="urn:schemas-microsoft-com:vml" Requires="v">
                <p:oleObj spid="_x0000_s3244" name="Equation" r:id="rId8" imgW="901309" imgH="228501" progId="Equation.DSMT4">
                  <p:embed/>
                </p:oleObj>
              </mc:Choice>
              <mc:Fallback>
                <p:oleObj name="Equation" r:id="rId8" imgW="901309" imgH="228501" progId="Equation.DSMT4">
                  <p:embed/>
                  <p:pic>
                    <p:nvPicPr>
                      <p:cNvPr id="1946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810" y="4066678"/>
                        <a:ext cx="2786062"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5" name="Object 5"/>
          <p:cNvGraphicFramePr>
            <a:graphicFrameLocks noChangeAspect="1"/>
          </p:cNvGraphicFramePr>
          <p:nvPr>
            <p:extLst>
              <p:ext uri="{D42A27DB-BD31-4B8C-83A1-F6EECF244321}">
                <p14:modId xmlns:p14="http://schemas.microsoft.com/office/powerpoint/2010/main" val="327563015"/>
              </p:ext>
            </p:extLst>
          </p:nvPr>
        </p:nvGraphicFramePr>
        <p:xfrm>
          <a:off x="644326" y="4594607"/>
          <a:ext cx="3100388" cy="479425"/>
        </p:xfrm>
        <a:graphic>
          <a:graphicData uri="http://schemas.openxmlformats.org/presentationml/2006/ole">
            <mc:AlternateContent xmlns:mc="http://schemas.openxmlformats.org/markup-compatibility/2006">
              <mc:Choice xmlns:v="urn:schemas-microsoft-com:vml" Requires="v">
                <p:oleObj spid="_x0000_s3245" name="Equation" r:id="rId10" imgW="1002865" imgH="228501" progId="Equation.DSMT4">
                  <p:embed/>
                </p:oleObj>
              </mc:Choice>
              <mc:Fallback>
                <p:oleObj name="Equation" r:id="rId10" imgW="1002865" imgH="228501" progId="Equation.DSMT4">
                  <p:embed/>
                  <p:pic>
                    <p:nvPicPr>
                      <p:cNvPr id="19465"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326" y="4594607"/>
                        <a:ext cx="310038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3835840" y="2469278"/>
            <a:ext cx="7934178" cy="523220"/>
          </a:xfrm>
          <a:prstGeom prst="rect">
            <a:avLst/>
          </a:prstGeom>
          <a:solidFill>
            <a:srgbClr val="FFFF00"/>
          </a:solid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Đổi đơn vị: A = 4,14 eV=4,14.1,6.10</a:t>
            </a:r>
            <a:r>
              <a:rPr lang="en-US" sz="2800" baseline="30000" dirty="0" smtClean="0">
                <a:solidFill>
                  <a:srgbClr val="FF0000"/>
                </a:solidFill>
                <a:latin typeface="Times New Roman" panose="02020603050405020304" pitchFamily="18" charset="0"/>
                <a:cs typeface="Times New Roman" panose="02020603050405020304" pitchFamily="18" charset="0"/>
              </a:rPr>
              <a:t>-19</a:t>
            </a:r>
            <a:r>
              <a:rPr lang="en-US" sz="2800" dirty="0" smtClean="0">
                <a:solidFill>
                  <a:srgbClr val="FF0000"/>
                </a:solidFill>
                <a:latin typeface="Times New Roman" panose="02020603050405020304" pitchFamily="18" charset="0"/>
                <a:cs typeface="Times New Roman" panose="02020603050405020304" pitchFamily="18" charset="0"/>
              </a:rPr>
              <a:t> = 6,624.10</a:t>
            </a:r>
            <a:r>
              <a:rPr lang="en-US" sz="2800" baseline="30000" dirty="0" smtClean="0">
                <a:solidFill>
                  <a:srgbClr val="FF0000"/>
                </a:solidFill>
                <a:latin typeface="Times New Roman" panose="02020603050405020304" pitchFamily="18" charset="0"/>
                <a:cs typeface="Times New Roman" panose="02020603050405020304" pitchFamily="18" charset="0"/>
              </a:rPr>
              <a:t>-19</a:t>
            </a:r>
            <a:r>
              <a:rPr lang="en-US" sz="2800" dirty="0" smtClean="0">
                <a:solidFill>
                  <a:srgbClr val="FF0000"/>
                </a:solidFill>
                <a:latin typeface="Times New Roman" panose="02020603050405020304" pitchFamily="18" charset="0"/>
                <a:cs typeface="Times New Roman" panose="02020603050405020304" pitchFamily="18" charset="0"/>
              </a:rPr>
              <a:t> J</a:t>
            </a:r>
            <a:endParaRPr lang="en-US" sz="28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5453744" y="3105628"/>
                <a:ext cx="1384662" cy="983731"/>
              </a:xfrm>
              <a:prstGeom prst="rect">
                <a:avLst/>
              </a:prstGeom>
              <a:solidFill>
                <a:srgbClr val="FFFF00"/>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cs typeface="Times New Roman" panose="02020603050405020304" pitchFamily="18" charset="0"/>
                        </a:rPr>
                        <m:t>A</m:t>
                      </m:r>
                      <m:r>
                        <a:rPr lang="en-US" sz="2800" b="0" i="0" smtClean="0">
                          <a:latin typeface="Cambria Math" panose="02040503050406030204" pitchFamily="18" charset="0"/>
                          <a:cs typeface="Times New Roman" panose="02020603050405020304" pitchFamily="18" charset="0"/>
                        </a:rPr>
                        <m:t>=</m:t>
                      </m:r>
                      <m:f>
                        <m:fPr>
                          <m:ctrlPr>
                            <a:rPr lang="en-US" sz="2800" b="0" i="1" smtClean="0">
                              <a:latin typeface="Cambria Math" panose="02040503050406030204" pitchFamily="18" charset="0"/>
                              <a:cs typeface="Times New Roman" panose="02020603050405020304" pitchFamily="18" charset="0"/>
                            </a:rPr>
                          </m:ctrlPr>
                        </m:fPr>
                        <m:num>
                          <m:r>
                            <m:rPr>
                              <m:sty m:val="p"/>
                            </m:rPr>
                            <a:rPr lang="en-US" sz="2800" b="0" i="0" smtClean="0">
                              <a:latin typeface="Cambria Math" panose="02040503050406030204" pitchFamily="18" charset="0"/>
                              <a:cs typeface="Times New Roman" panose="02020603050405020304" pitchFamily="18" charset="0"/>
                            </a:rPr>
                            <m:t>hc</m:t>
                          </m:r>
                        </m:num>
                        <m:den>
                          <m:sSub>
                            <m:sSubPr>
                              <m:ctrlPr>
                                <a:rPr lang="en-US" sz="2800" b="0" i="1" smtClean="0">
                                  <a:latin typeface="Cambria Math" panose="02040503050406030204" pitchFamily="18" charset="0"/>
                                  <a:cs typeface="Times New Roman" panose="02020603050405020304" pitchFamily="18" charset="0"/>
                                </a:rPr>
                              </m:ctrlPr>
                            </m:sSubPr>
                            <m:e>
                              <m:r>
                                <m:rPr>
                                  <m:sty m:val="p"/>
                                </m:rPr>
                                <a:rPr lang="en-US" sz="2800" b="0" i="0" smtClean="0">
                                  <a:latin typeface="Cambria Math" panose="02040503050406030204" pitchFamily="18" charset="0"/>
                                  <a:ea typeface="Cambria Math" panose="02040503050406030204" pitchFamily="18" charset="0"/>
                                  <a:cs typeface="Times New Roman" panose="02020603050405020304" pitchFamily="18" charset="0"/>
                                </a:rPr>
                                <m:t>λ</m:t>
                              </m:r>
                            </m:e>
                            <m:sub>
                              <m:r>
                                <a:rPr lang="en-US" sz="2800" b="0" i="0" smtClean="0">
                                  <a:latin typeface="Cambria Math" panose="02040503050406030204" pitchFamily="18" charset="0"/>
                                  <a:cs typeface="Times New Roman" panose="02020603050405020304" pitchFamily="18" charset="0"/>
                                </a:rPr>
                                <m:t>0</m:t>
                              </m:r>
                            </m:sub>
                          </m:sSub>
                        </m:den>
                      </m:f>
                    </m:oMath>
                  </m:oMathPara>
                </a14:m>
                <a:endParaRPr lang="en-US" sz="2800" b="0" dirty="0" smtClean="0">
                  <a:latin typeface="Cambria Math" panose="020405030504060302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453744" y="3105628"/>
                <a:ext cx="1384662" cy="983731"/>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272409" y="4278471"/>
                <a:ext cx="2973571" cy="797206"/>
              </a:xfrm>
              <a:prstGeom prst="rect">
                <a:avLst/>
              </a:prstGeom>
              <a:solidFill>
                <a:schemeClr val="accent6">
                  <a:lumMod val="60000"/>
                  <a:lumOff val="40000"/>
                </a:schemeClr>
              </a:solidFill>
            </p:spPr>
            <p:txBody>
              <a:bodyPr wrap="none">
                <a:spAutoFit/>
              </a:bodyPr>
              <a:lstStyle/>
              <a:p>
                <a14:m>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m:rPr>
                            <m:sty m:val="p"/>
                          </m:rPr>
                          <a:rPr lang="en-US" sz="2800">
                            <a:latin typeface="Cambria Math" panose="02040503050406030204" pitchFamily="18" charset="0"/>
                            <a:ea typeface="Cambria Math" panose="02040503050406030204" pitchFamily="18" charset="0"/>
                            <a:cs typeface="Times New Roman" panose="02020603050405020304" pitchFamily="18" charset="0"/>
                          </a:rPr>
                          <m:t>λ</m:t>
                        </m:r>
                      </m:e>
                      <m:sub>
                        <m:r>
                          <a:rPr lang="en-US" sz="2800">
                            <a:latin typeface="Cambria Math" panose="02040503050406030204" pitchFamily="18" charset="0"/>
                            <a:cs typeface="Times New Roman" panose="02020603050405020304" pitchFamily="18" charset="0"/>
                          </a:rPr>
                          <m:t>0</m:t>
                        </m:r>
                      </m:sub>
                    </m:sSub>
                  </m:oMath>
                </a14:m>
                <a:r>
                  <a:rPr lang="en-US" sz="28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6,625.</m:t>
                        </m:r>
                        <m:sSup>
                          <m:sSupPr>
                            <m:ctrlPr>
                              <a:rPr lang="en-US" sz="2800" i="1">
                                <a:latin typeface="Cambria Math" panose="02040503050406030204" pitchFamily="18" charset="0"/>
                              </a:rPr>
                            </m:ctrlPr>
                          </m:sSupPr>
                          <m:e>
                            <m:r>
                              <a:rPr lang="en-US" sz="2800">
                                <a:latin typeface="Cambria Math" panose="02040503050406030204" pitchFamily="18" charset="0"/>
                              </a:rPr>
                              <m:t>10</m:t>
                            </m:r>
                          </m:e>
                          <m:sup>
                            <m:r>
                              <a:rPr lang="en-US" sz="2800">
                                <a:latin typeface="Cambria Math" panose="02040503050406030204" pitchFamily="18" charset="0"/>
                              </a:rPr>
                              <m:t>−34</m:t>
                            </m:r>
                          </m:sup>
                        </m:sSup>
                        <m:r>
                          <a:rPr lang="en-US" sz="2800">
                            <a:latin typeface="Cambria Math" panose="02040503050406030204" pitchFamily="18" charset="0"/>
                          </a:rPr>
                          <m:t>.3.</m:t>
                        </m:r>
                        <m:sSup>
                          <m:sSupPr>
                            <m:ctrlPr>
                              <a:rPr lang="en-US" sz="2800" i="1">
                                <a:latin typeface="Cambria Math" panose="02040503050406030204" pitchFamily="18" charset="0"/>
                              </a:rPr>
                            </m:ctrlPr>
                          </m:sSupPr>
                          <m:e>
                            <m:r>
                              <a:rPr lang="en-US" sz="2800">
                                <a:latin typeface="Cambria Math" panose="02040503050406030204" pitchFamily="18" charset="0"/>
                              </a:rPr>
                              <m:t>10</m:t>
                            </m:r>
                          </m:e>
                          <m:sup>
                            <m:r>
                              <a:rPr lang="en-US" sz="2800">
                                <a:latin typeface="Cambria Math" panose="02040503050406030204" pitchFamily="18" charset="0"/>
                              </a:rPr>
                              <m:t>8</m:t>
                            </m:r>
                          </m:sup>
                        </m:sSup>
                      </m:num>
                      <m:den>
                        <m:r>
                          <a:rPr lang="en-US" sz="2800" b="0" i="0" smtClean="0">
                            <a:latin typeface="Cambria Math" panose="02040503050406030204" pitchFamily="18" charset="0"/>
                          </a:rPr>
                          <m:t>6,624</m:t>
                        </m:r>
                        <m:r>
                          <a:rPr lang="en-US" sz="2800">
                            <a:latin typeface="Cambria Math" panose="02040503050406030204" pitchFamily="18" charset="0"/>
                          </a:rPr>
                          <m:t>.</m:t>
                        </m:r>
                        <m:sSup>
                          <m:sSupPr>
                            <m:ctrlPr>
                              <a:rPr lang="en-US" sz="2800" i="1">
                                <a:latin typeface="Cambria Math" panose="02040503050406030204" pitchFamily="18" charset="0"/>
                              </a:rPr>
                            </m:ctrlPr>
                          </m:sSupPr>
                          <m:e>
                            <m:r>
                              <a:rPr lang="en-US" sz="2800">
                                <a:latin typeface="Cambria Math" panose="02040503050406030204" pitchFamily="18" charset="0"/>
                              </a:rPr>
                              <m:t>10</m:t>
                            </m:r>
                          </m:e>
                          <m:sup>
                            <m:r>
                              <a:rPr lang="en-US" sz="2800">
                                <a:latin typeface="Cambria Math" panose="02040503050406030204" pitchFamily="18" charset="0"/>
                              </a:rPr>
                              <m:t>−</m:t>
                            </m:r>
                            <m:r>
                              <a:rPr lang="en-US" sz="2800" b="0" i="1" smtClean="0">
                                <a:latin typeface="Cambria Math" panose="02040503050406030204" pitchFamily="18" charset="0"/>
                              </a:rPr>
                              <m:t>19</m:t>
                            </m:r>
                          </m:sup>
                        </m:sSup>
                      </m:den>
                    </m:f>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272409" y="4278471"/>
                <a:ext cx="2973571" cy="797206"/>
              </a:xfrm>
              <a:prstGeom prst="rect">
                <a:avLst/>
              </a:prstGeom>
              <a:blipFill>
                <a:blip r:embed="rId13"/>
                <a:stretch>
                  <a:fillRect b="-3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210300" y="5489225"/>
                <a:ext cx="3701334" cy="523220"/>
              </a:xfrm>
              <a:prstGeom prst="rect">
                <a:avLst/>
              </a:prstGeom>
              <a:solidFill>
                <a:schemeClr val="accent4">
                  <a:lumMod val="40000"/>
                  <a:lumOff val="60000"/>
                </a:schemeClr>
              </a:solidFill>
            </p:spPr>
            <p:txBody>
              <a:bodyPr wrap="none">
                <a:spAutoFit/>
              </a:bodyPr>
              <a:lstStyle/>
              <a:p>
                <a14:m>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m:rPr>
                            <m:sty m:val="p"/>
                          </m:rPr>
                          <a:rPr lang="en-US" sz="2800">
                            <a:latin typeface="Cambria Math" panose="02040503050406030204" pitchFamily="18" charset="0"/>
                            <a:ea typeface="Cambria Math" panose="02040503050406030204" pitchFamily="18" charset="0"/>
                            <a:cs typeface="Times New Roman" panose="02020603050405020304" pitchFamily="18" charset="0"/>
                          </a:rPr>
                          <m:t>λ</m:t>
                        </m:r>
                      </m:e>
                      <m:sub>
                        <m:r>
                          <a:rPr lang="en-US" sz="2800">
                            <a:latin typeface="Cambria Math" panose="02040503050406030204" pitchFamily="18" charset="0"/>
                            <a:cs typeface="Times New Roman" panose="02020603050405020304" pitchFamily="18" charset="0"/>
                          </a:rPr>
                          <m:t>0</m:t>
                        </m:r>
                      </m:sub>
                    </m:sSub>
                  </m:oMath>
                </a14:m>
                <a:r>
                  <a:rPr lang="en-US" sz="2800" dirty="0" smtClean="0">
                    <a:latin typeface="Times New Roman" panose="02020603050405020304" pitchFamily="18" charset="0"/>
                    <a:cs typeface="Times New Roman" panose="02020603050405020304" pitchFamily="18" charset="0"/>
                  </a:rPr>
                  <a:t>= 3.</a:t>
                </a:r>
                <a14:m>
                  <m:oMath xmlns:m="http://schemas.openxmlformats.org/officeDocument/2006/math">
                    <m:sSup>
                      <m:sSupPr>
                        <m:ctrlPr>
                          <a:rPr lang="en-US" sz="2800" i="1">
                            <a:latin typeface="Cambria Math" panose="02040503050406030204" pitchFamily="18" charset="0"/>
                          </a:rPr>
                        </m:ctrlPr>
                      </m:sSupPr>
                      <m:e>
                        <m:r>
                          <a:rPr lang="en-US" sz="2800">
                            <a:latin typeface="Cambria Math" panose="02040503050406030204" pitchFamily="18" charset="0"/>
                          </a:rPr>
                          <m:t>10</m:t>
                        </m:r>
                      </m:e>
                      <m:sup>
                        <m:r>
                          <a:rPr lang="en-US" sz="2800">
                            <a:latin typeface="Cambria Math" panose="02040503050406030204" pitchFamily="18" charset="0"/>
                          </a:rPr>
                          <m:t>−</m:t>
                        </m:r>
                        <m:r>
                          <a:rPr lang="en-US" sz="2800" b="0" i="1" smtClean="0">
                            <a:latin typeface="Cambria Math" panose="02040503050406030204" pitchFamily="18" charset="0"/>
                          </a:rPr>
                          <m:t>7</m:t>
                        </m:r>
                      </m:sup>
                    </m:sSup>
                    <m:r>
                      <a:rPr lang="en-US" sz="2800">
                        <a:latin typeface="Cambria Math" panose="02040503050406030204" pitchFamily="18" charset="0"/>
                      </a:rPr>
                      <m:t> </m:t>
                    </m:r>
                    <m:r>
                      <m:rPr>
                        <m:sty m:val="p"/>
                      </m:rPr>
                      <a:rPr lang="en-US" sz="2800" b="0" i="0" smtClean="0">
                        <a:latin typeface="Cambria Math" panose="02040503050406030204" pitchFamily="18" charset="0"/>
                      </a:rPr>
                      <m:t>m</m:t>
                    </m:r>
                    <m:r>
                      <a:rPr lang="en-US" sz="2800" b="0" i="0" smtClean="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0,3 µm</a:t>
                </a:r>
                <a:endParaRPr lang="en-US" sz="2800" dirty="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6210300" y="5489225"/>
                <a:ext cx="3701334" cy="523220"/>
              </a:xfrm>
              <a:prstGeom prst="rect">
                <a:avLst/>
              </a:prstGeom>
              <a:blipFill>
                <a:blip r:embed="rId14"/>
                <a:stretch>
                  <a:fillRect t="-11628" r="-1977"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987081" y="3181610"/>
                <a:ext cx="1441036" cy="907749"/>
              </a:xfrm>
              <a:prstGeom prst="rect">
                <a:avLst/>
              </a:prstGeom>
              <a:solidFill>
                <a:schemeClr val="accent2">
                  <a:lumMod val="60000"/>
                  <a:lumOff val="4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m:rPr>
                              <m:sty m:val="p"/>
                            </m:rPr>
                            <a:rPr lang="en-US" sz="2800">
                              <a:latin typeface="Cambria Math" panose="02040503050406030204" pitchFamily="18" charset="0"/>
                              <a:ea typeface="Cambria Math" panose="02040503050406030204" pitchFamily="18" charset="0"/>
                              <a:cs typeface="Times New Roman" panose="02020603050405020304" pitchFamily="18" charset="0"/>
                            </a:rPr>
                            <m:t>λ</m:t>
                          </m:r>
                        </m:e>
                        <m:sub>
                          <m:r>
                            <a:rPr lang="en-US" sz="2800">
                              <a:latin typeface="Cambria Math" panose="02040503050406030204" pitchFamily="18" charset="0"/>
                              <a:cs typeface="Times New Roman" panose="02020603050405020304" pitchFamily="18" charset="0"/>
                            </a:rPr>
                            <m:t>0</m:t>
                          </m:r>
                        </m:sub>
                      </m:sSub>
                      <m:r>
                        <a:rPr lang="en-US" sz="2800">
                          <a:latin typeface="Cambria Math" panose="02040503050406030204" pitchFamily="18" charset="0"/>
                          <a:cs typeface="Times New Roman" panose="02020603050405020304" pitchFamily="18" charset="0"/>
                        </a:rPr>
                        <m:t>=</m:t>
                      </m:r>
                      <m:f>
                        <m:fPr>
                          <m:ctrlPr>
                            <a:rPr lang="en-US" sz="2800" i="1">
                              <a:latin typeface="Cambria Math" panose="02040503050406030204" pitchFamily="18" charset="0"/>
                              <a:cs typeface="Times New Roman" panose="02020603050405020304" pitchFamily="18" charset="0"/>
                            </a:rPr>
                          </m:ctrlPr>
                        </m:fPr>
                        <m:num>
                          <m:r>
                            <m:rPr>
                              <m:sty m:val="p"/>
                            </m:rPr>
                            <a:rPr lang="en-US" sz="2800">
                              <a:latin typeface="Cambria Math" panose="02040503050406030204" pitchFamily="18" charset="0"/>
                              <a:cs typeface="Times New Roman" panose="02020603050405020304" pitchFamily="18" charset="0"/>
                            </a:rPr>
                            <m:t>hc</m:t>
                          </m:r>
                        </m:num>
                        <m:den>
                          <m:r>
                            <a:rPr lang="en-US" sz="2800" i="1">
                              <a:latin typeface="Cambria Math" panose="02040503050406030204" pitchFamily="18" charset="0"/>
                              <a:cs typeface="Times New Roman" panose="02020603050405020304" pitchFamily="18" charset="0"/>
                            </a:rPr>
                            <m:t>𝐴</m:t>
                          </m:r>
                        </m:den>
                      </m:f>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7987081" y="3181610"/>
                <a:ext cx="1441036" cy="907749"/>
              </a:xfrm>
              <a:prstGeom prst="rect">
                <a:avLst/>
              </a:prstGeom>
              <a:blipFill>
                <a:blip r:embed="rId15"/>
                <a:stretch>
                  <a:fillRect/>
                </a:stretch>
              </a:blipFill>
            </p:spPr>
            <p:txBody>
              <a:bodyPr/>
              <a:lstStyle/>
              <a:p>
                <a:r>
                  <a:rPr lang="en-US">
                    <a:noFill/>
                  </a:rPr>
                  <a:t> </a:t>
                </a:r>
              </a:p>
            </p:txBody>
          </p:sp>
        </mc:Fallback>
      </mc:AlternateContent>
      <p:sp>
        <p:nvSpPr>
          <p:cNvPr id="16" name="Right Arrow 15"/>
          <p:cNvSpPr/>
          <p:nvPr/>
        </p:nvSpPr>
        <p:spPr>
          <a:xfrm>
            <a:off x="7090119" y="3464679"/>
            <a:ext cx="638050" cy="407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613674" y="4007052"/>
            <a:ext cx="535577" cy="522515"/>
          </a:xfrm>
          <a:prstGeom prst="smileyFac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p:cNvSpPr/>
              <p:nvPr/>
            </p:nvSpPr>
            <p:spPr>
              <a:xfrm>
                <a:off x="10486926" y="5458447"/>
                <a:ext cx="1400255" cy="553998"/>
              </a:xfrm>
              <a:prstGeom prst="rect">
                <a:avLst/>
              </a:prstGeom>
              <a:solidFill>
                <a:srgbClr val="FF000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FFFF00"/>
                          </a:solidFill>
                          <a:latin typeface="Cambria Math" panose="02040503050406030204" pitchFamily="18" charset="0"/>
                          <a:ea typeface="Cambria Math" panose="02040503050406030204" pitchFamily="18" charset="0"/>
                        </a:rPr>
                        <m:t>𝝀</m:t>
                      </m:r>
                      <m:r>
                        <a:rPr lang="en-US" sz="3000" b="1" i="1" smtClean="0">
                          <a:solidFill>
                            <a:srgbClr val="FFFF00"/>
                          </a:solidFill>
                          <a:latin typeface="Cambria Math" panose="02040503050406030204" pitchFamily="18" charset="0"/>
                          <a:ea typeface="Cambria Math" panose="02040503050406030204" pitchFamily="18" charset="0"/>
                        </a:rPr>
                        <m:t>≤</m:t>
                      </m:r>
                      <m:sSub>
                        <m:sSubPr>
                          <m:ctrlPr>
                            <a:rPr lang="en-US" sz="3000" b="1" i="1">
                              <a:solidFill>
                                <a:srgbClr val="FFFF00"/>
                              </a:solidFill>
                              <a:latin typeface="Cambria Math" panose="02040503050406030204" pitchFamily="18" charset="0"/>
                              <a:ea typeface="Cambria Math" panose="02040503050406030204" pitchFamily="18" charset="0"/>
                            </a:rPr>
                          </m:ctrlPr>
                        </m:sSubPr>
                        <m:e>
                          <m:r>
                            <a:rPr lang="en-US" sz="3000" b="1" i="1">
                              <a:solidFill>
                                <a:srgbClr val="FFFF00"/>
                              </a:solidFill>
                              <a:latin typeface="Cambria Math" panose="02040503050406030204" pitchFamily="18" charset="0"/>
                              <a:ea typeface="Cambria Math" panose="02040503050406030204" pitchFamily="18" charset="0"/>
                            </a:rPr>
                            <m:t>𝝀</m:t>
                          </m:r>
                        </m:e>
                        <m:sub>
                          <m:r>
                            <a:rPr lang="en-US" sz="3000" b="1" i="1">
                              <a:solidFill>
                                <a:srgbClr val="FFFF00"/>
                              </a:solidFill>
                              <a:latin typeface="Cambria Math" panose="02040503050406030204" pitchFamily="18" charset="0"/>
                              <a:ea typeface="Cambria Math" panose="02040503050406030204" pitchFamily="18" charset="0"/>
                            </a:rPr>
                            <m:t>𝟎</m:t>
                          </m:r>
                        </m:sub>
                      </m:sSub>
                    </m:oMath>
                  </m:oMathPara>
                </a14:m>
                <a:endParaRPr lang="en-US" sz="3000" b="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0486926" y="5458447"/>
                <a:ext cx="1400255" cy="553998"/>
              </a:xfrm>
              <a:prstGeom prst="rect">
                <a:avLst/>
              </a:prstGeom>
              <a:blipFill>
                <a:blip r:embed="rId16"/>
                <a:stretch>
                  <a:fillRect/>
                </a:stretch>
              </a:blipFill>
            </p:spPr>
            <p:txBody>
              <a:bodyPr/>
              <a:lstStyle/>
              <a:p>
                <a:r>
                  <a:rPr lang="en-US">
                    <a:noFill/>
                  </a:rPr>
                  <a:t> </a:t>
                </a:r>
              </a:p>
            </p:txBody>
          </p:sp>
        </mc:Fallback>
      </mc:AlternateContent>
      <p:sp>
        <p:nvSpPr>
          <p:cNvPr id="19" name="TextBox 18"/>
          <p:cNvSpPr txBox="1">
            <a:spLocks noChangeArrowheads="1"/>
          </p:cNvSpPr>
          <p:nvPr/>
        </p:nvSpPr>
        <p:spPr bwMode="auto">
          <a:xfrm>
            <a:off x="4904984" y="350425"/>
            <a:ext cx="2384376" cy="646112"/>
          </a:xfrm>
          <a:prstGeom prst="rect">
            <a:avLst/>
          </a:prstGeom>
          <a:solidFill>
            <a:schemeClr val="accent6">
              <a:lumMod val="40000"/>
              <a:lumOff val="6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25957792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461"/>
                                        </p:tgtEl>
                                        <p:attrNameLst>
                                          <p:attrName>style.visibility</p:attrName>
                                        </p:attrNameLst>
                                      </p:cBhvr>
                                      <p:to>
                                        <p:strVal val="visible"/>
                                      </p:to>
                                    </p:set>
                                    <p:anim calcmode="lin" valueType="num">
                                      <p:cBhvr additive="base">
                                        <p:cTn id="12" dur="500" fill="hold"/>
                                        <p:tgtEl>
                                          <p:spTgt spid="19461"/>
                                        </p:tgtEl>
                                        <p:attrNameLst>
                                          <p:attrName>ppt_x</p:attrName>
                                        </p:attrNameLst>
                                      </p:cBhvr>
                                      <p:tavLst>
                                        <p:tav tm="0">
                                          <p:val>
                                            <p:strVal val="#ppt_x"/>
                                          </p:val>
                                        </p:tav>
                                        <p:tav tm="100000">
                                          <p:val>
                                            <p:strVal val="#ppt_x"/>
                                          </p:val>
                                        </p:tav>
                                      </p:tavLst>
                                    </p:anim>
                                    <p:anim calcmode="lin" valueType="num">
                                      <p:cBhvr additive="base">
                                        <p:cTn id="13" dur="500" fill="hold"/>
                                        <p:tgtEl>
                                          <p:spTgt spid="1946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9463"/>
                                        </p:tgtEl>
                                        <p:attrNameLst>
                                          <p:attrName>style.visibility</p:attrName>
                                        </p:attrNameLst>
                                      </p:cBhvr>
                                      <p:to>
                                        <p:strVal val="visible"/>
                                      </p:to>
                                    </p:set>
                                    <p:anim calcmode="lin" valueType="num">
                                      <p:cBhvr additive="base">
                                        <p:cTn id="16" dur="500" fill="hold"/>
                                        <p:tgtEl>
                                          <p:spTgt spid="19463"/>
                                        </p:tgtEl>
                                        <p:attrNameLst>
                                          <p:attrName>ppt_x</p:attrName>
                                        </p:attrNameLst>
                                      </p:cBhvr>
                                      <p:tavLst>
                                        <p:tav tm="0">
                                          <p:val>
                                            <p:strVal val="#ppt_x"/>
                                          </p:val>
                                        </p:tav>
                                        <p:tav tm="100000">
                                          <p:val>
                                            <p:strVal val="#ppt_x"/>
                                          </p:val>
                                        </p:tav>
                                      </p:tavLst>
                                    </p:anim>
                                    <p:anim calcmode="lin" valueType="num">
                                      <p:cBhvr additive="base">
                                        <p:cTn id="17" dur="500" fill="hold"/>
                                        <p:tgtEl>
                                          <p:spTgt spid="1946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9464"/>
                                        </p:tgtEl>
                                        <p:attrNameLst>
                                          <p:attrName>style.visibility</p:attrName>
                                        </p:attrNameLst>
                                      </p:cBhvr>
                                      <p:to>
                                        <p:strVal val="visible"/>
                                      </p:to>
                                    </p:set>
                                    <p:anim calcmode="lin" valueType="num">
                                      <p:cBhvr additive="base">
                                        <p:cTn id="20" dur="500" fill="hold"/>
                                        <p:tgtEl>
                                          <p:spTgt spid="19464"/>
                                        </p:tgtEl>
                                        <p:attrNameLst>
                                          <p:attrName>ppt_x</p:attrName>
                                        </p:attrNameLst>
                                      </p:cBhvr>
                                      <p:tavLst>
                                        <p:tav tm="0">
                                          <p:val>
                                            <p:strVal val="#ppt_x"/>
                                          </p:val>
                                        </p:tav>
                                        <p:tav tm="100000">
                                          <p:val>
                                            <p:strVal val="#ppt_x"/>
                                          </p:val>
                                        </p:tav>
                                      </p:tavLst>
                                    </p:anim>
                                    <p:anim calcmode="lin" valueType="num">
                                      <p:cBhvr additive="base">
                                        <p:cTn id="21" dur="500" fill="hold"/>
                                        <p:tgtEl>
                                          <p:spTgt spid="1946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9465"/>
                                        </p:tgtEl>
                                        <p:attrNameLst>
                                          <p:attrName>style.visibility</p:attrName>
                                        </p:attrNameLst>
                                      </p:cBhvr>
                                      <p:to>
                                        <p:strVal val="visible"/>
                                      </p:to>
                                    </p:set>
                                    <p:anim calcmode="lin" valueType="num">
                                      <p:cBhvr additive="base">
                                        <p:cTn id="24" dur="500" fill="hold"/>
                                        <p:tgtEl>
                                          <p:spTgt spid="19465"/>
                                        </p:tgtEl>
                                        <p:attrNameLst>
                                          <p:attrName>ppt_x</p:attrName>
                                        </p:attrNameLst>
                                      </p:cBhvr>
                                      <p:tavLst>
                                        <p:tav tm="0">
                                          <p:val>
                                            <p:strVal val="#ppt_x"/>
                                          </p:val>
                                        </p:tav>
                                        <p:tav tm="100000">
                                          <p:val>
                                            <p:strVal val="#ppt_x"/>
                                          </p:val>
                                        </p:tav>
                                      </p:tavLst>
                                    </p:anim>
                                    <p:anim calcmode="lin" valueType="num">
                                      <p:cBhvr additive="base">
                                        <p:cTn id="25" dur="500" fill="hold"/>
                                        <p:tgtEl>
                                          <p:spTgt spid="1946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12" grpId="0" animBg="1"/>
      <p:bldP spid="13" grpId="0" animBg="1"/>
      <p:bldP spid="14" grpId="0" animBg="1"/>
      <p:bldP spid="15" grpId="0" animBg="1"/>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1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WordArt 5"/>
          <p:cNvSpPr>
            <a:spLocks noChangeArrowheads="1" noChangeShapeType="1" noTextEdit="1"/>
          </p:cNvSpPr>
          <p:nvPr/>
        </p:nvSpPr>
        <p:spPr bwMode="auto">
          <a:xfrm>
            <a:off x="1312985" y="271975"/>
            <a:ext cx="10353821" cy="14478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CC99FF"/>
                  </a:solidFill>
                  <a:round/>
                  <a:headEnd/>
                  <a:tailEnd/>
                </a:ln>
                <a:solidFill>
                  <a:srgbClr val="0033CC"/>
                </a:solidFill>
                <a:latin typeface="Times New Roman" panose="02020603050405020304" pitchFamily="18" charset="0"/>
                <a:cs typeface="Times New Roman" panose="02020603050405020304" pitchFamily="18" charset="0"/>
              </a:rPr>
              <a:t>TẠM BIỆT VÀ HẸN GẶP LẠI CÁC EM </a:t>
            </a:r>
          </a:p>
          <a:p>
            <a:pPr algn="ctr"/>
            <a:r>
              <a:rPr lang="en-US" sz="3600" b="1" kern="10" dirty="0" smtClean="0">
                <a:ln w="9525">
                  <a:solidFill>
                    <a:srgbClr val="CC99FF"/>
                  </a:solidFill>
                  <a:round/>
                  <a:headEnd/>
                  <a:tailEnd/>
                </a:ln>
                <a:solidFill>
                  <a:srgbClr val="0033CC"/>
                </a:solidFill>
                <a:latin typeface="Times New Roman" panose="02020603050405020304" pitchFamily="18" charset="0"/>
                <a:cs typeface="Times New Roman" panose="02020603050405020304" pitchFamily="18" charset="0"/>
              </a:rPr>
              <a:t>TRONG NỘI DUNG TIẾP THEO</a:t>
            </a:r>
            <a:endParaRPr lang="en-US" sz="3600" b="1" kern="10" dirty="0">
              <a:ln w="9525">
                <a:solidFill>
                  <a:srgbClr val="CC99FF"/>
                </a:solidFill>
                <a:round/>
                <a:headEnd/>
                <a:tailEnd/>
              </a:ln>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1141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0" y="0"/>
            <a:ext cx="2792752" cy="70788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spcBef>
                <a:spcPct val="50000"/>
              </a:spcBef>
              <a:defRPr/>
            </a:pPr>
            <a:r>
              <a:rPr lang="en-US" sz="40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NỘI DUNG</a:t>
            </a:r>
          </a:p>
        </p:txBody>
      </p:sp>
      <p:sp>
        <p:nvSpPr>
          <p:cNvPr id="5123" name="Rounded Rectangle 5"/>
          <p:cNvSpPr>
            <a:spLocks noChangeArrowheads="1"/>
          </p:cNvSpPr>
          <p:nvPr/>
        </p:nvSpPr>
        <p:spPr bwMode="auto">
          <a:xfrm>
            <a:off x="4711700" y="1057275"/>
            <a:ext cx="4495800" cy="609600"/>
          </a:xfrm>
          <a:prstGeom prst="roundRect">
            <a:avLst>
              <a:gd name="adj" fmla="val 16667"/>
            </a:avLst>
          </a:prstGeom>
          <a:solidFill>
            <a:srgbClr val="FF6600"/>
          </a:solidFill>
          <a:ln>
            <a:noFill/>
          </a:ln>
          <a:extLst/>
        </p:spPr>
        <p:txBody>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r>
              <a:rPr lang="en-US" altLang="en-US" dirty="0">
                <a:latin typeface="Times New Roman" panose="02020603050405020304" pitchFamily="18" charset="0"/>
                <a:cs typeface="Times New Roman" panose="02020603050405020304" pitchFamily="18" charset="0"/>
              </a:rPr>
              <a:t>Hiện tượng quang điện (ngoài).</a:t>
            </a:r>
          </a:p>
          <a:p>
            <a:pPr eaLnBrk="1" hangingPunct="1"/>
            <a:endParaRPr lang="en-US" altLang="en-US" dirty="0">
              <a:latin typeface="Times New Roman" panose="02020603050405020304" pitchFamily="18" charset="0"/>
              <a:cs typeface="Times New Roman" panose="02020603050405020304" pitchFamily="18" charset="0"/>
            </a:endParaRPr>
          </a:p>
        </p:txBody>
      </p:sp>
      <p:sp>
        <p:nvSpPr>
          <p:cNvPr id="5124" name="Rounded Rectangle 6"/>
          <p:cNvSpPr>
            <a:spLocks noChangeArrowheads="1"/>
          </p:cNvSpPr>
          <p:nvPr/>
        </p:nvSpPr>
        <p:spPr bwMode="auto">
          <a:xfrm>
            <a:off x="4675189" y="1863725"/>
            <a:ext cx="4700587" cy="609600"/>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Định luật về giới hạn quang điện.</a:t>
            </a:r>
          </a:p>
        </p:txBody>
      </p:sp>
      <p:sp>
        <p:nvSpPr>
          <p:cNvPr id="5125" name="Rounded Rectangle 7"/>
          <p:cNvSpPr>
            <a:spLocks noChangeArrowheads="1"/>
          </p:cNvSpPr>
          <p:nvPr/>
        </p:nvSpPr>
        <p:spPr bwMode="auto">
          <a:xfrm>
            <a:off x="4675188" y="2746375"/>
            <a:ext cx="3733800" cy="609600"/>
          </a:xfrm>
          <a:prstGeom prst="roundRect">
            <a:avLst>
              <a:gd name="adj" fmla="val 16667"/>
            </a:avLst>
          </a:prstGeom>
          <a:solidFill>
            <a:srgbClr val="99FFCC"/>
          </a:solidFill>
          <a:ln>
            <a:noFill/>
          </a:ln>
          <a:extLst/>
        </p:spPr>
        <p:txBody>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r>
              <a:rPr lang="en-US" altLang="en-US" dirty="0">
                <a:latin typeface="Times New Roman" panose="02020603050405020304" pitchFamily="18" charset="0"/>
                <a:cs typeface="Times New Roman" panose="02020603050405020304" pitchFamily="18" charset="0"/>
              </a:rPr>
              <a:t>Thuyết lượng tử ánh sáng</a:t>
            </a:r>
          </a:p>
        </p:txBody>
      </p:sp>
      <p:sp>
        <p:nvSpPr>
          <p:cNvPr id="5126" name="Rounded Rectangle 8"/>
          <p:cNvSpPr>
            <a:spLocks noChangeArrowheads="1"/>
          </p:cNvSpPr>
          <p:nvPr/>
        </p:nvSpPr>
        <p:spPr bwMode="auto">
          <a:xfrm>
            <a:off x="4675188" y="3648075"/>
            <a:ext cx="5029200" cy="609600"/>
          </a:xfrm>
          <a:prstGeom prst="roundRect">
            <a:avLst>
              <a:gd name="adj" fmla="val 16667"/>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Lưỡng tính sóng – hạt của ánh sáng</a:t>
            </a:r>
          </a:p>
        </p:txBody>
      </p:sp>
      <p:sp>
        <p:nvSpPr>
          <p:cNvPr id="5127" name="Rounded Rectangle 9"/>
          <p:cNvSpPr>
            <a:spLocks noChangeArrowheads="1"/>
          </p:cNvSpPr>
          <p:nvPr/>
        </p:nvSpPr>
        <p:spPr bwMode="auto">
          <a:xfrm>
            <a:off x="4711700" y="4530725"/>
            <a:ext cx="6443980" cy="609600"/>
          </a:xfrm>
          <a:prstGeom prst="roundRect">
            <a:avLst>
              <a:gd name="adj" fmla="val 16667"/>
            </a:avLst>
          </a:prstGeom>
          <a:solidFill>
            <a:srgbClr val="99FF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r>
              <a:rPr lang="en-US" altLang="en-US" dirty="0" smtClean="0">
                <a:latin typeface="Times New Roman" panose="02020603050405020304" pitchFamily="18" charset="0"/>
                <a:cs typeface="Times New Roman" panose="02020603050405020304" pitchFamily="18" charset="0"/>
              </a:rPr>
              <a:t>Chất quang dẫn. Hiện </a:t>
            </a:r>
            <a:r>
              <a:rPr lang="en-US" altLang="en-US" dirty="0">
                <a:latin typeface="Times New Roman" panose="02020603050405020304" pitchFamily="18" charset="0"/>
                <a:cs typeface="Times New Roman" panose="02020603050405020304" pitchFamily="18" charset="0"/>
              </a:rPr>
              <a:t>tượng quang điện trong</a:t>
            </a:r>
          </a:p>
          <a:p>
            <a:pPr eaLnBrk="1" hangingPunct="1"/>
            <a:endParaRPr lang="en-US" altLang="en-US" dirty="0">
              <a:latin typeface="Times New Roman" panose="02020603050405020304" pitchFamily="18" charset="0"/>
              <a:cs typeface="Times New Roman" panose="02020603050405020304" pitchFamily="18" charset="0"/>
            </a:endParaRPr>
          </a:p>
        </p:txBody>
      </p:sp>
      <p:sp>
        <p:nvSpPr>
          <p:cNvPr id="5128" name="Rounded Rectangle 10"/>
          <p:cNvSpPr>
            <a:spLocks noChangeArrowheads="1"/>
          </p:cNvSpPr>
          <p:nvPr/>
        </p:nvSpPr>
        <p:spPr bwMode="auto">
          <a:xfrm>
            <a:off x="4675188" y="5432425"/>
            <a:ext cx="5992812" cy="609600"/>
          </a:xfrm>
          <a:prstGeom prst="roundRect">
            <a:avLst>
              <a:gd name="adj" fmla="val 16667"/>
            </a:avLst>
          </a:prstGeom>
          <a:solidFill>
            <a:srgbClr val="FF66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Ứng dụng của hiện tượng quang điện trong.</a:t>
            </a:r>
          </a:p>
          <a:p>
            <a:pPr eaLnBrk="1" hangingPunct="1"/>
            <a:endParaRPr lang="en-US" altLang="en-US">
              <a:latin typeface="Times New Roman" panose="02020603050405020304" pitchFamily="18" charset="0"/>
              <a:cs typeface="Times New Roman" panose="02020603050405020304" pitchFamily="18" charset="0"/>
            </a:endParaRPr>
          </a:p>
        </p:txBody>
      </p:sp>
      <p:cxnSp>
        <p:nvCxnSpPr>
          <p:cNvPr id="5129" name="Straight Arrow Connector 15"/>
          <p:cNvCxnSpPr>
            <a:cxnSpLocks noChangeShapeType="1"/>
            <a:endCxn id="5123" idx="1"/>
          </p:cNvCxnSpPr>
          <p:nvPr/>
        </p:nvCxnSpPr>
        <p:spPr bwMode="auto">
          <a:xfrm flipV="1">
            <a:off x="3859214" y="1362076"/>
            <a:ext cx="852487" cy="1228725"/>
          </a:xfrm>
          <a:prstGeom prst="straightConnector1">
            <a:avLst/>
          </a:prstGeom>
          <a:noFill/>
          <a:ln w="19050" algn="ctr">
            <a:solidFill>
              <a:srgbClr val="6600CC"/>
            </a:solidFill>
            <a:round/>
            <a:headEnd/>
            <a:tailEnd type="triangle" w="med" len="med"/>
          </a:ln>
        </p:spPr>
      </p:cxnSp>
      <p:cxnSp>
        <p:nvCxnSpPr>
          <p:cNvPr id="5130" name="Straight Arrow Connector 18"/>
          <p:cNvCxnSpPr>
            <a:cxnSpLocks noChangeShapeType="1"/>
          </p:cNvCxnSpPr>
          <p:nvPr/>
        </p:nvCxnSpPr>
        <p:spPr bwMode="auto">
          <a:xfrm>
            <a:off x="3867150" y="2590801"/>
            <a:ext cx="808038" cy="1362075"/>
          </a:xfrm>
          <a:prstGeom prst="straightConnector1">
            <a:avLst/>
          </a:prstGeom>
          <a:noFill/>
          <a:ln w="19050" algn="ctr">
            <a:solidFill>
              <a:srgbClr val="6600CC"/>
            </a:solidFill>
            <a:round/>
            <a:headEnd/>
            <a:tailEnd type="triangle" w="med" len="med"/>
          </a:ln>
        </p:spPr>
      </p:cxnSp>
      <p:cxnSp>
        <p:nvCxnSpPr>
          <p:cNvPr id="5131" name="Straight Arrow Connector 23"/>
          <p:cNvCxnSpPr>
            <a:cxnSpLocks noChangeShapeType="1"/>
            <a:endCxn id="5124" idx="1"/>
          </p:cNvCxnSpPr>
          <p:nvPr/>
        </p:nvCxnSpPr>
        <p:spPr bwMode="auto">
          <a:xfrm flipV="1">
            <a:off x="3841750" y="2168526"/>
            <a:ext cx="833438" cy="434975"/>
          </a:xfrm>
          <a:prstGeom prst="straightConnector1">
            <a:avLst/>
          </a:prstGeom>
          <a:noFill/>
          <a:ln w="19050" algn="ctr">
            <a:solidFill>
              <a:srgbClr val="6600CC"/>
            </a:solidFill>
            <a:round/>
            <a:headEnd/>
            <a:tailEnd type="triangle" w="med" len="med"/>
          </a:ln>
        </p:spPr>
      </p:cxnSp>
      <p:cxnSp>
        <p:nvCxnSpPr>
          <p:cNvPr id="5132" name="Straight Arrow Connector 25"/>
          <p:cNvCxnSpPr>
            <a:cxnSpLocks noChangeShapeType="1"/>
            <a:endCxn id="5125" idx="1"/>
          </p:cNvCxnSpPr>
          <p:nvPr/>
        </p:nvCxnSpPr>
        <p:spPr bwMode="auto">
          <a:xfrm>
            <a:off x="3854450" y="2589213"/>
            <a:ext cx="820738" cy="461962"/>
          </a:xfrm>
          <a:prstGeom prst="straightConnector1">
            <a:avLst/>
          </a:prstGeom>
          <a:noFill/>
          <a:ln w="19050" algn="ctr">
            <a:solidFill>
              <a:srgbClr val="6600CC"/>
            </a:solidFill>
            <a:round/>
            <a:headEnd/>
            <a:tailEnd type="triangle" w="med" len="med"/>
          </a:ln>
        </p:spPr>
      </p:cxnSp>
      <p:cxnSp>
        <p:nvCxnSpPr>
          <p:cNvPr id="5133" name="Straight Arrow Connector 28"/>
          <p:cNvCxnSpPr>
            <a:cxnSpLocks noChangeShapeType="1"/>
            <a:endCxn id="5127" idx="1"/>
          </p:cNvCxnSpPr>
          <p:nvPr/>
        </p:nvCxnSpPr>
        <p:spPr bwMode="auto">
          <a:xfrm flipV="1">
            <a:off x="3963988" y="4835525"/>
            <a:ext cx="747712" cy="366716"/>
          </a:xfrm>
          <a:prstGeom prst="straightConnector1">
            <a:avLst/>
          </a:prstGeom>
          <a:noFill/>
          <a:ln w="19050" algn="ctr">
            <a:solidFill>
              <a:srgbClr val="0000FF"/>
            </a:solidFill>
            <a:round/>
            <a:headEnd/>
            <a:tailEnd type="triangle" w="med" len="med"/>
          </a:ln>
        </p:spPr>
      </p:cxnSp>
      <p:cxnSp>
        <p:nvCxnSpPr>
          <p:cNvPr id="5134" name="Straight Arrow Connector 30"/>
          <p:cNvCxnSpPr>
            <a:cxnSpLocks noChangeShapeType="1"/>
          </p:cNvCxnSpPr>
          <p:nvPr/>
        </p:nvCxnSpPr>
        <p:spPr bwMode="auto">
          <a:xfrm>
            <a:off x="3963988" y="5199063"/>
            <a:ext cx="711200" cy="519112"/>
          </a:xfrm>
          <a:prstGeom prst="straightConnector1">
            <a:avLst/>
          </a:prstGeom>
          <a:noFill/>
          <a:ln w="19050" algn="ctr">
            <a:solidFill>
              <a:srgbClr val="0000FF"/>
            </a:solidFill>
            <a:round/>
            <a:headEnd/>
            <a:tailEnd type="triangle" w="med" len="med"/>
          </a:ln>
        </p:spPr>
      </p:cxnSp>
      <p:sp>
        <p:nvSpPr>
          <p:cNvPr id="5135" name="Rectangle 32"/>
          <p:cNvSpPr>
            <a:spLocks noChangeArrowheads="1"/>
          </p:cNvSpPr>
          <p:nvPr/>
        </p:nvSpPr>
        <p:spPr bwMode="auto">
          <a:xfrm>
            <a:off x="1890714" y="1614489"/>
            <a:ext cx="1970087" cy="2105025"/>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algn="ctr" eaLnBrk="1" hangingPunct="1"/>
            <a:r>
              <a:rPr lang="en-US" altLang="en-US" dirty="0">
                <a:solidFill>
                  <a:srgbClr val="FFFF00"/>
                </a:solidFill>
                <a:latin typeface="Times New Roman" panose="02020603050405020304" pitchFamily="18" charset="0"/>
                <a:cs typeface="Times New Roman" panose="02020603050405020304" pitchFamily="18" charset="0"/>
              </a:rPr>
              <a:t>PHẦN I. Hiện tượng quang điện. Thuyết lượng tử ánh sáng</a:t>
            </a:r>
          </a:p>
        </p:txBody>
      </p:sp>
      <p:sp>
        <p:nvSpPr>
          <p:cNvPr id="5136" name="Rectangle 33"/>
          <p:cNvSpPr>
            <a:spLocks noChangeArrowheads="1"/>
          </p:cNvSpPr>
          <p:nvPr/>
        </p:nvSpPr>
        <p:spPr bwMode="auto">
          <a:xfrm>
            <a:off x="1995489" y="4411663"/>
            <a:ext cx="1970087" cy="1630362"/>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algn="ctr" eaLnBrk="1" hangingPunct="1"/>
            <a:r>
              <a:rPr lang="en-US" altLang="en-US" dirty="0">
                <a:solidFill>
                  <a:srgbClr val="FFFF00"/>
                </a:solidFill>
                <a:latin typeface="Times New Roman" panose="02020603050405020304" pitchFamily="18" charset="0"/>
                <a:cs typeface="Times New Roman" panose="02020603050405020304" pitchFamily="18" charset="0"/>
              </a:rPr>
              <a:t>PHẦN II. Hiện tượng quang điện trong.</a:t>
            </a:r>
          </a:p>
        </p:txBody>
      </p:sp>
    </p:spTree>
    <p:extLst>
      <p:ext uri="{BB962C8B-B14F-4D97-AF65-F5344CB8AC3E}">
        <p14:creationId xmlns:p14="http://schemas.microsoft.com/office/powerpoint/2010/main" val="3676864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35"/>
                                        </p:tgtEl>
                                        <p:attrNameLst>
                                          <p:attrName>style.visibility</p:attrName>
                                        </p:attrNameLst>
                                      </p:cBhvr>
                                      <p:to>
                                        <p:strVal val="visible"/>
                                      </p:to>
                                    </p:set>
                                    <p:anim calcmode="lin" valueType="num">
                                      <p:cBhvr additive="base">
                                        <p:cTn id="12" dur="500" fill="hold"/>
                                        <p:tgtEl>
                                          <p:spTgt spid="5135"/>
                                        </p:tgtEl>
                                        <p:attrNameLst>
                                          <p:attrName>ppt_x</p:attrName>
                                        </p:attrNameLst>
                                      </p:cBhvr>
                                      <p:tavLst>
                                        <p:tav tm="0">
                                          <p:val>
                                            <p:strVal val="#ppt_x"/>
                                          </p:val>
                                        </p:tav>
                                        <p:tav tm="100000">
                                          <p:val>
                                            <p:strVal val="#ppt_x"/>
                                          </p:val>
                                        </p:tav>
                                      </p:tavLst>
                                    </p:anim>
                                    <p:anim calcmode="lin" valueType="num">
                                      <p:cBhvr additive="base">
                                        <p:cTn id="13" dur="500" fill="hold"/>
                                        <p:tgtEl>
                                          <p:spTgt spid="513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136"/>
                                        </p:tgtEl>
                                        <p:attrNameLst>
                                          <p:attrName>style.visibility</p:attrName>
                                        </p:attrNameLst>
                                      </p:cBhvr>
                                      <p:to>
                                        <p:strVal val="visible"/>
                                      </p:to>
                                    </p:set>
                                    <p:anim calcmode="lin" valueType="num">
                                      <p:cBhvr additive="base">
                                        <p:cTn id="18" dur="500" fill="hold"/>
                                        <p:tgtEl>
                                          <p:spTgt spid="5136"/>
                                        </p:tgtEl>
                                        <p:attrNameLst>
                                          <p:attrName>ppt_x</p:attrName>
                                        </p:attrNameLst>
                                      </p:cBhvr>
                                      <p:tavLst>
                                        <p:tav tm="0">
                                          <p:val>
                                            <p:strVal val="#ppt_x"/>
                                          </p:val>
                                        </p:tav>
                                        <p:tav tm="100000">
                                          <p:val>
                                            <p:strVal val="#ppt_x"/>
                                          </p:val>
                                        </p:tav>
                                      </p:tavLst>
                                    </p:anim>
                                    <p:anim calcmode="lin" valueType="num">
                                      <p:cBhvr additive="base">
                                        <p:cTn id="19" dur="500" fill="hold"/>
                                        <p:tgtEl>
                                          <p:spTgt spid="513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129"/>
                                        </p:tgtEl>
                                        <p:attrNameLst>
                                          <p:attrName>style.visibility</p:attrName>
                                        </p:attrNameLst>
                                      </p:cBhvr>
                                      <p:to>
                                        <p:strVal val="visible"/>
                                      </p:to>
                                    </p:set>
                                    <p:animEffect transition="in" filter="barn(inVertical)">
                                      <p:cBhvr>
                                        <p:cTn id="24" dur="500"/>
                                        <p:tgtEl>
                                          <p:spTgt spid="5129"/>
                                        </p:tgtEl>
                                      </p:cBhvr>
                                    </p:animEffect>
                                  </p:childTnLst>
                                </p:cTn>
                              </p:par>
                              <p:par>
                                <p:cTn id="25" presetID="16" presetClass="entr" presetSubtype="21" fill="hold" nodeType="withEffect">
                                  <p:stCondLst>
                                    <p:cond delay="0"/>
                                  </p:stCondLst>
                                  <p:childTnLst>
                                    <p:set>
                                      <p:cBhvr>
                                        <p:cTn id="26" dur="1" fill="hold">
                                          <p:stCondLst>
                                            <p:cond delay="0"/>
                                          </p:stCondLst>
                                        </p:cTn>
                                        <p:tgtEl>
                                          <p:spTgt spid="5131"/>
                                        </p:tgtEl>
                                        <p:attrNameLst>
                                          <p:attrName>style.visibility</p:attrName>
                                        </p:attrNameLst>
                                      </p:cBhvr>
                                      <p:to>
                                        <p:strVal val="visible"/>
                                      </p:to>
                                    </p:set>
                                    <p:animEffect transition="in" filter="barn(inVertical)">
                                      <p:cBhvr>
                                        <p:cTn id="27" dur="500"/>
                                        <p:tgtEl>
                                          <p:spTgt spid="5131"/>
                                        </p:tgtEl>
                                      </p:cBhvr>
                                    </p:animEffect>
                                  </p:childTnLst>
                                </p:cTn>
                              </p:par>
                              <p:par>
                                <p:cTn id="28" presetID="16" presetClass="entr" presetSubtype="21" fill="hold" nodeType="withEffect">
                                  <p:stCondLst>
                                    <p:cond delay="0"/>
                                  </p:stCondLst>
                                  <p:childTnLst>
                                    <p:set>
                                      <p:cBhvr>
                                        <p:cTn id="29" dur="1" fill="hold">
                                          <p:stCondLst>
                                            <p:cond delay="0"/>
                                          </p:stCondLst>
                                        </p:cTn>
                                        <p:tgtEl>
                                          <p:spTgt spid="5132"/>
                                        </p:tgtEl>
                                        <p:attrNameLst>
                                          <p:attrName>style.visibility</p:attrName>
                                        </p:attrNameLst>
                                      </p:cBhvr>
                                      <p:to>
                                        <p:strVal val="visible"/>
                                      </p:to>
                                    </p:set>
                                    <p:animEffect transition="in" filter="barn(inVertical)">
                                      <p:cBhvr>
                                        <p:cTn id="30" dur="500"/>
                                        <p:tgtEl>
                                          <p:spTgt spid="5132"/>
                                        </p:tgtEl>
                                      </p:cBhvr>
                                    </p:animEffect>
                                  </p:childTnLst>
                                </p:cTn>
                              </p:par>
                              <p:par>
                                <p:cTn id="31" presetID="16" presetClass="entr" presetSubtype="21" fill="hold" nodeType="withEffect">
                                  <p:stCondLst>
                                    <p:cond delay="0"/>
                                  </p:stCondLst>
                                  <p:childTnLst>
                                    <p:set>
                                      <p:cBhvr>
                                        <p:cTn id="32" dur="1" fill="hold">
                                          <p:stCondLst>
                                            <p:cond delay="0"/>
                                          </p:stCondLst>
                                        </p:cTn>
                                        <p:tgtEl>
                                          <p:spTgt spid="5130"/>
                                        </p:tgtEl>
                                        <p:attrNameLst>
                                          <p:attrName>style.visibility</p:attrName>
                                        </p:attrNameLst>
                                      </p:cBhvr>
                                      <p:to>
                                        <p:strVal val="visible"/>
                                      </p:to>
                                    </p:set>
                                    <p:animEffect transition="in" filter="barn(inVertical)">
                                      <p:cBhvr>
                                        <p:cTn id="33" dur="500"/>
                                        <p:tgtEl>
                                          <p:spTgt spid="513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123"/>
                                        </p:tgtEl>
                                        <p:attrNameLst>
                                          <p:attrName>style.visibility</p:attrName>
                                        </p:attrNameLst>
                                      </p:cBhvr>
                                      <p:to>
                                        <p:strVal val="visible"/>
                                      </p:to>
                                    </p:set>
                                    <p:animEffect transition="in" filter="barn(inVertical)">
                                      <p:cBhvr>
                                        <p:cTn id="38" dur="500"/>
                                        <p:tgtEl>
                                          <p:spTgt spid="51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124"/>
                                        </p:tgtEl>
                                        <p:attrNameLst>
                                          <p:attrName>style.visibility</p:attrName>
                                        </p:attrNameLst>
                                      </p:cBhvr>
                                      <p:to>
                                        <p:strVal val="visible"/>
                                      </p:to>
                                    </p:set>
                                    <p:animEffect transition="in" filter="wipe(down)">
                                      <p:cBhvr>
                                        <p:cTn id="43" dur="500"/>
                                        <p:tgtEl>
                                          <p:spTgt spid="51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125"/>
                                        </p:tgtEl>
                                        <p:attrNameLst>
                                          <p:attrName>style.visibility</p:attrName>
                                        </p:attrNameLst>
                                      </p:cBhvr>
                                      <p:to>
                                        <p:strVal val="visible"/>
                                      </p:to>
                                    </p:set>
                                    <p:animEffect transition="in" filter="wipe(down)">
                                      <p:cBhvr>
                                        <p:cTn id="48" dur="500"/>
                                        <p:tgtEl>
                                          <p:spTgt spid="5125"/>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5126"/>
                                        </p:tgtEl>
                                        <p:attrNameLst>
                                          <p:attrName>style.visibility</p:attrName>
                                        </p:attrNameLst>
                                      </p:cBhvr>
                                      <p:to>
                                        <p:strVal val="visible"/>
                                      </p:to>
                                    </p:set>
                                    <p:animEffect transition="in" filter="circle(in)">
                                      <p:cBhvr>
                                        <p:cTn id="53" dur="2000"/>
                                        <p:tgtEl>
                                          <p:spTgt spid="512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133"/>
                                        </p:tgtEl>
                                        <p:attrNameLst>
                                          <p:attrName>style.visibility</p:attrName>
                                        </p:attrNameLst>
                                      </p:cBhvr>
                                      <p:to>
                                        <p:strVal val="visible"/>
                                      </p:to>
                                    </p:set>
                                    <p:animEffect transition="in" filter="barn(inVertical)">
                                      <p:cBhvr>
                                        <p:cTn id="58" dur="500"/>
                                        <p:tgtEl>
                                          <p:spTgt spid="5133"/>
                                        </p:tgtEl>
                                      </p:cBhvr>
                                    </p:animEffect>
                                  </p:childTnLst>
                                </p:cTn>
                              </p:par>
                              <p:par>
                                <p:cTn id="59" presetID="16" presetClass="entr" presetSubtype="21" fill="hold" nodeType="withEffect">
                                  <p:stCondLst>
                                    <p:cond delay="0"/>
                                  </p:stCondLst>
                                  <p:childTnLst>
                                    <p:set>
                                      <p:cBhvr>
                                        <p:cTn id="60" dur="1" fill="hold">
                                          <p:stCondLst>
                                            <p:cond delay="0"/>
                                          </p:stCondLst>
                                        </p:cTn>
                                        <p:tgtEl>
                                          <p:spTgt spid="5134"/>
                                        </p:tgtEl>
                                        <p:attrNameLst>
                                          <p:attrName>style.visibility</p:attrName>
                                        </p:attrNameLst>
                                      </p:cBhvr>
                                      <p:to>
                                        <p:strVal val="visible"/>
                                      </p:to>
                                    </p:set>
                                    <p:animEffect transition="in" filter="barn(inVertical)">
                                      <p:cBhvr>
                                        <p:cTn id="61" dur="500"/>
                                        <p:tgtEl>
                                          <p:spTgt spid="51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127"/>
                                        </p:tgtEl>
                                        <p:attrNameLst>
                                          <p:attrName>style.visibility</p:attrName>
                                        </p:attrNameLst>
                                      </p:cBhvr>
                                      <p:to>
                                        <p:strVal val="visible"/>
                                      </p:to>
                                    </p:set>
                                    <p:animEffect transition="in" filter="wipe(down)">
                                      <p:cBhvr>
                                        <p:cTn id="66" dur="500"/>
                                        <p:tgtEl>
                                          <p:spTgt spid="5127"/>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5128"/>
                                        </p:tgtEl>
                                        <p:attrNameLst>
                                          <p:attrName>style.visibility</p:attrName>
                                        </p:attrNameLst>
                                      </p:cBhvr>
                                      <p:to>
                                        <p:strVal val="visible"/>
                                      </p:to>
                                    </p:set>
                                    <p:animEffect transition="in" filter="barn(inVertical)">
                                      <p:cBhvr>
                                        <p:cTn id="71"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4" grpId="0" animBg="1"/>
      <p:bldP spid="5125" grpId="0" animBg="1"/>
      <p:bldP spid="5126" grpId="0" animBg="1"/>
      <p:bldP spid="5127" grpId="0" animBg="1"/>
      <p:bldP spid="5128" grpId="0" animBg="1"/>
      <p:bldP spid="5135" grpId="0" animBg="1"/>
      <p:bldP spid="51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2"/>
          <p:cNvSpPr>
            <a:spLocks noChangeShapeType="1"/>
          </p:cNvSpPr>
          <p:nvPr/>
        </p:nvSpPr>
        <p:spPr bwMode="auto">
          <a:xfrm flipV="1">
            <a:off x="4887913" y="2390776"/>
            <a:ext cx="741362" cy="3714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19" name="Line 3"/>
          <p:cNvSpPr>
            <a:spLocks noChangeShapeType="1"/>
          </p:cNvSpPr>
          <p:nvPr/>
        </p:nvSpPr>
        <p:spPr bwMode="auto">
          <a:xfrm>
            <a:off x="4887914" y="3017839"/>
            <a:ext cx="846137" cy="3714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0" name="Line 4"/>
          <p:cNvSpPr>
            <a:spLocks noChangeShapeType="1"/>
          </p:cNvSpPr>
          <p:nvPr/>
        </p:nvSpPr>
        <p:spPr bwMode="auto">
          <a:xfrm flipH="1" flipV="1">
            <a:off x="3967163" y="2468564"/>
            <a:ext cx="741362" cy="3714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1" name="Line 5"/>
          <p:cNvSpPr>
            <a:spLocks noChangeShapeType="1"/>
          </p:cNvSpPr>
          <p:nvPr/>
        </p:nvSpPr>
        <p:spPr bwMode="auto">
          <a:xfrm flipH="1">
            <a:off x="3522664" y="2903538"/>
            <a:ext cx="116363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2" name="Line 6"/>
          <p:cNvSpPr>
            <a:spLocks noChangeShapeType="1"/>
          </p:cNvSpPr>
          <p:nvPr/>
        </p:nvSpPr>
        <p:spPr bwMode="auto">
          <a:xfrm flipH="1">
            <a:off x="3868739" y="2954339"/>
            <a:ext cx="846137" cy="3714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1" name="Freeform 7"/>
          <p:cNvSpPr>
            <a:spLocks/>
          </p:cNvSpPr>
          <p:nvPr/>
        </p:nvSpPr>
        <p:spPr bwMode="auto">
          <a:xfrm>
            <a:off x="5443539" y="3289300"/>
            <a:ext cx="230187" cy="922338"/>
          </a:xfrm>
          <a:custGeom>
            <a:avLst/>
            <a:gdLst>
              <a:gd name="T0" fmla="*/ 2147483646 w 145"/>
              <a:gd name="T1" fmla="*/ 0 h 581"/>
              <a:gd name="T2" fmla="*/ 0 w 145"/>
              <a:gd name="T3" fmla="*/ 2147483646 h 581"/>
              <a:gd name="T4" fmla="*/ 0 w 145"/>
              <a:gd name="T5" fmla="*/ 2147483646 h 581"/>
              <a:gd name="T6" fmla="*/ 2147483646 w 145"/>
              <a:gd name="T7" fmla="*/ 2147483646 h 581"/>
              <a:gd name="T8" fmla="*/ 2147483646 w 145"/>
              <a:gd name="T9" fmla="*/ 2147483646 h 581"/>
              <a:gd name="T10" fmla="*/ 2147483646 w 145"/>
              <a:gd name="T11" fmla="*/ 0 h 581"/>
              <a:gd name="T12" fmla="*/ 0 60000 65536"/>
              <a:gd name="T13" fmla="*/ 0 60000 65536"/>
              <a:gd name="T14" fmla="*/ 0 60000 65536"/>
              <a:gd name="T15" fmla="*/ 0 60000 65536"/>
              <a:gd name="T16" fmla="*/ 0 60000 65536"/>
              <a:gd name="T17" fmla="*/ 0 60000 65536"/>
              <a:gd name="T18" fmla="*/ 0 w 145"/>
              <a:gd name="T19" fmla="*/ 0 h 581"/>
              <a:gd name="T20" fmla="*/ 145 w 145"/>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145" h="581">
                <a:moveTo>
                  <a:pt x="72" y="0"/>
                </a:moveTo>
                <a:lnTo>
                  <a:pt x="0" y="194"/>
                </a:lnTo>
                <a:lnTo>
                  <a:pt x="0" y="581"/>
                </a:lnTo>
                <a:lnTo>
                  <a:pt x="145" y="581"/>
                </a:lnTo>
                <a:lnTo>
                  <a:pt x="144" y="187"/>
                </a:lnTo>
                <a:lnTo>
                  <a:pt x="72" y="0"/>
                </a:lnTo>
                <a:close/>
              </a:path>
            </a:pathLst>
          </a:custGeom>
          <a:solidFill>
            <a:srgbClr val="DA4B2E"/>
          </a:solidFill>
          <a:ln w="9525">
            <a:solidFill>
              <a:schemeClr val="tx1"/>
            </a:solidFill>
            <a:round/>
            <a:headEnd/>
            <a:tailEnd/>
          </a:ln>
        </p:spPr>
        <p:txBody>
          <a:bodyPr/>
          <a:lstStyle/>
          <a:p>
            <a:endParaRPr lang="en-US"/>
          </a:p>
        </p:txBody>
      </p:sp>
      <p:sp>
        <p:nvSpPr>
          <p:cNvPr id="6152" name="Freeform 8"/>
          <p:cNvSpPr>
            <a:spLocks/>
          </p:cNvSpPr>
          <p:nvPr/>
        </p:nvSpPr>
        <p:spPr bwMode="auto">
          <a:xfrm flipV="1">
            <a:off x="5443539" y="2138364"/>
            <a:ext cx="230187" cy="922337"/>
          </a:xfrm>
          <a:custGeom>
            <a:avLst/>
            <a:gdLst>
              <a:gd name="T0" fmla="*/ 2147483646 w 145"/>
              <a:gd name="T1" fmla="*/ 0 h 581"/>
              <a:gd name="T2" fmla="*/ 0 w 145"/>
              <a:gd name="T3" fmla="*/ 2147483646 h 581"/>
              <a:gd name="T4" fmla="*/ 0 w 145"/>
              <a:gd name="T5" fmla="*/ 2147483646 h 581"/>
              <a:gd name="T6" fmla="*/ 2147483646 w 145"/>
              <a:gd name="T7" fmla="*/ 2147483646 h 581"/>
              <a:gd name="T8" fmla="*/ 2147483646 w 145"/>
              <a:gd name="T9" fmla="*/ 2147483646 h 581"/>
              <a:gd name="T10" fmla="*/ 2147483646 w 145"/>
              <a:gd name="T11" fmla="*/ 0 h 581"/>
              <a:gd name="T12" fmla="*/ 0 60000 65536"/>
              <a:gd name="T13" fmla="*/ 0 60000 65536"/>
              <a:gd name="T14" fmla="*/ 0 60000 65536"/>
              <a:gd name="T15" fmla="*/ 0 60000 65536"/>
              <a:gd name="T16" fmla="*/ 0 60000 65536"/>
              <a:gd name="T17" fmla="*/ 0 60000 65536"/>
              <a:gd name="T18" fmla="*/ 0 w 145"/>
              <a:gd name="T19" fmla="*/ 0 h 581"/>
              <a:gd name="T20" fmla="*/ 145 w 145"/>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145" h="581">
                <a:moveTo>
                  <a:pt x="72" y="0"/>
                </a:moveTo>
                <a:lnTo>
                  <a:pt x="0" y="194"/>
                </a:lnTo>
                <a:lnTo>
                  <a:pt x="0" y="581"/>
                </a:lnTo>
                <a:lnTo>
                  <a:pt x="145" y="581"/>
                </a:lnTo>
                <a:lnTo>
                  <a:pt x="144" y="187"/>
                </a:lnTo>
                <a:lnTo>
                  <a:pt x="72" y="0"/>
                </a:lnTo>
                <a:close/>
              </a:path>
            </a:pathLst>
          </a:custGeom>
          <a:solidFill>
            <a:srgbClr val="DA4B2E"/>
          </a:solidFill>
          <a:ln w="9525">
            <a:solidFill>
              <a:schemeClr val="tx1"/>
            </a:solidFill>
            <a:round/>
            <a:headEnd/>
            <a:tailEnd/>
          </a:ln>
        </p:spPr>
        <p:txBody>
          <a:bodyPr/>
          <a:lstStyle/>
          <a:p>
            <a:endParaRPr lang="en-US"/>
          </a:p>
        </p:txBody>
      </p:sp>
      <p:sp>
        <p:nvSpPr>
          <p:cNvPr id="34825" name="Freeform 9"/>
          <p:cNvSpPr>
            <a:spLocks/>
          </p:cNvSpPr>
          <p:nvPr/>
        </p:nvSpPr>
        <p:spPr bwMode="auto">
          <a:xfrm>
            <a:off x="4887913" y="2862264"/>
            <a:ext cx="1554162" cy="66675"/>
          </a:xfrm>
          <a:custGeom>
            <a:avLst/>
            <a:gdLst>
              <a:gd name="T0" fmla="*/ 0 w 2464"/>
              <a:gd name="T1" fmla="*/ 2147483646 h 18"/>
              <a:gd name="T2" fmla="*/ 2147483646 w 2464"/>
              <a:gd name="T3" fmla="*/ 0 h 18"/>
              <a:gd name="T4" fmla="*/ 0 60000 65536"/>
              <a:gd name="T5" fmla="*/ 0 60000 65536"/>
              <a:gd name="T6" fmla="*/ 0 w 2464"/>
              <a:gd name="T7" fmla="*/ 0 h 18"/>
              <a:gd name="T8" fmla="*/ 2464 w 2464"/>
              <a:gd name="T9" fmla="*/ 18 h 18"/>
            </a:gdLst>
            <a:ahLst/>
            <a:cxnLst>
              <a:cxn ang="T4">
                <a:pos x="T0" y="T1"/>
              </a:cxn>
              <a:cxn ang="T5">
                <a:pos x="T2" y="T3"/>
              </a:cxn>
            </a:cxnLst>
            <a:rect l="T6" t="T7" r="T8" b="T9"/>
            <a:pathLst>
              <a:path w="2464" h="18">
                <a:moveTo>
                  <a:pt x="0" y="18"/>
                </a:moveTo>
                <a:lnTo>
                  <a:pt x="2464" y="0"/>
                </a:lnTo>
              </a:path>
            </a:pathLst>
          </a:custGeom>
          <a:solidFill>
            <a:srgbClr val="FFFFFF"/>
          </a:solidFill>
          <a:ln w="9525">
            <a:solidFill>
              <a:schemeClr val="bg1"/>
            </a:solidFill>
            <a:round/>
            <a:headEnd/>
            <a:tailEnd/>
          </a:ln>
        </p:spPr>
        <p:txBody>
          <a:bodyPr/>
          <a:lstStyle/>
          <a:p>
            <a:endParaRPr lang="en-US"/>
          </a:p>
        </p:txBody>
      </p:sp>
      <p:grpSp>
        <p:nvGrpSpPr>
          <p:cNvPr id="2" name="Group 11"/>
          <p:cNvGrpSpPr>
            <a:grpSpLocks/>
          </p:cNvGrpSpPr>
          <p:nvPr/>
        </p:nvGrpSpPr>
        <p:grpSpPr bwMode="auto">
          <a:xfrm>
            <a:off x="7593014" y="3697288"/>
            <a:ext cx="2301875" cy="2995612"/>
            <a:chOff x="3922" y="2184"/>
            <a:chExt cx="1450" cy="1887"/>
          </a:xfrm>
        </p:grpSpPr>
        <p:sp>
          <p:nvSpPr>
            <p:cNvPr id="6184" name="Rectangle 12"/>
            <p:cNvSpPr>
              <a:spLocks noChangeArrowheads="1"/>
            </p:cNvSpPr>
            <p:nvPr/>
          </p:nvSpPr>
          <p:spPr bwMode="auto">
            <a:xfrm>
              <a:off x="4525" y="2184"/>
              <a:ext cx="120" cy="363"/>
            </a:xfrm>
            <a:prstGeom prst="rect">
              <a:avLst/>
            </a:prstGeom>
            <a:gradFill rotWithShape="1">
              <a:gsLst>
                <a:gs pos="0">
                  <a:srgbClr val="767600"/>
                </a:gs>
                <a:gs pos="50000">
                  <a:srgbClr val="FFFF00"/>
                </a:gs>
                <a:gs pos="100000">
                  <a:srgbClr val="767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nvGrpSpPr>
            <p:cNvPr id="6185" name="Group 13"/>
            <p:cNvGrpSpPr>
              <a:grpSpLocks/>
            </p:cNvGrpSpPr>
            <p:nvPr/>
          </p:nvGrpSpPr>
          <p:grpSpPr bwMode="auto">
            <a:xfrm>
              <a:off x="3922" y="2474"/>
              <a:ext cx="1450" cy="1597"/>
              <a:chOff x="3243" y="2329"/>
              <a:chExt cx="1450" cy="1597"/>
            </a:xfrm>
          </p:grpSpPr>
          <p:sp>
            <p:nvSpPr>
              <p:cNvPr id="6186" name="Rectangle 14"/>
              <p:cNvSpPr>
                <a:spLocks noChangeArrowheads="1"/>
              </p:cNvSpPr>
              <p:nvPr/>
            </p:nvSpPr>
            <p:spPr bwMode="auto">
              <a:xfrm>
                <a:off x="3848" y="3224"/>
                <a:ext cx="170" cy="339"/>
              </a:xfrm>
              <a:prstGeom prst="rect">
                <a:avLst/>
              </a:prstGeom>
              <a:gradFill rotWithShape="1">
                <a:gsLst>
                  <a:gs pos="0">
                    <a:srgbClr val="6B7303"/>
                  </a:gs>
                  <a:gs pos="50000">
                    <a:srgbClr val="E8F907"/>
                  </a:gs>
                  <a:gs pos="100000">
                    <a:srgbClr val="6B730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nvGrpSpPr>
              <p:cNvPr id="6187" name="Group 15"/>
              <p:cNvGrpSpPr>
                <a:grpSpLocks/>
              </p:cNvGrpSpPr>
              <p:nvPr/>
            </p:nvGrpSpPr>
            <p:grpSpPr bwMode="auto">
              <a:xfrm>
                <a:off x="3436" y="2329"/>
                <a:ext cx="967" cy="967"/>
                <a:chOff x="3436" y="2765"/>
                <a:chExt cx="967" cy="967"/>
              </a:xfrm>
            </p:grpSpPr>
            <p:grpSp>
              <p:nvGrpSpPr>
                <p:cNvPr id="6189" name="Group 16"/>
                <p:cNvGrpSpPr>
                  <a:grpSpLocks/>
                </p:cNvGrpSpPr>
                <p:nvPr/>
              </p:nvGrpSpPr>
              <p:grpSpPr bwMode="auto">
                <a:xfrm>
                  <a:off x="3436" y="2765"/>
                  <a:ext cx="967" cy="967"/>
                  <a:chOff x="1356" y="588"/>
                  <a:chExt cx="3967" cy="3967"/>
                </a:xfrm>
              </p:grpSpPr>
              <p:grpSp>
                <p:nvGrpSpPr>
                  <p:cNvPr id="6191" name="Group 17"/>
                  <p:cNvGrpSpPr>
                    <a:grpSpLocks/>
                  </p:cNvGrpSpPr>
                  <p:nvPr/>
                </p:nvGrpSpPr>
                <p:grpSpPr bwMode="auto">
                  <a:xfrm>
                    <a:off x="1356" y="588"/>
                    <a:ext cx="3967" cy="3967"/>
                    <a:chOff x="1275" y="571"/>
                    <a:chExt cx="3967" cy="3967"/>
                  </a:xfrm>
                </p:grpSpPr>
                <p:grpSp>
                  <p:nvGrpSpPr>
                    <p:cNvPr id="6193" name="Group 18"/>
                    <p:cNvGrpSpPr>
                      <a:grpSpLocks/>
                    </p:cNvGrpSpPr>
                    <p:nvPr/>
                  </p:nvGrpSpPr>
                  <p:grpSpPr bwMode="auto">
                    <a:xfrm>
                      <a:off x="1275" y="571"/>
                      <a:ext cx="3967" cy="3967"/>
                      <a:chOff x="1275" y="571"/>
                      <a:chExt cx="3967" cy="3967"/>
                    </a:xfrm>
                  </p:grpSpPr>
                  <p:sp>
                    <p:nvSpPr>
                      <p:cNvPr id="6195" name="Oval 19"/>
                      <p:cNvSpPr>
                        <a:spLocks noChangeArrowheads="1"/>
                      </p:cNvSpPr>
                      <p:nvPr/>
                    </p:nvSpPr>
                    <p:spPr bwMode="auto">
                      <a:xfrm>
                        <a:off x="1275" y="571"/>
                        <a:ext cx="3967" cy="3967"/>
                      </a:xfrm>
                      <a:prstGeom prst="ellipse">
                        <a:avLst/>
                      </a:prstGeom>
                      <a:solidFill>
                        <a:schemeClr val="bg1"/>
                      </a:solidFill>
                      <a:ln w="76200">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sp>
                    <p:nvSpPr>
                      <p:cNvPr id="6196" name="Arc 20"/>
                      <p:cNvSpPr>
                        <a:spLocks/>
                      </p:cNvSpPr>
                      <p:nvPr/>
                    </p:nvSpPr>
                    <p:spPr bwMode="auto">
                      <a:xfrm flipH="1">
                        <a:off x="1404" y="660"/>
                        <a:ext cx="1906" cy="3750"/>
                      </a:xfrm>
                      <a:custGeom>
                        <a:avLst/>
                        <a:gdLst>
                          <a:gd name="T0" fmla="*/ 0 w 21985"/>
                          <a:gd name="T1" fmla="*/ 0 h 43200"/>
                          <a:gd name="T2" fmla="*/ 0 w 21985"/>
                          <a:gd name="T3" fmla="*/ 0 h 43200"/>
                          <a:gd name="T4" fmla="*/ 0 w 21985"/>
                          <a:gd name="T5" fmla="*/ 0 h 43200"/>
                          <a:gd name="T6" fmla="*/ 0 60000 65536"/>
                          <a:gd name="T7" fmla="*/ 0 60000 65536"/>
                          <a:gd name="T8" fmla="*/ 0 60000 65536"/>
                          <a:gd name="T9" fmla="*/ 0 w 21985"/>
                          <a:gd name="T10" fmla="*/ 0 h 43200"/>
                          <a:gd name="T11" fmla="*/ 21985 w 21985"/>
                          <a:gd name="T12" fmla="*/ 43200 h 43200"/>
                        </a:gdLst>
                        <a:ahLst/>
                        <a:cxnLst>
                          <a:cxn ang="T6">
                            <a:pos x="T0" y="T1"/>
                          </a:cxn>
                          <a:cxn ang="T7">
                            <a:pos x="T2" y="T3"/>
                          </a:cxn>
                          <a:cxn ang="T8">
                            <a:pos x="T4" y="T5"/>
                          </a:cxn>
                        </a:cxnLst>
                        <a:rect l="T9" t="T10" r="T11" b="T12"/>
                        <a:pathLst>
                          <a:path w="21985" h="43200" fill="none" extrusionOk="0">
                            <a:moveTo>
                              <a:pt x="174" y="1"/>
                            </a:moveTo>
                            <a:cubicBezTo>
                              <a:pt x="244" y="0"/>
                              <a:pt x="314" y="-1"/>
                              <a:pt x="385" y="0"/>
                            </a:cubicBezTo>
                            <a:cubicBezTo>
                              <a:pt x="12314" y="0"/>
                              <a:pt x="21985" y="9670"/>
                              <a:pt x="21985" y="21600"/>
                            </a:cubicBezTo>
                            <a:cubicBezTo>
                              <a:pt x="21985" y="33529"/>
                              <a:pt x="12314" y="43200"/>
                              <a:pt x="385" y="43200"/>
                            </a:cubicBezTo>
                            <a:cubicBezTo>
                              <a:pt x="256" y="43200"/>
                              <a:pt x="128" y="43198"/>
                              <a:pt x="0" y="43196"/>
                            </a:cubicBezTo>
                          </a:path>
                          <a:path w="21985" h="43200" stroke="0" extrusionOk="0">
                            <a:moveTo>
                              <a:pt x="174" y="1"/>
                            </a:moveTo>
                            <a:cubicBezTo>
                              <a:pt x="244" y="0"/>
                              <a:pt x="314" y="-1"/>
                              <a:pt x="385" y="0"/>
                            </a:cubicBezTo>
                            <a:cubicBezTo>
                              <a:pt x="12314" y="0"/>
                              <a:pt x="21985" y="9670"/>
                              <a:pt x="21985" y="21600"/>
                            </a:cubicBezTo>
                            <a:cubicBezTo>
                              <a:pt x="21985" y="33529"/>
                              <a:pt x="12314" y="43200"/>
                              <a:pt x="385" y="43200"/>
                            </a:cubicBezTo>
                            <a:cubicBezTo>
                              <a:pt x="256" y="43200"/>
                              <a:pt x="128" y="43198"/>
                              <a:pt x="0" y="43196"/>
                            </a:cubicBezTo>
                            <a:lnTo>
                              <a:pt x="385" y="21600"/>
                            </a:lnTo>
                            <a:lnTo>
                              <a:pt x="174" y="1"/>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97" name="Line 21"/>
                      <p:cNvSpPr>
                        <a:spLocks noChangeShapeType="1"/>
                      </p:cNvSpPr>
                      <p:nvPr/>
                    </p:nvSpPr>
                    <p:spPr bwMode="auto">
                      <a:xfrm>
                        <a:off x="3291" y="587"/>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8" name="Line 22"/>
                      <p:cNvSpPr>
                        <a:spLocks noChangeShapeType="1"/>
                      </p:cNvSpPr>
                      <p:nvPr/>
                    </p:nvSpPr>
                    <p:spPr bwMode="auto">
                      <a:xfrm rot="5400000">
                        <a:off x="1405" y="2450"/>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9" name="Line 23"/>
                      <p:cNvSpPr>
                        <a:spLocks noChangeShapeType="1"/>
                      </p:cNvSpPr>
                      <p:nvPr/>
                    </p:nvSpPr>
                    <p:spPr bwMode="auto">
                      <a:xfrm rot="18900000" flipV="1">
                        <a:off x="1961" y="1143"/>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0" name="Line 24"/>
                      <p:cNvSpPr>
                        <a:spLocks noChangeShapeType="1"/>
                      </p:cNvSpPr>
                      <p:nvPr/>
                    </p:nvSpPr>
                    <p:spPr bwMode="auto">
                      <a:xfrm rot="2700000">
                        <a:off x="1984" y="3805"/>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1" name="Line 25"/>
                      <p:cNvSpPr>
                        <a:spLocks noChangeShapeType="1"/>
                      </p:cNvSpPr>
                      <p:nvPr/>
                    </p:nvSpPr>
                    <p:spPr bwMode="auto">
                      <a:xfrm rot="3900000">
                        <a:off x="1550" y="3200"/>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2" name="Line 26"/>
                      <p:cNvSpPr>
                        <a:spLocks noChangeShapeType="1"/>
                      </p:cNvSpPr>
                      <p:nvPr/>
                    </p:nvSpPr>
                    <p:spPr bwMode="auto">
                      <a:xfrm rot="17700000" flipV="1">
                        <a:off x="1549" y="1772"/>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3" name="Line 27"/>
                      <p:cNvSpPr>
                        <a:spLocks noChangeShapeType="1"/>
                      </p:cNvSpPr>
                      <p:nvPr/>
                    </p:nvSpPr>
                    <p:spPr bwMode="auto">
                      <a:xfrm rot="9000000">
                        <a:off x="2541" y="732"/>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4" name="Line 28"/>
                      <p:cNvSpPr>
                        <a:spLocks noChangeShapeType="1"/>
                      </p:cNvSpPr>
                      <p:nvPr/>
                    </p:nvSpPr>
                    <p:spPr bwMode="auto">
                      <a:xfrm rot="12300000" flipV="1">
                        <a:off x="2541" y="4174"/>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94" name="Line 29"/>
                    <p:cNvSpPr>
                      <a:spLocks noChangeShapeType="1"/>
                    </p:cNvSpPr>
                    <p:nvPr/>
                  </p:nvSpPr>
                  <p:spPr bwMode="auto">
                    <a:xfrm>
                      <a:off x="3315" y="4337"/>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92" name="Oval 30"/>
                  <p:cNvSpPr>
                    <a:spLocks noChangeArrowheads="1"/>
                  </p:cNvSpPr>
                  <p:nvPr/>
                </p:nvSpPr>
                <p:spPr bwMode="auto">
                  <a:xfrm>
                    <a:off x="3387" y="2523"/>
                    <a:ext cx="49" cy="49"/>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sp>
              <p:nvSpPr>
                <p:cNvPr id="6190" name="Freeform 31"/>
                <p:cNvSpPr>
                  <a:spLocks/>
                </p:cNvSpPr>
                <p:nvPr/>
              </p:nvSpPr>
              <p:spPr bwMode="auto">
                <a:xfrm>
                  <a:off x="3896" y="2837"/>
                  <a:ext cx="73" cy="799"/>
                </a:xfrm>
                <a:custGeom>
                  <a:avLst/>
                  <a:gdLst>
                    <a:gd name="T0" fmla="*/ 0 w 73"/>
                    <a:gd name="T1" fmla="*/ 0 h 799"/>
                    <a:gd name="T2" fmla="*/ 0 w 73"/>
                    <a:gd name="T3" fmla="*/ 387 h 799"/>
                    <a:gd name="T4" fmla="*/ 68 w 73"/>
                    <a:gd name="T5" fmla="*/ 387 h 799"/>
                    <a:gd name="T6" fmla="*/ 73 w 73"/>
                    <a:gd name="T7" fmla="*/ 799 h 799"/>
                    <a:gd name="T8" fmla="*/ 0 60000 65536"/>
                    <a:gd name="T9" fmla="*/ 0 60000 65536"/>
                    <a:gd name="T10" fmla="*/ 0 60000 65536"/>
                    <a:gd name="T11" fmla="*/ 0 60000 65536"/>
                    <a:gd name="T12" fmla="*/ 0 w 73"/>
                    <a:gd name="T13" fmla="*/ 0 h 799"/>
                    <a:gd name="T14" fmla="*/ 73 w 73"/>
                    <a:gd name="T15" fmla="*/ 799 h 799"/>
                  </a:gdLst>
                  <a:ahLst/>
                  <a:cxnLst>
                    <a:cxn ang="T8">
                      <a:pos x="T0" y="T1"/>
                    </a:cxn>
                    <a:cxn ang="T9">
                      <a:pos x="T2" y="T3"/>
                    </a:cxn>
                    <a:cxn ang="T10">
                      <a:pos x="T4" y="T5"/>
                    </a:cxn>
                    <a:cxn ang="T11">
                      <a:pos x="T6" y="T7"/>
                    </a:cxn>
                  </a:cxnLst>
                  <a:rect l="T12" t="T13" r="T14" b="T15"/>
                  <a:pathLst>
                    <a:path w="73" h="799">
                      <a:moveTo>
                        <a:pt x="0" y="0"/>
                      </a:moveTo>
                      <a:lnTo>
                        <a:pt x="0" y="387"/>
                      </a:lnTo>
                      <a:lnTo>
                        <a:pt x="68" y="387"/>
                      </a:lnTo>
                      <a:lnTo>
                        <a:pt x="73" y="799"/>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188" name="Freeform 32" descr="Granite"/>
              <p:cNvSpPr>
                <a:spLocks/>
              </p:cNvSpPr>
              <p:nvPr/>
            </p:nvSpPr>
            <p:spPr bwMode="auto">
              <a:xfrm>
                <a:off x="3243" y="3566"/>
                <a:ext cx="1450" cy="360"/>
              </a:xfrm>
              <a:custGeom>
                <a:avLst/>
                <a:gdLst>
                  <a:gd name="T0" fmla="*/ 0 w 1450"/>
                  <a:gd name="T1" fmla="*/ 355 h 360"/>
                  <a:gd name="T2" fmla="*/ 244 w 1450"/>
                  <a:gd name="T3" fmla="*/ 355 h 360"/>
                  <a:gd name="T4" fmla="*/ 341 w 1450"/>
                  <a:gd name="T5" fmla="*/ 258 h 360"/>
                  <a:gd name="T6" fmla="*/ 1091 w 1450"/>
                  <a:gd name="T7" fmla="*/ 258 h 360"/>
                  <a:gd name="T8" fmla="*/ 1200 w 1450"/>
                  <a:gd name="T9" fmla="*/ 355 h 360"/>
                  <a:gd name="T10" fmla="*/ 1450 w 1450"/>
                  <a:gd name="T11" fmla="*/ 360 h 360"/>
                  <a:gd name="T12" fmla="*/ 1085 w 1450"/>
                  <a:gd name="T13" fmla="*/ 0 h 360"/>
                  <a:gd name="T14" fmla="*/ 317 w 1450"/>
                  <a:gd name="T15" fmla="*/ 5 h 360"/>
                  <a:gd name="T16" fmla="*/ 0 w 1450"/>
                  <a:gd name="T17" fmla="*/ 355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0"/>
                  <a:gd name="T28" fmla="*/ 0 h 360"/>
                  <a:gd name="T29" fmla="*/ 1450 w 1450"/>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0" h="360">
                    <a:moveTo>
                      <a:pt x="0" y="355"/>
                    </a:moveTo>
                    <a:lnTo>
                      <a:pt x="244" y="355"/>
                    </a:lnTo>
                    <a:lnTo>
                      <a:pt x="341" y="258"/>
                    </a:lnTo>
                    <a:lnTo>
                      <a:pt x="1091" y="258"/>
                    </a:lnTo>
                    <a:lnTo>
                      <a:pt x="1200" y="355"/>
                    </a:lnTo>
                    <a:lnTo>
                      <a:pt x="1450" y="360"/>
                    </a:lnTo>
                    <a:lnTo>
                      <a:pt x="1085" y="0"/>
                    </a:lnTo>
                    <a:lnTo>
                      <a:pt x="317" y="5"/>
                    </a:lnTo>
                    <a:lnTo>
                      <a:pt x="0" y="355"/>
                    </a:lnTo>
                    <a:close/>
                  </a:path>
                </a:pathLst>
              </a:cu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4849" name="Line 33"/>
          <p:cNvSpPr>
            <a:spLocks noChangeShapeType="1"/>
          </p:cNvSpPr>
          <p:nvPr/>
        </p:nvSpPr>
        <p:spPr bwMode="auto">
          <a:xfrm rot="13561070" flipH="1" flipV="1">
            <a:off x="8248651" y="4465638"/>
            <a:ext cx="884237" cy="884238"/>
          </a:xfrm>
          <a:prstGeom prst="line">
            <a:avLst/>
          </a:prstGeom>
          <a:noFill/>
          <a:ln w="38100">
            <a:solidFill>
              <a:srgbClr val="FF0000"/>
            </a:solidFill>
            <a:round/>
            <a:headEnd/>
            <a:tailEnd type="stealth" w="sm" len="lg"/>
          </a:ln>
          <a:extLst>
            <a:ext uri="{909E8E84-426E-40DD-AFC4-6F175D3DCCD1}">
              <a14:hiddenFill xmlns:a14="http://schemas.microsoft.com/office/drawing/2010/main">
                <a:noFill/>
              </a14:hiddenFill>
            </a:ext>
          </a:extLst>
        </p:spPr>
        <p:txBody>
          <a:bodyPr/>
          <a:lstStyle/>
          <a:p>
            <a:endParaRPr lang="en-US"/>
          </a:p>
        </p:txBody>
      </p:sp>
      <p:sp>
        <p:nvSpPr>
          <p:cNvPr id="34850" name="Oval 34"/>
          <p:cNvSpPr>
            <a:spLocks noChangeArrowheads="1"/>
          </p:cNvSpPr>
          <p:nvPr/>
        </p:nvSpPr>
        <p:spPr bwMode="auto">
          <a:xfrm>
            <a:off x="8553450" y="4811714"/>
            <a:ext cx="268288" cy="2682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sp>
        <p:nvSpPr>
          <p:cNvPr id="34851" name="Oval 35"/>
          <p:cNvSpPr>
            <a:spLocks noChangeArrowheads="1"/>
          </p:cNvSpPr>
          <p:nvPr/>
        </p:nvSpPr>
        <p:spPr bwMode="auto">
          <a:xfrm>
            <a:off x="8093076" y="1738313"/>
            <a:ext cx="1152525" cy="2227262"/>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nvGrpSpPr>
          <p:cNvPr id="8" name="Group 36"/>
          <p:cNvGrpSpPr>
            <a:grpSpLocks/>
          </p:cNvGrpSpPr>
          <p:nvPr/>
        </p:nvGrpSpPr>
        <p:grpSpPr bwMode="auto">
          <a:xfrm>
            <a:off x="8464551" y="3643313"/>
            <a:ext cx="358775" cy="400050"/>
            <a:chOff x="3330" y="2518"/>
            <a:chExt cx="226" cy="252"/>
          </a:xfrm>
        </p:grpSpPr>
        <p:sp>
          <p:nvSpPr>
            <p:cNvPr id="34853" name="Oval 37"/>
            <p:cNvSpPr>
              <a:spLocks noChangeArrowheads="1"/>
            </p:cNvSpPr>
            <p:nvPr/>
          </p:nvSpPr>
          <p:spPr bwMode="auto">
            <a:xfrm>
              <a:off x="3330" y="2518"/>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6183" name="Line 38"/>
            <p:cNvSpPr>
              <a:spLocks noChangeShapeType="1"/>
            </p:cNvSpPr>
            <p:nvPr/>
          </p:nvSpPr>
          <p:spPr bwMode="auto">
            <a:xfrm>
              <a:off x="3364" y="2644"/>
              <a:ext cx="1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59" name="Text Box 39"/>
          <p:cNvSpPr txBox="1">
            <a:spLocks noChangeArrowheads="1"/>
          </p:cNvSpPr>
          <p:nvPr/>
        </p:nvSpPr>
        <p:spPr bwMode="auto">
          <a:xfrm>
            <a:off x="8823326" y="4810126"/>
            <a:ext cx="4984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latin typeface="VNI-Times" pitchFamily="2" charset="0"/>
              </a:rPr>
              <a:t>V</a:t>
            </a:r>
          </a:p>
        </p:txBody>
      </p:sp>
      <p:grpSp>
        <p:nvGrpSpPr>
          <p:cNvPr id="9" name="Group 42"/>
          <p:cNvGrpSpPr>
            <a:grpSpLocks/>
          </p:cNvGrpSpPr>
          <p:nvPr/>
        </p:nvGrpSpPr>
        <p:grpSpPr bwMode="auto">
          <a:xfrm>
            <a:off x="8477251" y="1662113"/>
            <a:ext cx="358775" cy="400050"/>
            <a:chOff x="3330" y="2518"/>
            <a:chExt cx="226" cy="252"/>
          </a:xfrm>
        </p:grpSpPr>
        <p:sp>
          <p:nvSpPr>
            <p:cNvPr id="34859" name="Oval 43"/>
            <p:cNvSpPr>
              <a:spLocks noChangeArrowheads="1"/>
            </p:cNvSpPr>
            <p:nvPr/>
          </p:nvSpPr>
          <p:spPr bwMode="auto">
            <a:xfrm>
              <a:off x="3330" y="2518"/>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6181" name="Line 44"/>
            <p:cNvSpPr>
              <a:spLocks noChangeShapeType="1"/>
            </p:cNvSpPr>
            <p:nvPr/>
          </p:nvSpPr>
          <p:spPr bwMode="auto">
            <a:xfrm>
              <a:off x="3364" y="2644"/>
              <a:ext cx="1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45"/>
          <p:cNvGrpSpPr>
            <a:grpSpLocks/>
          </p:cNvGrpSpPr>
          <p:nvPr/>
        </p:nvGrpSpPr>
        <p:grpSpPr bwMode="auto">
          <a:xfrm>
            <a:off x="8899526" y="2582863"/>
            <a:ext cx="358775" cy="400050"/>
            <a:chOff x="3330" y="2518"/>
            <a:chExt cx="226" cy="252"/>
          </a:xfrm>
        </p:grpSpPr>
        <p:sp>
          <p:nvSpPr>
            <p:cNvPr id="34862" name="Oval 46"/>
            <p:cNvSpPr>
              <a:spLocks noChangeArrowheads="1"/>
            </p:cNvSpPr>
            <p:nvPr/>
          </p:nvSpPr>
          <p:spPr bwMode="auto">
            <a:xfrm>
              <a:off x="3330" y="2518"/>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6179" name="Line 47"/>
            <p:cNvSpPr>
              <a:spLocks noChangeShapeType="1"/>
            </p:cNvSpPr>
            <p:nvPr/>
          </p:nvSpPr>
          <p:spPr bwMode="auto">
            <a:xfrm>
              <a:off x="3364" y="2644"/>
              <a:ext cx="1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48"/>
          <p:cNvGrpSpPr>
            <a:grpSpLocks/>
          </p:cNvGrpSpPr>
          <p:nvPr/>
        </p:nvGrpSpPr>
        <p:grpSpPr bwMode="auto">
          <a:xfrm>
            <a:off x="8054976" y="2582863"/>
            <a:ext cx="358775" cy="400050"/>
            <a:chOff x="3330" y="2518"/>
            <a:chExt cx="226" cy="252"/>
          </a:xfrm>
        </p:grpSpPr>
        <p:sp>
          <p:nvSpPr>
            <p:cNvPr id="34865" name="Oval 49"/>
            <p:cNvSpPr>
              <a:spLocks noChangeArrowheads="1"/>
            </p:cNvSpPr>
            <p:nvPr/>
          </p:nvSpPr>
          <p:spPr bwMode="auto">
            <a:xfrm>
              <a:off x="3330" y="2518"/>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6177" name="Line 50"/>
            <p:cNvSpPr>
              <a:spLocks noChangeShapeType="1"/>
            </p:cNvSpPr>
            <p:nvPr/>
          </p:nvSpPr>
          <p:spPr bwMode="auto">
            <a:xfrm>
              <a:off x="3364" y="2644"/>
              <a:ext cx="1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51"/>
          <p:cNvGrpSpPr>
            <a:grpSpLocks/>
          </p:cNvGrpSpPr>
          <p:nvPr/>
        </p:nvGrpSpPr>
        <p:grpSpPr bwMode="auto">
          <a:xfrm>
            <a:off x="8477251" y="3044825"/>
            <a:ext cx="358775" cy="400050"/>
            <a:chOff x="3330" y="2518"/>
            <a:chExt cx="226" cy="252"/>
          </a:xfrm>
        </p:grpSpPr>
        <p:sp>
          <p:nvSpPr>
            <p:cNvPr id="34868" name="Oval 52"/>
            <p:cNvSpPr>
              <a:spLocks noChangeArrowheads="1"/>
            </p:cNvSpPr>
            <p:nvPr/>
          </p:nvSpPr>
          <p:spPr bwMode="auto">
            <a:xfrm>
              <a:off x="3330" y="2518"/>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6175" name="Line 53"/>
            <p:cNvSpPr>
              <a:spLocks noChangeShapeType="1"/>
            </p:cNvSpPr>
            <p:nvPr/>
          </p:nvSpPr>
          <p:spPr bwMode="auto">
            <a:xfrm>
              <a:off x="3364" y="2644"/>
              <a:ext cx="1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 name="Group 54"/>
          <p:cNvGrpSpPr>
            <a:grpSpLocks/>
          </p:cNvGrpSpPr>
          <p:nvPr/>
        </p:nvGrpSpPr>
        <p:grpSpPr bwMode="auto">
          <a:xfrm>
            <a:off x="8477251" y="2276475"/>
            <a:ext cx="358775" cy="400050"/>
            <a:chOff x="3330" y="2518"/>
            <a:chExt cx="226" cy="252"/>
          </a:xfrm>
        </p:grpSpPr>
        <p:sp>
          <p:nvSpPr>
            <p:cNvPr id="34871" name="Oval 55"/>
            <p:cNvSpPr>
              <a:spLocks noChangeArrowheads="1"/>
            </p:cNvSpPr>
            <p:nvPr/>
          </p:nvSpPr>
          <p:spPr bwMode="auto">
            <a:xfrm>
              <a:off x="3330" y="2518"/>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6173" name="Line 56"/>
            <p:cNvSpPr>
              <a:spLocks noChangeShapeType="1"/>
            </p:cNvSpPr>
            <p:nvPr/>
          </p:nvSpPr>
          <p:spPr bwMode="auto">
            <a:xfrm>
              <a:off x="3364" y="2644"/>
              <a:ext cx="1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873" name="Text Box 57"/>
          <p:cNvSpPr txBox="1">
            <a:spLocks noChangeArrowheads="1"/>
          </p:cNvSpPr>
          <p:nvPr/>
        </p:nvSpPr>
        <p:spPr bwMode="auto">
          <a:xfrm>
            <a:off x="8477250" y="1009651"/>
            <a:ext cx="76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rgbClr val="003300"/>
                </a:solidFill>
                <a:latin typeface=".VnTime" panose="020B7200000000000000" pitchFamily="34" charset="0"/>
              </a:rPr>
              <a:t>Zn</a:t>
            </a:r>
          </a:p>
        </p:txBody>
      </p:sp>
      <p:sp>
        <p:nvSpPr>
          <p:cNvPr id="6166" name="Text Box 59"/>
          <p:cNvSpPr txBox="1">
            <a:spLocks noChangeArrowheads="1"/>
          </p:cNvSpPr>
          <p:nvPr/>
        </p:nvSpPr>
        <p:spPr bwMode="auto">
          <a:xfrm>
            <a:off x="5403850" y="1524001"/>
            <a:ext cx="76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rgbClr val="003300"/>
                </a:solidFill>
                <a:latin typeface=".VnTime" panose="020B7200000000000000" pitchFamily="34" charset="0"/>
              </a:rPr>
              <a:t>L</a:t>
            </a:r>
          </a:p>
        </p:txBody>
      </p:sp>
      <p:sp>
        <p:nvSpPr>
          <p:cNvPr id="6167" name="Text Box 60"/>
          <p:cNvSpPr txBox="1">
            <a:spLocks noChangeArrowheads="1"/>
          </p:cNvSpPr>
          <p:nvPr/>
        </p:nvSpPr>
        <p:spPr bwMode="auto">
          <a:xfrm>
            <a:off x="2122488" y="1166543"/>
            <a:ext cx="396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1. Thí nghiệm của Héc.</a:t>
            </a:r>
          </a:p>
        </p:txBody>
      </p:sp>
      <p:sp>
        <p:nvSpPr>
          <p:cNvPr id="6168" name="Text Box 64"/>
          <p:cNvSpPr txBox="1">
            <a:spLocks noChangeArrowheads="1"/>
          </p:cNvSpPr>
          <p:nvPr/>
        </p:nvSpPr>
        <p:spPr bwMode="auto">
          <a:xfrm>
            <a:off x="1747838" y="3246439"/>
            <a:ext cx="30210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solidFill>
                  <a:srgbClr val="006600"/>
                </a:solidFill>
                <a:latin typeface="Times New Roman" panose="02020603050405020304" pitchFamily="18" charset="0"/>
                <a:cs typeface="Times New Roman" panose="02020603050405020304" pitchFamily="18" charset="0"/>
              </a:rPr>
              <a:t>1. Đèn hồ quang ( L) </a:t>
            </a:r>
          </a:p>
          <a:p>
            <a:pPr eaLnBrk="1" hangingPunct="1">
              <a:spcBef>
                <a:spcPct val="50000"/>
              </a:spcBef>
              <a:buFontTx/>
              <a:buNone/>
            </a:pPr>
            <a:r>
              <a:rPr lang="en-US" altLang="en-US" sz="2400" dirty="0">
                <a:solidFill>
                  <a:srgbClr val="006600"/>
                </a:solidFill>
                <a:latin typeface="Times New Roman" panose="02020603050405020304" pitchFamily="18" charset="0"/>
                <a:cs typeface="Times New Roman" panose="02020603050405020304" pitchFamily="18" charset="0"/>
              </a:rPr>
              <a:t>2. Tĩnh điện </a:t>
            </a:r>
            <a:r>
              <a:rPr lang="en-US" altLang="en-US" sz="2400" dirty="0" smtClean="0">
                <a:solidFill>
                  <a:srgbClr val="006600"/>
                </a:solidFill>
                <a:latin typeface="Times New Roman" panose="02020603050405020304" pitchFamily="18" charset="0"/>
                <a:cs typeface="Times New Roman" panose="02020603050405020304" pitchFamily="18" charset="0"/>
              </a:rPr>
              <a:t>kế (V)</a:t>
            </a:r>
            <a:endParaRPr lang="en-US" altLang="en-US" sz="2400" dirty="0">
              <a:solidFill>
                <a:srgbClr val="0066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dirty="0">
                <a:solidFill>
                  <a:srgbClr val="006600"/>
                </a:solidFill>
                <a:latin typeface="Times New Roman" panose="02020603050405020304" pitchFamily="18" charset="0"/>
                <a:cs typeface="Times New Roman" panose="02020603050405020304" pitchFamily="18" charset="0"/>
              </a:rPr>
              <a:t>3. Tấm kẽm tích điện</a:t>
            </a:r>
          </a:p>
        </p:txBody>
      </p:sp>
      <p:sp>
        <p:nvSpPr>
          <p:cNvPr id="6169" name="Text Box 65"/>
          <p:cNvSpPr txBox="1">
            <a:spLocks noChangeArrowheads="1"/>
          </p:cNvSpPr>
          <p:nvPr/>
        </p:nvSpPr>
        <p:spPr bwMode="auto">
          <a:xfrm>
            <a:off x="1747839" y="2598738"/>
            <a:ext cx="221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solidFill>
                  <a:srgbClr val="3333FF"/>
                </a:solidFill>
                <a:latin typeface="Times New Roman" panose="02020603050405020304" pitchFamily="18" charset="0"/>
                <a:cs typeface="Times New Roman" panose="02020603050405020304" pitchFamily="18" charset="0"/>
              </a:rPr>
              <a:t>a. </a:t>
            </a:r>
            <a:r>
              <a:rPr lang="en-US" altLang="en-US" sz="2400" dirty="0">
                <a:solidFill>
                  <a:srgbClr val="0000FF"/>
                </a:solidFill>
                <a:latin typeface="Times New Roman" panose="02020603050405020304" pitchFamily="18" charset="0"/>
                <a:cs typeface="Times New Roman" panose="02020603050405020304" pitchFamily="18" charset="0"/>
              </a:rPr>
              <a:t>Dụng cụ TN.</a:t>
            </a:r>
          </a:p>
        </p:txBody>
      </p:sp>
      <p:sp>
        <p:nvSpPr>
          <p:cNvPr id="6170" name="Text Box 69"/>
          <p:cNvSpPr txBox="1">
            <a:spLocks noChangeArrowheads="1"/>
          </p:cNvSpPr>
          <p:nvPr/>
        </p:nvSpPr>
        <p:spPr bwMode="auto">
          <a:xfrm>
            <a:off x="1828800" y="104504"/>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        PHẦN I. Hiện tượng quang điện. Thuyết lượng tử ánh sáng</a:t>
            </a:r>
          </a:p>
        </p:txBody>
      </p:sp>
      <p:sp>
        <p:nvSpPr>
          <p:cNvPr id="6171" name="Text Box 70"/>
          <p:cNvSpPr txBox="1">
            <a:spLocks noChangeArrowheads="1"/>
          </p:cNvSpPr>
          <p:nvPr/>
        </p:nvSpPr>
        <p:spPr bwMode="auto">
          <a:xfrm>
            <a:off x="1755775" y="561705"/>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I .Hiện tượng quang điện</a:t>
            </a:r>
          </a:p>
        </p:txBody>
      </p:sp>
    </p:spTree>
    <p:extLst>
      <p:ext uri="{BB962C8B-B14F-4D97-AF65-F5344CB8AC3E}">
        <p14:creationId xmlns:p14="http://schemas.microsoft.com/office/powerpoint/2010/main" val="18141817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67"/>
                                        </p:tgtEl>
                                        <p:attrNameLst>
                                          <p:attrName>style.visibility</p:attrName>
                                        </p:attrNameLst>
                                      </p:cBhvr>
                                      <p:to>
                                        <p:strVal val="visible"/>
                                      </p:to>
                                    </p:set>
                                    <p:animEffect transition="in" filter="barn(inVertical)">
                                      <p:cBhvr>
                                        <p:cTn id="7" dur="500"/>
                                        <p:tgtEl>
                                          <p:spTgt spid="616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169"/>
                                        </p:tgtEl>
                                        <p:attrNameLst>
                                          <p:attrName>style.visibility</p:attrName>
                                        </p:attrNameLst>
                                      </p:cBhvr>
                                      <p:to>
                                        <p:strVal val="visible"/>
                                      </p:to>
                                    </p:set>
                                    <p:animEffect transition="in" filter="barn(inVertical)">
                                      <p:cBhvr>
                                        <p:cTn id="12" dur="500"/>
                                        <p:tgtEl>
                                          <p:spTgt spid="616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168"/>
                                        </p:tgtEl>
                                        <p:attrNameLst>
                                          <p:attrName>style.visibility</p:attrName>
                                        </p:attrNameLst>
                                      </p:cBhvr>
                                      <p:to>
                                        <p:strVal val="visible"/>
                                      </p:to>
                                    </p:set>
                                    <p:animEffect transition="in" filter="barn(inVertical)">
                                      <p:cBhvr>
                                        <p:cTn id="17" dur="500"/>
                                        <p:tgtEl>
                                          <p:spTgt spid="6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7" grpId="0"/>
      <p:bldP spid="6168" grpId="0"/>
      <p:bldP spid="61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8364538" y="3840163"/>
            <a:ext cx="190500" cy="550862"/>
          </a:xfrm>
          <a:prstGeom prst="rect">
            <a:avLst/>
          </a:prstGeom>
          <a:gradFill rotWithShape="1">
            <a:gsLst>
              <a:gs pos="0">
                <a:srgbClr val="767600"/>
              </a:gs>
              <a:gs pos="50000">
                <a:srgbClr val="FFFF00"/>
              </a:gs>
              <a:gs pos="100000">
                <a:srgbClr val="767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nvGrpSpPr>
          <p:cNvPr id="7171" name="Group 3"/>
          <p:cNvGrpSpPr>
            <a:grpSpLocks/>
          </p:cNvGrpSpPr>
          <p:nvPr/>
        </p:nvGrpSpPr>
        <p:grpSpPr bwMode="auto">
          <a:xfrm>
            <a:off x="7404101" y="4273550"/>
            <a:ext cx="2301875" cy="2535238"/>
            <a:chOff x="3243" y="2329"/>
            <a:chExt cx="1450" cy="1597"/>
          </a:xfrm>
        </p:grpSpPr>
        <p:sp>
          <p:nvSpPr>
            <p:cNvPr id="7218" name="Rectangle 4"/>
            <p:cNvSpPr>
              <a:spLocks noChangeArrowheads="1"/>
            </p:cNvSpPr>
            <p:nvPr/>
          </p:nvSpPr>
          <p:spPr bwMode="auto">
            <a:xfrm>
              <a:off x="3848" y="3224"/>
              <a:ext cx="170" cy="339"/>
            </a:xfrm>
            <a:prstGeom prst="rect">
              <a:avLst/>
            </a:prstGeom>
            <a:solidFill>
              <a:srgbClr val="D783F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nvGrpSpPr>
            <p:cNvPr id="7219" name="Group 5"/>
            <p:cNvGrpSpPr>
              <a:grpSpLocks/>
            </p:cNvGrpSpPr>
            <p:nvPr/>
          </p:nvGrpSpPr>
          <p:grpSpPr bwMode="auto">
            <a:xfrm>
              <a:off x="3436" y="2329"/>
              <a:ext cx="967" cy="967"/>
              <a:chOff x="3436" y="2765"/>
              <a:chExt cx="967" cy="967"/>
            </a:xfrm>
          </p:grpSpPr>
          <p:grpSp>
            <p:nvGrpSpPr>
              <p:cNvPr id="7221" name="Group 6"/>
              <p:cNvGrpSpPr>
                <a:grpSpLocks/>
              </p:cNvGrpSpPr>
              <p:nvPr/>
            </p:nvGrpSpPr>
            <p:grpSpPr bwMode="auto">
              <a:xfrm>
                <a:off x="3436" y="2765"/>
                <a:ext cx="967" cy="967"/>
                <a:chOff x="1356" y="588"/>
                <a:chExt cx="3967" cy="3967"/>
              </a:xfrm>
            </p:grpSpPr>
            <p:grpSp>
              <p:nvGrpSpPr>
                <p:cNvPr id="7223" name="Group 7"/>
                <p:cNvGrpSpPr>
                  <a:grpSpLocks/>
                </p:cNvGrpSpPr>
                <p:nvPr/>
              </p:nvGrpSpPr>
              <p:grpSpPr bwMode="auto">
                <a:xfrm>
                  <a:off x="1356" y="588"/>
                  <a:ext cx="3967" cy="3967"/>
                  <a:chOff x="1275" y="571"/>
                  <a:chExt cx="3967" cy="3967"/>
                </a:xfrm>
              </p:grpSpPr>
              <p:grpSp>
                <p:nvGrpSpPr>
                  <p:cNvPr id="7225" name="Group 8"/>
                  <p:cNvGrpSpPr>
                    <a:grpSpLocks/>
                  </p:cNvGrpSpPr>
                  <p:nvPr/>
                </p:nvGrpSpPr>
                <p:grpSpPr bwMode="auto">
                  <a:xfrm>
                    <a:off x="1275" y="571"/>
                    <a:ext cx="3967" cy="3967"/>
                    <a:chOff x="1275" y="571"/>
                    <a:chExt cx="3967" cy="3967"/>
                  </a:xfrm>
                </p:grpSpPr>
                <p:sp>
                  <p:nvSpPr>
                    <p:cNvPr id="7227" name="Oval 9"/>
                    <p:cNvSpPr>
                      <a:spLocks noChangeArrowheads="1"/>
                    </p:cNvSpPr>
                    <p:nvPr/>
                  </p:nvSpPr>
                  <p:spPr bwMode="auto">
                    <a:xfrm>
                      <a:off x="1275" y="571"/>
                      <a:ext cx="3967" cy="3967"/>
                    </a:xfrm>
                    <a:prstGeom prst="ellipse">
                      <a:avLst/>
                    </a:prstGeom>
                    <a:solidFill>
                      <a:schemeClr val="bg1"/>
                    </a:solidFill>
                    <a:ln w="76200">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sp>
                  <p:nvSpPr>
                    <p:cNvPr id="7228" name="Arc 10"/>
                    <p:cNvSpPr>
                      <a:spLocks/>
                    </p:cNvSpPr>
                    <p:nvPr/>
                  </p:nvSpPr>
                  <p:spPr bwMode="auto">
                    <a:xfrm flipH="1">
                      <a:off x="1404" y="660"/>
                      <a:ext cx="1906" cy="3750"/>
                    </a:xfrm>
                    <a:custGeom>
                      <a:avLst/>
                      <a:gdLst>
                        <a:gd name="T0" fmla="*/ 0 w 21985"/>
                        <a:gd name="T1" fmla="*/ 0 h 43200"/>
                        <a:gd name="T2" fmla="*/ 0 w 21985"/>
                        <a:gd name="T3" fmla="*/ 0 h 43200"/>
                        <a:gd name="T4" fmla="*/ 0 w 21985"/>
                        <a:gd name="T5" fmla="*/ 0 h 43200"/>
                        <a:gd name="T6" fmla="*/ 0 60000 65536"/>
                        <a:gd name="T7" fmla="*/ 0 60000 65536"/>
                        <a:gd name="T8" fmla="*/ 0 60000 65536"/>
                        <a:gd name="T9" fmla="*/ 0 w 21985"/>
                        <a:gd name="T10" fmla="*/ 0 h 43200"/>
                        <a:gd name="T11" fmla="*/ 21985 w 21985"/>
                        <a:gd name="T12" fmla="*/ 43200 h 43200"/>
                      </a:gdLst>
                      <a:ahLst/>
                      <a:cxnLst>
                        <a:cxn ang="T6">
                          <a:pos x="T0" y="T1"/>
                        </a:cxn>
                        <a:cxn ang="T7">
                          <a:pos x="T2" y="T3"/>
                        </a:cxn>
                        <a:cxn ang="T8">
                          <a:pos x="T4" y="T5"/>
                        </a:cxn>
                      </a:cxnLst>
                      <a:rect l="T9" t="T10" r="T11" b="T12"/>
                      <a:pathLst>
                        <a:path w="21985" h="43200" fill="none" extrusionOk="0">
                          <a:moveTo>
                            <a:pt x="174" y="1"/>
                          </a:moveTo>
                          <a:cubicBezTo>
                            <a:pt x="244" y="0"/>
                            <a:pt x="314" y="-1"/>
                            <a:pt x="385" y="0"/>
                          </a:cubicBezTo>
                          <a:cubicBezTo>
                            <a:pt x="12314" y="0"/>
                            <a:pt x="21985" y="9670"/>
                            <a:pt x="21985" y="21600"/>
                          </a:cubicBezTo>
                          <a:cubicBezTo>
                            <a:pt x="21985" y="33529"/>
                            <a:pt x="12314" y="43200"/>
                            <a:pt x="385" y="43200"/>
                          </a:cubicBezTo>
                          <a:cubicBezTo>
                            <a:pt x="256" y="43200"/>
                            <a:pt x="128" y="43198"/>
                            <a:pt x="0" y="43196"/>
                          </a:cubicBezTo>
                        </a:path>
                        <a:path w="21985" h="43200" stroke="0" extrusionOk="0">
                          <a:moveTo>
                            <a:pt x="174" y="1"/>
                          </a:moveTo>
                          <a:cubicBezTo>
                            <a:pt x="244" y="0"/>
                            <a:pt x="314" y="-1"/>
                            <a:pt x="385" y="0"/>
                          </a:cubicBezTo>
                          <a:cubicBezTo>
                            <a:pt x="12314" y="0"/>
                            <a:pt x="21985" y="9670"/>
                            <a:pt x="21985" y="21600"/>
                          </a:cubicBezTo>
                          <a:cubicBezTo>
                            <a:pt x="21985" y="33529"/>
                            <a:pt x="12314" y="43200"/>
                            <a:pt x="385" y="43200"/>
                          </a:cubicBezTo>
                          <a:cubicBezTo>
                            <a:pt x="256" y="43200"/>
                            <a:pt x="128" y="43198"/>
                            <a:pt x="0" y="43196"/>
                          </a:cubicBezTo>
                          <a:lnTo>
                            <a:pt x="385" y="21600"/>
                          </a:lnTo>
                          <a:lnTo>
                            <a:pt x="174" y="1"/>
                          </a:lnTo>
                          <a:close/>
                        </a:path>
                      </a:pathLst>
                    </a:custGeom>
                    <a:solidFill>
                      <a:schemeClr val="bg1"/>
                    </a:solidFill>
                    <a:ln w="38100">
                      <a:solidFill>
                        <a:srgbClr val="FF0000"/>
                      </a:solidFill>
                      <a:round/>
                      <a:headEnd/>
                      <a:tailEnd/>
                    </a:ln>
                  </p:spPr>
                  <p:txBody>
                    <a:bodyPr wrap="none" anchor="ctr"/>
                    <a:lstStyle/>
                    <a:p>
                      <a:endParaRPr lang="en-US"/>
                    </a:p>
                  </p:txBody>
                </p:sp>
                <p:sp>
                  <p:nvSpPr>
                    <p:cNvPr id="7229" name="Line 11"/>
                    <p:cNvSpPr>
                      <a:spLocks noChangeShapeType="1"/>
                    </p:cNvSpPr>
                    <p:nvPr/>
                  </p:nvSpPr>
                  <p:spPr bwMode="auto">
                    <a:xfrm>
                      <a:off x="3291" y="587"/>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0" name="Line 12"/>
                    <p:cNvSpPr>
                      <a:spLocks noChangeShapeType="1"/>
                    </p:cNvSpPr>
                    <p:nvPr/>
                  </p:nvSpPr>
                  <p:spPr bwMode="auto">
                    <a:xfrm rot="5400000">
                      <a:off x="1405" y="2450"/>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1" name="Line 13"/>
                    <p:cNvSpPr>
                      <a:spLocks noChangeShapeType="1"/>
                    </p:cNvSpPr>
                    <p:nvPr/>
                  </p:nvSpPr>
                  <p:spPr bwMode="auto">
                    <a:xfrm rot="18900000" flipV="1">
                      <a:off x="1961" y="1143"/>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2" name="Line 14"/>
                    <p:cNvSpPr>
                      <a:spLocks noChangeShapeType="1"/>
                    </p:cNvSpPr>
                    <p:nvPr/>
                  </p:nvSpPr>
                  <p:spPr bwMode="auto">
                    <a:xfrm rot="2700000">
                      <a:off x="1984" y="3805"/>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3" name="Line 15"/>
                    <p:cNvSpPr>
                      <a:spLocks noChangeShapeType="1"/>
                    </p:cNvSpPr>
                    <p:nvPr/>
                  </p:nvSpPr>
                  <p:spPr bwMode="auto">
                    <a:xfrm rot="3900000">
                      <a:off x="1550" y="3200"/>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4" name="Line 16"/>
                    <p:cNvSpPr>
                      <a:spLocks noChangeShapeType="1"/>
                    </p:cNvSpPr>
                    <p:nvPr/>
                  </p:nvSpPr>
                  <p:spPr bwMode="auto">
                    <a:xfrm rot="17700000" flipV="1">
                      <a:off x="1549" y="1772"/>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5" name="Line 17"/>
                    <p:cNvSpPr>
                      <a:spLocks noChangeShapeType="1"/>
                    </p:cNvSpPr>
                    <p:nvPr/>
                  </p:nvSpPr>
                  <p:spPr bwMode="auto">
                    <a:xfrm rot="9000000">
                      <a:off x="2541" y="732"/>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6" name="Line 18"/>
                    <p:cNvSpPr>
                      <a:spLocks noChangeShapeType="1"/>
                    </p:cNvSpPr>
                    <p:nvPr/>
                  </p:nvSpPr>
                  <p:spPr bwMode="auto">
                    <a:xfrm rot="12300000" flipV="1">
                      <a:off x="2541" y="4174"/>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226" name="Line 19"/>
                  <p:cNvSpPr>
                    <a:spLocks noChangeShapeType="1"/>
                  </p:cNvSpPr>
                  <p:nvPr/>
                </p:nvSpPr>
                <p:spPr bwMode="auto">
                  <a:xfrm>
                    <a:off x="3315" y="4337"/>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224" name="Oval 20"/>
                <p:cNvSpPr>
                  <a:spLocks noChangeArrowheads="1"/>
                </p:cNvSpPr>
                <p:nvPr/>
              </p:nvSpPr>
              <p:spPr bwMode="auto">
                <a:xfrm>
                  <a:off x="3387" y="2523"/>
                  <a:ext cx="49" cy="49"/>
                </a:xfrm>
                <a:prstGeom prst="ellipse">
                  <a:avLst/>
                </a:prstGeom>
                <a:solidFill>
                  <a:srgbClr val="D783FD"/>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sp>
            <p:nvSpPr>
              <p:cNvPr id="7222" name="Freeform 21"/>
              <p:cNvSpPr>
                <a:spLocks/>
              </p:cNvSpPr>
              <p:nvPr/>
            </p:nvSpPr>
            <p:spPr bwMode="auto">
              <a:xfrm>
                <a:off x="3896" y="2837"/>
                <a:ext cx="73" cy="799"/>
              </a:xfrm>
              <a:custGeom>
                <a:avLst/>
                <a:gdLst>
                  <a:gd name="T0" fmla="*/ 0 w 73"/>
                  <a:gd name="T1" fmla="*/ 0 h 799"/>
                  <a:gd name="T2" fmla="*/ 0 w 73"/>
                  <a:gd name="T3" fmla="*/ 387 h 799"/>
                  <a:gd name="T4" fmla="*/ 68 w 73"/>
                  <a:gd name="T5" fmla="*/ 387 h 799"/>
                  <a:gd name="T6" fmla="*/ 73 w 73"/>
                  <a:gd name="T7" fmla="*/ 799 h 799"/>
                  <a:gd name="T8" fmla="*/ 0 60000 65536"/>
                  <a:gd name="T9" fmla="*/ 0 60000 65536"/>
                  <a:gd name="T10" fmla="*/ 0 60000 65536"/>
                  <a:gd name="T11" fmla="*/ 0 60000 65536"/>
                  <a:gd name="T12" fmla="*/ 0 w 73"/>
                  <a:gd name="T13" fmla="*/ 0 h 799"/>
                  <a:gd name="T14" fmla="*/ 73 w 73"/>
                  <a:gd name="T15" fmla="*/ 799 h 799"/>
                </a:gdLst>
                <a:ahLst/>
                <a:cxnLst>
                  <a:cxn ang="T8">
                    <a:pos x="T0" y="T1"/>
                  </a:cxn>
                  <a:cxn ang="T9">
                    <a:pos x="T2" y="T3"/>
                  </a:cxn>
                  <a:cxn ang="T10">
                    <a:pos x="T4" y="T5"/>
                  </a:cxn>
                  <a:cxn ang="T11">
                    <a:pos x="T6" y="T7"/>
                  </a:cxn>
                </a:cxnLst>
                <a:rect l="T12" t="T13" r="T14" b="T15"/>
                <a:pathLst>
                  <a:path w="73" h="799">
                    <a:moveTo>
                      <a:pt x="0" y="0"/>
                    </a:moveTo>
                    <a:lnTo>
                      <a:pt x="0" y="387"/>
                    </a:lnTo>
                    <a:lnTo>
                      <a:pt x="68" y="387"/>
                    </a:lnTo>
                    <a:lnTo>
                      <a:pt x="73" y="799"/>
                    </a:lnTo>
                  </a:path>
                </a:pathLst>
              </a:custGeom>
              <a:solidFill>
                <a:srgbClr val="D783FD"/>
              </a:solidFill>
              <a:ln w="28575" cmpd="sng">
                <a:solidFill>
                  <a:schemeClr val="tx1"/>
                </a:solidFill>
                <a:round/>
                <a:headEnd/>
                <a:tailEnd/>
              </a:ln>
            </p:spPr>
            <p:txBody>
              <a:bodyPr/>
              <a:lstStyle/>
              <a:p>
                <a:endParaRPr lang="en-US"/>
              </a:p>
            </p:txBody>
          </p:sp>
        </p:grpSp>
        <p:sp>
          <p:nvSpPr>
            <p:cNvPr id="7220" name="Freeform 22"/>
            <p:cNvSpPr>
              <a:spLocks/>
            </p:cNvSpPr>
            <p:nvPr/>
          </p:nvSpPr>
          <p:spPr bwMode="auto">
            <a:xfrm>
              <a:off x="3243" y="3566"/>
              <a:ext cx="1450" cy="360"/>
            </a:xfrm>
            <a:custGeom>
              <a:avLst/>
              <a:gdLst>
                <a:gd name="T0" fmla="*/ 0 w 1450"/>
                <a:gd name="T1" fmla="*/ 355 h 360"/>
                <a:gd name="T2" fmla="*/ 244 w 1450"/>
                <a:gd name="T3" fmla="*/ 355 h 360"/>
                <a:gd name="T4" fmla="*/ 341 w 1450"/>
                <a:gd name="T5" fmla="*/ 258 h 360"/>
                <a:gd name="T6" fmla="*/ 1091 w 1450"/>
                <a:gd name="T7" fmla="*/ 258 h 360"/>
                <a:gd name="T8" fmla="*/ 1200 w 1450"/>
                <a:gd name="T9" fmla="*/ 355 h 360"/>
                <a:gd name="T10" fmla="*/ 1450 w 1450"/>
                <a:gd name="T11" fmla="*/ 360 h 360"/>
                <a:gd name="T12" fmla="*/ 1085 w 1450"/>
                <a:gd name="T13" fmla="*/ 0 h 360"/>
                <a:gd name="T14" fmla="*/ 317 w 1450"/>
                <a:gd name="T15" fmla="*/ 5 h 360"/>
                <a:gd name="T16" fmla="*/ 0 w 1450"/>
                <a:gd name="T17" fmla="*/ 355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0"/>
                <a:gd name="T28" fmla="*/ 0 h 360"/>
                <a:gd name="T29" fmla="*/ 1450 w 1450"/>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0" h="360">
                  <a:moveTo>
                    <a:pt x="0" y="355"/>
                  </a:moveTo>
                  <a:lnTo>
                    <a:pt x="244" y="355"/>
                  </a:lnTo>
                  <a:lnTo>
                    <a:pt x="341" y="258"/>
                  </a:lnTo>
                  <a:lnTo>
                    <a:pt x="1091" y="258"/>
                  </a:lnTo>
                  <a:lnTo>
                    <a:pt x="1200" y="355"/>
                  </a:lnTo>
                  <a:lnTo>
                    <a:pt x="1450" y="360"/>
                  </a:lnTo>
                  <a:lnTo>
                    <a:pt x="1085" y="0"/>
                  </a:lnTo>
                  <a:lnTo>
                    <a:pt x="317" y="5"/>
                  </a:lnTo>
                  <a:lnTo>
                    <a:pt x="0" y="355"/>
                  </a:lnTo>
                  <a:close/>
                </a:path>
              </a:pathLst>
            </a:custGeom>
            <a:solidFill>
              <a:srgbClr val="D783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5863" name="Line 23"/>
          <p:cNvSpPr>
            <a:spLocks noChangeShapeType="1"/>
          </p:cNvSpPr>
          <p:nvPr/>
        </p:nvSpPr>
        <p:spPr bwMode="auto">
          <a:xfrm flipV="1">
            <a:off x="4160838" y="2455864"/>
            <a:ext cx="741362" cy="3714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4" name="Line 24"/>
          <p:cNvSpPr>
            <a:spLocks noChangeShapeType="1"/>
          </p:cNvSpPr>
          <p:nvPr/>
        </p:nvSpPr>
        <p:spPr bwMode="auto">
          <a:xfrm>
            <a:off x="4160839" y="3082926"/>
            <a:ext cx="846137" cy="3714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5" name="Line 25"/>
          <p:cNvSpPr>
            <a:spLocks noChangeShapeType="1"/>
          </p:cNvSpPr>
          <p:nvPr/>
        </p:nvSpPr>
        <p:spPr bwMode="auto">
          <a:xfrm flipH="1" flipV="1">
            <a:off x="3240088" y="2468564"/>
            <a:ext cx="741362" cy="3714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6" name="Line 26"/>
          <p:cNvSpPr>
            <a:spLocks noChangeShapeType="1"/>
          </p:cNvSpPr>
          <p:nvPr/>
        </p:nvSpPr>
        <p:spPr bwMode="auto">
          <a:xfrm flipH="1">
            <a:off x="2795589" y="2903538"/>
            <a:ext cx="116363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7" name="Line 27"/>
          <p:cNvSpPr>
            <a:spLocks noChangeShapeType="1"/>
          </p:cNvSpPr>
          <p:nvPr/>
        </p:nvSpPr>
        <p:spPr bwMode="auto">
          <a:xfrm flipH="1">
            <a:off x="3141664" y="2954339"/>
            <a:ext cx="846137" cy="3714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 name="Freeform 28"/>
          <p:cNvSpPr>
            <a:spLocks/>
          </p:cNvSpPr>
          <p:nvPr/>
        </p:nvSpPr>
        <p:spPr bwMode="auto">
          <a:xfrm>
            <a:off x="3948114" y="3070225"/>
            <a:ext cx="230187" cy="922338"/>
          </a:xfrm>
          <a:custGeom>
            <a:avLst/>
            <a:gdLst>
              <a:gd name="T0" fmla="*/ 2147483646 w 145"/>
              <a:gd name="T1" fmla="*/ 0 h 581"/>
              <a:gd name="T2" fmla="*/ 0 w 145"/>
              <a:gd name="T3" fmla="*/ 2147483646 h 581"/>
              <a:gd name="T4" fmla="*/ 0 w 145"/>
              <a:gd name="T5" fmla="*/ 2147483646 h 581"/>
              <a:gd name="T6" fmla="*/ 2147483646 w 145"/>
              <a:gd name="T7" fmla="*/ 2147483646 h 581"/>
              <a:gd name="T8" fmla="*/ 2147483646 w 145"/>
              <a:gd name="T9" fmla="*/ 2147483646 h 581"/>
              <a:gd name="T10" fmla="*/ 2147483646 w 145"/>
              <a:gd name="T11" fmla="*/ 0 h 581"/>
              <a:gd name="T12" fmla="*/ 0 60000 65536"/>
              <a:gd name="T13" fmla="*/ 0 60000 65536"/>
              <a:gd name="T14" fmla="*/ 0 60000 65536"/>
              <a:gd name="T15" fmla="*/ 0 60000 65536"/>
              <a:gd name="T16" fmla="*/ 0 60000 65536"/>
              <a:gd name="T17" fmla="*/ 0 60000 65536"/>
              <a:gd name="T18" fmla="*/ 0 w 145"/>
              <a:gd name="T19" fmla="*/ 0 h 581"/>
              <a:gd name="T20" fmla="*/ 145 w 145"/>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145" h="581">
                <a:moveTo>
                  <a:pt x="72" y="0"/>
                </a:moveTo>
                <a:lnTo>
                  <a:pt x="0" y="194"/>
                </a:lnTo>
                <a:lnTo>
                  <a:pt x="0" y="581"/>
                </a:lnTo>
                <a:lnTo>
                  <a:pt x="145" y="581"/>
                </a:lnTo>
                <a:lnTo>
                  <a:pt x="144" y="187"/>
                </a:lnTo>
                <a:lnTo>
                  <a:pt x="72" y="0"/>
                </a:lnTo>
                <a:close/>
              </a:path>
            </a:pathLst>
          </a:custGeom>
          <a:solidFill>
            <a:srgbClr val="DA4B2E"/>
          </a:solidFill>
          <a:ln w="9525">
            <a:solidFill>
              <a:srgbClr val="DA4B2E"/>
            </a:solidFill>
            <a:round/>
            <a:headEnd/>
            <a:tailEnd/>
          </a:ln>
        </p:spPr>
        <p:txBody>
          <a:bodyPr/>
          <a:lstStyle/>
          <a:p>
            <a:endParaRPr lang="en-US"/>
          </a:p>
        </p:txBody>
      </p:sp>
      <p:sp>
        <p:nvSpPr>
          <p:cNvPr id="7178" name="Freeform 29"/>
          <p:cNvSpPr>
            <a:spLocks/>
          </p:cNvSpPr>
          <p:nvPr/>
        </p:nvSpPr>
        <p:spPr bwMode="auto">
          <a:xfrm flipV="1">
            <a:off x="3948114" y="1919289"/>
            <a:ext cx="230187" cy="922337"/>
          </a:xfrm>
          <a:custGeom>
            <a:avLst/>
            <a:gdLst>
              <a:gd name="T0" fmla="*/ 2147483646 w 145"/>
              <a:gd name="T1" fmla="*/ 0 h 581"/>
              <a:gd name="T2" fmla="*/ 0 w 145"/>
              <a:gd name="T3" fmla="*/ 2147483646 h 581"/>
              <a:gd name="T4" fmla="*/ 0 w 145"/>
              <a:gd name="T5" fmla="*/ 2147483646 h 581"/>
              <a:gd name="T6" fmla="*/ 2147483646 w 145"/>
              <a:gd name="T7" fmla="*/ 2147483646 h 581"/>
              <a:gd name="T8" fmla="*/ 2147483646 w 145"/>
              <a:gd name="T9" fmla="*/ 2147483646 h 581"/>
              <a:gd name="T10" fmla="*/ 2147483646 w 145"/>
              <a:gd name="T11" fmla="*/ 0 h 581"/>
              <a:gd name="T12" fmla="*/ 0 60000 65536"/>
              <a:gd name="T13" fmla="*/ 0 60000 65536"/>
              <a:gd name="T14" fmla="*/ 0 60000 65536"/>
              <a:gd name="T15" fmla="*/ 0 60000 65536"/>
              <a:gd name="T16" fmla="*/ 0 60000 65536"/>
              <a:gd name="T17" fmla="*/ 0 60000 65536"/>
              <a:gd name="T18" fmla="*/ 0 w 145"/>
              <a:gd name="T19" fmla="*/ 0 h 581"/>
              <a:gd name="T20" fmla="*/ 145 w 145"/>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145" h="581">
                <a:moveTo>
                  <a:pt x="72" y="0"/>
                </a:moveTo>
                <a:lnTo>
                  <a:pt x="0" y="194"/>
                </a:lnTo>
                <a:lnTo>
                  <a:pt x="0" y="581"/>
                </a:lnTo>
                <a:lnTo>
                  <a:pt x="145" y="581"/>
                </a:lnTo>
                <a:lnTo>
                  <a:pt x="144" y="187"/>
                </a:lnTo>
                <a:lnTo>
                  <a:pt x="72" y="0"/>
                </a:lnTo>
                <a:close/>
              </a:path>
            </a:pathLst>
          </a:custGeom>
          <a:solidFill>
            <a:srgbClr val="DA4B2E"/>
          </a:solidFill>
          <a:ln w="9525">
            <a:solidFill>
              <a:srgbClr val="DA4B2E"/>
            </a:solidFill>
            <a:round/>
            <a:headEnd/>
            <a:tailEnd/>
          </a:ln>
        </p:spPr>
        <p:txBody>
          <a:bodyPr/>
          <a:lstStyle/>
          <a:p>
            <a:endParaRPr lang="en-US"/>
          </a:p>
        </p:txBody>
      </p:sp>
      <p:sp>
        <p:nvSpPr>
          <p:cNvPr id="35870" name="Line 30"/>
          <p:cNvSpPr>
            <a:spLocks noChangeShapeType="1"/>
          </p:cNvSpPr>
          <p:nvPr/>
        </p:nvSpPr>
        <p:spPr bwMode="auto">
          <a:xfrm flipH="1" flipV="1">
            <a:off x="8056564" y="4735514"/>
            <a:ext cx="884237" cy="884237"/>
          </a:xfrm>
          <a:prstGeom prst="line">
            <a:avLst/>
          </a:prstGeom>
          <a:noFill/>
          <a:ln w="38100">
            <a:solidFill>
              <a:srgbClr val="FF0000"/>
            </a:solidFill>
            <a:round/>
            <a:headEnd/>
            <a:tailEnd type="stealth" w="sm" len="lg"/>
          </a:ln>
          <a:extLst>
            <a:ext uri="{909E8E84-426E-40DD-AFC4-6F175D3DCCD1}">
              <a14:hiddenFill xmlns:a14="http://schemas.microsoft.com/office/drawing/2010/main">
                <a:noFill/>
              </a14:hiddenFill>
            </a:ext>
          </a:extLst>
        </p:spPr>
        <p:txBody>
          <a:bodyPr/>
          <a:lstStyle/>
          <a:p>
            <a:endParaRPr lang="en-US"/>
          </a:p>
        </p:txBody>
      </p:sp>
      <p:sp>
        <p:nvSpPr>
          <p:cNvPr id="7180" name="Oval 31"/>
          <p:cNvSpPr>
            <a:spLocks noChangeArrowheads="1"/>
          </p:cNvSpPr>
          <p:nvPr/>
        </p:nvSpPr>
        <p:spPr bwMode="auto">
          <a:xfrm>
            <a:off x="8364539" y="5041900"/>
            <a:ext cx="268287" cy="26828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sp>
        <p:nvSpPr>
          <p:cNvPr id="35873" name="Freeform 33"/>
          <p:cNvSpPr>
            <a:spLocks/>
          </p:cNvSpPr>
          <p:nvPr/>
        </p:nvSpPr>
        <p:spPr bwMode="auto">
          <a:xfrm>
            <a:off x="4160838" y="2862264"/>
            <a:ext cx="3911600" cy="28575"/>
          </a:xfrm>
          <a:custGeom>
            <a:avLst/>
            <a:gdLst>
              <a:gd name="T0" fmla="*/ 0 w 2464"/>
              <a:gd name="T1" fmla="*/ 2147483646 h 18"/>
              <a:gd name="T2" fmla="*/ 2147483646 w 2464"/>
              <a:gd name="T3" fmla="*/ 0 h 18"/>
              <a:gd name="T4" fmla="*/ 0 60000 65536"/>
              <a:gd name="T5" fmla="*/ 0 60000 65536"/>
              <a:gd name="T6" fmla="*/ 0 w 2464"/>
              <a:gd name="T7" fmla="*/ 0 h 18"/>
              <a:gd name="T8" fmla="*/ 2464 w 2464"/>
              <a:gd name="T9" fmla="*/ 18 h 18"/>
            </a:gdLst>
            <a:ahLst/>
            <a:cxnLst>
              <a:cxn ang="T4">
                <a:pos x="T0" y="T1"/>
              </a:cxn>
              <a:cxn ang="T5">
                <a:pos x="T2" y="T3"/>
              </a:cxn>
            </a:cxnLst>
            <a:rect l="T6" t="T7" r="T8" b="T9"/>
            <a:pathLst>
              <a:path w="2464" h="18">
                <a:moveTo>
                  <a:pt x="0" y="18"/>
                </a:moveTo>
                <a:lnTo>
                  <a:pt x="2464" y="0"/>
                </a:lnTo>
              </a:path>
            </a:pathLst>
          </a:custGeom>
          <a:solidFill>
            <a:srgbClr val="FFFFFF"/>
          </a:solidFill>
          <a:ln w="9525">
            <a:solidFill>
              <a:srgbClr val="FF0000"/>
            </a:solidFill>
            <a:round/>
            <a:headEnd/>
            <a:tailEnd/>
          </a:ln>
        </p:spPr>
        <p:txBody>
          <a:bodyPr/>
          <a:lstStyle/>
          <a:p>
            <a:endParaRPr lang="en-US"/>
          </a:p>
        </p:txBody>
      </p:sp>
      <p:sp>
        <p:nvSpPr>
          <p:cNvPr id="35874" name="Freeform 34"/>
          <p:cNvSpPr>
            <a:spLocks/>
          </p:cNvSpPr>
          <p:nvPr/>
        </p:nvSpPr>
        <p:spPr bwMode="auto">
          <a:xfrm>
            <a:off x="4178300" y="2265364"/>
            <a:ext cx="4078288" cy="547687"/>
          </a:xfrm>
          <a:custGeom>
            <a:avLst/>
            <a:gdLst>
              <a:gd name="T0" fmla="*/ 0 w 2569"/>
              <a:gd name="T1" fmla="*/ 2147483646 h 345"/>
              <a:gd name="T2" fmla="*/ 2147483646 w 2569"/>
              <a:gd name="T3" fmla="*/ 0 h 345"/>
              <a:gd name="T4" fmla="*/ 0 60000 65536"/>
              <a:gd name="T5" fmla="*/ 0 60000 65536"/>
              <a:gd name="T6" fmla="*/ 0 w 2569"/>
              <a:gd name="T7" fmla="*/ 0 h 345"/>
              <a:gd name="T8" fmla="*/ 2569 w 2569"/>
              <a:gd name="T9" fmla="*/ 345 h 345"/>
            </a:gdLst>
            <a:ahLst/>
            <a:cxnLst>
              <a:cxn ang="T4">
                <a:pos x="T0" y="T1"/>
              </a:cxn>
              <a:cxn ang="T5">
                <a:pos x="T2" y="T3"/>
              </a:cxn>
            </a:cxnLst>
            <a:rect l="T6" t="T7" r="T8" b="T9"/>
            <a:pathLst>
              <a:path w="2569" h="345">
                <a:moveTo>
                  <a:pt x="0" y="345"/>
                </a:moveTo>
                <a:lnTo>
                  <a:pt x="2569" y="0"/>
                </a:lnTo>
              </a:path>
            </a:pathLst>
          </a:custGeom>
          <a:noFill/>
          <a:ln w="9525">
            <a:solidFill>
              <a:srgbClr val="FF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75" name="Freeform 35"/>
          <p:cNvSpPr>
            <a:spLocks/>
          </p:cNvSpPr>
          <p:nvPr/>
        </p:nvSpPr>
        <p:spPr bwMode="auto">
          <a:xfrm>
            <a:off x="4170364" y="2951163"/>
            <a:ext cx="4143375" cy="488950"/>
          </a:xfrm>
          <a:custGeom>
            <a:avLst/>
            <a:gdLst>
              <a:gd name="T0" fmla="*/ 0 w 2610"/>
              <a:gd name="T1" fmla="*/ 0 h 308"/>
              <a:gd name="T2" fmla="*/ 2147483646 w 2610"/>
              <a:gd name="T3" fmla="*/ 2147483646 h 308"/>
              <a:gd name="T4" fmla="*/ 0 60000 65536"/>
              <a:gd name="T5" fmla="*/ 0 60000 65536"/>
              <a:gd name="T6" fmla="*/ 0 w 2610"/>
              <a:gd name="T7" fmla="*/ 0 h 308"/>
              <a:gd name="T8" fmla="*/ 2610 w 2610"/>
              <a:gd name="T9" fmla="*/ 308 h 308"/>
            </a:gdLst>
            <a:ahLst/>
            <a:cxnLst>
              <a:cxn ang="T4">
                <a:pos x="T0" y="T1"/>
              </a:cxn>
              <a:cxn ang="T5">
                <a:pos x="T2" y="T3"/>
              </a:cxn>
            </a:cxnLst>
            <a:rect l="T6" t="T7" r="T8" b="T9"/>
            <a:pathLst>
              <a:path w="2610" h="308">
                <a:moveTo>
                  <a:pt x="0" y="0"/>
                </a:moveTo>
                <a:lnTo>
                  <a:pt x="2610" y="308"/>
                </a:lnTo>
              </a:path>
            </a:pathLst>
          </a:custGeom>
          <a:noFill/>
          <a:ln w="9525">
            <a:solidFill>
              <a:srgbClr val="FF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4" name="Oval 36"/>
          <p:cNvSpPr>
            <a:spLocks noChangeArrowheads="1"/>
          </p:cNvSpPr>
          <p:nvPr/>
        </p:nvSpPr>
        <p:spPr bwMode="auto">
          <a:xfrm>
            <a:off x="7902576" y="1893888"/>
            <a:ext cx="1152525" cy="2227262"/>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nvGrpSpPr>
          <p:cNvPr id="7" name="Group 37"/>
          <p:cNvGrpSpPr>
            <a:grpSpLocks/>
          </p:cNvGrpSpPr>
          <p:nvPr/>
        </p:nvGrpSpPr>
        <p:grpSpPr bwMode="auto">
          <a:xfrm>
            <a:off x="8286751" y="1817688"/>
            <a:ext cx="358775" cy="400050"/>
            <a:chOff x="3330" y="2518"/>
            <a:chExt cx="226" cy="252"/>
          </a:xfrm>
        </p:grpSpPr>
        <p:sp>
          <p:nvSpPr>
            <p:cNvPr id="35878" name="Oval 38"/>
            <p:cNvSpPr>
              <a:spLocks noChangeArrowheads="1"/>
            </p:cNvSpPr>
            <p:nvPr/>
          </p:nvSpPr>
          <p:spPr bwMode="auto">
            <a:xfrm>
              <a:off x="3330" y="2518"/>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7217" name="Line 39"/>
            <p:cNvSpPr>
              <a:spLocks noChangeShapeType="1"/>
            </p:cNvSpPr>
            <p:nvPr/>
          </p:nvSpPr>
          <p:spPr bwMode="auto">
            <a:xfrm>
              <a:off x="3364" y="2644"/>
              <a:ext cx="1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40"/>
          <p:cNvGrpSpPr>
            <a:grpSpLocks/>
          </p:cNvGrpSpPr>
          <p:nvPr/>
        </p:nvGrpSpPr>
        <p:grpSpPr bwMode="auto">
          <a:xfrm>
            <a:off x="8669339" y="2852738"/>
            <a:ext cx="358775" cy="400050"/>
            <a:chOff x="3330" y="2518"/>
            <a:chExt cx="226" cy="252"/>
          </a:xfrm>
        </p:grpSpPr>
        <p:sp>
          <p:nvSpPr>
            <p:cNvPr id="35881" name="Oval 41"/>
            <p:cNvSpPr>
              <a:spLocks noChangeArrowheads="1"/>
            </p:cNvSpPr>
            <p:nvPr/>
          </p:nvSpPr>
          <p:spPr bwMode="auto">
            <a:xfrm>
              <a:off x="3330" y="2518"/>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7215" name="Line 42"/>
            <p:cNvSpPr>
              <a:spLocks noChangeShapeType="1"/>
            </p:cNvSpPr>
            <p:nvPr/>
          </p:nvSpPr>
          <p:spPr bwMode="auto">
            <a:xfrm>
              <a:off x="3364" y="2644"/>
              <a:ext cx="1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43"/>
          <p:cNvGrpSpPr>
            <a:grpSpLocks/>
          </p:cNvGrpSpPr>
          <p:nvPr/>
        </p:nvGrpSpPr>
        <p:grpSpPr bwMode="auto">
          <a:xfrm>
            <a:off x="8285164" y="3736975"/>
            <a:ext cx="358775" cy="400050"/>
            <a:chOff x="3330" y="2518"/>
            <a:chExt cx="226" cy="252"/>
          </a:xfrm>
        </p:grpSpPr>
        <p:sp>
          <p:nvSpPr>
            <p:cNvPr id="35884" name="Oval 44"/>
            <p:cNvSpPr>
              <a:spLocks noChangeArrowheads="1"/>
            </p:cNvSpPr>
            <p:nvPr/>
          </p:nvSpPr>
          <p:spPr bwMode="auto">
            <a:xfrm>
              <a:off x="3330" y="2518"/>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7213" name="Line 45"/>
            <p:cNvSpPr>
              <a:spLocks noChangeShapeType="1"/>
            </p:cNvSpPr>
            <p:nvPr/>
          </p:nvSpPr>
          <p:spPr bwMode="auto">
            <a:xfrm>
              <a:off x="3364" y="2644"/>
              <a:ext cx="1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46"/>
          <p:cNvGrpSpPr>
            <a:grpSpLocks/>
          </p:cNvGrpSpPr>
          <p:nvPr/>
        </p:nvGrpSpPr>
        <p:grpSpPr bwMode="auto">
          <a:xfrm>
            <a:off x="7864476" y="2776538"/>
            <a:ext cx="358775" cy="400050"/>
            <a:chOff x="3330" y="2518"/>
            <a:chExt cx="226" cy="252"/>
          </a:xfrm>
        </p:grpSpPr>
        <p:sp>
          <p:nvSpPr>
            <p:cNvPr id="35887" name="Oval 47"/>
            <p:cNvSpPr>
              <a:spLocks noChangeArrowheads="1"/>
            </p:cNvSpPr>
            <p:nvPr/>
          </p:nvSpPr>
          <p:spPr bwMode="auto">
            <a:xfrm>
              <a:off x="3330" y="2518"/>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7211" name="Line 48"/>
            <p:cNvSpPr>
              <a:spLocks noChangeShapeType="1"/>
            </p:cNvSpPr>
            <p:nvPr/>
          </p:nvSpPr>
          <p:spPr bwMode="auto">
            <a:xfrm>
              <a:off x="3364" y="2644"/>
              <a:ext cx="1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49"/>
          <p:cNvGrpSpPr>
            <a:grpSpLocks/>
          </p:cNvGrpSpPr>
          <p:nvPr/>
        </p:nvGrpSpPr>
        <p:grpSpPr bwMode="auto">
          <a:xfrm>
            <a:off x="8286751" y="3276600"/>
            <a:ext cx="358775" cy="400050"/>
            <a:chOff x="3330" y="2518"/>
            <a:chExt cx="226" cy="252"/>
          </a:xfrm>
        </p:grpSpPr>
        <p:sp>
          <p:nvSpPr>
            <p:cNvPr id="35890" name="Oval 50"/>
            <p:cNvSpPr>
              <a:spLocks noChangeArrowheads="1"/>
            </p:cNvSpPr>
            <p:nvPr/>
          </p:nvSpPr>
          <p:spPr bwMode="auto">
            <a:xfrm>
              <a:off x="3330" y="2518"/>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7209" name="Line 51"/>
            <p:cNvSpPr>
              <a:spLocks noChangeShapeType="1"/>
            </p:cNvSpPr>
            <p:nvPr/>
          </p:nvSpPr>
          <p:spPr bwMode="auto">
            <a:xfrm>
              <a:off x="3364" y="2644"/>
              <a:ext cx="1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52"/>
          <p:cNvGrpSpPr>
            <a:grpSpLocks/>
          </p:cNvGrpSpPr>
          <p:nvPr/>
        </p:nvGrpSpPr>
        <p:grpSpPr bwMode="auto">
          <a:xfrm>
            <a:off x="8286751" y="2354263"/>
            <a:ext cx="358775" cy="400050"/>
            <a:chOff x="3330" y="2518"/>
            <a:chExt cx="226" cy="252"/>
          </a:xfrm>
        </p:grpSpPr>
        <p:sp>
          <p:nvSpPr>
            <p:cNvPr id="35893" name="Oval 53"/>
            <p:cNvSpPr>
              <a:spLocks noChangeArrowheads="1"/>
            </p:cNvSpPr>
            <p:nvPr/>
          </p:nvSpPr>
          <p:spPr bwMode="auto">
            <a:xfrm>
              <a:off x="3330" y="2518"/>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7207" name="Line 54"/>
            <p:cNvSpPr>
              <a:spLocks noChangeShapeType="1"/>
            </p:cNvSpPr>
            <p:nvPr/>
          </p:nvSpPr>
          <p:spPr bwMode="auto">
            <a:xfrm>
              <a:off x="3364" y="2644"/>
              <a:ext cx="1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897" name="Text Box 57"/>
          <p:cNvSpPr txBox="1">
            <a:spLocks noChangeArrowheads="1"/>
          </p:cNvSpPr>
          <p:nvPr/>
        </p:nvSpPr>
        <p:spPr bwMode="auto">
          <a:xfrm>
            <a:off x="3587750" y="344488"/>
            <a:ext cx="6775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3300"/>
                </a:solidFill>
                <a:latin typeface="VNI-Times" pitchFamily="2" charset="0"/>
              </a:rPr>
              <a:t> </a:t>
            </a:r>
            <a:r>
              <a:rPr lang="en-US" altLang="en-US" sz="2400">
                <a:solidFill>
                  <a:srgbClr val="0000FF"/>
                </a:solidFill>
                <a:latin typeface="VNI-Times" pitchFamily="2" charset="0"/>
              </a:rPr>
              <a:t>Chieáu chuøm tia hoà quang vaøo taám Zn tích ñieän aâm.</a:t>
            </a:r>
          </a:p>
        </p:txBody>
      </p:sp>
      <p:sp>
        <p:nvSpPr>
          <p:cNvPr id="7192" name="Text Box 59"/>
          <p:cNvSpPr txBox="1">
            <a:spLocks noChangeArrowheads="1"/>
          </p:cNvSpPr>
          <p:nvPr/>
        </p:nvSpPr>
        <p:spPr bwMode="auto">
          <a:xfrm>
            <a:off x="8593139" y="1431926"/>
            <a:ext cx="9223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rgbClr val="003300"/>
                </a:solidFill>
                <a:latin typeface=".VnTime" panose="020B7200000000000000" pitchFamily="34" charset="0"/>
              </a:rPr>
              <a:t>Zn</a:t>
            </a:r>
          </a:p>
        </p:txBody>
      </p:sp>
      <p:sp>
        <p:nvSpPr>
          <p:cNvPr id="7193" name="Text Box 60"/>
          <p:cNvSpPr txBox="1">
            <a:spLocks noChangeArrowheads="1"/>
          </p:cNvSpPr>
          <p:nvPr/>
        </p:nvSpPr>
        <p:spPr bwMode="auto">
          <a:xfrm>
            <a:off x="3830638" y="4108451"/>
            <a:ext cx="6143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chemeClr val="bg1"/>
                </a:solidFill>
                <a:latin typeface=".VnTime" panose="020B7200000000000000" pitchFamily="34" charset="0"/>
              </a:rPr>
              <a:t>L</a:t>
            </a:r>
          </a:p>
        </p:txBody>
      </p:sp>
      <p:sp>
        <p:nvSpPr>
          <p:cNvPr id="7194" name="Text Box 62"/>
          <p:cNvSpPr txBox="1">
            <a:spLocks noChangeArrowheads="1"/>
          </p:cNvSpPr>
          <p:nvPr/>
        </p:nvSpPr>
        <p:spPr bwMode="auto">
          <a:xfrm>
            <a:off x="8247064" y="5426076"/>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rgbClr val="FF0000"/>
                </a:solidFill>
                <a:latin typeface=".VnTime" panose="020B7200000000000000" pitchFamily="34" charset="0"/>
              </a:rPr>
              <a:t>0</a:t>
            </a:r>
          </a:p>
        </p:txBody>
      </p:sp>
      <p:grpSp>
        <p:nvGrpSpPr>
          <p:cNvPr id="7195" name="Group 64"/>
          <p:cNvGrpSpPr>
            <a:grpSpLocks/>
          </p:cNvGrpSpPr>
          <p:nvPr/>
        </p:nvGrpSpPr>
        <p:grpSpPr bwMode="auto">
          <a:xfrm>
            <a:off x="8323264" y="2314575"/>
            <a:ext cx="358775" cy="400050"/>
            <a:chOff x="3330" y="2518"/>
            <a:chExt cx="226" cy="252"/>
          </a:xfrm>
        </p:grpSpPr>
        <p:sp>
          <p:nvSpPr>
            <p:cNvPr id="35905" name="Oval 65"/>
            <p:cNvSpPr>
              <a:spLocks noChangeArrowheads="1"/>
            </p:cNvSpPr>
            <p:nvPr/>
          </p:nvSpPr>
          <p:spPr bwMode="auto">
            <a:xfrm>
              <a:off x="3330" y="2518"/>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7205" name="Line 66"/>
            <p:cNvSpPr>
              <a:spLocks noChangeShapeType="1"/>
            </p:cNvSpPr>
            <p:nvPr/>
          </p:nvSpPr>
          <p:spPr bwMode="auto">
            <a:xfrm>
              <a:off x="3364" y="2644"/>
              <a:ext cx="1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196" name="Group 67"/>
          <p:cNvGrpSpPr>
            <a:grpSpLocks/>
          </p:cNvGrpSpPr>
          <p:nvPr/>
        </p:nvGrpSpPr>
        <p:grpSpPr bwMode="auto">
          <a:xfrm>
            <a:off x="8272464" y="3259138"/>
            <a:ext cx="358775" cy="400050"/>
            <a:chOff x="3330" y="2518"/>
            <a:chExt cx="226" cy="252"/>
          </a:xfrm>
        </p:grpSpPr>
        <p:sp>
          <p:nvSpPr>
            <p:cNvPr id="35908" name="Oval 68"/>
            <p:cNvSpPr>
              <a:spLocks noChangeArrowheads="1"/>
            </p:cNvSpPr>
            <p:nvPr/>
          </p:nvSpPr>
          <p:spPr bwMode="auto">
            <a:xfrm>
              <a:off x="3330" y="2518"/>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7203" name="Line 69"/>
            <p:cNvSpPr>
              <a:spLocks noChangeShapeType="1"/>
            </p:cNvSpPr>
            <p:nvPr/>
          </p:nvSpPr>
          <p:spPr bwMode="auto">
            <a:xfrm>
              <a:off x="3364" y="2644"/>
              <a:ext cx="1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97" name="Text Box 74"/>
          <p:cNvSpPr txBox="1">
            <a:spLocks noChangeArrowheads="1"/>
          </p:cNvSpPr>
          <p:nvPr/>
        </p:nvSpPr>
        <p:spPr bwMode="auto">
          <a:xfrm>
            <a:off x="1524001" y="76201"/>
            <a:ext cx="2424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3333FF"/>
                </a:solidFill>
                <a:latin typeface="Times New Roman" panose="02020603050405020304" pitchFamily="18" charset="0"/>
                <a:cs typeface="Times New Roman" panose="02020603050405020304" pitchFamily="18" charset="0"/>
              </a:rPr>
              <a:t>b.Thí nghiệm.</a:t>
            </a:r>
          </a:p>
        </p:txBody>
      </p:sp>
      <p:sp>
        <p:nvSpPr>
          <p:cNvPr id="35915" name="Text Box 75"/>
          <p:cNvSpPr txBox="1">
            <a:spLocks noChangeArrowheads="1"/>
          </p:cNvSpPr>
          <p:nvPr/>
        </p:nvSpPr>
        <p:spPr bwMode="auto">
          <a:xfrm>
            <a:off x="2060575" y="838201"/>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solidFill>
                  <a:srgbClr val="C00000"/>
                </a:solidFill>
              </a:rPr>
              <a:t>Góc lệch kim điện kế giảm    &gt;&gt; Chứng tỏ điều gì?    </a:t>
            </a:r>
          </a:p>
        </p:txBody>
      </p:sp>
      <p:sp>
        <p:nvSpPr>
          <p:cNvPr id="35917" name="Text Box 77"/>
          <p:cNvSpPr txBox="1">
            <a:spLocks noChangeArrowheads="1"/>
          </p:cNvSpPr>
          <p:nvPr/>
        </p:nvSpPr>
        <p:spPr bwMode="auto">
          <a:xfrm>
            <a:off x="1905000" y="1243013"/>
            <a:ext cx="731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solidFill>
                  <a:srgbClr val="C00000"/>
                </a:solidFill>
              </a:rPr>
              <a:t>Ánh sáng hồ quang đã làm các êlectron bị bật khỏi tấm kẽm .</a:t>
            </a:r>
          </a:p>
        </p:txBody>
      </p:sp>
      <p:sp>
        <p:nvSpPr>
          <p:cNvPr id="35918" name="Text Box 78"/>
          <p:cNvSpPr txBox="1">
            <a:spLocks noChangeArrowheads="1"/>
          </p:cNvSpPr>
          <p:nvPr/>
        </p:nvSpPr>
        <p:spPr bwMode="auto">
          <a:xfrm>
            <a:off x="1695451" y="4638675"/>
            <a:ext cx="5743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FF0066"/>
                </a:solidFill>
              </a:rPr>
              <a:t>Không những với Zn mà hiện tượng còn xảy ra tương tự với nhiều kim loại khác.</a:t>
            </a:r>
          </a:p>
        </p:txBody>
      </p:sp>
      <p:sp>
        <p:nvSpPr>
          <p:cNvPr id="7201" name="Text Box 79"/>
          <p:cNvSpPr txBox="1">
            <a:spLocks noChangeArrowheads="1"/>
          </p:cNvSpPr>
          <p:nvPr/>
        </p:nvSpPr>
        <p:spPr bwMode="auto">
          <a:xfrm>
            <a:off x="2133600" y="5410201"/>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Tree>
    <p:extLst>
      <p:ext uri="{BB962C8B-B14F-4D97-AF65-F5344CB8AC3E}">
        <p14:creationId xmlns:p14="http://schemas.microsoft.com/office/powerpoint/2010/main" val="1990493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97">
                                            <p:txEl>
                                              <p:pRg st="0" end="0"/>
                                            </p:txEl>
                                          </p:spTgt>
                                        </p:tgtEl>
                                        <p:attrNameLst>
                                          <p:attrName>style.visibility</p:attrName>
                                        </p:attrNameLst>
                                      </p:cBhvr>
                                      <p:to>
                                        <p:strVal val="visible"/>
                                      </p:to>
                                    </p:set>
                                    <p:animEffect transition="in" filter="fade">
                                      <p:cBhvr>
                                        <p:cTn id="7" dur="2000"/>
                                        <p:tgtEl>
                                          <p:spTgt spid="358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repeatCount="indefinite" fill="hold" nodeType="clickEffect">
                                  <p:stCondLst>
                                    <p:cond delay="0"/>
                                  </p:stCondLst>
                                  <p:childTnLst>
                                    <p:set>
                                      <p:cBhvr>
                                        <p:cTn id="11" dur="1" fill="hold">
                                          <p:stCondLst>
                                            <p:cond delay="0"/>
                                          </p:stCondLst>
                                        </p:cTn>
                                        <p:tgtEl>
                                          <p:spTgt spid="35863"/>
                                        </p:tgtEl>
                                        <p:attrNameLst>
                                          <p:attrName>style.visibility</p:attrName>
                                        </p:attrNameLst>
                                      </p:cBhvr>
                                      <p:to>
                                        <p:strVal val="visible"/>
                                      </p:to>
                                    </p:set>
                                    <p:animEffect transition="in" filter="strips(downRight)">
                                      <p:cBhvr>
                                        <p:cTn id="12" dur="100"/>
                                        <p:tgtEl>
                                          <p:spTgt spid="35863"/>
                                        </p:tgtEl>
                                      </p:cBhvr>
                                    </p:animEffect>
                                  </p:childTnLst>
                                </p:cTn>
                              </p:par>
                              <p:par>
                                <p:cTn id="13" presetID="18" presetClass="entr" presetSubtype="6" repeatCount="indefinite" fill="hold" nodeType="withEffect">
                                  <p:stCondLst>
                                    <p:cond delay="0"/>
                                  </p:stCondLst>
                                  <p:childTnLst>
                                    <p:set>
                                      <p:cBhvr>
                                        <p:cTn id="14" dur="1" fill="hold">
                                          <p:stCondLst>
                                            <p:cond delay="0"/>
                                          </p:stCondLst>
                                        </p:cTn>
                                        <p:tgtEl>
                                          <p:spTgt spid="35873"/>
                                        </p:tgtEl>
                                        <p:attrNameLst>
                                          <p:attrName>style.visibility</p:attrName>
                                        </p:attrNameLst>
                                      </p:cBhvr>
                                      <p:to>
                                        <p:strVal val="visible"/>
                                      </p:to>
                                    </p:set>
                                    <p:animEffect transition="in" filter="strips(downRight)">
                                      <p:cBhvr>
                                        <p:cTn id="15" dur="100"/>
                                        <p:tgtEl>
                                          <p:spTgt spid="35873"/>
                                        </p:tgtEl>
                                      </p:cBhvr>
                                    </p:animEffect>
                                  </p:childTnLst>
                                </p:cTn>
                              </p:par>
                              <p:par>
                                <p:cTn id="16" presetID="18" presetClass="entr" presetSubtype="6" repeatCount="indefinite" fill="hold" nodeType="withEffect">
                                  <p:stCondLst>
                                    <p:cond delay="0"/>
                                  </p:stCondLst>
                                  <p:childTnLst>
                                    <p:set>
                                      <p:cBhvr>
                                        <p:cTn id="17" dur="1" fill="hold">
                                          <p:stCondLst>
                                            <p:cond delay="0"/>
                                          </p:stCondLst>
                                        </p:cTn>
                                        <p:tgtEl>
                                          <p:spTgt spid="35864"/>
                                        </p:tgtEl>
                                        <p:attrNameLst>
                                          <p:attrName>style.visibility</p:attrName>
                                        </p:attrNameLst>
                                      </p:cBhvr>
                                      <p:to>
                                        <p:strVal val="visible"/>
                                      </p:to>
                                    </p:set>
                                    <p:animEffect transition="in" filter="strips(downRight)">
                                      <p:cBhvr>
                                        <p:cTn id="18" dur="100"/>
                                        <p:tgtEl>
                                          <p:spTgt spid="35864"/>
                                        </p:tgtEl>
                                      </p:cBhvr>
                                    </p:animEffect>
                                  </p:childTnLst>
                                </p:cTn>
                              </p:par>
                              <p:par>
                                <p:cTn id="19" presetID="18" presetClass="entr" presetSubtype="12" repeatCount="indefinite" fill="hold" nodeType="withEffect">
                                  <p:stCondLst>
                                    <p:cond delay="0"/>
                                  </p:stCondLst>
                                  <p:childTnLst>
                                    <p:set>
                                      <p:cBhvr>
                                        <p:cTn id="20" dur="1" fill="hold">
                                          <p:stCondLst>
                                            <p:cond delay="0"/>
                                          </p:stCondLst>
                                        </p:cTn>
                                        <p:tgtEl>
                                          <p:spTgt spid="35865"/>
                                        </p:tgtEl>
                                        <p:attrNameLst>
                                          <p:attrName>style.visibility</p:attrName>
                                        </p:attrNameLst>
                                      </p:cBhvr>
                                      <p:to>
                                        <p:strVal val="visible"/>
                                      </p:to>
                                    </p:set>
                                    <p:animEffect transition="in" filter="strips(downLeft)">
                                      <p:cBhvr>
                                        <p:cTn id="21" dur="100"/>
                                        <p:tgtEl>
                                          <p:spTgt spid="35865"/>
                                        </p:tgtEl>
                                      </p:cBhvr>
                                    </p:animEffect>
                                  </p:childTnLst>
                                </p:cTn>
                              </p:par>
                              <p:par>
                                <p:cTn id="22" presetID="18" presetClass="entr" presetSubtype="6" repeatCount="indefinite" fill="hold" nodeType="withEffect">
                                  <p:stCondLst>
                                    <p:cond delay="0"/>
                                  </p:stCondLst>
                                  <p:childTnLst>
                                    <p:set>
                                      <p:cBhvr>
                                        <p:cTn id="23" dur="1" fill="hold">
                                          <p:stCondLst>
                                            <p:cond delay="0"/>
                                          </p:stCondLst>
                                        </p:cTn>
                                        <p:tgtEl>
                                          <p:spTgt spid="35874"/>
                                        </p:tgtEl>
                                        <p:attrNameLst>
                                          <p:attrName>style.visibility</p:attrName>
                                        </p:attrNameLst>
                                      </p:cBhvr>
                                      <p:to>
                                        <p:strVal val="visible"/>
                                      </p:to>
                                    </p:set>
                                    <p:animEffect transition="in" filter="strips(downRight)">
                                      <p:cBhvr>
                                        <p:cTn id="24" dur="100"/>
                                        <p:tgtEl>
                                          <p:spTgt spid="35874"/>
                                        </p:tgtEl>
                                      </p:cBhvr>
                                    </p:animEffect>
                                  </p:childTnLst>
                                </p:cTn>
                              </p:par>
                              <p:par>
                                <p:cTn id="25" presetID="18" presetClass="entr" presetSubtype="6" repeatCount="indefinite" fill="hold" nodeType="withEffect">
                                  <p:stCondLst>
                                    <p:cond delay="0"/>
                                  </p:stCondLst>
                                  <p:childTnLst>
                                    <p:set>
                                      <p:cBhvr>
                                        <p:cTn id="26" dur="1" fill="hold">
                                          <p:stCondLst>
                                            <p:cond delay="0"/>
                                          </p:stCondLst>
                                        </p:cTn>
                                        <p:tgtEl>
                                          <p:spTgt spid="35875"/>
                                        </p:tgtEl>
                                        <p:attrNameLst>
                                          <p:attrName>style.visibility</p:attrName>
                                        </p:attrNameLst>
                                      </p:cBhvr>
                                      <p:to>
                                        <p:strVal val="visible"/>
                                      </p:to>
                                    </p:set>
                                    <p:animEffect transition="in" filter="strips(downRight)">
                                      <p:cBhvr>
                                        <p:cTn id="27" dur="100"/>
                                        <p:tgtEl>
                                          <p:spTgt spid="35875"/>
                                        </p:tgtEl>
                                      </p:cBhvr>
                                    </p:animEffect>
                                  </p:childTnLst>
                                </p:cTn>
                              </p:par>
                              <p:par>
                                <p:cTn id="28" presetID="18" presetClass="entr" presetSubtype="12" repeatCount="indefinite" fill="hold" nodeType="withEffect">
                                  <p:stCondLst>
                                    <p:cond delay="0"/>
                                  </p:stCondLst>
                                  <p:childTnLst>
                                    <p:set>
                                      <p:cBhvr>
                                        <p:cTn id="29" dur="1" fill="hold">
                                          <p:stCondLst>
                                            <p:cond delay="0"/>
                                          </p:stCondLst>
                                        </p:cTn>
                                        <p:tgtEl>
                                          <p:spTgt spid="35866"/>
                                        </p:tgtEl>
                                        <p:attrNameLst>
                                          <p:attrName>style.visibility</p:attrName>
                                        </p:attrNameLst>
                                      </p:cBhvr>
                                      <p:to>
                                        <p:strVal val="visible"/>
                                      </p:to>
                                    </p:set>
                                    <p:animEffect transition="in" filter="strips(downLeft)">
                                      <p:cBhvr>
                                        <p:cTn id="30" dur="100"/>
                                        <p:tgtEl>
                                          <p:spTgt spid="3586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5" presetClass="path" presetSubtype="0" accel="50000" decel="50000" fill="hold" nodeType="clickEffect">
                                  <p:stCondLst>
                                    <p:cond delay="0"/>
                                  </p:stCondLst>
                                  <p:childTnLst>
                                    <p:animMotion origin="layout" path="M -1.38889E-6 -1.85185E-6 L -0.79687 -0.00694 " pathEditMode="relative" rAng="0" ptsTypes="AA">
                                      <p:cBhvr>
                                        <p:cTn id="34" dur="2000" fill="hold"/>
                                        <p:tgtEl>
                                          <p:spTgt spid="7"/>
                                        </p:tgtEl>
                                        <p:attrNameLst>
                                          <p:attrName>ppt_x</p:attrName>
                                          <p:attrName>ppt_y</p:attrName>
                                        </p:attrNameLst>
                                      </p:cBhvr>
                                      <p:rCtr x="-39844" y="-347"/>
                                    </p:animMotion>
                                  </p:childTnLst>
                                </p:cTn>
                              </p:par>
                              <p:par>
                                <p:cTn id="35" presetID="18" presetClass="entr" presetSubtype="12" repeatCount="indefinite" fill="hold" nodeType="withEffect">
                                  <p:stCondLst>
                                    <p:cond delay="0"/>
                                  </p:stCondLst>
                                  <p:childTnLst>
                                    <p:set>
                                      <p:cBhvr>
                                        <p:cTn id="36" dur="1" fill="hold">
                                          <p:stCondLst>
                                            <p:cond delay="0"/>
                                          </p:stCondLst>
                                        </p:cTn>
                                        <p:tgtEl>
                                          <p:spTgt spid="35867"/>
                                        </p:tgtEl>
                                        <p:attrNameLst>
                                          <p:attrName>style.visibility</p:attrName>
                                        </p:attrNameLst>
                                      </p:cBhvr>
                                      <p:to>
                                        <p:strVal val="visible"/>
                                      </p:to>
                                    </p:set>
                                    <p:animEffect transition="in" filter="strips(downLeft)">
                                      <p:cBhvr>
                                        <p:cTn id="37" dur="100"/>
                                        <p:tgtEl>
                                          <p:spTgt spid="35867"/>
                                        </p:tgtEl>
                                      </p:cBhvr>
                                    </p:animEffect>
                                  </p:childTnLst>
                                </p:cTn>
                              </p:par>
                              <p:par>
                                <p:cTn id="38" presetID="8" presetClass="emph" presetSubtype="0" fill="hold" nodeType="withEffect">
                                  <p:stCondLst>
                                    <p:cond delay="0"/>
                                  </p:stCondLst>
                                  <p:childTnLst>
                                    <p:animRot by="-8100000">
                                      <p:cBhvr>
                                        <p:cTn id="39" dur="2000" fill="hold"/>
                                        <p:tgtEl>
                                          <p:spTgt spid="35870"/>
                                        </p:tgtEl>
                                        <p:attrNameLst>
                                          <p:attrName>r</p:attrName>
                                        </p:attrNameLst>
                                      </p:cBhvr>
                                    </p:animRot>
                                  </p:childTnLst>
                                </p:cTn>
                              </p:par>
                              <p:par>
                                <p:cTn id="40" presetID="35" presetClass="path" presetSubtype="0" accel="50000" decel="50000" fill="hold" nodeType="withEffect">
                                  <p:stCondLst>
                                    <p:cond delay="0"/>
                                  </p:stCondLst>
                                  <p:childTnLst>
                                    <p:animMotion origin="layout" path="M -1.94444E-6 -3.7037E-6 L -0.84722 -0.02916 " pathEditMode="relative" rAng="0" ptsTypes="AA">
                                      <p:cBhvr>
                                        <p:cTn id="41" dur="3000" fill="hold"/>
                                        <p:tgtEl>
                                          <p:spTgt spid="8"/>
                                        </p:tgtEl>
                                        <p:attrNameLst>
                                          <p:attrName>ppt_x</p:attrName>
                                          <p:attrName>ppt_y</p:attrName>
                                        </p:attrNameLst>
                                      </p:cBhvr>
                                      <p:rCtr x="-42361" y="-1458"/>
                                    </p:animMotion>
                                  </p:childTnLst>
                                </p:cTn>
                              </p:par>
                              <p:par>
                                <p:cTn id="42" presetID="35" presetClass="path" presetSubtype="0" accel="50000" decel="50000" fill="hold" nodeType="withEffect">
                                  <p:stCondLst>
                                    <p:cond delay="0"/>
                                  </p:stCondLst>
                                  <p:childTnLst>
                                    <p:animMotion origin="layout" path="M -1.38889E-6 -2.96296E-6 L -0.80937 -0.01227 " pathEditMode="relative" rAng="0" ptsTypes="AA">
                                      <p:cBhvr>
                                        <p:cTn id="43" dur="3000" fill="hold"/>
                                        <p:tgtEl>
                                          <p:spTgt spid="9"/>
                                        </p:tgtEl>
                                        <p:attrNameLst>
                                          <p:attrName>ppt_x</p:attrName>
                                          <p:attrName>ppt_y</p:attrName>
                                        </p:attrNameLst>
                                      </p:cBhvr>
                                      <p:rCtr x="-40469" y="-625"/>
                                    </p:animMotion>
                                  </p:childTnLst>
                                </p:cTn>
                              </p:par>
                              <p:par>
                                <p:cTn id="44" presetID="35" presetClass="path" presetSubtype="0" accel="50000" decel="50000" fill="hold" nodeType="withEffect">
                                  <p:stCondLst>
                                    <p:cond delay="0"/>
                                  </p:stCondLst>
                                  <p:childTnLst>
                                    <p:animMotion origin="layout" path="M 0.02136 0.06728 L -0.74219 0.06034 " pathEditMode="relative" rAng="0" ptsTypes="AA">
                                      <p:cBhvr>
                                        <p:cTn id="45" dur="3000" fill="hold"/>
                                        <p:tgtEl>
                                          <p:spTgt spid="10"/>
                                        </p:tgtEl>
                                        <p:attrNameLst>
                                          <p:attrName>ppt_x</p:attrName>
                                          <p:attrName>ppt_y</p:attrName>
                                        </p:attrNameLst>
                                      </p:cBhvr>
                                      <p:rCtr x="-38177" y="-347"/>
                                    </p:animMotion>
                                  </p:childTnLst>
                                </p:cTn>
                              </p:par>
                              <p:par>
                                <p:cTn id="46" presetID="35" presetClass="path" presetSubtype="0" accel="50000" decel="50000" fill="hold" nodeType="withEffect">
                                  <p:stCondLst>
                                    <p:cond delay="0"/>
                                  </p:stCondLst>
                                  <p:childTnLst>
                                    <p:animMotion origin="layout" path="M -1.38889E-6 -3.33333E-6 L -0.79253 -0.00115 " pathEditMode="relative" rAng="0" ptsTypes="AA">
                                      <p:cBhvr>
                                        <p:cTn id="47" dur="3000" fill="hold"/>
                                        <p:tgtEl>
                                          <p:spTgt spid="11"/>
                                        </p:tgtEl>
                                        <p:attrNameLst>
                                          <p:attrName>ppt_x</p:attrName>
                                          <p:attrName>ppt_y</p:attrName>
                                        </p:attrNameLst>
                                      </p:cBhvr>
                                      <p:rCtr x="-39635" y="-69"/>
                                    </p:animMotion>
                                  </p:childTnLst>
                                </p:cTn>
                              </p:par>
                              <p:par>
                                <p:cTn id="48" presetID="35" presetClass="path" presetSubtype="0" accel="50000" decel="50000" fill="hold" nodeType="withEffect">
                                  <p:stCondLst>
                                    <p:cond delay="0"/>
                                  </p:stCondLst>
                                  <p:childTnLst>
                                    <p:animMotion origin="layout" path="M -1.38889E-6 -2.59259E-6 L -0.78837 -0.01227 " pathEditMode="relative" rAng="0" ptsTypes="AA">
                                      <p:cBhvr>
                                        <p:cTn id="49" dur="3000" fill="hold"/>
                                        <p:tgtEl>
                                          <p:spTgt spid="12"/>
                                        </p:tgtEl>
                                        <p:attrNameLst>
                                          <p:attrName>ppt_x</p:attrName>
                                          <p:attrName>ppt_y</p:attrName>
                                        </p:attrNameLst>
                                      </p:cBhvr>
                                      <p:rCtr x="-39427" y="-625"/>
                                    </p:animMotion>
                                  </p:childTnLst>
                                </p:cTn>
                              </p:par>
                              <p:par>
                                <p:cTn id="50" presetID="4" presetClass="exit" presetSubtype="16" fill="hold" nodeType="withEffect">
                                  <p:stCondLst>
                                    <p:cond delay="0"/>
                                  </p:stCondLst>
                                  <p:childTnLst>
                                    <p:animEffect transition="out" filter="box(in)">
                                      <p:cBhvr>
                                        <p:cTn id="51" dur="500"/>
                                        <p:tgtEl>
                                          <p:spTgt spid="35867"/>
                                        </p:tgtEl>
                                      </p:cBhvr>
                                    </p:animEffect>
                                    <p:set>
                                      <p:cBhvr>
                                        <p:cTn id="52" dur="1" fill="hold">
                                          <p:stCondLst>
                                            <p:cond delay="499"/>
                                          </p:stCondLst>
                                        </p:cTn>
                                        <p:tgtEl>
                                          <p:spTgt spid="35867"/>
                                        </p:tgtEl>
                                        <p:attrNameLst>
                                          <p:attrName>style.visibility</p:attrName>
                                        </p:attrNameLst>
                                      </p:cBhvr>
                                      <p:to>
                                        <p:strVal val="hidden"/>
                                      </p:to>
                                    </p:set>
                                  </p:childTnLst>
                                </p:cTn>
                              </p:par>
                              <p:par>
                                <p:cTn id="53" presetID="4" presetClass="exit" presetSubtype="16" fill="hold" nodeType="withEffect">
                                  <p:stCondLst>
                                    <p:cond delay="0"/>
                                  </p:stCondLst>
                                  <p:childTnLst>
                                    <p:animEffect transition="out" filter="box(in)">
                                      <p:cBhvr>
                                        <p:cTn id="54" dur="500"/>
                                        <p:tgtEl>
                                          <p:spTgt spid="35865"/>
                                        </p:tgtEl>
                                      </p:cBhvr>
                                    </p:animEffect>
                                    <p:set>
                                      <p:cBhvr>
                                        <p:cTn id="55" dur="1" fill="hold">
                                          <p:stCondLst>
                                            <p:cond delay="499"/>
                                          </p:stCondLst>
                                        </p:cTn>
                                        <p:tgtEl>
                                          <p:spTgt spid="35865"/>
                                        </p:tgtEl>
                                        <p:attrNameLst>
                                          <p:attrName>style.visibility</p:attrName>
                                        </p:attrNameLst>
                                      </p:cBhvr>
                                      <p:to>
                                        <p:strVal val="hidden"/>
                                      </p:to>
                                    </p:set>
                                  </p:childTnLst>
                                </p:cTn>
                              </p:par>
                              <p:par>
                                <p:cTn id="56" presetID="4" presetClass="exit" presetSubtype="16" fill="hold" nodeType="withEffect">
                                  <p:stCondLst>
                                    <p:cond delay="0"/>
                                  </p:stCondLst>
                                  <p:childTnLst>
                                    <p:animEffect transition="out" filter="box(in)">
                                      <p:cBhvr>
                                        <p:cTn id="57" dur="500"/>
                                        <p:tgtEl>
                                          <p:spTgt spid="35864"/>
                                        </p:tgtEl>
                                      </p:cBhvr>
                                    </p:animEffect>
                                    <p:set>
                                      <p:cBhvr>
                                        <p:cTn id="58" dur="1" fill="hold">
                                          <p:stCondLst>
                                            <p:cond delay="499"/>
                                          </p:stCondLst>
                                        </p:cTn>
                                        <p:tgtEl>
                                          <p:spTgt spid="35864"/>
                                        </p:tgtEl>
                                        <p:attrNameLst>
                                          <p:attrName>style.visibility</p:attrName>
                                        </p:attrNameLst>
                                      </p:cBhvr>
                                      <p:to>
                                        <p:strVal val="hidden"/>
                                      </p:to>
                                    </p:set>
                                  </p:childTnLst>
                                </p:cTn>
                              </p:par>
                              <p:par>
                                <p:cTn id="59" presetID="4" presetClass="exit" presetSubtype="16" fill="hold" nodeType="withEffect">
                                  <p:stCondLst>
                                    <p:cond delay="0"/>
                                  </p:stCondLst>
                                  <p:childTnLst>
                                    <p:animEffect transition="out" filter="box(in)">
                                      <p:cBhvr>
                                        <p:cTn id="60" dur="500"/>
                                        <p:tgtEl>
                                          <p:spTgt spid="35875"/>
                                        </p:tgtEl>
                                      </p:cBhvr>
                                    </p:animEffect>
                                    <p:set>
                                      <p:cBhvr>
                                        <p:cTn id="61" dur="1" fill="hold">
                                          <p:stCondLst>
                                            <p:cond delay="499"/>
                                          </p:stCondLst>
                                        </p:cTn>
                                        <p:tgtEl>
                                          <p:spTgt spid="35875"/>
                                        </p:tgtEl>
                                        <p:attrNameLst>
                                          <p:attrName>style.visibility</p:attrName>
                                        </p:attrNameLst>
                                      </p:cBhvr>
                                      <p:to>
                                        <p:strVal val="hidden"/>
                                      </p:to>
                                    </p:set>
                                  </p:childTnLst>
                                </p:cTn>
                              </p:par>
                              <p:par>
                                <p:cTn id="62" presetID="4" presetClass="exit" presetSubtype="16" fill="hold" nodeType="withEffect">
                                  <p:stCondLst>
                                    <p:cond delay="0"/>
                                  </p:stCondLst>
                                  <p:childTnLst>
                                    <p:animEffect transition="out" filter="box(in)">
                                      <p:cBhvr>
                                        <p:cTn id="63" dur="500"/>
                                        <p:tgtEl>
                                          <p:spTgt spid="35863"/>
                                        </p:tgtEl>
                                      </p:cBhvr>
                                    </p:animEffect>
                                    <p:set>
                                      <p:cBhvr>
                                        <p:cTn id="64" dur="1" fill="hold">
                                          <p:stCondLst>
                                            <p:cond delay="499"/>
                                          </p:stCondLst>
                                        </p:cTn>
                                        <p:tgtEl>
                                          <p:spTgt spid="35863"/>
                                        </p:tgtEl>
                                        <p:attrNameLst>
                                          <p:attrName>style.visibility</p:attrName>
                                        </p:attrNameLst>
                                      </p:cBhvr>
                                      <p:to>
                                        <p:strVal val="hidden"/>
                                      </p:to>
                                    </p:set>
                                  </p:childTnLst>
                                </p:cTn>
                              </p:par>
                              <p:par>
                                <p:cTn id="65" presetID="4" presetClass="exit" presetSubtype="16" fill="hold" nodeType="withEffect">
                                  <p:stCondLst>
                                    <p:cond delay="0"/>
                                  </p:stCondLst>
                                  <p:childTnLst>
                                    <p:animEffect transition="out" filter="box(in)">
                                      <p:cBhvr>
                                        <p:cTn id="66" dur="500"/>
                                        <p:tgtEl>
                                          <p:spTgt spid="35873"/>
                                        </p:tgtEl>
                                      </p:cBhvr>
                                    </p:animEffect>
                                    <p:set>
                                      <p:cBhvr>
                                        <p:cTn id="67" dur="1" fill="hold">
                                          <p:stCondLst>
                                            <p:cond delay="499"/>
                                          </p:stCondLst>
                                        </p:cTn>
                                        <p:tgtEl>
                                          <p:spTgt spid="35873"/>
                                        </p:tgtEl>
                                        <p:attrNameLst>
                                          <p:attrName>style.visibility</p:attrName>
                                        </p:attrNameLst>
                                      </p:cBhvr>
                                      <p:to>
                                        <p:strVal val="hidden"/>
                                      </p:to>
                                    </p:set>
                                  </p:childTnLst>
                                </p:cTn>
                              </p:par>
                              <p:par>
                                <p:cTn id="68" presetID="4" presetClass="exit" presetSubtype="16" fill="hold" nodeType="withEffect">
                                  <p:stCondLst>
                                    <p:cond delay="0"/>
                                  </p:stCondLst>
                                  <p:childTnLst>
                                    <p:animEffect transition="out" filter="box(in)">
                                      <p:cBhvr>
                                        <p:cTn id="69" dur="500"/>
                                        <p:tgtEl>
                                          <p:spTgt spid="35874"/>
                                        </p:tgtEl>
                                      </p:cBhvr>
                                    </p:animEffect>
                                    <p:set>
                                      <p:cBhvr>
                                        <p:cTn id="70" dur="1" fill="hold">
                                          <p:stCondLst>
                                            <p:cond delay="499"/>
                                          </p:stCondLst>
                                        </p:cTn>
                                        <p:tgtEl>
                                          <p:spTgt spid="35874"/>
                                        </p:tgtEl>
                                        <p:attrNameLst>
                                          <p:attrName>style.visibility</p:attrName>
                                        </p:attrNameLst>
                                      </p:cBhvr>
                                      <p:to>
                                        <p:strVal val="hidden"/>
                                      </p:to>
                                    </p:set>
                                  </p:childTnLst>
                                </p:cTn>
                              </p:par>
                              <p:par>
                                <p:cTn id="71" presetID="4" presetClass="exit" presetSubtype="16" fill="hold" nodeType="withEffect">
                                  <p:stCondLst>
                                    <p:cond delay="0"/>
                                  </p:stCondLst>
                                  <p:childTnLst>
                                    <p:animEffect transition="out" filter="box(in)">
                                      <p:cBhvr>
                                        <p:cTn id="72" dur="500"/>
                                        <p:tgtEl>
                                          <p:spTgt spid="35866"/>
                                        </p:tgtEl>
                                      </p:cBhvr>
                                    </p:animEffect>
                                    <p:set>
                                      <p:cBhvr>
                                        <p:cTn id="73" dur="1" fill="hold">
                                          <p:stCondLst>
                                            <p:cond delay="499"/>
                                          </p:stCondLst>
                                        </p:cTn>
                                        <p:tgtEl>
                                          <p:spTgt spid="35866"/>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35915"/>
                                        </p:tgtEl>
                                        <p:attrNameLst>
                                          <p:attrName>style.visibility</p:attrName>
                                        </p:attrNameLst>
                                      </p:cBhvr>
                                      <p:to>
                                        <p:strVal val="visible"/>
                                      </p:to>
                                    </p:set>
                                    <p:animEffect transition="in" filter="box(in)">
                                      <p:cBhvr>
                                        <p:cTn id="78" dur="500"/>
                                        <p:tgtEl>
                                          <p:spTgt spid="3591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xit" presetSubtype="16" fill="hold" grpId="1" nodeType="clickEffect">
                                  <p:stCondLst>
                                    <p:cond delay="0"/>
                                  </p:stCondLst>
                                  <p:childTnLst>
                                    <p:animEffect transition="out" filter="box(in)">
                                      <p:cBhvr>
                                        <p:cTn id="82" dur="500"/>
                                        <p:tgtEl>
                                          <p:spTgt spid="35915"/>
                                        </p:tgtEl>
                                      </p:cBhvr>
                                    </p:animEffect>
                                    <p:set>
                                      <p:cBhvr>
                                        <p:cTn id="83" dur="1" fill="hold">
                                          <p:stCondLst>
                                            <p:cond delay="499"/>
                                          </p:stCondLst>
                                        </p:cTn>
                                        <p:tgtEl>
                                          <p:spTgt spid="35915"/>
                                        </p:tgtEl>
                                        <p:attrNameLst>
                                          <p:attrName>style.visibility</p:attrName>
                                        </p:attrNameLst>
                                      </p:cBhvr>
                                      <p:to>
                                        <p:strVal val="hidden"/>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35917"/>
                                        </p:tgtEl>
                                        <p:attrNameLst>
                                          <p:attrName>style.visibility</p:attrName>
                                        </p:attrNameLst>
                                      </p:cBhvr>
                                      <p:to>
                                        <p:strVal val="visible"/>
                                      </p:to>
                                    </p:set>
                                    <p:anim calcmode="lin" valueType="num">
                                      <p:cBhvr additive="base">
                                        <p:cTn id="88" dur="500" fill="hold"/>
                                        <p:tgtEl>
                                          <p:spTgt spid="35917"/>
                                        </p:tgtEl>
                                        <p:attrNameLst>
                                          <p:attrName>ppt_x</p:attrName>
                                        </p:attrNameLst>
                                      </p:cBhvr>
                                      <p:tavLst>
                                        <p:tav tm="0">
                                          <p:val>
                                            <p:strVal val="#ppt_x"/>
                                          </p:val>
                                        </p:tav>
                                        <p:tav tm="100000">
                                          <p:val>
                                            <p:strVal val="#ppt_x"/>
                                          </p:val>
                                        </p:tav>
                                      </p:tavLst>
                                    </p:anim>
                                    <p:anim calcmode="lin" valueType="num">
                                      <p:cBhvr additive="base">
                                        <p:cTn id="89" dur="500" fill="hold"/>
                                        <p:tgtEl>
                                          <p:spTgt spid="35917"/>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35918"/>
                                        </p:tgtEl>
                                        <p:attrNameLst>
                                          <p:attrName>style.visibility</p:attrName>
                                        </p:attrNameLst>
                                      </p:cBhvr>
                                      <p:to>
                                        <p:strVal val="visible"/>
                                      </p:to>
                                    </p:set>
                                    <p:anim calcmode="lin" valueType="num">
                                      <p:cBhvr additive="base">
                                        <p:cTn id="94" dur="500" fill="hold"/>
                                        <p:tgtEl>
                                          <p:spTgt spid="35918"/>
                                        </p:tgtEl>
                                        <p:attrNameLst>
                                          <p:attrName>ppt_x</p:attrName>
                                        </p:attrNameLst>
                                      </p:cBhvr>
                                      <p:tavLst>
                                        <p:tav tm="0">
                                          <p:val>
                                            <p:strVal val="#ppt_x"/>
                                          </p:val>
                                        </p:tav>
                                        <p:tav tm="100000">
                                          <p:val>
                                            <p:strVal val="#ppt_x"/>
                                          </p:val>
                                        </p:tav>
                                      </p:tavLst>
                                    </p:anim>
                                    <p:anim calcmode="lin" valueType="num">
                                      <p:cBhvr additive="base">
                                        <p:cTn id="95" dur="500" fill="hold"/>
                                        <p:tgtEl>
                                          <p:spTgt spid="35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15" grpId="0"/>
      <p:bldP spid="35915" grpId="1"/>
      <p:bldP spid="35917" grpId="0"/>
      <p:bldP spid="359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8669338" y="3876676"/>
            <a:ext cx="190500" cy="550863"/>
          </a:xfrm>
          <a:prstGeom prst="rect">
            <a:avLst/>
          </a:prstGeom>
          <a:gradFill rotWithShape="1">
            <a:gsLst>
              <a:gs pos="0">
                <a:srgbClr val="767600"/>
              </a:gs>
              <a:gs pos="50000">
                <a:srgbClr val="FFFF00"/>
              </a:gs>
              <a:gs pos="100000">
                <a:srgbClr val="767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nvGrpSpPr>
          <p:cNvPr id="8195" name="Group 3"/>
          <p:cNvGrpSpPr>
            <a:grpSpLocks/>
          </p:cNvGrpSpPr>
          <p:nvPr/>
        </p:nvGrpSpPr>
        <p:grpSpPr bwMode="auto">
          <a:xfrm>
            <a:off x="7750176" y="4427539"/>
            <a:ext cx="2301875" cy="2535237"/>
            <a:chOff x="3243" y="2329"/>
            <a:chExt cx="1450" cy="1597"/>
          </a:xfrm>
        </p:grpSpPr>
        <p:sp>
          <p:nvSpPr>
            <p:cNvPr id="8241" name="Rectangle 4"/>
            <p:cNvSpPr>
              <a:spLocks noChangeArrowheads="1"/>
            </p:cNvSpPr>
            <p:nvPr/>
          </p:nvSpPr>
          <p:spPr bwMode="auto">
            <a:xfrm>
              <a:off x="3848" y="3224"/>
              <a:ext cx="170" cy="339"/>
            </a:xfrm>
            <a:prstGeom prst="rect">
              <a:avLst/>
            </a:prstGeom>
            <a:gradFill rotWithShape="1">
              <a:gsLst>
                <a:gs pos="0">
                  <a:srgbClr val="6B7303"/>
                </a:gs>
                <a:gs pos="50000">
                  <a:srgbClr val="E8F907"/>
                </a:gs>
                <a:gs pos="100000">
                  <a:srgbClr val="6B730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nvGrpSpPr>
            <p:cNvPr id="8242" name="Group 5"/>
            <p:cNvGrpSpPr>
              <a:grpSpLocks/>
            </p:cNvGrpSpPr>
            <p:nvPr/>
          </p:nvGrpSpPr>
          <p:grpSpPr bwMode="auto">
            <a:xfrm>
              <a:off x="3436" y="2329"/>
              <a:ext cx="967" cy="967"/>
              <a:chOff x="3436" y="2765"/>
              <a:chExt cx="967" cy="967"/>
            </a:xfrm>
          </p:grpSpPr>
          <p:grpSp>
            <p:nvGrpSpPr>
              <p:cNvPr id="8244" name="Group 6"/>
              <p:cNvGrpSpPr>
                <a:grpSpLocks/>
              </p:cNvGrpSpPr>
              <p:nvPr/>
            </p:nvGrpSpPr>
            <p:grpSpPr bwMode="auto">
              <a:xfrm>
                <a:off x="3436" y="2765"/>
                <a:ext cx="967" cy="967"/>
                <a:chOff x="1356" y="588"/>
                <a:chExt cx="3967" cy="3967"/>
              </a:xfrm>
            </p:grpSpPr>
            <p:grpSp>
              <p:nvGrpSpPr>
                <p:cNvPr id="8246" name="Group 7"/>
                <p:cNvGrpSpPr>
                  <a:grpSpLocks/>
                </p:cNvGrpSpPr>
                <p:nvPr/>
              </p:nvGrpSpPr>
              <p:grpSpPr bwMode="auto">
                <a:xfrm>
                  <a:off x="1356" y="588"/>
                  <a:ext cx="3967" cy="3967"/>
                  <a:chOff x="1275" y="571"/>
                  <a:chExt cx="3967" cy="3967"/>
                </a:xfrm>
              </p:grpSpPr>
              <p:grpSp>
                <p:nvGrpSpPr>
                  <p:cNvPr id="8248" name="Group 8"/>
                  <p:cNvGrpSpPr>
                    <a:grpSpLocks/>
                  </p:cNvGrpSpPr>
                  <p:nvPr/>
                </p:nvGrpSpPr>
                <p:grpSpPr bwMode="auto">
                  <a:xfrm>
                    <a:off x="1275" y="571"/>
                    <a:ext cx="3967" cy="3967"/>
                    <a:chOff x="1275" y="571"/>
                    <a:chExt cx="3967" cy="3967"/>
                  </a:xfrm>
                </p:grpSpPr>
                <p:sp>
                  <p:nvSpPr>
                    <p:cNvPr id="8250" name="Oval 9"/>
                    <p:cNvSpPr>
                      <a:spLocks noChangeArrowheads="1"/>
                    </p:cNvSpPr>
                    <p:nvPr/>
                  </p:nvSpPr>
                  <p:spPr bwMode="auto">
                    <a:xfrm>
                      <a:off x="1275" y="571"/>
                      <a:ext cx="3967" cy="3967"/>
                    </a:xfrm>
                    <a:prstGeom prst="ellipse">
                      <a:avLst/>
                    </a:prstGeom>
                    <a:solidFill>
                      <a:schemeClr val="bg1"/>
                    </a:solidFill>
                    <a:ln w="762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sp>
                  <p:nvSpPr>
                    <p:cNvPr id="8251" name="Arc 10"/>
                    <p:cNvSpPr>
                      <a:spLocks/>
                    </p:cNvSpPr>
                    <p:nvPr/>
                  </p:nvSpPr>
                  <p:spPr bwMode="auto">
                    <a:xfrm flipH="1">
                      <a:off x="1404" y="660"/>
                      <a:ext cx="1906" cy="3750"/>
                    </a:xfrm>
                    <a:custGeom>
                      <a:avLst/>
                      <a:gdLst>
                        <a:gd name="T0" fmla="*/ 0 w 21985"/>
                        <a:gd name="T1" fmla="*/ 0 h 43200"/>
                        <a:gd name="T2" fmla="*/ 0 w 21985"/>
                        <a:gd name="T3" fmla="*/ 0 h 43200"/>
                        <a:gd name="T4" fmla="*/ 0 w 21985"/>
                        <a:gd name="T5" fmla="*/ 0 h 43200"/>
                        <a:gd name="T6" fmla="*/ 0 60000 65536"/>
                        <a:gd name="T7" fmla="*/ 0 60000 65536"/>
                        <a:gd name="T8" fmla="*/ 0 60000 65536"/>
                        <a:gd name="T9" fmla="*/ 0 w 21985"/>
                        <a:gd name="T10" fmla="*/ 0 h 43200"/>
                        <a:gd name="T11" fmla="*/ 21985 w 21985"/>
                        <a:gd name="T12" fmla="*/ 43200 h 43200"/>
                      </a:gdLst>
                      <a:ahLst/>
                      <a:cxnLst>
                        <a:cxn ang="T6">
                          <a:pos x="T0" y="T1"/>
                        </a:cxn>
                        <a:cxn ang="T7">
                          <a:pos x="T2" y="T3"/>
                        </a:cxn>
                        <a:cxn ang="T8">
                          <a:pos x="T4" y="T5"/>
                        </a:cxn>
                      </a:cxnLst>
                      <a:rect l="T9" t="T10" r="T11" b="T12"/>
                      <a:pathLst>
                        <a:path w="21985" h="43200" fill="none" extrusionOk="0">
                          <a:moveTo>
                            <a:pt x="174" y="1"/>
                          </a:moveTo>
                          <a:cubicBezTo>
                            <a:pt x="244" y="0"/>
                            <a:pt x="314" y="-1"/>
                            <a:pt x="385" y="0"/>
                          </a:cubicBezTo>
                          <a:cubicBezTo>
                            <a:pt x="12314" y="0"/>
                            <a:pt x="21985" y="9670"/>
                            <a:pt x="21985" y="21600"/>
                          </a:cubicBezTo>
                          <a:cubicBezTo>
                            <a:pt x="21985" y="33529"/>
                            <a:pt x="12314" y="43200"/>
                            <a:pt x="385" y="43200"/>
                          </a:cubicBezTo>
                          <a:cubicBezTo>
                            <a:pt x="256" y="43200"/>
                            <a:pt x="128" y="43198"/>
                            <a:pt x="0" y="43196"/>
                          </a:cubicBezTo>
                        </a:path>
                        <a:path w="21985" h="43200" stroke="0" extrusionOk="0">
                          <a:moveTo>
                            <a:pt x="174" y="1"/>
                          </a:moveTo>
                          <a:cubicBezTo>
                            <a:pt x="244" y="0"/>
                            <a:pt x="314" y="-1"/>
                            <a:pt x="385" y="0"/>
                          </a:cubicBezTo>
                          <a:cubicBezTo>
                            <a:pt x="12314" y="0"/>
                            <a:pt x="21985" y="9670"/>
                            <a:pt x="21985" y="21600"/>
                          </a:cubicBezTo>
                          <a:cubicBezTo>
                            <a:pt x="21985" y="33529"/>
                            <a:pt x="12314" y="43200"/>
                            <a:pt x="385" y="43200"/>
                          </a:cubicBezTo>
                          <a:cubicBezTo>
                            <a:pt x="256" y="43200"/>
                            <a:pt x="128" y="43198"/>
                            <a:pt x="0" y="43196"/>
                          </a:cubicBezTo>
                          <a:lnTo>
                            <a:pt x="385" y="21600"/>
                          </a:lnTo>
                          <a:lnTo>
                            <a:pt x="174" y="1"/>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52" name="Line 11"/>
                    <p:cNvSpPr>
                      <a:spLocks noChangeShapeType="1"/>
                    </p:cNvSpPr>
                    <p:nvPr/>
                  </p:nvSpPr>
                  <p:spPr bwMode="auto">
                    <a:xfrm>
                      <a:off x="3291" y="587"/>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3" name="Line 12"/>
                    <p:cNvSpPr>
                      <a:spLocks noChangeShapeType="1"/>
                    </p:cNvSpPr>
                    <p:nvPr/>
                  </p:nvSpPr>
                  <p:spPr bwMode="auto">
                    <a:xfrm rot="5400000">
                      <a:off x="1405" y="2450"/>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4" name="Line 13"/>
                    <p:cNvSpPr>
                      <a:spLocks noChangeShapeType="1"/>
                    </p:cNvSpPr>
                    <p:nvPr/>
                  </p:nvSpPr>
                  <p:spPr bwMode="auto">
                    <a:xfrm rot="18900000" flipV="1">
                      <a:off x="1961" y="1143"/>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5" name="Line 14"/>
                    <p:cNvSpPr>
                      <a:spLocks noChangeShapeType="1"/>
                    </p:cNvSpPr>
                    <p:nvPr/>
                  </p:nvSpPr>
                  <p:spPr bwMode="auto">
                    <a:xfrm rot="2700000">
                      <a:off x="1984" y="3805"/>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6" name="Line 15"/>
                    <p:cNvSpPr>
                      <a:spLocks noChangeShapeType="1"/>
                    </p:cNvSpPr>
                    <p:nvPr/>
                  </p:nvSpPr>
                  <p:spPr bwMode="auto">
                    <a:xfrm rot="3900000">
                      <a:off x="1550" y="3200"/>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7" name="Line 16"/>
                    <p:cNvSpPr>
                      <a:spLocks noChangeShapeType="1"/>
                    </p:cNvSpPr>
                    <p:nvPr/>
                  </p:nvSpPr>
                  <p:spPr bwMode="auto">
                    <a:xfrm rot="17700000" flipV="1">
                      <a:off x="1549" y="1772"/>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8" name="Line 17"/>
                    <p:cNvSpPr>
                      <a:spLocks noChangeShapeType="1"/>
                    </p:cNvSpPr>
                    <p:nvPr/>
                  </p:nvSpPr>
                  <p:spPr bwMode="auto">
                    <a:xfrm rot="9000000">
                      <a:off x="2541" y="732"/>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9" name="Line 18"/>
                    <p:cNvSpPr>
                      <a:spLocks noChangeShapeType="1"/>
                    </p:cNvSpPr>
                    <p:nvPr/>
                  </p:nvSpPr>
                  <p:spPr bwMode="auto">
                    <a:xfrm rot="12300000" flipV="1">
                      <a:off x="2541" y="4174"/>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49" name="Line 19"/>
                  <p:cNvSpPr>
                    <a:spLocks noChangeShapeType="1"/>
                  </p:cNvSpPr>
                  <p:nvPr/>
                </p:nvSpPr>
                <p:spPr bwMode="auto">
                  <a:xfrm>
                    <a:off x="3315" y="4337"/>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47" name="Oval 20"/>
                <p:cNvSpPr>
                  <a:spLocks noChangeArrowheads="1"/>
                </p:cNvSpPr>
                <p:nvPr/>
              </p:nvSpPr>
              <p:spPr bwMode="auto">
                <a:xfrm>
                  <a:off x="3387" y="2523"/>
                  <a:ext cx="49" cy="49"/>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sp>
            <p:nvSpPr>
              <p:cNvPr id="8245" name="Freeform 21"/>
              <p:cNvSpPr>
                <a:spLocks/>
              </p:cNvSpPr>
              <p:nvPr/>
            </p:nvSpPr>
            <p:spPr bwMode="auto">
              <a:xfrm>
                <a:off x="3896" y="2837"/>
                <a:ext cx="73" cy="799"/>
              </a:xfrm>
              <a:custGeom>
                <a:avLst/>
                <a:gdLst>
                  <a:gd name="T0" fmla="*/ 0 w 73"/>
                  <a:gd name="T1" fmla="*/ 0 h 799"/>
                  <a:gd name="T2" fmla="*/ 0 w 73"/>
                  <a:gd name="T3" fmla="*/ 387 h 799"/>
                  <a:gd name="T4" fmla="*/ 68 w 73"/>
                  <a:gd name="T5" fmla="*/ 387 h 799"/>
                  <a:gd name="T6" fmla="*/ 73 w 73"/>
                  <a:gd name="T7" fmla="*/ 799 h 799"/>
                  <a:gd name="T8" fmla="*/ 0 60000 65536"/>
                  <a:gd name="T9" fmla="*/ 0 60000 65536"/>
                  <a:gd name="T10" fmla="*/ 0 60000 65536"/>
                  <a:gd name="T11" fmla="*/ 0 60000 65536"/>
                  <a:gd name="T12" fmla="*/ 0 w 73"/>
                  <a:gd name="T13" fmla="*/ 0 h 799"/>
                  <a:gd name="T14" fmla="*/ 73 w 73"/>
                  <a:gd name="T15" fmla="*/ 799 h 799"/>
                </a:gdLst>
                <a:ahLst/>
                <a:cxnLst>
                  <a:cxn ang="T8">
                    <a:pos x="T0" y="T1"/>
                  </a:cxn>
                  <a:cxn ang="T9">
                    <a:pos x="T2" y="T3"/>
                  </a:cxn>
                  <a:cxn ang="T10">
                    <a:pos x="T4" y="T5"/>
                  </a:cxn>
                  <a:cxn ang="T11">
                    <a:pos x="T6" y="T7"/>
                  </a:cxn>
                </a:cxnLst>
                <a:rect l="T12" t="T13" r="T14" b="T15"/>
                <a:pathLst>
                  <a:path w="73" h="799">
                    <a:moveTo>
                      <a:pt x="0" y="0"/>
                    </a:moveTo>
                    <a:lnTo>
                      <a:pt x="0" y="387"/>
                    </a:lnTo>
                    <a:lnTo>
                      <a:pt x="68" y="387"/>
                    </a:lnTo>
                    <a:lnTo>
                      <a:pt x="73" y="799"/>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243" name="Freeform 22" descr="Granite"/>
            <p:cNvSpPr>
              <a:spLocks/>
            </p:cNvSpPr>
            <p:nvPr/>
          </p:nvSpPr>
          <p:spPr bwMode="auto">
            <a:xfrm>
              <a:off x="3243" y="3566"/>
              <a:ext cx="1450" cy="360"/>
            </a:xfrm>
            <a:custGeom>
              <a:avLst/>
              <a:gdLst>
                <a:gd name="T0" fmla="*/ 0 w 1450"/>
                <a:gd name="T1" fmla="*/ 355 h 360"/>
                <a:gd name="T2" fmla="*/ 244 w 1450"/>
                <a:gd name="T3" fmla="*/ 355 h 360"/>
                <a:gd name="T4" fmla="*/ 341 w 1450"/>
                <a:gd name="T5" fmla="*/ 258 h 360"/>
                <a:gd name="T6" fmla="*/ 1091 w 1450"/>
                <a:gd name="T7" fmla="*/ 258 h 360"/>
                <a:gd name="T8" fmla="*/ 1200 w 1450"/>
                <a:gd name="T9" fmla="*/ 355 h 360"/>
                <a:gd name="T10" fmla="*/ 1450 w 1450"/>
                <a:gd name="T11" fmla="*/ 360 h 360"/>
                <a:gd name="T12" fmla="*/ 1085 w 1450"/>
                <a:gd name="T13" fmla="*/ 0 h 360"/>
                <a:gd name="T14" fmla="*/ 317 w 1450"/>
                <a:gd name="T15" fmla="*/ 5 h 360"/>
                <a:gd name="T16" fmla="*/ 0 w 1450"/>
                <a:gd name="T17" fmla="*/ 355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0"/>
                <a:gd name="T28" fmla="*/ 0 h 360"/>
                <a:gd name="T29" fmla="*/ 1450 w 1450"/>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0" h="360">
                  <a:moveTo>
                    <a:pt x="0" y="355"/>
                  </a:moveTo>
                  <a:lnTo>
                    <a:pt x="244" y="355"/>
                  </a:lnTo>
                  <a:lnTo>
                    <a:pt x="341" y="258"/>
                  </a:lnTo>
                  <a:lnTo>
                    <a:pt x="1091" y="258"/>
                  </a:lnTo>
                  <a:lnTo>
                    <a:pt x="1200" y="355"/>
                  </a:lnTo>
                  <a:lnTo>
                    <a:pt x="1450" y="360"/>
                  </a:lnTo>
                  <a:lnTo>
                    <a:pt x="1085" y="0"/>
                  </a:lnTo>
                  <a:lnTo>
                    <a:pt x="317" y="5"/>
                  </a:lnTo>
                  <a:lnTo>
                    <a:pt x="0" y="355"/>
                  </a:lnTo>
                  <a:close/>
                </a:path>
              </a:pathLst>
            </a:cu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87" name="Line 23"/>
          <p:cNvSpPr>
            <a:spLocks noChangeShapeType="1"/>
          </p:cNvSpPr>
          <p:nvPr/>
        </p:nvSpPr>
        <p:spPr bwMode="auto">
          <a:xfrm flipV="1">
            <a:off x="4465638" y="2505076"/>
            <a:ext cx="741362" cy="3714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8" name="Line 24"/>
          <p:cNvSpPr>
            <a:spLocks noChangeShapeType="1"/>
          </p:cNvSpPr>
          <p:nvPr/>
        </p:nvSpPr>
        <p:spPr bwMode="auto">
          <a:xfrm>
            <a:off x="4465639" y="3132139"/>
            <a:ext cx="846137" cy="3714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9" name="Line 25"/>
          <p:cNvSpPr>
            <a:spLocks noChangeShapeType="1"/>
          </p:cNvSpPr>
          <p:nvPr/>
        </p:nvSpPr>
        <p:spPr bwMode="auto">
          <a:xfrm flipH="1" flipV="1">
            <a:off x="3544888" y="2582864"/>
            <a:ext cx="741362" cy="3714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0" name="Line 26"/>
          <p:cNvSpPr>
            <a:spLocks noChangeShapeType="1"/>
          </p:cNvSpPr>
          <p:nvPr/>
        </p:nvSpPr>
        <p:spPr bwMode="auto">
          <a:xfrm flipH="1">
            <a:off x="3100389" y="3017838"/>
            <a:ext cx="116363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1" name="Line 27"/>
          <p:cNvSpPr>
            <a:spLocks noChangeShapeType="1"/>
          </p:cNvSpPr>
          <p:nvPr/>
        </p:nvSpPr>
        <p:spPr bwMode="auto">
          <a:xfrm flipH="1">
            <a:off x="3446464" y="3068639"/>
            <a:ext cx="846137" cy="3714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1" name="Freeform 28"/>
          <p:cNvSpPr>
            <a:spLocks/>
          </p:cNvSpPr>
          <p:nvPr/>
        </p:nvSpPr>
        <p:spPr bwMode="auto">
          <a:xfrm>
            <a:off x="4252914" y="3119439"/>
            <a:ext cx="230187" cy="922337"/>
          </a:xfrm>
          <a:custGeom>
            <a:avLst/>
            <a:gdLst>
              <a:gd name="T0" fmla="*/ 2147483646 w 145"/>
              <a:gd name="T1" fmla="*/ 0 h 581"/>
              <a:gd name="T2" fmla="*/ 0 w 145"/>
              <a:gd name="T3" fmla="*/ 2147483646 h 581"/>
              <a:gd name="T4" fmla="*/ 0 w 145"/>
              <a:gd name="T5" fmla="*/ 2147483646 h 581"/>
              <a:gd name="T6" fmla="*/ 2147483646 w 145"/>
              <a:gd name="T7" fmla="*/ 2147483646 h 581"/>
              <a:gd name="T8" fmla="*/ 2147483646 w 145"/>
              <a:gd name="T9" fmla="*/ 2147483646 h 581"/>
              <a:gd name="T10" fmla="*/ 2147483646 w 145"/>
              <a:gd name="T11" fmla="*/ 0 h 581"/>
              <a:gd name="T12" fmla="*/ 0 60000 65536"/>
              <a:gd name="T13" fmla="*/ 0 60000 65536"/>
              <a:gd name="T14" fmla="*/ 0 60000 65536"/>
              <a:gd name="T15" fmla="*/ 0 60000 65536"/>
              <a:gd name="T16" fmla="*/ 0 60000 65536"/>
              <a:gd name="T17" fmla="*/ 0 60000 65536"/>
              <a:gd name="T18" fmla="*/ 0 w 145"/>
              <a:gd name="T19" fmla="*/ 0 h 581"/>
              <a:gd name="T20" fmla="*/ 145 w 145"/>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145" h="581">
                <a:moveTo>
                  <a:pt x="72" y="0"/>
                </a:moveTo>
                <a:lnTo>
                  <a:pt x="0" y="194"/>
                </a:lnTo>
                <a:lnTo>
                  <a:pt x="0" y="581"/>
                </a:lnTo>
                <a:lnTo>
                  <a:pt x="145" y="581"/>
                </a:lnTo>
                <a:lnTo>
                  <a:pt x="144" y="187"/>
                </a:lnTo>
                <a:lnTo>
                  <a:pt x="72" y="0"/>
                </a:lnTo>
                <a:close/>
              </a:path>
            </a:pathLst>
          </a:custGeom>
          <a:solidFill>
            <a:srgbClr val="DA4B2E"/>
          </a:solidFill>
          <a:ln w="9525">
            <a:solidFill>
              <a:srgbClr val="DA4B2E"/>
            </a:solidFill>
            <a:round/>
            <a:headEnd/>
            <a:tailEnd/>
          </a:ln>
        </p:spPr>
        <p:txBody>
          <a:bodyPr/>
          <a:lstStyle/>
          <a:p>
            <a:endParaRPr lang="en-US"/>
          </a:p>
        </p:txBody>
      </p:sp>
      <p:sp>
        <p:nvSpPr>
          <p:cNvPr id="8202" name="Freeform 29"/>
          <p:cNvSpPr>
            <a:spLocks/>
          </p:cNvSpPr>
          <p:nvPr/>
        </p:nvSpPr>
        <p:spPr bwMode="auto">
          <a:xfrm flipV="1">
            <a:off x="4252914" y="1968500"/>
            <a:ext cx="230187" cy="922338"/>
          </a:xfrm>
          <a:custGeom>
            <a:avLst/>
            <a:gdLst>
              <a:gd name="T0" fmla="*/ 2147483646 w 145"/>
              <a:gd name="T1" fmla="*/ 0 h 581"/>
              <a:gd name="T2" fmla="*/ 0 w 145"/>
              <a:gd name="T3" fmla="*/ 2147483646 h 581"/>
              <a:gd name="T4" fmla="*/ 0 w 145"/>
              <a:gd name="T5" fmla="*/ 2147483646 h 581"/>
              <a:gd name="T6" fmla="*/ 2147483646 w 145"/>
              <a:gd name="T7" fmla="*/ 2147483646 h 581"/>
              <a:gd name="T8" fmla="*/ 2147483646 w 145"/>
              <a:gd name="T9" fmla="*/ 2147483646 h 581"/>
              <a:gd name="T10" fmla="*/ 2147483646 w 145"/>
              <a:gd name="T11" fmla="*/ 0 h 581"/>
              <a:gd name="T12" fmla="*/ 0 60000 65536"/>
              <a:gd name="T13" fmla="*/ 0 60000 65536"/>
              <a:gd name="T14" fmla="*/ 0 60000 65536"/>
              <a:gd name="T15" fmla="*/ 0 60000 65536"/>
              <a:gd name="T16" fmla="*/ 0 60000 65536"/>
              <a:gd name="T17" fmla="*/ 0 60000 65536"/>
              <a:gd name="T18" fmla="*/ 0 w 145"/>
              <a:gd name="T19" fmla="*/ 0 h 581"/>
              <a:gd name="T20" fmla="*/ 145 w 145"/>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145" h="581">
                <a:moveTo>
                  <a:pt x="72" y="0"/>
                </a:moveTo>
                <a:lnTo>
                  <a:pt x="0" y="194"/>
                </a:lnTo>
                <a:lnTo>
                  <a:pt x="0" y="581"/>
                </a:lnTo>
                <a:lnTo>
                  <a:pt x="145" y="581"/>
                </a:lnTo>
                <a:lnTo>
                  <a:pt x="144" y="187"/>
                </a:lnTo>
                <a:lnTo>
                  <a:pt x="72" y="0"/>
                </a:lnTo>
                <a:close/>
              </a:path>
            </a:pathLst>
          </a:custGeom>
          <a:solidFill>
            <a:srgbClr val="DA4B2E"/>
          </a:solidFill>
          <a:ln w="9525">
            <a:solidFill>
              <a:srgbClr val="DA4B2E"/>
            </a:solidFill>
            <a:round/>
            <a:headEnd/>
            <a:tailEnd/>
          </a:ln>
        </p:spPr>
        <p:txBody>
          <a:bodyPr/>
          <a:lstStyle/>
          <a:p>
            <a:endParaRPr lang="en-US"/>
          </a:p>
        </p:txBody>
      </p:sp>
      <p:sp>
        <p:nvSpPr>
          <p:cNvPr id="8203" name="Line 30"/>
          <p:cNvSpPr>
            <a:spLocks noChangeShapeType="1"/>
          </p:cNvSpPr>
          <p:nvPr/>
        </p:nvSpPr>
        <p:spPr bwMode="auto">
          <a:xfrm flipH="1" flipV="1">
            <a:off x="8361364" y="4772025"/>
            <a:ext cx="884237" cy="884238"/>
          </a:xfrm>
          <a:prstGeom prst="line">
            <a:avLst/>
          </a:prstGeom>
          <a:noFill/>
          <a:ln w="38100">
            <a:solidFill>
              <a:srgbClr val="FF0000"/>
            </a:solidFill>
            <a:round/>
            <a:headEnd/>
            <a:tailEnd type="stealth" w="sm" len="lg"/>
          </a:ln>
          <a:extLst>
            <a:ext uri="{909E8E84-426E-40DD-AFC4-6F175D3DCCD1}">
              <a14:hiddenFill xmlns:a14="http://schemas.microsoft.com/office/drawing/2010/main">
                <a:noFill/>
              </a14:hiddenFill>
            </a:ext>
          </a:extLst>
        </p:spPr>
        <p:txBody>
          <a:bodyPr/>
          <a:lstStyle/>
          <a:p>
            <a:endParaRPr lang="en-US"/>
          </a:p>
        </p:txBody>
      </p:sp>
      <p:sp>
        <p:nvSpPr>
          <p:cNvPr id="8204" name="Oval 31"/>
          <p:cNvSpPr>
            <a:spLocks noChangeArrowheads="1"/>
          </p:cNvSpPr>
          <p:nvPr/>
        </p:nvSpPr>
        <p:spPr bwMode="auto">
          <a:xfrm>
            <a:off x="8669339" y="5078414"/>
            <a:ext cx="268287" cy="2682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sp>
        <p:nvSpPr>
          <p:cNvPr id="36897" name="Freeform 33"/>
          <p:cNvSpPr>
            <a:spLocks/>
          </p:cNvSpPr>
          <p:nvPr/>
        </p:nvSpPr>
        <p:spPr bwMode="auto">
          <a:xfrm>
            <a:off x="4465638" y="2976564"/>
            <a:ext cx="3911600" cy="28575"/>
          </a:xfrm>
          <a:custGeom>
            <a:avLst/>
            <a:gdLst>
              <a:gd name="T0" fmla="*/ 0 w 2464"/>
              <a:gd name="T1" fmla="*/ 2147483646 h 18"/>
              <a:gd name="T2" fmla="*/ 2147483646 w 2464"/>
              <a:gd name="T3" fmla="*/ 0 h 18"/>
              <a:gd name="T4" fmla="*/ 0 60000 65536"/>
              <a:gd name="T5" fmla="*/ 0 60000 65536"/>
              <a:gd name="T6" fmla="*/ 0 w 2464"/>
              <a:gd name="T7" fmla="*/ 0 h 18"/>
              <a:gd name="T8" fmla="*/ 2464 w 2464"/>
              <a:gd name="T9" fmla="*/ 18 h 18"/>
            </a:gdLst>
            <a:ahLst/>
            <a:cxnLst>
              <a:cxn ang="T4">
                <a:pos x="T0" y="T1"/>
              </a:cxn>
              <a:cxn ang="T5">
                <a:pos x="T2" y="T3"/>
              </a:cxn>
            </a:cxnLst>
            <a:rect l="T6" t="T7" r="T8" b="T9"/>
            <a:pathLst>
              <a:path w="2464" h="18">
                <a:moveTo>
                  <a:pt x="0" y="18"/>
                </a:moveTo>
                <a:lnTo>
                  <a:pt x="2464" y="0"/>
                </a:lnTo>
              </a:path>
            </a:pathLst>
          </a:custGeom>
          <a:solidFill>
            <a:srgbClr val="FFFFFF"/>
          </a:solidFill>
          <a:ln w="9525">
            <a:solidFill>
              <a:srgbClr val="FF0000"/>
            </a:solidFill>
            <a:round/>
            <a:headEnd/>
            <a:tailEnd/>
          </a:ln>
        </p:spPr>
        <p:txBody>
          <a:bodyPr/>
          <a:lstStyle/>
          <a:p>
            <a:endParaRPr lang="en-US"/>
          </a:p>
        </p:txBody>
      </p:sp>
      <p:sp>
        <p:nvSpPr>
          <p:cNvPr id="36898" name="Freeform 34"/>
          <p:cNvSpPr>
            <a:spLocks/>
          </p:cNvSpPr>
          <p:nvPr/>
        </p:nvSpPr>
        <p:spPr bwMode="auto">
          <a:xfrm>
            <a:off x="4483100" y="2379664"/>
            <a:ext cx="4078288" cy="547687"/>
          </a:xfrm>
          <a:custGeom>
            <a:avLst/>
            <a:gdLst>
              <a:gd name="T0" fmla="*/ 0 w 2569"/>
              <a:gd name="T1" fmla="*/ 2147483646 h 345"/>
              <a:gd name="T2" fmla="*/ 2147483646 w 2569"/>
              <a:gd name="T3" fmla="*/ 0 h 345"/>
              <a:gd name="T4" fmla="*/ 0 60000 65536"/>
              <a:gd name="T5" fmla="*/ 0 60000 65536"/>
              <a:gd name="T6" fmla="*/ 0 w 2569"/>
              <a:gd name="T7" fmla="*/ 0 h 345"/>
              <a:gd name="T8" fmla="*/ 2569 w 2569"/>
              <a:gd name="T9" fmla="*/ 345 h 345"/>
            </a:gdLst>
            <a:ahLst/>
            <a:cxnLst>
              <a:cxn ang="T4">
                <a:pos x="T0" y="T1"/>
              </a:cxn>
              <a:cxn ang="T5">
                <a:pos x="T2" y="T3"/>
              </a:cxn>
            </a:cxnLst>
            <a:rect l="T6" t="T7" r="T8" b="T9"/>
            <a:pathLst>
              <a:path w="2569" h="345">
                <a:moveTo>
                  <a:pt x="0" y="345"/>
                </a:moveTo>
                <a:lnTo>
                  <a:pt x="2569" y="0"/>
                </a:lnTo>
              </a:path>
            </a:pathLst>
          </a:custGeom>
          <a:noFill/>
          <a:ln w="9525">
            <a:solidFill>
              <a:srgbClr val="FF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9" name="Freeform 35"/>
          <p:cNvSpPr>
            <a:spLocks/>
          </p:cNvSpPr>
          <p:nvPr/>
        </p:nvSpPr>
        <p:spPr bwMode="auto">
          <a:xfrm>
            <a:off x="4475164" y="3065463"/>
            <a:ext cx="4143375" cy="488950"/>
          </a:xfrm>
          <a:custGeom>
            <a:avLst/>
            <a:gdLst>
              <a:gd name="T0" fmla="*/ 0 w 2610"/>
              <a:gd name="T1" fmla="*/ 0 h 308"/>
              <a:gd name="T2" fmla="*/ 2147483646 w 2610"/>
              <a:gd name="T3" fmla="*/ 2147483646 h 308"/>
              <a:gd name="T4" fmla="*/ 0 60000 65536"/>
              <a:gd name="T5" fmla="*/ 0 60000 65536"/>
              <a:gd name="T6" fmla="*/ 0 w 2610"/>
              <a:gd name="T7" fmla="*/ 0 h 308"/>
              <a:gd name="T8" fmla="*/ 2610 w 2610"/>
              <a:gd name="T9" fmla="*/ 308 h 308"/>
            </a:gdLst>
            <a:ahLst/>
            <a:cxnLst>
              <a:cxn ang="T4">
                <a:pos x="T0" y="T1"/>
              </a:cxn>
              <a:cxn ang="T5">
                <a:pos x="T2" y="T3"/>
              </a:cxn>
            </a:cxnLst>
            <a:rect l="T6" t="T7" r="T8" b="T9"/>
            <a:pathLst>
              <a:path w="2610" h="308">
                <a:moveTo>
                  <a:pt x="0" y="0"/>
                </a:moveTo>
                <a:lnTo>
                  <a:pt x="2610" y="308"/>
                </a:lnTo>
              </a:path>
            </a:pathLst>
          </a:custGeom>
          <a:noFill/>
          <a:ln w="9525">
            <a:solidFill>
              <a:srgbClr val="FF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8" name="Oval 36"/>
          <p:cNvSpPr>
            <a:spLocks noChangeArrowheads="1"/>
          </p:cNvSpPr>
          <p:nvPr/>
        </p:nvSpPr>
        <p:spPr bwMode="auto">
          <a:xfrm>
            <a:off x="8232776" y="1854201"/>
            <a:ext cx="1152525" cy="2227263"/>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nvGrpSpPr>
          <p:cNvPr id="8209" name="Group 37"/>
          <p:cNvGrpSpPr>
            <a:grpSpLocks/>
          </p:cNvGrpSpPr>
          <p:nvPr/>
        </p:nvGrpSpPr>
        <p:grpSpPr bwMode="auto">
          <a:xfrm>
            <a:off x="9051926" y="2808288"/>
            <a:ext cx="358775" cy="400050"/>
            <a:chOff x="4840" y="2136"/>
            <a:chExt cx="226" cy="252"/>
          </a:xfrm>
        </p:grpSpPr>
        <p:sp>
          <p:nvSpPr>
            <p:cNvPr id="36902" name="Oval 38"/>
            <p:cNvSpPr>
              <a:spLocks noChangeArrowheads="1"/>
            </p:cNvSpPr>
            <p:nvPr/>
          </p:nvSpPr>
          <p:spPr bwMode="auto">
            <a:xfrm>
              <a:off x="4840" y="2136"/>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8239" name="Line 39"/>
            <p:cNvSpPr>
              <a:spLocks noChangeShapeType="1"/>
            </p:cNvSpPr>
            <p:nvPr/>
          </p:nvSpPr>
          <p:spPr bwMode="auto">
            <a:xfrm>
              <a:off x="4874" y="2262"/>
              <a:ext cx="15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0" name="Line 40"/>
            <p:cNvSpPr>
              <a:spLocks noChangeShapeType="1"/>
            </p:cNvSpPr>
            <p:nvPr/>
          </p:nvSpPr>
          <p:spPr bwMode="auto">
            <a:xfrm>
              <a:off x="4961" y="2184"/>
              <a:ext cx="0" cy="14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10" name="Group 41"/>
          <p:cNvGrpSpPr>
            <a:grpSpLocks/>
          </p:cNvGrpSpPr>
          <p:nvPr/>
        </p:nvGrpSpPr>
        <p:grpSpPr bwMode="auto">
          <a:xfrm>
            <a:off x="8323264" y="2314575"/>
            <a:ext cx="358775" cy="400050"/>
            <a:chOff x="4840" y="2136"/>
            <a:chExt cx="226" cy="252"/>
          </a:xfrm>
        </p:grpSpPr>
        <p:sp>
          <p:nvSpPr>
            <p:cNvPr id="36906" name="Oval 42"/>
            <p:cNvSpPr>
              <a:spLocks noChangeArrowheads="1"/>
            </p:cNvSpPr>
            <p:nvPr/>
          </p:nvSpPr>
          <p:spPr bwMode="auto">
            <a:xfrm>
              <a:off x="4840" y="2136"/>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8236" name="Line 43"/>
            <p:cNvSpPr>
              <a:spLocks noChangeShapeType="1"/>
            </p:cNvSpPr>
            <p:nvPr/>
          </p:nvSpPr>
          <p:spPr bwMode="auto">
            <a:xfrm>
              <a:off x="4874" y="2262"/>
              <a:ext cx="15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7" name="Line 44"/>
            <p:cNvSpPr>
              <a:spLocks noChangeShapeType="1"/>
            </p:cNvSpPr>
            <p:nvPr/>
          </p:nvSpPr>
          <p:spPr bwMode="auto">
            <a:xfrm>
              <a:off x="4961" y="2184"/>
              <a:ext cx="0" cy="14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11" name="Group 45"/>
          <p:cNvGrpSpPr>
            <a:grpSpLocks/>
          </p:cNvGrpSpPr>
          <p:nvPr/>
        </p:nvGrpSpPr>
        <p:grpSpPr bwMode="auto">
          <a:xfrm>
            <a:off x="8553451" y="3027363"/>
            <a:ext cx="358775" cy="400050"/>
            <a:chOff x="4840" y="2136"/>
            <a:chExt cx="226" cy="252"/>
          </a:xfrm>
        </p:grpSpPr>
        <p:sp>
          <p:nvSpPr>
            <p:cNvPr id="36910" name="Oval 46"/>
            <p:cNvSpPr>
              <a:spLocks noChangeArrowheads="1"/>
            </p:cNvSpPr>
            <p:nvPr/>
          </p:nvSpPr>
          <p:spPr bwMode="auto">
            <a:xfrm>
              <a:off x="4840" y="2136"/>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8233" name="Line 47"/>
            <p:cNvSpPr>
              <a:spLocks noChangeShapeType="1"/>
            </p:cNvSpPr>
            <p:nvPr/>
          </p:nvSpPr>
          <p:spPr bwMode="auto">
            <a:xfrm>
              <a:off x="4874" y="2262"/>
              <a:ext cx="15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4" name="Line 48"/>
            <p:cNvSpPr>
              <a:spLocks noChangeShapeType="1"/>
            </p:cNvSpPr>
            <p:nvPr/>
          </p:nvSpPr>
          <p:spPr bwMode="auto">
            <a:xfrm>
              <a:off x="4961" y="2184"/>
              <a:ext cx="0" cy="14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12" name="Group 49"/>
          <p:cNvGrpSpPr>
            <a:grpSpLocks/>
          </p:cNvGrpSpPr>
          <p:nvPr/>
        </p:nvGrpSpPr>
        <p:grpSpPr bwMode="auto">
          <a:xfrm>
            <a:off x="8861426" y="3313113"/>
            <a:ext cx="358775" cy="400050"/>
            <a:chOff x="4840" y="2136"/>
            <a:chExt cx="226" cy="252"/>
          </a:xfrm>
        </p:grpSpPr>
        <p:sp>
          <p:nvSpPr>
            <p:cNvPr id="36914" name="Oval 50"/>
            <p:cNvSpPr>
              <a:spLocks noChangeArrowheads="1"/>
            </p:cNvSpPr>
            <p:nvPr/>
          </p:nvSpPr>
          <p:spPr bwMode="auto">
            <a:xfrm>
              <a:off x="4840" y="2136"/>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8230" name="Line 51"/>
            <p:cNvSpPr>
              <a:spLocks noChangeShapeType="1"/>
            </p:cNvSpPr>
            <p:nvPr/>
          </p:nvSpPr>
          <p:spPr bwMode="auto">
            <a:xfrm>
              <a:off x="4874" y="2262"/>
              <a:ext cx="15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1" name="Line 52"/>
            <p:cNvSpPr>
              <a:spLocks noChangeShapeType="1"/>
            </p:cNvSpPr>
            <p:nvPr/>
          </p:nvSpPr>
          <p:spPr bwMode="auto">
            <a:xfrm>
              <a:off x="4961" y="2184"/>
              <a:ext cx="0" cy="14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13" name="Group 53"/>
          <p:cNvGrpSpPr>
            <a:grpSpLocks/>
          </p:cNvGrpSpPr>
          <p:nvPr/>
        </p:nvGrpSpPr>
        <p:grpSpPr bwMode="auto">
          <a:xfrm>
            <a:off x="8285164" y="3373438"/>
            <a:ext cx="358775" cy="400050"/>
            <a:chOff x="4840" y="2136"/>
            <a:chExt cx="226" cy="252"/>
          </a:xfrm>
        </p:grpSpPr>
        <p:sp>
          <p:nvSpPr>
            <p:cNvPr id="36918" name="Oval 54"/>
            <p:cNvSpPr>
              <a:spLocks noChangeArrowheads="1"/>
            </p:cNvSpPr>
            <p:nvPr/>
          </p:nvSpPr>
          <p:spPr bwMode="auto">
            <a:xfrm>
              <a:off x="4840" y="2136"/>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8227" name="Line 55"/>
            <p:cNvSpPr>
              <a:spLocks noChangeShapeType="1"/>
            </p:cNvSpPr>
            <p:nvPr/>
          </p:nvSpPr>
          <p:spPr bwMode="auto">
            <a:xfrm>
              <a:off x="4874" y="2262"/>
              <a:ext cx="15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8" name="Line 56"/>
            <p:cNvSpPr>
              <a:spLocks noChangeShapeType="1"/>
            </p:cNvSpPr>
            <p:nvPr/>
          </p:nvSpPr>
          <p:spPr bwMode="auto">
            <a:xfrm>
              <a:off x="4961" y="2184"/>
              <a:ext cx="0" cy="14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14" name="Group 57"/>
          <p:cNvGrpSpPr>
            <a:grpSpLocks/>
          </p:cNvGrpSpPr>
          <p:nvPr/>
        </p:nvGrpSpPr>
        <p:grpSpPr bwMode="auto">
          <a:xfrm>
            <a:off x="8669339" y="2582863"/>
            <a:ext cx="358775" cy="400050"/>
            <a:chOff x="4840" y="2136"/>
            <a:chExt cx="226" cy="252"/>
          </a:xfrm>
        </p:grpSpPr>
        <p:sp>
          <p:nvSpPr>
            <p:cNvPr id="36922" name="Oval 58"/>
            <p:cNvSpPr>
              <a:spLocks noChangeArrowheads="1"/>
            </p:cNvSpPr>
            <p:nvPr/>
          </p:nvSpPr>
          <p:spPr bwMode="auto">
            <a:xfrm>
              <a:off x="4840" y="2136"/>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8224" name="Line 59"/>
            <p:cNvSpPr>
              <a:spLocks noChangeShapeType="1"/>
            </p:cNvSpPr>
            <p:nvPr/>
          </p:nvSpPr>
          <p:spPr bwMode="auto">
            <a:xfrm>
              <a:off x="4874" y="2262"/>
              <a:ext cx="15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5" name="Line 60"/>
            <p:cNvSpPr>
              <a:spLocks noChangeShapeType="1"/>
            </p:cNvSpPr>
            <p:nvPr/>
          </p:nvSpPr>
          <p:spPr bwMode="auto">
            <a:xfrm>
              <a:off x="4961" y="2184"/>
              <a:ext cx="0" cy="14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925" name="Rectangle 61"/>
          <p:cNvSpPr>
            <a:spLocks noChangeArrowheads="1"/>
          </p:cNvSpPr>
          <p:nvPr/>
        </p:nvSpPr>
        <p:spPr bwMode="auto">
          <a:xfrm>
            <a:off x="1755776" y="228600"/>
            <a:ext cx="8150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400" b="1">
                <a:solidFill>
                  <a:schemeClr val="tx1"/>
                </a:solidFill>
                <a:latin typeface="VNI-Times" pitchFamily="2" charset="0"/>
                <a:cs typeface="Arial" panose="020B0604020202020204" pitchFamily="34" charset="0"/>
              </a:defRPr>
            </a:lvl1pPr>
            <a:lvl2pPr marL="742950" indent="-285750">
              <a:spcBef>
                <a:spcPct val="50000"/>
              </a:spcBef>
              <a:defRPr sz="2400" b="1">
                <a:solidFill>
                  <a:schemeClr val="tx1"/>
                </a:solidFill>
                <a:latin typeface="VNI-Times" pitchFamily="2" charset="0"/>
                <a:cs typeface="Arial" panose="020B0604020202020204" pitchFamily="34" charset="0"/>
              </a:defRPr>
            </a:lvl2pPr>
            <a:lvl3pPr marL="1143000" indent="-228600">
              <a:spcBef>
                <a:spcPct val="50000"/>
              </a:spcBef>
              <a:defRPr sz="2400" b="1">
                <a:solidFill>
                  <a:schemeClr val="tx1"/>
                </a:solidFill>
                <a:latin typeface="VNI-Times" pitchFamily="2" charset="0"/>
                <a:cs typeface="Arial" panose="020B0604020202020204" pitchFamily="34" charset="0"/>
              </a:defRPr>
            </a:lvl3pPr>
            <a:lvl4pPr marL="1600200" indent="-228600">
              <a:spcBef>
                <a:spcPct val="50000"/>
              </a:spcBef>
              <a:defRPr sz="2400" b="1">
                <a:solidFill>
                  <a:schemeClr val="tx1"/>
                </a:solidFill>
                <a:latin typeface="VNI-Times" pitchFamily="2" charset="0"/>
                <a:cs typeface="Arial" panose="020B0604020202020204" pitchFamily="34" charset="0"/>
              </a:defRPr>
            </a:lvl4pPr>
            <a:lvl5pPr marL="2057400" indent="-228600">
              <a:spcBef>
                <a:spcPct val="50000"/>
              </a:spcBef>
              <a:defRPr sz="2400" b="1">
                <a:solidFill>
                  <a:schemeClr val="tx1"/>
                </a:solidFill>
                <a:latin typeface="VNI-Times" pitchFamily="2" charset="0"/>
                <a:cs typeface="Arial" panose="020B0604020202020204" pitchFamily="34" charset="0"/>
              </a:defRPr>
            </a:lvl5pPr>
            <a:lvl6pPr marL="25146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6pPr>
            <a:lvl7pPr marL="29718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7pPr>
            <a:lvl8pPr marL="34290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8pPr>
            <a:lvl9pPr marL="3886200" indent="-228600" eaLnBrk="0" fontAlgn="base" hangingPunct="0">
              <a:spcBef>
                <a:spcPct val="50000"/>
              </a:spcBef>
              <a:spcAft>
                <a:spcPct val="0"/>
              </a:spcAft>
              <a:defRPr sz="2400" b="1">
                <a:solidFill>
                  <a:schemeClr val="tx1"/>
                </a:solidFill>
                <a:latin typeface="VNI-Times" pitchFamily="2" charset="0"/>
                <a:cs typeface="Arial" panose="020B0604020202020204" pitchFamily="34" charset="0"/>
              </a:defRPr>
            </a:lvl9pPr>
          </a:lstStyle>
          <a:p>
            <a:pPr eaLnBrk="1" hangingPunct="1">
              <a:spcBef>
                <a:spcPct val="0"/>
              </a:spcBef>
            </a:pPr>
            <a:r>
              <a:rPr lang="en-US" altLang="en-US" b="0">
                <a:solidFill>
                  <a:srgbClr val="0000FF"/>
                </a:solidFill>
              </a:rPr>
              <a:t>*  Chieáu chuøm tia hoà quang vaøo taám Zn tích ñieän döông.</a:t>
            </a:r>
          </a:p>
          <a:p>
            <a:pPr eaLnBrk="1" hangingPunct="1">
              <a:spcBef>
                <a:spcPct val="0"/>
              </a:spcBef>
            </a:pPr>
            <a:r>
              <a:rPr lang="en-US" altLang="en-US" b="0">
                <a:solidFill>
                  <a:srgbClr val="C00000"/>
                </a:solidFill>
                <a:latin typeface="Times New Roman" panose="02020603050405020304" pitchFamily="18" charset="0"/>
                <a:cs typeface="Times New Roman" panose="02020603050405020304" pitchFamily="18" charset="0"/>
              </a:rPr>
              <a:t>     </a:t>
            </a:r>
            <a:r>
              <a:rPr lang="en-US" altLang="en-US" b="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b="0">
                <a:solidFill>
                  <a:srgbClr val="C00000"/>
                </a:solidFill>
                <a:latin typeface="Times New Roman" panose="02020603050405020304" pitchFamily="18" charset="0"/>
                <a:cs typeface="Times New Roman" panose="02020603050405020304" pitchFamily="18" charset="0"/>
              </a:rPr>
              <a:t>Góc lệch của kim tĩnh điện kế không bị thay đổi .</a:t>
            </a:r>
          </a:p>
          <a:p>
            <a:pPr eaLnBrk="1" hangingPunct="1">
              <a:spcBef>
                <a:spcPct val="0"/>
              </a:spcBef>
            </a:pPr>
            <a:r>
              <a:rPr lang="en-US" altLang="en-US" b="0">
                <a:solidFill>
                  <a:srgbClr val="C00000"/>
                </a:solidFill>
                <a:latin typeface="Times New Roman" panose="02020603050405020304" pitchFamily="18" charset="0"/>
                <a:cs typeface="Times New Roman" panose="02020603050405020304" pitchFamily="18" charset="0"/>
              </a:rPr>
              <a:t>     &gt;&gt; T</a:t>
            </a:r>
            <a:r>
              <a:rPr lang="en-US" altLang="en-US" sz="2000" b="0">
                <a:solidFill>
                  <a:srgbClr val="C00000"/>
                </a:solidFill>
                <a:latin typeface="Times New Roman" panose="02020603050405020304" pitchFamily="18" charset="0"/>
                <a:cs typeface="Times New Roman" panose="02020603050405020304" pitchFamily="18" charset="0"/>
              </a:rPr>
              <a:t>ại</a:t>
            </a:r>
            <a:r>
              <a:rPr lang="en-US" altLang="en-US" b="0">
                <a:solidFill>
                  <a:srgbClr val="C00000"/>
                </a:solidFill>
                <a:latin typeface="Times New Roman" panose="02020603050405020304" pitchFamily="18" charset="0"/>
                <a:cs typeface="Times New Roman" panose="02020603050405020304" pitchFamily="18" charset="0"/>
              </a:rPr>
              <a:t> sao? </a:t>
            </a:r>
          </a:p>
        </p:txBody>
      </p:sp>
      <p:sp>
        <p:nvSpPr>
          <p:cNvPr id="8216" name="Text Box 65"/>
          <p:cNvSpPr txBox="1">
            <a:spLocks noChangeArrowheads="1"/>
          </p:cNvSpPr>
          <p:nvPr/>
        </p:nvSpPr>
        <p:spPr bwMode="auto">
          <a:xfrm>
            <a:off x="9129713" y="1624014"/>
            <a:ext cx="76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chemeClr val="bg1"/>
                </a:solidFill>
                <a:latin typeface=".VnTime" panose="020B7200000000000000" pitchFamily="34" charset="0"/>
              </a:rPr>
              <a:t>Zn</a:t>
            </a:r>
          </a:p>
        </p:txBody>
      </p:sp>
      <p:sp>
        <p:nvSpPr>
          <p:cNvPr id="8217" name="Text Box 66"/>
          <p:cNvSpPr txBox="1">
            <a:spLocks noChangeArrowheads="1"/>
          </p:cNvSpPr>
          <p:nvPr/>
        </p:nvSpPr>
        <p:spPr bwMode="auto">
          <a:xfrm>
            <a:off x="4214813" y="4108451"/>
            <a:ext cx="76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chemeClr val="bg1"/>
                </a:solidFill>
                <a:latin typeface=".VnTime" panose="020B7200000000000000" pitchFamily="34" charset="0"/>
              </a:rPr>
              <a:t>L</a:t>
            </a:r>
          </a:p>
        </p:txBody>
      </p:sp>
      <p:grpSp>
        <p:nvGrpSpPr>
          <p:cNvPr id="8218" name="Group 67"/>
          <p:cNvGrpSpPr>
            <a:grpSpLocks/>
          </p:cNvGrpSpPr>
          <p:nvPr/>
        </p:nvGrpSpPr>
        <p:grpSpPr bwMode="auto">
          <a:xfrm>
            <a:off x="8686801" y="2057400"/>
            <a:ext cx="358775" cy="400050"/>
            <a:chOff x="4840" y="2136"/>
            <a:chExt cx="226" cy="252"/>
          </a:xfrm>
        </p:grpSpPr>
        <p:sp>
          <p:nvSpPr>
            <p:cNvPr id="36932" name="Oval 68"/>
            <p:cNvSpPr>
              <a:spLocks noChangeArrowheads="1"/>
            </p:cNvSpPr>
            <p:nvPr/>
          </p:nvSpPr>
          <p:spPr bwMode="auto">
            <a:xfrm>
              <a:off x="4840" y="2136"/>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8221" name="Line 69"/>
            <p:cNvSpPr>
              <a:spLocks noChangeShapeType="1"/>
            </p:cNvSpPr>
            <p:nvPr/>
          </p:nvSpPr>
          <p:spPr bwMode="auto">
            <a:xfrm>
              <a:off x="4874" y="2262"/>
              <a:ext cx="15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Line 70"/>
            <p:cNvSpPr>
              <a:spLocks noChangeShapeType="1"/>
            </p:cNvSpPr>
            <p:nvPr/>
          </p:nvSpPr>
          <p:spPr bwMode="auto">
            <a:xfrm>
              <a:off x="4961" y="2184"/>
              <a:ext cx="0" cy="14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941" name="Text Box 77"/>
          <p:cNvSpPr txBox="1">
            <a:spLocks noChangeArrowheads="1"/>
          </p:cNvSpPr>
          <p:nvPr/>
        </p:nvSpPr>
        <p:spPr bwMode="auto">
          <a:xfrm>
            <a:off x="1752600" y="4419600"/>
            <a:ext cx="61674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solidFill>
                  <a:srgbClr val="FF0066"/>
                </a:solidFill>
              </a:rPr>
              <a:t>Khi chiếu chùm tia hồ quang vào tấm Zn tích điện dương thì cũng làm e bật ra, nhưng e vừa bị bật ra thì bị tấm Zn hút lại ngay </a:t>
            </a:r>
            <a:r>
              <a:rPr lang="en-US" altLang="en-US" sz="2400" dirty="0">
                <a:solidFill>
                  <a:srgbClr val="FF0066"/>
                </a:solidFill>
                <a:sym typeface="Wingdings" panose="05000000000000000000" pitchFamily="2" charset="2"/>
              </a:rPr>
              <a:t></a:t>
            </a:r>
            <a:r>
              <a:rPr lang="en-US" altLang="en-US" sz="2400" dirty="0">
                <a:solidFill>
                  <a:srgbClr val="FF0066"/>
                </a:solidFill>
              </a:rPr>
              <a:t> </a:t>
            </a:r>
            <a:r>
              <a:rPr lang="en-US" altLang="en-US" sz="2400" u="sng" dirty="0">
                <a:solidFill>
                  <a:srgbClr val="006600"/>
                </a:solidFill>
              </a:rPr>
              <a:t>điện tích tấm Zn không bị thay đổi.</a:t>
            </a:r>
          </a:p>
        </p:txBody>
      </p:sp>
    </p:spTree>
    <p:extLst>
      <p:ext uri="{BB962C8B-B14F-4D97-AF65-F5344CB8AC3E}">
        <p14:creationId xmlns:p14="http://schemas.microsoft.com/office/powerpoint/2010/main" val="28583072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925">
                                            <p:txEl>
                                              <p:pRg st="0" end="0"/>
                                            </p:txEl>
                                          </p:spTgt>
                                        </p:tgtEl>
                                        <p:attrNameLst>
                                          <p:attrName>style.visibility</p:attrName>
                                        </p:attrNameLst>
                                      </p:cBhvr>
                                      <p:to>
                                        <p:strVal val="visible"/>
                                      </p:to>
                                    </p:set>
                                    <p:animEffect transition="in" filter="blinds(horizontal)">
                                      <p:cBhvr>
                                        <p:cTn id="7" dur="500"/>
                                        <p:tgtEl>
                                          <p:spTgt spid="369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repeatCount="indefinite" fill="hold" nodeType="clickEffect">
                                  <p:stCondLst>
                                    <p:cond delay="0"/>
                                  </p:stCondLst>
                                  <p:childTnLst>
                                    <p:set>
                                      <p:cBhvr>
                                        <p:cTn id="11" dur="1" fill="hold">
                                          <p:stCondLst>
                                            <p:cond delay="0"/>
                                          </p:stCondLst>
                                        </p:cTn>
                                        <p:tgtEl>
                                          <p:spTgt spid="36887"/>
                                        </p:tgtEl>
                                        <p:attrNameLst>
                                          <p:attrName>style.visibility</p:attrName>
                                        </p:attrNameLst>
                                      </p:cBhvr>
                                      <p:to>
                                        <p:strVal val="visible"/>
                                      </p:to>
                                    </p:set>
                                    <p:animEffect transition="in" filter="strips(downRight)">
                                      <p:cBhvr>
                                        <p:cTn id="12" dur="100"/>
                                        <p:tgtEl>
                                          <p:spTgt spid="36887"/>
                                        </p:tgtEl>
                                      </p:cBhvr>
                                    </p:animEffect>
                                  </p:childTnLst>
                                </p:cTn>
                              </p:par>
                              <p:par>
                                <p:cTn id="13" presetID="18" presetClass="entr" presetSubtype="6" repeatCount="indefinite" fill="hold" nodeType="withEffect">
                                  <p:stCondLst>
                                    <p:cond delay="0"/>
                                  </p:stCondLst>
                                  <p:childTnLst>
                                    <p:set>
                                      <p:cBhvr>
                                        <p:cTn id="14" dur="1" fill="hold">
                                          <p:stCondLst>
                                            <p:cond delay="0"/>
                                          </p:stCondLst>
                                        </p:cTn>
                                        <p:tgtEl>
                                          <p:spTgt spid="36897"/>
                                        </p:tgtEl>
                                        <p:attrNameLst>
                                          <p:attrName>style.visibility</p:attrName>
                                        </p:attrNameLst>
                                      </p:cBhvr>
                                      <p:to>
                                        <p:strVal val="visible"/>
                                      </p:to>
                                    </p:set>
                                    <p:animEffect transition="in" filter="strips(downRight)">
                                      <p:cBhvr>
                                        <p:cTn id="15" dur="100"/>
                                        <p:tgtEl>
                                          <p:spTgt spid="36897"/>
                                        </p:tgtEl>
                                      </p:cBhvr>
                                    </p:animEffect>
                                  </p:childTnLst>
                                </p:cTn>
                              </p:par>
                              <p:par>
                                <p:cTn id="16" presetID="18" presetClass="entr" presetSubtype="6" repeatCount="indefinite" fill="hold" nodeType="withEffect">
                                  <p:stCondLst>
                                    <p:cond delay="0"/>
                                  </p:stCondLst>
                                  <p:childTnLst>
                                    <p:set>
                                      <p:cBhvr>
                                        <p:cTn id="17" dur="1" fill="hold">
                                          <p:stCondLst>
                                            <p:cond delay="0"/>
                                          </p:stCondLst>
                                        </p:cTn>
                                        <p:tgtEl>
                                          <p:spTgt spid="36888"/>
                                        </p:tgtEl>
                                        <p:attrNameLst>
                                          <p:attrName>style.visibility</p:attrName>
                                        </p:attrNameLst>
                                      </p:cBhvr>
                                      <p:to>
                                        <p:strVal val="visible"/>
                                      </p:to>
                                    </p:set>
                                    <p:animEffect transition="in" filter="strips(downRight)">
                                      <p:cBhvr>
                                        <p:cTn id="18" dur="100"/>
                                        <p:tgtEl>
                                          <p:spTgt spid="36888"/>
                                        </p:tgtEl>
                                      </p:cBhvr>
                                    </p:animEffect>
                                  </p:childTnLst>
                                </p:cTn>
                              </p:par>
                              <p:par>
                                <p:cTn id="19" presetID="18" presetClass="entr" presetSubtype="12" repeatCount="indefinite" fill="hold" nodeType="withEffect">
                                  <p:stCondLst>
                                    <p:cond delay="0"/>
                                  </p:stCondLst>
                                  <p:childTnLst>
                                    <p:set>
                                      <p:cBhvr>
                                        <p:cTn id="20" dur="1" fill="hold">
                                          <p:stCondLst>
                                            <p:cond delay="0"/>
                                          </p:stCondLst>
                                        </p:cTn>
                                        <p:tgtEl>
                                          <p:spTgt spid="36889"/>
                                        </p:tgtEl>
                                        <p:attrNameLst>
                                          <p:attrName>style.visibility</p:attrName>
                                        </p:attrNameLst>
                                      </p:cBhvr>
                                      <p:to>
                                        <p:strVal val="visible"/>
                                      </p:to>
                                    </p:set>
                                    <p:animEffect transition="in" filter="strips(downLeft)">
                                      <p:cBhvr>
                                        <p:cTn id="21" dur="100"/>
                                        <p:tgtEl>
                                          <p:spTgt spid="36889"/>
                                        </p:tgtEl>
                                      </p:cBhvr>
                                    </p:animEffect>
                                  </p:childTnLst>
                                </p:cTn>
                              </p:par>
                              <p:par>
                                <p:cTn id="22" presetID="18" presetClass="entr" presetSubtype="6" repeatCount="indefinite" fill="hold" nodeType="withEffect">
                                  <p:stCondLst>
                                    <p:cond delay="0"/>
                                  </p:stCondLst>
                                  <p:childTnLst>
                                    <p:set>
                                      <p:cBhvr>
                                        <p:cTn id="23" dur="1" fill="hold">
                                          <p:stCondLst>
                                            <p:cond delay="0"/>
                                          </p:stCondLst>
                                        </p:cTn>
                                        <p:tgtEl>
                                          <p:spTgt spid="36898"/>
                                        </p:tgtEl>
                                        <p:attrNameLst>
                                          <p:attrName>style.visibility</p:attrName>
                                        </p:attrNameLst>
                                      </p:cBhvr>
                                      <p:to>
                                        <p:strVal val="visible"/>
                                      </p:to>
                                    </p:set>
                                    <p:animEffect transition="in" filter="strips(downRight)">
                                      <p:cBhvr>
                                        <p:cTn id="24" dur="100"/>
                                        <p:tgtEl>
                                          <p:spTgt spid="36898"/>
                                        </p:tgtEl>
                                      </p:cBhvr>
                                    </p:animEffect>
                                  </p:childTnLst>
                                </p:cTn>
                              </p:par>
                              <p:par>
                                <p:cTn id="25" presetID="18" presetClass="entr" presetSubtype="6" repeatCount="indefinite" fill="hold" nodeType="withEffect">
                                  <p:stCondLst>
                                    <p:cond delay="0"/>
                                  </p:stCondLst>
                                  <p:childTnLst>
                                    <p:set>
                                      <p:cBhvr>
                                        <p:cTn id="26" dur="1" fill="hold">
                                          <p:stCondLst>
                                            <p:cond delay="0"/>
                                          </p:stCondLst>
                                        </p:cTn>
                                        <p:tgtEl>
                                          <p:spTgt spid="36899"/>
                                        </p:tgtEl>
                                        <p:attrNameLst>
                                          <p:attrName>style.visibility</p:attrName>
                                        </p:attrNameLst>
                                      </p:cBhvr>
                                      <p:to>
                                        <p:strVal val="visible"/>
                                      </p:to>
                                    </p:set>
                                    <p:animEffect transition="in" filter="strips(downRight)">
                                      <p:cBhvr>
                                        <p:cTn id="27" dur="100"/>
                                        <p:tgtEl>
                                          <p:spTgt spid="36899"/>
                                        </p:tgtEl>
                                      </p:cBhvr>
                                    </p:animEffect>
                                  </p:childTnLst>
                                </p:cTn>
                              </p:par>
                              <p:par>
                                <p:cTn id="28" presetID="18" presetClass="entr" presetSubtype="12" repeatCount="indefinite" fill="hold" nodeType="withEffect">
                                  <p:stCondLst>
                                    <p:cond delay="0"/>
                                  </p:stCondLst>
                                  <p:childTnLst>
                                    <p:set>
                                      <p:cBhvr>
                                        <p:cTn id="29" dur="1" fill="hold">
                                          <p:stCondLst>
                                            <p:cond delay="0"/>
                                          </p:stCondLst>
                                        </p:cTn>
                                        <p:tgtEl>
                                          <p:spTgt spid="36890"/>
                                        </p:tgtEl>
                                        <p:attrNameLst>
                                          <p:attrName>style.visibility</p:attrName>
                                        </p:attrNameLst>
                                      </p:cBhvr>
                                      <p:to>
                                        <p:strVal val="visible"/>
                                      </p:to>
                                    </p:set>
                                    <p:animEffect transition="in" filter="strips(downLeft)">
                                      <p:cBhvr>
                                        <p:cTn id="30" dur="100"/>
                                        <p:tgtEl>
                                          <p:spTgt spid="36890"/>
                                        </p:tgtEl>
                                      </p:cBhvr>
                                    </p:animEffect>
                                  </p:childTnLst>
                                </p:cTn>
                              </p:par>
                              <p:par>
                                <p:cTn id="31" presetID="18" presetClass="entr" presetSubtype="12" repeatCount="indefinite" fill="hold" nodeType="withEffect">
                                  <p:stCondLst>
                                    <p:cond delay="0"/>
                                  </p:stCondLst>
                                  <p:childTnLst>
                                    <p:set>
                                      <p:cBhvr>
                                        <p:cTn id="32" dur="1" fill="hold">
                                          <p:stCondLst>
                                            <p:cond delay="0"/>
                                          </p:stCondLst>
                                        </p:cTn>
                                        <p:tgtEl>
                                          <p:spTgt spid="36891"/>
                                        </p:tgtEl>
                                        <p:attrNameLst>
                                          <p:attrName>style.visibility</p:attrName>
                                        </p:attrNameLst>
                                      </p:cBhvr>
                                      <p:to>
                                        <p:strVal val="visible"/>
                                      </p:to>
                                    </p:set>
                                    <p:animEffect transition="in" filter="strips(downLeft)">
                                      <p:cBhvr>
                                        <p:cTn id="33" dur="100"/>
                                        <p:tgtEl>
                                          <p:spTgt spid="3689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36925">
                                            <p:txEl>
                                              <p:pRg st="1" end="1"/>
                                            </p:txEl>
                                          </p:spTgt>
                                        </p:tgtEl>
                                        <p:attrNameLst>
                                          <p:attrName>style.visibility</p:attrName>
                                        </p:attrNameLst>
                                      </p:cBhvr>
                                      <p:to>
                                        <p:strVal val="visible"/>
                                      </p:to>
                                    </p:set>
                                    <p:animEffect transition="in" filter="blinds(horizontal)">
                                      <p:cBhvr>
                                        <p:cTn id="38" dur="500"/>
                                        <p:tgtEl>
                                          <p:spTgt spid="36925">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36925">
                                            <p:txEl>
                                              <p:pRg st="2" end="2"/>
                                            </p:txEl>
                                          </p:spTgt>
                                        </p:tgtEl>
                                        <p:attrNameLst>
                                          <p:attrName>style.visibility</p:attrName>
                                        </p:attrNameLst>
                                      </p:cBhvr>
                                      <p:to>
                                        <p:strVal val="visible"/>
                                      </p:to>
                                    </p:set>
                                    <p:animEffect transition="in" filter="blinds(horizontal)">
                                      <p:cBhvr>
                                        <p:cTn id="43" dur="500"/>
                                        <p:tgtEl>
                                          <p:spTgt spid="3692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500"/>
                                  </p:stCondLst>
                                  <p:childTnLst>
                                    <p:set>
                                      <p:cBhvr>
                                        <p:cTn id="47" dur="1" fill="hold">
                                          <p:stCondLst>
                                            <p:cond delay="0"/>
                                          </p:stCondLst>
                                        </p:cTn>
                                        <p:tgtEl>
                                          <p:spTgt spid="36941"/>
                                        </p:tgtEl>
                                        <p:attrNameLst>
                                          <p:attrName>style.visibility</p:attrName>
                                        </p:attrNameLst>
                                      </p:cBhvr>
                                      <p:to>
                                        <p:strVal val="visible"/>
                                      </p:to>
                                    </p:set>
                                    <p:animEffect transition="in" filter="barn(inVertical)">
                                      <p:cBhvr>
                                        <p:cTn id="48" dur="500"/>
                                        <p:tgtEl>
                                          <p:spTgt spid="36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flipV="1">
            <a:off x="4887913" y="2390776"/>
            <a:ext cx="741362" cy="3714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 name="Line 3"/>
          <p:cNvSpPr>
            <a:spLocks noChangeShapeType="1"/>
          </p:cNvSpPr>
          <p:nvPr/>
        </p:nvSpPr>
        <p:spPr bwMode="auto">
          <a:xfrm>
            <a:off x="4887914" y="3017839"/>
            <a:ext cx="846137" cy="3714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 name="Line 4"/>
          <p:cNvSpPr>
            <a:spLocks noChangeShapeType="1"/>
          </p:cNvSpPr>
          <p:nvPr/>
        </p:nvSpPr>
        <p:spPr bwMode="auto">
          <a:xfrm flipH="1" flipV="1">
            <a:off x="3967163" y="2468564"/>
            <a:ext cx="741362" cy="3714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 name="Line 5"/>
          <p:cNvSpPr>
            <a:spLocks noChangeShapeType="1"/>
          </p:cNvSpPr>
          <p:nvPr/>
        </p:nvSpPr>
        <p:spPr bwMode="auto">
          <a:xfrm flipH="1">
            <a:off x="3522664" y="2903538"/>
            <a:ext cx="116363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 name="Line 6"/>
          <p:cNvSpPr>
            <a:spLocks noChangeShapeType="1"/>
          </p:cNvSpPr>
          <p:nvPr/>
        </p:nvSpPr>
        <p:spPr bwMode="auto">
          <a:xfrm flipH="1">
            <a:off x="3868739" y="2954339"/>
            <a:ext cx="846137" cy="3714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 name="Text Box 56"/>
          <p:cNvSpPr txBox="1">
            <a:spLocks noChangeArrowheads="1"/>
          </p:cNvSpPr>
          <p:nvPr/>
        </p:nvSpPr>
        <p:spPr bwMode="auto">
          <a:xfrm>
            <a:off x="1295400" y="1189038"/>
            <a:ext cx="7162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b="1" dirty="0">
                <a:solidFill>
                  <a:srgbClr val="C00000"/>
                </a:solidFill>
                <a:latin typeface="Times New Roman" panose="02020603050405020304" pitchFamily="18" charset="0"/>
                <a:cs typeface="Times New Roman" panose="02020603050405020304" pitchFamily="18" charset="0"/>
              </a:rPr>
              <a:t>1. Thí nghiệm của Héc về hiện tượng quang </a:t>
            </a:r>
            <a:r>
              <a:rPr lang="en-US" altLang="en-US" sz="2600" b="1" dirty="0" smtClean="0">
                <a:solidFill>
                  <a:srgbClr val="C00000"/>
                </a:solidFill>
                <a:latin typeface="Times New Roman" panose="02020603050405020304" pitchFamily="18" charset="0"/>
                <a:cs typeface="Times New Roman" panose="02020603050405020304" pitchFamily="18" charset="0"/>
              </a:rPr>
              <a:t>điện.</a:t>
            </a:r>
            <a:endParaRPr lang="en-US" altLang="en-US" sz="2600" b="1" dirty="0">
              <a:solidFill>
                <a:srgbClr val="C00000"/>
              </a:solidFill>
              <a:latin typeface="Times New Roman" panose="02020603050405020304" pitchFamily="18" charset="0"/>
              <a:cs typeface="Times New Roman" panose="02020603050405020304" pitchFamily="18" charset="0"/>
            </a:endParaRPr>
          </a:p>
        </p:txBody>
      </p:sp>
      <p:sp>
        <p:nvSpPr>
          <p:cNvPr id="9225" name="Text Box 59"/>
          <p:cNvSpPr txBox="1">
            <a:spLocks noChangeArrowheads="1"/>
          </p:cNvSpPr>
          <p:nvPr/>
        </p:nvSpPr>
        <p:spPr bwMode="auto">
          <a:xfrm>
            <a:off x="1295400" y="117476"/>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600" b="1" dirty="0">
                <a:solidFill>
                  <a:srgbClr val="0000FF"/>
                </a:solidFill>
                <a:latin typeface="Times New Roman" panose="02020603050405020304" pitchFamily="18" charset="0"/>
                <a:cs typeface="Times New Roman" panose="02020603050405020304" pitchFamily="18" charset="0"/>
              </a:rPr>
              <a:t>      PHẦN I. Hiện tượng quang điện. Thuyết lượng tử ánh sáng</a:t>
            </a:r>
          </a:p>
        </p:txBody>
      </p:sp>
      <p:sp>
        <p:nvSpPr>
          <p:cNvPr id="9226" name="Text Box 60"/>
          <p:cNvSpPr txBox="1">
            <a:spLocks noChangeArrowheads="1"/>
          </p:cNvSpPr>
          <p:nvPr/>
        </p:nvSpPr>
        <p:spPr bwMode="auto">
          <a:xfrm>
            <a:off x="925513" y="65564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I</a:t>
            </a:r>
            <a:r>
              <a:rPr lang="en-US" altLang="en-US" sz="2400" b="1" dirty="0" smtClean="0">
                <a:solidFill>
                  <a:srgbClr val="FF0000"/>
                </a:solidFill>
                <a:latin typeface="Times New Roman" panose="02020603050405020304" pitchFamily="18" charset="0"/>
                <a:cs typeface="Times New Roman" panose="02020603050405020304" pitchFamily="18" charset="0"/>
              </a:rPr>
              <a:t>. Hiện </a:t>
            </a:r>
            <a:r>
              <a:rPr lang="en-US" altLang="en-US" sz="2400" b="1" dirty="0">
                <a:solidFill>
                  <a:srgbClr val="FF0000"/>
                </a:solidFill>
                <a:latin typeface="Times New Roman" panose="02020603050405020304" pitchFamily="18" charset="0"/>
                <a:cs typeface="Times New Roman" panose="02020603050405020304" pitchFamily="18" charset="0"/>
              </a:rPr>
              <a:t>tượng quang </a:t>
            </a:r>
            <a:r>
              <a:rPr lang="en-US" altLang="en-US" sz="2400" b="1" dirty="0" smtClean="0">
                <a:solidFill>
                  <a:srgbClr val="FF0000"/>
                </a:solidFill>
                <a:latin typeface="Times New Roman" panose="02020603050405020304" pitchFamily="18" charset="0"/>
                <a:cs typeface="Times New Roman" panose="02020603050405020304" pitchFamily="18" charset="0"/>
              </a:rPr>
              <a:t>điện.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55358" name="Text Box 62"/>
          <p:cNvSpPr txBox="1">
            <a:spLocks noChangeArrowheads="1"/>
          </p:cNvSpPr>
          <p:nvPr/>
        </p:nvSpPr>
        <p:spPr bwMode="auto">
          <a:xfrm>
            <a:off x="1603375" y="1723890"/>
            <a:ext cx="980049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600" dirty="0" smtClean="0">
                <a:solidFill>
                  <a:srgbClr val="0000FF"/>
                </a:solidFill>
                <a:latin typeface="Times New Roman" panose="02020603050405020304" pitchFamily="18" charset="0"/>
                <a:cs typeface="Times New Roman" panose="02020603050405020304" pitchFamily="18" charset="0"/>
              </a:rPr>
              <a:t>Thí nghiệm của Héc chứng tỏ ánh </a:t>
            </a:r>
            <a:r>
              <a:rPr lang="en-US" altLang="en-US" sz="2600" dirty="0">
                <a:solidFill>
                  <a:srgbClr val="0000FF"/>
                </a:solidFill>
                <a:latin typeface="Times New Roman" panose="02020603050405020304" pitchFamily="18" charset="0"/>
                <a:cs typeface="Times New Roman" panose="02020603050405020304" pitchFamily="18" charset="0"/>
              </a:rPr>
              <a:t>sáng hồ quang đã làm các êlectron bị bật khỏi tấm </a:t>
            </a:r>
            <a:r>
              <a:rPr lang="en-US" altLang="en-US" sz="2600" dirty="0" smtClean="0">
                <a:solidFill>
                  <a:srgbClr val="0000FF"/>
                </a:solidFill>
                <a:latin typeface="Times New Roman" panose="02020603050405020304" pitchFamily="18" charset="0"/>
                <a:cs typeface="Times New Roman" panose="02020603050405020304" pitchFamily="18" charset="0"/>
              </a:rPr>
              <a:t>kẽm. </a:t>
            </a:r>
            <a:endParaRPr lang="en-US" altLang="en-US" sz="2600" dirty="0">
              <a:solidFill>
                <a:srgbClr val="0000FF"/>
              </a:solidFill>
              <a:latin typeface="Times New Roman" panose="02020603050405020304" pitchFamily="18" charset="0"/>
              <a:cs typeface="Times New Roman" panose="02020603050405020304" pitchFamily="18" charset="0"/>
            </a:endParaRPr>
          </a:p>
        </p:txBody>
      </p:sp>
      <p:sp>
        <p:nvSpPr>
          <p:cNvPr id="55359" name="Text Box 63"/>
          <p:cNvSpPr txBox="1">
            <a:spLocks noChangeArrowheads="1"/>
          </p:cNvSpPr>
          <p:nvPr/>
        </p:nvSpPr>
        <p:spPr bwMode="auto">
          <a:xfrm>
            <a:off x="1562100" y="3694560"/>
            <a:ext cx="66294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500" dirty="0">
                <a:solidFill>
                  <a:srgbClr val="FF0000"/>
                </a:solidFill>
                <a:latin typeface="Times New Roman" panose="02020603050405020304" pitchFamily="18" charset="0"/>
                <a:cs typeface="Times New Roman" panose="02020603050405020304" pitchFamily="18" charset="0"/>
              </a:rPr>
              <a:t>Vậy hiện tượng quang điện là gì? </a:t>
            </a:r>
          </a:p>
        </p:txBody>
      </p:sp>
      <p:sp>
        <p:nvSpPr>
          <p:cNvPr id="55361" name="Text Box 65"/>
          <p:cNvSpPr txBox="1">
            <a:spLocks noChangeArrowheads="1"/>
          </p:cNvSpPr>
          <p:nvPr/>
        </p:nvSpPr>
        <p:spPr bwMode="auto">
          <a:xfrm>
            <a:off x="1285082" y="2995373"/>
            <a:ext cx="2819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600" b="1" dirty="0">
                <a:solidFill>
                  <a:srgbClr val="C00000"/>
                </a:solidFill>
                <a:latin typeface="Times New Roman" panose="02020603050405020304" pitchFamily="18" charset="0"/>
                <a:cs typeface="Times New Roman" panose="02020603050405020304" pitchFamily="18" charset="0"/>
              </a:rPr>
              <a:t>2. Định </a:t>
            </a:r>
            <a:r>
              <a:rPr lang="en-US" altLang="en-US" sz="2600" b="1" dirty="0" smtClean="0">
                <a:solidFill>
                  <a:srgbClr val="C00000"/>
                </a:solidFill>
                <a:latin typeface="Times New Roman" panose="02020603050405020304" pitchFamily="18" charset="0"/>
                <a:cs typeface="Times New Roman" panose="02020603050405020304" pitchFamily="18" charset="0"/>
              </a:rPr>
              <a:t>nghĩa.</a:t>
            </a:r>
            <a:endParaRPr lang="en-US" altLang="en-US" sz="2600" b="1" dirty="0">
              <a:solidFill>
                <a:srgbClr val="C00000"/>
              </a:solidFill>
              <a:latin typeface="Times New Roman" panose="02020603050405020304" pitchFamily="18" charset="0"/>
              <a:cs typeface="Times New Roman" panose="02020603050405020304" pitchFamily="18" charset="0"/>
            </a:endParaRPr>
          </a:p>
        </p:txBody>
      </p:sp>
      <p:sp>
        <p:nvSpPr>
          <p:cNvPr id="55362" name="Text Box 66"/>
          <p:cNvSpPr txBox="1">
            <a:spLocks noChangeArrowheads="1"/>
          </p:cNvSpPr>
          <p:nvPr/>
        </p:nvSpPr>
        <p:spPr bwMode="auto">
          <a:xfrm>
            <a:off x="1149532" y="3599417"/>
            <a:ext cx="92898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dirty="0">
                <a:solidFill>
                  <a:srgbClr val="3333FF"/>
                </a:solidFill>
                <a:latin typeface="Times New Roman" panose="02020603050405020304" pitchFamily="18" charset="0"/>
                <a:cs typeface="Times New Roman" panose="02020603050405020304" pitchFamily="18" charset="0"/>
              </a:rPr>
              <a:t>     Hiện tượng ánh sáng làm bật các êlectron ra khỏi mặt kim loại gọi là hiện tượng quang điện (ngoài).</a:t>
            </a:r>
          </a:p>
        </p:txBody>
      </p:sp>
    </p:spTree>
    <p:extLst>
      <p:ext uri="{BB962C8B-B14F-4D97-AF65-F5344CB8AC3E}">
        <p14:creationId xmlns:p14="http://schemas.microsoft.com/office/powerpoint/2010/main" val="41639475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358"/>
                                        </p:tgtEl>
                                        <p:attrNameLst>
                                          <p:attrName>style.visibility</p:attrName>
                                        </p:attrNameLst>
                                      </p:cBhvr>
                                      <p:to>
                                        <p:strVal val="visible"/>
                                      </p:to>
                                    </p:set>
                                    <p:animEffect transition="in" filter="box(in)">
                                      <p:cBhvr>
                                        <p:cTn id="7" dur="500"/>
                                        <p:tgtEl>
                                          <p:spTgt spid="553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5359"/>
                                        </p:tgtEl>
                                        <p:attrNameLst>
                                          <p:attrName>style.visibility</p:attrName>
                                        </p:attrNameLst>
                                      </p:cBhvr>
                                      <p:to>
                                        <p:strVal val="visible"/>
                                      </p:to>
                                    </p:set>
                                    <p:animEffect transition="in" filter="box(in)">
                                      <p:cBhvr>
                                        <p:cTn id="12" dur="500"/>
                                        <p:tgtEl>
                                          <p:spTgt spid="553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55359"/>
                                        </p:tgtEl>
                                      </p:cBhvr>
                                    </p:animEffect>
                                    <p:set>
                                      <p:cBhvr>
                                        <p:cTn id="17" dur="1" fill="hold">
                                          <p:stCondLst>
                                            <p:cond delay="499"/>
                                          </p:stCondLst>
                                        </p:cTn>
                                        <p:tgtEl>
                                          <p:spTgt spid="5535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5361"/>
                                        </p:tgtEl>
                                        <p:attrNameLst>
                                          <p:attrName>style.visibility</p:attrName>
                                        </p:attrNameLst>
                                      </p:cBhvr>
                                      <p:to>
                                        <p:strVal val="visible"/>
                                      </p:to>
                                    </p:set>
                                    <p:animEffect transition="in" filter="checkerboard(across)">
                                      <p:cBhvr>
                                        <p:cTn id="22" dur="500"/>
                                        <p:tgtEl>
                                          <p:spTgt spid="553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5362"/>
                                        </p:tgtEl>
                                        <p:attrNameLst>
                                          <p:attrName>style.visibility</p:attrName>
                                        </p:attrNameLst>
                                      </p:cBhvr>
                                      <p:to>
                                        <p:strVal val="visible"/>
                                      </p:to>
                                    </p:set>
                                    <p:animEffect transition="in" filter="diamond(in)">
                                      <p:cBhvr>
                                        <p:cTn id="27" dur="2000"/>
                                        <p:tgtEl>
                                          <p:spTgt spid="5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58" grpId="0"/>
      <p:bldP spid="55359" grpId="0"/>
      <p:bldP spid="55359" grpId="1"/>
      <p:bldP spid="55361" grpId="0"/>
      <p:bldP spid="553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2"/>
          <p:cNvSpPr>
            <a:spLocks noChangeShapeType="1"/>
          </p:cNvSpPr>
          <p:nvPr/>
        </p:nvSpPr>
        <p:spPr bwMode="auto">
          <a:xfrm flipV="1">
            <a:off x="5080001" y="2544764"/>
            <a:ext cx="741363" cy="3714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1" name="Line 3"/>
          <p:cNvSpPr>
            <a:spLocks noChangeShapeType="1"/>
          </p:cNvSpPr>
          <p:nvPr/>
        </p:nvSpPr>
        <p:spPr bwMode="auto">
          <a:xfrm>
            <a:off x="5080000" y="3171826"/>
            <a:ext cx="846138" cy="3714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2" name="Line 4"/>
          <p:cNvSpPr>
            <a:spLocks noChangeShapeType="1"/>
          </p:cNvSpPr>
          <p:nvPr/>
        </p:nvSpPr>
        <p:spPr bwMode="auto">
          <a:xfrm flipH="1" flipV="1">
            <a:off x="4098926" y="2546351"/>
            <a:ext cx="741363" cy="3714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3" name="Line 5"/>
          <p:cNvSpPr>
            <a:spLocks noChangeShapeType="1"/>
          </p:cNvSpPr>
          <p:nvPr/>
        </p:nvSpPr>
        <p:spPr bwMode="auto">
          <a:xfrm flipH="1">
            <a:off x="3676650" y="3057525"/>
            <a:ext cx="116363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4" name="Line 6"/>
          <p:cNvSpPr>
            <a:spLocks noChangeShapeType="1"/>
          </p:cNvSpPr>
          <p:nvPr/>
        </p:nvSpPr>
        <p:spPr bwMode="auto">
          <a:xfrm flipH="1">
            <a:off x="4022725" y="3151189"/>
            <a:ext cx="846138" cy="3714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 name="Freeform 7"/>
          <p:cNvSpPr>
            <a:spLocks/>
          </p:cNvSpPr>
          <p:nvPr/>
        </p:nvSpPr>
        <p:spPr bwMode="auto">
          <a:xfrm>
            <a:off x="4867275" y="3159125"/>
            <a:ext cx="230188" cy="922338"/>
          </a:xfrm>
          <a:custGeom>
            <a:avLst/>
            <a:gdLst>
              <a:gd name="T0" fmla="*/ 2147483646 w 145"/>
              <a:gd name="T1" fmla="*/ 0 h 581"/>
              <a:gd name="T2" fmla="*/ 0 w 145"/>
              <a:gd name="T3" fmla="*/ 2147483646 h 581"/>
              <a:gd name="T4" fmla="*/ 0 w 145"/>
              <a:gd name="T5" fmla="*/ 2147483646 h 581"/>
              <a:gd name="T6" fmla="*/ 2147483646 w 145"/>
              <a:gd name="T7" fmla="*/ 2147483646 h 581"/>
              <a:gd name="T8" fmla="*/ 2147483646 w 145"/>
              <a:gd name="T9" fmla="*/ 2147483646 h 581"/>
              <a:gd name="T10" fmla="*/ 2147483646 w 145"/>
              <a:gd name="T11" fmla="*/ 0 h 581"/>
              <a:gd name="T12" fmla="*/ 0 60000 65536"/>
              <a:gd name="T13" fmla="*/ 0 60000 65536"/>
              <a:gd name="T14" fmla="*/ 0 60000 65536"/>
              <a:gd name="T15" fmla="*/ 0 60000 65536"/>
              <a:gd name="T16" fmla="*/ 0 60000 65536"/>
              <a:gd name="T17" fmla="*/ 0 60000 65536"/>
              <a:gd name="T18" fmla="*/ 0 w 145"/>
              <a:gd name="T19" fmla="*/ 0 h 581"/>
              <a:gd name="T20" fmla="*/ 145 w 145"/>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145" h="581">
                <a:moveTo>
                  <a:pt x="72" y="0"/>
                </a:moveTo>
                <a:lnTo>
                  <a:pt x="0" y="194"/>
                </a:lnTo>
                <a:lnTo>
                  <a:pt x="0" y="581"/>
                </a:lnTo>
                <a:lnTo>
                  <a:pt x="145" y="581"/>
                </a:lnTo>
                <a:lnTo>
                  <a:pt x="144" y="187"/>
                </a:lnTo>
                <a:lnTo>
                  <a:pt x="72" y="0"/>
                </a:lnTo>
                <a:close/>
              </a:path>
            </a:pathLst>
          </a:custGeom>
          <a:solidFill>
            <a:srgbClr val="DA4B2E"/>
          </a:solidFill>
          <a:ln w="9525">
            <a:solidFill>
              <a:schemeClr val="tx1"/>
            </a:solidFill>
            <a:round/>
            <a:headEnd/>
            <a:tailEnd/>
          </a:ln>
        </p:spPr>
        <p:txBody>
          <a:bodyPr/>
          <a:lstStyle/>
          <a:p>
            <a:endParaRPr lang="en-US"/>
          </a:p>
        </p:txBody>
      </p:sp>
      <p:sp>
        <p:nvSpPr>
          <p:cNvPr id="10248" name="Freeform 8"/>
          <p:cNvSpPr>
            <a:spLocks/>
          </p:cNvSpPr>
          <p:nvPr/>
        </p:nvSpPr>
        <p:spPr bwMode="auto">
          <a:xfrm flipV="1">
            <a:off x="4867275" y="2008189"/>
            <a:ext cx="230188" cy="922337"/>
          </a:xfrm>
          <a:custGeom>
            <a:avLst/>
            <a:gdLst>
              <a:gd name="T0" fmla="*/ 2147483646 w 145"/>
              <a:gd name="T1" fmla="*/ 0 h 581"/>
              <a:gd name="T2" fmla="*/ 0 w 145"/>
              <a:gd name="T3" fmla="*/ 2147483646 h 581"/>
              <a:gd name="T4" fmla="*/ 0 w 145"/>
              <a:gd name="T5" fmla="*/ 2147483646 h 581"/>
              <a:gd name="T6" fmla="*/ 2147483646 w 145"/>
              <a:gd name="T7" fmla="*/ 2147483646 h 581"/>
              <a:gd name="T8" fmla="*/ 2147483646 w 145"/>
              <a:gd name="T9" fmla="*/ 2147483646 h 581"/>
              <a:gd name="T10" fmla="*/ 2147483646 w 145"/>
              <a:gd name="T11" fmla="*/ 0 h 581"/>
              <a:gd name="T12" fmla="*/ 0 60000 65536"/>
              <a:gd name="T13" fmla="*/ 0 60000 65536"/>
              <a:gd name="T14" fmla="*/ 0 60000 65536"/>
              <a:gd name="T15" fmla="*/ 0 60000 65536"/>
              <a:gd name="T16" fmla="*/ 0 60000 65536"/>
              <a:gd name="T17" fmla="*/ 0 60000 65536"/>
              <a:gd name="T18" fmla="*/ 0 w 145"/>
              <a:gd name="T19" fmla="*/ 0 h 581"/>
              <a:gd name="T20" fmla="*/ 145 w 145"/>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145" h="581">
                <a:moveTo>
                  <a:pt x="72" y="0"/>
                </a:moveTo>
                <a:lnTo>
                  <a:pt x="0" y="194"/>
                </a:lnTo>
                <a:lnTo>
                  <a:pt x="0" y="581"/>
                </a:lnTo>
                <a:lnTo>
                  <a:pt x="145" y="581"/>
                </a:lnTo>
                <a:lnTo>
                  <a:pt x="144" y="187"/>
                </a:lnTo>
                <a:lnTo>
                  <a:pt x="72" y="0"/>
                </a:lnTo>
                <a:close/>
              </a:path>
            </a:pathLst>
          </a:custGeom>
          <a:solidFill>
            <a:srgbClr val="DA4B2E"/>
          </a:solidFill>
          <a:ln w="9525">
            <a:solidFill>
              <a:schemeClr val="tx1"/>
            </a:solidFill>
            <a:round/>
            <a:headEnd/>
            <a:tailEnd/>
          </a:ln>
        </p:spPr>
        <p:txBody>
          <a:bodyPr/>
          <a:lstStyle/>
          <a:p>
            <a:endParaRPr lang="en-US"/>
          </a:p>
        </p:txBody>
      </p:sp>
      <p:sp>
        <p:nvSpPr>
          <p:cNvPr id="37897" name="Freeform 9"/>
          <p:cNvSpPr>
            <a:spLocks/>
          </p:cNvSpPr>
          <p:nvPr/>
        </p:nvSpPr>
        <p:spPr bwMode="auto">
          <a:xfrm rot="21489651" flipV="1">
            <a:off x="5135563" y="2997201"/>
            <a:ext cx="1554162" cy="47625"/>
          </a:xfrm>
          <a:custGeom>
            <a:avLst/>
            <a:gdLst>
              <a:gd name="T0" fmla="*/ 0 w 2464"/>
              <a:gd name="T1" fmla="*/ 2147483646 h 18"/>
              <a:gd name="T2" fmla="*/ 2147483646 w 2464"/>
              <a:gd name="T3" fmla="*/ 0 h 18"/>
              <a:gd name="T4" fmla="*/ 0 60000 65536"/>
              <a:gd name="T5" fmla="*/ 0 60000 65536"/>
              <a:gd name="T6" fmla="*/ 0 w 2464"/>
              <a:gd name="T7" fmla="*/ 0 h 18"/>
              <a:gd name="T8" fmla="*/ 2464 w 2464"/>
              <a:gd name="T9" fmla="*/ 18 h 18"/>
            </a:gdLst>
            <a:ahLst/>
            <a:cxnLst>
              <a:cxn ang="T4">
                <a:pos x="T0" y="T1"/>
              </a:cxn>
              <a:cxn ang="T5">
                <a:pos x="T2" y="T3"/>
              </a:cxn>
            </a:cxnLst>
            <a:rect l="T6" t="T7" r="T8" b="T9"/>
            <a:pathLst>
              <a:path w="2464" h="18">
                <a:moveTo>
                  <a:pt x="0" y="18"/>
                </a:moveTo>
                <a:lnTo>
                  <a:pt x="2464" y="0"/>
                </a:lnTo>
              </a:path>
            </a:pathLst>
          </a:custGeom>
          <a:solidFill>
            <a:srgbClr val="FFFFFF"/>
          </a:solidFill>
          <a:ln w="9525">
            <a:solidFill>
              <a:srgbClr val="FF0000"/>
            </a:solidFill>
            <a:round/>
            <a:headEnd/>
            <a:tailEnd/>
          </a:ln>
        </p:spPr>
        <p:txBody>
          <a:bodyPr/>
          <a:lstStyle/>
          <a:p>
            <a:endParaRPr lang="en-US"/>
          </a:p>
        </p:txBody>
      </p:sp>
      <p:sp>
        <p:nvSpPr>
          <p:cNvPr id="10250" name="Rectangle 10"/>
          <p:cNvSpPr>
            <a:spLocks noChangeArrowheads="1"/>
          </p:cNvSpPr>
          <p:nvPr/>
        </p:nvSpPr>
        <p:spPr bwMode="auto">
          <a:xfrm>
            <a:off x="6826250" y="2046288"/>
            <a:ext cx="192088" cy="1998662"/>
          </a:xfrm>
          <a:prstGeom prst="rect">
            <a:avLst/>
          </a:prstGeom>
          <a:solidFill>
            <a:schemeClr val="accent1"/>
          </a:solidFill>
          <a:ln w="9525">
            <a:solidFill>
              <a:schemeClr val="bg1"/>
            </a:solidFill>
            <a:prstDash val="dash"/>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3000">
              <a:solidFill>
                <a:srgbClr val="003300"/>
              </a:solidFill>
              <a:latin typeface=".VnTime" panose="020B7200000000000000" pitchFamily="34" charset="0"/>
            </a:endParaRPr>
          </a:p>
        </p:txBody>
      </p:sp>
      <p:grpSp>
        <p:nvGrpSpPr>
          <p:cNvPr id="10251" name="Group 11"/>
          <p:cNvGrpSpPr>
            <a:grpSpLocks/>
          </p:cNvGrpSpPr>
          <p:nvPr/>
        </p:nvGrpSpPr>
        <p:grpSpPr bwMode="auto">
          <a:xfrm>
            <a:off x="7593014" y="3889376"/>
            <a:ext cx="2301875" cy="2995613"/>
            <a:chOff x="3922" y="2184"/>
            <a:chExt cx="1450" cy="1887"/>
          </a:xfrm>
        </p:grpSpPr>
        <p:sp>
          <p:nvSpPr>
            <p:cNvPr id="10278" name="Rectangle 12"/>
            <p:cNvSpPr>
              <a:spLocks noChangeArrowheads="1"/>
            </p:cNvSpPr>
            <p:nvPr/>
          </p:nvSpPr>
          <p:spPr bwMode="auto">
            <a:xfrm>
              <a:off x="4525" y="2184"/>
              <a:ext cx="120" cy="363"/>
            </a:xfrm>
            <a:prstGeom prst="rect">
              <a:avLst/>
            </a:prstGeom>
            <a:gradFill rotWithShape="1">
              <a:gsLst>
                <a:gs pos="0">
                  <a:srgbClr val="767600"/>
                </a:gs>
                <a:gs pos="50000">
                  <a:srgbClr val="FFFF00"/>
                </a:gs>
                <a:gs pos="100000">
                  <a:srgbClr val="767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nvGrpSpPr>
            <p:cNvPr id="10279" name="Group 13"/>
            <p:cNvGrpSpPr>
              <a:grpSpLocks/>
            </p:cNvGrpSpPr>
            <p:nvPr/>
          </p:nvGrpSpPr>
          <p:grpSpPr bwMode="auto">
            <a:xfrm>
              <a:off x="3922" y="2474"/>
              <a:ext cx="1450" cy="1597"/>
              <a:chOff x="3243" y="2329"/>
              <a:chExt cx="1450" cy="1597"/>
            </a:xfrm>
          </p:grpSpPr>
          <p:sp>
            <p:nvSpPr>
              <p:cNvPr id="10280" name="Rectangle 14"/>
              <p:cNvSpPr>
                <a:spLocks noChangeArrowheads="1"/>
              </p:cNvSpPr>
              <p:nvPr/>
            </p:nvSpPr>
            <p:spPr bwMode="auto">
              <a:xfrm>
                <a:off x="3848" y="3224"/>
                <a:ext cx="170" cy="339"/>
              </a:xfrm>
              <a:prstGeom prst="rect">
                <a:avLst/>
              </a:prstGeom>
              <a:gradFill rotWithShape="1">
                <a:gsLst>
                  <a:gs pos="0">
                    <a:srgbClr val="6B7303"/>
                  </a:gs>
                  <a:gs pos="50000">
                    <a:srgbClr val="E8F907"/>
                  </a:gs>
                  <a:gs pos="100000">
                    <a:srgbClr val="6B730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nvGrpSpPr>
              <p:cNvPr id="10281" name="Group 15"/>
              <p:cNvGrpSpPr>
                <a:grpSpLocks/>
              </p:cNvGrpSpPr>
              <p:nvPr/>
            </p:nvGrpSpPr>
            <p:grpSpPr bwMode="auto">
              <a:xfrm>
                <a:off x="3436" y="2329"/>
                <a:ext cx="967" cy="967"/>
                <a:chOff x="3436" y="2765"/>
                <a:chExt cx="967" cy="967"/>
              </a:xfrm>
            </p:grpSpPr>
            <p:grpSp>
              <p:nvGrpSpPr>
                <p:cNvPr id="10283" name="Group 16"/>
                <p:cNvGrpSpPr>
                  <a:grpSpLocks/>
                </p:cNvGrpSpPr>
                <p:nvPr/>
              </p:nvGrpSpPr>
              <p:grpSpPr bwMode="auto">
                <a:xfrm>
                  <a:off x="3436" y="2765"/>
                  <a:ext cx="967" cy="967"/>
                  <a:chOff x="1356" y="588"/>
                  <a:chExt cx="3967" cy="3967"/>
                </a:xfrm>
              </p:grpSpPr>
              <p:grpSp>
                <p:nvGrpSpPr>
                  <p:cNvPr id="10285" name="Group 17"/>
                  <p:cNvGrpSpPr>
                    <a:grpSpLocks/>
                  </p:cNvGrpSpPr>
                  <p:nvPr/>
                </p:nvGrpSpPr>
                <p:grpSpPr bwMode="auto">
                  <a:xfrm>
                    <a:off x="1356" y="588"/>
                    <a:ext cx="3967" cy="3967"/>
                    <a:chOff x="1275" y="571"/>
                    <a:chExt cx="3967" cy="3967"/>
                  </a:xfrm>
                </p:grpSpPr>
                <p:grpSp>
                  <p:nvGrpSpPr>
                    <p:cNvPr id="10287" name="Group 18"/>
                    <p:cNvGrpSpPr>
                      <a:grpSpLocks/>
                    </p:cNvGrpSpPr>
                    <p:nvPr/>
                  </p:nvGrpSpPr>
                  <p:grpSpPr bwMode="auto">
                    <a:xfrm>
                      <a:off x="1275" y="571"/>
                      <a:ext cx="3967" cy="3967"/>
                      <a:chOff x="1275" y="571"/>
                      <a:chExt cx="3967" cy="3967"/>
                    </a:xfrm>
                  </p:grpSpPr>
                  <p:sp>
                    <p:nvSpPr>
                      <p:cNvPr id="10289" name="Oval 19"/>
                      <p:cNvSpPr>
                        <a:spLocks noChangeArrowheads="1"/>
                      </p:cNvSpPr>
                      <p:nvPr/>
                    </p:nvSpPr>
                    <p:spPr bwMode="auto">
                      <a:xfrm>
                        <a:off x="1275" y="571"/>
                        <a:ext cx="3967" cy="3967"/>
                      </a:xfrm>
                      <a:prstGeom prst="ellipse">
                        <a:avLst/>
                      </a:prstGeom>
                      <a:solidFill>
                        <a:schemeClr val="bg1"/>
                      </a:solidFill>
                      <a:ln w="762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sp>
                    <p:nvSpPr>
                      <p:cNvPr id="10290" name="Arc 20"/>
                      <p:cNvSpPr>
                        <a:spLocks/>
                      </p:cNvSpPr>
                      <p:nvPr/>
                    </p:nvSpPr>
                    <p:spPr bwMode="auto">
                      <a:xfrm flipH="1">
                        <a:off x="1404" y="660"/>
                        <a:ext cx="1906" cy="3750"/>
                      </a:xfrm>
                      <a:custGeom>
                        <a:avLst/>
                        <a:gdLst>
                          <a:gd name="T0" fmla="*/ 0 w 21985"/>
                          <a:gd name="T1" fmla="*/ 0 h 43200"/>
                          <a:gd name="T2" fmla="*/ 0 w 21985"/>
                          <a:gd name="T3" fmla="*/ 0 h 43200"/>
                          <a:gd name="T4" fmla="*/ 0 w 21985"/>
                          <a:gd name="T5" fmla="*/ 0 h 43200"/>
                          <a:gd name="T6" fmla="*/ 0 60000 65536"/>
                          <a:gd name="T7" fmla="*/ 0 60000 65536"/>
                          <a:gd name="T8" fmla="*/ 0 60000 65536"/>
                          <a:gd name="T9" fmla="*/ 0 w 21985"/>
                          <a:gd name="T10" fmla="*/ 0 h 43200"/>
                          <a:gd name="T11" fmla="*/ 21985 w 21985"/>
                          <a:gd name="T12" fmla="*/ 43200 h 43200"/>
                        </a:gdLst>
                        <a:ahLst/>
                        <a:cxnLst>
                          <a:cxn ang="T6">
                            <a:pos x="T0" y="T1"/>
                          </a:cxn>
                          <a:cxn ang="T7">
                            <a:pos x="T2" y="T3"/>
                          </a:cxn>
                          <a:cxn ang="T8">
                            <a:pos x="T4" y="T5"/>
                          </a:cxn>
                        </a:cxnLst>
                        <a:rect l="T9" t="T10" r="T11" b="T12"/>
                        <a:pathLst>
                          <a:path w="21985" h="43200" fill="none" extrusionOk="0">
                            <a:moveTo>
                              <a:pt x="174" y="1"/>
                            </a:moveTo>
                            <a:cubicBezTo>
                              <a:pt x="244" y="0"/>
                              <a:pt x="314" y="-1"/>
                              <a:pt x="385" y="0"/>
                            </a:cubicBezTo>
                            <a:cubicBezTo>
                              <a:pt x="12314" y="0"/>
                              <a:pt x="21985" y="9670"/>
                              <a:pt x="21985" y="21600"/>
                            </a:cubicBezTo>
                            <a:cubicBezTo>
                              <a:pt x="21985" y="33529"/>
                              <a:pt x="12314" y="43200"/>
                              <a:pt x="385" y="43200"/>
                            </a:cubicBezTo>
                            <a:cubicBezTo>
                              <a:pt x="256" y="43200"/>
                              <a:pt x="128" y="43198"/>
                              <a:pt x="0" y="43196"/>
                            </a:cubicBezTo>
                          </a:path>
                          <a:path w="21985" h="43200" stroke="0" extrusionOk="0">
                            <a:moveTo>
                              <a:pt x="174" y="1"/>
                            </a:moveTo>
                            <a:cubicBezTo>
                              <a:pt x="244" y="0"/>
                              <a:pt x="314" y="-1"/>
                              <a:pt x="385" y="0"/>
                            </a:cubicBezTo>
                            <a:cubicBezTo>
                              <a:pt x="12314" y="0"/>
                              <a:pt x="21985" y="9670"/>
                              <a:pt x="21985" y="21600"/>
                            </a:cubicBezTo>
                            <a:cubicBezTo>
                              <a:pt x="21985" y="33529"/>
                              <a:pt x="12314" y="43200"/>
                              <a:pt x="385" y="43200"/>
                            </a:cubicBezTo>
                            <a:cubicBezTo>
                              <a:pt x="256" y="43200"/>
                              <a:pt x="128" y="43198"/>
                              <a:pt x="0" y="43196"/>
                            </a:cubicBezTo>
                            <a:lnTo>
                              <a:pt x="385" y="21600"/>
                            </a:lnTo>
                            <a:lnTo>
                              <a:pt x="174" y="1"/>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91" name="Line 21"/>
                      <p:cNvSpPr>
                        <a:spLocks noChangeShapeType="1"/>
                      </p:cNvSpPr>
                      <p:nvPr/>
                    </p:nvSpPr>
                    <p:spPr bwMode="auto">
                      <a:xfrm>
                        <a:off x="3291" y="587"/>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 name="Line 22"/>
                      <p:cNvSpPr>
                        <a:spLocks noChangeShapeType="1"/>
                      </p:cNvSpPr>
                      <p:nvPr/>
                    </p:nvSpPr>
                    <p:spPr bwMode="auto">
                      <a:xfrm rot="5400000">
                        <a:off x="1405" y="2450"/>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 name="Line 23"/>
                      <p:cNvSpPr>
                        <a:spLocks noChangeShapeType="1"/>
                      </p:cNvSpPr>
                      <p:nvPr/>
                    </p:nvSpPr>
                    <p:spPr bwMode="auto">
                      <a:xfrm rot="18900000" flipV="1">
                        <a:off x="1961" y="1143"/>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 name="Line 24"/>
                      <p:cNvSpPr>
                        <a:spLocks noChangeShapeType="1"/>
                      </p:cNvSpPr>
                      <p:nvPr/>
                    </p:nvSpPr>
                    <p:spPr bwMode="auto">
                      <a:xfrm rot="2700000">
                        <a:off x="1984" y="3805"/>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 name="Line 25"/>
                      <p:cNvSpPr>
                        <a:spLocks noChangeShapeType="1"/>
                      </p:cNvSpPr>
                      <p:nvPr/>
                    </p:nvSpPr>
                    <p:spPr bwMode="auto">
                      <a:xfrm rot="3900000">
                        <a:off x="1550" y="3200"/>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 name="Line 26"/>
                      <p:cNvSpPr>
                        <a:spLocks noChangeShapeType="1"/>
                      </p:cNvSpPr>
                      <p:nvPr/>
                    </p:nvSpPr>
                    <p:spPr bwMode="auto">
                      <a:xfrm rot="17700000" flipV="1">
                        <a:off x="1549" y="1772"/>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 name="Line 27"/>
                      <p:cNvSpPr>
                        <a:spLocks noChangeShapeType="1"/>
                      </p:cNvSpPr>
                      <p:nvPr/>
                    </p:nvSpPr>
                    <p:spPr bwMode="auto">
                      <a:xfrm rot="9000000">
                        <a:off x="2541" y="732"/>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 name="Line 28"/>
                      <p:cNvSpPr>
                        <a:spLocks noChangeShapeType="1"/>
                      </p:cNvSpPr>
                      <p:nvPr/>
                    </p:nvSpPr>
                    <p:spPr bwMode="auto">
                      <a:xfrm rot="12300000" flipV="1">
                        <a:off x="2541" y="4174"/>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88" name="Line 29"/>
                    <p:cNvSpPr>
                      <a:spLocks noChangeShapeType="1"/>
                    </p:cNvSpPr>
                    <p:nvPr/>
                  </p:nvSpPr>
                  <p:spPr bwMode="auto">
                    <a:xfrm>
                      <a:off x="3315" y="4337"/>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86" name="Oval 30"/>
                  <p:cNvSpPr>
                    <a:spLocks noChangeArrowheads="1"/>
                  </p:cNvSpPr>
                  <p:nvPr/>
                </p:nvSpPr>
                <p:spPr bwMode="auto">
                  <a:xfrm>
                    <a:off x="3387" y="2523"/>
                    <a:ext cx="49" cy="49"/>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sp>
              <p:nvSpPr>
                <p:cNvPr id="10284" name="Freeform 31"/>
                <p:cNvSpPr>
                  <a:spLocks/>
                </p:cNvSpPr>
                <p:nvPr/>
              </p:nvSpPr>
              <p:spPr bwMode="auto">
                <a:xfrm>
                  <a:off x="3896" y="2837"/>
                  <a:ext cx="73" cy="799"/>
                </a:xfrm>
                <a:custGeom>
                  <a:avLst/>
                  <a:gdLst>
                    <a:gd name="T0" fmla="*/ 0 w 73"/>
                    <a:gd name="T1" fmla="*/ 0 h 799"/>
                    <a:gd name="T2" fmla="*/ 0 w 73"/>
                    <a:gd name="T3" fmla="*/ 387 h 799"/>
                    <a:gd name="T4" fmla="*/ 68 w 73"/>
                    <a:gd name="T5" fmla="*/ 387 h 799"/>
                    <a:gd name="T6" fmla="*/ 73 w 73"/>
                    <a:gd name="T7" fmla="*/ 799 h 799"/>
                    <a:gd name="T8" fmla="*/ 0 60000 65536"/>
                    <a:gd name="T9" fmla="*/ 0 60000 65536"/>
                    <a:gd name="T10" fmla="*/ 0 60000 65536"/>
                    <a:gd name="T11" fmla="*/ 0 60000 65536"/>
                    <a:gd name="T12" fmla="*/ 0 w 73"/>
                    <a:gd name="T13" fmla="*/ 0 h 799"/>
                    <a:gd name="T14" fmla="*/ 73 w 73"/>
                    <a:gd name="T15" fmla="*/ 799 h 799"/>
                  </a:gdLst>
                  <a:ahLst/>
                  <a:cxnLst>
                    <a:cxn ang="T8">
                      <a:pos x="T0" y="T1"/>
                    </a:cxn>
                    <a:cxn ang="T9">
                      <a:pos x="T2" y="T3"/>
                    </a:cxn>
                    <a:cxn ang="T10">
                      <a:pos x="T4" y="T5"/>
                    </a:cxn>
                    <a:cxn ang="T11">
                      <a:pos x="T6" y="T7"/>
                    </a:cxn>
                  </a:cxnLst>
                  <a:rect l="T12" t="T13" r="T14" b="T15"/>
                  <a:pathLst>
                    <a:path w="73" h="799">
                      <a:moveTo>
                        <a:pt x="0" y="0"/>
                      </a:moveTo>
                      <a:lnTo>
                        <a:pt x="0" y="387"/>
                      </a:lnTo>
                      <a:lnTo>
                        <a:pt x="68" y="387"/>
                      </a:lnTo>
                      <a:lnTo>
                        <a:pt x="73" y="799"/>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282" name="Freeform 32" descr="Granite"/>
              <p:cNvSpPr>
                <a:spLocks/>
              </p:cNvSpPr>
              <p:nvPr/>
            </p:nvSpPr>
            <p:spPr bwMode="auto">
              <a:xfrm>
                <a:off x="3243" y="3566"/>
                <a:ext cx="1450" cy="360"/>
              </a:xfrm>
              <a:custGeom>
                <a:avLst/>
                <a:gdLst>
                  <a:gd name="T0" fmla="*/ 0 w 1450"/>
                  <a:gd name="T1" fmla="*/ 355 h 360"/>
                  <a:gd name="T2" fmla="*/ 244 w 1450"/>
                  <a:gd name="T3" fmla="*/ 355 h 360"/>
                  <a:gd name="T4" fmla="*/ 341 w 1450"/>
                  <a:gd name="T5" fmla="*/ 258 h 360"/>
                  <a:gd name="T6" fmla="*/ 1091 w 1450"/>
                  <a:gd name="T7" fmla="*/ 258 h 360"/>
                  <a:gd name="T8" fmla="*/ 1200 w 1450"/>
                  <a:gd name="T9" fmla="*/ 355 h 360"/>
                  <a:gd name="T10" fmla="*/ 1450 w 1450"/>
                  <a:gd name="T11" fmla="*/ 360 h 360"/>
                  <a:gd name="T12" fmla="*/ 1085 w 1450"/>
                  <a:gd name="T13" fmla="*/ 0 h 360"/>
                  <a:gd name="T14" fmla="*/ 317 w 1450"/>
                  <a:gd name="T15" fmla="*/ 5 h 360"/>
                  <a:gd name="T16" fmla="*/ 0 w 1450"/>
                  <a:gd name="T17" fmla="*/ 355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0"/>
                  <a:gd name="T28" fmla="*/ 0 h 360"/>
                  <a:gd name="T29" fmla="*/ 1450 w 1450"/>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0" h="360">
                    <a:moveTo>
                      <a:pt x="0" y="355"/>
                    </a:moveTo>
                    <a:lnTo>
                      <a:pt x="244" y="355"/>
                    </a:lnTo>
                    <a:lnTo>
                      <a:pt x="341" y="258"/>
                    </a:lnTo>
                    <a:lnTo>
                      <a:pt x="1091" y="258"/>
                    </a:lnTo>
                    <a:lnTo>
                      <a:pt x="1200" y="355"/>
                    </a:lnTo>
                    <a:lnTo>
                      <a:pt x="1450" y="360"/>
                    </a:lnTo>
                    <a:lnTo>
                      <a:pt x="1085" y="0"/>
                    </a:lnTo>
                    <a:lnTo>
                      <a:pt x="317" y="5"/>
                    </a:lnTo>
                    <a:lnTo>
                      <a:pt x="0" y="355"/>
                    </a:lnTo>
                    <a:close/>
                  </a:path>
                </a:pathLst>
              </a:cu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0252" name="Oval 33"/>
          <p:cNvSpPr>
            <a:spLocks noChangeArrowheads="1"/>
          </p:cNvSpPr>
          <p:nvPr/>
        </p:nvSpPr>
        <p:spPr bwMode="auto">
          <a:xfrm>
            <a:off x="8556625" y="5000625"/>
            <a:ext cx="268288" cy="26828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sp>
        <p:nvSpPr>
          <p:cNvPr id="10253" name="Oval 34"/>
          <p:cNvSpPr>
            <a:spLocks noChangeArrowheads="1"/>
          </p:cNvSpPr>
          <p:nvPr/>
        </p:nvSpPr>
        <p:spPr bwMode="auto">
          <a:xfrm>
            <a:off x="8093076" y="1892301"/>
            <a:ext cx="1152525" cy="2227263"/>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3000">
              <a:solidFill>
                <a:srgbClr val="003300"/>
              </a:solidFill>
              <a:latin typeface=".VnTime" panose="020B7200000000000000" pitchFamily="34" charset="0"/>
            </a:endParaRPr>
          </a:p>
        </p:txBody>
      </p:sp>
      <p:grpSp>
        <p:nvGrpSpPr>
          <p:cNvPr id="10254" name="Group 35"/>
          <p:cNvGrpSpPr>
            <a:grpSpLocks/>
          </p:cNvGrpSpPr>
          <p:nvPr/>
        </p:nvGrpSpPr>
        <p:grpSpPr bwMode="auto">
          <a:xfrm>
            <a:off x="8464551" y="3721100"/>
            <a:ext cx="358775" cy="400050"/>
            <a:chOff x="3330" y="2518"/>
            <a:chExt cx="226" cy="252"/>
          </a:xfrm>
        </p:grpSpPr>
        <p:sp>
          <p:nvSpPr>
            <p:cNvPr id="37924" name="Oval 36"/>
            <p:cNvSpPr>
              <a:spLocks noChangeArrowheads="1"/>
            </p:cNvSpPr>
            <p:nvPr/>
          </p:nvSpPr>
          <p:spPr bwMode="auto">
            <a:xfrm>
              <a:off x="3330" y="2518"/>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10277" name="Line 37"/>
            <p:cNvSpPr>
              <a:spLocks noChangeShapeType="1"/>
            </p:cNvSpPr>
            <p:nvPr/>
          </p:nvSpPr>
          <p:spPr bwMode="auto">
            <a:xfrm>
              <a:off x="3364" y="2644"/>
              <a:ext cx="1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55" name="Text Box 38"/>
          <p:cNvSpPr txBox="1">
            <a:spLocks noChangeArrowheads="1"/>
          </p:cNvSpPr>
          <p:nvPr/>
        </p:nvSpPr>
        <p:spPr bwMode="auto">
          <a:xfrm>
            <a:off x="8823326" y="4810126"/>
            <a:ext cx="4984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rgbClr val="003300"/>
                </a:solidFill>
                <a:latin typeface="VNI-Times" pitchFamily="2" charset="0"/>
              </a:rPr>
              <a:t>V</a:t>
            </a:r>
          </a:p>
        </p:txBody>
      </p:sp>
      <p:grpSp>
        <p:nvGrpSpPr>
          <p:cNvPr id="10256" name="Group 39"/>
          <p:cNvGrpSpPr>
            <a:grpSpLocks/>
          </p:cNvGrpSpPr>
          <p:nvPr/>
        </p:nvGrpSpPr>
        <p:grpSpPr bwMode="auto">
          <a:xfrm>
            <a:off x="8477251" y="1739900"/>
            <a:ext cx="358775" cy="400050"/>
            <a:chOff x="3330" y="2518"/>
            <a:chExt cx="226" cy="252"/>
          </a:xfrm>
        </p:grpSpPr>
        <p:sp>
          <p:nvSpPr>
            <p:cNvPr id="37928" name="Oval 40"/>
            <p:cNvSpPr>
              <a:spLocks noChangeArrowheads="1"/>
            </p:cNvSpPr>
            <p:nvPr/>
          </p:nvSpPr>
          <p:spPr bwMode="auto">
            <a:xfrm>
              <a:off x="3330" y="2518"/>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10275" name="Line 41"/>
            <p:cNvSpPr>
              <a:spLocks noChangeShapeType="1"/>
            </p:cNvSpPr>
            <p:nvPr/>
          </p:nvSpPr>
          <p:spPr bwMode="auto">
            <a:xfrm>
              <a:off x="3364" y="2644"/>
              <a:ext cx="1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57" name="Group 42"/>
          <p:cNvGrpSpPr>
            <a:grpSpLocks/>
          </p:cNvGrpSpPr>
          <p:nvPr/>
        </p:nvGrpSpPr>
        <p:grpSpPr bwMode="auto">
          <a:xfrm>
            <a:off x="8899526" y="2717800"/>
            <a:ext cx="358775" cy="400050"/>
            <a:chOff x="3330" y="2518"/>
            <a:chExt cx="226" cy="252"/>
          </a:xfrm>
        </p:grpSpPr>
        <p:sp>
          <p:nvSpPr>
            <p:cNvPr id="37931" name="Oval 43"/>
            <p:cNvSpPr>
              <a:spLocks noChangeArrowheads="1"/>
            </p:cNvSpPr>
            <p:nvPr/>
          </p:nvSpPr>
          <p:spPr bwMode="auto">
            <a:xfrm>
              <a:off x="3330" y="2518"/>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10273" name="Line 44"/>
            <p:cNvSpPr>
              <a:spLocks noChangeShapeType="1"/>
            </p:cNvSpPr>
            <p:nvPr/>
          </p:nvSpPr>
          <p:spPr bwMode="auto">
            <a:xfrm>
              <a:off x="3364" y="2644"/>
              <a:ext cx="1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58" name="Group 45"/>
          <p:cNvGrpSpPr>
            <a:grpSpLocks/>
          </p:cNvGrpSpPr>
          <p:nvPr/>
        </p:nvGrpSpPr>
        <p:grpSpPr bwMode="auto">
          <a:xfrm>
            <a:off x="8054976" y="2717800"/>
            <a:ext cx="358775" cy="400050"/>
            <a:chOff x="3330" y="2518"/>
            <a:chExt cx="226" cy="252"/>
          </a:xfrm>
        </p:grpSpPr>
        <p:sp>
          <p:nvSpPr>
            <p:cNvPr id="37934" name="Oval 46"/>
            <p:cNvSpPr>
              <a:spLocks noChangeArrowheads="1"/>
            </p:cNvSpPr>
            <p:nvPr/>
          </p:nvSpPr>
          <p:spPr bwMode="auto">
            <a:xfrm>
              <a:off x="3330" y="2518"/>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10271" name="Line 47"/>
            <p:cNvSpPr>
              <a:spLocks noChangeShapeType="1"/>
            </p:cNvSpPr>
            <p:nvPr/>
          </p:nvSpPr>
          <p:spPr bwMode="auto">
            <a:xfrm>
              <a:off x="3364" y="2644"/>
              <a:ext cx="1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59" name="Group 48"/>
          <p:cNvGrpSpPr>
            <a:grpSpLocks/>
          </p:cNvGrpSpPr>
          <p:nvPr/>
        </p:nvGrpSpPr>
        <p:grpSpPr bwMode="auto">
          <a:xfrm>
            <a:off x="8477251" y="3122613"/>
            <a:ext cx="358775" cy="400050"/>
            <a:chOff x="3330" y="2518"/>
            <a:chExt cx="226" cy="252"/>
          </a:xfrm>
        </p:grpSpPr>
        <p:sp>
          <p:nvSpPr>
            <p:cNvPr id="37937" name="Oval 49"/>
            <p:cNvSpPr>
              <a:spLocks noChangeArrowheads="1"/>
            </p:cNvSpPr>
            <p:nvPr/>
          </p:nvSpPr>
          <p:spPr bwMode="auto">
            <a:xfrm>
              <a:off x="3330" y="2518"/>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10269" name="Line 50"/>
            <p:cNvSpPr>
              <a:spLocks noChangeShapeType="1"/>
            </p:cNvSpPr>
            <p:nvPr/>
          </p:nvSpPr>
          <p:spPr bwMode="auto">
            <a:xfrm>
              <a:off x="3364" y="2644"/>
              <a:ext cx="1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60" name="Group 51"/>
          <p:cNvGrpSpPr>
            <a:grpSpLocks/>
          </p:cNvGrpSpPr>
          <p:nvPr/>
        </p:nvGrpSpPr>
        <p:grpSpPr bwMode="auto">
          <a:xfrm>
            <a:off x="8477251" y="2354263"/>
            <a:ext cx="358775" cy="400050"/>
            <a:chOff x="3330" y="2518"/>
            <a:chExt cx="226" cy="252"/>
          </a:xfrm>
        </p:grpSpPr>
        <p:sp>
          <p:nvSpPr>
            <p:cNvPr id="37940" name="Oval 52"/>
            <p:cNvSpPr>
              <a:spLocks noChangeArrowheads="1"/>
            </p:cNvSpPr>
            <p:nvPr/>
          </p:nvSpPr>
          <p:spPr bwMode="auto">
            <a:xfrm>
              <a:off x="3330" y="2518"/>
              <a:ext cx="226" cy="25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10267" name="Line 53"/>
            <p:cNvSpPr>
              <a:spLocks noChangeShapeType="1"/>
            </p:cNvSpPr>
            <p:nvPr/>
          </p:nvSpPr>
          <p:spPr bwMode="auto">
            <a:xfrm>
              <a:off x="3364" y="2644"/>
              <a:ext cx="1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61" name="Text Box 54"/>
          <p:cNvSpPr txBox="1">
            <a:spLocks noChangeArrowheads="1"/>
          </p:cNvSpPr>
          <p:nvPr/>
        </p:nvSpPr>
        <p:spPr bwMode="auto">
          <a:xfrm>
            <a:off x="8323263" y="1201739"/>
            <a:ext cx="76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rgbClr val="003300"/>
                </a:solidFill>
                <a:latin typeface=".VnTime" panose="020B7200000000000000" pitchFamily="34" charset="0"/>
              </a:rPr>
              <a:t>Zn</a:t>
            </a:r>
          </a:p>
        </p:txBody>
      </p:sp>
      <p:sp>
        <p:nvSpPr>
          <p:cNvPr id="10262" name="Text Box 55"/>
          <p:cNvSpPr txBox="1">
            <a:spLocks noChangeArrowheads="1"/>
          </p:cNvSpPr>
          <p:nvPr/>
        </p:nvSpPr>
        <p:spPr bwMode="auto">
          <a:xfrm>
            <a:off x="6596063" y="1393826"/>
            <a:ext cx="76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rgbClr val="003300"/>
                </a:solidFill>
                <a:latin typeface=".VnTime" panose="020B7200000000000000" pitchFamily="34" charset="0"/>
              </a:rPr>
              <a:t>G</a:t>
            </a:r>
          </a:p>
        </p:txBody>
      </p:sp>
      <p:sp>
        <p:nvSpPr>
          <p:cNvPr id="10263" name="Text Box 56"/>
          <p:cNvSpPr txBox="1">
            <a:spLocks noChangeArrowheads="1"/>
          </p:cNvSpPr>
          <p:nvPr/>
        </p:nvSpPr>
        <p:spPr bwMode="auto">
          <a:xfrm>
            <a:off x="4827588" y="1393826"/>
            <a:ext cx="76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rgbClr val="003300"/>
                </a:solidFill>
                <a:latin typeface=".VnTime" panose="020B7200000000000000" pitchFamily="34" charset="0"/>
              </a:rPr>
              <a:t>L</a:t>
            </a:r>
          </a:p>
        </p:txBody>
      </p:sp>
      <p:sp>
        <p:nvSpPr>
          <p:cNvPr id="37945" name="Text Box 57"/>
          <p:cNvSpPr txBox="1">
            <a:spLocks noChangeArrowheads="1"/>
          </p:cNvSpPr>
          <p:nvPr/>
        </p:nvSpPr>
        <p:spPr bwMode="auto">
          <a:xfrm>
            <a:off x="1905001" y="146050"/>
            <a:ext cx="838041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  Dùng tấm thủy tinh trong suốt G chắn chùm tia hồ quang.</a:t>
            </a:r>
          </a:p>
          <a:p>
            <a:pPr>
              <a:spcBef>
                <a:spcPct val="50000"/>
              </a:spcBef>
              <a:buFontTx/>
              <a:buNone/>
            </a:pPr>
            <a:r>
              <a:rPr lang="vi-VN" altLang="en-US" sz="2400">
                <a:solidFill>
                  <a:srgbClr val="FF0000"/>
                </a:solidFill>
                <a:latin typeface="Times New Roman" panose="02020603050405020304" pitchFamily="18" charset="0"/>
                <a:cs typeface="Times New Roman" panose="02020603050405020304" pitchFamily="18" charset="0"/>
              </a:rPr>
              <a:t>    </a:t>
            </a:r>
            <a:r>
              <a:rPr lang="en-US" altLang="en-US" sz="24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2400">
                <a:solidFill>
                  <a:srgbClr val="FF0000"/>
                </a:solidFill>
                <a:latin typeface="Times New Roman" panose="02020603050405020304" pitchFamily="18" charset="0"/>
                <a:cs typeface="Times New Roman" panose="02020603050405020304" pitchFamily="18" charset="0"/>
              </a:rPr>
              <a:t>Không có hiện tượng gì xảy ra.</a:t>
            </a:r>
          </a:p>
          <a:p>
            <a:pPr eaLnBrk="1" hangingPunct="1">
              <a:spcBef>
                <a:spcPct val="0"/>
              </a:spcBef>
              <a:buFontTx/>
              <a:buNone/>
            </a:pPr>
            <a:endParaRPr lang="en-US" altLang="en-US" sz="2400">
              <a:solidFill>
                <a:srgbClr val="0000FF"/>
              </a:solidFill>
              <a:latin typeface="Times New Roman" panose="02020603050405020304" pitchFamily="18" charset="0"/>
              <a:cs typeface="Times New Roman" panose="02020603050405020304" pitchFamily="18" charset="0"/>
            </a:endParaRPr>
          </a:p>
        </p:txBody>
      </p:sp>
      <p:sp>
        <p:nvSpPr>
          <p:cNvPr id="10265" name="Line 61"/>
          <p:cNvSpPr>
            <a:spLocks noChangeShapeType="1"/>
          </p:cNvSpPr>
          <p:nvPr/>
        </p:nvSpPr>
        <p:spPr bwMode="auto">
          <a:xfrm flipH="1" flipV="1">
            <a:off x="8285163" y="4657725"/>
            <a:ext cx="768350" cy="8826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4019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7945">
                                            <p:txEl>
                                              <p:pRg st="0" end="0"/>
                                            </p:txEl>
                                          </p:spTgt>
                                        </p:tgtEl>
                                        <p:attrNameLst>
                                          <p:attrName>style.visibility</p:attrName>
                                        </p:attrNameLst>
                                      </p:cBhvr>
                                      <p:to>
                                        <p:strVal val="visible"/>
                                      </p:to>
                                    </p:set>
                                    <p:animEffect transition="in" filter="blinds(horizontal)">
                                      <p:cBhvr>
                                        <p:cTn id="7" dur="500"/>
                                        <p:tgtEl>
                                          <p:spTgt spid="379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7945">
                                            <p:txEl>
                                              <p:pRg st="1" end="1"/>
                                            </p:txEl>
                                          </p:spTgt>
                                        </p:tgtEl>
                                        <p:attrNameLst>
                                          <p:attrName>style.visibility</p:attrName>
                                        </p:attrNameLst>
                                      </p:cBhvr>
                                      <p:to>
                                        <p:strVal val="visible"/>
                                      </p:to>
                                    </p:set>
                                    <p:animEffect transition="in" filter="blinds(horizontal)">
                                      <p:cBhvr>
                                        <p:cTn id="12" dur="500"/>
                                        <p:tgtEl>
                                          <p:spTgt spid="3794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9" repeatCount="indefinite" fill="hold" nodeType="clickEffect">
                                  <p:stCondLst>
                                    <p:cond delay="0"/>
                                  </p:stCondLst>
                                  <p:childTnLst>
                                    <p:set>
                                      <p:cBhvr>
                                        <p:cTn id="16" dur="1" fill="hold">
                                          <p:stCondLst>
                                            <p:cond delay="0"/>
                                          </p:stCondLst>
                                        </p:cTn>
                                        <p:tgtEl>
                                          <p:spTgt spid="37892"/>
                                        </p:tgtEl>
                                        <p:attrNameLst>
                                          <p:attrName>style.visibility</p:attrName>
                                        </p:attrNameLst>
                                      </p:cBhvr>
                                      <p:to>
                                        <p:strVal val="visible"/>
                                      </p:to>
                                    </p:set>
                                    <p:animEffect transition="in" filter="strips(upLeft)">
                                      <p:cBhvr>
                                        <p:cTn id="17" dur="100"/>
                                        <p:tgtEl>
                                          <p:spTgt spid="37892"/>
                                        </p:tgtEl>
                                      </p:cBhvr>
                                    </p:animEffect>
                                  </p:childTnLst>
                                </p:cTn>
                              </p:par>
                              <p:par>
                                <p:cTn id="18" presetID="18" presetClass="entr" presetSubtype="12" repeatCount="indefinite" fill="hold" nodeType="withEffect">
                                  <p:stCondLst>
                                    <p:cond delay="0"/>
                                  </p:stCondLst>
                                  <p:childTnLst>
                                    <p:set>
                                      <p:cBhvr>
                                        <p:cTn id="19" dur="1" fill="hold">
                                          <p:stCondLst>
                                            <p:cond delay="0"/>
                                          </p:stCondLst>
                                        </p:cTn>
                                        <p:tgtEl>
                                          <p:spTgt spid="37893"/>
                                        </p:tgtEl>
                                        <p:attrNameLst>
                                          <p:attrName>style.visibility</p:attrName>
                                        </p:attrNameLst>
                                      </p:cBhvr>
                                      <p:to>
                                        <p:strVal val="visible"/>
                                      </p:to>
                                    </p:set>
                                    <p:animEffect transition="in" filter="strips(downLeft)">
                                      <p:cBhvr>
                                        <p:cTn id="20" dur="100"/>
                                        <p:tgtEl>
                                          <p:spTgt spid="37893"/>
                                        </p:tgtEl>
                                      </p:cBhvr>
                                    </p:animEffect>
                                  </p:childTnLst>
                                </p:cTn>
                              </p:par>
                              <p:par>
                                <p:cTn id="21" presetID="18" presetClass="entr" presetSubtype="12" repeatCount="indefinite" fill="hold" nodeType="withEffect">
                                  <p:stCondLst>
                                    <p:cond delay="0"/>
                                  </p:stCondLst>
                                  <p:childTnLst>
                                    <p:set>
                                      <p:cBhvr>
                                        <p:cTn id="22" dur="1" fill="hold">
                                          <p:stCondLst>
                                            <p:cond delay="0"/>
                                          </p:stCondLst>
                                        </p:cTn>
                                        <p:tgtEl>
                                          <p:spTgt spid="37894"/>
                                        </p:tgtEl>
                                        <p:attrNameLst>
                                          <p:attrName>style.visibility</p:attrName>
                                        </p:attrNameLst>
                                      </p:cBhvr>
                                      <p:to>
                                        <p:strVal val="visible"/>
                                      </p:to>
                                    </p:set>
                                    <p:animEffect transition="in" filter="strips(downLeft)">
                                      <p:cBhvr>
                                        <p:cTn id="23" dur="100"/>
                                        <p:tgtEl>
                                          <p:spTgt spid="37894"/>
                                        </p:tgtEl>
                                      </p:cBhvr>
                                    </p:animEffect>
                                  </p:childTnLst>
                                </p:cTn>
                              </p:par>
                              <p:par>
                                <p:cTn id="24" presetID="18" presetClass="entr" presetSubtype="3" repeatCount="indefinite" fill="hold" nodeType="withEffect">
                                  <p:stCondLst>
                                    <p:cond delay="0"/>
                                  </p:stCondLst>
                                  <p:childTnLst>
                                    <p:set>
                                      <p:cBhvr>
                                        <p:cTn id="25" dur="1" fill="hold">
                                          <p:stCondLst>
                                            <p:cond delay="0"/>
                                          </p:stCondLst>
                                        </p:cTn>
                                        <p:tgtEl>
                                          <p:spTgt spid="37890"/>
                                        </p:tgtEl>
                                        <p:attrNameLst>
                                          <p:attrName>style.visibility</p:attrName>
                                        </p:attrNameLst>
                                      </p:cBhvr>
                                      <p:to>
                                        <p:strVal val="visible"/>
                                      </p:to>
                                    </p:set>
                                    <p:animEffect transition="in" filter="strips(upRight)">
                                      <p:cBhvr>
                                        <p:cTn id="26" dur="100"/>
                                        <p:tgtEl>
                                          <p:spTgt spid="37890"/>
                                        </p:tgtEl>
                                      </p:cBhvr>
                                    </p:animEffect>
                                  </p:childTnLst>
                                </p:cTn>
                              </p:par>
                              <p:par>
                                <p:cTn id="27" presetID="18" presetClass="entr" presetSubtype="6" repeatCount="indefinite" fill="hold" nodeType="withEffect">
                                  <p:stCondLst>
                                    <p:cond delay="0"/>
                                  </p:stCondLst>
                                  <p:childTnLst>
                                    <p:set>
                                      <p:cBhvr>
                                        <p:cTn id="28" dur="1" fill="hold">
                                          <p:stCondLst>
                                            <p:cond delay="0"/>
                                          </p:stCondLst>
                                        </p:cTn>
                                        <p:tgtEl>
                                          <p:spTgt spid="37897"/>
                                        </p:tgtEl>
                                        <p:attrNameLst>
                                          <p:attrName>style.visibility</p:attrName>
                                        </p:attrNameLst>
                                      </p:cBhvr>
                                      <p:to>
                                        <p:strVal val="visible"/>
                                      </p:to>
                                    </p:set>
                                    <p:animEffect transition="in" filter="strips(downRight)">
                                      <p:cBhvr>
                                        <p:cTn id="29" dur="100"/>
                                        <p:tgtEl>
                                          <p:spTgt spid="37897"/>
                                        </p:tgtEl>
                                      </p:cBhvr>
                                    </p:animEffect>
                                  </p:childTnLst>
                                </p:cTn>
                              </p:par>
                              <p:par>
                                <p:cTn id="30" presetID="18" presetClass="entr" presetSubtype="6" repeatCount="indefinite" fill="hold" nodeType="withEffect">
                                  <p:stCondLst>
                                    <p:cond delay="0"/>
                                  </p:stCondLst>
                                  <p:childTnLst>
                                    <p:set>
                                      <p:cBhvr>
                                        <p:cTn id="31" dur="1" fill="hold">
                                          <p:stCondLst>
                                            <p:cond delay="0"/>
                                          </p:stCondLst>
                                        </p:cTn>
                                        <p:tgtEl>
                                          <p:spTgt spid="37891"/>
                                        </p:tgtEl>
                                        <p:attrNameLst>
                                          <p:attrName>style.visibility</p:attrName>
                                        </p:attrNameLst>
                                      </p:cBhvr>
                                      <p:to>
                                        <p:strVal val="visible"/>
                                      </p:to>
                                    </p:set>
                                    <p:animEffect transition="in" filter="strips(downRight)">
                                      <p:cBhvr>
                                        <p:cTn id="32" dur="1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1" descr="aurora-borea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23813"/>
            <a:ext cx="12192001" cy="914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2"/>
          <p:cNvSpPr txBox="1">
            <a:spLocks noChangeArrowheads="1"/>
          </p:cNvSpPr>
          <p:nvPr/>
        </p:nvSpPr>
        <p:spPr bwMode="auto">
          <a:xfrm>
            <a:off x="4405312" y="500858"/>
            <a:ext cx="75295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vi-VN" altLang="en-US" sz="2600" dirty="0">
                <a:solidFill>
                  <a:srgbClr val="92D050"/>
                </a:solidFill>
                <a:latin typeface="Times New Roman" panose="02020603050405020304" pitchFamily="18" charset="0"/>
                <a:cs typeface="Times New Roman" panose="02020603050405020304" pitchFamily="18" charset="0"/>
              </a:rPr>
              <a:t>Chiếu vào catốt các ánh sáng có bước sóng khác nhau: Nhận xét các hiện tượng x</a:t>
            </a:r>
            <a:r>
              <a:rPr lang="en-US" altLang="en-US" sz="2600" dirty="0">
                <a:solidFill>
                  <a:srgbClr val="92D050"/>
                </a:solidFill>
                <a:latin typeface="Times New Roman" panose="02020603050405020304" pitchFamily="18" charset="0"/>
                <a:cs typeface="Times New Roman" panose="02020603050405020304" pitchFamily="18" charset="0"/>
              </a:rPr>
              <a:t>ảy ra?</a:t>
            </a:r>
            <a:endParaRPr lang="vi-VN" altLang="en-US" sz="2600" dirty="0">
              <a:solidFill>
                <a:srgbClr val="92D050"/>
              </a:solidFill>
              <a:latin typeface="Times New Roman" panose="02020603050405020304" pitchFamily="18" charset="0"/>
              <a:cs typeface="Times New Roman" panose="02020603050405020304" pitchFamily="18" charset="0"/>
            </a:endParaRPr>
          </a:p>
        </p:txBody>
      </p:sp>
      <p:sp>
        <p:nvSpPr>
          <p:cNvPr id="11268" name="Freeform 4"/>
          <p:cNvSpPr>
            <a:spLocks/>
          </p:cNvSpPr>
          <p:nvPr/>
        </p:nvSpPr>
        <p:spPr bwMode="auto">
          <a:xfrm>
            <a:off x="8170863" y="2628900"/>
            <a:ext cx="2328862" cy="3684588"/>
          </a:xfrm>
          <a:custGeom>
            <a:avLst/>
            <a:gdLst>
              <a:gd name="T0" fmla="*/ 0 w 1467"/>
              <a:gd name="T1" fmla="*/ 0 h 2321"/>
              <a:gd name="T2" fmla="*/ 2147483646 w 1467"/>
              <a:gd name="T3" fmla="*/ 0 h 2321"/>
              <a:gd name="T4" fmla="*/ 2147483646 w 1467"/>
              <a:gd name="T5" fmla="*/ 2147483646 h 2321"/>
              <a:gd name="T6" fmla="*/ 2147483646 w 1467"/>
              <a:gd name="T7" fmla="*/ 2147483646 h 2321"/>
              <a:gd name="T8" fmla="*/ 2147483646 w 1467"/>
              <a:gd name="T9" fmla="*/ 2147483646 h 2321"/>
              <a:gd name="T10" fmla="*/ 2147483646 w 1467"/>
              <a:gd name="T11" fmla="*/ 2147483646 h 2321"/>
              <a:gd name="T12" fmla="*/ 2147483646 w 1467"/>
              <a:gd name="T13" fmla="*/ 2147483646 h 2321"/>
              <a:gd name="T14" fmla="*/ 2147483646 w 1467"/>
              <a:gd name="T15" fmla="*/ 2147483646 h 2321"/>
              <a:gd name="T16" fmla="*/ 0 60000 65536"/>
              <a:gd name="T17" fmla="*/ 0 60000 65536"/>
              <a:gd name="T18" fmla="*/ 0 60000 65536"/>
              <a:gd name="T19" fmla="*/ 0 60000 65536"/>
              <a:gd name="T20" fmla="*/ 0 60000 65536"/>
              <a:gd name="T21" fmla="*/ 0 60000 65536"/>
              <a:gd name="T22" fmla="*/ 0 60000 65536"/>
              <a:gd name="T23" fmla="*/ 0 60000 65536"/>
              <a:gd name="T24" fmla="*/ 0 w 1467"/>
              <a:gd name="T25" fmla="*/ 0 h 2321"/>
              <a:gd name="T26" fmla="*/ 1467 w 1467"/>
              <a:gd name="T27" fmla="*/ 2321 h 23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7" h="2321">
                <a:moveTo>
                  <a:pt x="0" y="0"/>
                </a:moveTo>
                <a:lnTo>
                  <a:pt x="1210" y="0"/>
                </a:lnTo>
                <a:cubicBezTo>
                  <a:pt x="1218" y="323"/>
                  <a:pt x="1215" y="434"/>
                  <a:pt x="1205" y="757"/>
                </a:cubicBezTo>
                <a:cubicBezTo>
                  <a:pt x="1207" y="936"/>
                  <a:pt x="1222" y="966"/>
                  <a:pt x="1213" y="1061"/>
                </a:cubicBezTo>
                <a:cubicBezTo>
                  <a:pt x="1208" y="1158"/>
                  <a:pt x="1223" y="1259"/>
                  <a:pt x="1177" y="1337"/>
                </a:cubicBezTo>
                <a:cubicBezTo>
                  <a:pt x="1102" y="1386"/>
                  <a:pt x="949" y="1409"/>
                  <a:pt x="937" y="1529"/>
                </a:cubicBezTo>
                <a:cubicBezTo>
                  <a:pt x="925" y="1649"/>
                  <a:pt x="1243" y="1593"/>
                  <a:pt x="1357" y="1649"/>
                </a:cubicBezTo>
                <a:cubicBezTo>
                  <a:pt x="1467" y="1713"/>
                  <a:pt x="1392" y="2167"/>
                  <a:pt x="1417" y="2321"/>
                </a:cubicBezTo>
              </a:path>
            </a:pathLst>
          </a:custGeom>
          <a:noFill/>
          <a:ln w="38100" cmpd="sng">
            <a:solidFill>
              <a:schemeClr val="bg1"/>
            </a:solidFill>
            <a:round/>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1" name="Line 5"/>
          <p:cNvSpPr>
            <a:spLocks noChangeShapeType="1"/>
          </p:cNvSpPr>
          <p:nvPr/>
        </p:nvSpPr>
        <p:spPr bwMode="auto">
          <a:xfrm flipV="1">
            <a:off x="3621088" y="2244726"/>
            <a:ext cx="741362" cy="3714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2" name="Line 6"/>
          <p:cNvSpPr>
            <a:spLocks noChangeShapeType="1"/>
          </p:cNvSpPr>
          <p:nvPr/>
        </p:nvSpPr>
        <p:spPr bwMode="auto">
          <a:xfrm>
            <a:off x="3621089" y="2744788"/>
            <a:ext cx="132238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3" name="Line 7"/>
          <p:cNvSpPr>
            <a:spLocks noChangeShapeType="1"/>
          </p:cNvSpPr>
          <p:nvPr/>
        </p:nvSpPr>
        <p:spPr bwMode="auto">
          <a:xfrm>
            <a:off x="3621089" y="2871789"/>
            <a:ext cx="846137" cy="3714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4" name="Freeform 8"/>
          <p:cNvSpPr>
            <a:spLocks/>
          </p:cNvSpPr>
          <p:nvPr/>
        </p:nvSpPr>
        <p:spPr bwMode="auto">
          <a:xfrm>
            <a:off x="3408364" y="2859089"/>
            <a:ext cx="230187" cy="922337"/>
          </a:xfrm>
          <a:custGeom>
            <a:avLst/>
            <a:gdLst/>
            <a:ahLst/>
            <a:cxnLst>
              <a:cxn ang="0">
                <a:pos x="72" y="0"/>
              </a:cxn>
              <a:cxn ang="0">
                <a:pos x="0" y="194"/>
              </a:cxn>
              <a:cxn ang="0">
                <a:pos x="0" y="581"/>
              </a:cxn>
              <a:cxn ang="0">
                <a:pos x="145" y="581"/>
              </a:cxn>
              <a:cxn ang="0">
                <a:pos x="144" y="187"/>
              </a:cxn>
              <a:cxn ang="0">
                <a:pos x="72" y="0"/>
              </a:cxn>
            </a:cxnLst>
            <a:rect l="0" t="0" r="r" b="b"/>
            <a:pathLst>
              <a:path w="145" h="581">
                <a:moveTo>
                  <a:pt x="72" y="0"/>
                </a:moveTo>
                <a:lnTo>
                  <a:pt x="0" y="194"/>
                </a:lnTo>
                <a:lnTo>
                  <a:pt x="0" y="581"/>
                </a:lnTo>
                <a:lnTo>
                  <a:pt x="145" y="581"/>
                </a:lnTo>
                <a:lnTo>
                  <a:pt x="144" y="187"/>
                </a:lnTo>
                <a:lnTo>
                  <a:pt x="72" y="0"/>
                </a:lnTo>
                <a:close/>
              </a:path>
            </a:pathLst>
          </a:custGeom>
          <a:gradFill rotWithShape="1">
            <a:gsLst>
              <a:gs pos="0">
                <a:schemeClr val="bg1">
                  <a:gamma/>
                  <a:shade val="46275"/>
                  <a:invGamma/>
                  <a:alpha val="73000"/>
                </a:schemeClr>
              </a:gs>
              <a:gs pos="50000">
                <a:schemeClr val="bg1"/>
              </a:gs>
              <a:gs pos="100000">
                <a:schemeClr val="bg1">
                  <a:gamma/>
                  <a:shade val="46275"/>
                  <a:invGamma/>
                  <a:alpha val="73000"/>
                </a:schemeClr>
              </a:gs>
            </a:gsLst>
            <a:lin ang="0" scaled="1"/>
          </a:gradFill>
          <a:ln w="9525">
            <a:solidFill>
              <a:schemeClr val="tx1"/>
            </a:solidFill>
            <a:round/>
            <a:headEnd/>
            <a:tailEnd/>
          </a:ln>
          <a:effectLst/>
        </p:spPr>
        <p:txBody>
          <a:bodyPr/>
          <a:lstStyle/>
          <a:p>
            <a:pPr eaLnBrk="1" hangingPunct="1">
              <a:spcBef>
                <a:spcPct val="50000"/>
              </a:spcBef>
              <a:defRPr/>
            </a:pPr>
            <a:endParaRPr lang="en-US">
              <a:cs typeface="Arial" charset="0"/>
            </a:endParaRPr>
          </a:p>
        </p:txBody>
      </p:sp>
      <p:sp>
        <p:nvSpPr>
          <p:cNvPr id="39945" name="Freeform 9"/>
          <p:cNvSpPr>
            <a:spLocks/>
          </p:cNvSpPr>
          <p:nvPr/>
        </p:nvSpPr>
        <p:spPr bwMode="auto">
          <a:xfrm flipV="1">
            <a:off x="3408364" y="1708150"/>
            <a:ext cx="230187" cy="922338"/>
          </a:xfrm>
          <a:custGeom>
            <a:avLst/>
            <a:gdLst/>
            <a:ahLst/>
            <a:cxnLst>
              <a:cxn ang="0">
                <a:pos x="72" y="0"/>
              </a:cxn>
              <a:cxn ang="0">
                <a:pos x="0" y="194"/>
              </a:cxn>
              <a:cxn ang="0">
                <a:pos x="0" y="581"/>
              </a:cxn>
              <a:cxn ang="0">
                <a:pos x="145" y="581"/>
              </a:cxn>
              <a:cxn ang="0">
                <a:pos x="144" y="187"/>
              </a:cxn>
              <a:cxn ang="0">
                <a:pos x="72" y="0"/>
              </a:cxn>
            </a:cxnLst>
            <a:rect l="0" t="0" r="r" b="b"/>
            <a:pathLst>
              <a:path w="145" h="581">
                <a:moveTo>
                  <a:pt x="72" y="0"/>
                </a:moveTo>
                <a:lnTo>
                  <a:pt x="0" y="194"/>
                </a:lnTo>
                <a:lnTo>
                  <a:pt x="0" y="581"/>
                </a:lnTo>
                <a:lnTo>
                  <a:pt x="145" y="581"/>
                </a:lnTo>
                <a:lnTo>
                  <a:pt x="144" y="187"/>
                </a:lnTo>
                <a:lnTo>
                  <a:pt x="72" y="0"/>
                </a:lnTo>
                <a:close/>
              </a:path>
            </a:pathLst>
          </a:custGeom>
          <a:gradFill rotWithShape="1">
            <a:gsLst>
              <a:gs pos="0">
                <a:schemeClr val="bg1">
                  <a:gamma/>
                  <a:shade val="46275"/>
                  <a:invGamma/>
                  <a:alpha val="73000"/>
                </a:schemeClr>
              </a:gs>
              <a:gs pos="50000">
                <a:schemeClr val="bg1"/>
              </a:gs>
              <a:gs pos="100000">
                <a:schemeClr val="bg1">
                  <a:gamma/>
                  <a:shade val="46275"/>
                  <a:invGamma/>
                  <a:alpha val="73000"/>
                </a:schemeClr>
              </a:gs>
            </a:gsLst>
            <a:lin ang="0" scaled="1"/>
          </a:gradFill>
          <a:ln w="9525">
            <a:solidFill>
              <a:schemeClr val="tx1"/>
            </a:solidFill>
            <a:round/>
            <a:headEnd/>
            <a:tailEnd/>
          </a:ln>
          <a:effectLst/>
        </p:spPr>
        <p:txBody>
          <a:bodyPr/>
          <a:lstStyle/>
          <a:p>
            <a:pPr eaLnBrk="1" hangingPunct="1">
              <a:spcBef>
                <a:spcPct val="50000"/>
              </a:spcBef>
              <a:defRPr/>
            </a:pPr>
            <a:endParaRPr lang="en-US">
              <a:cs typeface="Arial" charset="0"/>
            </a:endParaRPr>
          </a:p>
        </p:txBody>
      </p:sp>
      <p:sp>
        <p:nvSpPr>
          <p:cNvPr id="39946" name="Rectangle 10"/>
          <p:cNvSpPr>
            <a:spLocks noChangeArrowheads="1"/>
          </p:cNvSpPr>
          <p:nvPr/>
        </p:nvSpPr>
        <p:spPr bwMode="auto">
          <a:xfrm>
            <a:off x="4943475" y="1706563"/>
            <a:ext cx="192088" cy="1998662"/>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sp>
        <p:nvSpPr>
          <p:cNvPr id="39947" name="Line 11"/>
          <p:cNvSpPr>
            <a:spLocks noChangeShapeType="1"/>
          </p:cNvSpPr>
          <p:nvPr/>
        </p:nvSpPr>
        <p:spPr bwMode="auto">
          <a:xfrm flipV="1">
            <a:off x="5097464" y="2743200"/>
            <a:ext cx="2420937" cy="1588"/>
          </a:xfrm>
          <a:prstGeom prst="line">
            <a:avLst/>
          </a:prstGeom>
          <a:noFill/>
          <a:ln w="9525">
            <a:solidFill>
              <a:srgbClr val="D6009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8" name="Line 12"/>
          <p:cNvSpPr>
            <a:spLocks noChangeShapeType="1"/>
          </p:cNvSpPr>
          <p:nvPr/>
        </p:nvSpPr>
        <p:spPr bwMode="auto">
          <a:xfrm flipV="1">
            <a:off x="3638551" y="2476500"/>
            <a:ext cx="1304925" cy="1905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9" name="Line 13"/>
          <p:cNvSpPr>
            <a:spLocks noChangeShapeType="1"/>
          </p:cNvSpPr>
          <p:nvPr/>
        </p:nvSpPr>
        <p:spPr bwMode="auto">
          <a:xfrm flipV="1">
            <a:off x="5135564" y="2166939"/>
            <a:ext cx="2420937" cy="269875"/>
          </a:xfrm>
          <a:prstGeom prst="line">
            <a:avLst/>
          </a:prstGeom>
          <a:noFill/>
          <a:ln w="9525">
            <a:solidFill>
              <a:srgbClr val="D6009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0" name="Freeform 14"/>
          <p:cNvSpPr>
            <a:spLocks/>
          </p:cNvSpPr>
          <p:nvPr/>
        </p:nvSpPr>
        <p:spPr bwMode="auto">
          <a:xfrm>
            <a:off x="3630613" y="2805113"/>
            <a:ext cx="1314450" cy="171450"/>
          </a:xfrm>
          <a:custGeom>
            <a:avLst/>
            <a:gdLst>
              <a:gd name="T0" fmla="*/ 0 w 828"/>
              <a:gd name="T1" fmla="*/ 0 h 108"/>
              <a:gd name="T2" fmla="*/ 2147483646 w 828"/>
              <a:gd name="T3" fmla="*/ 2147483646 h 108"/>
              <a:gd name="T4" fmla="*/ 0 60000 65536"/>
              <a:gd name="T5" fmla="*/ 0 60000 65536"/>
              <a:gd name="T6" fmla="*/ 0 w 828"/>
              <a:gd name="T7" fmla="*/ 0 h 108"/>
              <a:gd name="T8" fmla="*/ 828 w 828"/>
              <a:gd name="T9" fmla="*/ 108 h 108"/>
            </a:gdLst>
            <a:ahLst/>
            <a:cxnLst>
              <a:cxn ang="T4">
                <a:pos x="T0" y="T1"/>
              </a:cxn>
              <a:cxn ang="T5">
                <a:pos x="T2" y="T3"/>
              </a:cxn>
            </a:cxnLst>
            <a:rect l="T6" t="T7" r="T8" b="T9"/>
            <a:pathLst>
              <a:path w="828" h="108">
                <a:moveTo>
                  <a:pt x="0" y="0"/>
                </a:moveTo>
                <a:lnTo>
                  <a:pt x="828" y="108"/>
                </a:lnTo>
              </a:path>
            </a:pathLst>
          </a:custGeom>
          <a:noFill/>
          <a:ln w="9525">
            <a:solidFill>
              <a:schemeClr val="bg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1" name="Freeform 15"/>
          <p:cNvSpPr>
            <a:spLocks/>
          </p:cNvSpPr>
          <p:nvPr/>
        </p:nvSpPr>
        <p:spPr bwMode="auto">
          <a:xfrm>
            <a:off x="5145088" y="2995614"/>
            <a:ext cx="2462212" cy="307975"/>
          </a:xfrm>
          <a:custGeom>
            <a:avLst/>
            <a:gdLst>
              <a:gd name="T0" fmla="*/ 0 w 1551"/>
              <a:gd name="T1" fmla="*/ 0 h 194"/>
              <a:gd name="T2" fmla="*/ 2147483646 w 1551"/>
              <a:gd name="T3" fmla="*/ 2147483646 h 194"/>
              <a:gd name="T4" fmla="*/ 0 60000 65536"/>
              <a:gd name="T5" fmla="*/ 0 60000 65536"/>
              <a:gd name="T6" fmla="*/ 0 w 1551"/>
              <a:gd name="T7" fmla="*/ 0 h 194"/>
              <a:gd name="T8" fmla="*/ 1551 w 1551"/>
              <a:gd name="T9" fmla="*/ 194 h 194"/>
            </a:gdLst>
            <a:ahLst/>
            <a:cxnLst>
              <a:cxn ang="T4">
                <a:pos x="T0" y="T1"/>
              </a:cxn>
              <a:cxn ang="T5">
                <a:pos x="T2" y="T3"/>
              </a:cxn>
            </a:cxnLst>
            <a:rect l="T6" t="T7" r="T8" b="T9"/>
            <a:pathLst>
              <a:path w="1551" h="194">
                <a:moveTo>
                  <a:pt x="0" y="0"/>
                </a:moveTo>
                <a:lnTo>
                  <a:pt x="1551" y="194"/>
                </a:lnTo>
              </a:path>
            </a:pathLst>
          </a:custGeom>
          <a:noFill/>
          <a:ln w="9525">
            <a:solidFill>
              <a:srgbClr val="D60093"/>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0" name="Oval 16"/>
          <p:cNvSpPr>
            <a:spLocks noChangeArrowheads="1"/>
          </p:cNvSpPr>
          <p:nvPr/>
        </p:nvSpPr>
        <p:spPr bwMode="auto">
          <a:xfrm>
            <a:off x="6211888" y="1706563"/>
            <a:ext cx="2074862" cy="2074862"/>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sp>
        <p:nvSpPr>
          <p:cNvPr id="11281" name="Oval 17"/>
          <p:cNvSpPr>
            <a:spLocks noChangeArrowheads="1"/>
          </p:cNvSpPr>
          <p:nvPr/>
        </p:nvSpPr>
        <p:spPr bwMode="auto">
          <a:xfrm>
            <a:off x="6627814" y="1962151"/>
            <a:ext cx="446087" cy="1501775"/>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sp>
        <p:nvSpPr>
          <p:cNvPr id="11282" name="Line 18"/>
          <p:cNvSpPr>
            <a:spLocks noChangeShapeType="1"/>
          </p:cNvSpPr>
          <p:nvPr/>
        </p:nvSpPr>
        <p:spPr bwMode="auto">
          <a:xfrm>
            <a:off x="6826250" y="4356100"/>
            <a:ext cx="32639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283" name="Group 19"/>
          <p:cNvGrpSpPr>
            <a:grpSpLocks/>
          </p:cNvGrpSpPr>
          <p:nvPr/>
        </p:nvGrpSpPr>
        <p:grpSpPr bwMode="auto">
          <a:xfrm rot="5400000">
            <a:off x="8247063" y="4011613"/>
            <a:ext cx="730250" cy="730250"/>
            <a:chOff x="1356" y="588"/>
            <a:chExt cx="3967" cy="3967"/>
          </a:xfrm>
        </p:grpSpPr>
        <p:grpSp>
          <p:nvGrpSpPr>
            <p:cNvPr id="11378" name="Group 20"/>
            <p:cNvGrpSpPr>
              <a:grpSpLocks/>
            </p:cNvGrpSpPr>
            <p:nvPr/>
          </p:nvGrpSpPr>
          <p:grpSpPr bwMode="auto">
            <a:xfrm>
              <a:off x="1356" y="588"/>
              <a:ext cx="3967" cy="3967"/>
              <a:chOff x="1275" y="571"/>
              <a:chExt cx="3967" cy="3967"/>
            </a:xfrm>
          </p:grpSpPr>
          <p:grpSp>
            <p:nvGrpSpPr>
              <p:cNvPr id="11380" name="Group 21"/>
              <p:cNvGrpSpPr>
                <a:grpSpLocks/>
              </p:cNvGrpSpPr>
              <p:nvPr/>
            </p:nvGrpSpPr>
            <p:grpSpPr bwMode="auto">
              <a:xfrm>
                <a:off x="1275" y="571"/>
                <a:ext cx="3967" cy="3967"/>
                <a:chOff x="1275" y="571"/>
                <a:chExt cx="3967" cy="3967"/>
              </a:xfrm>
            </p:grpSpPr>
            <p:sp>
              <p:nvSpPr>
                <p:cNvPr id="11382" name="Oval 22"/>
                <p:cNvSpPr>
                  <a:spLocks noChangeArrowheads="1"/>
                </p:cNvSpPr>
                <p:nvPr/>
              </p:nvSpPr>
              <p:spPr bwMode="auto">
                <a:xfrm>
                  <a:off x="1275" y="571"/>
                  <a:ext cx="3967" cy="3967"/>
                </a:xfrm>
                <a:prstGeom prst="ellipse">
                  <a:avLst/>
                </a:prstGeom>
                <a:solidFill>
                  <a:schemeClr val="bg1"/>
                </a:solidFill>
                <a:ln w="762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sp>
              <p:nvSpPr>
                <p:cNvPr id="11383" name="Arc 23"/>
                <p:cNvSpPr>
                  <a:spLocks/>
                </p:cNvSpPr>
                <p:nvPr/>
              </p:nvSpPr>
              <p:spPr bwMode="auto">
                <a:xfrm flipH="1">
                  <a:off x="1404" y="660"/>
                  <a:ext cx="1906" cy="3750"/>
                </a:xfrm>
                <a:custGeom>
                  <a:avLst/>
                  <a:gdLst>
                    <a:gd name="T0" fmla="*/ 0 w 21985"/>
                    <a:gd name="T1" fmla="*/ 0 h 43200"/>
                    <a:gd name="T2" fmla="*/ 0 w 21985"/>
                    <a:gd name="T3" fmla="*/ 0 h 43200"/>
                    <a:gd name="T4" fmla="*/ 0 w 21985"/>
                    <a:gd name="T5" fmla="*/ 0 h 43200"/>
                    <a:gd name="T6" fmla="*/ 0 60000 65536"/>
                    <a:gd name="T7" fmla="*/ 0 60000 65536"/>
                    <a:gd name="T8" fmla="*/ 0 60000 65536"/>
                    <a:gd name="T9" fmla="*/ 0 w 21985"/>
                    <a:gd name="T10" fmla="*/ 0 h 43200"/>
                    <a:gd name="T11" fmla="*/ 21985 w 21985"/>
                    <a:gd name="T12" fmla="*/ 43200 h 43200"/>
                  </a:gdLst>
                  <a:ahLst/>
                  <a:cxnLst>
                    <a:cxn ang="T6">
                      <a:pos x="T0" y="T1"/>
                    </a:cxn>
                    <a:cxn ang="T7">
                      <a:pos x="T2" y="T3"/>
                    </a:cxn>
                    <a:cxn ang="T8">
                      <a:pos x="T4" y="T5"/>
                    </a:cxn>
                  </a:cxnLst>
                  <a:rect l="T9" t="T10" r="T11" b="T12"/>
                  <a:pathLst>
                    <a:path w="21985" h="43200" fill="none" extrusionOk="0">
                      <a:moveTo>
                        <a:pt x="174" y="1"/>
                      </a:moveTo>
                      <a:cubicBezTo>
                        <a:pt x="244" y="0"/>
                        <a:pt x="314" y="-1"/>
                        <a:pt x="385" y="0"/>
                      </a:cubicBezTo>
                      <a:cubicBezTo>
                        <a:pt x="12314" y="0"/>
                        <a:pt x="21985" y="9670"/>
                        <a:pt x="21985" y="21600"/>
                      </a:cubicBezTo>
                      <a:cubicBezTo>
                        <a:pt x="21985" y="33529"/>
                        <a:pt x="12314" y="43200"/>
                        <a:pt x="385" y="43200"/>
                      </a:cubicBezTo>
                      <a:cubicBezTo>
                        <a:pt x="256" y="43200"/>
                        <a:pt x="128" y="43198"/>
                        <a:pt x="0" y="43196"/>
                      </a:cubicBezTo>
                    </a:path>
                    <a:path w="21985" h="43200" stroke="0" extrusionOk="0">
                      <a:moveTo>
                        <a:pt x="174" y="1"/>
                      </a:moveTo>
                      <a:cubicBezTo>
                        <a:pt x="244" y="0"/>
                        <a:pt x="314" y="-1"/>
                        <a:pt x="385" y="0"/>
                      </a:cubicBezTo>
                      <a:cubicBezTo>
                        <a:pt x="12314" y="0"/>
                        <a:pt x="21985" y="9670"/>
                        <a:pt x="21985" y="21600"/>
                      </a:cubicBezTo>
                      <a:cubicBezTo>
                        <a:pt x="21985" y="33529"/>
                        <a:pt x="12314" y="43200"/>
                        <a:pt x="385" y="43200"/>
                      </a:cubicBezTo>
                      <a:cubicBezTo>
                        <a:pt x="256" y="43200"/>
                        <a:pt x="128" y="43198"/>
                        <a:pt x="0" y="43196"/>
                      </a:cubicBezTo>
                      <a:lnTo>
                        <a:pt x="385" y="21600"/>
                      </a:lnTo>
                      <a:lnTo>
                        <a:pt x="174" y="1"/>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84" name="Line 24"/>
                <p:cNvSpPr>
                  <a:spLocks noChangeShapeType="1"/>
                </p:cNvSpPr>
                <p:nvPr/>
              </p:nvSpPr>
              <p:spPr bwMode="auto">
                <a:xfrm>
                  <a:off x="3291" y="587"/>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5" name="Line 25"/>
                <p:cNvSpPr>
                  <a:spLocks noChangeShapeType="1"/>
                </p:cNvSpPr>
                <p:nvPr/>
              </p:nvSpPr>
              <p:spPr bwMode="auto">
                <a:xfrm rot="5400000">
                  <a:off x="1405" y="2450"/>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6" name="Line 26"/>
                <p:cNvSpPr>
                  <a:spLocks noChangeShapeType="1"/>
                </p:cNvSpPr>
                <p:nvPr/>
              </p:nvSpPr>
              <p:spPr bwMode="auto">
                <a:xfrm rot="18900000" flipV="1">
                  <a:off x="1961" y="1143"/>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7" name="Line 27"/>
                <p:cNvSpPr>
                  <a:spLocks noChangeShapeType="1"/>
                </p:cNvSpPr>
                <p:nvPr/>
              </p:nvSpPr>
              <p:spPr bwMode="auto">
                <a:xfrm rot="2700000">
                  <a:off x="1984" y="3805"/>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8" name="Line 28"/>
                <p:cNvSpPr>
                  <a:spLocks noChangeShapeType="1"/>
                </p:cNvSpPr>
                <p:nvPr/>
              </p:nvSpPr>
              <p:spPr bwMode="auto">
                <a:xfrm rot="3900000">
                  <a:off x="1550" y="3200"/>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9" name="Line 29"/>
                <p:cNvSpPr>
                  <a:spLocks noChangeShapeType="1"/>
                </p:cNvSpPr>
                <p:nvPr/>
              </p:nvSpPr>
              <p:spPr bwMode="auto">
                <a:xfrm rot="17700000" flipV="1">
                  <a:off x="1549" y="1772"/>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90" name="Line 30"/>
                <p:cNvSpPr>
                  <a:spLocks noChangeShapeType="1"/>
                </p:cNvSpPr>
                <p:nvPr/>
              </p:nvSpPr>
              <p:spPr bwMode="auto">
                <a:xfrm rot="9000000">
                  <a:off x="2541" y="732"/>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91" name="Line 31"/>
                <p:cNvSpPr>
                  <a:spLocks noChangeShapeType="1"/>
                </p:cNvSpPr>
                <p:nvPr/>
              </p:nvSpPr>
              <p:spPr bwMode="auto">
                <a:xfrm rot="12300000" flipV="1">
                  <a:off x="2541" y="4174"/>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81" name="Line 32"/>
              <p:cNvSpPr>
                <a:spLocks noChangeShapeType="1"/>
              </p:cNvSpPr>
              <p:nvPr/>
            </p:nvSpPr>
            <p:spPr bwMode="auto">
              <a:xfrm>
                <a:off x="3315" y="4337"/>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79" name="Oval 33"/>
            <p:cNvSpPr>
              <a:spLocks noChangeArrowheads="1"/>
            </p:cNvSpPr>
            <p:nvPr/>
          </p:nvSpPr>
          <p:spPr bwMode="auto">
            <a:xfrm>
              <a:off x="3387" y="2523"/>
              <a:ext cx="49" cy="49"/>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sp>
        <p:nvSpPr>
          <p:cNvPr id="39970" name="Line 34"/>
          <p:cNvSpPr>
            <a:spLocks noChangeShapeType="1"/>
          </p:cNvSpPr>
          <p:nvPr/>
        </p:nvSpPr>
        <p:spPr bwMode="auto">
          <a:xfrm rot="13400977" flipV="1">
            <a:off x="8429625" y="4165601"/>
            <a:ext cx="393700" cy="385763"/>
          </a:xfrm>
          <a:prstGeom prst="line">
            <a:avLst/>
          </a:prstGeom>
          <a:noFill/>
          <a:ln w="38100">
            <a:solidFill>
              <a:schemeClr val="tx1"/>
            </a:solidFill>
            <a:round/>
            <a:headEnd/>
            <a:tailEnd type="stealth" w="sm" len="sm"/>
          </a:ln>
          <a:extLst>
            <a:ext uri="{909E8E84-426E-40DD-AFC4-6F175D3DCCD1}">
              <a14:hiddenFill xmlns:a14="http://schemas.microsoft.com/office/drawing/2010/main">
                <a:noFill/>
              </a14:hiddenFill>
            </a:ext>
          </a:extLst>
        </p:spPr>
        <p:txBody>
          <a:bodyPr/>
          <a:lstStyle/>
          <a:p>
            <a:endParaRPr lang="en-US"/>
          </a:p>
        </p:txBody>
      </p:sp>
      <p:sp>
        <p:nvSpPr>
          <p:cNvPr id="11285" name="Freeform 35"/>
          <p:cNvSpPr>
            <a:spLocks/>
          </p:cNvSpPr>
          <p:nvPr/>
        </p:nvSpPr>
        <p:spPr bwMode="auto">
          <a:xfrm>
            <a:off x="8308975" y="4230688"/>
            <a:ext cx="630238" cy="487362"/>
          </a:xfrm>
          <a:custGeom>
            <a:avLst/>
            <a:gdLst>
              <a:gd name="T0" fmla="*/ 0 w 397"/>
              <a:gd name="T1" fmla="*/ 2147483646 h 307"/>
              <a:gd name="T2" fmla="*/ 2147483646 w 397"/>
              <a:gd name="T3" fmla="*/ 2147483646 h 307"/>
              <a:gd name="T4" fmla="*/ 2147483646 w 397"/>
              <a:gd name="T5" fmla="*/ 2147483646 h 307"/>
              <a:gd name="T6" fmla="*/ 2147483646 w 397"/>
              <a:gd name="T7" fmla="*/ 2147483646 h 307"/>
              <a:gd name="T8" fmla="*/ 2147483646 w 397"/>
              <a:gd name="T9" fmla="*/ 2147483646 h 307"/>
              <a:gd name="T10" fmla="*/ 2147483646 w 397"/>
              <a:gd name="T11" fmla="*/ 2147483646 h 307"/>
              <a:gd name="T12" fmla="*/ 2147483646 w 397"/>
              <a:gd name="T13" fmla="*/ 2147483646 h 307"/>
              <a:gd name="T14" fmla="*/ 2147483646 w 397"/>
              <a:gd name="T15" fmla="*/ 2147483646 h 307"/>
              <a:gd name="T16" fmla="*/ 2147483646 w 397"/>
              <a:gd name="T17" fmla="*/ 2147483646 h 307"/>
              <a:gd name="T18" fmla="*/ 2147483646 w 397"/>
              <a:gd name="T19" fmla="*/ 0 h 307"/>
              <a:gd name="T20" fmla="*/ 2147483646 w 397"/>
              <a:gd name="T21" fmla="*/ 2147483646 h 307"/>
              <a:gd name="T22" fmla="*/ 2147483646 w 397"/>
              <a:gd name="T23" fmla="*/ 2147483646 h 307"/>
              <a:gd name="T24" fmla="*/ 0 w 397"/>
              <a:gd name="T25" fmla="*/ 214748364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7"/>
              <a:gd name="T40" fmla="*/ 0 h 307"/>
              <a:gd name="T41" fmla="*/ 397 w 397"/>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7" h="307">
                <a:moveTo>
                  <a:pt x="0" y="132"/>
                </a:moveTo>
                <a:cubicBezTo>
                  <a:pt x="0" y="134"/>
                  <a:pt x="2" y="169"/>
                  <a:pt x="10" y="188"/>
                </a:cubicBezTo>
                <a:cubicBezTo>
                  <a:pt x="21" y="207"/>
                  <a:pt x="37" y="227"/>
                  <a:pt x="64" y="246"/>
                </a:cubicBezTo>
                <a:cubicBezTo>
                  <a:pt x="91" y="265"/>
                  <a:pt x="138" y="295"/>
                  <a:pt x="175" y="301"/>
                </a:cubicBezTo>
                <a:cubicBezTo>
                  <a:pt x="212" y="307"/>
                  <a:pt x="255" y="295"/>
                  <a:pt x="285" y="283"/>
                </a:cubicBezTo>
                <a:cubicBezTo>
                  <a:pt x="315" y="272"/>
                  <a:pt x="338" y="251"/>
                  <a:pt x="355" y="232"/>
                </a:cubicBezTo>
                <a:cubicBezTo>
                  <a:pt x="373" y="213"/>
                  <a:pt x="383" y="191"/>
                  <a:pt x="390" y="170"/>
                </a:cubicBezTo>
                <a:cubicBezTo>
                  <a:pt x="397" y="149"/>
                  <a:pt x="396" y="125"/>
                  <a:pt x="396" y="103"/>
                </a:cubicBezTo>
                <a:cubicBezTo>
                  <a:pt x="396" y="82"/>
                  <a:pt x="392" y="58"/>
                  <a:pt x="388" y="41"/>
                </a:cubicBezTo>
                <a:cubicBezTo>
                  <a:pt x="385" y="24"/>
                  <a:pt x="371" y="2"/>
                  <a:pt x="377" y="0"/>
                </a:cubicBezTo>
                <a:cubicBezTo>
                  <a:pt x="380" y="0"/>
                  <a:pt x="249" y="55"/>
                  <a:pt x="208" y="74"/>
                </a:cubicBezTo>
                <a:cubicBezTo>
                  <a:pt x="170" y="94"/>
                  <a:pt x="184" y="111"/>
                  <a:pt x="149" y="121"/>
                </a:cubicBezTo>
                <a:cubicBezTo>
                  <a:pt x="114" y="131"/>
                  <a:pt x="31" y="130"/>
                  <a:pt x="0" y="1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Oval 36"/>
          <p:cNvSpPr>
            <a:spLocks noChangeArrowheads="1"/>
          </p:cNvSpPr>
          <p:nvPr/>
        </p:nvSpPr>
        <p:spPr bwMode="auto">
          <a:xfrm rot="5400000">
            <a:off x="8516144" y="4280694"/>
            <a:ext cx="153988" cy="1524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nvGrpSpPr>
          <p:cNvPr id="11287" name="Group 37"/>
          <p:cNvGrpSpPr>
            <a:grpSpLocks/>
          </p:cNvGrpSpPr>
          <p:nvPr/>
        </p:nvGrpSpPr>
        <p:grpSpPr bwMode="auto">
          <a:xfrm rot="5400000">
            <a:off x="9744075" y="2974975"/>
            <a:ext cx="730250" cy="730250"/>
            <a:chOff x="1356" y="588"/>
            <a:chExt cx="3967" cy="3967"/>
          </a:xfrm>
        </p:grpSpPr>
        <p:grpSp>
          <p:nvGrpSpPr>
            <p:cNvPr id="11364" name="Group 38"/>
            <p:cNvGrpSpPr>
              <a:grpSpLocks/>
            </p:cNvGrpSpPr>
            <p:nvPr/>
          </p:nvGrpSpPr>
          <p:grpSpPr bwMode="auto">
            <a:xfrm>
              <a:off x="1356" y="588"/>
              <a:ext cx="3967" cy="3967"/>
              <a:chOff x="1275" y="571"/>
              <a:chExt cx="3967" cy="3967"/>
            </a:xfrm>
          </p:grpSpPr>
          <p:grpSp>
            <p:nvGrpSpPr>
              <p:cNvPr id="11366" name="Group 39"/>
              <p:cNvGrpSpPr>
                <a:grpSpLocks/>
              </p:cNvGrpSpPr>
              <p:nvPr/>
            </p:nvGrpSpPr>
            <p:grpSpPr bwMode="auto">
              <a:xfrm>
                <a:off x="1275" y="571"/>
                <a:ext cx="3967" cy="3967"/>
                <a:chOff x="1275" y="571"/>
                <a:chExt cx="3967" cy="3967"/>
              </a:xfrm>
            </p:grpSpPr>
            <p:sp>
              <p:nvSpPr>
                <p:cNvPr id="11368" name="Oval 40"/>
                <p:cNvSpPr>
                  <a:spLocks noChangeArrowheads="1"/>
                </p:cNvSpPr>
                <p:nvPr/>
              </p:nvSpPr>
              <p:spPr bwMode="auto">
                <a:xfrm>
                  <a:off x="1275" y="571"/>
                  <a:ext cx="3967" cy="3967"/>
                </a:xfrm>
                <a:prstGeom prst="ellipse">
                  <a:avLst/>
                </a:prstGeom>
                <a:solidFill>
                  <a:schemeClr val="bg1"/>
                </a:solidFill>
                <a:ln w="762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sp>
              <p:nvSpPr>
                <p:cNvPr id="11369" name="Arc 41"/>
                <p:cNvSpPr>
                  <a:spLocks/>
                </p:cNvSpPr>
                <p:nvPr/>
              </p:nvSpPr>
              <p:spPr bwMode="auto">
                <a:xfrm flipH="1">
                  <a:off x="1404" y="660"/>
                  <a:ext cx="1906" cy="3750"/>
                </a:xfrm>
                <a:custGeom>
                  <a:avLst/>
                  <a:gdLst>
                    <a:gd name="T0" fmla="*/ 0 w 21985"/>
                    <a:gd name="T1" fmla="*/ 0 h 43200"/>
                    <a:gd name="T2" fmla="*/ 0 w 21985"/>
                    <a:gd name="T3" fmla="*/ 0 h 43200"/>
                    <a:gd name="T4" fmla="*/ 0 w 21985"/>
                    <a:gd name="T5" fmla="*/ 0 h 43200"/>
                    <a:gd name="T6" fmla="*/ 0 60000 65536"/>
                    <a:gd name="T7" fmla="*/ 0 60000 65536"/>
                    <a:gd name="T8" fmla="*/ 0 60000 65536"/>
                    <a:gd name="T9" fmla="*/ 0 w 21985"/>
                    <a:gd name="T10" fmla="*/ 0 h 43200"/>
                    <a:gd name="T11" fmla="*/ 21985 w 21985"/>
                    <a:gd name="T12" fmla="*/ 43200 h 43200"/>
                  </a:gdLst>
                  <a:ahLst/>
                  <a:cxnLst>
                    <a:cxn ang="T6">
                      <a:pos x="T0" y="T1"/>
                    </a:cxn>
                    <a:cxn ang="T7">
                      <a:pos x="T2" y="T3"/>
                    </a:cxn>
                    <a:cxn ang="T8">
                      <a:pos x="T4" y="T5"/>
                    </a:cxn>
                  </a:cxnLst>
                  <a:rect l="T9" t="T10" r="T11" b="T12"/>
                  <a:pathLst>
                    <a:path w="21985" h="43200" fill="none" extrusionOk="0">
                      <a:moveTo>
                        <a:pt x="174" y="1"/>
                      </a:moveTo>
                      <a:cubicBezTo>
                        <a:pt x="244" y="0"/>
                        <a:pt x="314" y="-1"/>
                        <a:pt x="385" y="0"/>
                      </a:cubicBezTo>
                      <a:cubicBezTo>
                        <a:pt x="12314" y="0"/>
                        <a:pt x="21985" y="9670"/>
                        <a:pt x="21985" y="21600"/>
                      </a:cubicBezTo>
                      <a:cubicBezTo>
                        <a:pt x="21985" y="33529"/>
                        <a:pt x="12314" y="43200"/>
                        <a:pt x="385" y="43200"/>
                      </a:cubicBezTo>
                      <a:cubicBezTo>
                        <a:pt x="256" y="43200"/>
                        <a:pt x="128" y="43198"/>
                        <a:pt x="0" y="43196"/>
                      </a:cubicBezTo>
                    </a:path>
                    <a:path w="21985" h="43200" stroke="0" extrusionOk="0">
                      <a:moveTo>
                        <a:pt x="174" y="1"/>
                      </a:moveTo>
                      <a:cubicBezTo>
                        <a:pt x="244" y="0"/>
                        <a:pt x="314" y="-1"/>
                        <a:pt x="385" y="0"/>
                      </a:cubicBezTo>
                      <a:cubicBezTo>
                        <a:pt x="12314" y="0"/>
                        <a:pt x="21985" y="9670"/>
                        <a:pt x="21985" y="21600"/>
                      </a:cubicBezTo>
                      <a:cubicBezTo>
                        <a:pt x="21985" y="33529"/>
                        <a:pt x="12314" y="43200"/>
                        <a:pt x="385" y="43200"/>
                      </a:cubicBezTo>
                      <a:cubicBezTo>
                        <a:pt x="256" y="43200"/>
                        <a:pt x="128" y="43198"/>
                        <a:pt x="0" y="43196"/>
                      </a:cubicBezTo>
                      <a:lnTo>
                        <a:pt x="385" y="21600"/>
                      </a:lnTo>
                      <a:lnTo>
                        <a:pt x="174" y="1"/>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70" name="Line 42"/>
                <p:cNvSpPr>
                  <a:spLocks noChangeShapeType="1"/>
                </p:cNvSpPr>
                <p:nvPr/>
              </p:nvSpPr>
              <p:spPr bwMode="auto">
                <a:xfrm>
                  <a:off x="3291" y="587"/>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1" name="Line 43"/>
                <p:cNvSpPr>
                  <a:spLocks noChangeShapeType="1"/>
                </p:cNvSpPr>
                <p:nvPr/>
              </p:nvSpPr>
              <p:spPr bwMode="auto">
                <a:xfrm rot="5400000">
                  <a:off x="1405" y="2450"/>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2" name="Line 44"/>
                <p:cNvSpPr>
                  <a:spLocks noChangeShapeType="1"/>
                </p:cNvSpPr>
                <p:nvPr/>
              </p:nvSpPr>
              <p:spPr bwMode="auto">
                <a:xfrm rot="18900000" flipV="1">
                  <a:off x="1961" y="1143"/>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3" name="Line 45"/>
                <p:cNvSpPr>
                  <a:spLocks noChangeShapeType="1"/>
                </p:cNvSpPr>
                <p:nvPr/>
              </p:nvSpPr>
              <p:spPr bwMode="auto">
                <a:xfrm rot="2700000">
                  <a:off x="1984" y="3805"/>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4" name="Line 46"/>
                <p:cNvSpPr>
                  <a:spLocks noChangeShapeType="1"/>
                </p:cNvSpPr>
                <p:nvPr/>
              </p:nvSpPr>
              <p:spPr bwMode="auto">
                <a:xfrm rot="3900000">
                  <a:off x="1550" y="3200"/>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5" name="Line 47"/>
                <p:cNvSpPr>
                  <a:spLocks noChangeShapeType="1"/>
                </p:cNvSpPr>
                <p:nvPr/>
              </p:nvSpPr>
              <p:spPr bwMode="auto">
                <a:xfrm rot="17700000" flipV="1">
                  <a:off x="1549" y="1772"/>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6" name="Line 48"/>
                <p:cNvSpPr>
                  <a:spLocks noChangeShapeType="1"/>
                </p:cNvSpPr>
                <p:nvPr/>
              </p:nvSpPr>
              <p:spPr bwMode="auto">
                <a:xfrm rot="9000000">
                  <a:off x="2541" y="732"/>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7" name="Line 49"/>
                <p:cNvSpPr>
                  <a:spLocks noChangeShapeType="1"/>
                </p:cNvSpPr>
                <p:nvPr/>
              </p:nvSpPr>
              <p:spPr bwMode="auto">
                <a:xfrm rot="12300000" flipV="1">
                  <a:off x="2541" y="4174"/>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67" name="Line 50"/>
              <p:cNvSpPr>
                <a:spLocks noChangeShapeType="1"/>
              </p:cNvSpPr>
              <p:nvPr/>
            </p:nvSpPr>
            <p:spPr bwMode="auto">
              <a:xfrm>
                <a:off x="3315" y="4337"/>
                <a:ext cx="0" cy="1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65" name="Oval 51"/>
            <p:cNvSpPr>
              <a:spLocks noChangeArrowheads="1"/>
            </p:cNvSpPr>
            <p:nvPr/>
          </p:nvSpPr>
          <p:spPr bwMode="auto">
            <a:xfrm>
              <a:off x="3387" y="2523"/>
              <a:ext cx="49" cy="49"/>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grpSp>
      <p:sp>
        <p:nvSpPr>
          <p:cNvPr id="39988" name="Line 52"/>
          <p:cNvSpPr>
            <a:spLocks noChangeShapeType="1"/>
          </p:cNvSpPr>
          <p:nvPr/>
        </p:nvSpPr>
        <p:spPr bwMode="auto">
          <a:xfrm rot="13400977" flipV="1">
            <a:off x="9926638" y="3128963"/>
            <a:ext cx="393700" cy="385762"/>
          </a:xfrm>
          <a:prstGeom prst="line">
            <a:avLst/>
          </a:prstGeom>
          <a:noFill/>
          <a:ln w="38100">
            <a:solidFill>
              <a:schemeClr val="tx1"/>
            </a:solidFill>
            <a:round/>
            <a:headEnd/>
            <a:tailEnd type="stealth" w="sm" len="sm"/>
          </a:ln>
          <a:extLst>
            <a:ext uri="{909E8E84-426E-40DD-AFC4-6F175D3DCCD1}">
              <a14:hiddenFill xmlns:a14="http://schemas.microsoft.com/office/drawing/2010/main">
                <a:noFill/>
              </a14:hiddenFill>
            </a:ext>
          </a:extLst>
        </p:spPr>
        <p:txBody>
          <a:bodyPr/>
          <a:lstStyle/>
          <a:p>
            <a:endParaRPr lang="en-US"/>
          </a:p>
        </p:txBody>
      </p:sp>
      <p:sp>
        <p:nvSpPr>
          <p:cNvPr id="11289" name="Freeform 53"/>
          <p:cNvSpPr>
            <a:spLocks/>
          </p:cNvSpPr>
          <p:nvPr/>
        </p:nvSpPr>
        <p:spPr bwMode="auto">
          <a:xfrm>
            <a:off x="9805989" y="3194051"/>
            <a:ext cx="630237" cy="487363"/>
          </a:xfrm>
          <a:custGeom>
            <a:avLst/>
            <a:gdLst>
              <a:gd name="T0" fmla="*/ 0 w 397"/>
              <a:gd name="T1" fmla="*/ 2147483646 h 307"/>
              <a:gd name="T2" fmla="*/ 2147483646 w 397"/>
              <a:gd name="T3" fmla="*/ 2147483646 h 307"/>
              <a:gd name="T4" fmla="*/ 2147483646 w 397"/>
              <a:gd name="T5" fmla="*/ 2147483646 h 307"/>
              <a:gd name="T6" fmla="*/ 2147483646 w 397"/>
              <a:gd name="T7" fmla="*/ 2147483646 h 307"/>
              <a:gd name="T8" fmla="*/ 2147483646 w 397"/>
              <a:gd name="T9" fmla="*/ 2147483646 h 307"/>
              <a:gd name="T10" fmla="*/ 2147483646 w 397"/>
              <a:gd name="T11" fmla="*/ 2147483646 h 307"/>
              <a:gd name="T12" fmla="*/ 2147483646 w 397"/>
              <a:gd name="T13" fmla="*/ 2147483646 h 307"/>
              <a:gd name="T14" fmla="*/ 2147483646 w 397"/>
              <a:gd name="T15" fmla="*/ 2147483646 h 307"/>
              <a:gd name="T16" fmla="*/ 2147483646 w 397"/>
              <a:gd name="T17" fmla="*/ 2147483646 h 307"/>
              <a:gd name="T18" fmla="*/ 2147483646 w 397"/>
              <a:gd name="T19" fmla="*/ 0 h 307"/>
              <a:gd name="T20" fmla="*/ 2147483646 w 397"/>
              <a:gd name="T21" fmla="*/ 2147483646 h 307"/>
              <a:gd name="T22" fmla="*/ 2147483646 w 397"/>
              <a:gd name="T23" fmla="*/ 2147483646 h 307"/>
              <a:gd name="T24" fmla="*/ 0 w 397"/>
              <a:gd name="T25" fmla="*/ 2147483646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7"/>
              <a:gd name="T40" fmla="*/ 0 h 307"/>
              <a:gd name="T41" fmla="*/ 397 w 397"/>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7" h="307">
                <a:moveTo>
                  <a:pt x="0" y="132"/>
                </a:moveTo>
                <a:cubicBezTo>
                  <a:pt x="0" y="134"/>
                  <a:pt x="2" y="169"/>
                  <a:pt x="10" y="188"/>
                </a:cubicBezTo>
                <a:cubicBezTo>
                  <a:pt x="21" y="207"/>
                  <a:pt x="37" y="227"/>
                  <a:pt x="64" y="246"/>
                </a:cubicBezTo>
                <a:cubicBezTo>
                  <a:pt x="91" y="265"/>
                  <a:pt x="138" y="295"/>
                  <a:pt x="175" y="301"/>
                </a:cubicBezTo>
                <a:cubicBezTo>
                  <a:pt x="212" y="307"/>
                  <a:pt x="255" y="295"/>
                  <a:pt x="285" y="283"/>
                </a:cubicBezTo>
                <a:cubicBezTo>
                  <a:pt x="315" y="272"/>
                  <a:pt x="338" y="251"/>
                  <a:pt x="355" y="232"/>
                </a:cubicBezTo>
                <a:cubicBezTo>
                  <a:pt x="373" y="213"/>
                  <a:pt x="383" y="191"/>
                  <a:pt x="390" y="170"/>
                </a:cubicBezTo>
                <a:cubicBezTo>
                  <a:pt x="397" y="149"/>
                  <a:pt x="396" y="125"/>
                  <a:pt x="396" y="103"/>
                </a:cubicBezTo>
                <a:cubicBezTo>
                  <a:pt x="396" y="82"/>
                  <a:pt x="392" y="58"/>
                  <a:pt x="388" y="41"/>
                </a:cubicBezTo>
                <a:cubicBezTo>
                  <a:pt x="385" y="24"/>
                  <a:pt x="371" y="2"/>
                  <a:pt x="377" y="0"/>
                </a:cubicBezTo>
                <a:cubicBezTo>
                  <a:pt x="380" y="0"/>
                  <a:pt x="249" y="55"/>
                  <a:pt x="208" y="74"/>
                </a:cubicBezTo>
                <a:cubicBezTo>
                  <a:pt x="170" y="94"/>
                  <a:pt x="184" y="111"/>
                  <a:pt x="149" y="121"/>
                </a:cubicBezTo>
                <a:cubicBezTo>
                  <a:pt x="114" y="131"/>
                  <a:pt x="31" y="130"/>
                  <a:pt x="0" y="1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Oval 54"/>
          <p:cNvSpPr>
            <a:spLocks noChangeArrowheads="1"/>
          </p:cNvSpPr>
          <p:nvPr/>
        </p:nvSpPr>
        <p:spPr bwMode="auto">
          <a:xfrm rot="5400000">
            <a:off x="10013157" y="3244057"/>
            <a:ext cx="153987" cy="1524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I-Times" pitchFamily="2" charset="0"/>
            </a:endParaRPr>
          </a:p>
        </p:txBody>
      </p:sp>
      <p:sp>
        <p:nvSpPr>
          <p:cNvPr id="11291" name="Text Box 55"/>
          <p:cNvSpPr txBox="1">
            <a:spLocks noChangeArrowheads="1"/>
          </p:cNvSpPr>
          <p:nvPr/>
        </p:nvSpPr>
        <p:spPr bwMode="auto">
          <a:xfrm>
            <a:off x="8401050" y="4322764"/>
            <a:ext cx="409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a:solidFill>
                  <a:srgbClr val="FF0000"/>
                </a:solidFill>
                <a:latin typeface="VNI-Times" pitchFamily="2" charset="0"/>
              </a:rPr>
              <a:t>V</a:t>
            </a:r>
          </a:p>
        </p:txBody>
      </p:sp>
      <p:sp>
        <p:nvSpPr>
          <p:cNvPr id="11292" name="Text Box 56"/>
          <p:cNvSpPr txBox="1">
            <a:spLocks noChangeArrowheads="1"/>
          </p:cNvSpPr>
          <p:nvPr/>
        </p:nvSpPr>
        <p:spPr bwMode="auto">
          <a:xfrm>
            <a:off x="9810751" y="3208338"/>
            <a:ext cx="663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a:solidFill>
                  <a:srgbClr val="FF0000"/>
                </a:solidFill>
                <a:latin typeface="VNI-Times" pitchFamily="2" charset="0"/>
              </a:rPr>
              <a:t>mA</a:t>
            </a:r>
          </a:p>
        </p:txBody>
      </p:sp>
      <p:grpSp>
        <p:nvGrpSpPr>
          <p:cNvPr id="8" name="Group 57"/>
          <p:cNvGrpSpPr>
            <a:grpSpLocks/>
          </p:cNvGrpSpPr>
          <p:nvPr/>
        </p:nvGrpSpPr>
        <p:grpSpPr bwMode="auto">
          <a:xfrm>
            <a:off x="7670800" y="1898650"/>
            <a:ext cx="77788" cy="77788"/>
            <a:chOff x="1936" y="3200"/>
            <a:chExt cx="509" cy="509"/>
          </a:xfrm>
        </p:grpSpPr>
        <p:sp>
          <p:nvSpPr>
            <p:cNvPr id="39994" name="Oval 58"/>
            <p:cNvSpPr>
              <a:spLocks noChangeArrowheads="1"/>
            </p:cNvSpPr>
            <p:nvPr/>
          </p:nvSpPr>
          <p:spPr bwMode="auto">
            <a:xfrm>
              <a:off x="1936" y="3200"/>
              <a:ext cx="509" cy="509"/>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11363" name="Line 59"/>
            <p:cNvSpPr>
              <a:spLocks noChangeShapeType="1"/>
            </p:cNvSpPr>
            <p:nvPr/>
          </p:nvSpPr>
          <p:spPr bwMode="auto">
            <a:xfrm>
              <a:off x="2013" y="3455"/>
              <a:ext cx="35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60"/>
          <p:cNvGrpSpPr>
            <a:grpSpLocks/>
          </p:cNvGrpSpPr>
          <p:nvPr/>
        </p:nvGrpSpPr>
        <p:grpSpPr bwMode="auto">
          <a:xfrm>
            <a:off x="7939089" y="2128839"/>
            <a:ext cx="77787" cy="77787"/>
            <a:chOff x="1936" y="3200"/>
            <a:chExt cx="509" cy="509"/>
          </a:xfrm>
        </p:grpSpPr>
        <p:sp>
          <p:nvSpPr>
            <p:cNvPr id="39997" name="Oval 61"/>
            <p:cNvSpPr>
              <a:spLocks noChangeArrowheads="1"/>
            </p:cNvSpPr>
            <p:nvPr/>
          </p:nvSpPr>
          <p:spPr bwMode="auto">
            <a:xfrm>
              <a:off x="1936" y="3200"/>
              <a:ext cx="509" cy="509"/>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11361" name="Line 62"/>
            <p:cNvSpPr>
              <a:spLocks noChangeShapeType="1"/>
            </p:cNvSpPr>
            <p:nvPr/>
          </p:nvSpPr>
          <p:spPr bwMode="auto">
            <a:xfrm>
              <a:off x="2013" y="3455"/>
              <a:ext cx="35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63"/>
          <p:cNvGrpSpPr>
            <a:grpSpLocks/>
          </p:cNvGrpSpPr>
          <p:nvPr/>
        </p:nvGrpSpPr>
        <p:grpSpPr bwMode="auto">
          <a:xfrm>
            <a:off x="7747000" y="3435350"/>
            <a:ext cx="77788" cy="77788"/>
            <a:chOff x="1936" y="3200"/>
            <a:chExt cx="509" cy="509"/>
          </a:xfrm>
        </p:grpSpPr>
        <p:sp>
          <p:nvSpPr>
            <p:cNvPr id="40000" name="Oval 64"/>
            <p:cNvSpPr>
              <a:spLocks noChangeArrowheads="1"/>
            </p:cNvSpPr>
            <p:nvPr/>
          </p:nvSpPr>
          <p:spPr bwMode="auto">
            <a:xfrm>
              <a:off x="1936" y="3200"/>
              <a:ext cx="509" cy="509"/>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11359" name="Line 65"/>
            <p:cNvSpPr>
              <a:spLocks noChangeShapeType="1"/>
            </p:cNvSpPr>
            <p:nvPr/>
          </p:nvSpPr>
          <p:spPr bwMode="auto">
            <a:xfrm>
              <a:off x="2013" y="3455"/>
              <a:ext cx="35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66"/>
          <p:cNvGrpSpPr>
            <a:grpSpLocks/>
          </p:cNvGrpSpPr>
          <p:nvPr/>
        </p:nvGrpSpPr>
        <p:grpSpPr bwMode="auto">
          <a:xfrm>
            <a:off x="8016875" y="3165475"/>
            <a:ext cx="77788" cy="77788"/>
            <a:chOff x="1936" y="3200"/>
            <a:chExt cx="509" cy="509"/>
          </a:xfrm>
        </p:grpSpPr>
        <p:sp>
          <p:nvSpPr>
            <p:cNvPr id="40003" name="Oval 67"/>
            <p:cNvSpPr>
              <a:spLocks noChangeArrowheads="1"/>
            </p:cNvSpPr>
            <p:nvPr/>
          </p:nvSpPr>
          <p:spPr bwMode="auto">
            <a:xfrm>
              <a:off x="1936" y="3200"/>
              <a:ext cx="509" cy="509"/>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11357" name="Line 68"/>
            <p:cNvSpPr>
              <a:spLocks noChangeShapeType="1"/>
            </p:cNvSpPr>
            <p:nvPr/>
          </p:nvSpPr>
          <p:spPr bwMode="auto">
            <a:xfrm>
              <a:off x="2013" y="3455"/>
              <a:ext cx="35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69"/>
          <p:cNvGrpSpPr>
            <a:grpSpLocks/>
          </p:cNvGrpSpPr>
          <p:nvPr/>
        </p:nvGrpSpPr>
        <p:grpSpPr bwMode="auto">
          <a:xfrm>
            <a:off x="8093075" y="2436814"/>
            <a:ext cx="77788" cy="77787"/>
            <a:chOff x="1936" y="3200"/>
            <a:chExt cx="509" cy="509"/>
          </a:xfrm>
        </p:grpSpPr>
        <p:sp>
          <p:nvSpPr>
            <p:cNvPr id="40006" name="Oval 70"/>
            <p:cNvSpPr>
              <a:spLocks noChangeArrowheads="1"/>
            </p:cNvSpPr>
            <p:nvPr/>
          </p:nvSpPr>
          <p:spPr bwMode="auto">
            <a:xfrm>
              <a:off x="1936" y="3200"/>
              <a:ext cx="509" cy="509"/>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11355" name="Line 71"/>
            <p:cNvSpPr>
              <a:spLocks noChangeShapeType="1"/>
            </p:cNvSpPr>
            <p:nvPr/>
          </p:nvSpPr>
          <p:spPr bwMode="auto">
            <a:xfrm>
              <a:off x="2013" y="3455"/>
              <a:ext cx="35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 name="Group 72"/>
          <p:cNvGrpSpPr>
            <a:grpSpLocks/>
          </p:cNvGrpSpPr>
          <p:nvPr/>
        </p:nvGrpSpPr>
        <p:grpSpPr bwMode="auto">
          <a:xfrm>
            <a:off x="8131175" y="2781300"/>
            <a:ext cx="77788" cy="77788"/>
            <a:chOff x="1936" y="3200"/>
            <a:chExt cx="509" cy="509"/>
          </a:xfrm>
        </p:grpSpPr>
        <p:sp>
          <p:nvSpPr>
            <p:cNvPr id="40009" name="Oval 73"/>
            <p:cNvSpPr>
              <a:spLocks noChangeArrowheads="1"/>
            </p:cNvSpPr>
            <p:nvPr/>
          </p:nvSpPr>
          <p:spPr bwMode="auto">
            <a:xfrm>
              <a:off x="1936" y="3200"/>
              <a:ext cx="509" cy="509"/>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eaLnBrk="1" hangingPunct="1">
                <a:spcBef>
                  <a:spcPct val="50000"/>
                </a:spcBef>
                <a:defRPr/>
              </a:pPr>
              <a:endParaRPr lang="en-US">
                <a:cs typeface="Arial" charset="0"/>
              </a:endParaRPr>
            </a:p>
          </p:txBody>
        </p:sp>
        <p:sp>
          <p:nvSpPr>
            <p:cNvPr id="11353" name="Line 74"/>
            <p:cNvSpPr>
              <a:spLocks noChangeShapeType="1"/>
            </p:cNvSpPr>
            <p:nvPr/>
          </p:nvSpPr>
          <p:spPr bwMode="auto">
            <a:xfrm>
              <a:off x="2013" y="3455"/>
              <a:ext cx="35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011" name="Line 75"/>
          <p:cNvSpPr>
            <a:spLocks noChangeShapeType="1"/>
          </p:cNvSpPr>
          <p:nvPr/>
        </p:nvSpPr>
        <p:spPr bwMode="auto">
          <a:xfrm flipH="1" flipV="1">
            <a:off x="2698751" y="2244726"/>
            <a:ext cx="741363" cy="3714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12" name="Line 76"/>
          <p:cNvSpPr>
            <a:spLocks noChangeShapeType="1"/>
          </p:cNvSpPr>
          <p:nvPr/>
        </p:nvSpPr>
        <p:spPr bwMode="auto">
          <a:xfrm flipH="1">
            <a:off x="2101850" y="2744788"/>
            <a:ext cx="132238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13" name="Line 77"/>
          <p:cNvSpPr>
            <a:spLocks noChangeShapeType="1"/>
          </p:cNvSpPr>
          <p:nvPr/>
        </p:nvSpPr>
        <p:spPr bwMode="auto">
          <a:xfrm flipH="1">
            <a:off x="2600325" y="2871789"/>
            <a:ext cx="846138" cy="3714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14" name="Line 78"/>
          <p:cNvSpPr>
            <a:spLocks noChangeShapeType="1"/>
          </p:cNvSpPr>
          <p:nvPr/>
        </p:nvSpPr>
        <p:spPr bwMode="auto">
          <a:xfrm flipH="1" flipV="1">
            <a:off x="2119314" y="2476500"/>
            <a:ext cx="1304925" cy="1905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15" name="Freeform 79"/>
          <p:cNvSpPr>
            <a:spLocks/>
          </p:cNvSpPr>
          <p:nvPr/>
        </p:nvSpPr>
        <p:spPr bwMode="auto">
          <a:xfrm flipH="1">
            <a:off x="2111375" y="2805113"/>
            <a:ext cx="1314450" cy="171450"/>
          </a:xfrm>
          <a:custGeom>
            <a:avLst/>
            <a:gdLst>
              <a:gd name="T0" fmla="*/ 0 w 828"/>
              <a:gd name="T1" fmla="*/ 0 h 108"/>
              <a:gd name="T2" fmla="*/ 2147483646 w 828"/>
              <a:gd name="T3" fmla="*/ 2147483646 h 108"/>
              <a:gd name="T4" fmla="*/ 0 60000 65536"/>
              <a:gd name="T5" fmla="*/ 0 60000 65536"/>
              <a:gd name="T6" fmla="*/ 0 w 828"/>
              <a:gd name="T7" fmla="*/ 0 h 108"/>
              <a:gd name="T8" fmla="*/ 828 w 828"/>
              <a:gd name="T9" fmla="*/ 108 h 108"/>
            </a:gdLst>
            <a:ahLst/>
            <a:cxnLst>
              <a:cxn ang="T4">
                <a:pos x="T0" y="T1"/>
              </a:cxn>
              <a:cxn ang="T5">
                <a:pos x="T2" y="T3"/>
              </a:cxn>
            </a:cxnLst>
            <a:rect l="T6" t="T7" r="T8" b="T9"/>
            <a:pathLst>
              <a:path w="828" h="108">
                <a:moveTo>
                  <a:pt x="0" y="0"/>
                </a:moveTo>
                <a:lnTo>
                  <a:pt x="828" y="108"/>
                </a:lnTo>
              </a:path>
            </a:pathLst>
          </a:custGeom>
          <a:noFill/>
          <a:ln w="9525">
            <a:solidFill>
              <a:schemeClr val="bg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4" name="Arc 80"/>
          <p:cNvSpPr>
            <a:spLocks/>
          </p:cNvSpPr>
          <p:nvPr/>
        </p:nvSpPr>
        <p:spPr bwMode="auto">
          <a:xfrm>
            <a:off x="7180263" y="1798638"/>
            <a:ext cx="996950" cy="1890712"/>
          </a:xfrm>
          <a:custGeom>
            <a:avLst/>
            <a:gdLst>
              <a:gd name="T0" fmla="*/ 2147483646 w 22772"/>
              <a:gd name="T1" fmla="*/ 2147483646 h 43200"/>
              <a:gd name="T2" fmla="*/ 0 w 22772"/>
              <a:gd name="T3" fmla="*/ 2147483646 h 43200"/>
              <a:gd name="T4" fmla="*/ 2147483646 w 22772"/>
              <a:gd name="T5" fmla="*/ 2147483646 h 43200"/>
              <a:gd name="T6" fmla="*/ 0 60000 65536"/>
              <a:gd name="T7" fmla="*/ 0 60000 65536"/>
              <a:gd name="T8" fmla="*/ 0 60000 65536"/>
              <a:gd name="T9" fmla="*/ 0 w 22772"/>
              <a:gd name="T10" fmla="*/ 0 h 43200"/>
              <a:gd name="T11" fmla="*/ 22772 w 22772"/>
              <a:gd name="T12" fmla="*/ 43200 h 43200"/>
            </a:gdLst>
            <a:ahLst/>
            <a:cxnLst>
              <a:cxn ang="T6">
                <a:pos x="T0" y="T1"/>
              </a:cxn>
              <a:cxn ang="T7">
                <a:pos x="T2" y="T3"/>
              </a:cxn>
              <a:cxn ang="T8">
                <a:pos x="T4" y="T5"/>
              </a:cxn>
            </a:cxnLst>
            <a:rect l="T9" t="T10" r="T11" b="T12"/>
            <a:pathLst>
              <a:path w="22772" h="43200" fill="none" extrusionOk="0">
                <a:moveTo>
                  <a:pt x="117" y="25"/>
                </a:moveTo>
                <a:cubicBezTo>
                  <a:pt x="469" y="8"/>
                  <a:pt x="820" y="-1"/>
                  <a:pt x="1172" y="0"/>
                </a:cubicBezTo>
                <a:cubicBezTo>
                  <a:pt x="13101" y="0"/>
                  <a:pt x="22772" y="9670"/>
                  <a:pt x="22772" y="21600"/>
                </a:cubicBezTo>
                <a:cubicBezTo>
                  <a:pt x="22772" y="33529"/>
                  <a:pt x="13101" y="43200"/>
                  <a:pt x="1172" y="43200"/>
                </a:cubicBezTo>
                <a:cubicBezTo>
                  <a:pt x="781" y="43200"/>
                  <a:pt x="390" y="43189"/>
                  <a:pt x="-1" y="43168"/>
                </a:cubicBezTo>
              </a:path>
              <a:path w="22772" h="43200" stroke="0" extrusionOk="0">
                <a:moveTo>
                  <a:pt x="117" y="25"/>
                </a:moveTo>
                <a:cubicBezTo>
                  <a:pt x="469" y="8"/>
                  <a:pt x="820" y="-1"/>
                  <a:pt x="1172" y="0"/>
                </a:cubicBezTo>
                <a:cubicBezTo>
                  <a:pt x="13101" y="0"/>
                  <a:pt x="22772" y="9670"/>
                  <a:pt x="22772" y="21600"/>
                </a:cubicBezTo>
                <a:cubicBezTo>
                  <a:pt x="22772" y="33529"/>
                  <a:pt x="13101" y="43200"/>
                  <a:pt x="1172" y="43200"/>
                </a:cubicBezTo>
                <a:cubicBezTo>
                  <a:pt x="781" y="43200"/>
                  <a:pt x="390" y="43189"/>
                  <a:pt x="-1" y="43168"/>
                </a:cubicBezTo>
                <a:lnTo>
                  <a:pt x="1172" y="21600"/>
                </a:lnTo>
                <a:lnTo>
                  <a:pt x="117" y="25"/>
                </a:lnTo>
                <a:close/>
              </a:path>
            </a:pathLst>
          </a:custGeom>
          <a:noFill/>
          <a:ln w="1270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1305" name="Object 81"/>
          <p:cNvGraphicFramePr>
            <a:graphicFrameLocks noChangeAspect="1"/>
          </p:cNvGraphicFramePr>
          <p:nvPr/>
        </p:nvGraphicFramePr>
        <p:xfrm>
          <a:off x="6731000" y="3557588"/>
          <a:ext cx="114300" cy="215900"/>
        </p:xfrm>
        <a:graphic>
          <a:graphicData uri="http://schemas.openxmlformats.org/presentationml/2006/ole">
            <mc:AlternateContent xmlns:mc="http://schemas.openxmlformats.org/markup-compatibility/2006">
              <mc:Choice xmlns:v="urn:schemas-microsoft-com:vml" Requires="v">
                <p:oleObj spid="_x0000_s1149" name="Equation" r:id="rId4" imgW="114151" imgH="215619" progId="Equation.3">
                  <p:embed/>
                </p:oleObj>
              </mc:Choice>
              <mc:Fallback>
                <p:oleObj name="Equation" r:id="rId4" imgW="114151" imgH="215619" progId="Equation.3">
                  <p:embed/>
                  <p:pic>
                    <p:nvPicPr>
                      <p:cNvPr id="11305" name="Object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1000" y="355758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06" name="Object 82"/>
          <p:cNvGraphicFramePr>
            <a:graphicFrameLocks noChangeAspect="1"/>
          </p:cNvGraphicFramePr>
          <p:nvPr/>
        </p:nvGraphicFramePr>
        <p:xfrm>
          <a:off x="6731000" y="3557588"/>
          <a:ext cx="114300" cy="215900"/>
        </p:xfrm>
        <a:graphic>
          <a:graphicData uri="http://schemas.openxmlformats.org/presentationml/2006/ole">
            <mc:AlternateContent xmlns:mc="http://schemas.openxmlformats.org/markup-compatibility/2006">
              <mc:Choice xmlns:v="urn:schemas-microsoft-com:vml" Requires="v">
                <p:oleObj spid="_x0000_s1150" name="Equation" r:id="rId6" imgW="114151" imgH="215619" progId="Equation.3">
                  <p:embed/>
                </p:oleObj>
              </mc:Choice>
              <mc:Fallback>
                <p:oleObj name="Equation" r:id="rId6" imgW="114151" imgH="215619" progId="Equation.3">
                  <p:embed/>
                  <p:pic>
                    <p:nvPicPr>
                      <p:cNvPr id="11306" name="Object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1000" y="355758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07" name="Freeform 83"/>
          <p:cNvSpPr>
            <a:spLocks/>
          </p:cNvSpPr>
          <p:nvPr/>
        </p:nvSpPr>
        <p:spPr bwMode="auto">
          <a:xfrm>
            <a:off x="6864351" y="6046788"/>
            <a:ext cx="2746375" cy="800100"/>
          </a:xfrm>
          <a:custGeom>
            <a:avLst/>
            <a:gdLst>
              <a:gd name="T0" fmla="*/ 0 w 1730"/>
              <a:gd name="T1" fmla="*/ 0 h 504"/>
              <a:gd name="T2" fmla="*/ 0 w 1730"/>
              <a:gd name="T3" fmla="*/ 2147483646 h 504"/>
              <a:gd name="T4" fmla="*/ 2147483646 w 1730"/>
              <a:gd name="T5" fmla="*/ 2147483646 h 504"/>
              <a:gd name="T6" fmla="*/ 2147483646 w 1730"/>
              <a:gd name="T7" fmla="*/ 2147483646 h 504"/>
              <a:gd name="T8" fmla="*/ 0 60000 65536"/>
              <a:gd name="T9" fmla="*/ 0 60000 65536"/>
              <a:gd name="T10" fmla="*/ 0 60000 65536"/>
              <a:gd name="T11" fmla="*/ 0 60000 65536"/>
              <a:gd name="T12" fmla="*/ 0 w 1730"/>
              <a:gd name="T13" fmla="*/ 0 h 504"/>
              <a:gd name="T14" fmla="*/ 1730 w 1730"/>
              <a:gd name="T15" fmla="*/ 504 h 504"/>
            </a:gdLst>
            <a:ahLst/>
            <a:cxnLst>
              <a:cxn ang="T8">
                <a:pos x="T0" y="T1"/>
              </a:cxn>
              <a:cxn ang="T9">
                <a:pos x="T2" y="T3"/>
              </a:cxn>
              <a:cxn ang="T10">
                <a:pos x="T4" y="T5"/>
              </a:cxn>
              <a:cxn ang="T11">
                <a:pos x="T6" y="T7"/>
              </a:cxn>
            </a:cxnLst>
            <a:rect l="T12" t="T13" r="T14" b="T15"/>
            <a:pathLst>
              <a:path w="1730" h="504">
                <a:moveTo>
                  <a:pt x="0" y="0"/>
                </a:moveTo>
                <a:lnTo>
                  <a:pt x="0" y="504"/>
                </a:lnTo>
                <a:lnTo>
                  <a:pt x="1728" y="480"/>
                </a:lnTo>
                <a:lnTo>
                  <a:pt x="1730" y="181"/>
                </a:ln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8" name="Freeform 84"/>
          <p:cNvSpPr>
            <a:spLocks/>
          </p:cNvSpPr>
          <p:nvPr/>
        </p:nvSpPr>
        <p:spPr bwMode="auto">
          <a:xfrm>
            <a:off x="6826250" y="3451225"/>
            <a:ext cx="38100" cy="2611438"/>
          </a:xfrm>
          <a:custGeom>
            <a:avLst/>
            <a:gdLst>
              <a:gd name="T0" fmla="*/ 0 w 7"/>
              <a:gd name="T1" fmla="*/ 0 h 1273"/>
              <a:gd name="T2" fmla="*/ 2147483646 w 7"/>
              <a:gd name="T3" fmla="*/ 2147483646 h 1273"/>
              <a:gd name="T4" fmla="*/ 0 60000 65536"/>
              <a:gd name="T5" fmla="*/ 0 60000 65536"/>
              <a:gd name="T6" fmla="*/ 0 w 7"/>
              <a:gd name="T7" fmla="*/ 0 h 1273"/>
              <a:gd name="T8" fmla="*/ 7 w 7"/>
              <a:gd name="T9" fmla="*/ 1273 h 1273"/>
            </a:gdLst>
            <a:ahLst/>
            <a:cxnLst>
              <a:cxn ang="T4">
                <a:pos x="T0" y="T1"/>
              </a:cxn>
              <a:cxn ang="T5">
                <a:pos x="T2" y="T3"/>
              </a:cxn>
            </a:cxnLst>
            <a:rect l="T6" t="T7" r="T8" b="T9"/>
            <a:pathLst>
              <a:path w="7" h="1273">
                <a:moveTo>
                  <a:pt x="0" y="0"/>
                </a:moveTo>
                <a:lnTo>
                  <a:pt x="7" y="1273"/>
                </a:ln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1309" name="Group 85"/>
          <p:cNvGrpSpPr>
            <a:grpSpLocks/>
          </p:cNvGrpSpPr>
          <p:nvPr/>
        </p:nvGrpSpPr>
        <p:grpSpPr bwMode="auto">
          <a:xfrm>
            <a:off x="9053513" y="5929314"/>
            <a:ext cx="1651000" cy="846137"/>
            <a:chOff x="4622" y="3151"/>
            <a:chExt cx="1040" cy="533"/>
          </a:xfrm>
        </p:grpSpPr>
        <p:grpSp>
          <p:nvGrpSpPr>
            <p:cNvPr id="11321" name="Group 86"/>
            <p:cNvGrpSpPr>
              <a:grpSpLocks/>
            </p:cNvGrpSpPr>
            <p:nvPr/>
          </p:nvGrpSpPr>
          <p:grpSpPr bwMode="auto">
            <a:xfrm>
              <a:off x="4695" y="3151"/>
              <a:ext cx="895" cy="533"/>
              <a:chOff x="4501" y="3079"/>
              <a:chExt cx="895" cy="533"/>
            </a:xfrm>
          </p:grpSpPr>
          <p:grpSp>
            <p:nvGrpSpPr>
              <p:cNvPr id="11324" name="Group 87"/>
              <p:cNvGrpSpPr>
                <a:grpSpLocks/>
              </p:cNvGrpSpPr>
              <p:nvPr/>
            </p:nvGrpSpPr>
            <p:grpSpPr bwMode="auto">
              <a:xfrm>
                <a:off x="4501" y="3079"/>
                <a:ext cx="48" cy="533"/>
                <a:chOff x="4501" y="3079"/>
                <a:chExt cx="48" cy="533"/>
              </a:xfrm>
            </p:grpSpPr>
            <p:sp>
              <p:nvSpPr>
                <p:cNvPr id="11350" name="Line 88"/>
                <p:cNvSpPr>
                  <a:spLocks noChangeShapeType="1"/>
                </p:cNvSpPr>
                <p:nvPr/>
              </p:nvSpPr>
              <p:spPr bwMode="auto">
                <a:xfrm>
                  <a:off x="4501" y="3079"/>
                  <a:ext cx="0" cy="53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1" name="Line 89"/>
                <p:cNvSpPr>
                  <a:spLocks noChangeShapeType="1"/>
                </p:cNvSpPr>
                <p:nvPr/>
              </p:nvSpPr>
              <p:spPr bwMode="auto">
                <a:xfrm>
                  <a:off x="4549" y="3224"/>
                  <a:ext cx="0" cy="24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325" name="Group 90"/>
              <p:cNvGrpSpPr>
                <a:grpSpLocks/>
              </p:cNvGrpSpPr>
              <p:nvPr/>
            </p:nvGrpSpPr>
            <p:grpSpPr bwMode="auto">
              <a:xfrm>
                <a:off x="4560" y="3079"/>
                <a:ext cx="159" cy="533"/>
                <a:chOff x="4560" y="3079"/>
                <a:chExt cx="159" cy="533"/>
              </a:xfrm>
            </p:grpSpPr>
            <p:grpSp>
              <p:nvGrpSpPr>
                <p:cNvPr id="11346" name="Group 91"/>
                <p:cNvGrpSpPr>
                  <a:grpSpLocks/>
                </p:cNvGrpSpPr>
                <p:nvPr/>
              </p:nvGrpSpPr>
              <p:grpSpPr bwMode="auto">
                <a:xfrm>
                  <a:off x="4671" y="3079"/>
                  <a:ext cx="48" cy="533"/>
                  <a:chOff x="4501" y="3079"/>
                  <a:chExt cx="48" cy="533"/>
                </a:xfrm>
              </p:grpSpPr>
              <p:sp>
                <p:nvSpPr>
                  <p:cNvPr id="11348" name="Line 92"/>
                  <p:cNvSpPr>
                    <a:spLocks noChangeShapeType="1"/>
                  </p:cNvSpPr>
                  <p:nvPr/>
                </p:nvSpPr>
                <p:spPr bwMode="auto">
                  <a:xfrm>
                    <a:off x="4501" y="3079"/>
                    <a:ext cx="0" cy="53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9" name="Line 93"/>
                  <p:cNvSpPr>
                    <a:spLocks noChangeShapeType="1"/>
                  </p:cNvSpPr>
                  <p:nvPr/>
                </p:nvSpPr>
                <p:spPr bwMode="auto">
                  <a:xfrm>
                    <a:off x="4549" y="3224"/>
                    <a:ext cx="0" cy="24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47" name="Freeform 94"/>
                <p:cNvSpPr>
                  <a:spLocks/>
                </p:cNvSpPr>
                <p:nvPr/>
              </p:nvSpPr>
              <p:spPr bwMode="auto">
                <a:xfrm>
                  <a:off x="4560" y="3341"/>
                  <a:ext cx="96" cy="1"/>
                </a:xfrm>
                <a:custGeom>
                  <a:avLst/>
                  <a:gdLst>
                    <a:gd name="T0" fmla="*/ 0 w 96"/>
                    <a:gd name="T1" fmla="*/ 0 h 1"/>
                    <a:gd name="T2" fmla="*/ 96 w 96"/>
                    <a:gd name="T3" fmla="*/ 0 h 1"/>
                    <a:gd name="T4" fmla="*/ 0 60000 65536"/>
                    <a:gd name="T5" fmla="*/ 0 60000 65536"/>
                    <a:gd name="T6" fmla="*/ 0 w 96"/>
                    <a:gd name="T7" fmla="*/ 0 h 1"/>
                    <a:gd name="T8" fmla="*/ 96 w 96"/>
                    <a:gd name="T9" fmla="*/ 1 h 1"/>
                  </a:gdLst>
                  <a:ahLst/>
                  <a:cxnLst>
                    <a:cxn ang="T4">
                      <a:pos x="T0" y="T1"/>
                    </a:cxn>
                    <a:cxn ang="T5">
                      <a:pos x="T2" y="T3"/>
                    </a:cxn>
                  </a:cxnLst>
                  <a:rect l="T6" t="T7" r="T8" b="T9"/>
                  <a:pathLst>
                    <a:path w="96" h="1">
                      <a:moveTo>
                        <a:pt x="0" y="0"/>
                      </a:moveTo>
                      <a:lnTo>
                        <a:pt x="96" y="0"/>
                      </a:lnTo>
                    </a:path>
                  </a:pathLst>
                </a:custGeom>
                <a:noFill/>
                <a:ln w="28575" cmpd="sng">
                  <a:solidFill>
                    <a:schemeClr val="bg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326" name="Group 95"/>
              <p:cNvGrpSpPr>
                <a:grpSpLocks/>
              </p:cNvGrpSpPr>
              <p:nvPr/>
            </p:nvGrpSpPr>
            <p:grpSpPr bwMode="auto">
              <a:xfrm>
                <a:off x="4729" y="3079"/>
                <a:ext cx="159" cy="533"/>
                <a:chOff x="4560" y="3079"/>
                <a:chExt cx="159" cy="533"/>
              </a:xfrm>
            </p:grpSpPr>
            <p:grpSp>
              <p:nvGrpSpPr>
                <p:cNvPr id="11342" name="Group 96"/>
                <p:cNvGrpSpPr>
                  <a:grpSpLocks/>
                </p:cNvGrpSpPr>
                <p:nvPr/>
              </p:nvGrpSpPr>
              <p:grpSpPr bwMode="auto">
                <a:xfrm>
                  <a:off x="4671" y="3079"/>
                  <a:ext cx="48" cy="533"/>
                  <a:chOff x="4501" y="3079"/>
                  <a:chExt cx="48" cy="533"/>
                </a:xfrm>
              </p:grpSpPr>
              <p:sp>
                <p:nvSpPr>
                  <p:cNvPr id="11344" name="Line 97"/>
                  <p:cNvSpPr>
                    <a:spLocks noChangeShapeType="1"/>
                  </p:cNvSpPr>
                  <p:nvPr/>
                </p:nvSpPr>
                <p:spPr bwMode="auto">
                  <a:xfrm>
                    <a:off x="4501" y="3079"/>
                    <a:ext cx="0" cy="53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5" name="Line 98"/>
                  <p:cNvSpPr>
                    <a:spLocks noChangeShapeType="1"/>
                  </p:cNvSpPr>
                  <p:nvPr/>
                </p:nvSpPr>
                <p:spPr bwMode="auto">
                  <a:xfrm>
                    <a:off x="4549" y="3224"/>
                    <a:ext cx="0" cy="24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43" name="Freeform 99"/>
                <p:cNvSpPr>
                  <a:spLocks/>
                </p:cNvSpPr>
                <p:nvPr/>
              </p:nvSpPr>
              <p:spPr bwMode="auto">
                <a:xfrm>
                  <a:off x="4560" y="3341"/>
                  <a:ext cx="96" cy="1"/>
                </a:xfrm>
                <a:custGeom>
                  <a:avLst/>
                  <a:gdLst>
                    <a:gd name="T0" fmla="*/ 0 w 96"/>
                    <a:gd name="T1" fmla="*/ 0 h 1"/>
                    <a:gd name="T2" fmla="*/ 96 w 96"/>
                    <a:gd name="T3" fmla="*/ 0 h 1"/>
                    <a:gd name="T4" fmla="*/ 0 60000 65536"/>
                    <a:gd name="T5" fmla="*/ 0 60000 65536"/>
                    <a:gd name="T6" fmla="*/ 0 w 96"/>
                    <a:gd name="T7" fmla="*/ 0 h 1"/>
                    <a:gd name="T8" fmla="*/ 96 w 96"/>
                    <a:gd name="T9" fmla="*/ 1 h 1"/>
                  </a:gdLst>
                  <a:ahLst/>
                  <a:cxnLst>
                    <a:cxn ang="T4">
                      <a:pos x="T0" y="T1"/>
                    </a:cxn>
                    <a:cxn ang="T5">
                      <a:pos x="T2" y="T3"/>
                    </a:cxn>
                  </a:cxnLst>
                  <a:rect l="T6" t="T7" r="T8" b="T9"/>
                  <a:pathLst>
                    <a:path w="96" h="1">
                      <a:moveTo>
                        <a:pt x="0" y="0"/>
                      </a:moveTo>
                      <a:lnTo>
                        <a:pt x="96" y="0"/>
                      </a:lnTo>
                    </a:path>
                  </a:pathLst>
                </a:custGeom>
                <a:noFill/>
                <a:ln w="28575" cmpd="sng">
                  <a:solidFill>
                    <a:schemeClr val="bg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327" name="Group 100"/>
              <p:cNvGrpSpPr>
                <a:grpSpLocks/>
              </p:cNvGrpSpPr>
              <p:nvPr/>
            </p:nvGrpSpPr>
            <p:grpSpPr bwMode="auto">
              <a:xfrm>
                <a:off x="4898" y="3079"/>
                <a:ext cx="159" cy="533"/>
                <a:chOff x="4560" y="3079"/>
                <a:chExt cx="159" cy="533"/>
              </a:xfrm>
            </p:grpSpPr>
            <p:grpSp>
              <p:nvGrpSpPr>
                <p:cNvPr id="11338" name="Group 101"/>
                <p:cNvGrpSpPr>
                  <a:grpSpLocks/>
                </p:cNvGrpSpPr>
                <p:nvPr/>
              </p:nvGrpSpPr>
              <p:grpSpPr bwMode="auto">
                <a:xfrm>
                  <a:off x="4671" y="3079"/>
                  <a:ext cx="48" cy="533"/>
                  <a:chOff x="4501" y="3079"/>
                  <a:chExt cx="48" cy="533"/>
                </a:xfrm>
              </p:grpSpPr>
              <p:sp>
                <p:nvSpPr>
                  <p:cNvPr id="11340" name="Line 102"/>
                  <p:cNvSpPr>
                    <a:spLocks noChangeShapeType="1"/>
                  </p:cNvSpPr>
                  <p:nvPr/>
                </p:nvSpPr>
                <p:spPr bwMode="auto">
                  <a:xfrm>
                    <a:off x="4501" y="3079"/>
                    <a:ext cx="0" cy="53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1" name="Line 103"/>
                  <p:cNvSpPr>
                    <a:spLocks noChangeShapeType="1"/>
                  </p:cNvSpPr>
                  <p:nvPr/>
                </p:nvSpPr>
                <p:spPr bwMode="auto">
                  <a:xfrm>
                    <a:off x="4549" y="3224"/>
                    <a:ext cx="0" cy="24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39" name="Freeform 104"/>
                <p:cNvSpPr>
                  <a:spLocks/>
                </p:cNvSpPr>
                <p:nvPr/>
              </p:nvSpPr>
              <p:spPr bwMode="auto">
                <a:xfrm>
                  <a:off x="4560" y="3341"/>
                  <a:ext cx="96" cy="1"/>
                </a:xfrm>
                <a:custGeom>
                  <a:avLst/>
                  <a:gdLst>
                    <a:gd name="T0" fmla="*/ 0 w 96"/>
                    <a:gd name="T1" fmla="*/ 0 h 1"/>
                    <a:gd name="T2" fmla="*/ 96 w 96"/>
                    <a:gd name="T3" fmla="*/ 0 h 1"/>
                    <a:gd name="T4" fmla="*/ 0 60000 65536"/>
                    <a:gd name="T5" fmla="*/ 0 60000 65536"/>
                    <a:gd name="T6" fmla="*/ 0 w 96"/>
                    <a:gd name="T7" fmla="*/ 0 h 1"/>
                    <a:gd name="T8" fmla="*/ 96 w 96"/>
                    <a:gd name="T9" fmla="*/ 1 h 1"/>
                  </a:gdLst>
                  <a:ahLst/>
                  <a:cxnLst>
                    <a:cxn ang="T4">
                      <a:pos x="T0" y="T1"/>
                    </a:cxn>
                    <a:cxn ang="T5">
                      <a:pos x="T2" y="T3"/>
                    </a:cxn>
                  </a:cxnLst>
                  <a:rect l="T6" t="T7" r="T8" b="T9"/>
                  <a:pathLst>
                    <a:path w="96" h="1">
                      <a:moveTo>
                        <a:pt x="0" y="0"/>
                      </a:moveTo>
                      <a:lnTo>
                        <a:pt x="96" y="0"/>
                      </a:lnTo>
                    </a:path>
                  </a:pathLst>
                </a:custGeom>
                <a:noFill/>
                <a:ln w="28575" cmpd="sng">
                  <a:solidFill>
                    <a:schemeClr val="bg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328" name="Group 105"/>
              <p:cNvGrpSpPr>
                <a:grpSpLocks/>
              </p:cNvGrpSpPr>
              <p:nvPr/>
            </p:nvGrpSpPr>
            <p:grpSpPr bwMode="auto">
              <a:xfrm>
                <a:off x="5068" y="3079"/>
                <a:ext cx="159" cy="533"/>
                <a:chOff x="4560" y="3079"/>
                <a:chExt cx="159" cy="533"/>
              </a:xfrm>
            </p:grpSpPr>
            <p:grpSp>
              <p:nvGrpSpPr>
                <p:cNvPr id="11334" name="Group 106"/>
                <p:cNvGrpSpPr>
                  <a:grpSpLocks/>
                </p:cNvGrpSpPr>
                <p:nvPr/>
              </p:nvGrpSpPr>
              <p:grpSpPr bwMode="auto">
                <a:xfrm>
                  <a:off x="4671" y="3079"/>
                  <a:ext cx="48" cy="533"/>
                  <a:chOff x="4501" y="3079"/>
                  <a:chExt cx="48" cy="533"/>
                </a:xfrm>
              </p:grpSpPr>
              <p:sp>
                <p:nvSpPr>
                  <p:cNvPr id="11336" name="Line 107"/>
                  <p:cNvSpPr>
                    <a:spLocks noChangeShapeType="1"/>
                  </p:cNvSpPr>
                  <p:nvPr/>
                </p:nvSpPr>
                <p:spPr bwMode="auto">
                  <a:xfrm>
                    <a:off x="4501" y="3079"/>
                    <a:ext cx="0" cy="53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7" name="Line 108"/>
                  <p:cNvSpPr>
                    <a:spLocks noChangeShapeType="1"/>
                  </p:cNvSpPr>
                  <p:nvPr/>
                </p:nvSpPr>
                <p:spPr bwMode="auto">
                  <a:xfrm>
                    <a:off x="4549" y="3224"/>
                    <a:ext cx="0" cy="24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35" name="Freeform 109"/>
                <p:cNvSpPr>
                  <a:spLocks/>
                </p:cNvSpPr>
                <p:nvPr/>
              </p:nvSpPr>
              <p:spPr bwMode="auto">
                <a:xfrm>
                  <a:off x="4560" y="3341"/>
                  <a:ext cx="96" cy="1"/>
                </a:xfrm>
                <a:custGeom>
                  <a:avLst/>
                  <a:gdLst>
                    <a:gd name="T0" fmla="*/ 0 w 96"/>
                    <a:gd name="T1" fmla="*/ 0 h 1"/>
                    <a:gd name="T2" fmla="*/ 96 w 96"/>
                    <a:gd name="T3" fmla="*/ 0 h 1"/>
                    <a:gd name="T4" fmla="*/ 0 60000 65536"/>
                    <a:gd name="T5" fmla="*/ 0 60000 65536"/>
                    <a:gd name="T6" fmla="*/ 0 w 96"/>
                    <a:gd name="T7" fmla="*/ 0 h 1"/>
                    <a:gd name="T8" fmla="*/ 96 w 96"/>
                    <a:gd name="T9" fmla="*/ 1 h 1"/>
                  </a:gdLst>
                  <a:ahLst/>
                  <a:cxnLst>
                    <a:cxn ang="T4">
                      <a:pos x="T0" y="T1"/>
                    </a:cxn>
                    <a:cxn ang="T5">
                      <a:pos x="T2" y="T3"/>
                    </a:cxn>
                  </a:cxnLst>
                  <a:rect l="T6" t="T7" r="T8" b="T9"/>
                  <a:pathLst>
                    <a:path w="96" h="1">
                      <a:moveTo>
                        <a:pt x="0" y="0"/>
                      </a:moveTo>
                      <a:lnTo>
                        <a:pt x="96" y="0"/>
                      </a:lnTo>
                    </a:path>
                  </a:pathLst>
                </a:custGeom>
                <a:noFill/>
                <a:ln w="28575" cmpd="sng">
                  <a:solidFill>
                    <a:schemeClr val="bg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329" name="Group 110"/>
              <p:cNvGrpSpPr>
                <a:grpSpLocks/>
              </p:cNvGrpSpPr>
              <p:nvPr/>
            </p:nvGrpSpPr>
            <p:grpSpPr bwMode="auto">
              <a:xfrm>
                <a:off x="5237" y="3079"/>
                <a:ext cx="159" cy="533"/>
                <a:chOff x="4560" y="3079"/>
                <a:chExt cx="159" cy="533"/>
              </a:xfrm>
            </p:grpSpPr>
            <p:grpSp>
              <p:nvGrpSpPr>
                <p:cNvPr id="11330" name="Group 111"/>
                <p:cNvGrpSpPr>
                  <a:grpSpLocks/>
                </p:cNvGrpSpPr>
                <p:nvPr/>
              </p:nvGrpSpPr>
              <p:grpSpPr bwMode="auto">
                <a:xfrm>
                  <a:off x="4671" y="3079"/>
                  <a:ext cx="48" cy="533"/>
                  <a:chOff x="4501" y="3079"/>
                  <a:chExt cx="48" cy="533"/>
                </a:xfrm>
              </p:grpSpPr>
              <p:sp>
                <p:nvSpPr>
                  <p:cNvPr id="11332" name="Line 112"/>
                  <p:cNvSpPr>
                    <a:spLocks noChangeShapeType="1"/>
                  </p:cNvSpPr>
                  <p:nvPr/>
                </p:nvSpPr>
                <p:spPr bwMode="auto">
                  <a:xfrm>
                    <a:off x="4501" y="3079"/>
                    <a:ext cx="0" cy="53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3" name="Line 113"/>
                  <p:cNvSpPr>
                    <a:spLocks noChangeShapeType="1"/>
                  </p:cNvSpPr>
                  <p:nvPr/>
                </p:nvSpPr>
                <p:spPr bwMode="auto">
                  <a:xfrm>
                    <a:off x="4549" y="3224"/>
                    <a:ext cx="0" cy="24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31" name="Freeform 114"/>
                <p:cNvSpPr>
                  <a:spLocks/>
                </p:cNvSpPr>
                <p:nvPr/>
              </p:nvSpPr>
              <p:spPr bwMode="auto">
                <a:xfrm>
                  <a:off x="4560" y="3341"/>
                  <a:ext cx="96" cy="1"/>
                </a:xfrm>
                <a:custGeom>
                  <a:avLst/>
                  <a:gdLst>
                    <a:gd name="T0" fmla="*/ 0 w 96"/>
                    <a:gd name="T1" fmla="*/ 0 h 1"/>
                    <a:gd name="T2" fmla="*/ 96 w 96"/>
                    <a:gd name="T3" fmla="*/ 0 h 1"/>
                    <a:gd name="T4" fmla="*/ 0 60000 65536"/>
                    <a:gd name="T5" fmla="*/ 0 60000 65536"/>
                    <a:gd name="T6" fmla="*/ 0 w 96"/>
                    <a:gd name="T7" fmla="*/ 0 h 1"/>
                    <a:gd name="T8" fmla="*/ 96 w 96"/>
                    <a:gd name="T9" fmla="*/ 1 h 1"/>
                  </a:gdLst>
                  <a:ahLst/>
                  <a:cxnLst>
                    <a:cxn ang="T4">
                      <a:pos x="T0" y="T1"/>
                    </a:cxn>
                    <a:cxn ang="T5">
                      <a:pos x="T2" y="T3"/>
                    </a:cxn>
                  </a:cxnLst>
                  <a:rect l="T6" t="T7" r="T8" b="T9"/>
                  <a:pathLst>
                    <a:path w="96" h="1">
                      <a:moveTo>
                        <a:pt x="0" y="0"/>
                      </a:moveTo>
                      <a:lnTo>
                        <a:pt x="96" y="0"/>
                      </a:lnTo>
                    </a:path>
                  </a:pathLst>
                </a:custGeom>
                <a:noFill/>
                <a:ln w="28575" cmpd="sng">
                  <a:solidFill>
                    <a:schemeClr val="bg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1322" name="Freeform 115"/>
            <p:cNvSpPr>
              <a:spLocks/>
            </p:cNvSpPr>
            <p:nvPr/>
          </p:nvSpPr>
          <p:spPr bwMode="auto">
            <a:xfrm>
              <a:off x="4622" y="3413"/>
              <a:ext cx="58" cy="5"/>
            </a:xfrm>
            <a:custGeom>
              <a:avLst/>
              <a:gdLst>
                <a:gd name="T0" fmla="*/ 0 w 58"/>
                <a:gd name="T1" fmla="*/ 5 h 5"/>
                <a:gd name="T2" fmla="*/ 58 w 58"/>
                <a:gd name="T3" fmla="*/ 0 h 5"/>
                <a:gd name="T4" fmla="*/ 0 60000 65536"/>
                <a:gd name="T5" fmla="*/ 0 60000 65536"/>
                <a:gd name="T6" fmla="*/ 0 w 58"/>
                <a:gd name="T7" fmla="*/ 0 h 5"/>
                <a:gd name="T8" fmla="*/ 58 w 58"/>
                <a:gd name="T9" fmla="*/ 5 h 5"/>
              </a:gdLst>
              <a:ahLst/>
              <a:cxnLst>
                <a:cxn ang="T4">
                  <a:pos x="T0" y="T1"/>
                </a:cxn>
                <a:cxn ang="T5">
                  <a:pos x="T2" y="T3"/>
                </a:cxn>
              </a:cxnLst>
              <a:rect l="T6" t="T7" r="T8" b="T9"/>
              <a:pathLst>
                <a:path w="58" h="5">
                  <a:moveTo>
                    <a:pt x="0" y="5"/>
                  </a:moveTo>
                  <a:lnTo>
                    <a:pt x="58" y="0"/>
                  </a:lnTo>
                </a:path>
              </a:pathLst>
            </a:custGeom>
            <a:noFill/>
            <a:ln w="28575" cmpd="sng">
              <a:solidFill>
                <a:schemeClr val="bg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23" name="Freeform 116"/>
            <p:cNvSpPr>
              <a:spLocks/>
            </p:cNvSpPr>
            <p:nvPr/>
          </p:nvSpPr>
          <p:spPr bwMode="auto">
            <a:xfrm>
              <a:off x="5604" y="3413"/>
              <a:ext cx="58" cy="5"/>
            </a:xfrm>
            <a:custGeom>
              <a:avLst/>
              <a:gdLst>
                <a:gd name="T0" fmla="*/ 0 w 58"/>
                <a:gd name="T1" fmla="*/ 5 h 5"/>
                <a:gd name="T2" fmla="*/ 58 w 58"/>
                <a:gd name="T3" fmla="*/ 0 h 5"/>
                <a:gd name="T4" fmla="*/ 0 60000 65536"/>
                <a:gd name="T5" fmla="*/ 0 60000 65536"/>
                <a:gd name="T6" fmla="*/ 0 w 58"/>
                <a:gd name="T7" fmla="*/ 0 h 5"/>
                <a:gd name="T8" fmla="*/ 58 w 58"/>
                <a:gd name="T9" fmla="*/ 5 h 5"/>
              </a:gdLst>
              <a:ahLst/>
              <a:cxnLst>
                <a:cxn ang="T4">
                  <a:pos x="T0" y="T1"/>
                </a:cxn>
                <a:cxn ang="T5">
                  <a:pos x="T2" y="T3"/>
                </a:cxn>
              </a:cxnLst>
              <a:rect l="T6" t="T7" r="T8" b="T9"/>
              <a:pathLst>
                <a:path w="58" h="5">
                  <a:moveTo>
                    <a:pt x="0" y="5"/>
                  </a:moveTo>
                  <a:lnTo>
                    <a:pt x="58" y="0"/>
                  </a:lnTo>
                </a:path>
              </a:pathLst>
            </a:custGeom>
            <a:noFill/>
            <a:ln w="28575" cmpd="sng">
              <a:solidFill>
                <a:schemeClr val="bg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0053" name="Text Box 117"/>
          <p:cNvSpPr txBox="1">
            <a:spLocks noChangeArrowheads="1"/>
          </p:cNvSpPr>
          <p:nvPr/>
        </p:nvSpPr>
        <p:spPr bwMode="auto">
          <a:xfrm>
            <a:off x="1947863" y="3813176"/>
            <a:ext cx="2957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rgbClr val="FF00FF"/>
                </a:solidFill>
                <a:latin typeface="Times New Roman" panose="02020603050405020304" pitchFamily="18" charset="0"/>
                <a:cs typeface="Times New Roman" panose="02020603050405020304" pitchFamily="18" charset="0"/>
              </a:rPr>
              <a:t>- Ánh sáng tím</a:t>
            </a:r>
          </a:p>
        </p:txBody>
      </p:sp>
      <p:sp>
        <p:nvSpPr>
          <p:cNvPr id="40054" name="Text Box 118"/>
          <p:cNvSpPr txBox="1">
            <a:spLocks noChangeArrowheads="1"/>
          </p:cNvSpPr>
          <p:nvPr/>
        </p:nvSpPr>
        <p:spPr bwMode="auto">
          <a:xfrm>
            <a:off x="1909763" y="4273551"/>
            <a:ext cx="3689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rgbClr val="FF6600"/>
                </a:solidFill>
                <a:latin typeface="Times New Roman" panose="02020603050405020304" pitchFamily="18" charset="0"/>
                <a:cs typeface="Times New Roman" panose="02020603050405020304" pitchFamily="18" charset="0"/>
              </a:rPr>
              <a:t>- Ánh sáng cam</a:t>
            </a:r>
          </a:p>
        </p:txBody>
      </p:sp>
      <p:sp>
        <p:nvSpPr>
          <p:cNvPr id="40055" name="Text Box 119"/>
          <p:cNvSpPr txBox="1">
            <a:spLocks noChangeArrowheads="1"/>
          </p:cNvSpPr>
          <p:nvPr/>
        </p:nvSpPr>
        <p:spPr bwMode="auto">
          <a:xfrm>
            <a:off x="1905000" y="4773614"/>
            <a:ext cx="3689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rgbClr val="FF0000"/>
                </a:solidFill>
                <a:latin typeface="Times New Roman" panose="02020603050405020304" pitchFamily="18" charset="0"/>
                <a:cs typeface="Times New Roman" panose="02020603050405020304" pitchFamily="18" charset="0"/>
              </a:rPr>
              <a:t>- Ánh sáng đỏ</a:t>
            </a:r>
          </a:p>
        </p:txBody>
      </p:sp>
      <p:sp>
        <p:nvSpPr>
          <p:cNvPr id="40057" name="Text Box 121"/>
          <p:cNvSpPr txBox="1">
            <a:spLocks noChangeArrowheads="1"/>
          </p:cNvSpPr>
          <p:nvPr/>
        </p:nvSpPr>
        <p:spPr bwMode="auto">
          <a:xfrm>
            <a:off x="1584326" y="3870326"/>
            <a:ext cx="51339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a:solidFill>
                  <a:schemeClr val="bg1"/>
                </a:solidFill>
                <a:latin typeface="Times New Roman" panose="02020603050405020304" pitchFamily="18" charset="0"/>
                <a:cs typeface="Times New Roman" panose="02020603050405020304" pitchFamily="18" charset="0"/>
              </a:rPr>
              <a:t>*Chiếu ánh sáng thích hợp vào K thì trong tế bào quang điện sẽ có dòng quang điện từ A =&gt; K</a:t>
            </a:r>
          </a:p>
        </p:txBody>
      </p:sp>
      <p:graphicFrame>
        <p:nvGraphicFramePr>
          <p:cNvPr id="11314" name="Object 122"/>
          <p:cNvGraphicFramePr>
            <a:graphicFrameLocks noGrp="1" noChangeAspect="1"/>
          </p:cNvGraphicFramePr>
          <p:nvPr>
            <p:ph/>
          </p:nvPr>
        </p:nvGraphicFramePr>
        <p:xfrm>
          <a:off x="5019676" y="1168400"/>
          <a:ext cx="2151063" cy="4064000"/>
        </p:xfrm>
        <a:graphic>
          <a:graphicData uri="http://schemas.openxmlformats.org/presentationml/2006/ole">
            <mc:AlternateContent xmlns:mc="http://schemas.openxmlformats.org/markup-compatibility/2006">
              <mc:Choice xmlns:v="urn:schemas-microsoft-com:vml" Requires="v">
                <p:oleObj spid="_x0000_s1151" name="Equation" r:id="rId7" imgW="114151" imgH="215619" progId="Equation.3">
                  <p:embed/>
                </p:oleObj>
              </mc:Choice>
              <mc:Fallback>
                <p:oleObj name="Equation" r:id="rId7" imgW="114151" imgH="215619" progId="Equation.3">
                  <p:embed/>
                  <p:pic>
                    <p:nvPicPr>
                      <p:cNvPr id="11314" name="Object 1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9676" y="1168400"/>
                        <a:ext cx="2151063"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15" name="Text Box 124"/>
          <p:cNvSpPr txBox="1">
            <a:spLocks noChangeArrowheads="1"/>
          </p:cNvSpPr>
          <p:nvPr/>
        </p:nvSpPr>
        <p:spPr bwMode="auto">
          <a:xfrm>
            <a:off x="7747000" y="1355726"/>
            <a:ext cx="8064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chemeClr val="bg1"/>
                </a:solidFill>
                <a:latin typeface=".VnTime" panose="020B7200000000000000" pitchFamily="34" charset="0"/>
              </a:rPr>
              <a:t>K</a:t>
            </a:r>
          </a:p>
        </p:txBody>
      </p:sp>
      <p:sp>
        <p:nvSpPr>
          <p:cNvPr id="11316" name="Text Box 125"/>
          <p:cNvSpPr txBox="1">
            <a:spLocks noChangeArrowheads="1"/>
          </p:cNvSpPr>
          <p:nvPr/>
        </p:nvSpPr>
        <p:spPr bwMode="auto">
          <a:xfrm>
            <a:off x="6442075" y="1343026"/>
            <a:ext cx="8064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chemeClr val="bg1"/>
                </a:solidFill>
                <a:latin typeface=".VnTime" panose="020B7200000000000000" pitchFamily="34" charset="0"/>
              </a:rPr>
              <a:t>A</a:t>
            </a:r>
          </a:p>
        </p:txBody>
      </p:sp>
      <p:sp>
        <p:nvSpPr>
          <p:cNvPr id="11317" name="Text Box 126"/>
          <p:cNvSpPr txBox="1">
            <a:spLocks noChangeArrowheads="1"/>
          </p:cNvSpPr>
          <p:nvPr/>
        </p:nvSpPr>
        <p:spPr bwMode="auto">
          <a:xfrm>
            <a:off x="5213350" y="1585914"/>
            <a:ext cx="8064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chemeClr val="bg1"/>
                </a:solidFill>
                <a:latin typeface=".VnTime" panose="020B7200000000000000" pitchFamily="34" charset="0"/>
              </a:rPr>
              <a:t>F</a:t>
            </a:r>
          </a:p>
        </p:txBody>
      </p:sp>
      <p:sp>
        <p:nvSpPr>
          <p:cNvPr id="11318" name="Text Box 127"/>
          <p:cNvSpPr txBox="1">
            <a:spLocks noChangeArrowheads="1"/>
          </p:cNvSpPr>
          <p:nvPr/>
        </p:nvSpPr>
        <p:spPr bwMode="auto">
          <a:xfrm>
            <a:off x="2946400" y="1547814"/>
            <a:ext cx="8064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chemeClr val="bg1"/>
                </a:solidFill>
                <a:latin typeface=".VnTime" panose="020B7200000000000000" pitchFamily="34" charset="0"/>
              </a:rPr>
              <a:t>L</a:t>
            </a:r>
          </a:p>
        </p:txBody>
      </p:sp>
      <p:sp>
        <p:nvSpPr>
          <p:cNvPr id="126" name="Text Box 20"/>
          <p:cNvSpPr txBox="1">
            <a:spLocks noChangeArrowheads="1"/>
          </p:cNvSpPr>
          <p:nvPr/>
        </p:nvSpPr>
        <p:spPr bwMode="auto">
          <a:xfrm>
            <a:off x="365920" y="41238"/>
            <a:ext cx="6148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solidFill>
                  <a:srgbClr val="FFFF00"/>
                </a:solidFill>
                <a:latin typeface="Times New Roman" panose="02020603050405020304" pitchFamily="18" charset="0"/>
                <a:cs typeface="Times New Roman" panose="02020603050405020304" pitchFamily="18" charset="0"/>
              </a:rPr>
              <a:t>II.  Định luật về giới hạn quang điện </a:t>
            </a:r>
          </a:p>
        </p:txBody>
      </p:sp>
      <p:sp>
        <p:nvSpPr>
          <p:cNvPr id="127" name="Text Box 22"/>
          <p:cNvSpPr txBox="1">
            <a:spLocks noChangeArrowheads="1"/>
          </p:cNvSpPr>
          <p:nvPr/>
        </p:nvSpPr>
        <p:spPr bwMode="auto">
          <a:xfrm>
            <a:off x="1598024" y="607549"/>
            <a:ext cx="2074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FF6699"/>
                </a:solidFill>
                <a:latin typeface="Times New Roman" panose="02020603050405020304" pitchFamily="18" charset="0"/>
                <a:cs typeface="Times New Roman" panose="02020603050405020304" pitchFamily="18" charset="0"/>
              </a:rPr>
              <a:t>a. Thí nghiệm</a:t>
            </a:r>
          </a:p>
        </p:txBody>
      </p:sp>
    </p:spTree>
    <p:extLst>
      <p:ext uri="{BB962C8B-B14F-4D97-AF65-F5344CB8AC3E}">
        <p14:creationId xmlns:p14="http://schemas.microsoft.com/office/powerpoint/2010/main" val="1637439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6180000">
                                      <p:cBhvr>
                                        <p:cTn id="6" dur="500" fill="hold"/>
                                        <p:tgtEl>
                                          <p:spTgt spid="39970"/>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6" repeatCount="indefinite" fill="hold" nodeType="click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strips(downRight)">
                                      <p:cBhvr>
                                        <p:cTn id="11" dur="100"/>
                                        <p:tgtEl>
                                          <p:spTgt spid="39941"/>
                                        </p:tgtEl>
                                      </p:cBhvr>
                                    </p:animEffect>
                                  </p:childTnLst>
                                </p:cTn>
                              </p:par>
                              <p:par>
                                <p:cTn id="12" presetID="18" presetClass="entr" presetSubtype="6" repeatCount="indefinite" fill="hold" nodeType="withEffect">
                                  <p:stCondLst>
                                    <p:cond delay="0"/>
                                  </p:stCondLst>
                                  <p:childTnLst>
                                    <p:set>
                                      <p:cBhvr>
                                        <p:cTn id="13" dur="1" fill="hold">
                                          <p:stCondLst>
                                            <p:cond delay="0"/>
                                          </p:stCondLst>
                                        </p:cTn>
                                        <p:tgtEl>
                                          <p:spTgt spid="39942"/>
                                        </p:tgtEl>
                                        <p:attrNameLst>
                                          <p:attrName>style.visibility</p:attrName>
                                        </p:attrNameLst>
                                      </p:cBhvr>
                                      <p:to>
                                        <p:strVal val="visible"/>
                                      </p:to>
                                    </p:set>
                                    <p:animEffect transition="in" filter="strips(downRight)">
                                      <p:cBhvr>
                                        <p:cTn id="14" dur="100"/>
                                        <p:tgtEl>
                                          <p:spTgt spid="39942"/>
                                        </p:tgtEl>
                                      </p:cBhvr>
                                    </p:animEffect>
                                  </p:childTnLst>
                                </p:cTn>
                              </p:par>
                              <p:par>
                                <p:cTn id="15" presetID="18" presetClass="entr" presetSubtype="6" repeatCount="indefinite" fill="hold" nodeType="with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strips(downRight)">
                                      <p:cBhvr>
                                        <p:cTn id="17" dur="100"/>
                                        <p:tgtEl>
                                          <p:spTgt spid="39943"/>
                                        </p:tgtEl>
                                      </p:cBhvr>
                                    </p:animEffect>
                                  </p:childTnLst>
                                </p:cTn>
                              </p:par>
                              <p:par>
                                <p:cTn id="18" presetID="18" presetClass="entr" presetSubtype="6" repeatCount="indefinite" fill="hold" nodeType="withEffect">
                                  <p:stCondLst>
                                    <p:cond delay="0"/>
                                  </p:stCondLst>
                                  <p:childTnLst>
                                    <p:set>
                                      <p:cBhvr>
                                        <p:cTn id="19" dur="1" fill="hold">
                                          <p:stCondLst>
                                            <p:cond delay="0"/>
                                          </p:stCondLst>
                                        </p:cTn>
                                        <p:tgtEl>
                                          <p:spTgt spid="39948"/>
                                        </p:tgtEl>
                                        <p:attrNameLst>
                                          <p:attrName>style.visibility</p:attrName>
                                        </p:attrNameLst>
                                      </p:cBhvr>
                                      <p:to>
                                        <p:strVal val="visible"/>
                                      </p:to>
                                    </p:set>
                                    <p:animEffect transition="in" filter="strips(downRight)">
                                      <p:cBhvr>
                                        <p:cTn id="20" dur="100"/>
                                        <p:tgtEl>
                                          <p:spTgt spid="39948"/>
                                        </p:tgtEl>
                                      </p:cBhvr>
                                    </p:animEffect>
                                  </p:childTnLst>
                                </p:cTn>
                              </p:par>
                              <p:par>
                                <p:cTn id="21" presetID="18" presetClass="entr" presetSubtype="6" repeatCount="indefinite" fill="hold" nodeType="withEffect">
                                  <p:stCondLst>
                                    <p:cond delay="0"/>
                                  </p:stCondLst>
                                  <p:childTnLst>
                                    <p:set>
                                      <p:cBhvr>
                                        <p:cTn id="22" dur="1" fill="hold">
                                          <p:stCondLst>
                                            <p:cond delay="0"/>
                                          </p:stCondLst>
                                        </p:cTn>
                                        <p:tgtEl>
                                          <p:spTgt spid="39950"/>
                                        </p:tgtEl>
                                        <p:attrNameLst>
                                          <p:attrName>style.visibility</p:attrName>
                                        </p:attrNameLst>
                                      </p:cBhvr>
                                      <p:to>
                                        <p:strVal val="visible"/>
                                      </p:to>
                                    </p:set>
                                    <p:animEffect transition="in" filter="strips(downRight)">
                                      <p:cBhvr>
                                        <p:cTn id="23" dur="100"/>
                                        <p:tgtEl>
                                          <p:spTgt spid="39950"/>
                                        </p:tgtEl>
                                      </p:cBhvr>
                                    </p:animEffect>
                                  </p:childTnLst>
                                </p:cTn>
                              </p:par>
                              <p:par>
                                <p:cTn id="24" presetID="18" presetClass="entr" presetSubtype="6" repeatCount="indefinite" fill="hold" nodeType="withEffect">
                                  <p:stCondLst>
                                    <p:cond delay="0"/>
                                  </p:stCondLst>
                                  <p:childTnLst>
                                    <p:set>
                                      <p:cBhvr>
                                        <p:cTn id="25" dur="1" fill="hold">
                                          <p:stCondLst>
                                            <p:cond delay="0"/>
                                          </p:stCondLst>
                                        </p:cTn>
                                        <p:tgtEl>
                                          <p:spTgt spid="39949"/>
                                        </p:tgtEl>
                                        <p:attrNameLst>
                                          <p:attrName>style.visibility</p:attrName>
                                        </p:attrNameLst>
                                      </p:cBhvr>
                                      <p:to>
                                        <p:strVal val="visible"/>
                                      </p:to>
                                    </p:set>
                                    <p:animEffect transition="in" filter="strips(downRight)">
                                      <p:cBhvr>
                                        <p:cTn id="26" dur="100"/>
                                        <p:tgtEl>
                                          <p:spTgt spid="39949"/>
                                        </p:tgtEl>
                                      </p:cBhvr>
                                    </p:animEffect>
                                  </p:childTnLst>
                                </p:cTn>
                              </p:par>
                              <p:par>
                                <p:cTn id="27" presetID="18" presetClass="entr" presetSubtype="6" repeatCount="indefinite" fill="hold" nodeType="withEffect">
                                  <p:stCondLst>
                                    <p:cond delay="0"/>
                                  </p:stCondLst>
                                  <p:childTnLst>
                                    <p:set>
                                      <p:cBhvr>
                                        <p:cTn id="28" dur="1" fill="hold">
                                          <p:stCondLst>
                                            <p:cond delay="0"/>
                                          </p:stCondLst>
                                        </p:cTn>
                                        <p:tgtEl>
                                          <p:spTgt spid="39951"/>
                                        </p:tgtEl>
                                        <p:attrNameLst>
                                          <p:attrName>style.visibility</p:attrName>
                                        </p:attrNameLst>
                                      </p:cBhvr>
                                      <p:to>
                                        <p:strVal val="visible"/>
                                      </p:to>
                                    </p:set>
                                    <p:animEffect transition="in" filter="strips(downRight)">
                                      <p:cBhvr>
                                        <p:cTn id="29" dur="100"/>
                                        <p:tgtEl>
                                          <p:spTgt spid="39951"/>
                                        </p:tgtEl>
                                      </p:cBhvr>
                                    </p:animEffect>
                                  </p:childTnLst>
                                </p:cTn>
                              </p:par>
                              <p:par>
                                <p:cTn id="30" presetID="18" presetClass="entr" presetSubtype="6" repeatCount="indefinite" fill="hold" nodeType="withEffect">
                                  <p:stCondLst>
                                    <p:cond delay="0"/>
                                  </p:stCondLst>
                                  <p:childTnLst>
                                    <p:set>
                                      <p:cBhvr>
                                        <p:cTn id="31" dur="1" fill="hold">
                                          <p:stCondLst>
                                            <p:cond delay="0"/>
                                          </p:stCondLst>
                                        </p:cTn>
                                        <p:tgtEl>
                                          <p:spTgt spid="39947"/>
                                        </p:tgtEl>
                                        <p:attrNameLst>
                                          <p:attrName>style.visibility</p:attrName>
                                        </p:attrNameLst>
                                      </p:cBhvr>
                                      <p:to>
                                        <p:strVal val="visible"/>
                                      </p:to>
                                    </p:set>
                                    <p:animEffect transition="in" filter="strips(downRight)">
                                      <p:cBhvr>
                                        <p:cTn id="32" dur="100"/>
                                        <p:tgtEl>
                                          <p:spTgt spid="39947"/>
                                        </p:tgtEl>
                                      </p:cBhvr>
                                    </p:animEffect>
                                  </p:childTnLst>
                                </p:cTn>
                              </p:par>
                              <p:par>
                                <p:cTn id="33" presetID="8" presetClass="emph" presetSubtype="0" fill="hold" nodeType="withEffect">
                                  <p:stCondLst>
                                    <p:cond delay="0"/>
                                  </p:stCondLst>
                                  <p:childTnLst>
                                    <p:animRot by="8100000">
                                      <p:cBhvr>
                                        <p:cTn id="34" dur="500" fill="hold"/>
                                        <p:tgtEl>
                                          <p:spTgt spid="39988"/>
                                        </p:tgtEl>
                                        <p:attrNameLst>
                                          <p:attrName>r</p:attrName>
                                        </p:attrNameLst>
                                      </p:cBhvr>
                                    </p:animRot>
                                  </p:childTnLst>
                                </p:cTn>
                              </p:par>
                              <p:par>
                                <p:cTn id="35" presetID="35" presetClass="path" presetSubtype="0" repeatCount="indefinite" accel="50000" fill="hold" nodeType="withEffect">
                                  <p:stCondLst>
                                    <p:cond delay="0"/>
                                  </p:stCondLst>
                                  <p:childTnLst>
                                    <p:animMotion origin="layout" path="M -4.44444E-6 3.33333E-6 L -0.08402 3.33333E-6 " pathEditMode="relative" rAng="0" ptsTypes="AA">
                                      <p:cBhvr>
                                        <p:cTn id="36" dur="500" fill="hold"/>
                                        <p:tgtEl>
                                          <p:spTgt spid="8"/>
                                        </p:tgtEl>
                                        <p:attrNameLst>
                                          <p:attrName>ppt_x</p:attrName>
                                          <p:attrName>ppt_y</p:attrName>
                                        </p:attrNameLst>
                                      </p:cBhvr>
                                      <p:rCtr x="-4201" y="0"/>
                                    </p:animMotion>
                                  </p:childTnLst>
                                </p:cTn>
                              </p:par>
                              <p:par>
                                <p:cTn id="37" presetID="35" presetClass="path" presetSubtype="0" repeatCount="indefinite" accel="50000" fill="hold" nodeType="withEffect">
                                  <p:stCondLst>
                                    <p:cond delay="0"/>
                                  </p:stCondLst>
                                  <p:childTnLst>
                                    <p:animMotion origin="layout" path="M -1.38889E-6 -1.48148E-6 L -0.10069 -1.48148E-6 " pathEditMode="relative" rAng="0" ptsTypes="AA">
                                      <p:cBhvr>
                                        <p:cTn id="38" dur="500" fill="hold"/>
                                        <p:tgtEl>
                                          <p:spTgt spid="9"/>
                                        </p:tgtEl>
                                        <p:attrNameLst>
                                          <p:attrName>ppt_x</p:attrName>
                                          <p:attrName>ppt_y</p:attrName>
                                        </p:attrNameLst>
                                      </p:cBhvr>
                                      <p:rCtr x="-5035" y="0"/>
                                    </p:animMotion>
                                  </p:childTnLst>
                                </p:cTn>
                              </p:par>
                              <p:par>
                                <p:cTn id="39" presetID="35" presetClass="path" presetSubtype="0" repeatCount="indefinite" accel="50000" fill="hold" nodeType="withEffect">
                                  <p:stCondLst>
                                    <p:cond delay="0"/>
                                  </p:stCondLst>
                                  <p:childTnLst>
                                    <p:animMotion origin="layout" path="M 1.66667E-6 1.11111E-6 L -0.11337 1.11111E-6 " pathEditMode="relative" rAng="0" ptsTypes="AA">
                                      <p:cBhvr>
                                        <p:cTn id="40" dur="500" fill="hold"/>
                                        <p:tgtEl>
                                          <p:spTgt spid="12"/>
                                        </p:tgtEl>
                                        <p:attrNameLst>
                                          <p:attrName>ppt_x</p:attrName>
                                          <p:attrName>ppt_y</p:attrName>
                                        </p:attrNameLst>
                                      </p:cBhvr>
                                      <p:rCtr x="-5677" y="0"/>
                                    </p:animMotion>
                                  </p:childTnLst>
                                </p:cTn>
                              </p:par>
                              <p:par>
                                <p:cTn id="41" presetID="35" presetClass="path" presetSubtype="0" repeatCount="indefinite" accel="50000" fill="hold" nodeType="withEffect">
                                  <p:stCondLst>
                                    <p:cond delay="0"/>
                                  </p:stCondLst>
                                  <p:childTnLst>
                                    <p:animMotion origin="layout" path="M 5E-6 -3.7037E-7 L -0.1132 0.00023 " pathEditMode="relative" rAng="0" ptsTypes="AA">
                                      <p:cBhvr>
                                        <p:cTn id="42" dur="500" fill="hold"/>
                                        <p:tgtEl>
                                          <p:spTgt spid="13"/>
                                        </p:tgtEl>
                                        <p:attrNameLst>
                                          <p:attrName>ppt_x</p:attrName>
                                          <p:attrName>ppt_y</p:attrName>
                                        </p:attrNameLst>
                                      </p:cBhvr>
                                      <p:rCtr x="-5660" y="0"/>
                                    </p:animMotion>
                                  </p:childTnLst>
                                </p:cTn>
                              </p:par>
                              <p:par>
                                <p:cTn id="43" presetID="35" presetClass="path" presetSubtype="0" repeatCount="indefinite" accel="50000" fill="hold" nodeType="withEffect">
                                  <p:stCondLst>
                                    <p:cond delay="0"/>
                                  </p:stCondLst>
                                  <p:childTnLst>
                                    <p:animMotion origin="layout" path="M 1.66667E-6 1.11111E-6 L -0.10087 0.00023 " pathEditMode="relative" rAng="0" ptsTypes="AA">
                                      <p:cBhvr>
                                        <p:cTn id="44" dur="500" fill="hold"/>
                                        <p:tgtEl>
                                          <p:spTgt spid="11"/>
                                        </p:tgtEl>
                                        <p:attrNameLst>
                                          <p:attrName>ppt_x</p:attrName>
                                          <p:attrName>ppt_y</p:attrName>
                                        </p:attrNameLst>
                                      </p:cBhvr>
                                      <p:rCtr x="-5052" y="0"/>
                                    </p:animMotion>
                                  </p:childTnLst>
                                </p:cTn>
                              </p:par>
                              <p:par>
                                <p:cTn id="45" presetID="35" presetClass="path" presetSubtype="0" repeatCount="indefinite" accel="50000" fill="hold" nodeType="withEffect">
                                  <p:stCondLst>
                                    <p:cond delay="0"/>
                                  </p:stCondLst>
                                  <p:childTnLst>
                                    <p:animMotion origin="layout" path="M 2.22222E-6 -7.40741E-7 L -0.07969 -0.00555 " pathEditMode="relative" rAng="0" ptsTypes="AA">
                                      <p:cBhvr>
                                        <p:cTn id="46" dur="500" fill="hold"/>
                                        <p:tgtEl>
                                          <p:spTgt spid="10"/>
                                        </p:tgtEl>
                                        <p:attrNameLst>
                                          <p:attrName>ppt_x</p:attrName>
                                          <p:attrName>ppt_y</p:attrName>
                                        </p:attrNameLst>
                                      </p:cBhvr>
                                      <p:rCtr x="-3993" y="-278"/>
                                    </p:animMotion>
                                  </p:childTnLst>
                                </p:cTn>
                              </p:par>
                              <p:par>
                                <p:cTn id="47" presetID="18" presetClass="entr" presetSubtype="9" repeatCount="indefinite" fill="hold" nodeType="withEffect">
                                  <p:stCondLst>
                                    <p:cond delay="0"/>
                                  </p:stCondLst>
                                  <p:childTnLst>
                                    <p:set>
                                      <p:cBhvr>
                                        <p:cTn id="48" dur="1" fill="hold">
                                          <p:stCondLst>
                                            <p:cond delay="0"/>
                                          </p:stCondLst>
                                        </p:cTn>
                                        <p:tgtEl>
                                          <p:spTgt spid="40013"/>
                                        </p:tgtEl>
                                        <p:attrNameLst>
                                          <p:attrName>style.visibility</p:attrName>
                                        </p:attrNameLst>
                                      </p:cBhvr>
                                      <p:to>
                                        <p:strVal val="visible"/>
                                      </p:to>
                                    </p:set>
                                    <p:animEffect transition="in" filter="strips(upLeft)">
                                      <p:cBhvr>
                                        <p:cTn id="49" dur="100"/>
                                        <p:tgtEl>
                                          <p:spTgt spid="40013"/>
                                        </p:tgtEl>
                                      </p:cBhvr>
                                    </p:animEffect>
                                  </p:childTnLst>
                                </p:cTn>
                              </p:par>
                              <p:par>
                                <p:cTn id="50" presetID="18" presetClass="entr" presetSubtype="9" repeatCount="indefinite" fill="hold" nodeType="withEffect">
                                  <p:stCondLst>
                                    <p:cond delay="0"/>
                                  </p:stCondLst>
                                  <p:childTnLst>
                                    <p:set>
                                      <p:cBhvr>
                                        <p:cTn id="51" dur="1" fill="hold">
                                          <p:stCondLst>
                                            <p:cond delay="0"/>
                                          </p:stCondLst>
                                        </p:cTn>
                                        <p:tgtEl>
                                          <p:spTgt spid="40015"/>
                                        </p:tgtEl>
                                        <p:attrNameLst>
                                          <p:attrName>style.visibility</p:attrName>
                                        </p:attrNameLst>
                                      </p:cBhvr>
                                      <p:to>
                                        <p:strVal val="visible"/>
                                      </p:to>
                                    </p:set>
                                    <p:animEffect transition="in" filter="strips(upLeft)">
                                      <p:cBhvr>
                                        <p:cTn id="52" dur="100"/>
                                        <p:tgtEl>
                                          <p:spTgt spid="40015"/>
                                        </p:tgtEl>
                                      </p:cBhvr>
                                    </p:animEffect>
                                  </p:childTnLst>
                                </p:cTn>
                              </p:par>
                              <p:par>
                                <p:cTn id="53" presetID="18" presetClass="entr" presetSubtype="9" repeatCount="indefinite" fill="hold" nodeType="withEffect">
                                  <p:stCondLst>
                                    <p:cond delay="0"/>
                                  </p:stCondLst>
                                  <p:childTnLst>
                                    <p:set>
                                      <p:cBhvr>
                                        <p:cTn id="54" dur="1" fill="hold">
                                          <p:stCondLst>
                                            <p:cond delay="0"/>
                                          </p:stCondLst>
                                        </p:cTn>
                                        <p:tgtEl>
                                          <p:spTgt spid="40011"/>
                                        </p:tgtEl>
                                        <p:attrNameLst>
                                          <p:attrName>style.visibility</p:attrName>
                                        </p:attrNameLst>
                                      </p:cBhvr>
                                      <p:to>
                                        <p:strVal val="visible"/>
                                      </p:to>
                                    </p:set>
                                    <p:animEffect transition="in" filter="strips(upLeft)">
                                      <p:cBhvr>
                                        <p:cTn id="55" dur="100"/>
                                        <p:tgtEl>
                                          <p:spTgt spid="40011"/>
                                        </p:tgtEl>
                                      </p:cBhvr>
                                    </p:animEffect>
                                  </p:childTnLst>
                                </p:cTn>
                              </p:par>
                              <p:par>
                                <p:cTn id="56" presetID="18" presetClass="entr" presetSubtype="9" repeatCount="indefinite" fill="hold" nodeType="withEffect">
                                  <p:stCondLst>
                                    <p:cond delay="0"/>
                                  </p:stCondLst>
                                  <p:childTnLst>
                                    <p:set>
                                      <p:cBhvr>
                                        <p:cTn id="57" dur="1" fill="hold">
                                          <p:stCondLst>
                                            <p:cond delay="0"/>
                                          </p:stCondLst>
                                        </p:cTn>
                                        <p:tgtEl>
                                          <p:spTgt spid="40012"/>
                                        </p:tgtEl>
                                        <p:attrNameLst>
                                          <p:attrName>style.visibility</p:attrName>
                                        </p:attrNameLst>
                                      </p:cBhvr>
                                      <p:to>
                                        <p:strVal val="visible"/>
                                      </p:to>
                                    </p:set>
                                    <p:animEffect transition="in" filter="strips(upLeft)">
                                      <p:cBhvr>
                                        <p:cTn id="58" dur="100"/>
                                        <p:tgtEl>
                                          <p:spTgt spid="40012"/>
                                        </p:tgtEl>
                                      </p:cBhvr>
                                    </p:animEffect>
                                  </p:childTnLst>
                                </p:cTn>
                              </p:par>
                              <p:par>
                                <p:cTn id="59" presetID="18" presetClass="entr" presetSubtype="9" repeatCount="indefinite" fill="hold" nodeType="withEffect">
                                  <p:stCondLst>
                                    <p:cond delay="0"/>
                                  </p:stCondLst>
                                  <p:childTnLst>
                                    <p:set>
                                      <p:cBhvr>
                                        <p:cTn id="60" dur="1" fill="hold">
                                          <p:stCondLst>
                                            <p:cond delay="0"/>
                                          </p:stCondLst>
                                        </p:cTn>
                                        <p:tgtEl>
                                          <p:spTgt spid="40014"/>
                                        </p:tgtEl>
                                        <p:attrNameLst>
                                          <p:attrName>style.visibility</p:attrName>
                                        </p:attrNameLst>
                                      </p:cBhvr>
                                      <p:to>
                                        <p:strVal val="visible"/>
                                      </p:to>
                                    </p:set>
                                    <p:animEffect transition="in" filter="strips(upLeft)">
                                      <p:cBhvr>
                                        <p:cTn id="61" dur="100"/>
                                        <p:tgtEl>
                                          <p:spTgt spid="40014"/>
                                        </p:tgtEl>
                                      </p:cBhvr>
                                    </p:animEffect>
                                  </p:childTnLst>
                                </p:cTn>
                              </p:par>
                              <p:par>
                                <p:cTn id="62" presetID="18" presetClass="entr" presetSubtype="6" fill="hold" grpId="0" nodeType="withEffect">
                                  <p:stCondLst>
                                    <p:cond delay="0"/>
                                  </p:stCondLst>
                                  <p:childTnLst>
                                    <p:set>
                                      <p:cBhvr>
                                        <p:cTn id="63" dur="1" fill="hold">
                                          <p:stCondLst>
                                            <p:cond delay="0"/>
                                          </p:stCondLst>
                                        </p:cTn>
                                        <p:tgtEl>
                                          <p:spTgt spid="40053"/>
                                        </p:tgtEl>
                                        <p:attrNameLst>
                                          <p:attrName>style.visibility</p:attrName>
                                        </p:attrNameLst>
                                      </p:cBhvr>
                                      <p:to>
                                        <p:strVal val="visible"/>
                                      </p:to>
                                    </p:set>
                                    <p:animEffect transition="in" filter="strips(downRight)">
                                      <p:cBhvr>
                                        <p:cTn id="64" dur="500"/>
                                        <p:tgtEl>
                                          <p:spTgt spid="4005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mph" presetSubtype="2" fill="hold" nodeType="clickEffect">
                                  <p:stCondLst>
                                    <p:cond delay="0"/>
                                  </p:stCondLst>
                                  <p:childTnLst>
                                    <p:animClr clrSpc="rgb" dir="cw">
                                      <p:cBhvr>
                                        <p:cTn id="68" dur="100" fill="hold"/>
                                        <p:tgtEl>
                                          <p:spTgt spid="39946"/>
                                        </p:tgtEl>
                                        <p:attrNameLst>
                                          <p:attrName>fillcolor</p:attrName>
                                        </p:attrNameLst>
                                      </p:cBhvr>
                                      <p:to>
                                        <a:srgbClr val="FF6600"/>
                                      </p:to>
                                    </p:animClr>
                                    <p:set>
                                      <p:cBhvr>
                                        <p:cTn id="69" dur="100" fill="hold"/>
                                        <p:tgtEl>
                                          <p:spTgt spid="39946"/>
                                        </p:tgtEl>
                                        <p:attrNameLst>
                                          <p:attrName>fill.type</p:attrName>
                                        </p:attrNameLst>
                                      </p:cBhvr>
                                      <p:to>
                                        <p:strVal val="solid"/>
                                      </p:to>
                                    </p:set>
                                    <p:set>
                                      <p:cBhvr>
                                        <p:cTn id="70" dur="100" fill="hold"/>
                                        <p:tgtEl>
                                          <p:spTgt spid="39946"/>
                                        </p:tgtEl>
                                        <p:attrNameLst>
                                          <p:attrName>fill.on</p:attrName>
                                        </p:attrNameLst>
                                      </p:cBhvr>
                                      <p:to>
                                        <p:strVal val="true"/>
                                      </p:to>
                                    </p:set>
                                  </p:childTnLst>
                                </p:cTn>
                              </p:par>
                              <p:par>
                                <p:cTn id="71" presetID="18" presetClass="entr" presetSubtype="6" fill="hold" grpId="0" nodeType="withEffect">
                                  <p:stCondLst>
                                    <p:cond delay="0"/>
                                  </p:stCondLst>
                                  <p:childTnLst>
                                    <p:set>
                                      <p:cBhvr>
                                        <p:cTn id="72" dur="1" fill="hold">
                                          <p:stCondLst>
                                            <p:cond delay="0"/>
                                          </p:stCondLst>
                                        </p:cTn>
                                        <p:tgtEl>
                                          <p:spTgt spid="40054"/>
                                        </p:tgtEl>
                                        <p:attrNameLst>
                                          <p:attrName>style.visibility</p:attrName>
                                        </p:attrNameLst>
                                      </p:cBhvr>
                                      <p:to>
                                        <p:strVal val="visible"/>
                                      </p:to>
                                    </p:set>
                                    <p:animEffect transition="in" filter="strips(downRight)">
                                      <p:cBhvr>
                                        <p:cTn id="73" dur="500"/>
                                        <p:tgtEl>
                                          <p:spTgt spid="40054"/>
                                        </p:tgtEl>
                                      </p:cBhvr>
                                    </p:animEffect>
                                  </p:childTnLst>
                                </p:cTn>
                              </p:par>
                              <p:par>
                                <p:cTn id="74" presetID="8" presetClass="emph" presetSubtype="0" fill="hold" nodeType="withEffect">
                                  <p:stCondLst>
                                    <p:cond delay="0"/>
                                  </p:stCondLst>
                                  <p:childTnLst>
                                    <p:animRot by="-5400000">
                                      <p:cBhvr>
                                        <p:cTn id="75" dur="500" fill="hold"/>
                                        <p:tgtEl>
                                          <p:spTgt spid="39988"/>
                                        </p:tgtEl>
                                        <p:attrNameLst>
                                          <p:attrName>r</p:attrName>
                                        </p:attrNameLst>
                                      </p:cBhvr>
                                    </p:animRot>
                                  </p:childTnLst>
                                </p:cTn>
                              </p:par>
                              <p:par>
                                <p:cTn id="76" presetID="35" presetClass="path" presetSubtype="0" repeatCount="indefinite" fill="hold" nodeType="withEffect">
                                  <p:stCondLst>
                                    <p:cond delay="0"/>
                                  </p:stCondLst>
                                  <p:endCondLst>
                                    <p:cond evt="onNext" delay="0">
                                      <p:tgtEl>
                                        <p:sldTgt/>
                                      </p:tgtEl>
                                    </p:cond>
                                  </p:endCondLst>
                                  <p:childTnLst>
                                    <p:animMotion origin="layout" path="M 0.00869 0.04491 L -0.09218 0.04491 " pathEditMode="relative" rAng="0" ptsTypes="AA">
                                      <p:cBhvr>
                                        <p:cTn id="77" dur="5000" fill="hold"/>
                                        <p:tgtEl>
                                          <p:spTgt spid="9"/>
                                        </p:tgtEl>
                                        <p:attrNameLst>
                                          <p:attrName>ppt_x</p:attrName>
                                          <p:attrName>ppt_y</p:attrName>
                                        </p:attrNameLst>
                                      </p:cBhvr>
                                      <p:rCtr x="-5052" y="0"/>
                                    </p:animMotion>
                                  </p:childTnLst>
                                  <p:subTnLst>
                                    <p:animClr clrSpc="rgb" dir="cw">
                                      <p:cBhvr override="childStyle">
                                        <p:cTn dur="1" fill="hold" display="0" masterRel="nextClick" afterEffect="1"/>
                                        <p:tgtEl>
                                          <p:spTgt spid="9"/>
                                        </p:tgtEl>
                                        <p:attrNameLst>
                                          <p:attrName>ppt_c</p:attrName>
                                        </p:attrNameLst>
                                      </p:cBhvr>
                                      <p:to>
                                        <a:schemeClr val="tx1"/>
                                      </p:to>
                                    </p:animClr>
                                  </p:subTnLst>
                                </p:cTn>
                              </p:par>
                              <p:par>
                                <p:cTn id="78" presetID="35" presetClass="path" presetSubtype="0" repeatCount="indefinite" fill="hold" nodeType="withEffect">
                                  <p:stCondLst>
                                    <p:cond delay="0"/>
                                  </p:stCondLst>
                                  <p:childTnLst>
                                    <p:animMotion origin="layout" path="M 2.22222E-6 3.33333E-6 L -0.07552 3.33333E-6 " pathEditMode="relative" rAng="0" ptsTypes="AA">
                                      <p:cBhvr>
                                        <p:cTn id="79" dur="3000" fill="hold"/>
                                        <p:tgtEl>
                                          <p:spTgt spid="8"/>
                                        </p:tgtEl>
                                        <p:attrNameLst>
                                          <p:attrName>ppt_x</p:attrName>
                                          <p:attrName>ppt_y</p:attrName>
                                        </p:attrNameLst>
                                      </p:cBhvr>
                                      <p:rCtr x="-3785" y="0"/>
                                    </p:animMotion>
                                  </p:childTnLst>
                                  <p:subTnLst>
                                    <p:animClr clrSpc="rgb" dir="cw">
                                      <p:cBhvr override="childStyle">
                                        <p:cTn dur="1" fill="hold" display="0" masterRel="nextClick" afterEffect="1"/>
                                        <p:tgtEl>
                                          <p:spTgt spid="8"/>
                                        </p:tgtEl>
                                        <p:attrNameLst>
                                          <p:attrName>ppt_c</p:attrName>
                                        </p:attrNameLst>
                                      </p:cBhvr>
                                      <p:to>
                                        <a:schemeClr val="tx1"/>
                                      </p:to>
                                    </p:animClr>
                                  </p:subTnLst>
                                </p:cTn>
                              </p:par>
                              <p:par>
                                <p:cTn id="80" presetID="35" presetClass="path" presetSubtype="0" repeatCount="indefinite" fill="hold" nodeType="withEffect">
                                  <p:stCondLst>
                                    <p:cond delay="0"/>
                                  </p:stCondLst>
                                  <p:childTnLst>
                                    <p:animMotion origin="layout" path="M -0.01249 -0.04491 L -0.11719 -0.04491 " pathEditMode="relative" rAng="0" ptsTypes="AA">
                                      <p:cBhvr>
                                        <p:cTn id="81" dur="5000" fill="hold"/>
                                        <p:tgtEl>
                                          <p:spTgt spid="12"/>
                                        </p:tgtEl>
                                        <p:attrNameLst>
                                          <p:attrName>ppt_x</p:attrName>
                                          <p:attrName>ppt_y</p:attrName>
                                        </p:attrNameLst>
                                      </p:cBhvr>
                                      <p:rCtr x="-5243" y="0"/>
                                    </p:animMotion>
                                  </p:childTnLst>
                                  <p:subTnLst>
                                    <p:animClr clrSpc="rgb" dir="cw">
                                      <p:cBhvr override="childStyle">
                                        <p:cTn dur="1" fill="hold" display="0" masterRel="nextClick" afterEffect="1"/>
                                        <p:tgtEl>
                                          <p:spTgt spid="12"/>
                                        </p:tgtEl>
                                        <p:attrNameLst>
                                          <p:attrName>ppt_c</p:attrName>
                                        </p:attrNameLst>
                                      </p:cBhvr>
                                      <p:to>
                                        <a:schemeClr val="tx1"/>
                                      </p:to>
                                    </p:animClr>
                                  </p:subTnLst>
                                </p:cTn>
                              </p:par>
                              <p:par>
                                <p:cTn id="82" presetID="35" presetClass="path" presetSubtype="0" repeatCount="indefinite" fill="hold" nodeType="withEffect">
                                  <p:stCondLst>
                                    <p:cond delay="0"/>
                                  </p:stCondLst>
                                  <p:childTnLst>
                                    <p:animMotion origin="layout" path="M 5E-6 -3.7037E-7 L -0.10903 0.00023 " pathEditMode="relative" rAng="0" ptsTypes="AA">
                                      <p:cBhvr>
                                        <p:cTn id="83" dur="3000" fill="hold"/>
                                        <p:tgtEl>
                                          <p:spTgt spid="13"/>
                                        </p:tgtEl>
                                        <p:attrNameLst>
                                          <p:attrName>ppt_x</p:attrName>
                                          <p:attrName>ppt_y</p:attrName>
                                        </p:attrNameLst>
                                      </p:cBhvr>
                                      <p:rCtr x="-5451" y="0"/>
                                    </p:animMotion>
                                  </p:childTnLst>
                                  <p:subTnLst>
                                    <p:animClr clrSpc="rgb" dir="cw">
                                      <p:cBhvr override="childStyle">
                                        <p:cTn dur="1" fill="hold" display="0" masterRel="nextClick" afterEffect="1"/>
                                        <p:tgtEl>
                                          <p:spTgt spid="13"/>
                                        </p:tgtEl>
                                        <p:attrNameLst>
                                          <p:attrName>ppt_c</p:attrName>
                                        </p:attrNameLst>
                                      </p:cBhvr>
                                      <p:to>
                                        <a:schemeClr val="tx1"/>
                                      </p:to>
                                    </p:animClr>
                                  </p:subTnLst>
                                </p:cTn>
                              </p:par>
                              <p:par>
                                <p:cTn id="84" presetID="35" presetClass="path" presetSubtype="0" repeatCount="indefinite" fill="hold" nodeType="withEffect">
                                  <p:stCondLst>
                                    <p:cond delay="0"/>
                                  </p:stCondLst>
                                  <p:endCondLst>
                                    <p:cond evt="onNext" delay="0">
                                      <p:tgtEl>
                                        <p:sldTgt/>
                                      </p:tgtEl>
                                    </p:cond>
                                  </p:endCondLst>
                                  <p:childTnLst>
                                    <p:animMotion origin="layout" path="M 5E-6 1.11111E-6 L -0.10504 0.00023 " pathEditMode="relative" rAng="0" ptsTypes="AA">
                                      <p:cBhvr>
                                        <p:cTn id="85" dur="2000" fill="hold"/>
                                        <p:tgtEl>
                                          <p:spTgt spid="11"/>
                                        </p:tgtEl>
                                        <p:attrNameLst>
                                          <p:attrName>ppt_x</p:attrName>
                                          <p:attrName>ppt_y</p:attrName>
                                        </p:attrNameLst>
                                      </p:cBhvr>
                                      <p:rCtr x="-5260" y="0"/>
                                    </p:animMotion>
                                  </p:childTnLst>
                                  <p:subTnLst>
                                    <p:animClr clrSpc="rgb" dir="cw">
                                      <p:cBhvr override="childStyle">
                                        <p:cTn dur="1" fill="hold" display="0" masterRel="nextClick" afterEffect="1"/>
                                        <p:tgtEl>
                                          <p:spTgt spid="11"/>
                                        </p:tgtEl>
                                        <p:attrNameLst>
                                          <p:attrName>ppt_c</p:attrName>
                                        </p:attrNameLst>
                                      </p:cBhvr>
                                      <p:to>
                                        <a:schemeClr val="tx1"/>
                                      </p:to>
                                    </p:animClr>
                                  </p:subTnLst>
                                </p:cTn>
                              </p:par>
                              <p:par>
                                <p:cTn id="86" presetID="35" presetClass="path" presetSubtype="0" repeatCount="indefinite" fill="hold" nodeType="withEffect">
                                  <p:stCondLst>
                                    <p:cond delay="0"/>
                                  </p:stCondLst>
                                  <p:endCondLst>
                                    <p:cond evt="onNext" delay="0">
                                      <p:tgtEl>
                                        <p:sldTgt/>
                                      </p:tgtEl>
                                    </p:cond>
                                  </p:endCondLst>
                                  <p:childTnLst>
                                    <p:animMotion origin="layout" path="M 0.00017 -7.40741E-7 L -0.0882 -7.40741E-7 " pathEditMode="relative" rAng="0" ptsTypes="AA">
                                      <p:cBhvr>
                                        <p:cTn id="87" dur="3000" fill="hold"/>
                                        <p:tgtEl>
                                          <p:spTgt spid="10"/>
                                        </p:tgtEl>
                                        <p:attrNameLst>
                                          <p:attrName>ppt_x</p:attrName>
                                          <p:attrName>ppt_y</p:attrName>
                                        </p:attrNameLst>
                                      </p:cBhvr>
                                      <p:rCtr x="-4427" y="0"/>
                                    </p:animMotion>
                                  </p:childTnLst>
                                  <p:subTnLst>
                                    <p:animClr clrSpc="rgb" dir="cw">
                                      <p:cBhvr override="childStyle">
                                        <p:cTn dur="1" fill="hold" display="0" masterRel="nextClick" afterEffect="1"/>
                                        <p:tgtEl>
                                          <p:spTgt spid="10"/>
                                        </p:tgtEl>
                                        <p:attrNameLst>
                                          <p:attrName>ppt_c</p:attrName>
                                        </p:attrNameLst>
                                      </p:cBhvr>
                                      <p:to>
                                        <a:schemeClr val="tx1"/>
                                      </p:to>
                                    </p:animClr>
                                  </p:sub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mph" presetSubtype="2" fill="hold" nodeType="clickEffect">
                                  <p:stCondLst>
                                    <p:cond delay="0"/>
                                  </p:stCondLst>
                                  <p:childTnLst>
                                    <p:animClr clrSpc="rgb" dir="cw">
                                      <p:cBhvr>
                                        <p:cTn id="91" dur="100" fill="hold"/>
                                        <p:tgtEl>
                                          <p:spTgt spid="39946"/>
                                        </p:tgtEl>
                                        <p:attrNameLst>
                                          <p:attrName>fillcolor</p:attrName>
                                        </p:attrNameLst>
                                      </p:cBhvr>
                                      <p:to>
                                        <a:srgbClr val="FF0000"/>
                                      </p:to>
                                    </p:animClr>
                                    <p:set>
                                      <p:cBhvr>
                                        <p:cTn id="92" dur="100" fill="hold"/>
                                        <p:tgtEl>
                                          <p:spTgt spid="39946"/>
                                        </p:tgtEl>
                                        <p:attrNameLst>
                                          <p:attrName>fill.type</p:attrName>
                                        </p:attrNameLst>
                                      </p:cBhvr>
                                      <p:to>
                                        <p:strVal val="solid"/>
                                      </p:to>
                                    </p:set>
                                    <p:set>
                                      <p:cBhvr>
                                        <p:cTn id="93" dur="100" fill="hold"/>
                                        <p:tgtEl>
                                          <p:spTgt spid="39946"/>
                                        </p:tgtEl>
                                        <p:attrNameLst>
                                          <p:attrName>fill.on</p:attrName>
                                        </p:attrNameLst>
                                      </p:cBhvr>
                                      <p:to>
                                        <p:strVal val="true"/>
                                      </p:to>
                                    </p:set>
                                  </p:childTnLst>
                                </p:cTn>
                              </p:par>
                            </p:childTnLst>
                          </p:cTn>
                        </p:par>
                        <p:par>
                          <p:cTn id="94" fill="hold" nodeType="afterGroup">
                            <p:stCondLst>
                              <p:cond delay="100"/>
                            </p:stCondLst>
                            <p:childTnLst>
                              <p:par>
                                <p:cTn id="95" presetID="18" presetClass="entr" presetSubtype="6" fill="hold" grpId="0" nodeType="afterEffect">
                                  <p:stCondLst>
                                    <p:cond delay="0"/>
                                  </p:stCondLst>
                                  <p:childTnLst>
                                    <p:set>
                                      <p:cBhvr>
                                        <p:cTn id="96" dur="1" fill="hold">
                                          <p:stCondLst>
                                            <p:cond delay="0"/>
                                          </p:stCondLst>
                                        </p:cTn>
                                        <p:tgtEl>
                                          <p:spTgt spid="40055"/>
                                        </p:tgtEl>
                                        <p:attrNameLst>
                                          <p:attrName>style.visibility</p:attrName>
                                        </p:attrNameLst>
                                      </p:cBhvr>
                                      <p:to>
                                        <p:strVal val="visible"/>
                                      </p:to>
                                    </p:set>
                                    <p:animEffect transition="in" filter="strips(downRight)">
                                      <p:cBhvr>
                                        <p:cTn id="97" dur="500"/>
                                        <p:tgtEl>
                                          <p:spTgt spid="40055"/>
                                        </p:tgtEl>
                                      </p:cBhvr>
                                    </p:animEffect>
                                  </p:childTnLst>
                                </p:cTn>
                              </p:par>
                              <p:par>
                                <p:cTn id="98" presetID="8" presetClass="emph" presetSubtype="0" fill="hold" nodeType="withEffect">
                                  <p:stCondLst>
                                    <p:cond delay="0"/>
                                  </p:stCondLst>
                                  <p:childTnLst>
                                    <p:animRot by="-2700000">
                                      <p:cBhvr>
                                        <p:cTn id="99" dur="500" fill="hold"/>
                                        <p:tgtEl>
                                          <p:spTgt spid="39988"/>
                                        </p:tgtEl>
                                        <p:attrNameLst>
                                          <p:attrName>r</p:attrName>
                                        </p:attrNameLst>
                                      </p:cBhvr>
                                    </p:animRo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xit" presetSubtype="0" fill="hold" grpId="1" nodeType="clickEffect">
                                  <p:stCondLst>
                                    <p:cond delay="0"/>
                                  </p:stCondLst>
                                  <p:childTnLst>
                                    <p:animEffect transition="out" filter="fade">
                                      <p:cBhvr>
                                        <p:cTn id="103" dur="2000"/>
                                        <p:tgtEl>
                                          <p:spTgt spid="40053"/>
                                        </p:tgtEl>
                                      </p:cBhvr>
                                    </p:animEffect>
                                    <p:set>
                                      <p:cBhvr>
                                        <p:cTn id="104" dur="1" fill="hold">
                                          <p:stCondLst>
                                            <p:cond delay="1999"/>
                                          </p:stCondLst>
                                        </p:cTn>
                                        <p:tgtEl>
                                          <p:spTgt spid="40053"/>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2000"/>
                                        <p:tgtEl>
                                          <p:spTgt spid="40054"/>
                                        </p:tgtEl>
                                      </p:cBhvr>
                                    </p:animEffect>
                                    <p:set>
                                      <p:cBhvr>
                                        <p:cTn id="107" dur="1" fill="hold">
                                          <p:stCondLst>
                                            <p:cond delay="1999"/>
                                          </p:stCondLst>
                                        </p:cTn>
                                        <p:tgtEl>
                                          <p:spTgt spid="40054"/>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2000"/>
                                        <p:tgtEl>
                                          <p:spTgt spid="40055"/>
                                        </p:tgtEl>
                                      </p:cBhvr>
                                    </p:animEffect>
                                    <p:set>
                                      <p:cBhvr>
                                        <p:cTn id="110" dur="1" fill="hold">
                                          <p:stCondLst>
                                            <p:cond delay="1999"/>
                                          </p:stCondLst>
                                        </p:cTn>
                                        <p:tgtEl>
                                          <p:spTgt spid="40055"/>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0" presetClass="entr" presetSubtype="0" fill="hold" nodeType="clickEffect">
                                  <p:stCondLst>
                                    <p:cond delay="0"/>
                                  </p:stCondLst>
                                  <p:childTnLst>
                                    <p:set>
                                      <p:cBhvr>
                                        <p:cTn id="114" dur="1" fill="hold">
                                          <p:stCondLst>
                                            <p:cond delay="0"/>
                                          </p:stCondLst>
                                        </p:cTn>
                                        <p:tgtEl>
                                          <p:spTgt spid="40057">
                                            <p:txEl>
                                              <p:pRg st="0" end="0"/>
                                            </p:txEl>
                                          </p:spTgt>
                                        </p:tgtEl>
                                        <p:attrNameLst>
                                          <p:attrName>style.visibility</p:attrName>
                                        </p:attrNameLst>
                                      </p:cBhvr>
                                      <p:to>
                                        <p:strVal val="visible"/>
                                      </p:to>
                                    </p:set>
                                    <p:animEffect transition="in" filter="fade">
                                      <p:cBhvr>
                                        <p:cTn id="115" dur="2000"/>
                                        <p:tgtEl>
                                          <p:spTgt spid="400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53" grpId="0"/>
      <p:bldP spid="40053" grpId="1"/>
      <p:bldP spid="40054" grpId="0"/>
      <p:bldP spid="40054" grpId="1"/>
      <p:bldP spid="40055" grpId="0"/>
      <p:bldP spid="40055" grpId="1"/>
    </p:bld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TotalTime>
  <Words>1968</Words>
  <Application>Microsoft Office PowerPoint</Application>
  <PresentationFormat>Widescreen</PresentationFormat>
  <Paragraphs>227</Paragraphs>
  <Slides>27</Slides>
  <Notes>5</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44" baseType="lpstr">
      <vt:lpstr>.VnTime</vt:lpstr>
      <vt:lpstr>Arial</vt:lpstr>
      <vt:lpstr>Calibri</vt:lpstr>
      <vt:lpstr>Calibri Light</vt:lpstr>
      <vt:lpstr>Cambria Math</vt:lpstr>
      <vt:lpstr>Century Gothic</vt:lpstr>
      <vt:lpstr>Garamond</vt:lpstr>
      <vt:lpstr>Symbol</vt:lpstr>
      <vt:lpstr>Times New Roman</vt:lpstr>
      <vt:lpstr>Verdana</vt:lpstr>
      <vt:lpstr>VNI-Times</vt:lpstr>
      <vt:lpstr>Wingdings</vt:lpstr>
      <vt:lpstr>Wingdings 3</vt:lpstr>
      <vt:lpstr>Office Theme</vt:lpstr>
      <vt:lpstr>Wisp</vt:lpstr>
      <vt:lpstr>Organic</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45</cp:revision>
  <dcterms:created xsi:type="dcterms:W3CDTF">2020-04-22T08:54:12Z</dcterms:created>
  <dcterms:modified xsi:type="dcterms:W3CDTF">2020-04-24T11:26:43Z</dcterms:modified>
</cp:coreProperties>
</file>