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3.wmf"/><Relationship Id="rId4"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ABC224-4176-43DF-BB8D-D2801BF9CE60}" type="datetimeFigureOut">
              <a:rPr lang="en-US" smtClean="0"/>
              <a:t>17/4/2020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11448-826C-4F79-B78D-37F750E76EFD}" type="slidenum">
              <a:rPr lang="en-US" smtClean="0"/>
              <a:t>‹#›</a:t>
            </a:fld>
            <a:endParaRPr lang="en-US"/>
          </a:p>
        </p:txBody>
      </p:sp>
    </p:spTree>
    <p:extLst>
      <p:ext uri="{BB962C8B-B14F-4D97-AF65-F5344CB8AC3E}">
        <p14:creationId xmlns:p14="http://schemas.microsoft.com/office/powerpoint/2010/main" val="281211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ABC224-4176-43DF-BB8D-D2801BF9CE60}" type="datetimeFigureOut">
              <a:rPr lang="en-US" smtClean="0"/>
              <a:t>17/4/2020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11448-826C-4F79-B78D-37F750E76EFD}" type="slidenum">
              <a:rPr lang="en-US" smtClean="0"/>
              <a:t>‹#›</a:t>
            </a:fld>
            <a:endParaRPr lang="en-US"/>
          </a:p>
        </p:txBody>
      </p:sp>
    </p:spTree>
    <p:extLst>
      <p:ext uri="{BB962C8B-B14F-4D97-AF65-F5344CB8AC3E}">
        <p14:creationId xmlns:p14="http://schemas.microsoft.com/office/powerpoint/2010/main" val="1267223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ABC224-4176-43DF-BB8D-D2801BF9CE60}" type="datetimeFigureOut">
              <a:rPr lang="en-US" smtClean="0"/>
              <a:t>17/4/2020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11448-826C-4F79-B78D-37F750E76EFD}" type="slidenum">
              <a:rPr lang="en-US" smtClean="0"/>
              <a:t>‹#›</a:t>
            </a:fld>
            <a:endParaRPr lang="en-US"/>
          </a:p>
        </p:txBody>
      </p:sp>
    </p:spTree>
    <p:extLst>
      <p:ext uri="{BB962C8B-B14F-4D97-AF65-F5344CB8AC3E}">
        <p14:creationId xmlns:p14="http://schemas.microsoft.com/office/powerpoint/2010/main" val="1056724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ABC224-4176-43DF-BB8D-D2801BF9CE60}" type="datetimeFigureOut">
              <a:rPr lang="en-US" smtClean="0"/>
              <a:t>17/4/2020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11448-826C-4F79-B78D-37F750E76EFD}" type="slidenum">
              <a:rPr lang="en-US" smtClean="0"/>
              <a:t>‹#›</a:t>
            </a:fld>
            <a:endParaRPr lang="en-US"/>
          </a:p>
        </p:txBody>
      </p:sp>
    </p:spTree>
    <p:extLst>
      <p:ext uri="{BB962C8B-B14F-4D97-AF65-F5344CB8AC3E}">
        <p14:creationId xmlns:p14="http://schemas.microsoft.com/office/powerpoint/2010/main" val="3761311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BC224-4176-43DF-BB8D-D2801BF9CE60}" type="datetimeFigureOut">
              <a:rPr lang="en-US" smtClean="0"/>
              <a:t>17/4/2020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11448-826C-4F79-B78D-37F750E76EFD}" type="slidenum">
              <a:rPr lang="en-US" smtClean="0"/>
              <a:t>‹#›</a:t>
            </a:fld>
            <a:endParaRPr lang="en-US"/>
          </a:p>
        </p:txBody>
      </p:sp>
    </p:spTree>
    <p:extLst>
      <p:ext uri="{BB962C8B-B14F-4D97-AF65-F5344CB8AC3E}">
        <p14:creationId xmlns:p14="http://schemas.microsoft.com/office/powerpoint/2010/main" val="236965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ABC224-4176-43DF-BB8D-D2801BF9CE60}" type="datetimeFigureOut">
              <a:rPr lang="en-US" smtClean="0"/>
              <a:t>17/4/2020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11448-826C-4F79-B78D-37F750E76EFD}" type="slidenum">
              <a:rPr lang="en-US" smtClean="0"/>
              <a:t>‹#›</a:t>
            </a:fld>
            <a:endParaRPr lang="en-US"/>
          </a:p>
        </p:txBody>
      </p:sp>
    </p:spTree>
    <p:extLst>
      <p:ext uri="{BB962C8B-B14F-4D97-AF65-F5344CB8AC3E}">
        <p14:creationId xmlns:p14="http://schemas.microsoft.com/office/powerpoint/2010/main" val="226688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ABC224-4176-43DF-BB8D-D2801BF9CE60}" type="datetimeFigureOut">
              <a:rPr lang="en-US" smtClean="0"/>
              <a:t>17/4/2020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711448-826C-4F79-B78D-37F750E76EFD}" type="slidenum">
              <a:rPr lang="en-US" smtClean="0"/>
              <a:t>‹#›</a:t>
            </a:fld>
            <a:endParaRPr lang="en-US"/>
          </a:p>
        </p:txBody>
      </p:sp>
    </p:spTree>
    <p:extLst>
      <p:ext uri="{BB962C8B-B14F-4D97-AF65-F5344CB8AC3E}">
        <p14:creationId xmlns:p14="http://schemas.microsoft.com/office/powerpoint/2010/main" val="4204039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ABC224-4176-43DF-BB8D-D2801BF9CE60}" type="datetimeFigureOut">
              <a:rPr lang="en-US" smtClean="0"/>
              <a:t>17/4/2020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711448-826C-4F79-B78D-37F750E76EFD}" type="slidenum">
              <a:rPr lang="en-US" smtClean="0"/>
              <a:t>‹#›</a:t>
            </a:fld>
            <a:endParaRPr lang="en-US"/>
          </a:p>
        </p:txBody>
      </p:sp>
    </p:spTree>
    <p:extLst>
      <p:ext uri="{BB962C8B-B14F-4D97-AF65-F5344CB8AC3E}">
        <p14:creationId xmlns:p14="http://schemas.microsoft.com/office/powerpoint/2010/main" val="163363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BC224-4176-43DF-BB8D-D2801BF9CE60}" type="datetimeFigureOut">
              <a:rPr lang="en-US" smtClean="0"/>
              <a:t>17/4/2020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711448-826C-4F79-B78D-37F750E76EFD}" type="slidenum">
              <a:rPr lang="en-US" smtClean="0"/>
              <a:t>‹#›</a:t>
            </a:fld>
            <a:endParaRPr lang="en-US"/>
          </a:p>
        </p:txBody>
      </p:sp>
    </p:spTree>
    <p:extLst>
      <p:ext uri="{BB962C8B-B14F-4D97-AF65-F5344CB8AC3E}">
        <p14:creationId xmlns:p14="http://schemas.microsoft.com/office/powerpoint/2010/main" val="3843859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BC224-4176-43DF-BB8D-D2801BF9CE60}" type="datetimeFigureOut">
              <a:rPr lang="en-US" smtClean="0"/>
              <a:t>17/4/2020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11448-826C-4F79-B78D-37F750E76EFD}" type="slidenum">
              <a:rPr lang="en-US" smtClean="0"/>
              <a:t>‹#›</a:t>
            </a:fld>
            <a:endParaRPr lang="en-US"/>
          </a:p>
        </p:txBody>
      </p:sp>
    </p:spTree>
    <p:extLst>
      <p:ext uri="{BB962C8B-B14F-4D97-AF65-F5344CB8AC3E}">
        <p14:creationId xmlns:p14="http://schemas.microsoft.com/office/powerpoint/2010/main" val="98699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BC224-4176-43DF-BB8D-D2801BF9CE60}" type="datetimeFigureOut">
              <a:rPr lang="en-US" smtClean="0"/>
              <a:t>17/4/2020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11448-826C-4F79-B78D-37F750E76EFD}" type="slidenum">
              <a:rPr lang="en-US" smtClean="0"/>
              <a:t>‹#›</a:t>
            </a:fld>
            <a:endParaRPr lang="en-US"/>
          </a:p>
        </p:txBody>
      </p:sp>
    </p:spTree>
    <p:extLst>
      <p:ext uri="{BB962C8B-B14F-4D97-AF65-F5344CB8AC3E}">
        <p14:creationId xmlns:p14="http://schemas.microsoft.com/office/powerpoint/2010/main" val="4098697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BC224-4176-43DF-BB8D-D2801BF9CE60}" type="datetimeFigureOut">
              <a:rPr lang="en-US" smtClean="0"/>
              <a:t>17/4/2020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711448-826C-4F79-B78D-37F750E76EFD}" type="slidenum">
              <a:rPr lang="en-US" smtClean="0"/>
              <a:t>‹#›</a:t>
            </a:fld>
            <a:endParaRPr lang="en-US"/>
          </a:p>
        </p:txBody>
      </p:sp>
    </p:spTree>
    <p:extLst>
      <p:ext uri="{BB962C8B-B14F-4D97-AF65-F5344CB8AC3E}">
        <p14:creationId xmlns:p14="http://schemas.microsoft.com/office/powerpoint/2010/main" val="1191929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10.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35.wmf"/><Relationship Id="rId5" Type="http://schemas.openxmlformats.org/officeDocument/2006/relationships/oleObject" Target="../embeddings/oleObject34.bin"/><Relationship Id="rId4" Type="http://schemas.openxmlformats.org/officeDocument/2006/relationships/image" Target="../media/image34.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38.wmf"/><Relationship Id="rId5" Type="http://schemas.openxmlformats.org/officeDocument/2006/relationships/oleObject" Target="../embeddings/oleObject37.bin"/><Relationship Id="rId4" Type="http://schemas.openxmlformats.org/officeDocument/2006/relationships/image" Target="../media/image37.wmf"/></Relationships>
</file>

<file path=ppt/slides/_rels/slide2.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wmf"/><Relationship Id="rId5" Type="http://schemas.openxmlformats.org/officeDocument/2006/relationships/oleObject" Target="../embeddings/oleObject5.bin"/><Relationship Id="rId4" Type="http://schemas.openxmlformats.org/officeDocument/2006/relationships/image" Target="../media/image6.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0.wmf"/><Relationship Id="rId5" Type="http://schemas.openxmlformats.org/officeDocument/2006/relationships/oleObject" Target="../embeddings/oleObject8.bin"/><Relationship Id="rId4" Type="http://schemas.openxmlformats.org/officeDocument/2006/relationships/image" Target="../media/image9.wmf"/></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oleObject" Target="../embeddings/oleObject14.bin"/><Relationship Id="rId18" Type="http://schemas.openxmlformats.org/officeDocument/2006/relationships/image" Target="../media/image18.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15.wmf"/><Relationship Id="rId17" Type="http://schemas.openxmlformats.org/officeDocument/2006/relationships/oleObject" Target="../embeddings/oleObject16.bin"/><Relationship Id="rId2" Type="http://schemas.openxmlformats.org/officeDocument/2006/relationships/slideLayout" Target="../slideLayouts/slideLayout1.xml"/><Relationship Id="rId16" Type="http://schemas.openxmlformats.org/officeDocument/2006/relationships/image" Target="../media/image17.wmf"/><Relationship Id="rId1" Type="http://schemas.openxmlformats.org/officeDocument/2006/relationships/vmlDrawing" Target="../drawings/vmlDrawing4.vml"/><Relationship Id="rId6" Type="http://schemas.openxmlformats.org/officeDocument/2006/relationships/image" Target="../media/image12.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14.wmf"/><Relationship Id="rId4" Type="http://schemas.openxmlformats.org/officeDocument/2006/relationships/image" Target="../media/image11.wmf"/><Relationship Id="rId9" Type="http://schemas.openxmlformats.org/officeDocument/2006/relationships/oleObject" Target="../embeddings/oleObject12.bin"/><Relationship Id="rId14" Type="http://schemas.openxmlformats.org/officeDocument/2006/relationships/image" Target="../media/image16.wmf"/></Relationships>
</file>

<file path=ppt/slides/_rels/slide6.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23.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0.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22.wmf"/><Relationship Id="rId4" Type="http://schemas.openxmlformats.org/officeDocument/2006/relationships/image" Target="../media/image19.wmf"/><Relationship Id="rId9" Type="http://schemas.openxmlformats.org/officeDocument/2006/relationships/oleObject" Target="../embeddings/oleObject20.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25.wmf"/><Relationship Id="rId5" Type="http://schemas.openxmlformats.org/officeDocument/2006/relationships/oleObject" Target="../embeddings/oleObject23.bin"/><Relationship Id="rId4" Type="http://schemas.openxmlformats.org/officeDocument/2006/relationships/image" Target="../media/image24.wmf"/></Relationships>
</file>

<file path=ppt/slides/_rels/slide8.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27.wmf"/><Relationship Id="rId11" Type="http://schemas.openxmlformats.org/officeDocument/2006/relationships/image" Target="../media/image29.wmf"/><Relationship Id="rId5" Type="http://schemas.openxmlformats.org/officeDocument/2006/relationships/oleObject" Target="../embeddings/oleObject25.bin"/><Relationship Id="rId10" Type="http://schemas.openxmlformats.org/officeDocument/2006/relationships/oleObject" Target="../embeddings/oleObject28.bin"/><Relationship Id="rId4" Type="http://schemas.openxmlformats.org/officeDocument/2006/relationships/image" Target="../media/image26.wmf"/><Relationship Id="rId9" Type="http://schemas.openxmlformats.org/officeDocument/2006/relationships/oleObject" Target="../embeddings/oleObject27.bin"/></Relationships>
</file>

<file path=ppt/slides/_rels/slide9.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31.wmf"/><Relationship Id="rId5" Type="http://schemas.openxmlformats.org/officeDocument/2006/relationships/oleObject" Target="../embeddings/oleObject30.bin"/><Relationship Id="rId10" Type="http://schemas.openxmlformats.org/officeDocument/2006/relationships/image" Target="../media/image33.wmf"/><Relationship Id="rId4" Type="http://schemas.openxmlformats.org/officeDocument/2006/relationships/image" Target="../media/image30.wmf"/><Relationship Id="rId9" Type="http://schemas.openxmlformats.org/officeDocument/2006/relationships/oleObject" Target="../embeddings/oleObject3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5576" y="404664"/>
            <a:ext cx="7776864" cy="523220"/>
          </a:xfrm>
          <a:prstGeom prst="rect">
            <a:avLst/>
          </a:prstGeom>
          <a:solidFill>
            <a:srgbClr val="FFFF00"/>
          </a:solidFill>
        </p:spPr>
        <p:txBody>
          <a:bodyPr wrap="square">
            <a:spAutoFit/>
          </a:bodyPr>
          <a:lstStyle/>
          <a:p>
            <a:pPr algn="ctr"/>
            <a:r>
              <a:rPr lang="en-US" sz="2800" b="1" smtClean="0">
                <a:latin typeface="Times New Roman" pitchFamily="18" charset="0"/>
                <a:cs typeface="Times New Roman" pitchFamily="18" charset="0"/>
              </a:rPr>
              <a:t>THÂN CHÀO CÁC EM HỌC SINH LỚP 12</a:t>
            </a:r>
            <a:endParaRPr lang="en-US" sz="2800">
              <a:latin typeface="Times New Roman" pitchFamily="18" charset="0"/>
              <a:cs typeface="Times New Roman" pitchFamily="18" charset="0"/>
            </a:endParaRPr>
          </a:p>
        </p:txBody>
      </p:sp>
      <p:pic>
        <p:nvPicPr>
          <p:cNvPr id="8" name="XiaoYing_Video_158659790466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009" y="1052737"/>
            <a:ext cx="4211959" cy="2742972"/>
          </a:xfrm>
          <a:prstGeom prst="rect">
            <a:avLst/>
          </a:prstGeom>
        </p:spPr>
      </p:pic>
      <p:pic>
        <p:nvPicPr>
          <p:cNvPr id="9" name="XiaoYing_Video_1586358197884.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80520" y="4267285"/>
            <a:ext cx="4427984" cy="2546091"/>
          </a:xfrm>
          <a:prstGeom prst="rect">
            <a:avLst/>
          </a:prstGeom>
        </p:spPr>
      </p:pic>
    </p:spTree>
    <p:extLst>
      <p:ext uri="{BB962C8B-B14F-4D97-AF65-F5344CB8AC3E}">
        <p14:creationId xmlns:p14="http://schemas.microsoft.com/office/powerpoint/2010/main" val="284530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8"/>
                </p:tgtEl>
              </p:cMediaNode>
            </p:video>
            <p:video>
              <p:cMediaNode vol="80000">
                <p:cTn id="22" fill="hold" display="0">
                  <p:stCondLst>
                    <p:cond delay="indefinite"/>
                  </p:stCondLst>
                </p:cTn>
                <p:tgtEl>
                  <p:spTgt spid="9"/>
                </p:tgtEl>
              </p:cMediaNode>
            </p:video>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416320"/>
          </a:xfrm>
          <a:prstGeom prst="rect">
            <a:avLst/>
          </a:prstGeom>
          <a:solidFill>
            <a:srgbClr val="FFC000"/>
          </a:solidFill>
        </p:spPr>
        <p:txBody>
          <a:bodyPr wrap="square">
            <a:spAutoFit/>
          </a:bodyPr>
          <a:lstStyle/>
          <a:p>
            <a:pPr algn="ctr"/>
            <a:r>
              <a:rPr lang="en-US" sz="2400" b="1" smtClean="0">
                <a:latin typeface="Times New Roman" pitchFamily="18" charset="0"/>
                <a:cs typeface="Times New Roman" pitchFamily="18" charset="0"/>
              </a:rPr>
              <a:t>Dạng 5: Tìm số vân sáng, số vân tối</a:t>
            </a:r>
            <a:endParaRPr lang="en-US" sz="2400"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a:latin typeface="Times New Roman" pitchFamily="18" charset="0"/>
              <a:cs typeface="Times New Roman" pitchFamily="18" charset="0"/>
            </a:endParaRPr>
          </a:p>
          <a:p>
            <a:pPr algn="ctr"/>
            <a:endParaRPr lang="en-US" sz="2400" b="1">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962453727"/>
              </p:ext>
            </p:extLst>
          </p:nvPr>
        </p:nvGraphicFramePr>
        <p:xfrm>
          <a:off x="539552" y="566036"/>
          <a:ext cx="1133475" cy="777875"/>
        </p:xfrm>
        <a:graphic>
          <a:graphicData uri="http://schemas.openxmlformats.org/presentationml/2006/ole">
            <mc:AlternateContent xmlns:mc="http://schemas.openxmlformats.org/markup-compatibility/2006">
              <mc:Choice xmlns:v="urn:schemas-microsoft-com:vml" Requires="v">
                <p:oleObj spid="_x0000_s9247" name="Equation" r:id="rId3" imgW="495000" imgH="342720" progId="Equation.3">
                  <p:embed/>
                </p:oleObj>
              </mc:Choice>
              <mc:Fallback>
                <p:oleObj name="Equation" r:id="rId3" imgW="495000" imgH="342720" progId="Equation.3">
                  <p:embed/>
                  <p:pic>
                    <p:nvPicPr>
                      <p:cNvPr id="0" name="Object 7"/>
                      <p:cNvPicPr>
                        <a:picLocks noChangeAspect="1" noChangeArrowheads="1"/>
                      </p:cNvPicPr>
                      <p:nvPr/>
                    </p:nvPicPr>
                    <p:blipFill>
                      <a:blip r:embed="rId4"/>
                      <a:srcRect/>
                      <a:stretch>
                        <a:fillRect/>
                      </a:stretch>
                    </p:blipFill>
                    <p:spPr bwMode="auto">
                      <a:xfrm>
                        <a:off x="539552" y="566036"/>
                        <a:ext cx="1133475" cy="77787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1619672" y="735087"/>
            <a:ext cx="1080120" cy="461665"/>
          </a:xfrm>
          <a:prstGeom prst="rect">
            <a:avLst/>
          </a:prstGeom>
          <a:solidFill>
            <a:srgbClr val="00B050"/>
          </a:solidFill>
        </p:spPr>
        <p:txBody>
          <a:bodyPr wrap="square">
            <a:spAutoFit/>
          </a:bodyPr>
          <a:lstStyle/>
          <a:p>
            <a:r>
              <a:rPr lang="en-US" sz="2400" smtClean="0">
                <a:latin typeface="Times New Roman" pitchFamily="18" charset="0"/>
                <a:cs typeface="Times New Roman" pitchFamily="18" charset="0"/>
              </a:rPr>
              <a:t>phần lẻ</a:t>
            </a:r>
            <a:endParaRPr lang="en-US" sz="2400"/>
          </a:p>
        </p:txBody>
      </p:sp>
      <p:sp>
        <p:nvSpPr>
          <p:cNvPr id="5" name="Rectangle 4"/>
          <p:cNvSpPr/>
          <p:nvPr/>
        </p:nvSpPr>
        <p:spPr>
          <a:xfrm>
            <a:off x="4448909" y="692696"/>
            <a:ext cx="2427347" cy="461665"/>
          </a:xfrm>
          <a:prstGeom prst="rect">
            <a:avLst/>
          </a:prstGeom>
          <a:solidFill>
            <a:schemeClr val="accent4">
              <a:lumMod val="60000"/>
              <a:lumOff val="40000"/>
            </a:schemeClr>
          </a:solidFill>
        </p:spPr>
        <p:txBody>
          <a:bodyPr wrap="square">
            <a:spAutoFit/>
          </a:bodyPr>
          <a:lstStyle/>
          <a:p>
            <a:r>
              <a:rPr lang="en-US" sz="2400" smtClean="0">
                <a:latin typeface="Times New Roman" pitchFamily="18" charset="0"/>
                <a:cs typeface="Times New Roman" pitchFamily="18" charset="0"/>
              </a:rPr>
              <a:t>N là phần nguyên</a:t>
            </a:r>
            <a:endParaRPr lang="en-US" sz="2400"/>
          </a:p>
        </p:txBody>
      </p:sp>
      <p:sp>
        <p:nvSpPr>
          <p:cNvPr id="6" name="Rectangle 5"/>
          <p:cNvSpPr/>
          <p:nvPr/>
        </p:nvSpPr>
        <p:spPr>
          <a:xfrm>
            <a:off x="4448908" y="1397967"/>
            <a:ext cx="4299555" cy="461665"/>
          </a:xfrm>
          <a:prstGeom prst="rect">
            <a:avLst/>
          </a:prstGeom>
          <a:solidFill>
            <a:schemeClr val="accent4">
              <a:lumMod val="60000"/>
              <a:lumOff val="40000"/>
            </a:schemeClr>
          </a:solidFill>
        </p:spPr>
        <p:txBody>
          <a:bodyPr wrap="square">
            <a:spAutoFit/>
          </a:bodyPr>
          <a:lstStyle/>
          <a:p>
            <a:r>
              <a:rPr lang="en-US" sz="2400" smtClean="0">
                <a:latin typeface="Times New Roman" pitchFamily="18" charset="0"/>
                <a:cs typeface="Times New Roman" pitchFamily="18" charset="0"/>
              </a:rPr>
              <a:t>Nếu phần lẻ &lt; 0,5→  SVT =2N</a:t>
            </a:r>
            <a:endParaRPr lang="en-US" sz="2400"/>
          </a:p>
        </p:txBody>
      </p:sp>
      <p:sp>
        <p:nvSpPr>
          <p:cNvPr id="7" name="Rectangle 6"/>
          <p:cNvSpPr/>
          <p:nvPr/>
        </p:nvSpPr>
        <p:spPr>
          <a:xfrm>
            <a:off x="4448908" y="2704530"/>
            <a:ext cx="4695091" cy="461665"/>
          </a:xfrm>
          <a:prstGeom prst="rect">
            <a:avLst/>
          </a:prstGeom>
          <a:solidFill>
            <a:schemeClr val="accent4">
              <a:lumMod val="60000"/>
              <a:lumOff val="40000"/>
            </a:schemeClr>
          </a:solidFill>
        </p:spPr>
        <p:txBody>
          <a:bodyPr wrap="square">
            <a:spAutoFit/>
          </a:bodyPr>
          <a:lstStyle/>
          <a:p>
            <a:r>
              <a:rPr lang="en-US" sz="2400" smtClean="0">
                <a:latin typeface="Times New Roman" pitchFamily="18" charset="0"/>
                <a:cs typeface="Times New Roman" pitchFamily="18" charset="0"/>
              </a:rPr>
              <a:t>Nếu phần lẻ ≥ 0,5→  SVT =2N +2</a:t>
            </a:r>
            <a:endParaRPr lang="en-US" sz="2400"/>
          </a:p>
        </p:txBody>
      </p:sp>
      <p:sp>
        <p:nvSpPr>
          <p:cNvPr id="8" name="Rectangle 7"/>
          <p:cNvSpPr/>
          <p:nvPr/>
        </p:nvSpPr>
        <p:spPr>
          <a:xfrm>
            <a:off x="539552" y="1412776"/>
            <a:ext cx="1899650" cy="461665"/>
          </a:xfrm>
          <a:prstGeom prst="rect">
            <a:avLst/>
          </a:prstGeom>
          <a:solidFill>
            <a:srgbClr val="FFFF00"/>
          </a:solidFill>
        </p:spPr>
        <p:txBody>
          <a:bodyPr wrap="square">
            <a:spAutoFit/>
          </a:bodyPr>
          <a:lstStyle/>
          <a:p>
            <a:r>
              <a:rPr lang="en-US" sz="2400" smtClean="0">
                <a:latin typeface="Times New Roman" pitchFamily="18" charset="0"/>
                <a:cs typeface="Times New Roman" pitchFamily="18" charset="0"/>
              </a:rPr>
              <a:t>SVS =2N +1</a:t>
            </a:r>
            <a:endParaRPr lang="en-US" sz="2400"/>
          </a:p>
        </p:txBody>
      </p:sp>
      <p:cxnSp>
        <p:nvCxnSpPr>
          <p:cNvPr id="10" name="Straight Arrow Connector 9"/>
          <p:cNvCxnSpPr/>
          <p:nvPr/>
        </p:nvCxnSpPr>
        <p:spPr>
          <a:xfrm flipV="1">
            <a:off x="3347864" y="1628799"/>
            <a:ext cx="864096" cy="50405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414758" y="2292971"/>
            <a:ext cx="864096" cy="49567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3429000"/>
            <a:ext cx="9144000" cy="1569660"/>
          </a:xfrm>
          <a:prstGeom prst="rect">
            <a:avLst/>
          </a:prstGeom>
        </p:spPr>
        <p:txBody>
          <a:bodyPr wrap="square">
            <a:spAutoFit/>
          </a:bodyPr>
          <a:lstStyle/>
          <a:p>
            <a:pPr algn="just"/>
            <a:r>
              <a:rPr lang="en-US" sz="2400" b="1" u="sng" smtClean="0">
                <a:latin typeface="Times New Roman" pitchFamily="18" charset="0"/>
                <a:cs typeface="Times New Roman" pitchFamily="18" charset="0"/>
              </a:rPr>
              <a:t>Bài 10:</a:t>
            </a:r>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Trong thí nghiệm giao thoa ánh sáng, khoảng cách giữa hai khe hẹp là 0,8mm, khoảng cách từ hai khe đến màn chắn là 2m. Ánh sáng dùng trong thí nghiệm có bước sóng 0,5</a:t>
            </a:r>
            <a:r>
              <a:rPr lang="en-US" sz="2400">
                <a:latin typeface="Times New Roman" pitchFamily="18" charset="0"/>
                <a:cs typeface="Times New Roman" pitchFamily="18" charset="0"/>
                <a:sym typeface="Symbol"/>
              </a:rPr>
              <a:t></a:t>
            </a:r>
            <a:r>
              <a:rPr lang="en-US" sz="2400">
                <a:latin typeface="Times New Roman" pitchFamily="18" charset="0"/>
                <a:cs typeface="Times New Roman" pitchFamily="18" charset="0"/>
              </a:rPr>
              <a:t>m. Bề rộng giao thoa trường là 12,5mm. Số vân </a:t>
            </a:r>
            <a:r>
              <a:rPr lang="en-US" sz="2400" smtClean="0">
                <a:latin typeface="Times New Roman" pitchFamily="18" charset="0"/>
                <a:cs typeface="Times New Roman" pitchFamily="18" charset="0"/>
              </a:rPr>
              <a:t>sáng và số vân tối </a:t>
            </a:r>
            <a:r>
              <a:rPr lang="en-US" sz="2400">
                <a:latin typeface="Times New Roman" pitchFamily="18" charset="0"/>
                <a:cs typeface="Times New Roman" pitchFamily="18" charset="0"/>
              </a:rPr>
              <a:t>trong vùng giao </a:t>
            </a:r>
            <a:r>
              <a:rPr lang="en-US" sz="2400" smtClean="0">
                <a:latin typeface="Times New Roman" pitchFamily="18" charset="0"/>
                <a:cs typeface="Times New Roman" pitchFamily="18" charset="0"/>
              </a:rPr>
              <a:t>thoa?</a:t>
            </a:r>
            <a:endParaRPr lang="en-US" sz="2400">
              <a:latin typeface="Times New Roman" pitchFamily="18" charset="0"/>
              <a:cs typeface="Times New Roman" pitchFamily="18" charset="0"/>
            </a:endParaRPr>
          </a:p>
        </p:txBody>
      </p:sp>
      <p:sp>
        <p:nvSpPr>
          <p:cNvPr id="14" name="Rectangle 13"/>
          <p:cNvSpPr/>
          <p:nvPr/>
        </p:nvSpPr>
        <p:spPr>
          <a:xfrm>
            <a:off x="404402" y="4955221"/>
            <a:ext cx="1143262" cy="369332"/>
          </a:xfrm>
          <a:prstGeom prst="rect">
            <a:avLst/>
          </a:prstGeom>
        </p:spPr>
        <p:txBody>
          <a:bodyPr wrap="none">
            <a:spAutoFit/>
          </a:bodyPr>
          <a:lstStyle/>
          <a:p>
            <a:r>
              <a:rPr lang="el-GR" smtClean="0">
                <a:latin typeface="Times New Roman" pitchFamily="18" charset="0"/>
                <a:cs typeface="Times New Roman" pitchFamily="18" charset="0"/>
              </a:rPr>
              <a:t>λ</a:t>
            </a:r>
            <a:r>
              <a:rPr lang="en-US" smtClean="0">
                <a:latin typeface="Times New Roman" pitchFamily="18" charset="0"/>
                <a:cs typeface="Times New Roman" pitchFamily="18" charset="0"/>
              </a:rPr>
              <a:t>= 0,5 </a:t>
            </a:r>
            <a:r>
              <a:rPr lang="en-US" smtClean="0">
                <a:latin typeface="Times New Roman" pitchFamily="18" charset="0"/>
                <a:cs typeface="Times New Roman" pitchFamily="18" charset="0"/>
                <a:sym typeface="Symbol"/>
              </a:rPr>
              <a:t></a:t>
            </a:r>
            <a:r>
              <a:rPr lang="en-US" smtClean="0">
                <a:latin typeface="Times New Roman" pitchFamily="18" charset="0"/>
                <a:cs typeface="Times New Roman" pitchFamily="18" charset="0"/>
              </a:rPr>
              <a:t>m</a:t>
            </a:r>
            <a:endParaRPr lang="en-US"/>
          </a:p>
        </p:txBody>
      </p:sp>
      <p:sp>
        <p:nvSpPr>
          <p:cNvPr id="15" name="Rectangle 14"/>
          <p:cNvSpPr/>
          <p:nvPr/>
        </p:nvSpPr>
        <p:spPr>
          <a:xfrm>
            <a:off x="404402" y="5351117"/>
            <a:ext cx="1237839" cy="369332"/>
          </a:xfrm>
          <a:prstGeom prst="rect">
            <a:avLst/>
          </a:prstGeom>
        </p:spPr>
        <p:txBody>
          <a:bodyPr wrap="none">
            <a:spAutoFit/>
          </a:bodyPr>
          <a:lstStyle/>
          <a:p>
            <a:r>
              <a:rPr lang="en-US" smtClean="0">
                <a:latin typeface="Times New Roman" pitchFamily="18" charset="0"/>
                <a:cs typeface="Times New Roman" pitchFamily="18" charset="0"/>
              </a:rPr>
              <a:t>a = 0,8 mm</a:t>
            </a:r>
            <a:endParaRPr lang="en-US"/>
          </a:p>
        </p:txBody>
      </p:sp>
      <p:sp>
        <p:nvSpPr>
          <p:cNvPr id="16" name="Rectangle 15"/>
          <p:cNvSpPr/>
          <p:nvPr/>
        </p:nvSpPr>
        <p:spPr>
          <a:xfrm>
            <a:off x="404402" y="5723964"/>
            <a:ext cx="949299" cy="369332"/>
          </a:xfrm>
          <a:prstGeom prst="rect">
            <a:avLst/>
          </a:prstGeom>
        </p:spPr>
        <p:txBody>
          <a:bodyPr wrap="none">
            <a:spAutoFit/>
          </a:bodyPr>
          <a:lstStyle/>
          <a:p>
            <a:r>
              <a:rPr lang="en-US" smtClean="0">
                <a:latin typeface="Times New Roman" pitchFamily="18" charset="0"/>
                <a:cs typeface="Times New Roman" pitchFamily="18" charset="0"/>
              </a:rPr>
              <a:t>D = 2 m</a:t>
            </a:r>
            <a:endParaRPr lang="en-US"/>
          </a:p>
        </p:txBody>
      </p:sp>
      <p:sp>
        <p:nvSpPr>
          <p:cNvPr id="17" name="Rectangle 16"/>
          <p:cNvSpPr/>
          <p:nvPr/>
        </p:nvSpPr>
        <p:spPr>
          <a:xfrm>
            <a:off x="395536" y="6061030"/>
            <a:ext cx="1325427" cy="369332"/>
          </a:xfrm>
          <a:prstGeom prst="rect">
            <a:avLst/>
          </a:prstGeom>
        </p:spPr>
        <p:txBody>
          <a:bodyPr wrap="none">
            <a:spAutoFit/>
          </a:bodyPr>
          <a:lstStyle/>
          <a:p>
            <a:r>
              <a:rPr lang="en-US" smtClean="0">
                <a:latin typeface="Times New Roman" pitchFamily="18" charset="0"/>
                <a:cs typeface="Times New Roman" pitchFamily="18" charset="0"/>
              </a:rPr>
              <a:t>L = 12,5mm</a:t>
            </a: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637269024"/>
              </p:ext>
            </p:extLst>
          </p:nvPr>
        </p:nvGraphicFramePr>
        <p:xfrm>
          <a:off x="1979712" y="4986338"/>
          <a:ext cx="3067050" cy="777875"/>
        </p:xfrm>
        <a:graphic>
          <a:graphicData uri="http://schemas.openxmlformats.org/presentationml/2006/ole">
            <mc:AlternateContent xmlns:mc="http://schemas.openxmlformats.org/markup-compatibility/2006">
              <mc:Choice xmlns:v="urn:schemas-microsoft-com:vml" Requires="v">
                <p:oleObj spid="_x0000_s9248" name="Equation" r:id="rId5" imgW="1333440" imgH="368280" progId="Equation.3">
                  <p:embed/>
                </p:oleObj>
              </mc:Choice>
              <mc:Fallback>
                <p:oleObj name="Equation" r:id="rId5" imgW="1333440" imgH="368280" progId="Equation.3">
                  <p:embed/>
                  <p:pic>
                    <p:nvPicPr>
                      <p:cNvPr id="0" name="Object 14"/>
                      <p:cNvPicPr>
                        <a:picLocks noChangeAspect="1" noChangeArrowheads="1"/>
                      </p:cNvPicPr>
                      <p:nvPr/>
                    </p:nvPicPr>
                    <p:blipFill>
                      <a:blip r:embed="rId6"/>
                      <a:srcRect/>
                      <a:stretch>
                        <a:fillRect/>
                      </a:stretch>
                    </p:blipFill>
                    <p:spPr bwMode="auto">
                      <a:xfrm>
                        <a:off x="1979712" y="4986338"/>
                        <a:ext cx="3067050" cy="777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742135433"/>
              </p:ext>
            </p:extLst>
          </p:nvPr>
        </p:nvGraphicFramePr>
        <p:xfrm>
          <a:off x="1907704" y="5827713"/>
          <a:ext cx="3808413" cy="836612"/>
        </p:xfrm>
        <a:graphic>
          <a:graphicData uri="http://schemas.openxmlformats.org/presentationml/2006/ole">
            <mc:AlternateContent xmlns:mc="http://schemas.openxmlformats.org/markup-compatibility/2006">
              <mc:Choice xmlns:v="urn:schemas-microsoft-com:vml" Requires="v">
                <p:oleObj spid="_x0000_s9249" name="Equation" r:id="rId7" imgW="1663560" imgH="368280" progId="Equation.3">
                  <p:embed/>
                </p:oleObj>
              </mc:Choice>
              <mc:Fallback>
                <p:oleObj name="Equation" r:id="rId7" imgW="1663560" imgH="368280" progId="Equation.3">
                  <p:embed/>
                  <p:pic>
                    <p:nvPicPr>
                      <p:cNvPr id="0" name="Object 2"/>
                      <p:cNvPicPr>
                        <a:picLocks noChangeAspect="1" noChangeArrowheads="1"/>
                      </p:cNvPicPr>
                      <p:nvPr/>
                    </p:nvPicPr>
                    <p:blipFill>
                      <a:blip r:embed="rId8"/>
                      <a:srcRect/>
                      <a:stretch>
                        <a:fillRect/>
                      </a:stretch>
                    </p:blipFill>
                    <p:spPr bwMode="auto">
                      <a:xfrm>
                        <a:off x="1907704" y="5827713"/>
                        <a:ext cx="3808413" cy="836612"/>
                      </a:xfrm>
                      <a:prstGeom prst="rect">
                        <a:avLst/>
                      </a:prstGeom>
                      <a:solidFill>
                        <a:srgbClr val="FFFF00"/>
                      </a:solidFill>
                      <a:ln>
                        <a:noFill/>
                      </a:ln>
                    </p:spPr>
                  </p:pic>
                </p:oleObj>
              </mc:Fallback>
            </mc:AlternateContent>
          </a:graphicData>
        </a:graphic>
      </p:graphicFrame>
      <p:sp>
        <p:nvSpPr>
          <p:cNvPr id="20" name="Rectangle 19"/>
          <p:cNvSpPr/>
          <p:nvPr/>
        </p:nvSpPr>
        <p:spPr>
          <a:xfrm>
            <a:off x="6012160" y="5067807"/>
            <a:ext cx="2252442" cy="461665"/>
          </a:xfrm>
          <a:prstGeom prst="rect">
            <a:avLst/>
          </a:prstGeom>
          <a:solidFill>
            <a:schemeClr val="accent4">
              <a:lumMod val="60000"/>
              <a:lumOff val="40000"/>
            </a:schemeClr>
          </a:solidFill>
        </p:spPr>
        <p:txBody>
          <a:bodyPr wrap="square">
            <a:spAutoFit/>
          </a:bodyPr>
          <a:lstStyle/>
          <a:p>
            <a:r>
              <a:rPr lang="en-US" sz="2400" smtClean="0">
                <a:latin typeface="Times New Roman" pitchFamily="18" charset="0"/>
                <a:cs typeface="Times New Roman" pitchFamily="18" charset="0"/>
              </a:rPr>
              <a:t>SVS =2.5 +1=11</a:t>
            </a:r>
            <a:endParaRPr lang="en-US" sz="2400"/>
          </a:p>
        </p:txBody>
      </p:sp>
      <p:sp>
        <p:nvSpPr>
          <p:cNvPr id="21" name="Rectangle 20"/>
          <p:cNvSpPr/>
          <p:nvPr/>
        </p:nvSpPr>
        <p:spPr>
          <a:xfrm>
            <a:off x="6012160" y="5838363"/>
            <a:ext cx="3131840" cy="830997"/>
          </a:xfrm>
          <a:prstGeom prst="rect">
            <a:avLst/>
          </a:prstGeom>
          <a:solidFill>
            <a:schemeClr val="accent4">
              <a:lumMod val="60000"/>
              <a:lumOff val="40000"/>
            </a:schemeClr>
          </a:solidFill>
        </p:spPr>
        <p:txBody>
          <a:bodyPr wrap="square">
            <a:spAutoFit/>
          </a:bodyPr>
          <a:lstStyle/>
          <a:p>
            <a:r>
              <a:rPr lang="en-US" sz="2400" smtClean="0">
                <a:latin typeface="Times New Roman" pitchFamily="18" charset="0"/>
                <a:cs typeface="Times New Roman" pitchFamily="18" charset="0"/>
              </a:rPr>
              <a:t>lẻ =0&lt; 0,5</a:t>
            </a:r>
          </a:p>
          <a:p>
            <a:r>
              <a:rPr lang="en-US" sz="2400" smtClean="0">
                <a:latin typeface="Times New Roman" pitchFamily="18" charset="0"/>
                <a:cs typeface="Times New Roman" pitchFamily="18" charset="0"/>
              </a:rPr>
              <a:t> → SVT =2N = 2.5 =10</a:t>
            </a:r>
            <a:endParaRPr lang="en-US" sz="2400"/>
          </a:p>
        </p:txBody>
      </p:sp>
      <p:sp>
        <p:nvSpPr>
          <p:cNvPr id="22" name="Rectangle 21"/>
          <p:cNvSpPr/>
          <p:nvPr/>
        </p:nvSpPr>
        <p:spPr>
          <a:xfrm>
            <a:off x="2339752" y="1916832"/>
            <a:ext cx="927720" cy="461665"/>
          </a:xfrm>
          <a:prstGeom prst="rect">
            <a:avLst/>
          </a:prstGeom>
          <a:solidFill>
            <a:srgbClr val="FFFF00"/>
          </a:solidFill>
        </p:spPr>
        <p:txBody>
          <a:bodyPr wrap="square">
            <a:spAutoFit/>
          </a:bodyPr>
          <a:lstStyle/>
          <a:p>
            <a:r>
              <a:rPr lang="en-US" sz="2400" smtClean="0">
                <a:latin typeface="Times New Roman" pitchFamily="18" charset="0"/>
                <a:cs typeface="Times New Roman" pitchFamily="18" charset="0"/>
              </a:rPr>
              <a:t>SVT</a:t>
            </a:r>
            <a:endParaRPr lang="en-US" sz="2400"/>
          </a:p>
        </p:txBody>
      </p:sp>
    </p:spTree>
    <p:extLst>
      <p:ext uri="{BB962C8B-B14F-4D97-AF65-F5344CB8AC3E}">
        <p14:creationId xmlns:p14="http://schemas.microsoft.com/office/powerpoint/2010/main" val="6450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ppt_x"/>
                                          </p:val>
                                        </p:tav>
                                        <p:tav tm="100000">
                                          <p:val>
                                            <p:strVal val="#ppt_x"/>
                                          </p:val>
                                        </p:tav>
                                      </p:tavLst>
                                    </p:anim>
                                    <p:anim calcmode="lin" valueType="num">
                                      <p:cBhvr additive="base">
                                        <p:cTn id="9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fill="hold"/>
                                        <p:tgtEl>
                                          <p:spTgt spid="18"/>
                                        </p:tgtEl>
                                        <p:attrNameLst>
                                          <p:attrName>ppt_x</p:attrName>
                                        </p:attrNameLst>
                                      </p:cBhvr>
                                      <p:tavLst>
                                        <p:tav tm="0">
                                          <p:val>
                                            <p:strVal val="#ppt_x"/>
                                          </p:val>
                                        </p:tav>
                                        <p:tav tm="100000">
                                          <p:val>
                                            <p:strVal val="#ppt_x"/>
                                          </p:val>
                                        </p:tav>
                                      </p:tavLst>
                                    </p:anim>
                                    <p:anim calcmode="lin" valueType="num">
                                      <p:cBhvr additive="base">
                                        <p:cTn id="9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fill="hold"/>
                                        <p:tgtEl>
                                          <p:spTgt spid="19"/>
                                        </p:tgtEl>
                                        <p:attrNameLst>
                                          <p:attrName>ppt_x</p:attrName>
                                        </p:attrNameLst>
                                      </p:cBhvr>
                                      <p:tavLst>
                                        <p:tav tm="0">
                                          <p:val>
                                            <p:strVal val="#ppt_x"/>
                                          </p:val>
                                        </p:tav>
                                        <p:tav tm="100000">
                                          <p:val>
                                            <p:strVal val="#ppt_x"/>
                                          </p:val>
                                        </p:tav>
                                      </p:tavLst>
                                    </p:anim>
                                    <p:anim calcmode="lin" valueType="num">
                                      <p:cBhvr additive="base">
                                        <p:cTn id="10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additive="base">
                                        <p:cTn id="109" dur="500" fill="hold"/>
                                        <p:tgtEl>
                                          <p:spTgt spid="20"/>
                                        </p:tgtEl>
                                        <p:attrNameLst>
                                          <p:attrName>ppt_x</p:attrName>
                                        </p:attrNameLst>
                                      </p:cBhvr>
                                      <p:tavLst>
                                        <p:tav tm="0">
                                          <p:val>
                                            <p:strVal val="#ppt_x"/>
                                          </p:val>
                                        </p:tav>
                                        <p:tav tm="100000">
                                          <p:val>
                                            <p:strVal val="#ppt_x"/>
                                          </p:val>
                                        </p:tav>
                                      </p:tavLst>
                                    </p:anim>
                                    <p:anim calcmode="lin" valueType="num">
                                      <p:cBhvr additive="base">
                                        <p:cTn id="11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additive="base">
                                        <p:cTn id="115" dur="500" fill="hold"/>
                                        <p:tgtEl>
                                          <p:spTgt spid="21"/>
                                        </p:tgtEl>
                                        <p:attrNameLst>
                                          <p:attrName>ppt_x</p:attrName>
                                        </p:attrNameLst>
                                      </p:cBhvr>
                                      <p:tavLst>
                                        <p:tav tm="0">
                                          <p:val>
                                            <p:strVal val="#ppt_x"/>
                                          </p:val>
                                        </p:tav>
                                        <p:tav tm="100000">
                                          <p:val>
                                            <p:strVal val="#ppt_x"/>
                                          </p:val>
                                        </p:tav>
                                      </p:tavLst>
                                    </p:anim>
                                    <p:anim calcmode="lin" valueType="num">
                                      <p:cBhvr additive="base">
                                        <p:cTn id="1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13" grpId="0"/>
      <p:bldP spid="14" grpId="0"/>
      <p:bldP spid="15" grpId="0"/>
      <p:bldP spid="16" grpId="0"/>
      <p:bldP spid="17"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en-US" sz="2400" b="1" u="sng" smtClean="0">
                <a:latin typeface="Times New Roman" pitchFamily="18" charset="0"/>
                <a:cs typeface="Times New Roman" pitchFamily="18" charset="0"/>
              </a:rPr>
              <a:t>Bài 11:</a:t>
            </a:r>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Trong thí nghiệm của </a:t>
            </a:r>
            <a:r>
              <a:rPr lang="en-US" sz="2400" smtClean="0">
                <a:latin typeface="Times New Roman" pitchFamily="18" charset="0"/>
                <a:cs typeface="Times New Roman" pitchFamily="18" charset="0"/>
              </a:rPr>
              <a:t>Young</a:t>
            </a:r>
            <a:r>
              <a:rPr lang="en-US" sz="2400">
                <a:latin typeface="Times New Roman" pitchFamily="18" charset="0"/>
                <a:cs typeface="Times New Roman" pitchFamily="18" charset="0"/>
              </a:rPr>
              <a:t>, a = 0,5mm, D = 2m. Nguồn phát ra ánh sáng đơn sắc có bước sóng 0,5µm. Vùng giao thoa có bề rộng là </a:t>
            </a:r>
            <a:r>
              <a:rPr lang="en-US" sz="2400" smtClean="0">
                <a:latin typeface="Times New Roman" pitchFamily="18" charset="0"/>
                <a:cs typeface="Times New Roman" pitchFamily="18" charset="0"/>
              </a:rPr>
              <a:t>27mm</a:t>
            </a:r>
            <a:r>
              <a:rPr lang="en-US" sz="2400">
                <a:latin typeface="Times New Roman" pitchFamily="18" charset="0"/>
                <a:cs typeface="Times New Roman" pitchFamily="18" charset="0"/>
              </a:rPr>
              <a:t>. Số vân </a:t>
            </a:r>
            <a:r>
              <a:rPr lang="en-US" sz="2400" smtClean="0">
                <a:latin typeface="Times New Roman" pitchFamily="18" charset="0"/>
                <a:cs typeface="Times New Roman" pitchFamily="18" charset="0"/>
              </a:rPr>
              <a:t>sáng và số vân tối </a:t>
            </a:r>
            <a:r>
              <a:rPr lang="en-US" sz="2400">
                <a:latin typeface="Times New Roman" pitchFamily="18" charset="0"/>
                <a:cs typeface="Times New Roman" pitchFamily="18" charset="0"/>
              </a:rPr>
              <a:t>quan sát được trên màn </a:t>
            </a:r>
            <a:r>
              <a:rPr lang="en-US" sz="2400" smtClean="0">
                <a:latin typeface="Times New Roman" pitchFamily="18" charset="0"/>
                <a:cs typeface="Times New Roman" pitchFamily="18" charset="0"/>
              </a:rPr>
              <a:t>là bao nhiêu?</a:t>
            </a:r>
            <a:endParaRPr lang="en-US" sz="2400">
              <a:latin typeface="Times New Roman" pitchFamily="18" charset="0"/>
              <a:cs typeface="Times New Roman" pitchFamily="18" charset="0"/>
            </a:endParaRPr>
          </a:p>
        </p:txBody>
      </p:sp>
      <p:sp>
        <p:nvSpPr>
          <p:cNvPr id="3" name="Rectangle 2"/>
          <p:cNvSpPr/>
          <p:nvPr/>
        </p:nvSpPr>
        <p:spPr>
          <a:xfrm>
            <a:off x="404402" y="1340768"/>
            <a:ext cx="1143262" cy="369332"/>
          </a:xfrm>
          <a:prstGeom prst="rect">
            <a:avLst/>
          </a:prstGeom>
        </p:spPr>
        <p:txBody>
          <a:bodyPr wrap="none">
            <a:spAutoFit/>
          </a:bodyPr>
          <a:lstStyle/>
          <a:p>
            <a:r>
              <a:rPr lang="el-GR" smtClean="0">
                <a:latin typeface="Times New Roman" pitchFamily="18" charset="0"/>
                <a:cs typeface="Times New Roman" pitchFamily="18" charset="0"/>
              </a:rPr>
              <a:t>λ</a:t>
            </a:r>
            <a:r>
              <a:rPr lang="en-US" smtClean="0">
                <a:latin typeface="Times New Roman" pitchFamily="18" charset="0"/>
                <a:cs typeface="Times New Roman" pitchFamily="18" charset="0"/>
              </a:rPr>
              <a:t>= 0,5 </a:t>
            </a:r>
            <a:r>
              <a:rPr lang="en-US" smtClean="0">
                <a:latin typeface="Times New Roman" pitchFamily="18" charset="0"/>
                <a:cs typeface="Times New Roman" pitchFamily="18" charset="0"/>
                <a:sym typeface="Symbol"/>
              </a:rPr>
              <a:t></a:t>
            </a:r>
            <a:r>
              <a:rPr lang="en-US" smtClean="0">
                <a:latin typeface="Times New Roman" pitchFamily="18" charset="0"/>
                <a:cs typeface="Times New Roman" pitchFamily="18" charset="0"/>
              </a:rPr>
              <a:t>m</a:t>
            </a:r>
            <a:endParaRPr lang="en-US"/>
          </a:p>
        </p:txBody>
      </p:sp>
      <p:sp>
        <p:nvSpPr>
          <p:cNvPr id="4" name="Rectangle 3"/>
          <p:cNvSpPr/>
          <p:nvPr/>
        </p:nvSpPr>
        <p:spPr>
          <a:xfrm>
            <a:off x="404402" y="1736664"/>
            <a:ext cx="1237839" cy="369332"/>
          </a:xfrm>
          <a:prstGeom prst="rect">
            <a:avLst/>
          </a:prstGeom>
        </p:spPr>
        <p:txBody>
          <a:bodyPr wrap="none">
            <a:spAutoFit/>
          </a:bodyPr>
          <a:lstStyle/>
          <a:p>
            <a:r>
              <a:rPr lang="en-US" smtClean="0">
                <a:latin typeface="Times New Roman" pitchFamily="18" charset="0"/>
                <a:cs typeface="Times New Roman" pitchFamily="18" charset="0"/>
              </a:rPr>
              <a:t>a = 0,5 mm</a:t>
            </a:r>
            <a:endParaRPr lang="en-US"/>
          </a:p>
        </p:txBody>
      </p:sp>
      <p:sp>
        <p:nvSpPr>
          <p:cNvPr id="5" name="Rectangle 4"/>
          <p:cNvSpPr/>
          <p:nvPr/>
        </p:nvSpPr>
        <p:spPr>
          <a:xfrm>
            <a:off x="404402" y="2109511"/>
            <a:ext cx="949299" cy="369332"/>
          </a:xfrm>
          <a:prstGeom prst="rect">
            <a:avLst/>
          </a:prstGeom>
        </p:spPr>
        <p:txBody>
          <a:bodyPr wrap="none">
            <a:spAutoFit/>
          </a:bodyPr>
          <a:lstStyle/>
          <a:p>
            <a:r>
              <a:rPr lang="en-US" smtClean="0">
                <a:latin typeface="Times New Roman" pitchFamily="18" charset="0"/>
                <a:cs typeface="Times New Roman" pitchFamily="18" charset="0"/>
              </a:rPr>
              <a:t>D = 2 m</a:t>
            </a:r>
            <a:endParaRPr lang="en-US"/>
          </a:p>
        </p:txBody>
      </p:sp>
      <p:sp>
        <p:nvSpPr>
          <p:cNvPr id="6" name="Rectangle 5"/>
          <p:cNvSpPr/>
          <p:nvPr/>
        </p:nvSpPr>
        <p:spPr>
          <a:xfrm>
            <a:off x="395536" y="2446577"/>
            <a:ext cx="1152303" cy="369332"/>
          </a:xfrm>
          <a:prstGeom prst="rect">
            <a:avLst/>
          </a:prstGeom>
        </p:spPr>
        <p:txBody>
          <a:bodyPr wrap="none">
            <a:spAutoFit/>
          </a:bodyPr>
          <a:lstStyle/>
          <a:p>
            <a:r>
              <a:rPr lang="en-US" smtClean="0">
                <a:latin typeface="Times New Roman" pitchFamily="18" charset="0"/>
                <a:cs typeface="Times New Roman" pitchFamily="18" charset="0"/>
              </a:rPr>
              <a:t>L = 27mm</a:t>
            </a: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622334950"/>
              </p:ext>
            </p:extLst>
          </p:nvPr>
        </p:nvGraphicFramePr>
        <p:xfrm>
          <a:off x="1763688" y="1371600"/>
          <a:ext cx="2746375" cy="777875"/>
        </p:xfrm>
        <a:graphic>
          <a:graphicData uri="http://schemas.openxmlformats.org/presentationml/2006/ole">
            <mc:AlternateContent xmlns:mc="http://schemas.openxmlformats.org/markup-compatibility/2006">
              <mc:Choice xmlns:v="urn:schemas-microsoft-com:vml" Requires="v">
                <p:oleObj spid="_x0000_s10256" name="Equation" r:id="rId3" imgW="1193760" imgH="368280" progId="Equation.3">
                  <p:embed/>
                </p:oleObj>
              </mc:Choice>
              <mc:Fallback>
                <p:oleObj name="Equation" r:id="rId3" imgW="1193760" imgH="368280" progId="Equation.3">
                  <p:embed/>
                  <p:pic>
                    <p:nvPicPr>
                      <p:cNvPr id="0" name=""/>
                      <p:cNvPicPr>
                        <a:picLocks noChangeAspect="1" noChangeArrowheads="1"/>
                      </p:cNvPicPr>
                      <p:nvPr/>
                    </p:nvPicPr>
                    <p:blipFill>
                      <a:blip r:embed="rId4"/>
                      <a:srcRect/>
                      <a:stretch>
                        <a:fillRect/>
                      </a:stretch>
                    </p:blipFill>
                    <p:spPr bwMode="auto">
                      <a:xfrm>
                        <a:off x="1763688" y="1371600"/>
                        <a:ext cx="2746375" cy="777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04135151"/>
              </p:ext>
            </p:extLst>
          </p:nvPr>
        </p:nvGraphicFramePr>
        <p:xfrm>
          <a:off x="1704975" y="2227263"/>
          <a:ext cx="4214813" cy="808037"/>
        </p:xfrm>
        <a:graphic>
          <a:graphicData uri="http://schemas.openxmlformats.org/presentationml/2006/ole">
            <mc:AlternateContent xmlns:mc="http://schemas.openxmlformats.org/markup-compatibility/2006">
              <mc:Choice xmlns:v="urn:schemas-microsoft-com:vml" Requires="v">
                <p:oleObj spid="_x0000_s10257" name="Equation" r:id="rId5" imgW="1841400" imgH="355320" progId="Equation.3">
                  <p:embed/>
                </p:oleObj>
              </mc:Choice>
              <mc:Fallback>
                <p:oleObj name="Equation" r:id="rId5" imgW="1841400" imgH="355320" progId="Equation.3">
                  <p:embed/>
                  <p:pic>
                    <p:nvPicPr>
                      <p:cNvPr id="0" name=""/>
                      <p:cNvPicPr>
                        <a:picLocks noChangeAspect="1" noChangeArrowheads="1"/>
                      </p:cNvPicPr>
                      <p:nvPr/>
                    </p:nvPicPr>
                    <p:blipFill>
                      <a:blip r:embed="rId6"/>
                      <a:srcRect/>
                      <a:stretch>
                        <a:fillRect/>
                      </a:stretch>
                    </p:blipFill>
                    <p:spPr bwMode="auto">
                      <a:xfrm>
                        <a:off x="1704975" y="2227263"/>
                        <a:ext cx="4214813" cy="808037"/>
                      </a:xfrm>
                      <a:prstGeom prst="rect">
                        <a:avLst/>
                      </a:prstGeom>
                      <a:solidFill>
                        <a:srgbClr val="FFFF00"/>
                      </a:solidFill>
                      <a:ln>
                        <a:noFill/>
                      </a:ln>
                    </p:spPr>
                  </p:pic>
                </p:oleObj>
              </mc:Fallback>
            </mc:AlternateContent>
          </a:graphicData>
        </a:graphic>
      </p:graphicFrame>
      <p:sp>
        <p:nvSpPr>
          <p:cNvPr id="9" name="Rectangle 8"/>
          <p:cNvSpPr/>
          <p:nvPr/>
        </p:nvSpPr>
        <p:spPr>
          <a:xfrm>
            <a:off x="6012160" y="1453354"/>
            <a:ext cx="2252442" cy="461665"/>
          </a:xfrm>
          <a:prstGeom prst="rect">
            <a:avLst/>
          </a:prstGeom>
          <a:solidFill>
            <a:schemeClr val="accent4">
              <a:lumMod val="60000"/>
              <a:lumOff val="40000"/>
            </a:schemeClr>
          </a:solidFill>
        </p:spPr>
        <p:txBody>
          <a:bodyPr wrap="square">
            <a:spAutoFit/>
          </a:bodyPr>
          <a:lstStyle/>
          <a:p>
            <a:r>
              <a:rPr lang="en-US" sz="2400" smtClean="0">
                <a:latin typeface="Times New Roman" pitchFamily="18" charset="0"/>
                <a:cs typeface="Times New Roman" pitchFamily="18" charset="0"/>
              </a:rPr>
              <a:t>SVS =2.6 +1=13</a:t>
            </a:r>
            <a:endParaRPr lang="en-US" sz="2400"/>
          </a:p>
        </p:txBody>
      </p:sp>
      <p:sp>
        <p:nvSpPr>
          <p:cNvPr id="10" name="Rectangle 9"/>
          <p:cNvSpPr/>
          <p:nvPr/>
        </p:nvSpPr>
        <p:spPr>
          <a:xfrm>
            <a:off x="6012160" y="2204864"/>
            <a:ext cx="3131840" cy="1200329"/>
          </a:xfrm>
          <a:prstGeom prst="rect">
            <a:avLst/>
          </a:prstGeom>
          <a:solidFill>
            <a:schemeClr val="accent4">
              <a:lumMod val="60000"/>
              <a:lumOff val="40000"/>
            </a:schemeClr>
          </a:solidFill>
        </p:spPr>
        <p:txBody>
          <a:bodyPr wrap="square">
            <a:spAutoFit/>
          </a:bodyPr>
          <a:lstStyle/>
          <a:p>
            <a:r>
              <a:rPr lang="en-US" sz="2400" smtClean="0">
                <a:latin typeface="Times New Roman" pitchFamily="18" charset="0"/>
                <a:cs typeface="Times New Roman" pitchFamily="18" charset="0"/>
              </a:rPr>
              <a:t>lẻ =0,75 ≥ 0,5</a:t>
            </a:r>
          </a:p>
          <a:p>
            <a:r>
              <a:rPr lang="en-US" sz="2400" smtClean="0">
                <a:latin typeface="Times New Roman" pitchFamily="18" charset="0"/>
                <a:cs typeface="Times New Roman" pitchFamily="18" charset="0"/>
              </a:rPr>
              <a:t> → SVT =2N+2 </a:t>
            </a:r>
          </a:p>
          <a:p>
            <a:r>
              <a:rPr lang="en-US" sz="2400">
                <a:latin typeface="Times New Roman" pitchFamily="18" charset="0"/>
                <a:cs typeface="Times New Roman" pitchFamily="18" charset="0"/>
              </a:rPr>
              <a:t> </a:t>
            </a:r>
            <a:r>
              <a:rPr lang="en-US" sz="2400" smtClean="0">
                <a:latin typeface="Times New Roman" pitchFamily="18" charset="0"/>
                <a:cs typeface="Times New Roman" pitchFamily="18" charset="0"/>
              </a:rPr>
              <a:t>             = 2.6+2 =14</a:t>
            </a:r>
            <a:endParaRPr lang="en-US" sz="2400"/>
          </a:p>
        </p:txBody>
      </p:sp>
    </p:spTree>
    <p:extLst>
      <p:ext uri="{BB962C8B-B14F-4D97-AF65-F5344CB8AC3E}">
        <p14:creationId xmlns:p14="http://schemas.microsoft.com/office/powerpoint/2010/main" val="6450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3695691"/>
            <a:ext cx="9180512" cy="1200329"/>
          </a:xfrm>
          <a:prstGeom prst="rect">
            <a:avLst/>
          </a:prstGeom>
        </p:spPr>
        <p:txBody>
          <a:bodyPr wrap="square">
            <a:spAutoFit/>
          </a:bodyPr>
          <a:lstStyle/>
          <a:p>
            <a:pPr algn="just"/>
            <a:r>
              <a:rPr lang="en-US" sz="2400" b="1" u="sng" smtClean="0">
                <a:latin typeface="Times New Roman" pitchFamily="18" charset="0"/>
                <a:cs typeface="Times New Roman" pitchFamily="18" charset="0"/>
              </a:rPr>
              <a:t>Bài 1</a:t>
            </a:r>
            <a:r>
              <a:rPr lang="nl-NL" sz="2400" b="1" u="sng" smtClean="0">
                <a:latin typeface="Times New Roman" pitchFamily="18" charset="0"/>
                <a:cs typeface="Times New Roman" pitchFamily="18" charset="0"/>
              </a:rPr>
              <a:t>:</a:t>
            </a:r>
            <a:r>
              <a:rPr lang="nl-NL" sz="2400" u="sng" smtClean="0">
                <a:latin typeface="Times New Roman" pitchFamily="18" charset="0"/>
                <a:cs typeface="Times New Roman" pitchFamily="18" charset="0"/>
              </a:rPr>
              <a:t> </a:t>
            </a:r>
            <a:r>
              <a:rPr lang="en-US" sz="2400">
                <a:latin typeface="Times New Roman" pitchFamily="18" charset="0"/>
                <a:cs typeface="Times New Roman" pitchFamily="18" charset="0"/>
              </a:rPr>
              <a:t>Giao thoa hai khe Young với ánh sáng đơn sắc bước sóng 0,6 </a:t>
            </a:r>
            <a:r>
              <a:rPr lang="en-US" sz="2400">
                <a:latin typeface="Times New Roman" pitchFamily="18" charset="0"/>
                <a:cs typeface="Times New Roman" pitchFamily="18" charset="0"/>
                <a:sym typeface="Symbol"/>
              </a:rPr>
              <a:t></a:t>
            </a:r>
            <a:r>
              <a:rPr lang="en-US" sz="2400">
                <a:latin typeface="Times New Roman" pitchFamily="18" charset="0"/>
                <a:cs typeface="Times New Roman" pitchFamily="18" charset="0"/>
              </a:rPr>
              <a:t>m; khoảng cách giữa hai khe sáng là </a:t>
            </a:r>
            <a:r>
              <a:rPr lang="en-US" sz="2400" smtClean="0">
                <a:latin typeface="Times New Roman" pitchFamily="18" charset="0"/>
                <a:cs typeface="Times New Roman" pitchFamily="18" charset="0"/>
              </a:rPr>
              <a:t>0,12 </a:t>
            </a:r>
            <a:r>
              <a:rPr lang="en-US" sz="2400">
                <a:latin typeface="Times New Roman" pitchFamily="18" charset="0"/>
                <a:cs typeface="Times New Roman" pitchFamily="18" charset="0"/>
              </a:rPr>
              <a:t>mm; khoảng cách từ hai khe sáng đến màn quan sát là 2 m. Tìm khoảng vân giao thoa?</a:t>
            </a:r>
          </a:p>
        </p:txBody>
      </p:sp>
      <p:sp>
        <p:nvSpPr>
          <p:cNvPr id="3" name="Rectangle 2"/>
          <p:cNvSpPr/>
          <p:nvPr/>
        </p:nvSpPr>
        <p:spPr>
          <a:xfrm>
            <a:off x="755576" y="44624"/>
            <a:ext cx="7979693" cy="523220"/>
          </a:xfrm>
          <a:prstGeom prst="rect">
            <a:avLst/>
          </a:prstGeom>
          <a:solidFill>
            <a:srgbClr val="FFFF00"/>
          </a:solidFill>
        </p:spPr>
        <p:txBody>
          <a:bodyPr wrap="square">
            <a:spAutoFit/>
          </a:bodyPr>
          <a:lstStyle/>
          <a:p>
            <a:pPr algn="ctr"/>
            <a:r>
              <a:rPr lang="en-US" sz="2800" b="1" smtClean="0">
                <a:latin typeface="Times New Roman" pitchFamily="18" charset="0"/>
                <a:cs typeface="Times New Roman" pitchFamily="18" charset="0"/>
              </a:rPr>
              <a:t>BÀI TẬP GIAO THOA SÓNG ÁNH SÁNG</a:t>
            </a:r>
            <a:endParaRPr lang="en-US" sz="2800">
              <a:latin typeface="Times New Roman" pitchFamily="18" charset="0"/>
              <a:cs typeface="Times New Roman" pitchFamily="18"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0" y="620688"/>
            <a:ext cx="9144000" cy="3046988"/>
          </a:xfrm>
          <a:prstGeom prst="rect">
            <a:avLst/>
          </a:prstGeom>
          <a:solidFill>
            <a:srgbClr val="FFC000"/>
          </a:solidFill>
        </p:spPr>
        <p:txBody>
          <a:bodyPr wrap="square">
            <a:spAutoFit/>
          </a:bodyPr>
          <a:lstStyle/>
          <a:p>
            <a:pPr algn="ctr"/>
            <a:r>
              <a:rPr lang="en-US" sz="2400" b="1" smtClean="0">
                <a:latin typeface="Times New Roman" pitchFamily="18" charset="0"/>
                <a:cs typeface="Times New Roman" pitchFamily="18" charset="0"/>
              </a:rPr>
              <a:t>Dạng 1: Tìm khoảng vân</a:t>
            </a:r>
          </a:p>
          <a:p>
            <a:pPr algn="ctr"/>
            <a:endParaRPr lang="en-US" sz="2400" b="1" smtClean="0">
              <a:latin typeface="Times New Roman" pitchFamily="18" charset="0"/>
              <a:cs typeface="Times New Roman" pitchFamily="18" charset="0"/>
            </a:endParaRPr>
          </a:p>
          <a:p>
            <a:pPr algn="ctr"/>
            <a:endParaRPr lang="en-US" sz="2400" b="1">
              <a:latin typeface="Times New Roman" pitchFamily="18" charset="0"/>
              <a:cs typeface="Times New Roman" pitchFamily="18" charset="0"/>
            </a:endParaRPr>
          </a:p>
          <a:p>
            <a:pPr algn="just"/>
            <a:r>
              <a:rPr lang="en-US" sz="2400" smtClean="0">
                <a:solidFill>
                  <a:srgbClr val="7030A0"/>
                </a:solidFill>
                <a:latin typeface="Times New Roman" pitchFamily="18" charset="0"/>
                <a:cs typeface="Times New Roman" pitchFamily="18" charset="0"/>
              </a:rPr>
              <a:t>i: </a:t>
            </a:r>
            <a:r>
              <a:rPr lang="en-US" sz="2400" smtClean="0">
                <a:latin typeface="Times New Roman" pitchFamily="18" charset="0"/>
                <a:cs typeface="Times New Roman" pitchFamily="18" charset="0"/>
              </a:rPr>
              <a:t>khoảng vân (khoảng cách giữa 2 vân sáng hoặc 2 vân tối liên tiếp). Đơn vị: mm, cm, m...</a:t>
            </a:r>
          </a:p>
          <a:p>
            <a:pPr algn="just"/>
            <a:r>
              <a:rPr lang="en-US" sz="2400" smtClean="0">
                <a:latin typeface="Times New Roman" pitchFamily="18" charset="0"/>
                <a:cs typeface="Times New Roman" pitchFamily="18" charset="0"/>
              </a:rPr>
              <a:t>λ: bước sóng ánh sáng. Đơn vị: </a:t>
            </a:r>
            <a:r>
              <a:rPr lang="el-GR" sz="2400" smtClean="0">
                <a:latin typeface="Times New Roman" pitchFamily="18" charset="0"/>
                <a:cs typeface="Times New Roman" pitchFamily="18" charset="0"/>
              </a:rPr>
              <a:t>μ</a:t>
            </a:r>
            <a:r>
              <a:rPr lang="en-US" sz="2400" smtClean="0">
                <a:latin typeface="Times New Roman" pitchFamily="18" charset="0"/>
                <a:cs typeface="Times New Roman" pitchFamily="18" charset="0"/>
              </a:rPr>
              <a:t>m, nm, m.... </a:t>
            </a:r>
          </a:p>
          <a:p>
            <a:pPr algn="just"/>
            <a:r>
              <a:rPr lang="en-US" sz="2400" smtClean="0">
                <a:latin typeface="Times New Roman" pitchFamily="18" charset="0"/>
                <a:cs typeface="Times New Roman" pitchFamily="18" charset="0"/>
              </a:rPr>
              <a:t>D: khoảng cách từ hai khe sáng đến màn. Đơn vị: mm, cm, m...</a:t>
            </a:r>
          </a:p>
          <a:p>
            <a:pPr algn="just"/>
            <a:r>
              <a:rPr lang="en-US" sz="2400" smtClean="0">
                <a:latin typeface="Times New Roman" pitchFamily="18" charset="0"/>
                <a:cs typeface="Times New Roman" pitchFamily="18" charset="0"/>
              </a:rPr>
              <a:t>a: khoảng cách giữa hai khe sáng. Đơn vị: mm, cm, m...</a:t>
            </a:r>
            <a:endParaRPr lang="en-US" sz="2400">
              <a:latin typeface="Times New Roman" pitchFamily="18" charset="0"/>
              <a:cs typeface="Times New Roman"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860815061"/>
              </p:ext>
            </p:extLst>
          </p:nvPr>
        </p:nvGraphicFramePr>
        <p:xfrm>
          <a:off x="6660232" y="692696"/>
          <a:ext cx="1080120" cy="831766"/>
        </p:xfrm>
        <a:graphic>
          <a:graphicData uri="http://schemas.openxmlformats.org/presentationml/2006/ole">
            <mc:AlternateContent xmlns:mc="http://schemas.openxmlformats.org/markup-compatibility/2006">
              <mc:Choice xmlns:v="urn:schemas-microsoft-com:vml" Requires="v">
                <p:oleObj spid="_x0000_s1097" name="Equation" r:id="rId3" imgW="469696" imgH="393529" progId="Equation.3">
                  <p:embed/>
                </p:oleObj>
              </mc:Choice>
              <mc:Fallback>
                <p:oleObj name="Equation" r:id="rId3" imgW="469696" imgH="393529"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692696"/>
                        <a:ext cx="1080120" cy="831766"/>
                      </a:xfrm>
                      <a:prstGeom prst="rect">
                        <a:avLst/>
                      </a:prstGeom>
                      <a:solidFill>
                        <a:srgbClr val="92D050"/>
                      </a:solidFill>
                    </p:spPr>
                  </p:pic>
                </p:oleObj>
              </mc:Fallback>
            </mc:AlternateContent>
          </a:graphicData>
        </a:graphic>
      </p:graphicFrame>
      <p:sp>
        <p:nvSpPr>
          <p:cNvPr id="8" name="Rectangle 7"/>
          <p:cNvSpPr/>
          <p:nvPr/>
        </p:nvSpPr>
        <p:spPr>
          <a:xfrm>
            <a:off x="107504" y="4896020"/>
            <a:ext cx="1143262" cy="369332"/>
          </a:xfrm>
          <a:prstGeom prst="rect">
            <a:avLst/>
          </a:prstGeom>
        </p:spPr>
        <p:txBody>
          <a:bodyPr wrap="none">
            <a:spAutoFit/>
          </a:bodyPr>
          <a:lstStyle/>
          <a:p>
            <a:r>
              <a:rPr lang="el-GR" smtClean="0">
                <a:latin typeface="Times New Roman" pitchFamily="18" charset="0"/>
                <a:cs typeface="Times New Roman" pitchFamily="18" charset="0"/>
              </a:rPr>
              <a:t>λ</a:t>
            </a:r>
            <a:r>
              <a:rPr lang="en-US" smtClean="0">
                <a:latin typeface="Times New Roman" pitchFamily="18" charset="0"/>
                <a:cs typeface="Times New Roman" pitchFamily="18" charset="0"/>
              </a:rPr>
              <a:t>= 0,6 </a:t>
            </a:r>
            <a:r>
              <a:rPr lang="en-US" smtClean="0">
                <a:latin typeface="Times New Roman" pitchFamily="18" charset="0"/>
                <a:cs typeface="Times New Roman" pitchFamily="18" charset="0"/>
                <a:sym typeface="Symbol"/>
              </a:rPr>
              <a:t></a:t>
            </a:r>
            <a:r>
              <a:rPr lang="en-US" smtClean="0">
                <a:latin typeface="Times New Roman" pitchFamily="18" charset="0"/>
                <a:cs typeface="Times New Roman" pitchFamily="18" charset="0"/>
              </a:rPr>
              <a:t>m</a:t>
            </a:r>
            <a:endParaRPr lang="en-US"/>
          </a:p>
        </p:txBody>
      </p:sp>
      <p:sp>
        <p:nvSpPr>
          <p:cNvPr id="9" name="Rectangle 8"/>
          <p:cNvSpPr/>
          <p:nvPr/>
        </p:nvSpPr>
        <p:spPr>
          <a:xfrm>
            <a:off x="107504" y="5291916"/>
            <a:ext cx="1353256" cy="369332"/>
          </a:xfrm>
          <a:prstGeom prst="rect">
            <a:avLst/>
          </a:prstGeom>
        </p:spPr>
        <p:txBody>
          <a:bodyPr wrap="none">
            <a:spAutoFit/>
          </a:bodyPr>
          <a:lstStyle/>
          <a:p>
            <a:r>
              <a:rPr lang="en-US" smtClean="0">
                <a:latin typeface="Times New Roman" pitchFamily="18" charset="0"/>
                <a:cs typeface="Times New Roman" pitchFamily="18" charset="0"/>
              </a:rPr>
              <a:t>a = 0,12 mm</a:t>
            </a:r>
            <a:endParaRPr lang="en-US"/>
          </a:p>
        </p:txBody>
      </p:sp>
      <p:sp>
        <p:nvSpPr>
          <p:cNvPr id="10" name="Rectangle 9"/>
          <p:cNvSpPr/>
          <p:nvPr/>
        </p:nvSpPr>
        <p:spPr>
          <a:xfrm>
            <a:off x="107504" y="5664763"/>
            <a:ext cx="949299" cy="369332"/>
          </a:xfrm>
          <a:prstGeom prst="rect">
            <a:avLst/>
          </a:prstGeom>
        </p:spPr>
        <p:txBody>
          <a:bodyPr wrap="none">
            <a:spAutoFit/>
          </a:bodyPr>
          <a:lstStyle/>
          <a:p>
            <a:r>
              <a:rPr lang="en-US" smtClean="0">
                <a:latin typeface="Times New Roman" pitchFamily="18" charset="0"/>
                <a:cs typeface="Times New Roman" pitchFamily="18" charset="0"/>
              </a:rPr>
              <a:t>D = 2 m</a:t>
            </a:r>
            <a:endParaRPr lang="en-US"/>
          </a:p>
        </p:txBody>
      </p:sp>
      <p:sp>
        <p:nvSpPr>
          <p:cNvPr id="11" name="Rectangle 10"/>
          <p:cNvSpPr/>
          <p:nvPr/>
        </p:nvSpPr>
        <p:spPr>
          <a:xfrm>
            <a:off x="173238" y="6093296"/>
            <a:ext cx="712054" cy="369332"/>
          </a:xfrm>
          <a:prstGeom prst="rect">
            <a:avLst/>
          </a:prstGeom>
        </p:spPr>
        <p:txBody>
          <a:bodyPr wrap="none">
            <a:spAutoFit/>
          </a:bodyPr>
          <a:lstStyle/>
          <a:p>
            <a:r>
              <a:rPr lang="en-US" smtClean="0">
                <a:latin typeface="Times New Roman" pitchFamily="18" charset="0"/>
                <a:cs typeface="Times New Roman" pitchFamily="18" charset="0"/>
              </a:rPr>
              <a:t>i = ?  </a:t>
            </a:r>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508079395"/>
              </p:ext>
            </p:extLst>
          </p:nvPr>
        </p:nvGraphicFramePr>
        <p:xfrm>
          <a:off x="1571923" y="4896020"/>
          <a:ext cx="4440237" cy="777875"/>
        </p:xfrm>
        <a:graphic>
          <a:graphicData uri="http://schemas.openxmlformats.org/presentationml/2006/ole">
            <mc:AlternateContent xmlns:mc="http://schemas.openxmlformats.org/markup-compatibility/2006">
              <mc:Choice xmlns:v="urn:schemas-microsoft-com:vml" Requires="v">
                <p:oleObj spid="_x0000_s1098" name="Equation" r:id="rId5" imgW="1930320" imgH="368280" progId="Equation.3">
                  <p:embed/>
                </p:oleObj>
              </mc:Choice>
              <mc:Fallback>
                <p:oleObj name="Equation" r:id="rId5" imgW="1930320" imgH="368280" progId="Equation.3">
                  <p:embed/>
                  <p:pic>
                    <p:nvPicPr>
                      <p:cNvPr id="0" name="Object 4"/>
                      <p:cNvPicPr>
                        <a:picLocks noChangeAspect="1" noChangeArrowheads="1"/>
                      </p:cNvPicPr>
                      <p:nvPr/>
                    </p:nvPicPr>
                    <p:blipFill>
                      <a:blip r:embed="rId6"/>
                      <a:srcRect/>
                      <a:stretch>
                        <a:fillRect/>
                      </a:stretch>
                    </p:blipFill>
                    <p:spPr bwMode="auto">
                      <a:xfrm>
                        <a:off x="1571923" y="4896020"/>
                        <a:ext cx="4440237" cy="7778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895689282"/>
              </p:ext>
            </p:extLst>
          </p:nvPr>
        </p:nvGraphicFramePr>
        <p:xfrm>
          <a:off x="6084168" y="5889024"/>
          <a:ext cx="2863850" cy="777875"/>
        </p:xfrm>
        <a:graphic>
          <a:graphicData uri="http://schemas.openxmlformats.org/presentationml/2006/ole">
            <mc:AlternateContent xmlns:mc="http://schemas.openxmlformats.org/markup-compatibility/2006">
              <mc:Choice xmlns:v="urn:schemas-microsoft-com:vml" Requires="v">
                <p:oleObj spid="_x0000_s1099" name="Equation" r:id="rId7" imgW="1244520" imgH="368280" progId="Equation.3">
                  <p:embed/>
                </p:oleObj>
              </mc:Choice>
              <mc:Fallback>
                <p:oleObj name="Equation" r:id="rId7" imgW="1244520" imgH="368280" progId="Equation.3">
                  <p:embed/>
                  <p:pic>
                    <p:nvPicPr>
                      <p:cNvPr id="0" name="Object 4"/>
                      <p:cNvPicPr>
                        <a:picLocks noChangeAspect="1" noChangeArrowheads="1"/>
                      </p:cNvPicPr>
                      <p:nvPr/>
                    </p:nvPicPr>
                    <p:blipFill>
                      <a:blip r:embed="rId8"/>
                      <a:srcRect/>
                      <a:stretch>
                        <a:fillRect/>
                      </a:stretch>
                    </p:blipFill>
                    <p:spPr bwMode="auto">
                      <a:xfrm>
                        <a:off x="6084168" y="5889024"/>
                        <a:ext cx="2863850" cy="7778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a:xfrm>
            <a:off x="3419872" y="6016352"/>
            <a:ext cx="861133" cy="523220"/>
          </a:xfrm>
          <a:prstGeom prst="rect">
            <a:avLst/>
          </a:prstGeom>
          <a:solidFill>
            <a:srgbClr val="FF0000"/>
          </a:solidFill>
        </p:spPr>
        <p:txBody>
          <a:bodyPr wrap="none">
            <a:spAutoFit/>
          </a:bodyPr>
          <a:lstStyle/>
          <a:p>
            <a:r>
              <a:rPr lang="en-US" sz="2800" smtClean="0">
                <a:latin typeface="Times New Roman" pitchFamily="18" charset="0"/>
                <a:cs typeface="Times New Roman" pitchFamily="18" charset="0"/>
              </a:rPr>
              <a:t>hoặc</a:t>
            </a:r>
            <a:endParaRPr lang="en-US" sz="2800"/>
          </a:p>
        </p:txBody>
      </p:sp>
    </p:spTree>
    <p:extLst>
      <p:ext uri="{BB962C8B-B14F-4D97-AF65-F5344CB8AC3E}">
        <p14:creationId xmlns:p14="http://schemas.microsoft.com/office/powerpoint/2010/main" val="6450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8" grpId="0"/>
      <p:bldP spid="9" grpId="0"/>
      <p:bldP spid="10" grpId="0"/>
      <p:bldP spid="11"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16632"/>
            <a:ext cx="8928992" cy="1569660"/>
          </a:xfrm>
          <a:prstGeom prst="rect">
            <a:avLst/>
          </a:prstGeom>
        </p:spPr>
        <p:txBody>
          <a:bodyPr wrap="square">
            <a:spAutoFit/>
          </a:bodyPr>
          <a:lstStyle/>
          <a:p>
            <a:pPr algn="just"/>
            <a:r>
              <a:rPr lang="en-US" sz="2400" b="1" u="sng" smtClean="0">
                <a:latin typeface="Times New Roman" pitchFamily="18" charset="0"/>
                <a:cs typeface="Times New Roman" pitchFamily="18" charset="0"/>
              </a:rPr>
              <a:t>Bài 2:</a:t>
            </a:r>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Trong thí nghiệm giao thoa ánh sáng, khoảng cách giữa hai khe là 2mm, khoảng cách từ hai khe đến màn là 1m. Ánh sáng dùng trong thí nghiệm có bước sóng 0,5</a:t>
            </a:r>
            <a:r>
              <a:rPr lang="en-US" sz="2400">
                <a:latin typeface="Times New Roman" pitchFamily="18" charset="0"/>
                <a:cs typeface="Times New Roman" pitchFamily="18" charset="0"/>
                <a:sym typeface="Symbol"/>
              </a:rPr>
              <a:t></a:t>
            </a:r>
            <a:r>
              <a:rPr lang="en-US" sz="2400">
                <a:latin typeface="Times New Roman" pitchFamily="18" charset="0"/>
                <a:cs typeface="Times New Roman" pitchFamily="18" charset="0"/>
              </a:rPr>
              <a:t>m</a:t>
            </a:r>
            <a:r>
              <a:rPr lang="en-US" sz="2400" smtClean="0">
                <a:latin typeface="Times New Roman" pitchFamily="18" charset="0"/>
                <a:cs typeface="Times New Roman" pitchFamily="18" charset="0"/>
              </a:rPr>
              <a:t>. Tìm khoảng cách giữa 2 vân sáng liên tiếp.</a:t>
            </a:r>
            <a:endParaRPr lang="en-US" sz="2400">
              <a:latin typeface="Times New Roman" pitchFamily="18" charset="0"/>
              <a:cs typeface="Times New Roman" pitchFamily="18" charset="0"/>
            </a:endParaRPr>
          </a:p>
        </p:txBody>
      </p:sp>
      <p:sp>
        <p:nvSpPr>
          <p:cNvPr id="3" name="Rectangle 2"/>
          <p:cNvSpPr/>
          <p:nvPr/>
        </p:nvSpPr>
        <p:spPr>
          <a:xfrm>
            <a:off x="107504" y="1772816"/>
            <a:ext cx="1143262" cy="369332"/>
          </a:xfrm>
          <a:prstGeom prst="rect">
            <a:avLst/>
          </a:prstGeom>
        </p:spPr>
        <p:txBody>
          <a:bodyPr wrap="none">
            <a:spAutoFit/>
          </a:bodyPr>
          <a:lstStyle/>
          <a:p>
            <a:r>
              <a:rPr lang="el-GR" smtClean="0">
                <a:latin typeface="Times New Roman" pitchFamily="18" charset="0"/>
                <a:cs typeface="Times New Roman" pitchFamily="18" charset="0"/>
              </a:rPr>
              <a:t>λ</a:t>
            </a:r>
            <a:r>
              <a:rPr lang="en-US" smtClean="0">
                <a:latin typeface="Times New Roman" pitchFamily="18" charset="0"/>
                <a:cs typeface="Times New Roman" pitchFamily="18" charset="0"/>
              </a:rPr>
              <a:t>= 0,5 </a:t>
            </a:r>
            <a:r>
              <a:rPr lang="en-US" smtClean="0">
                <a:latin typeface="Times New Roman" pitchFamily="18" charset="0"/>
                <a:cs typeface="Times New Roman" pitchFamily="18" charset="0"/>
                <a:sym typeface="Symbol"/>
              </a:rPr>
              <a:t></a:t>
            </a:r>
            <a:r>
              <a:rPr lang="en-US" smtClean="0">
                <a:latin typeface="Times New Roman" pitchFamily="18" charset="0"/>
                <a:cs typeface="Times New Roman" pitchFamily="18" charset="0"/>
              </a:rPr>
              <a:t>m</a:t>
            </a:r>
            <a:endParaRPr lang="en-US"/>
          </a:p>
        </p:txBody>
      </p:sp>
      <p:sp>
        <p:nvSpPr>
          <p:cNvPr id="4" name="Rectangle 3"/>
          <p:cNvSpPr/>
          <p:nvPr/>
        </p:nvSpPr>
        <p:spPr>
          <a:xfrm>
            <a:off x="107504" y="2168712"/>
            <a:ext cx="1064715" cy="369332"/>
          </a:xfrm>
          <a:prstGeom prst="rect">
            <a:avLst/>
          </a:prstGeom>
        </p:spPr>
        <p:txBody>
          <a:bodyPr wrap="none">
            <a:spAutoFit/>
          </a:bodyPr>
          <a:lstStyle/>
          <a:p>
            <a:r>
              <a:rPr lang="en-US" smtClean="0">
                <a:latin typeface="Times New Roman" pitchFamily="18" charset="0"/>
                <a:cs typeface="Times New Roman" pitchFamily="18" charset="0"/>
              </a:rPr>
              <a:t>a = 2 mm</a:t>
            </a:r>
            <a:endParaRPr lang="en-US"/>
          </a:p>
        </p:txBody>
      </p:sp>
      <p:sp>
        <p:nvSpPr>
          <p:cNvPr id="5" name="Rectangle 4"/>
          <p:cNvSpPr/>
          <p:nvPr/>
        </p:nvSpPr>
        <p:spPr>
          <a:xfrm>
            <a:off x="107504" y="2541559"/>
            <a:ext cx="949299" cy="369332"/>
          </a:xfrm>
          <a:prstGeom prst="rect">
            <a:avLst/>
          </a:prstGeom>
        </p:spPr>
        <p:txBody>
          <a:bodyPr wrap="none">
            <a:spAutoFit/>
          </a:bodyPr>
          <a:lstStyle/>
          <a:p>
            <a:r>
              <a:rPr lang="en-US" smtClean="0">
                <a:latin typeface="Times New Roman" pitchFamily="18" charset="0"/>
                <a:cs typeface="Times New Roman" pitchFamily="18" charset="0"/>
              </a:rPr>
              <a:t>D = 1 m</a:t>
            </a:r>
            <a:endParaRPr lang="en-US"/>
          </a:p>
        </p:txBody>
      </p:sp>
      <p:sp>
        <p:nvSpPr>
          <p:cNvPr id="6" name="Rectangle 5"/>
          <p:cNvSpPr/>
          <p:nvPr/>
        </p:nvSpPr>
        <p:spPr>
          <a:xfrm>
            <a:off x="173238" y="2970092"/>
            <a:ext cx="712054" cy="369332"/>
          </a:xfrm>
          <a:prstGeom prst="rect">
            <a:avLst/>
          </a:prstGeom>
        </p:spPr>
        <p:txBody>
          <a:bodyPr wrap="none">
            <a:spAutoFit/>
          </a:bodyPr>
          <a:lstStyle/>
          <a:p>
            <a:r>
              <a:rPr lang="en-US" smtClean="0">
                <a:latin typeface="Times New Roman" pitchFamily="18" charset="0"/>
                <a:cs typeface="Times New Roman" pitchFamily="18" charset="0"/>
              </a:rPr>
              <a:t>i = ?  </a:t>
            </a: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695746183"/>
              </p:ext>
            </p:extLst>
          </p:nvPr>
        </p:nvGraphicFramePr>
        <p:xfrm>
          <a:off x="1592263" y="1772816"/>
          <a:ext cx="3097212" cy="750888"/>
        </p:xfrm>
        <a:graphic>
          <a:graphicData uri="http://schemas.openxmlformats.org/presentationml/2006/ole">
            <mc:AlternateContent xmlns:mc="http://schemas.openxmlformats.org/markup-compatibility/2006">
              <mc:Choice xmlns:v="urn:schemas-microsoft-com:vml" Requires="v">
                <p:oleObj spid="_x0000_s2116" name="Equation" r:id="rId3" imgW="1346040" imgH="355320" progId="Equation.3">
                  <p:embed/>
                </p:oleObj>
              </mc:Choice>
              <mc:Fallback>
                <p:oleObj name="Equation" r:id="rId3" imgW="1346040" imgH="355320" progId="Equation.3">
                  <p:embed/>
                  <p:pic>
                    <p:nvPicPr>
                      <p:cNvPr id="0" name="Object 13"/>
                      <p:cNvPicPr>
                        <a:picLocks noChangeAspect="1" noChangeArrowheads="1"/>
                      </p:cNvPicPr>
                      <p:nvPr/>
                    </p:nvPicPr>
                    <p:blipFill>
                      <a:blip r:embed="rId4"/>
                      <a:srcRect/>
                      <a:stretch>
                        <a:fillRect/>
                      </a:stretch>
                    </p:blipFill>
                    <p:spPr bwMode="auto">
                      <a:xfrm>
                        <a:off x="1592263" y="1772816"/>
                        <a:ext cx="3097212" cy="7508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16423" y="3501008"/>
            <a:ext cx="8928992" cy="1569660"/>
          </a:xfrm>
          <a:prstGeom prst="rect">
            <a:avLst/>
          </a:prstGeom>
        </p:spPr>
        <p:txBody>
          <a:bodyPr wrap="square">
            <a:spAutoFit/>
          </a:bodyPr>
          <a:lstStyle/>
          <a:p>
            <a:pPr algn="just"/>
            <a:r>
              <a:rPr lang="en-US" sz="2400" b="1" u="sng" smtClean="0">
                <a:latin typeface="Times New Roman" pitchFamily="18" charset="0"/>
                <a:cs typeface="Times New Roman" pitchFamily="18" charset="0"/>
              </a:rPr>
              <a:t>Bài 3:</a:t>
            </a:r>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Trong thí nghiệm giao thoa ánh sáng, khoảng cách giữa hai khe là 2mm, khoảng cách từ hai khe đến màn là </a:t>
            </a:r>
            <a:r>
              <a:rPr lang="en-US" sz="2400" smtClean="0">
                <a:latin typeface="Times New Roman" pitchFamily="18" charset="0"/>
                <a:cs typeface="Times New Roman" pitchFamily="18" charset="0"/>
              </a:rPr>
              <a:t>2m</a:t>
            </a:r>
            <a:r>
              <a:rPr lang="en-US" sz="2400">
                <a:latin typeface="Times New Roman" pitchFamily="18" charset="0"/>
                <a:cs typeface="Times New Roman" pitchFamily="18" charset="0"/>
              </a:rPr>
              <a:t>. Ánh sáng dùng trong thí nghiệm có bước sóng 0,5</a:t>
            </a:r>
            <a:r>
              <a:rPr lang="en-US" sz="2400">
                <a:latin typeface="Times New Roman" pitchFamily="18" charset="0"/>
                <a:cs typeface="Times New Roman" pitchFamily="18" charset="0"/>
                <a:sym typeface="Symbol"/>
              </a:rPr>
              <a:t></a:t>
            </a:r>
            <a:r>
              <a:rPr lang="en-US" sz="2400">
                <a:latin typeface="Times New Roman" pitchFamily="18" charset="0"/>
                <a:cs typeface="Times New Roman" pitchFamily="18" charset="0"/>
              </a:rPr>
              <a:t>m</a:t>
            </a:r>
            <a:r>
              <a:rPr lang="en-US" sz="2400" smtClean="0">
                <a:latin typeface="Times New Roman" pitchFamily="18" charset="0"/>
                <a:cs typeface="Times New Roman" pitchFamily="18" charset="0"/>
              </a:rPr>
              <a:t>. Tìm khoảng cách giữa 1 vân sáng và 1 vân tối liên tiếp.</a:t>
            </a:r>
            <a:endParaRPr lang="en-US" sz="2400">
              <a:latin typeface="Times New Roman" pitchFamily="18" charset="0"/>
              <a:cs typeface="Times New Roman" pitchFamily="18" charset="0"/>
            </a:endParaRPr>
          </a:p>
        </p:txBody>
      </p:sp>
      <p:sp>
        <p:nvSpPr>
          <p:cNvPr id="9" name="Rectangle 8"/>
          <p:cNvSpPr/>
          <p:nvPr/>
        </p:nvSpPr>
        <p:spPr>
          <a:xfrm>
            <a:off x="259904" y="5102752"/>
            <a:ext cx="1143262" cy="369332"/>
          </a:xfrm>
          <a:prstGeom prst="rect">
            <a:avLst/>
          </a:prstGeom>
        </p:spPr>
        <p:txBody>
          <a:bodyPr wrap="none">
            <a:spAutoFit/>
          </a:bodyPr>
          <a:lstStyle/>
          <a:p>
            <a:r>
              <a:rPr lang="el-GR" smtClean="0">
                <a:latin typeface="Times New Roman" pitchFamily="18" charset="0"/>
                <a:cs typeface="Times New Roman" pitchFamily="18" charset="0"/>
              </a:rPr>
              <a:t>λ</a:t>
            </a:r>
            <a:r>
              <a:rPr lang="en-US" smtClean="0">
                <a:latin typeface="Times New Roman" pitchFamily="18" charset="0"/>
                <a:cs typeface="Times New Roman" pitchFamily="18" charset="0"/>
              </a:rPr>
              <a:t>= 0,5 </a:t>
            </a:r>
            <a:r>
              <a:rPr lang="en-US" smtClean="0">
                <a:latin typeface="Times New Roman" pitchFamily="18" charset="0"/>
                <a:cs typeface="Times New Roman" pitchFamily="18" charset="0"/>
                <a:sym typeface="Symbol"/>
              </a:rPr>
              <a:t></a:t>
            </a:r>
            <a:r>
              <a:rPr lang="en-US" smtClean="0">
                <a:latin typeface="Times New Roman" pitchFamily="18" charset="0"/>
                <a:cs typeface="Times New Roman" pitchFamily="18" charset="0"/>
              </a:rPr>
              <a:t>m</a:t>
            </a:r>
            <a:endParaRPr lang="en-US"/>
          </a:p>
        </p:txBody>
      </p:sp>
      <p:sp>
        <p:nvSpPr>
          <p:cNvPr id="10" name="Rectangle 9"/>
          <p:cNvSpPr/>
          <p:nvPr/>
        </p:nvSpPr>
        <p:spPr>
          <a:xfrm>
            <a:off x="259904" y="5498648"/>
            <a:ext cx="1064715" cy="369332"/>
          </a:xfrm>
          <a:prstGeom prst="rect">
            <a:avLst/>
          </a:prstGeom>
        </p:spPr>
        <p:txBody>
          <a:bodyPr wrap="none">
            <a:spAutoFit/>
          </a:bodyPr>
          <a:lstStyle/>
          <a:p>
            <a:r>
              <a:rPr lang="en-US" smtClean="0">
                <a:latin typeface="Times New Roman" pitchFamily="18" charset="0"/>
                <a:cs typeface="Times New Roman" pitchFamily="18" charset="0"/>
              </a:rPr>
              <a:t>a = 2 mm</a:t>
            </a:r>
            <a:endParaRPr lang="en-US"/>
          </a:p>
        </p:txBody>
      </p:sp>
      <p:sp>
        <p:nvSpPr>
          <p:cNvPr id="11" name="Rectangle 10"/>
          <p:cNvSpPr/>
          <p:nvPr/>
        </p:nvSpPr>
        <p:spPr>
          <a:xfrm>
            <a:off x="259904" y="5871495"/>
            <a:ext cx="949299" cy="369332"/>
          </a:xfrm>
          <a:prstGeom prst="rect">
            <a:avLst/>
          </a:prstGeom>
        </p:spPr>
        <p:txBody>
          <a:bodyPr wrap="none">
            <a:spAutoFit/>
          </a:bodyPr>
          <a:lstStyle/>
          <a:p>
            <a:r>
              <a:rPr lang="en-US" smtClean="0">
                <a:latin typeface="Times New Roman" pitchFamily="18" charset="0"/>
                <a:cs typeface="Times New Roman" pitchFamily="18" charset="0"/>
              </a:rPr>
              <a:t>D = 2 m</a:t>
            </a:r>
            <a:endParaRPr lang="en-US"/>
          </a:p>
        </p:txBody>
      </p:sp>
      <p:sp>
        <p:nvSpPr>
          <p:cNvPr id="12" name="Rectangle 11"/>
          <p:cNvSpPr/>
          <p:nvPr/>
        </p:nvSpPr>
        <p:spPr>
          <a:xfrm>
            <a:off x="325638" y="6300028"/>
            <a:ext cx="891591" cy="369332"/>
          </a:xfrm>
          <a:prstGeom prst="rect">
            <a:avLst/>
          </a:prstGeom>
        </p:spPr>
        <p:txBody>
          <a:bodyPr wrap="none">
            <a:spAutoFit/>
          </a:bodyPr>
          <a:lstStyle/>
          <a:p>
            <a:r>
              <a:rPr lang="en-US" smtClean="0">
                <a:latin typeface="Times New Roman" pitchFamily="18" charset="0"/>
                <a:cs typeface="Times New Roman" pitchFamily="18" charset="0"/>
              </a:rPr>
              <a:t>i/2 = ?  </a:t>
            </a:r>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4070680658"/>
              </p:ext>
            </p:extLst>
          </p:nvPr>
        </p:nvGraphicFramePr>
        <p:xfrm>
          <a:off x="1817688" y="5102225"/>
          <a:ext cx="2951162" cy="750888"/>
        </p:xfrm>
        <a:graphic>
          <a:graphicData uri="http://schemas.openxmlformats.org/presentationml/2006/ole">
            <mc:AlternateContent xmlns:mc="http://schemas.openxmlformats.org/markup-compatibility/2006">
              <mc:Choice xmlns:v="urn:schemas-microsoft-com:vml" Requires="v">
                <p:oleObj spid="_x0000_s2117" name="Equation" r:id="rId5" imgW="1282680" imgH="355320" progId="Equation.3">
                  <p:embed/>
                </p:oleObj>
              </mc:Choice>
              <mc:Fallback>
                <p:oleObj name="Equation" r:id="rId5" imgW="1282680" imgH="355320" progId="Equation.3">
                  <p:embed/>
                  <p:pic>
                    <p:nvPicPr>
                      <p:cNvPr id="0" name=""/>
                      <p:cNvPicPr>
                        <a:picLocks noChangeAspect="1" noChangeArrowheads="1"/>
                      </p:cNvPicPr>
                      <p:nvPr/>
                    </p:nvPicPr>
                    <p:blipFill>
                      <a:blip r:embed="rId6"/>
                      <a:srcRect/>
                      <a:stretch>
                        <a:fillRect/>
                      </a:stretch>
                    </p:blipFill>
                    <p:spPr bwMode="auto">
                      <a:xfrm>
                        <a:off x="1817688" y="5102225"/>
                        <a:ext cx="2951162" cy="7508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ight Arrow 13"/>
          <p:cNvSpPr/>
          <p:nvPr/>
        </p:nvSpPr>
        <p:spPr>
          <a:xfrm>
            <a:off x="5148064" y="5224702"/>
            <a:ext cx="864096" cy="5805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233941607"/>
              </p:ext>
            </p:extLst>
          </p:nvPr>
        </p:nvGraphicFramePr>
        <p:xfrm>
          <a:off x="6372200" y="5153033"/>
          <a:ext cx="2278063" cy="723900"/>
        </p:xfrm>
        <a:graphic>
          <a:graphicData uri="http://schemas.openxmlformats.org/presentationml/2006/ole">
            <mc:AlternateContent xmlns:mc="http://schemas.openxmlformats.org/markup-compatibility/2006">
              <mc:Choice xmlns:v="urn:schemas-microsoft-com:vml" Requires="v">
                <p:oleObj spid="_x0000_s2118" name="Equation" r:id="rId7" imgW="990360" imgH="342720" progId="Equation.3">
                  <p:embed/>
                </p:oleObj>
              </mc:Choice>
              <mc:Fallback>
                <p:oleObj name="Equation" r:id="rId7" imgW="990360" imgH="342720" progId="Equation.3">
                  <p:embed/>
                  <p:pic>
                    <p:nvPicPr>
                      <p:cNvPr id="0" name="Object 12"/>
                      <p:cNvPicPr>
                        <a:picLocks noChangeAspect="1" noChangeArrowheads="1"/>
                      </p:cNvPicPr>
                      <p:nvPr/>
                    </p:nvPicPr>
                    <p:blipFill>
                      <a:blip r:embed="rId8"/>
                      <a:srcRect/>
                      <a:stretch>
                        <a:fillRect/>
                      </a:stretch>
                    </p:blipFill>
                    <p:spPr bwMode="auto">
                      <a:xfrm>
                        <a:off x="6372200" y="5153033"/>
                        <a:ext cx="2278063"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450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edg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edg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edg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edg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edge">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edge">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edge">
                                      <p:cBhvr>
                                        <p:cTn id="52" dur="2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edge">
                                      <p:cBhvr>
                                        <p:cTn id="57" dur="2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edge">
                                      <p:cBhvr>
                                        <p:cTn id="62" dur="2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edge">
                                      <p:cBhvr>
                                        <p:cTn id="67" dur="2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0" presetClass="entr" presetSubtype="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edge">
                                      <p:cBhvr>
                                        <p:cTn id="7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P spid="9" grpId="0"/>
      <p:bldP spid="10" grpId="0"/>
      <p:bldP spid="11" grpId="0"/>
      <p:bldP spid="12"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384"/>
            <a:ext cx="9144000" cy="3416320"/>
          </a:xfrm>
          <a:prstGeom prst="rect">
            <a:avLst/>
          </a:prstGeom>
          <a:solidFill>
            <a:srgbClr val="FFC000"/>
          </a:solidFill>
        </p:spPr>
        <p:txBody>
          <a:bodyPr wrap="square">
            <a:spAutoFit/>
          </a:bodyPr>
          <a:lstStyle/>
          <a:p>
            <a:pPr algn="ctr"/>
            <a:r>
              <a:rPr lang="en-US" sz="2400" b="1" smtClean="0">
                <a:latin typeface="Times New Roman" pitchFamily="18" charset="0"/>
                <a:cs typeface="Times New Roman" pitchFamily="18" charset="0"/>
              </a:rPr>
              <a:t>Dạng 2: Tìm vị trí của một vân </a:t>
            </a:r>
          </a:p>
          <a:p>
            <a:pPr algn="ctr"/>
            <a:endParaRPr lang="en-US" sz="2400" b="1" smtClean="0">
              <a:latin typeface="Times New Roman" pitchFamily="18" charset="0"/>
              <a:cs typeface="Times New Roman" pitchFamily="18" charset="0"/>
            </a:endParaRPr>
          </a:p>
          <a:p>
            <a:pPr algn="ctr"/>
            <a:endParaRPr lang="en-US" sz="2400" b="1">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060958538"/>
              </p:ext>
            </p:extLst>
          </p:nvPr>
        </p:nvGraphicFramePr>
        <p:xfrm>
          <a:off x="2843808" y="620688"/>
          <a:ext cx="1917700" cy="846138"/>
        </p:xfrm>
        <a:graphic>
          <a:graphicData uri="http://schemas.openxmlformats.org/presentationml/2006/ole">
            <mc:AlternateContent xmlns:mc="http://schemas.openxmlformats.org/markup-compatibility/2006">
              <mc:Choice xmlns:v="urn:schemas-microsoft-com:vml" Requires="v">
                <p:oleObj spid="_x0000_s3117" name="Equation" r:id="rId3" imgW="799920" imgH="355320" progId="Equation.3">
                  <p:embed/>
                </p:oleObj>
              </mc:Choice>
              <mc:Fallback>
                <p:oleObj name="Equation" r:id="rId3" imgW="799920" imgH="355320" progId="Equation.3">
                  <p:embed/>
                  <p:pic>
                    <p:nvPicPr>
                      <p:cNvPr id="0" name="Object 1"/>
                      <p:cNvPicPr>
                        <a:picLocks noChangeAspect="1" noChangeArrowheads="1"/>
                      </p:cNvPicPr>
                      <p:nvPr/>
                    </p:nvPicPr>
                    <p:blipFill>
                      <a:blip r:embed="rId4"/>
                      <a:srcRect/>
                      <a:stretch>
                        <a:fillRect/>
                      </a:stretch>
                    </p:blipFill>
                    <p:spPr bwMode="auto">
                      <a:xfrm>
                        <a:off x="2843808" y="620688"/>
                        <a:ext cx="1917700" cy="846138"/>
                      </a:xfrm>
                      <a:prstGeom prst="rect">
                        <a:avLst/>
                      </a:prstGeom>
                      <a:solidFill>
                        <a:srgbClr val="00B050"/>
                      </a:solidFill>
                    </p:spPr>
                  </p:pic>
                </p:oleObj>
              </mc:Fallback>
            </mc:AlternateContent>
          </a:graphicData>
        </a:graphic>
      </p:graphicFrame>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925117562"/>
              </p:ext>
            </p:extLst>
          </p:nvPr>
        </p:nvGraphicFramePr>
        <p:xfrm>
          <a:off x="2789364" y="2053823"/>
          <a:ext cx="2214684" cy="799113"/>
        </p:xfrm>
        <a:graphic>
          <a:graphicData uri="http://schemas.openxmlformats.org/presentationml/2006/ole">
            <mc:AlternateContent xmlns:mc="http://schemas.openxmlformats.org/markup-compatibility/2006">
              <mc:Choice xmlns:v="urn:schemas-microsoft-com:vml" Requires="v">
                <p:oleObj spid="_x0000_s3118" name="Equation" r:id="rId5" imgW="927100" imgH="330200" progId="Equation.3">
                  <p:embed/>
                </p:oleObj>
              </mc:Choice>
              <mc:Fallback>
                <p:oleObj name="Equation" r:id="rId5" imgW="927100" imgH="3302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9364" y="2053823"/>
                        <a:ext cx="2214684" cy="799113"/>
                      </a:xfrm>
                      <a:prstGeom prst="rect">
                        <a:avLst/>
                      </a:prstGeom>
                      <a:solidFill>
                        <a:srgbClr val="00B050"/>
                      </a:solidFill>
                    </p:spPr>
                  </p:pic>
                </p:oleObj>
              </mc:Fallback>
            </mc:AlternateContent>
          </a:graphicData>
        </a:graphic>
      </p:graphicFrame>
      <p:sp>
        <p:nvSpPr>
          <p:cNvPr id="7" name="Rectangle 6"/>
          <p:cNvSpPr/>
          <p:nvPr/>
        </p:nvSpPr>
        <p:spPr>
          <a:xfrm>
            <a:off x="426795" y="836712"/>
            <a:ext cx="2056973" cy="461665"/>
          </a:xfrm>
          <a:prstGeom prst="rect">
            <a:avLst/>
          </a:prstGeom>
        </p:spPr>
        <p:txBody>
          <a:bodyPr wrap="none">
            <a:spAutoFit/>
          </a:bodyPr>
          <a:lstStyle/>
          <a:p>
            <a:r>
              <a:rPr lang="en-US" sz="2400" b="1">
                <a:latin typeface="Times New Roman" pitchFamily="18" charset="0"/>
                <a:cs typeface="Times New Roman" pitchFamily="18" charset="0"/>
              </a:rPr>
              <a:t>vị trí vân sáng</a:t>
            </a:r>
            <a:endParaRPr lang="en-US" sz="2400">
              <a:latin typeface="Times New Roman" pitchFamily="18" charset="0"/>
              <a:cs typeface="Times New Roman" pitchFamily="18" charset="0"/>
            </a:endParaRPr>
          </a:p>
        </p:txBody>
      </p:sp>
      <p:sp>
        <p:nvSpPr>
          <p:cNvPr id="8" name="Rectangle 7"/>
          <p:cNvSpPr/>
          <p:nvPr/>
        </p:nvSpPr>
        <p:spPr>
          <a:xfrm>
            <a:off x="426795" y="2271415"/>
            <a:ext cx="1798890" cy="461665"/>
          </a:xfrm>
          <a:prstGeom prst="rect">
            <a:avLst/>
          </a:prstGeom>
        </p:spPr>
        <p:txBody>
          <a:bodyPr wrap="none">
            <a:spAutoFit/>
          </a:bodyPr>
          <a:lstStyle/>
          <a:p>
            <a:r>
              <a:rPr lang="en-US" sz="2400" b="1" smtClean="0">
                <a:latin typeface="Times New Roman" pitchFamily="18" charset="0"/>
                <a:cs typeface="Times New Roman" pitchFamily="18" charset="0"/>
              </a:rPr>
              <a:t>vị trí </a:t>
            </a:r>
            <a:r>
              <a:rPr lang="en-US" sz="2400" b="1">
                <a:latin typeface="Times New Roman" pitchFamily="18" charset="0"/>
                <a:cs typeface="Times New Roman" pitchFamily="18" charset="0"/>
              </a:rPr>
              <a:t>vân </a:t>
            </a:r>
            <a:r>
              <a:rPr lang="en-US" sz="2400" b="1" smtClean="0">
                <a:latin typeface="Times New Roman" pitchFamily="18" charset="0"/>
                <a:cs typeface="Times New Roman" pitchFamily="18" charset="0"/>
              </a:rPr>
              <a:t>tối</a:t>
            </a:r>
            <a:endParaRPr lang="en-US" sz="2400">
              <a:latin typeface="Times New Roman" pitchFamily="18" charset="0"/>
              <a:cs typeface="Times New Roman" pitchFamily="18" charset="0"/>
            </a:endParaRPr>
          </a:p>
        </p:txBody>
      </p:sp>
      <p:sp>
        <p:nvSpPr>
          <p:cNvPr id="9" name="Rectangle 8"/>
          <p:cNvSpPr/>
          <p:nvPr/>
        </p:nvSpPr>
        <p:spPr>
          <a:xfrm>
            <a:off x="5292080" y="600543"/>
            <a:ext cx="3576620" cy="1200329"/>
          </a:xfrm>
          <a:prstGeom prst="rect">
            <a:avLst/>
          </a:prstGeom>
        </p:spPr>
        <p:txBody>
          <a:bodyPr wrap="none">
            <a:spAutoFit/>
          </a:bodyPr>
          <a:lstStyle/>
          <a:p>
            <a:r>
              <a:rPr lang="en-US" sz="2400" b="1" smtClean="0">
                <a:latin typeface="Times New Roman" pitchFamily="18" charset="0"/>
                <a:cs typeface="Times New Roman" pitchFamily="18" charset="0"/>
              </a:rPr>
              <a:t>k = 0: vân sáng trung tâm</a:t>
            </a:r>
          </a:p>
          <a:p>
            <a:r>
              <a:rPr lang="en-US" sz="2400" b="1" smtClean="0">
                <a:latin typeface="Times New Roman" pitchFamily="18" charset="0"/>
                <a:cs typeface="Times New Roman" pitchFamily="18" charset="0"/>
              </a:rPr>
              <a:t>k = 1: vân sáng bậc 1</a:t>
            </a:r>
          </a:p>
          <a:p>
            <a:r>
              <a:rPr lang="en-US" sz="2400" b="1" smtClean="0">
                <a:latin typeface="Times New Roman" pitchFamily="18" charset="0"/>
                <a:cs typeface="Times New Roman" pitchFamily="18" charset="0"/>
              </a:rPr>
              <a:t>k = 2: vân sáng bậc 2</a:t>
            </a:r>
            <a:endParaRPr lang="en-US" sz="2400">
              <a:latin typeface="Times New Roman" pitchFamily="18" charset="0"/>
              <a:cs typeface="Times New Roman" pitchFamily="18" charset="0"/>
            </a:endParaRPr>
          </a:p>
        </p:txBody>
      </p:sp>
      <p:sp>
        <p:nvSpPr>
          <p:cNvPr id="10" name="Rectangle 9"/>
          <p:cNvSpPr/>
          <p:nvPr/>
        </p:nvSpPr>
        <p:spPr>
          <a:xfrm>
            <a:off x="5292080" y="1916832"/>
            <a:ext cx="3127779" cy="1200329"/>
          </a:xfrm>
          <a:prstGeom prst="rect">
            <a:avLst/>
          </a:prstGeom>
        </p:spPr>
        <p:txBody>
          <a:bodyPr wrap="none">
            <a:spAutoFit/>
          </a:bodyPr>
          <a:lstStyle/>
          <a:p>
            <a:r>
              <a:rPr lang="en-US" sz="2400" b="1" smtClean="0">
                <a:latin typeface="Times New Roman" pitchFamily="18" charset="0"/>
                <a:cs typeface="Times New Roman" pitchFamily="18" charset="0"/>
              </a:rPr>
              <a:t>k = 0: vân tối thứ nhất</a:t>
            </a:r>
          </a:p>
          <a:p>
            <a:r>
              <a:rPr lang="en-US" sz="2400" b="1" smtClean="0">
                <a:latin typeface="Times New Roman" pitchFamily="18" charset="0"/>
                <a:cs typeface="Times New Roman" pitchFamily="18" charset="0"/>
              </a:rPr>
              <a:t>k = 1: vân tối thứ 2</a:t>
            </a:r>
          </a:p>
          <a:p>
            <a:r>
              <a:rPr lang="en-US" sz="2400" b="1" smtClean="0">
                <a:latin typeface="Times New Roman" pitchFamily="18" charset="0"/>
                <a:cs typeface="Times New Roman" pitchFamily="18" charset="0"/>
              </a:rPr>
              <a:t>k = 2: vân tối thứ 3</a:t>
            </a:r>
            <a:endParaRPr lang="en-US" sz="2400">
              <a:latin typeface="Times New Roman" pitchFamily="18" charset="0"/>
              <a:cs typeface="Times New Roman" pitchFamily="18" charset="0"/>
            </a:endParaRPr>
          </a:p>
        </p:txBody>
      </p:sp>
      <p:grpSp>
        <p:nvGrpSpPr>
          <p:cNvPr id="42" name="Group 41"/>
          <p:cNvGrpSpPr/>
          <p:nvPr/>
        </p:nvGrpSpPr>
        <p:grpSpPr>
          <a:xfrm>
            <a:off x="1399791" y="4005064"/>
            <a:ext cx="6105970" cy="1584176"/>
            <a:chOff x="1455281" y="3861048"/>
            <a:chExt cx="1552918" cy="2520280"/>
          </a:xfrm>
        </p:grpSpPr>
        <p:sp>
          <p:nvSpPr>
            <p:cNvPr id="26" name="Rectangle 25"/>
            <p:cNvSpPr/>
            <p:nvPr/>
          </p:nvSpPr>
          <p:spPr>
            <a:xfrm>
              <a:off x="1691680" y="3861048"/>
              <a:ext cx="236399" cy="25202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55281" y="3861048"/>
              <a:ext cx="236399" cy="25202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907704" y="3861048"/>
              <a:ext cx="236399" cy="25202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360127" y="3861048"/>
              <a:ext cx="236399" cy="25202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123728" y="3861048"/>
              <a:ext cx="236399" cy="25202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576151" y="3861048"/>
              <a:ext cx="236399" cy="25202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771800" y="3861048"/>
              <a:ext cx="236399" cy="25202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a:off x="4067944" y="5723964"/>
            <a:ext cx="806430" cy="369332"/>
          </a:xfrm>
          <a:prstGeom prst="rect">
            <a:avLst/>
          </a:prstGeom>
          <a:solidFill>
            <a:srgbClr val="FFFF00"/>
          </a:solidFill>
        </p:spPr>
        <p:txBody>
          <a:bodyPr wrap="square">
            <a:spAutoFit/>
          </a:bodyPr>
          <a:lstStyle/>
          <a:p>
            <a:r>
              <a:rPr lang="en-US" b="1" smtClean="0">
                <a:latin typeface="Times New Roman" pitchFamily="18" charset="0"/>
                <a:cs typeface="Times New Roman" pitchFamily="18" charset="0"/>
              </a:rPr>
              <a:t>VSTT</a:t>
            </a:r>
            <a:endParaRPr lang="en-US">
              <a:latin typeface="Times New Roman" pitchFamily="18" charset="0"/>
              <a:cs typeface="Times New Roman" pitchFamily="18" charset="0"/>
            </a:endParaRPr>
          </a:p>
        </p:txBody>
      </p:sp>
      <p:sp>
        <p:nvSpPr>
          <p:cNvPr id="44" name="Rectangle 43"/>
          <p:cNvSpPr/>
          <p:nvPr/>
        </p:nvSpPr>
        <p:spPr>
          <a:xfrm>
            <a:off x="2325410" y="5723964"/>
            <a:ext cx="806430" cy="369332"/>
          </a:xfrm>
          <a:prstGeom prst="rect">
            <a:avLst/>
          </a:prstGeom>
          <a:solidFill>
            <a:srgbClr val="FFFF00"/>
          </a:solidFill>
        </p:spPr>
        <p:txBody>
          <a:bodyPr wrap="square">
            <a:spAutoFit/>
          </a:bodyPr>
          <a:lstStyle/>
          <a:p>
            <a:r>
              <a:rPr lang="en-US" b="1" smtClean="0">
                <a:latin typeface="Times New Roman" pitchFamily="18" charset="0"/>
                <a:cs typeface="Times New Roman" pitchFamily="18" charset="0"/>
              </a:rPr>
              <a:t>VSB1</a:t>
            </a:r>
            <a:endParaRPr lang="en-US">
              <a:latin typeface="Times New Roman" pitchFamily="18" charset="0"/>
              <a:cs typeface="Times New Roman" pitchFamily="18" charset="0"/>
            </a:endParaRPr>
          </a:p>
        </p:txBody>
      </p:sp>
      <p:sp>
        <p:nvSpPr>
          <p:cNvPr id="45" name="Rectangle 44"/>
          <p:cNvSpPr/>
          <p:nvPr/>
        </p:nvSpPr>
        <p:spPr>
          <a:xfrm>
            <a:off x="5796136" y="5723964"/>
            <a:ext cx="806430" cy="369332"/>
          </a:xfrm>
          <a:prstGeom prst="rect">
            <a:avLst/>
          </a:prstGeom>
          <a:solidFill>
            <a:srgbClr val="FFFF00"/>
          </a:solidFill>
        </p:spPr>
        <p:txBody>
          <a:bodyPr wrap="square">
            <a:spAutoFit/>
          </a:bodyPr>
          <a:lstStyle/>
          <a:p>
            <a:r>
              <a:rPr lang="en-US" b="1" smtClean="0">
                <a:latin typeface="Times New Roman" pitchFamily="18" charset="0"/>
                <a:cs typeface="Times New Roman" pitchFamily="18" charset="0"/>
              </a:rPr>
              <a:t>VSB1</a:t>
            </a:r>
            <a:endParaRPr lang="en-US">
              <a:latin typeface="Times New Roman" pitchFamily="18" charset="0"/>
              <a:cs typeface="Times New Roman" pitchFamily="18" charset="0"/>
            </a:endParaRPr>
          </a:p>
        </p:txBody>
      </p:sp>
      <p:sp>
        <p:nvSpPr>
          <p:cNvPr id="46" name="Rectangle 45"/>
          <p:cNvSpPr/>
          <p:nvPr/>
        </p:nvSpPr>
        <p:spPr>
          <a:xfrm>
            <a:off x="3194299" y="5723964"/>
            <a:ext cx="873645" cy="369332"/>
          </a:xfrm>
          <a:prstGeom prst="rect">
            <a:avLst/>
          </a:prstGeom>
          <a:solidFill>
            <a:srgbClr val="92D050"/>
          </a:solidFill>
        </p:spPr>
        <p:txBody>
          <a:bodyPr wrap="square">
            <a:spAutoFit/>
          </a:bodyPr>
          <a:lstStyle/>
          <a:p>
            <a:r>
              <a:rPr lang="en-US" b="1" smtClean="0">
                <a:latin typeface="Times New Roman" pitchFamily="18" charset="0"/>
                <a:cs typeface="Times New Roman" pitchFamily="18" charset="0"/>
              </a:rPr>
              <a:t>VTT1</a:t>
            </a:r>
            <a:endParaRPr lang="en-US">
              <a:latin typeface="Times New Roman" pitchFamily="18" charset="0"/>
              <a:cs typeface="Times New Roman" pitchFamily="18" charset="0"/>
            </a:endParaRPr>
          </a:p>
        </p:txBody>
      </p:sp>
      <p:sp>
        <p:nvSpPr>
          <p:cNvPr id="47" name="Rectangle 46"/>
          <p:cNvSpPr/>
          <p:nvPr/>
        </p:nvSpPr>
        <p:spPr>
          <a:xfrm>
            <a:off x="6717898" y="5723964"/>
            <a:ext cx="806430" cy="369332"/>
          </a:xfrm>
          <a:prstGeom prst="rect">
            <a:avLst/>
          </a:prstGeom>
          <a:solidFill>
            <a:srgbClr val="92D050"/>
          </a:solidFill>
        </p:spPr>
        <p:txBody>
          <a:bodyPr wrap="square">
            <a:spAutoFit/>
          </a:bodyPr>
          <a:lstStyle/>
          <a:p>
            <a:r>
              <a:rPr lang="en-US" b="1" smtClean="0">
                <a:latin typeface="Times New Roman" pitchFamily="18" charset="0"/>
                <a:cs typeface="Times New Roman" pitchFamily="18" charset="0"/>
              </a:rPr>
              <a:t>VTT2</a:t>
            </a:r>
            <a:endParaRPr lang="en-US">
              <a:latin typeface="Times New Roman" pitchFamily="18" charset="0"/>
              <a:cs typeface="Times New Roman" pitchFamily="18" charset="0"/>
            </a:endParaRPr>
          </a:p>
        </p:txBody>
      </p:sp>
      <p:sp>
        <p:nvSpPr>
          <p:cNvPr id="48" name="Rectangle 47"/>
          <p:cNvSpPr/>
          <p:nvPr/>
        </p:nvSpPr>
        <p:spPr>
          <a:xfrm>
            <a:off x="4932040" y="5723964"/>
            <a:ext cx="806430" cy="369332"/>
          </a:xfrm>
          <a:prstGeom prst="rect">
            <a:avLst/>
          </a:prstGeom>
          <a:solidFill>
            <a:srgbClr val="92D050"/>
          </a:solidFill>
        </p:spPr>
        <p:txBody>
          <a:bodyPr wrap="square">
            <a:spAutoFit/>
          </a:bodyPr>
          <a:lstStyle/>
          <a:p>
            <a:r>
              <a:rPr lang="en-US" b="1" smtClean="0">
                <a:latin typeface="Times New Roman" pitchFamily="18" charset="0"/>
                <a:cs typeface="Times New Roman" pitchFamily="18" charset="0"/>
              </a:rPr>
              <a:t>VTT1</a:t>
            </a:r>
            <a:endParaRPr lang="en-US">
              <a:latin typeface="Times New Roman" pitchFamily="18" charset="0"/>
              <a:cs typeface="Times New Roman" pitchFamily="18" charset="0"/>
            </a:endParaRPr>
          </a:p>
        </p:txBody>
      </p:sp>
      <p:sp>
        <p:nvSpPr>
          <p:cNvPr id="49" name="Rectangle 48"/>
          <p:cNvSpPr/>
          <p:nvPr/>
        </p:nvSpPr>
        <p:spPr>
          <a:xfrm>
            <a:off x="1461314" y="5723964"/>
            <a:ext cx="806430" cy="369332"/>
          </a:xfrm>
          <a:prstGeom prst="rect">
            <a:avLst/>
          </a:prstGeom>
          <a:solidFill>
            <a:srgbClr val="92D050"/>
          </a:solidFill>
        </p:spPr>
        <p:txBody>
          <a:bodyPr wrap="square">
            <a:spAutoFit/>
          </a:bodyPr>
          <a:lstStyle/>
          <a:p>
            <a:r>
              <a:rPr lang="en-US" b="1" smtClean="0">
                <a:latin typeface="Times New Roman" pitchFamily="18" charset="0"/>
                <a:cs typeface="Times New Roman" pitchFamily="18" charset="0"/>
              </a:rPr>
              <a:t>VTT2</a:t>
            </a:r>
            <a:endParaRPr lang="en-US">
              <a:latin typeface="Times New Roman" pitchFamily="18" charset="0"/>
              <a:cs typeface="Times New Roman" pitchFamily="18" charset="0"/>
            </a:endParaRPr>
          </a:p>
        </p:txBody>
      </p:sp>
      <p:grpSp>
        <p:nvGrpSpPr>
          <p:cNvPr id="60" name="Group 59"/>
          <p:cNvGrpSpPr/>
          <p:nvPr/>
        </p:nvGrpSpPr>
        <p:grpSpPr>
          <a:xfrm>
            <a:off x="1821354" y="3552234"/>
            <a:ext cx="1742534" cy="360040"/>
            <a:chOff x="1720513" y="3573016"/>
            <a:chExt cx="1742534" cy="360040"/>
          </a:xfrm>
        </p:grpSpPr>
        <p:cxnSp>
          <p:nvCxnSpPr>
            <p:cNvPr id="52" name="Straight Arrow Connector 51"/>
            <p:cNvCxnSpPr/>
            <p:nvPr/>
          </p:nvCxnSpPr>
          <p:spPr>
            <a:xfrm>
              <a:off x="1720513" y="3573016"/>
              <a:ext cx="174253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419872" y="3645024"/>
              <a:ext cx="0" cy="288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763688" y="3645024"/>
              <a:ext cx="0" cy="288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59" name="Rectangle 58"/>
          <p:cNvSpPr/>
          <p:nvPr/>
        </p:nvSpPr>
        <p:spPr>
          <a:xfrm>
            <a:off x="2523014" y="3501008"/>
            <a:ext cx="248786" cy="369332"/>
          </a:xfrm>
          <a:prstGeom prst="rect">
            <a:avLst/>
          </a:prstGeom>
        </p:spPr>
        <p:txBody>
          <a:bodyPr wrap="none">
            <a:spAutoFit/>
          </a:bodyPr>
          <a:lstStyle/>
          <a:p>
            <a:r>
              <a:rPr lang="en-US" b="1" smtClean="0">
                <a:latin typeface="Times New Roman" pitchFamily="18" charset="0"/>
                <a:cs typeface="Times New Roman" pitchFamily="18" charset="0"/>
              </a:rPr>
              <a:t>i</a:t>
            </a:r>
            <a:endParaRPr lang="en-US"/>
          </a:p>
        </p:txBody>
      </p:sp>
      <p:grpSp>
        <p:nvGrpSpPr>
          <p:cNvPr id="61" name="Group 60"/>
          <p:cNvGrpSpPr/>
          <p:nvPr/>
        </p:nvGrpSpPr>
        <p:grpSpPr>
          <a:xfrm>
            <a:off x="4522430" y="3573016"/>
            <a:ext cx="841658" cy="360040"/>
            <a:chOff x="1720513" y="3573016"/>
            <a:chExt cx="1742534" cy="360040"/>
          </a:xfrm>
        </p:grpSpPr>
        <p:cxnSp>
          <p:nvCxnSpPr>
            <p:cNvPr id="62" name="Straight Arrow Connector 61"/>
            <p:cNvCxnSpPr/>
            <p:nvPr/>
          </p:nvCxnSpPr>
          <p:spPr>
            <a:xfrm>
              <a:off x="1720513" y="3573016"/>
              <a:ext cx="174253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419872" y="3645024"/>
              <a:ext cx="0" cy="288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763688" y="3645024"/>
              <a:ext cx="0" cy="288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4743424" y="3588238"/>
            <a:ext cx="428322" cy="369332"/>
          </a:xfrm>
          <a:prstGeom prst="rect">
            <a:avLst/>
          </a:prstGeom>
        </p:spPr>
        <p:txBody>
          <a:bodyPr wrap="none">
            <a:spAutoFit/>
          </a:bodyPr>
          <a:lstStyle/>
          <a:p>
            <a:r>
              <a:rPr lang="en-US" b="1" smtClean="0">
                <a:latin typeface="Times New Roman" pitchFamily="18" charset="0"/>
                <a:cs typeface="Times New Roman" pitchFamily="18" charset="0"/>
              </a:rPr>
              <a:t>i/2</a:t>
            </a:r>
            <a:endParaRPr lang="en-US"/>
          </a:p>
        </p:txBody>
      </p:sp>
    </p:spTree>
    <p:extLst>
      <p:ext uri="{BB962C8B-B14F-4D97-AF65-F5344CB8AC3E}">
        <p14:creationId xmlns:p14="http://schemas.microsoft.com/office/powerpoint/2010/main" val="6450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fill="hold"/>
                                        <p:tgtEl>
                                          <p:spTgt spid="60"/>
                                        </p:tgtEl>
                                        <p:attrNameLst>
                                          <p:attrName>ppt_x</p:attrName>
                                        </p:attrNameLst>
                                      </p:cBhvr>
                                      <p:tavLst>
                                        <p:tav tm="0">
                                          <p:val>
                                            <p:strVal val="#ppt_x"/>
                                          </p:val>
                                        </p:tav>
                                        <p:tav tm="100000">
                                          <p:val>
                                            <p:strVal val="#ppt_x"/>
                                          </p:val>
                                        </p:tav>
                                      </p:tavLst>
                                    </p:anim>
                                    <p:anim calcmode="lin" valueType="num">
                                      <p:cBhvr additive="base">
                                        <p:cTn id="5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1"/>
                                        </p:tgtEl>
                                        <p:attrNameLst>
                                          <p:attrName>style.visibility</p:attrName>
                                        </p:attrNameLst>
                                      </p:cBhvr>
                                      <p:to>
                                        <p:strVal val="visible"/>
                                      </p:to>
                                    </p:set>
                                    <p:anim calcmode="lin" valueType="num">
                                      <p:cBhvr additive="base">
                                        <p:cTn id="61" dur="500" fill="hold"/>
                                        <p:tgtEl>
                                          <p:spTgt spid="61"/>
                                        </p:tgtEl>
                                        <p:attrNameLst>
                                          <p:attrName>ppt_x</p:attrName>
                                        </p:attrNameLst>
                                      </p:cBhvr>
                                      <p:tavLst>
                                        <p:tav tm="0">
                                          <p:val>
                                            <p:strVal val="#ppt_x"/>
                                          </p:val>
                                        </p:tav>
                                        <p:tav tm="100000">
                                          <p:val>
                                            <p:strVal val="#ppt_x"/>
                                          </p:val>
                                        </p:tav>
                                      </p:tavLst>
                                    </p:anim>
                                    <p:anim calcmode="lin" valueType="num">
                                      <p:cBhvr additive="base">
                                        <p:cTn id="6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anim calcmode="lin" valueType="num">
                                      <p:cBhvr additive="base">
                                        <p:cTn id="67" dur="500" fill="hold"/>
                                        <p:tgtEl>
                                          <p:spTgt spid="59"/>
                                        </p:tgtEl>
                                        <p:attrNameLst>
                                          <p:attrName>ppt_x</p:attrName>
                                        </p:attrNameLst>
                                      </p:cBhvr>
                                      <p:tavLst>
                                        <p:tav tm="0">
                                          <p:val>
                                            <p:strVal val="#ppt_x"/>
                                          </p:val>
                                        </p:tav>
                                        <p:tav tm="100000">
                                          <p:val>
                                            <p:strVal val="#ppt_x"/>
                                          </p:val>
                                        </p:tav>
                                      </p:tavLst>
                                    </p:anim>
                                    <p:anim calcmode="lin" valueType="num">
                                      <p:cBhvr additive="base">
                                        <p:cTn id="6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additive="base">
                                        <p:cTn id="73" dur="500" fill="hold"/>
                                        <p:tgtEl>
                                          <p:spTgt spid="65"/>
                                        </p:tgtEl>
                                        <p:attrNameLst>
                                          <p:attrName>ppt_x</p:attrName>
                                        </p:attrNameLst>
                                      </p:cBhvr>
                                      <p:tavLst>
                                        <p:tav tm="0">
                                          <p:val>
                                            <p:strVal val="#ppt_x"/>
                                          </p:val>
                                        </p:tav>
                                        <p:tav tm="100000">
                                          <p:val>
                                            <p:strVal val="#ppt_x"/>
                                          </p:val>
                                        </p:tav>
                                      </p:tavLst>
                                    </p:anim>
                                    <p:anim calcmode="lin" valueType="num">
                                      <p:cBhvr additive="base">
                                        <p:cTn id="7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500" fill="hold"/>
                                        <p:tgtEl>
                                          <p:spTgt spid="48"/>
                                        </p:tgtEl>
                                        <p:attrNameLst>
                                          <p:attrName>ppt_x</p:attrName>
                                        </p:attrNameLst>
                                      </p:cBhvr>
                                      <p:tavLst>
                                        <p:tav tm="0">
                                          <p:val>
                                            <p:strVal val="#ppt_x"/>
                                          </p:val>
                                        </p:tav>
                                        <p:tav tm="100000">
                                          <p:val>
                                            <p:strVal val="#ppt_x"/>
                                          </p:val>
                                        </p:tav>
                                      </p:tavLst>
                                    </p:anim>
                                    <p:anim calcmode="lin" valueType="num">
                                      <p:cBhvr additive="base">
                                        <p:cTn id="8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ppt_x"/>
                                          </p:val>
                                        </p:tav>
                                        <p:tav tm="100000">
                                          <p:val>
                                            <p:strVal val="#ppt_x"/>
                                          </p:val>
                                        </p:tav>
                                      </p:tavLst>
                                    </p:anim>
                                    <p:anim calcmode="lin" valueType="num">
                                      <p:cBhvr additive="base">
                                        <p:cTn id="9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 calcmode="lin" valueType="num">
                                      <p:cBhvr additive="base">
                                        <p:cTn id="103" dur="500" fill="hold"/>
                                        <p:tgtEl>
                                          <p:spTgt spid="44"/>
                                        </p:tgtEl>
                                        <p:attrNameLst>
                                          <p:attrName>ppt_x</p:attrName>
                                        </p:attrNameLst>
                                      </p:cBhvr>
                                      <p:tavLst>
                                        <p:tav tm="0">
                                          <p:val>
                                            <p:strVal val="#ppt_x"/>
                                          </p:val>
                                        </p:tav>
                                        <p:tav tm="100000">
                                          <p:val>
                                            <p:strVal val="#ppt_x"/>
                                          </p:val>
                                        </p:tav>
                                      </p:tavLst>
                                    </p:anim>
                                    <p:anim calcmode="lin" valueType="num">
                                      <p:cBhvr additive="base">
                                        <p:cTn id="10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additive="base">
                                        <p:cTn id="109" dur="500" fill="hold"/>
                                        <p:tgtEl>
                                          <p:spTgt spid="47"/>
                                        </p:tgtEl>
                                        <p:attrNameLst>
                                          <p:attrName>ppt_x</p:attrName>
                                        </p:attrNameLst>
                                      </p:cBhvr>
                                      <p:tavLst>
                                        <p:tav tm="0">
                                          <p:val>
                                            <p:strVal val="#ppt_x"/>
                                          </p:val>
                                        </p:tav>
                                        <p:tav tm="100000">
                                          <p:val>
                                            <p:strVal val="#ppt_x"/>
                                          </p:val>
                                        </p:tav>
                                      </p:tavLst>
                                    </p:anim>
                                    <p:anim calcmode="lin" valueType="num">
                                      <p:cBhvr additive="base">
                                        <p:cTn id="11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49"/>
                                        </p:tgtEl>
                                        <p:attrNameLst>
                                          <p:attrName>style.visibility</p:attrName>
                                        </p:attrNameLst>
                                      </p:cBhvr>
                                      <p:to>
                                        <p:strVal val="visible"/>
                                      </p:to>
                                    </p:set>
                                    <p:anim calcmode="lin" valueType="num">
                                      <p:cBhvr additive="base">
                                        <p:cTn id="115" dur="500" fill="hold"/>
                                        <p:tgtEl>
                                          <p:spTgt spid="49"/>
                                        </p:tgtEl>
                                        <p:attrNameLst>
                                          <p:attrName>ppt_x</p:attrName>
                                        </p:attrNameLst>
                                      </p:cBhvr>
                                      <p:tavLst>
                                        <p:tav tm="0">
                                          <p:val>
                                            <p:strVal val="#ppt_x"/>
                                          </p:val>
                                        </p:tav>
                                        <p:tav tm="100000">
                                          <p:val>
                                            <p:strVal val="#ppt_x"/>
                                          </p:val>
                                        </p:tav>
                                      </p:tavLst>
                                    </p:anim>
                                    <p:anim calcmode="lin" valueType="num">
                                      <p:cBhvr additive="base">
                                        <p:cTn id="11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43" grpId="0" animBg="1"/>
      <p:bldP spid="44" grpId="0" animBg="1"/>
      <p:bldP spid="45" grpId="0" animBg="1"/>
      <p:bldP spid="46" grpId="0" animBg="1"/>
      <p:bldP spid="47" grpId="0" animBg="1"/>
      <p:bldP spid="48" grpId="0" animBg="1"/>
      <p:bldP spid="49" grpId="0" animBg="1"/>
      <p:bldP spid="59"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569660"/>
          </a:xfrm>
          <a:prstGeom prst="rect">
            <a:avLst/>
          </a:prstGeom>
        </p:spPr>
        <p:txBody>
          <a:bodyPr wrap="square">
            <a:spAutoFit/>
          </a:bodyPr>
          <a:lstStyle/>
          <a:p>
            <a:pPr algn="just"/>
            <a:r>
              <a:rPr lang="en-US" sz="2400" b="1" u="sng" smtClean="0">
                <a:latin typeface="Times New Roman" pitchFamily="18" charset="0"/>
                <a:cs typeface="Times New Roman" pitchFamily="18" charset="0"/>
              </a:rPr>
              <a:t>Bài 4:</a:t>
            </a:r>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Trong thí nghiệm giao thoa ánh sáng, khoảng cách giữa hai khe hẹp là 0,8mm, khoảng cách từ hai khe đến màn chắn là 2m. Ánh sáng dùng trong thí nghiệm có bước sóng 0,5</a:t>
            </a:r>
            <a:r>
              <a:rPr lang="en-US" sz="2400">
                <a:latin typeface="Times New Roman" pitchFamily="18" charset="0"/>
                <a:cs typeface="Times New Roman" pitchFamily="18" charset="0"/>
                <a:sym typeface="Symbol"/>
              </a:rPr>
              <a:t></a:t>
            </a:r>
            <a:r>
              <a:rPr lang="en-US" sz="2400">
                <a:latin typeface="Times New Roman" pitchFamily="18" charset="0"/>
                <a:cs typeface="Times New Roman" pitchFamily="18" charset="0"/>
              </a:rPr>
              <a:t>m</a:t>
            </a:r>
            <a:r>
              <a:rPr lang="en-US" sz="2400" smtClean="0">
                <a:latin typeface="Times New Roman" pitchFamily="18" charset="0"/>
                <a:cs typeface="Times New Roman" pitchFamily="18" charset="0"/>
              </a:rPr>
              <a:t>. Tìm vị trí vân sáng bậc 2 và vị trí vân tối thứ 4 </a:t>
            </a:r>
            <a:endParaRPr lang="en-US" sz="2400">
              <a:latin typeface="Times New Roman" pitchFamily="18" charset="0"/>
              <a:cs typeface="Times New Roman" pitchFamily="18" charset="0"/>
            </a:endParaRPr>
          </a:p>
        </p:txBody>
      </p:sp>
      <p:sp>
        <p:nvSpPr>
          <p:cNvPr id="3" name="Rectangle 2"/>
          <p:cNvSpPr/>
          <p:nvPr/>
        </p:nvSpPr>
        <p:spPr>
          <a:xfrm>
            <a:off x="107504" y="1772816"/>
            <a:ext cx="1143262" cy="369332"/>
          </a:xfrm>
          <a:prstGeom prst="rect">
            <a:avLst/>
          </a:prstGeom>
        </p:spPr>
        <p:txBody>
          <a:bodyPr wrap="none">
            <a:spAutoFit/>
          </a:bodyPr>
          <a:lstStyle/>
          <a:p>
            <a:r>
              <a:rPr lang="el-GR" smtClean="0">
                <a:latin typeface="Times New Roman" pitchFamily="18" charset="0"/>
                <a:cs typeface="Times New Roman" pitchFamily="18" charset="0"/>
              </a:rPr>
              <a:t>λ</a:t>
            </a:r>
            <a:r>
              <a:rPr lang="en-US" smtClean="0">
                <a:latin typeface="Times New Roman" pitchFamily="18" charset="0"/>
                <a:cs typeface="Times New Roman" pitchFamily="18" charset="0"/>
              </a:rPr>
              <a:t>= 0,5 </a:t>
            </a:r>
            <a:r>
              <a:rPr lang="en-US" smtClean="0">
                <a:latin typeface="Times New Roman" pitchFamily="18" charset="0"/>
                <a:cs typeface="Times New Roman" pitchFamily="18" charset="0"/>
                <a:sym typeface="Symbol"/>
              </a:rPr>
              <a:t></a:t>
            </a:r>
            <a:r>
              <a:rPr lang="en-US" smtClean="0">
                <a:latin typeface="Times New Roman" pitchFamily="18" charset="0"/>
                <a:cs typeface="Times New Roman" pitchFamily="18" charset="0"/>
              </a:rPr>
              <a:t>m</a:t>
            </a:r>
            <a:endParaRPr lang="en-US"/>
          </a:p>
        </p:txBody>
      </p:sp>
      <p:sp>
        <p:nvSpPr>
          <p:cNvPr id="4" name="Rectangle 3"/>
          <p:cNvSpPr/>
          <p:nvPr/>
        </p:nvSpPr>
        <p:spPr>
          <a:xfrm>
            <a:off x="107504" y="2168712"/>
            <a:ext cx="1237839" cy="369332"/>
          </a:xfrm>
          <a:prstGeom prst="rect">
            <a:avLst/>
          </a:prstGeom>
        </p:spPr>
        <p:txBody>
          <a:bodyPr wrap="none">
            <a:spAutoFit/>
          </a:bodyPr>
          <a:lstStyle/>
          <a:p>
            <a:r>
              <a:rPr lang="en-US" smtClean="0">
                <a:latin typeface="Times New Roman" pitchFamily="18" charset="0"/>
                <a:cs typeface="Times New Roman" pitchFamily="18" charset="0"/>
              </a:rPr>
              <a:t>a = 0,8 mm</a:t>
            </a:r>
            <a:endParaRPr lang="en-US"/>
          </a:p>
        </p:txBody>
      </p:sp>
      <p:sp>
        <p:nvSpPr>
          <p:cNvPr id="5" name="Rectangle 4"/>
          <p:cNvSpPr/>
          <p:nvPr/>
        </p:nvSpPr>
        <p:spPr>
          <a:xfrm>
            <a:off x="107504" y="2541559"/>
            <a:ext cx="949299" cy="369332"/>
          </a:xfrm>
          <a:prstGeom prst="rect">
            <a:avLst/>
          </a:prstGeom>
        </p:spPr>
        <p:txBody>
          <a:bodyPr wrap="none">
            <a:spAutoFit/>
          </a:bodyPr>
          <a:lstStyle/>
          <a:p>
            <a:r>
              <a:rPr lang="en-US" smtClean="0">
                <a:latin typeface="Times New Roman" pitchFamily="18" charset="0"/>
                <a:cs typeface="Times New Roman" pitchFamily="18" charset="0"/>
              </a:rPr>
              <a:t>D = 2 m</a:t>
            </a:r>
            <a:endParaRPr lang="en-US"/>
          </a:p>
        </p:txBody>
      </p:sp>
      <p:sp>
        <p:nvSpPr>
          <p:cNvPr id="6" name="Rectangle 5"/>
          <p:cNvSpPr/>
          <p:nvPr/>
        </p:nvSpPr>
        <p:spPr>
          <a:xfrm>
            <a:off x="173238" y="2970092"/>
            <a:ext cx="841897" cy="646331"/>
          </a:xfrm>
          <a:prstGeom prst="rect">
            <a:avLst/>
          </a:prstGeom>
        </p:spPr>
        <p:txBody>
          <a:bodyPr wrap="none">
            <a:spAutoFit/>
          </a:bodyPr>
          <a:lstStyle/>
          <a:p>
            <a:r>
              <a:rPr lang="en-US" smtClean="0">
                <a:latin typeface="Times New Roman" pitchFamily="18" charset="0"/>
                <a:cs typeface="Times New Roman" pitchFamily="18" charset="0"/>
              </a:rPr>
              <a:t>x</a:t>
            </a:r>
            <a:r>
              <a:rPr lang="en-US" baseline="-25000" smtClean="0">
                <a:latin typeface="Times New Roman" pitchFamily="18" charset="0"/>
                <a:cs typeface="Times New Roman" pitchFamily="18" charset="0"/>
              </a:rPr>
              <a:t>s2</a:t>
            </a:r>
            <a:r>
              <a:rPr lang="en-US" smtClean="0">
                <a:latin typeface="Times New Roman" pitchFamily="18" charset="0"/>
                <a:cs typeface="Times New Roman" pitchFamily="18" charset="0"/>
              </a:rPr>
              <a:t> = ? </a:t>
            </a:r>
          </a:p>
          <a:p>
            <a:r>
              <a:rPr lang="en-US" smtClean="0">
                <a:latin typeface="Times New Roman" pitchFamily="18" charset="0"/>
                <a:cs typeface="Times New Roman" pitchFamily="18" charset="0"/>
              </a:rPr>
              <a:t>x</a:t>
            </a:r>
            <a:r>
              <a:rPr lang="en-US" baseline="-25000" smtClean="0">
                <a:latin typeface="Times New Roman" pitchFamily="18" charset="0"/>
                <a:cs typeface="Times New Roman" pitchFamily="18" charset="0"/>
              </a:rPr>
              <a:t>t4</a:t>
            </a:r>
            <a:r>
              <a:rPr lang="en-US" smtClean="0">
                <a:latin typeface="Times New Roman" pitchFamily="18" charset="0"/>
                <a:cs typeface="Times New Roman" pitchFamily="18" charset="0"/>
              </a:rPr>
              <a:t> = ? </a:t>
            </a: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521784372"/>
              </p:ext>
            </p:extLst>
          </p:nvPr>
        </p:nvGraphicFramePr>
        <p:xfrm>
          <a:off x="1606550" y="1700808"/>
          <a:ext cx="3067050" cy="777875"/>
        </p:xfrm>
        <a:graphic>
          <a:graphicData uri="http://schemas.openxmlformats.org/presentationml/2006/ole">
            <mc:AlternateContent xmlns:mc="http://schemas.openxmlformats.org/markup-compatibility/2006">
              <mc:Choice xmlns:v="urn:schemas-microsoft-com:vml" Requires="v">
                <p:oleObj spid="_x0000_s4245" name="Equation" r:id="rId3" imgW="1333440" imgH="368280" progId="Equation.3">
                  <p:embed/>
                </p:oleObj>
              </mc:Choice>
              <mc:Fallback>
                <p:oleObj name="Equation" r:id="rId3" imgW="1333440" imgH="368280" progId="Equation.3">
                  <p:embed/>
                  <p:pic>
                    <p:nvPicPr>
                      <p:cNvPr id="0" name=""/>
                      <p:cNvPicPr>
                        <a:picLocks noChangeAspect="1" noChangeArrowheads="1"/>
                      </p:cNvPicPr>
                      <p:nvPr/>
                    </p:nvPicPr>
                    <p:blipFill>
                      <a:blip r:embed="rId4"/>
                      <a:srcRect/>
                      <a:stretch>
                        <a:fillRect/>
                      </a:stretch>
                    </p:blipFill>
                    <p:spPr bwMode="auto">
                      <a:xfrm>
                        <a:off x="1606550" y="1700808"/>
                        <a:ext cx="3067050" cy="777875"/>
                      </a:xfrm>
                      <a:prstGeom prst="rect">
                        <a:avLst/>
                      </a:prstGeom>
                      <a:solidFill>
                        <a:srgbClr val="FF0000"/>
                      </a:solid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83138961"/>
              </p:ext>
            </p:extLst>
          </p:nvPr>
        </p:nvGraphicFramePr>
        <p:xfrm>
          <a:off x="2090608" y="2636912"/>
          <a:ext cx="3489504" cy="440321"/>
        </p:xfrm>
        <a:graphic>
          <a:graphicData uri="http://schemas.openxmlformats.org/presentationml/2006/ole">
            <mc:AlternateContent xmlns:mc="http://schemas.openxmlformats.org/markup-compatibility/2006">
              <mc:Choice xmlns:v="urn:schemas-microsoft-com:vml" Requires="v">
                <p:oleObj spid="_x0000_s4246" name="Equation" r:id="rId5" imgW="1384200" imgH="190440" progId="Equation.3">
                  <p:embed/>
                </p:oleObj>
              </mc:Choice>
              <mc:Fallback>
                <p:oleObj name="Equation" r:id="rId5" imgW="1384200" imgH="190440" progId="Equation.3">
                  <p:embed/>
                  <p:pic>
                    <p:nvPicPr>
                      <p:cNvPr id="0" name="Object 6"/>
                      <p:cNvPicPr>
                        <a:picLocks noChangeAspect="1" noChangeArrowheads="1"/>
                      </p:cNvPicPr>
                      <p:nvPr/>
                    </p:nvPicPr>
                    <p:blipFill>
                      <a:blip r:embed="rId6"/>
                      <a:srcRect/>
                      <a:stretch>
                        <a:fillRect/>
                      </a:stretch>
                    </p:blipFill>
                    <p:spPr bwMode="auto">
                      <a:xfrm>
                        <a:off x="2090608" y="2636912"/>
                        <a:ext cx="3489504" cy="440321"/>
                      </a:xfrm>
                      <a:prstGeom prst="rect">
                        <a:avLst/>
                      </a:prstGeom>
                      <a:solidFill>
                        <a:srgbClr val="FFC000"/>
                      </a:solidFill>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62913451"/>
              </p:ext>
            </p:extLst>
          </p:nvPr>
        </p:nvGraphicFramePr>
        <p:xfrm>
          <a:off x="2529368" y="3212976"/>
          <a:ext cx="5571024" cy="440322"/>
        </p:xfrm>
        <a:graphic>
          <a:graphicData uri="http://schemas.openxmlformats.org/presentationml/2006/ole">
            <mc:AlternateContent xmlns:mc="http://schemas.openxmlformats.org/markup-compatibility/2006">
              <mc:Choice xmlns:v="urn:schemas-microsoft-com:vml" Requires="v">
                <p:oleObj spid="_x0000_s4247" name="Equation" r:id="rId7" imgW="2209680" imgH="190440" progId="Equation.3">
                  <p:embed/>
                </p:oleObj>
              </mc:Choice>
              <mc:Fallback>
                <p:oleObj name="Equation" r:id="rId7" imgW="2209680" imgH="190440" progId="Equation.3">
                  <p:embed/>
                  <p:pic>
                    <p:nvPicPr>
                      <p:cNvPr id="0" name="Object 7"/>
                      <p:cNvPicPr>
                        <a:picLocks noChangeAspect="1" noChangeArrowheads="1"/>
                      </p:cNvPicPr>
                      <p:nvPr/>
                    </p:nvPicPr>
                    <p:blipFill>
                      <a:blip r:embed="rId8"/>
                      <a:srcRect/>
                      <a:stretch>
                        <a:fillRect/>
                      </a:stretch>
                    </p:blipFill>
                    <p:spPr bwMode="auto">
                      <a:xfrm>
                        <a:off x="2529368" y="3212976"/>
                        <a:ext cx="5571024" cy="440322"/>
                      </a:xfrm>
                      <a:prstGeom prst="rect">
                        <a:avLst/>
                      </a:prstGeom>
                      <a:solidFill>
                        <a:srgbClr val="FFFF00"/>
                      </a:solidFill>
                      <a:ln>
                        <a:noFill/>
                      </a:ln>
                    </p:spPr>
                  </p:pic>
                </p:oleObj>
              </mc:Fallback>
            </mc:AlternateContent>
          </a:graphicData>
        </a:graphic>
      </p:graphicFrame>
      <p:sp>
        <p:nvSpPr>
          <p:cNvPr id="10" name="Rectangle 9"/>
          <p:cNvSpPr/>
          <p:nvPr/>
        </p:nvSpPr>
        <p:spPr>
          <a:xfrm>
            <a:off x="107504" y="3789040"/>
            <a:ext cx="8712967" cy="1200329"/>
          </a:xfrm>
          <a:prstGeom prst="rect">
            <a:avLst/>
          </a:prstGeom>
        </p:spPr>
        <p:txBody>
          <a:bodyPr wrap="square">
            <a:spAutoFit/>
          </a:bodyPr>
          <a:lstStyle/>
          <a:p>
            <a:pPr algn="just"/>
            <a:r>
              <a:rPr lang="en-US" sz="2400" b="1" u="sng" smtClean="0">
                <a:latin typeface="Times New Roman" pitchFamily="18" charset="0"/>
                <a:cs typeface="Times New Roman" pitchFamily="18" charset="0"/>
              </a:rPr>
              <a:t>Bài 5: </a:t>
            </a:r>
            <a:r>
              <a:rPr lang="vi-VN" sz="2400" smtClean="0">
                <a:latin typeface="Times New Roman" pitchFamily="18" charset="0"/>
                <a:cs typeface="Times New Roman" pitchFamily="18" charset="0"/>
              </a:rPr>
              <a:t>Trong </a:t>
            </a:r>
            <a:r>
              <a:rPr lang="vi-VN" sz="2400">
                <a:latin typeface="Times New Roman" pitchFamily="18" charset="0"/>
                <a:cs typeface="Times New Roman" pitchFamily="18" charset="0"/>
              </a:rPr>
              <a:t>thí nghiệm Y-âng về giao thoa ánh sáng đơn </a:t>
            </a:r>
            <a:r>
              <a:rPr lang="vi-VN" sz="2400" smtClean="0">
                <a:latin typeface="Times New Roman" pitchFamily="18" charset="0"/>
                <a:cs typeface="Times New Roman" pitchFamily="18" charset="0"/>
              </a:rPr>
              <a:t>sắc</a:t>
            </a:r>
            <a:r>
              <a:rPr lang="en-US" sz="2400" smtClean="0">
                <a:latin typeface="Times New Roman" pitchFamily="18" charset="0"/>
                <a:cs typeface="Times New Roman" pitchFamily="18" charset="0"/>
              </a:rPr>
              <a:t>, n</a:t>
            </a:r>
            <a:r>
              <a:rPr lang="vi-VN" sz="2400" smtClean="0">
                <a:latin typeface="Times New Roman" pitchFamily="18" charset="0"/>
                <a:cs typeface="Times New Roman" pitchFamily="18" charset="0"/>
              </a:rPr>
              <a:t>gười </a:t>
            </a:r>
            <a:r>
              <a:rPr lang="vi-VN" sz="2400">
                <a:latin typeface="Times New Roman" pitchFamily="18" charset="0"/>
                <a:cs typeface="Times New Roman" pitchFamily="18" charset="0"/>
              </a:rPr>
              <a:t>ta đo được 5 vân sáng cạnh nhau trên màn là 12mm</a:t>
            </a:r>
            <a:r>
              <a:rPr lang="vi-VN" sz="2400" smtClean="0">
                <a:latin typeface="Times New Roman" pitchFamily="18" charset="0"/>
                <a:cs typeface="Times New Roman" pitchFamily="18" charset="0"/>
              </a:rPr>
              <a:t>.</a:t>
            </a:r>
            <a:r>
              <a:rPr lang="en-US" sz="2400" smtClean="0">
                <a:latin typeface="Times New Roman" pitchFamily="18" charset="0"/>
                <a:cs typeface="Times New Roman" pitchFamily="18" charset="0"/>
              </a:rPr>
              <a:t> Tìm vị trí vân sáng bậc 5 và vị trí vân tối thứ 5</a:t>
            </a:r>
            <a:endParaRPr lang="en-US" sz="2400">
              <a:latin typeface="Times New Roman" pitchFamily="18" charset="0"/>
              <a:cs typeface="Times New Roman"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092902252"/>
              </p:ext>
            </p:extLst>
          </p:nvPr>
        </p:nvGraphicFramePr>
        <p:xfrm>
          <a:off x="351568" y="5229200"/>
          <a:ext cx="993775" cy="322263"/>
        </p:xfrm>
        <a:graphic>
          <a:graphicData uri="http://schemas.openxmlformats.org/presentationml/2006/ole">
            <mc:AlternateContent xmlns:mc="http://schemas.openxmlformats.org/markup-compatibility/2006">
              <mc:Choice xmlns:v="urn:schemas-microsoft-com:vml" Requires="v">
                <p:oleObj spid="_x0000_s4248" name="Equation" r:id="rId9" imgW="431640" imgH="152280" progId="Equation.3">
                  <p:embed/>
                </p:oleObj>
              </mc:Choice>
              <mc:Fallback>
                <p:oleObj name="Equation" r:id="rId9" imgW="431640" imgH="152280" progId="Equation.3">
                  <p:embed/>
                  <p:pic>
                    <p:nvPicPr>
                      <p:cNvPr id="0" name="Object 6"/>
                      <p:cNvPicPr>
                        <a:picLocks noChangeAspect="1" noChangeArrowheads="1"/>
                      </p:cNvPicPr>
                      <p:nvPr/>
                    </p:nvPicPr>
                    <p:blipFill>
                      <a:blip r:embed="rId10"/>
                      <a:srcRect/>
                      <a:stretch>
                        <a:fillRect/>
                      </a:stretch>
                    </p:blipFill>
                    <p:spPr bwMode="auto">
                      <a:xfrm>
                        <a:off x="351568" y="5229200"/>
                        <a:ext cx="993775" cy="3222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ight Arrow 11"/>
          <p:cNvSpPr/>
          <p:nvPr/>
        </p:nvSpPr>
        <p:spPr>
          <a:xfrm>
            <a:off x="1619672" y="5301208"/>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058537562"/>
              </p:ext>
            </p:extLst>
          </p:nvPr>
        </p:nvGraphicFramePr>
        <p:xfrm>
          <a:off x="2598738" y="5229200"/>
          <a:ext cx="906462" cy="322263"/>
        </p:xfrm>
        <a:graphic>
          <a:graphicData uri="http://schemas.openxmlformats.org/presentationml/2006/ole">
            <mc:AlternateContent xmlns:mc="http://schemas.openxmlformats.org/markup-compatibility/2006">
              <mc:Choice xmlns:v="urn:schemas-microsoft-com:vml" Requires="v">
                <p:oleObj spid="_x0000_s4249" name="Equation" r:id="rId11" imgW="393480" imgH="152280" progId="Equation.3">
                  <p:embed/>
                </p:oleObj>
              </mc:Choice>
              <mc:Fallback>
                <p:oleObj name="Equation" r:id="rId11" imgW="393480" imgH="152280" progId="Equation.3">
                  <p:embed/>
                  <p:pic>
                    <p:nvPicPr>
                      <p:cNvPr id="0" name="Object 10"/>
                      <p:cNvPicPr>
                        <a:picLocks noChangeAspect="1" noChangeArrowheads="1"/>
                      </p:cNvPicPr>
                      <p:nvPr/>
                    </p:nvPicPr>
                    <p:blipFill>
                      <a:blip r:embed="rId12"/>
                      <a:srcRect/>
                      <a:stretch>
                        <a:fillRect/>
                      </a:stretch>
                    </p:blipFill>
                    <p:spPr bwMode="auto">
                      <a:xfrm>
                        <a:off x="2598738" y="5229200"/>
                        <a:ext cx="906462" cy="3222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ight Arrow 13"/>
          <p:cNvSpPr/>
          <p:nvPr/>
        </p:nvSpPr>
        <p:spPr>
          <a:xfrm>
            <a:off x="3839223" y="5321010"/>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514121922"/>
              </p:ext>
            </p:extLst>
          </p:nvPr>
        </p:nvGraphicFramePr>
        <p:xfrm>
          <a:off x="4629150" y="5157192"/>
          <a:ext cx="1166986" cy="374737"/>
        </p:xfrm>
        <a:graphic>
          <a:graphicData uri="http://schemas.openxmlformats.org/presentationml/2006/ole">
            <mc:AlternateContent xmlns:mc="http://schemas.openxmlformats.org/markup-compatibility/2006">
              <mc:Choice xmlns:v="urn:schemas-microsoft-com:vml" Requires="v">
                <p:oleObj spid="_x0000_s4250" name="Equation" r:id="rId13" imgW="469800" imgH="164880" progId="Equation.3">
                  <p:embed/>
                </p:oleObj>
              </mc:Choice>
              <mc:Fallback>
                <p:oleObj name="Equation" r:id="rId13" imgW="469800" imgH="164880" progId="Equation.3">
                  <p:embed/>
                  <p:pic>
                    <p:nvPicPr>
                      <p:cNvPr id="0" name="Object 12"/>
                      <p:cNvPicPr>
                        <a:picLocks noChangeAspect="1" noChangeArrowheads="1"/>
                      </p:cNvPicPr>
                      <p:nvPr/>
                    </p:nvPicPr>
                    <p:blipFill>
                      <a:blip r:embed="rId14"/>
                      <a:srcRect/>
                      <a:stretch>
                        <a:fillRect/>
                      </a:stretch>
                    </p:blipFill>
                    <p:spPr bwMode="auto">
                      <a:xfrm>
                        <a:off x="4629150" y="5157192"/>
                        <a:ext cx="1166986" cy="374737"/>
                      </a:xfrm>
                      <a:prstGeom prst="rect">
                        <a:avLst/>
                      </a:prstGeom>
                      <a:solidFill>
                        <a:srgbClr val="FF0000"/>
                      </a:solidFill>
                      <a:ln>
                        <a:noFill/>
                      </a:ln>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77786135"/>
              </p:ext>
            </p:extLst>
          </p:nvPr>
        </p:nvGraphicFramePr>
        <p:xfrm>
          <a:off x="1874838" y="5732463"/>
          <a:ext cx="2978150" cy="439737"/>
        </p:xfrm>
        <a:graphic>
          <a:graphicData uri="http://schemas.openxmlformats.org/presentationml/2006/ole">
            <mc:AlternateContent xmlns:mc="http://schemas.openxmlformats.org/markup-compatibility/2006">
              <mc:Choice xmlns:v="urn:schemas-microsoft-com:vml" Requires="v">
                <p:oleObj spid="_x0000_s4251" name="Equation" r:id="rId15" imgW="1180800" imgH="190440" progId="Equation.3">
                  <p:embed/>
                </p:oleObj>
              </mc:Choice>
              <mc:Fallback>
                <p:oleObj name="Equation" r:id="rId15" imgW="1180800" imgH="190440" progId="Equation.3">
                  <p:embed/>
                  <p:pic>
                    <p:nvPicPr>
                      <p:cNvPr id="0" name="Object 7"/>
                      <p:cNvPicPr>
                        <a:picLocks noChangeAspect="1" noChangeArrowheads="1"/>
                      </p:cNvPicPr>
                      <p:nvPr/>
                    </p:nvPicPr>
                    <p:blipFill>
                      <a:blip r:embed="rId16"/>
                      <a:srcRect/>
                      <a:stretch>
                        <a:fillRect/>
                      </a:stretch>
                    </p:blipFill>
                    <p:spPr bwMode="auto">
                      <a:xfrm>
                        <a:off x="1874838" y="5732463"/>
                        <a:ext cx="2978150" cy="4397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01971287"/>
              </p:ext>
            </p:extLst>
          </p:nvPr>
        </p:nvGraphicFramePr>
        <p:xfrm>
          <a:off x="3535363" y="6237288"/>
          <a:ext cx="4995862" cy="439737"/>
        </p:xfrm>
        <a:graphic>
          <a:graphicData uri="http://schemas.openxmlformats.org/presentationml/2006/ole">
            <mc:AlternateContent xmlns:mc="http://schemas.openxmlformats.org/markup-compatibility/2006">
              <mc:Choice xmlns:v="urn:schemas-microsoft-com:vml" Requires="v">
                <p:oleObj spid="_x0000_s4252" name="Equation" r:id="rId17" imgW="1981080" imgH="190440" progId="Equation.3">
                  <p:embed/>
                </p:oleObj>
              </mc:Choice>
              <mc:Fallback>
                <p:oleObj name="Equation" r:id="rId17" imgW="1981080" imgH="190440" progId="Equation.3">
                  <p:embed/>
                  <p:pic>
                    <p:nvPicPr>
                      <p:cNvPr id="0" name="Object 8"/>
                      <p:cNvPicPr>
                        <a:picLocks noChangeAspect="1" noChangeArrowheads="1"/>
                      </p:cNvPicPr>
                      <p:nvPr/>
                    </p:nvPicPr>
                    <p:blipFill>
                      <a:blip r:embed="rId18"/>
                      <a:srcRect/>
                      <a:stretch>
                        <a:fillRect/>
                      </a:stretch>
                    </p:blipFill>
                    <p:spPr bwMode="auto">
                      <a:xfrm>
                        <a:off x="3535363" y="6237288"/>
                        <a:ext cx="4995862" cy="439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450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additive="base">
                                        <p:cTn id="97" dur="500" fill="hold"/>
                                        <p:tgtEl>
                                          <p:spTgt spid="17"/>
                                        </p:tgtEl>
                                        <p:attrNameLst>
                                          <p:attrName>ppt_x</p:attrName>
                                        </p:attrNameLst>
                                      </p:cBhvr>
                                      <p:tavLst>
                                        <p:tav tm="0">
                                          <p:val>
                                            <p:strVal val="#ppt_x"/>
                                          </p:val>
                                        </p:tav>
                                        <p:tav tm="100000">
                                          <p:val>
                                            <p:strVal val="#ppt_x"/>
                                          </p:val>
                                        </p:tav>
                                      </p:tavLst>
                                    </p:anim>
                                    <p:anim calcmode="lin" valueType="num">
                                      <p:cBhvr additive="base">
                                        <p:cTn id="9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0" grpId="0"/>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677656"/>
          </a:xfrm>
          <a:prstGeom prst="rect">
            <a:avLst/>
          </a:prstGeom>
          <a:solidFill>
            <a:srgbClr val="FFC000"/>
          </a:solidFill>
        </p:spPr>
        <p:txBody>
          <a:bodyPr wrap="square">
            <a:spAutoFit/>
          </a:bodyPr>
          <a:lstStyle/>
          <a:p>
            <a:pPr algn="ctr"/>
            <a:r>
              <a:rPr lang="en-US" sz="2400" b="1" smtClean="0">
                <a:latin typeface="Times New Roman" pitchFamily="18" charset="0"/>
                <a:cs typeface="Times New Roman" pitchFamily="18" charset="0"/>
              </a:rPr>
              <a:t>Dạng 3: Tìm khoảng cách giữa 2 vân</a:t>
            </a: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a:latin typeface="Times New Roman" pitchFamily="18" charset="0"/>
              <a:cs typeface="Times New Roman" pitchFamily="18" charset="0"/>
            </a:endParaRPr>
          </a:p>
        </p:txBody>
      </p:sp>
      <p:sp>
        <p:nvSpPr>
          <p:cNvPr id="8" name="Rectangle 7"/>
          <p:cNvSpPr>
            <a:spLocks noChangeArrowheads="1"/>
          </p:cNvSpPr>
          <p:nvPr/>
        </p:nvSpPr>
        <p:spPr bwMode="auto">
          <a:xfrm>
            <a:off x="1051898" y="807095"/>
            <a:ext cx="17919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khác phía</a:t>
            </a:r>
            <a:r>
              <a:rPr kumimoji="0" lang="en-US" sz="24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639117760"/>
              </p:ext>
            </p:extLst>
          </p:nvPr>
        </p:nvGraphicFramePr>
        <p:xfrm>
          <a:off x="2915816" y="692696"/>
          <a:ext cx="2304256" cy="650614"/>
        </p:xfrm>
        <a:graphic>
          <a:graphicData uri="http://schemas.openxmlformats.org/presentationml/2006/ole">
            <mc:AlternateContent xmlns:mc="http://schemas.openxmlformats.org/markup-compatibility/2006">
              <mc:Choice xmlns:v="urn:schemas-microsoft-com:vml" Requires="v">
                <p:oleObj spid="_x0000_s5206" name="Equation" r:id="rId3" imgW="812447" imgH="228501" progId="Equation.3">
                  <p:embed/>
                </p:oleObj>
              </mc:Choice>
              <mc:Fallback>
                <p:oleObj name="Equation" r:id="rId3" imgW="812447" imgH="228501"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692696"/>
                        <a:ext cx="2304256" cy="650614"/>
                      </a:xfrm>
                      <a:prstGeom prst="rect">
                        <a:avLst/>
                      </a:prstGeom>
                      <a:solidFill>
                        <a:srgbClr val="00B050"/>
                      </a:solidFill>
                    </p:spPr>
                  </p:pic>
                </p:oleObj>
              </mc:Fallback>
            </mc:AlternateContent>
          </a:graphicData>
        </a:graphic>
      </p:graphicFrame>
      <p:sp>
        <p:nvSpPr>
          <p:cNvPr id="10" name="Rectangle 9"/>
          <p:cNvSpPr>
            <a:spLocks noChangeArrowheads="1"/>
          </p:cNvSpPr>
          <p:nvPr/>
        </p:nvSpPr>
        <p:spPr bwMode="auto">
          <a:xfrm>
            <a:off x="1074323" y="1608475"/>
            <a:ext cx="20575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cùng phía: </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424428374"/>
              </p:ext>
            </p:extLst>
          </p:nvPr>
        </p:nvGraphicFramePr>
        <p:xfrm>
          <a:off x="2927862" y="1484784"/>
          <a:ext cx="2364218" cy="667544"/>
        </p:xfrm>
        <a:graphic>
          <a:graphicData uri="http://schemas.openxmlformats.org/presentationml/2006/ole">
            <mc:AlternateContent xmlns:mc="http://schemas.openxmlformats.org/markup-compatibility/2006">
              <mc:Choice xmlns:v="urn:schemas-microsoft-com:vml" Requires="v">
                <p:oleObj spid="_x0000_s5207" name="Equation" r:id="rId5" imgW="812447" imgH="228501" progId="Equation.3">
                  <p:embed/>
                </p:oleObj>
              </mc:Choice>
              <mc:Fallback>
                <p:oleObj name="Equation" r:id="rId5" imgW="812447" imgH="228501"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862" y="1484784"/>
                        <a:ext cx="2364218" cy="667544"/>
                      </a:xfrm>
                      <a:prstGeom prst="rect">
                        <a:avLst/>
                      </a:prstGeom>
                      <a:solidFill>
                        <a:srgbClr val="00B050"/>
                      </a:solidFill>
                    </p:spPr>
                  </p:pic>
                </p:oleObj>
              </mc:Fallback>
            </mc:AlternateContent>
          </a:graphicData>
        </a:graphic>
      </p:graphicFrame>
      <p:sp>
        <p:nvSpPr>
          <p:cNvPr id="12" name="Rectangle 10"/>
          <p:cNvSpPr>
            <a:spLocks noChangeArrowheads="1"/>
          </p:cNvSpPr>
          <p:nvPr/>
        </p:nvSpPr>
        <p:spPr bwMode="auto">
          <a:xfrm>
            <a:off x="5500449" y="1556792"/>
            <a:ext cx="24559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 với k’ &gt; k)</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13" name="Rectangle 12"/>
          <p:cNvSpPr/>
          <p:nvPr/>
        </p:nvSpPr>
        <p:spPr>
          <a:xfrm>
            <a:off x="0" y="2651428"/>
            <a:ext cx="9036496" cy="1569660"/>
          </a:xfrm>
          <a:prstGeom prst="rect">
            <a:avLst/>
          </a:prstGeom>
        </p:spPr>
        <p:txBody>
          <a:bodyPr wrap="square">
            <a:spAutoFit/>
          </a:bodyPr>
          <a:lstStyle/>
          <a:p>
            <a:pPr algn="just"/>
            <a:r>
              <a:rPr lang="en-US" sz="2400" b="1" u="sng" smtClean="0">
                <a:latin typeface="Times New Roman" pitchFamily="18" charset="0"/>
                <a:cs typeface="Times New Roman" pitchFamily="18" charset="0"/>
              </a:rPr>
              <a:t>Bài 6</a:t>
            </a:r>
            <a:r>
              <a:rPr lang="vi-VN" sz="2400" b="1" u="sng" smtClean="0">
                <a:latin typeface="Times New Roman" pitchFamily="18" charset="0"/>
                <a:cs typeface="Times New Roman" pitchFamily="18" charset="0"/>
              </a:rPr>
              <a: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Trong thí nghiệm giao thoa ánh sáng, khoảng cách giữa hai khe là 1,2mm, khoảng cách từ hai khe đến màn là 2m. Ánh sáng dùng trong thí nghiệm có bước sóng 0,45</a:t>
            </a:r>
            <a:r>
              <a:rPr lang="en-US" sz="2400">
                <a:latin typeface="Times New Roman" pitchFamily="18" charset="0"/>
                <a:cs typeface="Times New Roman" pitchFamily="18" charset="0"/>
                <a:sym typeface="Symbol"/>
              </a:rPr>
              <a:t></a:t>
            </a:r>
            <a:r>
              <a:rPr lang="vi-VN" sz="2400">
                <a:latin typeface="Times New Roman" pitchFamily="18" charset="0"/>
                <a:cs typeface="Times New Roman" pitchFamily="18" charset="0"/>
              </a:rPr>
              <a:t>m. Khoảng cách giữa hai vân sáng bậc 2 </a:t>
            </a:r>
            <a:r>
              <a:rPr lang="vi-VN" sz="2400" smtClean="0">
                <a:latin typeface="Times New Roman" pitchFamily="18" charset="0"/>
                <a:cs typeface="Times New Roman" pitchFamily="18" charset="0"/>
              </a:rPr>
              <a:t>là</a:t>
            </a:r>
            <a:r>
              <a:rPr lang="en-US" sz="2400" smtClean="0">
                <a:latin typeface="Times New Roman" pitchFamily="18" charset="0"/>
                <a:cs typeface="Times New Roman" pitchFamily="18" charset="0"/>
              </a:rPr>
              <a:t> bao nhiêu?</a:t>
            </a:r>
            <a:endParaRPr lang="en-US" sz="2400">
              <a:latin typeface="Times New Roman" pitchFamily="18" charset="0"/>
              <a:cs typeface="Times New Roman" pitchFamily="18" charset="0"/>
            </a:endParaRPr>
          </a:p>
        </p:txBody>
      </p:sp>
      <p:sp>
        <p:nvSpPr>
          <p:cNvPr id="14" name="Rectangle 13"/>
          <p:cNvSpPr/>
          <p:nvPr/>
        </p:nvSpPr>
        <p:spPr>
          <a:xfrm>
            <a:off x="107504" y="4321697"/>
            <a:ext cx="1258678" cy="369332"/>
          </a:xfrm>
          <a:prstGeom prst="rect">
            <a:avLst/>
          </a:prstGeom>
        </p:spPr>
        <p:txBody>
          <a:bodyPr wrap="none">
            <a:spAutoFit/>
          </a:bodyPr>
          <a:lstStyle/>
          <a:p>
            <a:r>
              <a:rPr lang="el-GR" smtClean="0">
                <a:latin typeface="Times New Roman" pitchFamily="18" charset="0"/>
                <a:cs typeface="Times New Roman" pitchFamily="18" charset="0"/>
              </a:rPr>
              <a:t>λ</a:t>
            </a:r>
            <a:r>
              <a:rPr lang="en-US" smtClean="0">
                <a:latin typeface="Times New Roman" pitchFamily="18" charset="0"/>
                <a:cs typeface="Times New Roman" pitchFamily="18" charset="0"/>
              </a:rPr>
              <a:t>= 0,45 </a:t>
            </a:r>
            <a:r>
              <a:rPr lang="en-US" smtClean="0">
                <a:latin typeface="Times New Roman" pitchFamily="18" charset="0"/>
                <a:cs typeface="Times New Roman" pitchFamily="18" charset="0"/>
                <a:sym typeface="Symbol"/>
              </a:rPr>
              <a:t></a:t>
            </a:r>
            <a:r>
              <a:rPr lang="en-US" smtClean="0">
                <a:latin typeface="Times New Roman" pitchFamily="18" charset="0"/>
                <a:cs typeface="Times New Roman" pitchFamily="18" charset="0"/>
              </a:rPr>
              <a:t>m</a:t>
            </a:r>
            <a:endParaRPr lang="en-US"/>
          </a:p>
        </p:txBody>
      </p:sp>
      <p:sp>
        <p:nvSpPr>
          <p:cNvPr id="15" name="Rectangle 14"/>
          <p:cNvSpPr/>
          <p:nvPr/>
        </p:nvSpPr>
        <p:spPr>
          <a:xfrm>
            <a:off x="107504" y="4717593"/>
            <a:ext cx="1237839" cy="369332"/>
          </a:xfrm>
          <a:prstGeom prst="rect">
            <a:avLst/>
          </a:prstGeom>
        </p:spPr>
        <p:txBody>
          <a:bodyPr wrap="none">
            <a:spAutoFit/>
          </a:bodyPr>
          <a:lstStyle/>
          <a:p>
            <a:r>
              <a:rPr lang="en-US" smtClean="0">
                <a:latin typeface="Times New Roman" pitchFamily="18" charset="0"/>
                <a:cs typeface="Times New Roman" pitchFamily="18" charset="0"/>
              </a:rPr>
              <a:t>a = 1,2 mm</a:t>
            </a:r>
            <a:endParaRPr lang="en-US"/>
          </a:p>
        </p:txBody>
      </p:sp>
      <p:sp>
        <p:nvSpPr>
          <p:cNvPr id="16" name="Rectangle 15"/>
          <p:cNvSpPr/>
          <p:nvPr/>
        </p:nvSpPr>
        <p:spPr>
          <a:xfrm>
            <a:off x="107504" y="5090440"/>
            <a:ext cx="949299" cy="369332"/>
          </a:xfrm>
          <a:prstGeom prst="rect">
            <a:avLst/>
          </a:prstGeom>
        </p:spPr>
        <p:txBody>
          <a:bodyPr wrap="none">
            <a:spAutoFit/>
          </a:bodyPr>
          <a:lstStyle/>
          <a:p>
            <a:r>
              <a:rPr lang="en-US" smtClean="0">
                <a:latin typeface="Times New Roman" pitchFamily="18" charset="0"/>
                <a:cs typeface="Times New Roman" pitchFamily="18" charset="0"/>
              </a:rPr>
              <a:t>D = 2 m</a:t>
            </a:r>
            <a:endParaRPr lang="en-US"/>
          </a:p>
        </p:txBody>
      </p:sp>
      <p:sp>
        <p:nvSpPr>
          <p:cNvPr id="17" name="Rectangle 16"/>
          <p:cNvSpPr/>
          <p:nvPr/>
        </p:nvSpPr>
        <p:spPr>
          <a:xfrm>
            <a:off x="107504" y="5518973"/>
            <a:ext cx="854721" cy="369332"/>
          </a:xfrm>
          <a:prstGeom prst="rect">
            <a:avLst/>
          </a:prstGeom>
        </p:spPr>
        <p:txBody>
          <a:bodyPr wrap="none">
            <a:spAutoFit/>
          </a:bodyPr>
          <a:lstStyle/>
          <a:p>
            <a:r>
              <a:rPr lang="el-GR" smtClean="0">
                <a:latin typeface="Times New Roman" pitchFamily="18" charset="0"/>
                <a:cs typeface="Times New Roman" pitchFamily="18" charset="0"/>
              </a:rPr>
              <a:t>Δ</a:t>
            </a:r>
            <a:r>
              <a:rPr lang="en-US" smtClean="0">
                <a:latin typeface="Times New Roman" pitchFamily="18" charset="0"/>
                <a:cs typeface="Times New Roman" pitchFamily="18" charset="0"/>
              </a:rPr>
              <a:t>x = ? </a:t>
            </a:r>
          </a:p>
        </p:txBody>
      </p:sp>
      <p:graphicFrame>
        <p:nvGraphicFramePr>
          <p:cNvPr id="18" name="Object 17"/>
          <p:cNvGraphicFramePr>
            <a:graphicFrameLocks noChangeAspect="1"/>
          </p:cNvGraphicFramePr>
          <p:nvPr>
            <p:extLst>
              <p:ext uri="{D42A27DB-BD31-4B8C-83A1-F6EECF244321}">
                <p14:modId xmlns:p14="http://schemas.microsoft.com/office/powerpoint/2010/main" val="2331574904"/>
              </p:ext>
            </p:extLst>
          </p:nvPr>
        </p:nvGraphicFramePr>
        <p:xfrm>
          <a:off x="1519238" y="4249738"/>
          <a:ext cx="3241675" cy="777875"/>
        </p:xfrm>
        <a:graphic>
          <a:graphicData uri="http://schemas.openxmlformats.org/presentationml/2006/ole">
            <mc:AlternateContent xmlns:mc="http://schemas.openxmlformats.org/markup-compatibility/2006">
              <mc:Choice xmlns:v="urn:schemas-microsoft-com:vml" Requires="v">
                <p:oleObj spid="_x0000_s5208" name="Equation" r:id="rId7" imgW="1409400" imgH="368280" progId="Equation.3">
                  <p:embed/>
                </p:oleObj>
              </mc:Choice>
              <mc:Fallback>
                <p:oleObj name="Equation" r:id="rId7" imgW="1409400" imgH="368280" progId="Equation.3">
                  <p:embed/>
                  <p:pic>
                    <p:nvPicPr>
                      <p:cNvPr id="0" name=""/>
                      <p:cNvPicPr>
                        <a:picLocks noChangeAspect="1" noChangeArrowheads="1"/>
                      </p:cNvPicPr>
                      <p:nvPr/>
                    </p:nvPicPr>
                    <p:blipFill>
                      <a:blip r:embed="rId8"/>
                      <a:srcRect/>
                      <a:stretch>
                        <a:fillRect/>
                      </a:stretch>
                    </p:blipFill>
                    <p:spPr bwMode="auto">
                      <a:xfrm>
                        <a:off x="1519238" y="4249738"/>
                        <a:ext cx="3241675" cy="777875"/>
                      </a:xfrm>
                      <a:prstGeom prst="rect">
                        <a:avLst/>
                      </a:prstGeom>
                      <a:solidFill>
                        <a:srgbClr val="FF0000"/>
                      </a:solidFill>
                      <a:ln>
                        <a:noFill/>
                      </a:ln>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668024388"/>
              </p:ext>
            </p:extLst>
          </p:nvPr>
        </p:nvGraphicFramePr>
        <p:xfrm>
          <a:off x="2355850" y="5264150"/>
          <a:ext cx="3457575" cy="439738"/>
        </p:xfrm>
        <a:graphic>
          <a:graphicData uri="http://schemas.openxmlformats.org/presentationml/2006/ole">
            <mc:AlternateContent xmlns:mc="http://schemas.openxmlformats.org/markup-compatibility/2006">
              <mc:Choice xmlns:v="urn:schemas-microsoft-com:vml" Requires="v">
                <p:oleObj spid="_x0000_s5209" name="Equation" r:id="rId9" imgW="1371600" imgH="190440" progId="Equation.3">
                  <p:embed/>
                </p:oleObj>
              </mc:Choice>
              <mc:Fallback>
                <p:oleObj name="Equation" r:id="rId9" imgW="1371600" imgH="190440" progId="Equation.3">
                  <p:embed/>
                  <p:pic>
                    <p:nvPicPr>
                      <p:cNvPr id="0" name="Object 7"/>
                      <p:cNvPicPr>
                        <a:picLocks noChangeAspect="1" noChangeArrowheads="1"/>
                      </p:cNvPicPr>
                      <p:nvPr/>
                    </p:nvPicPr>
                    <p:blipFill>
                      <a:blip r:embed="rId10"/>
                      <a:srcRect/>
                      <a:stretch>
                        <a:fillRect/>
                      </a:stretch>
                    </p:blipFill>
                    <p:spPr bwMode="auto">
                      <a:xfrm>
                        <a:off x="2355850" y="5264150"/>
                        <a:ext cx="3457575" cy="4397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323266063"/>
              </p:ext>
            </p:extLst>
          </p:nvPr>
        </p:nvGraphicFramePr>
        <p:xfrm>
          <a:off x="3094038" y="5945188"/>
          <a:ext cx="3810000" cy="439737"/>
        </p:xfrm>
        <a:graphic>
          <a:graphicData uri="http://schemas.openxmlformats.org/presentationml/2006/ole">
            <mc:AlternateContent xmlns:mc="http://schemas.openxmlformats.org/markup-compatibility/2006">
              <mc:Choice xmlns:v="urn:schemas-microsoft-com:vml" Requires="v">
                <p:oleObj spid="_x0000_s5210" name="Equation" r:id="rId11" imgW="1511280" imgH="190440" progId="Equation.3">
                  <p:embed/>
                </p:oleObj>
              </mc:Choice>
              <mc:Fallback>
                <p:oleObj name="Equation" r:id="rId11" imgW="1511280" imgH="190440" progId="Equation.3">
                  <p:embed/>
                  <p:pic>
                    <p:nvPicPr>
                      <p:cNvPr id="0" name="Object 18"/>
                      <p:cNvPicPr>
                        <a:picLocks noChangeAspect="1" noChangeArrowheads="1"/>
                      </p:cNvPicPr>
                      <p:nvPr/>
                    </p:nvPicPr>
                    <p:blipFill>
                      <a:blip r:embed="rId12"/>
                      <a:srcRect/>
                      <a:stretch>
                        <a:fillRect/>
                      </a:stretch>
                    </p:blipFill>
                    <p:spPr bwMode="auto">
                      <a:xfrm>
                        <a:off x="3094038" y="5945188"/>
                        <a:ext cx="3810000" cy="439737"/>
                      </a:xfrm>
                      <a:prstGeom prst="rect">
                        <a:avLst/>
                      </a:prstGeom>
                      <a:solidFill>
                        <a:srgbClr val="FFFF00"/>
                      </a:solidFill>
                      <a:ln>
                        <a:noFill/>
                      </a:ln>
                    </p:spPr>
                  </p:pic>
                </p:oleObj>
              </mc:Fallback>
            </mc:AlternateContent>
          </a:graphicData>
        </a:graphic>
      </p:graphicFrame>
    </p:spTree>
    <p:extLst>
      <p:ext uri="{BB962C8B-B14F-4D97-AF65-F5344CB8AC3E}">
        <p14:creationId xmlns:p14="http://schemas.microsoft.com/office/powerpoint/2010/main" val="6450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00"/>
                                        <p:tgtEl>
                                          <p:spTgt spid="18"/>
                                        </p:tgtEl>
                                      </p:cBhvr>
                                    </p:animEffect>
                                    <p:anim calcmode="lin" valueType="num">
                                      <p:cBhvr>
                                        <p:cTn id="85" dur="1000" fill="hold"/>
                                        <p:tgtEl>
                                          <p:spTgt spid="18"/>
                                        </p:tgtEl>
                                        <p:attrNameLst>
                                          <p:attrName>ppt_x</p:attrName>
                                        </p:attrNameLst>
                                      </p:cBhvr>
                                      <p:tavLst>
                                        <p:tav tm="0">
                                          <p:val>
                                            <p:strVal val="#ppt_x"/>
                                          </p:val>
                                        </p:tav>
                                        <p:tav tm="100000">
                                          <p:val>
                                            <p:strVal val="#ppt_x"/>
                                          </p:val>
                                        </p:tav>
                                      </p:tavLst>
                                    </p:anim>
                                    <p:anim calcmode="lin" valueType="num">
                                      <p:cBhvr>
                                        <p:cTn id="8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1000"/>
                                        <p:tgtEl>
                                          <p:spTgt spid="19"/>
                                        </p:tgtEl>
                                      </p:cBhvr>
                                    </p:animEffect>
                                    <p:anim calcmode="lin" valueType="num">
                                      <p:cBhvr>
                                        <p:cTn id="92" dur="1000" fill="hold"/>
                                        <p:tgtEl>
                                          <p:spTgt spid="19"/>
                                        </p:tgtEl>
                                        <p:attrNameLst>
                                          <p:attrName>ppt_x</p:attrName>
                                        </p:attrNameLst>
                                      </p:cBhvr>
                                      <p:tavLst>
                                        <p:tav tm="0">
                                          <p:val>
                                            <p:strVal val="#ppt_x"/>
                                          </p:val>
                                        </p:tav>
                                        <p:tav tm="100000">
                                          <p:val>
                                            <p:strVal val="#ppt_x"/>
                                          </p:val>
                                        </p:tav>
                                      </p:tavLst>
                                    </p:anim>
                                    <p:anim calcmode="lin" valueType="num">
                                      <p:cBhvr>
                                        <p:cTn id="9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1000"/>
                                        <p:tgtEl>
                                          <p:spTgt spid="20"/>
                                        </p:tgtEl>
                                      </p:cBhvr>
                                    </p:animEffect>
                                    <p:anim calcmode="lin" valueType="num">
                                      <p:cBhvr>
                                        <p:cTn id="99" dur="1000" fill="hold"/>
                                        <p:tgtEl>
                                          <p:spTgt spid="20"/>
                                        </p:tgtEl>
                                        <p:attrNameLst>
                                          <p:attrName>ppt_x</p:attrName>
                                        </p:attrNameLst>
                                      </p:cBhvr>
                                      <p:tavLst>
                                        <p:tav tm="0">
                                          <p:val>
                                            <p:strVal val="#ppt_x"/>
                                          </p:val>
                                        </p:tav>
                                        <p:tav tm="100000">
                                          <p:val>
                                            <p:strVal val="#ppt_x"/>
                                          </p:val>
                                        </p:tav>
                                      </p:tavLst>
                                    </p:anim>
                                    <p:anim calcmode="lin" valueType="num">
                                      <p:cBhvr>
                                        <p:cTn id="10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0" grpId="0"/>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58" y="30218"/>
            <a:ext cx="9144000" cy="1200329"/>
          </a:xfrm>
          <a:prstGeom prst="rect">
            <a:avLst/>
          </a:prstGeom>
        </p:spPr>
        <p:txBody>
          <a:bodyPr wrap="square">
            <a:spAutoFit/>
          </a:bodyPr>
          <a:lstStyle/>
          <a:p>
            <a:pPr algn="just"/>
            <a:r>
              <a:rPr lang="en-US" sz="2400" b="1" u="sng" smtClean="0">
                <a:latin typeface="Times New Roman" pitchFamily="18" charset="0"/>
                <a:cs typeface="Times New Roman" pitchFamily="18" charset="0"/>
              </a:rPr>
              <a:t>Bài 7: </a:t>
            </a:r>
            <a:r>
              <a:rPr lang="vi-VN" sz="2400" smtClean="0">
                <a:latin typeface="Times New Roman" pitchFamily="18" charset="0"/>
                <a:cs typeface="Times New Roman" pitchFamily="18" charset="0"/>
              </a:rPr>
              <a:t>Trong </a:t>
            </a:r>
            <a:r>
              <a:rPr lang="vi-VN" sz="2400">
                <a:latin typeface="Times New Roman" pitchFamily="18" charset="0"/>
                <a:cs typeface="Times New Roman" pitchFamily="18" charset="0"/>
              </a:rPr>
              <a:t>thí nghiệm giao thoa ánh </a:t>
            </a:r>
            <a:r>
              <a:rPr lang="vi-VN" sz="2400" smtClean="0">
                <a:latin typeface="Times New Roman" pitchFamily="18" charset="0"/>
                <a:cs typeface="Times New Roman" pitchFamily="18" charset="0"/>
              </a:rPr>
              <a:t>sáng</a:t>
            </a:r>
            <a:r>
              <a:rPr lang="en-US" sz="2400" smtClean="0">
                <a:latin typeface="Times New Roman" pitchFamily="18" charset="0"/>
                <a:cs typeface="Times New Roman" pitchFamily="18" charset="0"/>
              </a:rPr>
              <a:t>, người t</a:t>
            </a:r>
            <a:r>
              <a:rPr lang="vi-VN" sz="2400" smtClean="0">
                <a:latin typeface="Times New Roman" pitchFamily="18" charset="0"/>
                <a:cs typeface="Times New Roman" pitchFamily="18" charset="0"/>
              </a:rPr>
              <a:t>a </a:t>
            </a:r>
            <a:r>
              <a:rPr lang="vi-VN" sz="2400">
                <a:latin typeface="Times New Roman" pitchFamily="18" charset="0"/>
                <a:cs typeface="Times New Roman" pitchFamily="18" charset="0"/>
              </a:rPr>
              <a:t>đo được vân </a:t>
            </a:r>
            <a:r>
              <a:rPr lang="en-US" sz="2400" smtClean="0">
                <a:latin typeface="Times New Roman" pitchFamily="18" charset="0"/>
                <a:cs typeface="Times New Roman" pitchFamily="18" charset="0"/>
              </a:rPr>
              <a:t>tối</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thứ </a:t>
            </a:r>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cách vân trung tâm là </a:t>
            </a:r>
            <a:r>
              <a:rPr lang="en-US" sz="2400" smtClean="0">
                <a:latin typeface="Times New Roman" pitchFamily="18" charset="0"/>
                <a:cs typeface="Times New Roman" pitchFamily="18" charset="0"/>
              </a:rPr>
              <a:t>5 </a:t>
            </a:r>
            <a:r>
              <a:rPr lang="vi-VN" sz="2400" smtClean="0">
                <a:latin typeface="Times New Roman" pitchFamily="18" charset="0"/>
                <a:cs typeface="Times New Roman" pitchFamily="18" charset="0"/>
              </a:rPr>
              <a:t>mm</a:t>
            </a:r>
            <a:r>
              <a:rPr lang="vi-VN" sz="2400">
                <a:latin typeface="Times New Roman" pitchFamily="18" charset="0"/>
                <a:cs typeface="Times New Roman" pitchFamily="18" charset="0"/>
              </a:rPr>
              <a:t>. </a:t>
            </a:r>
            <a:r>
              <a:rPr lang="en-US" sz="2400" smtClean="0">
                <a:latin typeface="Times New Roman" pitchFamily="18" charset="0"/>
                <a:cs typeface="Times New Roman" pitchFamily="18" charset="0"/>
              </a:rPr>
              <a:t>Tìm k</a:t>
            </a:r>
            <a:r>
              <a:rPr lang="vi-VN" sz="2400" smtClean="0">
                <a:latin typeface="Times New Roman" pitchFamily="18" charset="0"/>
                <a:cs typeface="Times New Roman" pitchFamily="18" charset="0"/>
              </a:rPr>
              <a:t>hoảng cách giữa vân sáng bậc 2 </a:t>
            </a:r>
            <a:r>
              <a:rPr lang="en-US" sz="2400" smtClean="0">
                <a:latin typeface="Times New Roman" pitchFamily="18" charset="0"/>
                <a:cs typeface="Times New Roman" pitchFamily="18" charset="0"/>
              </a:rPr>
              <a:t>và vân tối thứ 4 ờ cùng một bên so với vân trung tâm.</a:t>
            </a:r>
            <a:endParaRPr lang="en-US" sz="2400">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558747850"/>
              </p:ext>
            </p:extLst>
          </p:nvPr>
        </p:nvGraphicFramePr>
        <p:xfrm>
          <a:off x="307975" y="1412875"/>
          <a:ext cx="5603875" cy="439738"/>
        </p:xfrm>
        <a:graphic>
          <a:graphicData uri="http://schemas.openxmlformats.org/presentationml/2006/ole">
            <mc:AlternateContent xmlns:mc="http://schemas.openxmlformats.org/markup-compatibility/2006">
              <mc:Choice xmlns:v="urn:schemas-microsoft-com:vml" Requires="v">
                <p:oleObj spid="_x0000_s6177" name="Equation" r:id="rId3" imgW="2222280" imgH="190440" progId="Equation.3">
                  <p:embed/>
                </p:oleObj>
              </mc:Choice>
              <mc:Fallback>
                <p:oleObj name="Equation" r:id="rId3" imgW="2222280" imgH="190440" progId="Equation.3">
                  <p:embed/>
                  <p:pic>
                    <p:nvPicPr>
                      <p:cNvPr id="0" name="Object 8"/>
                      <p:cNvPicPr>
                        <a:picLocks noChangeAspect="1" noChangeArrowheads="1"/>
                      </p:cNvPicPr>
                      <p:nvPr/>
                    </p:nvPicPr>
                    <p:blipFill>
                      <a:blip r:embed="rId4"/>
                      <a:srcRect/>
                      <a:stretch>
                        <a:fillRect/>
                      </a:stretch>
                    </p:blipFill>
                    <p:spPr bwMode="auto">
                      <a:xfrm>
                        <a:off x="307975" y="1412875"/>
                        <a:ext cx="5603875" cy="439738"/>
                      </a:xfrm>
                      <a:prstGeom prst="rect">
                        <a:avLst/>
                      </a:prstGeom>
                      <a:solidFill>
                        <a:srgbClr val="FF0000"/>
                      </a:solidFill>
                      <a:ln>
                        <a:no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693728869"/>
              </p:ext>
            </p:extLst>
          </p:nvPr>
        </p:nvGraphicFramePr>
        <p:xfrm>
          <a:off x="1308100" y="2060575"/>
          <a:ext cx="5795963" cy="439738"/>
        </p:xfrm>
        <a:graphic>
          <a:graphicData uri="http://schemas.openxmlformats.org/presentationml/2006/ole">
            <mc:AlternateContent xmlns:mc="http://schemas.openxmlformats.org/markup-compatibility/2006">
              <mc:Choice xmlns:v="urn:schemas-microsoft-com:vml" Requires="v">
                <p:oleObj spid="_x0000_s6178" name="Equation" r:id="rId5" imgW="2298600" imgH="190440" progId="Equation.3">
                  <p:embed/>
                </p:oleObj>
              </mc:Choice>
              <mc:Fallback>
                <p:oleObj name="Equation" r:id="rId5" imgW="2298600" imgH="190440" progId="Equation.3">
                  <p:embed/>
                  <p:pic>
                    <p:nvPicPr>
                      <p:cNvPr id="0" name="Object 2"/>
                      <p:cNvPicPr>
                        <a:picLocks noChangeAspect="1" noChangeArrowheads="1"/>
                      </p:cNvPicPr>
                      <p:nvPr/>
                    </p:nvPicPr>
                    <p:blipFill>
                      <a:blip r:embed="rId6"/>
                      <a:srcRect/>
                      <a:stretch>
                        <a:fillRect/>
                      </a:stretch>
                    </p:blipFill>
                    <p:spPr bwMode="auto">
                      <a:xfrm>
                        <a:off x="1308100" y="2060575"/>
                        <a:ext cx="5795963" cy="439738"/>
                      </a:xfrm>
                      <a:prstGeom prst="rect">
                        <a:avLst/>
                      </a:prstGeom>
                      <a:solidFill>
                        <a:srgbClr val="FFC000"/>
                      </a:solidFill>
                      <a:ln>
                        <a:noFill/>
                      </a:ln>
                    </p:spPr>
                  </p:pic>
                </p:oleObj>
              </mc:Fallback>
            </mc:AlternateContent>
          </a:graphicData>
        </a:graphic>
      </p:graphicFrame>
    </p:spTree>
    <p:extLst>
      <p:ext uri="{BB962C8B-B14F-4D97-AF65-F5344CB8AC3E}">
        <p14:creationId xmlns:p14="http://schemas.microsoft.com/office/powerpoint/2010/main" val="6450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677656"/>
          </a:xfrm>
          <a:prstGeom prst="rect">
            <a:avLst/>
          </a:prstGeom>
          <a:solidFill>
            <a:srgbClr val="FFC000"/>
          </a:solidFill>
        </p:spPr>
        <p:txBody>
          <a:bodyPr wrap="square">
            <a:spAutoFit/>
          </a:bodyPr>
          <a:lstStyle/>
          <a:p>
            <a:pPr algn="ctr"/>
            <a:r>
              <a:rPr lang="en-US" sz="2400" b="1" smtClean="0">
                <a:latin typeface="Times New Roman" pitchFamily="18" charset="0"/>
                <a:cs typeface="Times New Roman" pitchFamily="18" charset="0"/>
              </a:rPr>
              <a:t>Dạng 4: Xác định tính chất vân</a:t>
            </a:r>
            <a:endParaRPr lang="en-US" sz="2400"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smtClean="0">
              <a:latin typeface="Times New Roman" pitchFamily="18" charset="0"/>
              <a:cs typeface="Times New Roman" pitchFamily="18" charset="0"/>
            </a:endParaRPr>
          </a:p>
          <a:p>
            <a:pPr algn="ctr"/>
            <a:endParaRPr lang="en-US" sz="2400" b="1">
              <a:latin typeface="Times New Roman" pitchFamily="18" charset="0"/>
              <a:cs typeface="Times New Roman" pitchFamily="18" charset="0"/>
            </a:endParaRPr>
          </a:p>
        </p:txBody>
      </p:sp>
      <p:sp>
        <p:nvSpPr>
          <p:cNvPr id="4" name="Rectangle 2"/>
          <p:cNvSpPr>
            <a:spLocks noChangeArrowheads="1"/>
          </p:cNvSpPr>
          <p:nvPr/>
        </p:nvSpPr>
        <p:spPr bwMode="auto">
          <a:xfrm>
            <a:off x="323528" y="692696"/>
            <a:ext cx="8819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Nếu </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403098430"/>
              </p:ext>
            </p:extLst>
          </p:nvPr>
        </p:nvGraphicFramePr>
        <p:xfrm>
          <a:off x="1439652" y="487006"/>
          <a:ext cx="612648" cy="914076"/>
        </p:xfrm>
        <a:graphic>
          <a:graphicData uri="http://schemas.openxmlformats.org/presentationml/2006/ole">
            <mc:AlternateContent xmlns:mc="http://schemas.openxmlformats.org/markup-compatibility/2006">
              <mc:Choice xmlns:v="urn:schemas-microsoft-com:vml" Requires="v">
                <p:oleObj spid="_x0000_s7241" name="Equation" r:id="rId3" imgW="368280" imgH="342720" progId="Equation.3">
                  <p:embed/>
                </p:oleObj>
              </mc:Choice>
              <mc:Fallback>
                <p:oleObj name="Equation" r:id="rId3" imgW="368280" imgH="342720" progId="Equation.3">
                  <p:embed/>
                  <p:pic>
                    <p:nvPicPr>
                      <p:cNvPr id="0" name="Object 1"/>
                      <p:cNvPicPr>
                        <a:picLocks noChangeAspect="1" noChangeArrowheads="1"/>
                      </p:cNvPicPr>
                      <p:nvPr/>
                    </p:nvPicPr>
                    <p:blipFill>
                      <a:blip r:embed="rId4"/>
                      <a:srcRect/>
                      <a:stretch>
                        <a:fillRect/>
                      </a:stretch>
                    </p:blipFill>
                    <p:spPr bwMode="auto">
                      <a:xfrm>
                        <a:off x="1439652" y="487006"/>
                        <a:ext cx="612648" cy="914076"/>
                      </a:xfrm>
                      <a:prstGeom prst="rect">
                        <a:avLst/>
                      </a:prstGeom>
                      <a:solidFill>
                        <a:srgbClr val="00B050"/>
                      </a:solidFill>
                    </p:spPr>
                  </p:pic>
                </p:oleObj>
              </mc:Fallback>
            </mc:AlternateContent>
          </a:graphicData>
        </a:graphic>
      </p:graphicFrame>
      <p:sp>
        <p:nvSpPr>
          <p:cNvPr id="6" name="Rectangle 3"/>
          <p:cNvSpPr>
            <a:spLocks noChangeArrowheads="1"/>
          </p:cNvSpPr>
          <p:nvPr/>
        </p:nvSpPr>
        <p:spPr bwMode="auto">
          <a:xfrm>
            <a:off x="3044459" y="663079"/>
            <a:ext cx="49839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vân sáng bậc</a:t>
            </a:r>
            <a:r>
              <a:rPr kumimoji="0" lang="en-US" sz="2400" b="0" i="0" u="none" strike="noStrike" cap="none" normalizeH="0" smtClean="0">
                <a:ln>
                  <a:noFill/>
                </a:ln>
                <a:solidFill>
                  <a:schemeClr val="tx1"/>
                </a:solidFill>
                <a:effectLst/>
                <a:latin typeface="Times New Roman" pitchFamily="18" charset="0"/>
                <a:ea typeface="Times New Roman" pitchFamily="18" charset="0"/>
                <a:cs typeface="Times New Roman" pitchFamily="18" charset="0"/>
              </a:rPr>
              <a:t> k</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7" name="Rectangle 5"/>
          <p:cNvSpPr>
            <a:spLocks noChangeArrowheads="1"/>
          </p:cNvSpPr>
          <p:nvPr/>
        </p:nvSpPr>
        <p:spPr bwMode="auto">
          <a:xfrm>
            <a:off x="377917" y="1772816"/>
            <a:ext cx="8275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Nếu </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959495790"/>
              </p:ext>
            </p:extLst>
          </p:nvPr>
        </p:nvGraphicFramePr>
        <p:xfrm>
          <a:off x="1331640" y="1615218"/>
          <a:ext cx="1395834" cy="776859"/>
        </p:xfrm>
        <a:graphic>
          <a:graphicData uri="http://schemas.openxmlformats.org/presentationml/2006/ole">
            <mc:AlternateContent xmlns:mc="http://schemas.openxmlformats.org/markup-compatibility/2006">
              <mc:Choice xmlns:v="urn:schemas-microsoft-com:vml" Requires="v">
                <p:oleObj spid="_x0000_s7242" name="Equation" r:id="rId5" imgW="609480" imgH="342720" progId="Equation.3">
                  <p:embed/>
                </p:oleObj>
              </mc:Choice>
              <mc:Fallback>
                <p:oleObj name="Equation" r:id="rId5" imgW="609480" imgH="342720" progId="Equation.3">
                  <p:embed/>
                  <p:pic>
                    <p:nvPicPr>
                      <p:cNvPr id="0" name="Object 4"/>
                      <p:cNvPicPr>
                        <a:picLocks noChangeAspect="1" noChangeArrowheads="1"/>
                      </p:cNvPicPr>
                      <p:nvPr/>
                    </p:nvPicPr>
                    <p:blipFill>
                      <a:blip r:embed="rId6"/>
                      <a:srcRect/>
                      <a:stretch>
                        <a:fillRect/>
                      </a:stretch>
                    </p:blipFill>
                    <p:spPr bwMode="auto">
                      <a:xfrm>
                        <a:off x="1331640" y="1615218"/>
                        <a:ext cx="1395834" cy="776859"/>
                      </a:xfrm>
                      <a:prstGeom prst="rect">
                        <a:avLst/>
                      </a:prstGeom>
                      <a:solidFill>
                        <a:srgbClr val="00B050"/>
                      </a:solidFill>
                    </p:spPr>
                  </p:pic>
                </p:oleObj>
              </mc:Fallback>
            </mc:AlternateContent>
          </a:graphicData>
        </a:graphic>
      </p:graphicFrame>
      <p:sp>
        <p:nvSpPr>
          <p:cNvPr id="9" name="Rectangle 6"/>
          <p:cNvSpPr>
            <a:spLocks noChangeArrowheads="1"/>
          </p:cNvSpPr>
          <p:nvPr/>
        </p:nvSpPr>
        <p:spPr bwMode="auto">
          <a:xfrm>
            <a:off x="3131840" y="1763820"/>
            <a:ext cx="26277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vân tối thứ k+1</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10" name="Rectangle 9"/>
          <p:cNvSpPr/>
          <p:nvPr/>
        </p:nvSpPr>
        <p:spPr>
          <a:xfrm>
            <a:off x="5692514" y="1154361"/>
            <a:ext cx="2161169" cy="461665"/>
          </a:xfrm>
          <a:prstGeom prst="rect">
            <a:avLst/>
          </a:prstGeom>
        </p:spPr>
        <p:txBody>
          <a:bodyPr wrap="none">
            <a:spAutoFit/>
          </a:bodyPr>
          <a:lstStyle/>
          <a:p>
            <a:pPr lvl="0" algn="just" fontAlgn="base">
              <a:spcBef>
                <a:spcPct val="0"/>
              </a:spcBef>
              <a:spcAft>
                <a:spcPct val="0"/>
              </a:spcAft>
              <a:tabLst>
                <a:tab pos="457200" algn="l"/>
              </a:tabLst>
            </a:pPr>
            <a:r>
              <a:rPr kumimoji="0" lang="en-US" sz="24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k: là số nguyên</a:t>
            </a:r>
            <a:endParaRPr kumimoji="0" lang="en-US" sz="2400" b="1" i="0" u="none" strike="noStrike" cap="none" normalizeH="0" baseline="0" smtClean="0">
              <a:ln>
                <a:noFill/>
              </a:ln>
              <a:solidFill>
                <a:srgbClr val="FF0000"/>
              </a:solidFill>
              <a:effectLst/>
              <a:latin typeface="Times New Roman" pitchFamily="18" charset="0"/>
              <a:cs typeface="Times New Roman" pitchFamily="18" charset="0"/>
            </a:endParaRPr>
          </a:p>
        </p:txBody>
      </p:sp>
      <p:sp>
        <p:nvSpPr>
          <p:cNvPr id="11" name="Rectangle 10"/>
          <p:cNvSpPr/>
          <p:nvPr/>
        </p:nvSpPr>
        <p:spPr>
          <a:xfrm>
            <a:off x="0" y="2636912"/>
            <a:ext cx="9144000" cy="1938992"/>
          </a:xfrm>
          <a:prstGeom prst="rect">
            <a:avLst/>
          </a:prstGeom>
        </p:spPr>
        <p:txBody>
          <a:bodyPr wrap="square">
            <a:spAutoFit/>
          </a:bodyPr>
          <a:lstStyle/>
          <a:p>
            <a:pPr algn="just"/>
            <a:r>
              <a:rPr lang="en-US" sz="2400" b="1" u="sng" smtClean="0">
                <a:latin typeface="Times New Roman" pitchFamily="18" charset="0"/>
                <a:cs typeface="Times New Roman" pitchFamily="18" charset="0"/>
              </a:rPr>
              <a:t>Bài 8</a:t>
            </a:r>
            <a:r>
              <a:rPr lang="vi-VN" sz="2400" b="1" u="sng" smtClean="0">
                <a:latin typeface="Times New Roman" pitchFamily="18" charset="0"/>
                <a:cs typeface="Times New Roman" pitchFamily="18" charset="0"/>
              </a:rPr>
              <a: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Một nguồn sáng S phát  ánh sáng đơn sắc có bước sóng </a:t>
            </a:r>
            <a:r>
              <a:rPr lang="en-US" sz="2400">
                <a:latin typeface="Times New Roman" pitchFamily="18" charset="0"/>
                <a:cs typeface="Times New Roman" pitchFamily="18" charset="0"/>
                <a:sym typeface="Symbol"/>
              </a:rPr>
              <a:t></a:t>
            </a:r>
            <a:r>
              <a:rPr lang="vi-VN" sz="2400">
                <a:latin typeface="Times New Roman" pitchFamily="18" charset="0"/>
                <a:cs typeface="Times New Roman" pitchFamily="18" charset="0"/>
              </a:rPr>
              <a:t> = 0,6 </a:t>
            </a:r>
            <a:r>
              <a:rPr lang="en-US" sz="2400">
                <a:latin typeface="Times New Roman" pitchFamily="18" charset="0"/>
                <a:cs typeface="Times New Roman" pitchFamily="18" charset="0"/>
                <a:sym typeface="Symbol"/>
              </a:rPr>
              <a:t></a:t>
            </a:r>
            <a:r>
              <a:rPr lang="vi-VN" sz="2400">
                <a:latin typeface="Times New Roman" pitchFamily="18" charset="0"/>
                <a:cs typeface="Times New Roman" pitchFamily="18" charset="0"/>
              </a:rPr>
              <a:t>m đến một khe </a:t>
            </a:r>
            <a:r>
              <a:rPr lang="vi-VN" sz="2400" smtClean="0">
                <a:latin typeface="Times New Roman" pitchFamily="18" charset="0"/>
                <a:cs typeface="Times New Roman" pitchFamily="18" charset="0"/>
              </a:rPr>
              <a:t>Y</a:t>
            </a:r>
            <a:r>
              <a:rPr lang="en-US" sz="2400" smtClean="0">
                <a:latin typeface="Times New Roman" pitchFamily="18" charset="0"/>
                <a:cs typeface="Times New Roman" pitchFamily="18" charset="0"/>
              </a:rPr>
              <a:t>ou</a:t>
            </a:r>
            <a:r>
              <a:rPr lang="vi-VN" sz="2400" smtClean="0">
                <a:latin typeface="Times New Roman" pitchFamily="18" charset="0"/>
                <a:cs typeface="Times New Roman" pitchFamily="18" charset="0"/>
              </a:rPr>
              <a:t>ng </a:t>
            </a:r>
            <a:r>
              <a:rPr lang="vi-VN" sz="2400">
                <a:latin typeface="Times New Roman" pitchFamily="18" charset="0"/>
                <a:cs typeface="Times New Roman" pitchFamily="18" charset="0"/>
              </a:rPr>
              <a:t>S</a:t>
            </a:r>
            <a:r>
              <a:rPr lang="vi-VN" sz="2400" baseline="-25000">
                <a:latin typeface="Times New Roman" pitchFamily="18" charset="0"/>
                <a:cs typeface="Times New Roman" pitchFamily="18" charset="0"/>
              </a:rPr>
              <a:t>1</a:t>
            </a:r>
            <a:r>
              <a:rPr lang="vi-VN" sz="2400">
                <a:latin typeface="Times New Roman" pitchFamily="18" charset="0"/>
                <a:cs typeface="Times New Roman" pitchFamily="18" charset="0"/>
              </a:rPr>
              <a:t>S</a:t>
            </a:r>
            <a:r>
              <a:rPr lang="vi-VN" sz="2400" baseline="-25000">
                <a:latin typeface="Times New Roman" pitchFamily="18" charset="0"/>
                <a:cs typeface="Times New Roman" pitchFamily="18" charset="0"/>
              </a:rPr>
              <a:t>2 </a:t>
            </a:r>
            <a:r>
              <a:rPr lang="vi-VN" sz="2400">
                <a:latin typeface="Times New Roman" pitchFamily="18" charset="0"/>
                <a:cs typeface="Times New Roman" pitchFamily="18" charset="0"/>
              </a:rPr>
              <a:t>với S</a:t>
            </a:r>
            <a:r>
              <a:rPr lang="vi-VN" sz="2400" baseline="-25000">
                <a:latin typeface="Times New Roman" pitchFamily="18" charset="0"/>
                <a:cs typeface="Times New Roman" pitchFamily="18" charset="0"/>
              </a:rPr>
              <a:t>1</a:t>
            </a:r>
            <a:r>
              <a:rPr lang="vi-VN" sz="2400">
                <a:latin typeface="Times New Roman" pitchFamily="18" charset="0"/>
                <a:cs typeface="Times New Roman" pitchFamily="18" charset="0"/>
              </a:rPr>
              <a:t>S</a:t>
            </a:r>
            <a:r>
              <a:rPr lang="vi-VN" sz="2400" baseline="-25000">
                <a:latin typeface="Times New Roman" pitchFamily="18" charset="0"/>
                <a:cs typeface="Times New Roman" pitchFamily="18" charset="0"/>
              </a:rPr>
              <a:t>2</a:t>
            </a:r>
            <a:r>
              <a:rPr lang="vi-VN" sz="2400">
                <a:latin typeface="Times New Roman" pitchFamily="18" charset="0"/>
                <a:cs typeface="Times New Roman" pitchFamily="18" charset="0"/>
              </a:rPr>
              <a:t> = 4 mm. Mặt phẳng chứa S</a:t>
            </a:r>
            <a:r>
              <a:rPr lang="vi-VN" sz="2400" baseline="-25000">
                <a:latin typeface="Times New Roman" pitchFamily="18" charset="0"/>
                <a:cs typeface="Times New Roman" pitchFamily="18" charset="0"/>
              </a:rPr>
              <a:t>1</a:t>
            </a:r>
            <a:r>
              <a:rPr lang="vi-VN" sz="2400">
                <a:latin typeface="Times New Roman" pitchFamily="18" charset="0"/>
                <a:cs typeface="Times New Roman" pitchFamily="18" charset="0"/>
              </a:rPr>
              <a:t>S</a:t>
            </a:r>
            <a:r>
              <a:rPr lang="vi-VN" sz="2400" baseline="-25000">
                <a:latin typeface="Times New Roman" pitchFamily="18" charset="0"/>
                <a:cs typeface="Times New Roman" pitchFamily="18" charset="0"/>
              </a:rPr>
              <a:t>2 </a:t>
            </a:r>
            <a:r>
              <a:rPr lang="vi-VN" sz="2400">
                <a:latin typeface="Times New Roman" pitchFamily="18" charset="0"/>
                <a:cs typeface="Times New Roman" pitchFamily="18" charset="0"/>
              </a:rPr>
              <a:t> cách màn một khoảng D = 2m.Tại một điểm trên màn  cách vân sáng trung tâm một khoảng </a:t>
            </a:r>
            <a:r>
              <a:rPr lang="vi-VN" sz="2400" smtClean="0">
                <a:latin typeface="Times New Roman" pitchFamily="18" charset="0"/>
                <a:cs typeface="Times New Roman" pitchFamily="18" charset="0"/>
              </a:rPr>
              <a:t>1</a:t>
            </a:r>
            <a:r>
              <a:rPr lang="en-US" sz="2400" smtClean="0">
                <a:latin typeface="Times New Roman" pitchFamily="18" charset="0"/>
                <a:cs typeface="Times New Roman" pitchFamily="18" charset="0"/>
              </a:rPr>
              <a:t>,35</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mm ta có </a:t>
            </a:r>
            <a:r>
              <a:rPr lang="vi-VN" sz="2400" smtClean="0">
                <a:latin typeface="Times New Roman" pitchFamily="18" charset="0"/>
                <a:cs typeface="Times New Roman" pitchFamily="18" charset="0"/>
              </a:rPr>
              <a:t>vân </a:t>
            </a:r>
            <a:r>
              <a:rPr lang="vi-VN" sz="2400">
                <a:latin typeface="Times New Roman" pitchFamily="18" charset="0"/>
                <a:cs typeface="Times New Roman" pitchFamily="18" charset="0"/>
              </a:rPr>
              <a:t>gì? Thứ bao nhiêu?</a:t>
            </a:r>
            <a:endParaRPr lang="en-US" sz="2400">
              <a:latin typeface="Times New Roman" pitchFamily="18" charset="0"/>
              <a:cs typeface="Times New Roman" pitchFamily="18" charset="0"/>
            </a:endParaRPr>
          </a:p>
          <a:p>
            <a:r>
              <a:rPr lang="vi-VN"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2" name="Rectangle 11"/>
          <p:cNvSpPr/>
          <p:nvPr/>
        </p:nvSpPr>
        <p:spPr>
          <a:xfrm>
            <a:off x="107504" y="4321697"/>
            <a:ext cx="1143262" cy="369332"/>
          </a:xfrm>
          <a:prstGeom prst="rect">
            <a:avLst/>
          </a:prstGeom>
        </p:spPr>
        <p:txBody>
          <a:bodyPr wrap="none">
            <a:spAutoFit/>
          </a:bodyPr>
          <a:lstStyle/>
          <a:p>
            <a:r>
              <a:rPr lang="el-GR" smtClean="0">
                <a:latin typeface="Times New Roman" pitchFamily="18" charset="0"/>
                <a:cs typeface="Times New Roman" pitchFamily="18" charset="0"/>
              </a:rPr>
              <a:t>λ</a:t>
            </a:r>
            <a:r>
              <a:rPr lang="en-US" smtClean="0">
                <a:latin typeface="Times New Roman" pitchFamily="18" charset="0"/>
                <a:cs typeface="Times New Roman" pitchFamily="18" charset="0"/>
              </a:rPr>
              <a:t>= 0,6 </a:t>
            </a:r>
            <a:r>
              <a:rPr lang="en-US" smtClean="0">
                <a:latin typeface="Times New Roman" pitchFamily="18" charset="0"/>
                <a:cs typeface="Times New Roman" pitchFamily="18" charset="0"/>
                <a:sym typeface="Symbol"/>
              </a:rPr>
              <a:t></a:t>
            </a:r>
            <a:r>
              <a:rPr lang="en-US" smtClean="0">
                <a:latin typeface="Times New Roman" pitchFamily="18" charset="0"/>
                <a:cs typeface="Times New Roman" pitchFamily="18" charset="0"/>
              </a:rPr>
              <a:t>m</a:t>
            </a:r>
            <a:endParaRPr lang="en-US"/>
          </a:p>
        </p:txBody>
      </p:sp>
      <p:sp>
        <p:nvSpPr>
          <p:cNvPr id="13" name="Rectangle 12"/>
          <p:cNvSpPr/>
          <p:nvPr/>
        </p:nvSpPr>
        <p:spPr>
          <a:xfrm>
            <a:off x="107504" y="4717593"/>
            <a:ext cx="1064715" cy="369332"/>
          </a:xfrm>
          <a:prstGeom prst="rect">
            <a:avLst/>
          </a:prstGeom>
        </p:spPr>
        <p:txBody>
          <a:bodyPr wrap="none">
            <a:spAutoFit/>
          </a:bodyPr>
          <a:lstStyle/>
          <a:p>
            <a:r>
              <a:rPr lang="en-US" smtClean="0">
                <a:latin typeface="Times New Roman" pitchFamily="18" charset="0"/>
                <a:cs typeface="Times New Roman" pitchFamily="18" charset="0"/>
              </a:rPr>
              <a:t>a = 4 mm</a:t>
            </a:r>
            <a:endParaRPr lang="en-US"/>
          </a:p>
        </p:txBody>
      </p:sp>
      <p:sp>
        <p:nvSpPr>
          <p:cNvPr id="14" name="Rectangle 13"/>
          <p:cNvSpPr/>
          <p:nvPr/>
        </p:nvSpPr>
        <p:spPr>
          <a:xfrm>
            <a:off x="107504" y="5090440"/>
            <a:ext cx="949299" cy="369332"/>
          </a:xfrm>
          <a:prstGeom prst="rect">
            <a:avLst/>
          </a:prstGeom>
        </p:spPr>
        <p:txBody>
          <a:bodyPr wrap="none">
            <a:spAutoFit/>
          </a:bodyPr>
          <a:lstStyle/>
          <a:p>
            <a:r>
              <a:rPr lang="en-US" smtClean="0">
                <a:latin typeface="Times New Roman" pitchFamily="18" charset="0"/>
                <a:cs typeface="Times New Roman" pitchFamily="18" charset="0"/>
              </a:rPr>
              <a:t>D = 2 m</a:t>
            </a: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3630671291"/>
              </p:ext>
            </p:extLst>
          </p:nvPr>
        </p:nvGraphicFramePr>
        <p:xfrm>
          <a:off x="1665288" y="4262438"/>
          <a:ext cx="2949575" cy="750887"/>
        </p:xfrm>
        <a:graphic>
          <a:graphicData uri="http://schemas.openxmlformats.org/presentationml/2006/ole">
            <mc:AlternateContent xmlns:mc="http://schemas.openxmlformats.org/markup-compatibility/2006">
              <mc:Choice xmlns:v="urn:schemas-microsoft-com:vml" Requires="v">
                <p:oleObj spid="_x0000_s7243" name="Equation" r:id="rId7" imgW="1282680" imgH="355320" progId="Equation.3">
                  <p:embed/>
                </p:oleObj>
              </mc:Choice>
              <mc:Fallback>
                <p:oleObj name="Equation" r:id="rId7" imgW="1282680" imgH="355320" progId="Equation.3">
                  <p:embed/>
                  <p:pic>
                    <p:nvPicPr>
                      <p:cNvPr id="0" name=""/>
                      <p:cNvPicPr>
                        <a:picLocks noChangeAspect="1" noChangeArrowheads="1"/>
                      </p:cNvPicPr>
                      <p:nvPr/>
                    </p:nvPicPr>
                    <p:blipFill>
                      <a:blip r:embed="rId8"/>
                      <a:srcRect/>
                      <a:stretch>
                        <a:fillRect/>
                      </a:stretch>
                    </p:blipFill>
                    <p:spPr bwMode="auto">
                      <a:xfrm>
                        <a:off x="1665288" y="4262438"/>
                        <a:ext cx="2949575" cy="750887"/>
                      </a:xfrm>
                      <a:prstGeom prst="rect">
                        <a:avLst/>
                      </a:prstGeom>
                      <a:solidFill>
                        <a:srgbClr val="FF0000"/>
                      </a:solidFill>
                      <a:ln>
                        <a:noFill/>
                      </a:ln>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03098430"/>
              </p:ext>
            </p:extLst>
          </p:nvPr>
        </p:nvGraphicFramePr>
        <p:xfrm>
          <a:off x="1475656" y="482696"/>
          <a:ext cx="612648" cy="914076"/>
        </p:xfrm>
        <a:graphic>
          <a:graphicData uri="http://schemas.openxmlformats.org/presentationml/2006/ole">
            <mc:AlternateContent xmlns:mc="http://schemas.openxmlformats.org/markup-compatibility/2006">
              <mc:Choice xmlns:v="urn:schemas-microsoft-com:vml" Requires="v">
                <p:oleObj spid="_x0000_s7244" name="Equation" r:id="rId9" imgW="368280" imgH="342720" progId="Equation.3">
                  <p:embed/>
                </p:oleObj>
              </mc:Choice>
              <mc:Fallback>
                <p:oleObj name="Equation" r:id="rId9" imgW="368280" imgH="342720" progId="Equation.3">
                  <p:embed/>
                  <p:pic>
                    <p:nvPicPr>
                      <p:cNvPr id="0" name=""/>
                      <p:cNvPicPr>
                        <a:picLocks noChangeAspect="1" noChangeArrowheads="1"/>
                      </p:cNvPicPr>
                      <p:nvPr/>
                    </p:nvPicPr>
                    <p:blipFill>
                      <a:blip r:embed="rId4"/>
                      <a:srcRect/>
                      <a:stretch>
                        <a:fillRect/>
                      </a:stretch>
                    </p:blipFill>
                    <p:spPr bwMode="auto">
                      <a:xfrm>
                        <a:off x="1475656" y="482696"/>
                        <a:ext cx="612648" cy="914076"/>
                      </a:xfrm>
                      <a:prstGeom prst="rect">
                        <a:avLst/>
                      </a:prstGeom>
                      <a:solidFill>
                        <a:srgbClr val="00B050"/>
                      </a:solid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774038781"/>
              </p:ext>
            </p:extLst>
          </p:nvPr>
        </p:nvGraphicFramePr>
        <p:xfrm>
          <a:off x="1641475" y="5262563"/>
          <a:ext cx="3914775" cy="777875"/>
        </p:xfrm>
        <a:graphic>
          <a:graphicData uri="http://schemas.openxmlformats.org/presentationml/2006/ole">
            <mc:AlternateContent xmlns:mc="http://schemas.openxmlformats.org/markup-compatibility/2006">
              <mc:Choice xmlns:v="urn:schemas-microsoft-com:vml" Requires="v">
                <p:oleObj spid="_x0000_s7245" name="Equation" r:id="rId10" imgW="1701720" imgH="368280" progId="Equation.3">
                  <p:embed/>
                </p:oleObj>
              </mc:Choice>
              <mc:Fallback>
                <p:oleObj name="Equation" r:id="rId10" imgW="1701720" imgH="368280" progId="Equation.3">
                  <p:embed/>
                  <p:pic>
                    <p:nvPicPr>
                      <p:cNvPr id="0" name="Object 14"/>
                      <p:cNvPicPr>
                        <a:picLocks noChangeAspect="1" noChangeArrowheads="1"/>
                      </p:cNvPicPr>
                      <p:nvPr/>
                    </p:nvPicPr>
                    <p:blipFill>
                      <a:blip r:embed="rId11"/>
                      <a:srcRect/>
                      <a:stretch>
                        <a:fillRect/>
                      </a:stretch>
                    </p:blipFill>
                    <p:spPr bwMode="auto">
                      <a:xfrm>
                        <a:off x="1641475" y="5262563"/>
                        <a:ext cx="3914775" cy="777875"/>
                      </a:xfrm>
                      <a:prstGeom prst="rect">
                        <a:avLst/>
                      </a:prstGeom>
                      <a:solidFill>
                        <a:srgbClr val="FFC000"/>
                      </a:solidFill>
                      <a:ln>
                        <a:noFill/>
                      </a:ln>
                    </p:spPr>
                  </p:pic>
                </p:oleObj>
              </mc:Fallback>
            </mc:AlternateContent>
          </a:graphicData>
        </a:graphic>
      </p:graphicFrame>
      <p:sp>
        <p:nvSpPr>
          <p:cNvPr id="21" name="Right Arrow 20"/>
          <p:cNvSpPr/>
          <p:nvPr/>
        </p:nvSpPr>
        <p:spPr>
          <a:xfrm>
            <a:off x="5752445" y="5459772"/>
            <a:ext cx="835779" cy="4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773098" y="5415607"/>
            <a:ext cx="1831350" cy="461665"/>
          </a:xfrm>
          <a:prstGeom prst="rect">
            <a:avLst/>
          </a:prstGeom>
          <a:solidFill>
            <a:srgbClr val="FFFF00"/>
          </a:solidFill>
        </p:spPr>
        <p:txBody>
          <a:bodyPr wrap="square">
            <a:spAutoFit/>
          </a:bodyPr>
          <a:lstStyle/>
          <a:p>
            <a:r>
              <a:rPr lang="vi-VN" sz="2400" smtClean="0">
                <a:latin typeface="Times New Roman" pitchFamily="18" charset="0"/>
                <a:cs typeface="Times New Roman" pitchFamily="18" charset="0"/>
              </a:rPr>
              <a:t>vân</a:t>
            </a:r>
            <a:r>
              <a:rPr lang="en-US" sz="2400" smtClean="0">
                <a:latin typeface="Times New Roman" pitchFamily="18" charset="0"/>
                <a:cs typeface="Times New Roman" pitchFamily="18" charset="0"/>
              </a:rPr>
              <a:t> tối thứ 5</a:t>
            </a:r>
            <a:endParaRPr lang="en-US" sz="2400"/>
          </a:p>
        </p:txBody>
      </p:sp>
    </p:spTree>
    <p:extLst>
      <p:ext uri="{BB962C8B-B14F-4D97-AF65-F5344CB8AC3E}">
        <p14:creationId xmlns:p14="http://schemas.microsoft.com/office/powerpoint/2010/main" val="6450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9" grpId="0"/>
      <p:bldP spid="10" grpId="0"/>
      <p:bldP spid="11" grpId="0"/>
      <p:bldP spid="12" grpId="0"/>
      <p:bldP spid="13" grpId="0"/>
      <p:bldP spid="14" grpId="0"/>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11" y="77723"/>
            <a:ext cx="9144000" cy="830997"/>
          </a:xfrm>
          <a:prstGeom prst="rect">
            <a:avLst/>
          </a:prstGeom>
        </p:spPr>
        <p:txBody>
          <a:bodyPr wrap="square">
            <a:spAutoFit/>
          </a:bodyPr>
          <a:lstStyle/>
          <a:p>
            <a:r>
              <a:rPr lang="en-US" sz="2400" b="1" u="sng" smtClean="0">
                <a:latin typeface="Times New Roman" pitchFamily="18" charset="0"/>
                <a:cs typeface="Times New Roman" pitchFamily="18" charset="0"/>
              </a:rPr>
              <a:t>Bài 9: </a:t>
            </a:r>
            <a:r>
              <a:rPr lang="vi-VN" sz="2400" smtClean="0">
                <a:latin typeface="Times New Roman" pitchFamily="18" charset="0"/>
                <a:cs typeface="Times New Roman" pitchFamily="18" charset="0"/>
              </a:rPr>
              <a:t>Trong thí nghiệm giao thoa ánh sáng</a:t>
            </a:r>
            <a:r>
              <a:rPr lang="en-US" sz="2400" smtClean="0">
                <a:latin typeface="Times New Roman" pitchFamily="18" charset="0"/>
                <a:cs typeface="Times New Roman" pitchFamily="18" charset="0"/>
              </a:rPr>
              <a:t>, người t</a:t>
            </a:r>
            <a:r>
              <a:rPr lang="vi-VN" sz="2400" smtClean="0">
                <a:latin typeface="Times New Roman" pitchFamily="18" charset="0"/>
                <a:cs typeface="Times New Roman" pitchFamily="18" charset="0"/>
              </a:rPr>
              <a:t>a đo được </a:t>
            </a:r>
            <a:r>
              <a:rPr lang="en-US" sz="2400" smtClean="0">
                <a:latin typeface="Times New Roman" pitchFamily="18" charset="0"/>
                <a:cs typeface="Times New Roman" pitchFamily="18" charset="0"/>
              </a:rPr>
              <a:t>3 vân sáng liên tiếp trên màn là 3mm. Tại vị trí cách vân trung tâm 4,5mm là vân gì?</a:t>
            </a:r>
            <a:endParaRPr lang="en-US" sz="2400"/>
          </a:p>
        </p:txBody>
      </p:sp>
      <p:graphicFrame>
        <p:nvGraphicFramePr>
          <p:cNvPr id="3" name="Object 2"/>
          <p:cNvGraphicFramePr>
            <a:graphicFrameLocks noChangeAspect="1"/>
          </p:cNvGraphicFramePr>
          <p:nvPr>
            <p:extLst>
              <p:ext uri="{D42A27DB-BD31-4B8C-83A1-F6EECF244321}">
                <p14:modId xmlns:p14="http://schemas.microsoft.com/office/powerpoint/2010/main" val="647057032"/>
              </p:ext>
            </p:extLst>
          </p:nvPr>
        </p:nvGraphicFramePr>
        <p:xfrm>
          <a:off x="351568" y="1268760"/>
          <a:ext cx="993775" cy="322263"/>
        </p:xfrm>
        <a:graphic>
          <a:graphicData uri="http://schemas.openxmlformats.org/presentationml/2006/ole">
            <mc:AlternateContent xmlns:mc="http://schemas.openxmlformats.org/markup-compatibility/2006">
              <mc:Choice xmlns:v="urn:schemas-microsoft-com:vml" Requires="v">
                <p:oleObj spid="_x0000_s8235" name="Equation" r:id="rId3" imgW="431640" imgH="152280" progId="Equation.3">
                  <p:embed/>
                </p:oleObj>
              </mc:Choice>
              <mc:Fallback>
                <p:oleObj name="Equation" r:id="rId3" imgW="431640" imgH="152280" progId="Equation.3">
                  <p:embed/>
                  <p:pic>
                    <p:nvPicPr>
                      <p:cNvPr id="0" name=""/>
                      <p:cNvPicPr>
                        <a:picLocks noChangeAspect="1" noChangeArrowheads="1"/>
                      </p:cNvPicPr>
                      <p:nvPr/>
                    </p:nvPicPr>
                    <p:blipFill>
                      <a:blip r:embed="rId4"/>
                      <a:srcRect/>
                      <a:stretch>
                        <a:fillRect/>
                      </a:stretch>
                    </p:blipFill>
                    <p:spPr bwMode="auto">
                      <a:xfrm>
                        <a:off x="351568" y="1268760"/>
                        <a:ext cx="993775" cy="3222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ight Arrow 3"/>
          <p:cNvSpPr/>
          <p:nvPr/>
        </p:nvSpPr>
        <p:spPr>
          <a:xfrm>
            <a:off x="1619672" y="1340768"/>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792238092"/>
              </p:ext>
            </p:extLst>
          </p:nvPr>
        </p:nvGraphicFramePr>
        <p:xfrm>
          <a:off x="2671763" y="1255713"/>
          <a:ext cx="760412" cy="349250"/>
        </p:xfrm>
        <a:graphic>
          <a:graphicData uri="http://schemas.openxmlformats.org/presentationml/2006/ole">
            <mc:AlternateContent xmlns:mc="http://schemas.openxmlformats.org/markup-compatibility/2006">
              <mc:Choice xmlns:v="urn:schemas-microsoft-com:vml" Requires="v">
                <p:oleObj spid="_x0000_s8236" name="Equation" r:id="rId5" imgW="330120" imgH="164880" progId="Equation.3">
                  <p:embed/>
                </p:oleObj>
              </mc:Choice>
              <mc:Fallback>
                <p:oleObj name="Equation" r:id="rId5" imgW="330120" imgH="164880" progId="Equation.3">
                  <p:embed/>
                  <p:pic>
                    <p:nvPicPr>
                      <p:cNvPr id="0" name=""/>
                      <p:cNvPicPr>
                        <a:picLocks noChangeAspect="1" noChangeArrowheads="1"/>
                      </p:cNvPicPr>
                      <p:nvPr/>
                    </p:nvPicPr>
                    <p:blipFill>
                      <a:blip r:embed="rId6"/>
                      <a:srcRect/>
                      <a:stretch>
                        <a:fillRect/>
                      </a:stretch>
                    </p:blipFill>
                    <p:spPr bwMode="auto">
                      <a:xfrm>
                        <a:off x="2671763" y="1255713"/>
                        <a:ext cx="760412" cy="3492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ight Arrow 5"/>
          <p:cNvSpPr/>
          <p:nvPr/>
        </p:nvSpPr>
        <p:spPr>
          <a:xfrm>
            <a:off x="3839223" y="1360570"/>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723009353"/>
              </p:ext>
            </p:extLst>
          </p:nvPr>
        </p:nvGraphicFramePr>
        <p:xfrm>
          <a:off x="4535488" y="1182688"/>
          <a:ext cx="1355725" cy="403225"/>
        </p:xfrm>
        <a:graphic>
          <a:graphicData uri="http://schemas.openxmlformats.org/presentationml/2006/ole">
            <mc:AlternateContent xmlns:mc="http://schemas.openxmlformats.org/markup-compatibility/2006">
              <mc:Choice xmlns:v="urn:schemas-microsoft-com:vml" Requires="v">
                <p:oleObj spid="_x0000_s8237" name="Equation" r:id="rId7" imgW="545760" imgH="177480" progId="Equation.3">
                  <p:embed/>
                </p:oleObj>
              </mc:Choice>
              <mc:Fallback>
                <p:oleObj name="Equation" r:id="rId7" imgW="545760" imgH="177480" progId="Equation.3">
                  <p:embed/>
                  <p:pic>
                    <p:nvPicPr>
                      <p:cNvPr id="0" name=""/>
                      <p:cNvPicPr>
                        <a:picLocks noChangeAspect="1" noChangeArrowheads="1"/>
                      </p:cNvPicPr>
                      <p:nvPr/>
                    </p:nvPicPr>
                    <p:blipFill>
                      <a:blip r:embed="rId8"/>
                      <a:srcRect/>
                      <a:stretch>
                        <a:fillRect/>
                      </a:stretch>
                    </p:blipFill>
                    <p:spPr bwMode="auto">
                      <a:xfrm>
                        <a:off x="4535488" y="1182688"/>
                        <a:ext cx="1355725" cy="403225"/>
                      </a:xfrm>
                      <a:prstGeom prst="rect">
                        <a:avLst/>
                      </a:prstGeom>
                      <a:solidFill>
                        <a:srgbClr val="FF0000"/>
                      </a:solid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6865675"/>
              </p:ext>
            </p:extLst>
          </p:nvPr>
        </p:nvGraphicFramePr>
        <p:xfrm>
          <a:off x="2168525" y="1989138"/>
          <a:ext cx="2482850" cy="777875"/>
        </p:xfrm>
        <a:graphic>
          <a:graphicData uri="http://schemas.openxmlformats.org/presentationml/2006/ole">
            <mc:AlternateContent xmlns:mc="http://schemas.openxmlformats.org/markup-compatibility/2006">
              <mc:Choice xmlns:v="urn:schemas-microsoft-com:vml" Requires="v">
                <p:oleObj spid="_x0000_s8238" name="Equation" r:id="rId9" imgW="1079280" imgH="368280" progId="Equation.3">
                  <p:embed/>
                </p:oleObj>
              </mc:Choice>
              <mc:Fallback>
                <p:oleObj name="Equation" r:id="rId9" imgW="1079280" imgH="368280" progId="Equation.3">
                  <p:embed/>
                  <p:pic>
                    <p:nvPicPr>
                      <p:cNvPr id="0" name="Object 19"/>
                      <p:cNvPicPr>
                        <a:picLocks noChangeAspect="1" noChangeArrowheads="1"/>
                      </p:cNvPicPr>
                      <p:nvPr/>
                    </p:nvPicPr>
                    <p:blipFill>
                      <a:blip r:embed="rId10"/>
                      <a:srcRect/>
                      <a:stretch>
                        <a:fillRect/>
                      </a:stretch>
                    </p:blipFill>
                    <p:spPr bwMode="auto">
                      <a:xfrm>
                        <a:off x="2168525" y="1989138"/>
                        <a:ext cx="2482850" cy="777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ight Arrow 8"/>
          <p:cNvSpPr/>
          <p:nvPr/>
        </p:nvSpPr>
        <p:spPr>
          <a:xfrm>
            <a:off x="5148064" y="2177021"/>
            <a:ext cx="835779" cy="4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68717" y="2132856"/>
            <a:ext cx="2147700" cy="461665"/>
          </a:xfrm>
          <a:prstGeom prst="rect">
            <a:avLst/>
          </a:prstGeom>
          <a:solidFill>
            <a:srgbClr val="FFFF00"/>
          </a:solidFill>
        </p:spPr>
        <p:txBody>
          <a:bodyPr wrap="square">
            <a:spAutoFit/>
          </a:bodyPr>
          <a:lstStyle/>
          <a:p>
            <a:r>
              <a:rPr lang="vi-VN" sz="2400" smtClean="0">
                <a:latin typeface="Times New Roman" pitchFamily="18" charset="0"/>
                <a:cs typeface="Times New Roman" pitchFamily="18" charset="0"/>
              </a:rPr>
              <a:t>vân</a:t>
            </a:r>
            <a:r>
              <a:rPr lang="en-US" sz="2400" smtClean="0">
                <a:latin typeface="Times New Roman" pitchFamily="18" charset="0"/>
                <a:cs typeface="Times New Roman" pitchFamily="18" charset="0"/>
              </a:rPr>
              <a:t> sáng bậc 3</a:t>
            </a:r>
            <a:endParaRPr lang="en-US" sz="2400"/>
          </a:p>
        </p:txBody>
      </p:sp>
    </p:spTree>
    <p:extLst>
      <p:ext uri="{BB962C8B-B14F-4D97-AF65-F5344CB8AC3E}">
        <p14:creationId xmlns:p14="http://schemas.microsoft.com/office/powerpoint/2010/main" val="6450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TotalTime>
  <Words>1032</Words>
  <Application>Microsoft Office PowerPoint</Application>
  <PresentationFormat>On-screen Show (4:3)</PresentationFormat>
  <Paragraphs>118</Paragraphs>
  <Slides>11</Slides>
  <Notes>0</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7" baseType="lpstr">
      <vt:lpstr>Arial</vt:lpstr>
      <vt:lpstr>Calibri</vt:lpstr>
      <vt:lpstr>Symbol</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28</cp:revision>
  <dcterms:created xsi:type="dcterms:W3CDTF">2020-04-14T13:11:41Z</dcterms:created>
  <dcterms:modified xsi:type="dcterms:W3CDTF">2020-04-17T12:13:51Z</dcterms:modified>
</cp:coreProperties>
</file>