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</p:sldMasterIdLst>
  <p:notesMasterIdLst>
    <p:notesMasterId r:id="rId19"/>
  </p:notes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  <p:sldId id="266" r:id="rId13"/>
    <p:sldId id="267" r:id="rId14"/>
    <p:sldId id="268" r:id="rId15"/>
    <p:sldId id="269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FF"/>
    <a:srgbClr val="FF6699"/>
    <a:srgbClr val="71EF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10148-8033-4F7B-A11C-205196FF4E12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1183C-C8BD-4183-8624-81AB009CD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59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1183C-C8BD-4183-8624-81AB009CDF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88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1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8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22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20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46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63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63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45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92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26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4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728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1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1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44192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01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3522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849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294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3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1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8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8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9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7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2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522E4-6591-439A-ABBE-1B49E8417330}" type="datetimeFigureOut">
              <a:rPr lang="en-US" smtClean="0"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6441" y="440469"/>
            <a:ext cx="5562600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THPT LONG TRƯỜNG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 VẬT LÍ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98141" y="2257170"/>
            <a:ext cx="9974734" cy="2031325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 ĐỀ:</a:t>
            </a:r>
            <a:endParaRPr lang="en-US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 TRÌNH ĐẲNG NHIỆT. ĐỊNH LUẬT BÔI-LƠ- MA-RI-ỐT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 TRÌNH ĐẲNG TÍCH. ĐỊNH LUẬT SÁC - LƠ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0374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759675" y="727601"/>
            <a:ext cx="173818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30: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97859" y="604491"/>
            <a:ext cx="401182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QUÁ TRÌNH ĐẲNG TÍCH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LUẬT SÁC - LƠ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3995" y="1928649"/>
            <a:ext cx="5844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QUÁ TRÌNH ĐẲNG TÍCH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1562" y="2628840"/>
            <a:ext cx="108644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2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9417" y="3676415"/>
            <a:ext cx="1565189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ctr"/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</a:t>
            </a:r>
            <a:r>
              <a:rPr lang="en-US" sz="2000" baseline="-25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3645637"/>
            <a:ext cx="1565189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ctr"/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</a:t>
            </a:r>
            <a:r>
              <a:rPr lang="en-US" sz="2000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92843" y="4030358"/>
            <a:ext cx="22983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76369" y="3676415"/>
            <a:ext cx="2364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V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V =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92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 animBg="1"/>
      <p:bldP spid="7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2626" y="307471"/>
            <a:ext cx="173818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30: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30810" y="184361"/>
            <a:ext cx="401182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QUÁ TRÌNH ĐẲNG TÍCH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LUẬT SÁC - LƠ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42764" y="1515763"/>
            <a:ext cx="2833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ĐỊNH LUẬT SÁC LƠ</a:t>
            </a:r>
            <a:endParaRPr lang="en-US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2764" y="2059459"/>
            <a:ext cx="5725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(SGK)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0431" y="2710249"/>
            <a:ext cx="3130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400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</a:t>
            </a:r>
            <a:r>
              <a:rPr lang="en-US" sz="2400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Lơ</a:t>
            </a:r>
            <a:r>
              <a:rPr lang="en-US" sz="2400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u="sng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0431" y="3257906"/>
            <a:ext cx="9400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431957" y="4063929"/>
                <a:ext cx="70845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en-US" sz="22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1957" y="4063929"/>
                <a:ext cx="708456" cy="430887"/>
              </a:xfrm>
              <a:prstGeom prst="rect">
                <a:avLst/>
              </a:prstGeom>
              <a:blipFill>
                <a:blip r:embed="rId2"/>
                <a:stretch>
                  <a:fillRect l="-11207" t="-10000" r="-10345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041557" y="4043132"/>
                <a:ext cx="2413686" cy="543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200" dirty="0" err="1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hằng</a:t>
                </a:r>
                <a:r>
                  <a:rPr lang="en-US" sz="22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endParaRPr lang="en-US" sz="22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557" y="4043132"/>
                <a:ext cx="2413686" cy="543547"/>
              </a:xfrm>
              <a:prstGeom prst="rect">
                <a:avLst/>
              </a:prstGeom>
              <a:blipFill>
                <a:blip r:embed="rId3"/>
                <a:stretch>
                  <a:fillRect l="-3283" t="-1124" b="-8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400431" y="4720325"/>
            <a:ext cx="7933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,T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,T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Ta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041557" y="5263488"/>
                <a:ext cx="1169773" cy="630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a:rPr lang="en-US" sz="2400" b="0" i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a:rPr lang="en-US" sz="2400" b="0" i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a:rPr lang="en-US" sz="2400" b="0" i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a:rPr lang="en-US" sz="2400" b="0" i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557" y="5263488"/>
                <a:ext cx="1169773" cy="630365"/>
              </a:xfrm>
              <a:prstGeom prst="rect">
                <a:avLst/>
              </a:prstGeom>
              <a:blipFill>
                <a:blip r:embed="rId4"/>
                <a:stretch>
                  <a:fillRect t="-962" b="-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159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0857" y="1826492"/>
            <a:ext cx="8567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37592" y="1672604"/>
            <a:ext cx="8566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30</a:t>
            </a:r>
            <a:r>
              <a:rPr lang="en-US" sz="2000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C,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0</a:t>
            </a:r>
            <a:r>
              <a:rPr lang="en-US" sz="2000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1,20.10</a:t>
            </a:r>
            <a:r>
              <a:rPr lang="en-US" sz="2000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3027" y="431038"/>
            <a:ext cx="173818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30: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21211" y="307928"/>
            <a:ext cx="401182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QUÁ TRÌNH ĐẲNG TÍCH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LUẬT SÁC - LƠ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31077" y="2708427"/>
            <a:ext cx="27267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en-US" sz="2000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=273+0=273K</a:t>
            </a:r>
          </a:p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1,20.10</a:t>
            </a:r>
            <a:r>
              <a:rPr lang="en-US" sz="2000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934465" y="2606393"/>
            <a:ext cx="0" cy="1413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57802" y="2641383"/>
            <a:ext cx="23889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30</a:t>
            </a:r>
            <a:r>
              <a:rPr lang="en-US" sz="2000" baseline="30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=273+30=303K</a:t>
            </a:r>
          </a:p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P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69509" y="4324989"/>
            <a:ext cx="3707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Lơ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69509" y="4892139"/>
                <a:ext cx="3428999" cy="672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a:rPr lang="en-US" sz="2400" b="0" i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a:rPr lang="en-US" sz="2400" b="0" i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a:rPr lang="en-US" sz="2400" b="0" i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a:rPr lang="en-US" sz="2400" b="0" i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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1</m:t>
                        </m:r>
                        <m:r>
                          <a:rPr lang="en-US" sz="2400" b="0" i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2400" b="0" i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2400" b="0" i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.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2400" b="0" i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10</m:t>
                            </m:r>
                          </m:e>
                          <m:sup>
                            <m:r>
                              <a:rPr lang="en-US" sz="2400" b="0" i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US" sz="2400" b="0" i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273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p</m:t>
                            </m:r>
                          </m:e>
                          <m:sub>
                            <m:r>
                              <a:rPr lang="en-US" sz="2400" b="0" i="0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b="0" i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303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509" y="4892139"/>
                <a:ext cx="3428999" cy="672748"/>
              </a:xfrm>
              <a:prstGeom prst="rect">
                <a:avLst/>
              </a:prstGeom>
              <a:blipFill rotWithShape="0">
                <a:blip r:embed="rId2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128952" y="5018222"/>
            <a:ext cx="2207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p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1,33.10</a:t>
            </a:r>
            <a:r>
              <a:rPr lang="en-US" sz="2000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8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9" grpId="0"/>
      <p:bldP spid="10" grpId="0"/>
      <p:bldP spid="12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3027" y="463990"/>
            <a:ext cx="173818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30: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1211" y="340880"/>
            <a:ext cx="401182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QUÁ TRÌNH ĐẲNG TÍCH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LUẬT SÁC - LƠ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5185" y="1766760"/>
            <a:ext cx="2800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ĐƯỜNG ĐẲNG TÍCH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224584" y="3798067"/>
            <a:ext cx="1911601" cy="14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224584" y="2297723"/>
            <a:ext cx="9399" cy="1515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224584" y="3579446"/>
            <a:ext cx="325078" cy="23425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527006" y="2813116"/>
            <a:ext cx="1132440" cy="792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233983" y="3623803"/>
            <a:ext cx="557268" cy="188945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7791251" y="3251200"/>
            <a:ext cx="1183874" cy="3726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604738" y="2516554"/>
            <a:ext cx="531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975125" y="3055815"/>
            <a:ext cx="544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183075" y="2621298"/>
            <a:ext cx="1008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V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931561" y="3622855"/>
            <a:ext cx="336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47120" y="2139890"/>
            <a:ext cx="273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870461" y="3822910"/>
            <a:ext cx="844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T(K)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35185" y="2408832"/>
            <a:ext cx="5349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156888" y="3696571"/>
            <a:ext cx="4613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93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8" grpId="0"/>
      <p:bldP spid="49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35717" y="2974814"/>
            <a:ext cx="99274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Bôi-lơ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Ma-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85638" y="440103"/>
            <a:ext cx="40684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VẬN DỤNG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0031" y="1545268"/>
            <a:ext cx="10003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đây,đại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4331" y="4546492"/>
            <a:ext cx="9522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p,T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3784004"/>
            <a:ext cx="18473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423185" y="3838228"/>
            <a:ext cx="2487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2" name="Flowchart: Process 1"/>
          <p:cNvSpPr/>
          <p:nvPr/>
        </p:nvSpPr>
        <p:spPr>
          <a:xfrm>
            <a:off x="1723854" y="2250036"/>
            <a:ext cx="1679446" cy="465882"/>
          </a:xfrm>
          <a:prstGeom prst="flowChartProcess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3705132" y="2235437"/>
            <a:ext cx="1679446" cy="465882"/>
          </a:xfrm>
          <a:prstGeom prst="flowChartProcess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5639981" y="2220770"/>
            <a:ext cx="1679446" cy="465882"/>
          </a:xfrm>
          <a:prstGeom prst="flowChartProcess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7626183" y="2200778"/>
            <a:ext cx="2468345" cy="465882"/>
          </a:xfrm>
          <a:prstGeom prst="flowChartProcess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8068409" y="3690980"/>
            <a:ext cx="1798102" cy="409096"/>
          </a:xfrm>
          <a:prstGeom prst="flowChartProcess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p</a:t>
            </a:r>
            <a:r>
              <a:rPr lang="en-US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663591" y="3728316"/>
                <a:ext cx="1652074" cy="464784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40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591" y="3728316"/>
                <a:ext cx="1652074" cy="464784"/>
              </a:xfrm>
              <a:prstGeom prst="rect">
                <a:avLst/>
              </a:prstGeom>
              <a:blipFill>
                <a:blip r:embed="rId2"/>
                <a:stretch>
                  <a:fillRect t="-16667" b="-1923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997146" y="3728316"/>
                <a:ext cx="1400432" cy="46476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240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146" y="3728316"/>
                <a:ext cx="1400432" cy="464768"/>
              </a:xfrm>
              <a:prstGeom prst="rect">
                <a:avLst/>
              </a:prstGeom>
              <a:blipFill rotWithShape="0">
                <a:blip r:embed="rId3"/>
                <a:stretch>
                  <a:fillRect l="-4310" t="-14103" b="-21795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882182" y="3690980"/>
                <a:ext cx="1294058" cy="641787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:r>
                  <a:rPr lang="en-US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endParaRPr lang="en-US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182" y="3690980"/>
                <a:ext cx="1294058" cy="641787"/>
              </a:xfrm>
              <a:prstGeom prst="rect">
                <a:avLst/>
              </a:prstGeom>
              <a:blipFill>
                <a:blip r:embed="rId4"/>
                <a:stretch>
                  <a:fillRect l="-3738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216241" y="5188221"/>
            <a:ext cx="2388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hypecbol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71212" y="5188221"/>
            <a:ext cx="4552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16241" y="5674282"/>
            <a:ext cx="4500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71212" y="5691312"/>
            <a:ext cx="3897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= p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59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3" grpId="0"/>
      <p:bldP spid="2" grpId="0" animBg="1"/>
      <p:bldP spid="16" grpId="0" animBg="1"/>
      <p:bldP spid="18" grpId="0" animBg="1"/>
      <p:bldP spid="24" grpId="0" animBg="1"/>
      <p:bldP spid="3" grpId="0" animBg="1"/>
      <p:bldP spid="6" grpId="0" animBg="1"/>
      <p:bldP spid="7" grpId="0" animBg="1"/>
      <p:bldP spid="8" grpId="0" animBg="1"/>
      <p:bldP spid="12" grpId="0"/>
      <p:bldP spid="15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1557" y="1634664"/>
            <a:ext cx="110881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 4: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Dưới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áp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suất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10</a:t>
            </a:r>
            <a:r>
              <a:rPr lang="en-US" sz="2000" baseline="30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Pa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lượng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khí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10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lít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khí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dưới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áp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suất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.10</a:t>
            </a:r>
            <a:r>
              <a:rPr lang="en-US" sz="2000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9552" y="611046"/>
            <a:ext cx="40684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VẬN DỤNG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8875" y="2284084"/>
            <a:ext cx="1202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A. 2,5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lít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5287" y="2353408"/>
            <a:ext cx="1202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D</a:t>
            </a:r>
            <a:r>
              <a:rPr lang="vi-VN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. 3,5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lít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4272" y="2319345"/>
            <a:ext cx="1523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 C. 5,0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lít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4531" y="2293077"/>
            <a:ext cx="1202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B. 4,0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lít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4312" y="2915792"/>
            <a:ext cx="110222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indent="-228600">
              <a:spcBef>
                <a:spcPts val="0"/>
              </a:spcBef>
              <a:spcAft>
                <a:spcPts val="0"/>
              </a:spcAft>
            </a:pPr>
            <a:r>
              <a:rPr lang="vi-VN" sz="20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5: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́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được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nén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đẳng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nhiệt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̀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thê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̉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tích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6ℓ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đến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4ℓ,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áp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suất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́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thêm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0,75at.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Tính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áp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suất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ban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đầu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000" dirty="0">
              <a:solidFill>
                <a:schemeClr val="accent5">
                  <a:lumMod val="50000"/>
                </a:schemeClr>
              </a:solidFill>
              <a:effectLst/>
              <a:latin typeface="VNI-Time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8875" y="3485972"/>
            <a:ext cx="148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A. 1,5 at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51188" y="3485972"/>
            <a:ext cx="1202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B</a:t>
            </a:r>
            <a:r>
              <a:rPr lang="vi-VN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. 2,5 at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52516" y="3502038"/>
            <a:ext cx="1202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C. 3,5 at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18904" y="3485972"/>
            <a:ext cx="1202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D. 1,0 at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7880" y="4108687"/>
            <a:ext cx="108986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indent="-228600">
              <a:spcBef>
                <a:spcPts val="0"/>
              </a:spcBef>
              <a:spcAft>
                <a:spcPts val="0"/>
              </a:spcAft>
            </a:pPr>
            <a:r>
              <a:rPr lang="vi-VN" sz="20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6:</a:t>
            </a:r>
            <a:r>
              <a:rPr lang="vi-VN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Một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khối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́  ở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áp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suất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at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̀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nhiệt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̣ là 27</a:t>
            </a:r>
            <a:r>
              <a:rPr lang="en-US" sz="2000" baseline="30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Nung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nóng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đẳng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tích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đến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nhiệt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̣ 127</a:t>
            </a:r>
            <a:r>
              <a:rPr lang="en-US" sz="2000" baseline="30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̀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áp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suất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là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US" sz="2000" dirty="0">
              <a:solidFill>
                <a:schemeClr val="accent5">
                  <a:lumMod val="50000"/>
                </a:schemeClr>
              </a:solidFill>
              <a:effectLst/>
              <a:latin typeface="VNI-Time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7828" y="4918228"/>
            <a:ext cx="148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A. 1,0 at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51188" y="4922035"/>
            <a:ext cx="1171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B. 6,0 at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90984" y="4922035"/>
            <a:ext cx="1077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C. 2,0 at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36525" y="4918228"/>
            <a:ext cx="1285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D. 4,0 at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076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2743200" y="1219200"/>
            <a:ext cx="70437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0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 BIỆT CÁC EM VÀ HẸN GẶP LẠI</a:t>
            </a:r>
          </a:p>
        </p:txBody>
      </p:sp>
    </p:spTree>
    <p:extLst>
      <p:ext uri="{BB962C8B-B14F-4D97-AF65-F5344CB8AC3E}">
        <p14:creationId xmlns:p14="http://schemas.microsoft.com/office/powerpoint/2010/main" val="403399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19849" y="669313"/>
            <a:ext cx="5123935" cy="892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QUÁ TRÌNH ĐẲNG NHIỆT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LUẬT BÔI-LƠ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MA-RI-ỐT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1666" y="792423"/>
            <a:ext cx="173818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29: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8458" y="2436883"/>
            <a:ext cx="9274267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TRẠNG THÁI VÀ QUÁ TRÌNH BIẾN ĐỔI TRẠNG THÁI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0347" y="2961246"/>
            <a:ext cx="5236518" cy="52322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QUÁ TRÌNH ĐẲNG NHIỆT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0347" y="3508731"/>
            <a:ext cx="5980542" cy="523220"/>
          </a:xfrm>
          <a:prstGeom prst="rect">
            <a:avLst/>
          </a:prstGeom>
          <a:solidFill>
            <a:srgbClr val="71EF8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ĐỊNH LUẬT BÔI-LƠ - MA-RI-ỐT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0346" y="4047789"/>
            <a:ext cx="4337479" cy="52322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ĐƯỜNG ĐẲNG NHIỆT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90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85752" y="207994"/>
            <a:ext cx="5123935" cy="892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QUÁ TRÌNH ĐẲNG NHIỆT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LUẬT BÔI-LƠ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MA-RI-ỐT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47569" y="331104"/>
            <a:ext cx="173818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29: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0921" y="1390821"/>
            <a:ext cx="6276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TRẠNG THÁI VÀ QUÁ TRÌNH BIẾN ĐỔI TRẠNG THÁI</a:t>
            </a:r>
            <a:endParaRPr lang="en-US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102" y="3172714"/>
            <a:ext cx="2537254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>
            <a:stCxn id="8" idx="3"/>
            <a:endCxn id="17" idx="1"/>
          </p:cNvCxnSpPr>
          <p:nvPr/>
        </p:nvCxnSpPr>
        <p:spPr>
          <a:xfrm flipV="1">
            <a:off x="3822356" y="2729074"/>
            <a:ext cx="733169" cy="8591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18" idx="1"/>
          </p:cNvCxnSpPr>
          <p:nvPr/>
        </p:nvCxnSpPr>
        <p:spPr>
          <a:xfrm flipV="1">
            <a:off x="3822356" y="3567744"/>
            <a:ext cx="766121" cy="204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16" idx="1"/>
          </p:cNvCxnSpPr>
          <p:nvPr/>
        </p:nvCxnSpPr>
        <p:spPr>
          <a:xfrm>
            <a:off x="3822356" y="3588213"/>
            <a:ext cx="766121" cy="8017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88477" y="4189869"/>
            <a:ext cx="2257166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độ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tuyệt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đối</a:t>
            </a:r>
            <a:r>
              <a:rPr lang="en-US" dirty="0" smtClean="0">
                <a:solidFill>
                  <a:srgbClr val="002060"/>
                </a:solidFill>
              </a:rPr>
              <a:t> (T)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55525" y="2529019"/>
            <a:ext cx="2191264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88477" y="3367689"/>
            <a:ext cx="2191264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Elbow Connector 23"/>
          <p:cNvCxnSpPr>
            <a:stCxn id="17" idx="3"/>
          </p:cNvCxnSpPr>
          <p:nvPr/>
        </p:nvCxnSpPr>
        <p:spPr>
          <a:xfrm flipV="1">
            <a:off x="6746789" y="2432463"/>
            <a:ext cx="448962" cy="296611"/>
          </a:xfrm>
          <a:prstGeom prst="bentConnector3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flipV="1">
            <a:off x="6779741" y="3258163"/>
            <a:ext cx="416010" cy="274428"/>
          </a:xfrm>
          <a:prstGeom prst="bentConnector3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6" idx="3"/>
          </p:cNvCxnSpPr>
          <p:nvPr/>
        </p:nvCxnSpPr>
        <p:spPr>
          <a:xfrm flipV="1">
            <a:off x="6845643" y="4077069"/>
            <a:ext cx="350108" cy="312855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95750" y="3073497"/>
            <a:ext cx="2640227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tm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</a:t>
            </a:r>
            <a:r>
              <a:rPr lang="en-US" sz="20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mmHg, N/m</a:t>
            </a:r>
            <a:r>
              <a:rPr lang="en-US" sz="20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95751" y="2228106"/>
            <a:ext cx="2640226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(l), cm</a:t>
            </a:r>
            <a:r>
              <a:rPr lang="en-US" sz="20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</a:t>
            </a:r>
            <a:r>
              <a:rPr lang="en-US" sz="20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95751" y="3872639"/>
            <a:ext cx="2640226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 vin (K)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Elbow Connector 48"/>
          <p:cNvCxnSpPr>
            <a:stCxn id="16" idx="3"/>
          </p:cNvCxnSpPr>
          <p:nvPr/>
        </p:nvCxnSpPr>
        <p:spPr>
          <a:xfrm>
            <a:off x="6845643" y="4389924"/>
            <a:ext cx="350107" cy="312855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195751" y="4492482"/>
            <a:ext cx="2640226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(K) = 273 + t(</a:t>
            </a:r>
            <a:r>
              <a:rPr lang="en-US" sz="2000" baseline="30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7179" y="5112325"/>
            <a:ext cx="10659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25362" y="5834726"/>
            <a:ext cx="1565189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ctr"/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en-US" sz="2000" baseline="-25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</a:t>
            </a:r>
            <a:r>
              <a:rPr lang="en-US" sz="2000" baseline="-25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Straight Arrow Connector 60"/>
          <p:cNvCxnSpPr>
            <a:stCxn id="59" idx="3"/>
          </p:cNvCxnSpPr>
          <p:nvPr/>
        </p:nvCxnSpPr>
        <p:spPr>
          <a:xfrm flipV="1">
            <a:off x="3690551" y="6180715"/>
            <a:ext cx="1507525" cy="79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214552" y="5834726"/>
            <a:ext cx="1565189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ctr"/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</a:t>
            </a:r>
            <a:r>
              <a:rPr lang="en-US" sz="2000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698790" y="5850115"/>
            <a:ext cx="150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QT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TT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84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6" grpId="0" animBg="1"/>
      <p:bldP spid="17" grpId="0" animBg="1"/>
      <p:bldP spid="18" grpId="0" animBg="1"/>
      <p:bldP spid="32" grpId="0" animBg="1"/>
      <p:bldP spid="33" grpId="0" animBg="1"/>
      <p:bldP spid="34" grpId="0" animBg="1"/>
      <p:bldP spid="56" grpId="0" animBg="1"/>
      <p:bldP spid="58" grpId="0"/>
      <p:bldP spid="59" grpId="0" animBg="1"/>
      <p:bldP spid="65" grpId="0" animBg="1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85752" y="207994"/>
            <a:ext cx="5123935" cy="892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QUÁ TRÌNH ĐẲNG NHIỆT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LUẬT BÔI-LƠ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MA-RI-ỐT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47569" y="331104"/>
            <a:ext cx="173818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29: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0921" y="1390821"/>
            <a:ext cx="6276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TRẠNG THÁI VÀ QUÁ TRÌNH BIẾN ĐỔI TRẠNG THÁI</a:t>
            </a:r>
            <a:endParaRPr lang="en-US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7395" y="1960605"/>
            <a:ext cx="9531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5136" y="2620212"/>
            <a:ext cx="3188043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>
            <a:stCxn id="8" idx="2"/>
            <a:endCxn id="19" idx="0"/>
          </p:cNvCxnSpPr>
          <p:nvPr/>
        </p:nvCxnSpPr>
        <p:spPr>
          <a:xfrm flipH="1">
            <a:off x="2471352" y="3328098"/>
            <a:ext cx="2417806" cy="897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</p:cNvCxnSpPr>
          <p:nvPr/>
        </p:nvCxnSpPr>
        <p:spPr>
          <a:xfrm>
            <a:off x="4889158" y="3328098"/>
            <a:ext cx="12354" cy="897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72681" y="3332200"/>
            <a:ext cx="2145958" cy="869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72747" y="4226011"/>
            <a:ext cx="2397209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=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68809" y="4226011"/>
            <a:ext cx="2199504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=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67167" y="4226011"/>
            <a:ext cx="2055342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=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06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9" grpId="0" animBg="1"/>
      <p:bldP spid="20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7569" y="331104"/>
            <a:ext cx="173818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29: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85752" y="207994"/>
            <a:ext cx="5123935" cy="892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QUÁ TRÌNH ĐẲNG NHIỆT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LUẬT BÔI-LƠ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MA-RI-ỐT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3827" y="1491049"/>
            <a:ext cx="3402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QUÁ TRÌNH ĐẲNG NHIỆT</a:t>
            </a:r>
            <a:endParaRPr lang="en-US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4421" y="2250884"/>
            <a:ext cx="9926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2367" y="3388087"/>
            <a:ext cx="1565189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ctr"/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en-US" sz="2000" baseline="-25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9924" y="3388033"/>
            <a:ext cx="1565189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ctr"/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517556" y="3742030"/>
            <a:ext cx="1952368" cy="79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43415" y="3411430"/>
            <a:ext cx="2100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16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T</a:t>
            </a:r>
            <a:r>
              <a:rPr lang="en-US" sz="16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T =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98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7569" y="166344"/>
            <a:ext cx="173818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29: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85752" y="43234"/>
            <a:ext cx="5123935" cy="892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QUÁ TRÌNH ĐẲNG NHIỆT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LUẬT BÔI-LƠ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MA-RI-ỐT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92196" y="1044849"/>
            <a:ext cx="4118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ĐỊNH LUẬT BÔI-LƠ – MA-RI-ỐT</a:t>
            </a:r>
            <a:endParaRPr lang="en-US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6325" y="1617894"/>
            <a:ext cx="4659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SGK: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99559" y="1482024"/>
                <a:ext cx="3163330" cy="615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~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0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  <m:r>
                          <a:rPr lang="en-US" sz="2400" b="0" i="0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thì </a:t>
                </a:r>
                <a:r>
                  <a:rPr lang="en-US" sz="2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pV</a:t>
                </a:r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hằng</a:t>
                </a:r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endParaRPr lang="en-US" sz="20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559" y="1482024"/>
                <a:ext cx="3163330" cy="615874"/>
              </a:xfrm>
              <a:prstGeom prst="rect">
                <a:avLst/>
              </a:prstGeom>
              <a:blipFill rotWithShape="0">
                <a:blip r:embed="rId2"/>
                <a:stretch>
                  <a:fillRect b="-1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326292" y="1566785"/>
            <a:ext cx="224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26292" y="2096880"/>
            <a:ext cx="4061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Bôi-lơ</a:t>
            </a:r>
            <a:r>
              <a:rPr lang="en-US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Ma-</a:t>
            </a:r>
            <a:r>
              <a:rPr lang="en-US" sz="2400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ốt</a:t>
            </a:r>
            <a:endParaRPr lang="en-US" sz="24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6236" y="2614173"/>
            <a:ext cx="10943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3872967" y="3079833"/>
                <a:ext cx="2944781" cy="5804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~</m:t>
                    </m:r>
                  </m:oMath>
                </a14:m>
                <a:r>
                  <a:rPr lang="en-US" sz="22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1" i="0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200" b="1" i="0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𝐕</m:t>
                        </m:r>
                        <m:r>
                          <a:rPr lang="en-US" sz="2200" b="1" i="0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2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hay </a:t>
                </a:r>
                <a:r>
                  <a:rPr lang="en-US" sz="2200" b="1" dirty="0" err="1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pV</a:t>
                </a:r>
                <a:r>
                  <a:rPr lang="en-US" sz="22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200" b="1" dirty="0" err="1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hằng</a:t>
                </a:r>
                <a:r>
                  <a:rPr lang="en-US" sz="22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endParaRPr lang="en-US" sz="22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967" y="3079833"/>
                <a:ext cx="2944781" cy="580480"/>
              </a:xfrm>
              <a:prstGeom prst="rect">
                <a:avLst/>
              </a:prstGeom>
              <a:blipFill>
                <a:blip r:embed="rId3"/>
                <a:stretch>
                  <a:fillRect l="-2692" r="-1863" b="-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182962" y="3785557"/>
            <a:ext cx="5420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Bôi-lơ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Ma-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3462" y="3758805"/>
            <a:ext cx="1392195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p</a:t>
            </a:r>
            <a:r>
              <a:rPr lang="en-US" sz="20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26292" y="4360238"/>
            <a:ext cx="1153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11548" y="4305481"/>
            <a:ext cx="85838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Dưới áp suất 10000N/m</a:t>
            </a:r>
            <a:r>
              <a:rPr lang="en-US" sz="2000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 lượng khí có thể tích là 10ℓ. Tính thể tích của khí đó dưới áp suất 50000N/m</a:t>
            </a:r>
            <a:r>
              <a:rPr lang="en-US" sz="2000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66565" y="5242815"/>
            <a:ext cx="1894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10000N/m</a:t>
            </a:r>
            <a:r>
              <a:rPr lang="en-US" sz="20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6918" y="5200133"/>
            <a:ext cx="1894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0000N/m</a:t>
            </a:r>
            <a:r>
              <a:rPr lang="en-US" sz="20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46790" y="5524734"/>
            <a:ext cx="3336324" cy="1015663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p</a:t>
            </a:r>
            <a:r>
              <a:rPr lang="en-US" sz="20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10000.10 = 50000.p</a:t>
            </a:r>
            <a:r>
              <a:rPr lang="en-US" sz="20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p</a:t>
            </a:r>
            <a:r>
              <a:rPr lang="en-US" sz="20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endParaRPr lang="en-US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42920" y="5134231"/>
            <a:ext cx="4258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Bôi-lơ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Ma-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ốt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169506" y="5359483"/>
            <a:ext cx="0" cy="813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8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  <p:bldP spid="18" grpId="0"/>
      <p:bldP spid="19" grpId="0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7569" y="331104"/>
            <a:ext cx="173818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29: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85752" y="207994"/>
            <a:ext cx="5123935" cy="892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QUÁ TRÌNH ĐẲNG NHIỆT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LUẬT BÔI-LƠ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MA-RI-ỐT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5059" y="1721708"/>
            <a:ext cx="294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ĐƯỜNG ĐẲNG NHIỆT</a:t>
            </a:r>
            <a:endParaRPr lang="en-US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7733143" y="1324630"/>
            <a:ext cx="2188" cy="2431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735330" y="3756454"/>
            <a:ext cx="26766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" name="Group 29"/>
          <p:cNvGrpSpPr>
            <a:grpSpLocks/>
          </p:cNvGrpSpPr>
          <p:nvPr/>
        </p:nvGrpSpPr>
        <p:grpSpPr bwMode="auto">
          <a:xfrm>
            <a:off x="7922741" y="1803572"/>
            <a:ext cx="2489200" cy="2057400"/>
            <a:chOff x="2256" y="2304"/>
            <a:chExt cx="1568" cy="1296"/>
          </a:xfrm>
        </p:grpSpPr>
        <p:sp>
          <p:nvSpPr>
            <p:cNvPr id="21" name="Arc 26"/>
            <p:cNvSpPr>
              <a:spLocks/>
            </p:cNvSpPr>
            <p:nvPr/>
          </p:nvSpPr>
          <p:spPr bwMode="auto">
            <a:xfrm rot="10467059">
              <a:off x="2256" y="2304"/>
              <a:ext cx="1104" cy="12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3440" y="331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</a:t>
              </a:r>
              <a:r>
                <a:rPr lang="en-US" baseline="-25000"/>
                <a:t>1</a:t>
              </a:r>
            </a:p>
          </p:txBody>
        </p:sp>
      </p:grpSp>
      <p:grpSp>
        <p:nvGrpSpPr>
          <p:cNvPr id="23" name="Group 31"/>
          <p:cNvGrpSpPr>
            <a:grpSpLocks/>
          </p:cNvGrpSpPr>
          <p:nvPr/>
        </p:nvGrpSpPr>
        <p:grpSpPr bwMode="auto">
          <a:xfrm>
            <a:off x="8071021" y="1623885"/>
            <a:ext cx="2590800" cy="2057400"/>
            <a:chOff x="2496" y="2016"/>
            <a:chExt cx="1632" cy="1296"/>
          </a:xfrm>
        </p:grpSpPr>
        <p:sp>
          <p:nvSpPr>
            <p:cNvPr id="24" name="Arc 27"/>
            <p:cNvSpPr>
              <a:spLocks/>
            </p:cNvSpPr>
            <p:nvPr/>
          </p:nvSpPr>
          <p:spPr bwMode="auto">
            <a:xfrm rot="10467059">
              <a:off x="2496" y="2016"/>
              <a:ext cx="1104" cy="12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30"/>
            <p:cNvSpPr txBox="1">
              <a:spLocks noChangeArrowheads="1"/>
            </p:cNvSpPr>
            <p:nvPr/>
          </p:nvSpPr>
          <p:spPr bwMode="auto">
            <a:xfrm>
              <a:off x="3744" y="302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</a:t>
              </a:r>
              <a:r>
                <a:rPr lang="en-US" baseline="-25000"/>
                <a:t>2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349457" y="2370545"/>
            <a:ext cx="1054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96432" y="3609158"/>
            <a:ext cx="33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372865" y="1260389"/>
            <a:ext cx="292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201063" y="3839990"/>
            <a:ext cx="249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334528" y="2370545"/>
            <a:ext cx="5453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4528" y="3609158"/>
            <a:ext cx="5774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(p, V)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hypecbol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9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ý do không nên bơm lốp xe đạp thật căng vào mùa hè - KhoaHoc.t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35" y="609600"/>
            <a:ext cx="4553486" cy="483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90053" y="2241611"/>
            <a:ext cx="4168346" cy="156966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lốp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eft Arrow 6"/>
          <p:cNvSpPr/>
          <p:nvPr/>
        </p:nvSpPr>
        <p:spPr>
          <a:xfrm rot="18972789">
            <a:off x="5051474" y="2958529"/>
            <a:ext cx="676220" cy="9967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7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6194" y="1056043"/>
            <a:ext cx="173818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30: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4378" y="932933"/>
            <a:ext cx="401182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QUÁ TRÌNH ĐẲNG TÍCH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LUẬT SÁC - LƠ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0208" y="2660816"/>
            <a:ext cx="5345068" cy="58477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QUÁ TRÌNH ĐẲNG TÍCH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0208" y="3108291"/>
            <a:ext cx="534506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ĐỊNH LUẬT SÁC - LƠ</a:t>
            </a:r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0207" y="3575908"/>
            <a:ext cx="5345068" cy="584775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ĐƯỜNG ĐẲNG TÍCH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10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1184</Words>
  <Application>Microsoft Office PowerPoint</Application>
  <PresentationFormat>Widescreen</PresentationFormat>
  <Paragraphs>179</Paragraphs>
  <Slides>16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Century Gothic</vt:lpstr>
      <vt:lpstr>Times New Roman</vt:lpstr>
      <vt:lpstr>VNI-Times</vt:lpstr>
      <vt:lpstr>Wingdings</vt:lpstr>
      <vt:lpstr>Wingdings 3</vt:lpstr>
      <vt:lpstr>Office Theme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DELL-PC</dc:creator>
  <cp:lastModifiedBy>Admin</cp:lastModifiedBy>
  <cp:revision>52</cp:revision>
  <dcterms:created xsi:type="dcterms:W3CDTF">2020-04-22T08:06:26Z</dcterms:created>
  <dcterms:modified xsi:type="dcterms:W3CDTF">2020-04-24T10:45:18Z</dcterms:modified>
</cp:coreProperties>
</file>