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</p:sldMasterIdLst>
  <p:sldIdLst>
    <p:sldId id="258" r:id="rId4"/>
    <p:sldId id="256" r:id="rId5"/>
    <p:sldId id="259" r:id="rId6"/>
    <p:sldId id="284" r:id="rId7"/>
    <p:sldId id="260" r:id="rId8"/>
    <p:sldId id="262" r:id="rId9"/>
    <p:sldId id="263" r:id="rId10"/>
    <p:sldId id="285" r:id="rId11"/>
    <p:sldId id="286" r:id="rId12"/>
    <p:sldId id="279" r:id="rId13"/>
    <p:sldId id="280" r:id="rId14"/>
    <p:sldId id="281" r:id="rId15"/>
    <p:sldId id="282" r:id="rId16"/>
    <p:sldId id="283" r:id="rId17"/>
    <p:sldId id="287" r:id="rId18"/>
    <p:sldId id="288" r:id="rId19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0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3F400-DE8B-4171-80AA-B15EC9E71684}" type="datetimeFigureOut">
              <a:rPr lang="vi-VN" smtClean="0"/>
              <a:t>08/04/2020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70D5-83BB-4BB9-AB89-26603CC57D0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31195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3F400-DE8B-4171-80AA-B15EC9E71684}" type="datetimeFigureOut">
              <a:rPr lang="vi-VN" smtClean="0"/>
              <a:t>08/04/2020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70D5-83BB-4BB9-AB89-26603CC57D0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04715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3F400-DE8B-4171-80AA-B15EC9E71684}" type="datetimeFigureOut">
              <a:rPr lang="vi-VN" smtClean="0"/>
              <a:t>08/04/2020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70D5-83BB-4BB9-AB89-26603CC57D0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020168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8" y="2130441"/>
            <a:ext cx="1036320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1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57916-52BA-4E0F-9F0A-90F650E182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D8D76-CE3E-40BD-B346-402F7D039A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7090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98478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91" y="4406916"/>
            <a:ext cx="103632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91" y="2906713"/>
            <a:ext cx="103632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57916-52BA-4E0F-9F0A-90F650E182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D8D76-CE3E-40BD-B346-402F7D039A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4772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8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57916-52BA-4E0F-9F0A-90F650E182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D8D76-CE3E-40BD-B346-402F7D039A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0605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7" y="1535113"/>
            <a:ext cx="538691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7" y="2174875"/>
            <a:ext cx="538691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57916-52BA-4E0F-9F0A-90F650E182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D8D76-CE3E-40BD-B346-402F7D039A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9228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57916-52BA-4E0F-9F0A-90F650E182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D8D76-CE3E-40BD-B346-402F7D039A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7210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57916-52BA-4E0F-9F0A-90F650E182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D8D76-CE3E-40BD-B346-402F7D039A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703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8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41" y="273066"/>
            <a:ext cx="6815666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8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57916-52BA-4E0F-9F0A-90F650E182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D8D76-CE3E-40BD-B346-402F7D039A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088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3F400-DE8B-4171-80AA-B15EC9E71684}" type="datetimeFigureOut">
              <a:rPr lang="vi-VN" smtClean="0"/>
              <a:t>08/04/2020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70D5-83BB-4BB9-AB89-26603CC57D0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764862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57916-52BA-4E0F-9F0A-90F650E182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D8D76-CE3E-40BD-B346-402F7D039A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5487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57916-52BA-4E0F-9F0A-90F650E182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D8D76-CE3E-40BD-B346-402F7D039A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8594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4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4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57916-52BA-4E0F-9F0A-90F650E182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D8D76-CE3E-40BD-B346-402F7D039A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6108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DD6726-6ECB-4C13-A0ED-3A1524C2ECC9}" type="slidenum">
              <a:rPr lang="vi-VN">
                <a:solidFill>
                  <a:srgbClr val="FFFFFF"/>
                </a:solidFill>
              </a:rPr>
              <a:pPr/>
              <a:t>‹#›</a:t>
            </a:fld>
            <a:endParaRPr lang="vi-VN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4743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f-ZA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f-ZA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6FE885-9396-4AFF-A1E8-14015F3F3D2B}" type="slidenum">
              <a:rPr lang="af-Z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af-Z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4598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f-ZA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f-ZA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7574A-27E7-4C86-B23E-A286A5B8BFE9}" type="slidenum">
              <a:rPr lang="af-Z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af-Z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9053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f-ZA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f-ZA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CD4EF0-8D13-4660-9410-D1292360300D}" type="slidenum">
              <a:rPr lang="af-Z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af-Z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1351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f-ZA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f-ZA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559D3D-1425-4824-ACE1-31C243AE1278}" type="slidenum">
              <a:rPr lang="af-Z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af-Z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7573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f-ZA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f-ZA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6E35B-3C81-4B3E-A479-E0767EE8B6A0}" type="slidenum">
              <a:rPr lang="af-Z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af-Z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64612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f-ZA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f-ZA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20C536-4137-4135-BE05-D9A1B0127297}" type="slidenum">
              <a:rPr lang="af-Z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af-Z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888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3F400-DE8B-4171-80AA-B15EC9E71684}" type="datetimeFigureOut">
              <a:rPr lang="vi-VN" smtClean="0"/>
              <a:t>08/04/2020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70D5-83BB-4BB9-AB89-26603CC57D0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6597198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f-ZA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f-ZA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F9718F-3100-4745-97C7-A0ADB58A3671}" type="slidenum">
              <a:rPr lang="af-Z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af-Z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39818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f-ZA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f-ZA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88869-29AC-4F0C-AB43-A30C367C16E9}" type="slidenum">
              <a:rPr lang="af-Z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af-Z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48835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f-ZA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f-ZA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9BF38-A2F5-4305-B7CE-1CE790184638}" type="slidenum">
              <a:rPr lang="af-Z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af-Z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28073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f-ZA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f-ZA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039BD2-CC37-480E-8344-5F6F9E45D28A}" type="slidenum">
              <a:rPr lang="af-Z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af-Z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03281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f-ZA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f-ZA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DD2C9-F80D-458E-A1DD-B0747EA19CDC}" type="slidenum">
              <a:rPr lang="af-Z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af-Z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20470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640C232-8B7D-43FD-8F77-40B2ECEF81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838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3F400-DE8B-4171-80AA-B15EC9E71684}" type="datetimeFigureOut">
              <a:rPr lang="vi-VN" smtClean="0"/>
              <a:t>08/04/2020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70D5-83BB-4BB9-AB89-26603CC57D0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39182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3F400-DE8B-4171-80AA-B15EC9E71684}" type="datetimeFigureOut">
              <a:rPr lang="vi-VN" smtClean="0"/>
              <a:t>08/04/2020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70D5-83BB-4BB9-AB89-26603CC57D0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08497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3F400-DE8B-4171-80AA-B15EC9E71684}" type="datetimeFigureOut">
              <a:rPr lang="vi-VN" smtClean="0"/>
              <a:t>08/04/2020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70D5-83BB-4BB9-AB89-26603CC57D0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58877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3F400-DE8B-4171-80AA-B15EC9E71684}" type="datetimeFigureOut">
              <a:rPr lang="vi-VN" smtClean="0"/>
              <a:t>08/04/2020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70D5-83BB-4BB9-AB89-26603CC57D0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26153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3F400-DE8B-4171-80AA-B15EC9E71684}" type="datetimeFigureOut">
              <a:rPr lang="vi-VN" smtClean="0"/>
              <a:t>08/04/2020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70D5-83BB-4BB9-AB89-26603CC57D0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39994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3F400-DE8B-4171-80AA-B15EC9E71684}" type="datetimeFigureOut">
              <a:rPr lang="vi-VN" smtClean="0"/>
              <a:t>08/04/2020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70D5-83BB-4BB9-AB89-26603CC57D0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01079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3F400-DE8B-4171-80AA-B15EC9E71684}" type="datetimeFigureOut">
              <a:rPr lang="vi-VN" smtClean="0"/>
              <a:t>08/04/2020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A70D5-83BB-4BB9-AB89-26603CC57D0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57179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6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57916-52BA-4E0F-9F0A-90F650E182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1" y="6356366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6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D8D76-CE3E-40BD-B346-402F7D039A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583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f-ZA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f-ZA" smtClean="0"/>
              <a:t>Click to edit Master text styles</a:t>
            </a:r>
          </a:p>
          <a:p>
            <a:pPr lvl="1"/>
            <a:r>
              <a:rPr lang="af-ZA" smtClean="0"/>
              <a:t>Second level</a:t>
            </a:r>
          </a:p>
          <a:p>
            <a:pPr lvl="2"/>
            <a:r>
              <a:rPr lang="af-ZA" smtClean="0"/>
              <a:t>Third level</a:t>
            </a:r>
          </a:p>
          <a:p>
            <a:pPr lvl="3"/>
            <a:r>
              <a:rPr lang="af-ZA" smtClean="0"/>
              <a:t>Fourth level</a:t>
            </a:r>
          </a:p>
          <a:p>
            <a:pPr lvl="4"/>
            <a:r>
              <a:rPr lang="af-ZA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af-ZA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af-ZA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C91DC1-00A9-4CF1-9155-11C17E1BE519}" type="slidenum">
              <a:rPr lang="af-ZA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af-Z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145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http://vi.wikipedia.org/wiki/Hu%E1%BB%B3nh_T%E1%BA%A5n_Ph%C3%A1t" TargetMode="External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4444" y="496886"/>
            <a:ext cx="1176045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6000" b="1" cap="all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 NAM HÓA CHIẾN TRANH</a:t>
            </a:r>
            <a:endParaRPr lang="en-US" sz="6000" b="1" cap="all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en-US" sz="6000" b="1" cap="al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6000" b="1" cap="all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1969 </a:t>
            </a:r>
            <a:r>
              <a:rPr lang="en-US" sz="6000" b="1" cap="al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6000" b="1" cap="all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1973</a:t>
            </a:r>
            <a:r>
              <a:rPr lang="en-US" sz="7200" b="1" cap="all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7200" b="1" cap="all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5" descr="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395" y="2620544"/>
            <a:ext cx="4834550" cy="358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698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07818" y="1431305"/>
            <a:ext cx="1128967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Thắng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lợi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quân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sự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nl-NL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Quân </a:t>
            </a:r>
            <a:r>
              <a:rPr lang="nl-NL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 ta phối hợp với quân đội Campuchia</a:t>
            </a:r>
            <a:r>
              <a:rPr lang="nl-NL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đập tan cuộc hành quân xâm lược Campuchia của 10 vạn quân Mĩ và quân Sài Gòn (04 – 06/1970</a:t>
            </a:r>
            <a:r>
              <a:rPr lang="nl-NL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nl-NL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nl-NL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Quân đội Việt Nam phối hợp với quân dân Lào</a:t>
            </a:r>
            <a:r>
              <a:rPr lang="nl-NL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đập tan cuộc hành quân “Lam Sơn – 719” chiếm giữ đường 9 - Nam Lào của 4,5 vạn quân Mĩ và quân Sài Gòn (02 – 03/1971)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nl-NL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152668"/>
            <a:ext cx="12192000" cy="5353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MIỀN NAM CHIẾN ĐẤU 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CHỐNG </a:t>
            </a: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 NAM HÓA CHIẾN TRANH (1969 – 1973)</a:t>
            </a:r>
            <a:endParaRPr lang="vi-VN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1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07818" y="1431305"/>
            <a:ext cx="1128967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Cuộc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tiến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chiến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lược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1972: </a:t>
            </a:r>
          </a:p>
          <a:p>
            <a:pPr algn="just">
              <a:spcAft>
                <a:spcPts val="0"/>
              </a:spcAft>
            </a:pPr>
            <a:r>
              <a:rPr lang="en-US" sz="3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30/3/1972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Quảng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khắp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miền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Nam.</a:t>
            </a:r>
            <a:endParaRPr lang="vi-VN" sz="3600" dirty="0"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6/1972, ta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chọc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thủng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Quảng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Tây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36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diệt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vạn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Sài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Gòn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phóng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600" dirty="0"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Sài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Gòn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Mĩ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yểm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gây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thiệt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hại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Mĩ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hoại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miền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lang="en-US" sz="3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600" dirty="0"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152668"/>
            <a:ext cx="12192000" cy="5353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vi-VN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MIỀN NAM CHIẾN ĐẤU </a:t>
            </a:r>
          </a:p>
          <a:p>
            <a:r>
              <a:rPr lang="vi-VN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CHỐNG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 NAM HÓA CHIẾN TRANH (1969 – 1973)</a:t>
            </a:r>
            <a:endParaRPr lang="vi-VN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11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07818" y="1431305"/>
            <a:ext cx="11289671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Cuộc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tiến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chiến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lược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1972: </a:t>
            </a:r>
          </a:p>
          <a:p>
            <a:pPr algn="just"/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30/3/1972,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khắp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miền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Nam.</a:t>
            </a:r>
            <a:endParaRPr lang="vi-VN" sz="2400" dirty="0">
              <a:solidFill>
                <a:prstClr val="black"/>
              </a:solidFill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6/1972, ta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chọc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thủng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Tây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diệt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vạn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Sài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Gòn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phóng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2400" dirty="0">
              <a:solidFill>
                <a:prstClr val="black"/>
              </a:solidFill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Sài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Gòn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Mĩ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yểm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gây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thiệt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hại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Mĩ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hoại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miền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2400" dirty="0">
              <a:solidFill>
                <a:prstClr val="black"/>
              </a:solidFill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600" b="1" u="sng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Ý </a:t>
            </a:r>
            <a:r>
              <a:rPr lang="en-US" sz="3600" b="1" u="sng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600" b="1" u="sng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sz="3600" dirty="0">
              <a:solidFill>
                <a:prstClr val="black"/>
              </a:solidFill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Giáng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đòn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nề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lược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“VN </a:t>
            </a:r>
            <a:r>
              <a:rPr lang="en-US" sz="36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  <a:endParaRPr lang="vi-VN" sz="3600" dirty="0">
              <a:solidFill>
                <a:prstClr val="black"/>
              </a:solidFill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Mĩ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buộc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tuyên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36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Mĩ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36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600" dirty="0">
              <a:solidFill>
                <a:prstClr val="black"/>
              </a:solidFill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nl-NL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152668"/>
            <a:ext cx="12192000" cy="5353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vi-VN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MIỀN NAM CHIẾN ĐẤU </a:t>
            </a:r>
          </a:p>
          <a:p>
            <a:r>
              <a:rPr lang="vi-VN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CHỐNG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 NAM HÓA CHIẾN TRANH (1969 – 1973)</a:t>
            </a:r>
            <a:endParaRPr lang="vi-VN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13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07818" y="1431305"/>
            <a:ext cx="11289671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Nguyên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</a:p>
          <a:p>
            <a:pPr algn="just">
              <a:spcAft>
                <a:spcPts val="0"/>
              </a:spcAft>
            </a:pP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- 6/4/1972,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Mĩ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ném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bom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IV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cũ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600" dirty="0"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- 16/4/1972,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Níchxơn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họai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Hải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miền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2.</a:t>
            </a:r>
            <a:endParaRPr lang="vi-VN" sz="3600" dirty="0"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nl-NL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152668"/>
            <a:ext cx="12192000" cy="5353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vi-VN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MIỀN BẮC CHIẾN ĐẤU </a:t>
            </a:r>
          </a:p>
          <a:p>
            <a:r>
              <a:rPr lang="vi-VN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CHỐNG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 NAM HÓA CHIẾN TRANH (1969 – 1973)</a:t>
            </a:r>
            <a:endParaRPr lang="vi-VN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5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07818" y="1431305"/>
            <a:ext cx="11289671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Trận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“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Biên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Phủ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”: </a:t>
            </a:r>
          </a:p>
          <a:p>
            <a:pPr algn="just">
              <a:spcAft>
                <a:spcPts val="0"/>
              </a:spcAft>
            </a:pPr>
            <a:r>
              <a:rPr lang="en-US" sz="3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- 14/12/1972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Níchxơn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phê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kích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lược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Hải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B52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suốt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đêm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(18/12 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29/12/1972)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nhằm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giành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thắng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buộc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Hiệp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Mĩ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600" dirty="0"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nl-NL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152668"/>
            <a:ext cx="12192000" cy="5353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vi-VN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MIỀN BẮC CHIẾN ĐẤU </a:t>
            </a:r>
          </a:p>
          <a:p>
            <a:r>
              <a:rPr lang="vi-VN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CHỐNG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 NAM HÓA CHIẾN TRANH (1969 – 1973)</a:t>
            </a:r>
            <a:endParaRPr lang="vi-VN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5" descr="b5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6994" y="4381311"/>
            <a:ext cx="3558012" cy="2191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639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07818" y="1431305"/>
            <a:ext cx="11289671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Trận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“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Biên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Phủ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”: </a:t>
            </a:r>
          </a:p>
          <a:p>
            <a:pPr algn="just">
              <a:spcAft>
                <a:spcPts val="0"/>
              </a:spcAft>
            </a:pPr>
            <a:r>
              <a:rPr lang="en-US" sz="3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3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miền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đập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tan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kích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Mĩ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trận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3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Biên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Phủ</a:t>
            </a:r>
            <a:r>
              <a:rPr lang="en-US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”,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bắn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rơi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81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bay ( 34 B52, 5 F111),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43 phi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600" dirty="0"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nl-NL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152668"/>
            <a:ext cx="12192000" cy="5353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vi-VN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MIỀN BẮC CHIẾN ĐẤU </a:t>
            </a:r>
          </a:p>
          <a:p>
            <a:r>
              <a:rPr lang="vi-VN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CHỐNG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 NAM HÓA CHIẾN TRANH (1969 – 1973)</a:t>
            </a:r>
            <a:endParaRPr lang="vi-VN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5" descr="Tập tin:F1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2306" y="3705904"/>
            <a:ext cx="2727557" cy="2993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b5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574" y="4106982"/>
            <a:ext cx="3558012" cy="2191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023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07818" y="1431305"/>
            <a:ext cx="11289671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Trận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“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Biên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Phủ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”: </a:t>
            </a:r>
          </a:p>
          <a:p>
            <a:pPr lvl="0" algn="just">
              <a:spcAft>
                <a:spcPts val="0"/>
              </a:spcAft>
              <a:tabLst>
                <a:tab pos="457200" algn="l"/>
              </a:tabLst>
            </a:pPr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6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rận</a:t>
            </a:r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600" b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36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Biên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Phủ</a:t>
            </a:r>
            <a:r>
              <a:rPr lang="en-US" sz="36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buộc</a:t>
            </a:r>
            <a:r>
              <a:rPr lang="en-US" sz="3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Mĩ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ngừng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miền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Hiệp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Pari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dứt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Nam.</a:t>
            </a:r>
            <a:endParaRPr lang="vi-VN" sz="3600" dirty="0"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vi-VN" sz="3600" dirty="0">
              <a:solidFill>
                <a:prstClr val="black"/>
              </a:solidFill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nl-NL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152668"/>
            <a:ext cx="12192000" cy="5353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vi-VN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MIỀN BẮC CHIẾN ĐẤU </a:t>
            </a:r>
          </a:p>
          <a:p>
            <a:r>
              <a:rPr lang="vi-VN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CHỐNG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 NAM HÓA CHIẾN TRANH (1969 – 1973)</a:t>
            </a:r>
            <a:endParaRPr lang="vi-VN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5" descr="Tập tin:F1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2306" y="3705904"/>
            <a:ext cx="2727557" cy="2993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b5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574" y="4106982"/>
            <a:ext cx="3558012" cy="2191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600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1849925" y="152668"/>
            <a:ext cx="9144000" cy="535395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 NAM HÓA CHIẾN TRANH (1969 – 1973)</a:t>
            </a:r>
            <a:endParaRPr lang="vi-V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6460" y="1131683"/>
            <a:ext cx="112896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1969 – 1973 </a:t>
            </a:r>
            <a:endParaRPr lang="vi-V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6459" y="1929246"/>
            <a:ext cx="1128967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40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Miền</a:t>
            </a:r>
            <a:r>
              <a:rPr lang="en-US" sz="4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Nam.</a:t>
            </a: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hiến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hoại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Miền</a:t>
            </a:r>
            <a:r>
              <a:rPr lang="en-US" sz="4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261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1849925" y="152668"/>
            <a:ext cx="9144000" cy="535395"/>
          </a:xfrm>
        </p:spPr>
        <p:txBody>
          <a:bodyPr>
            <a:noAutofit/>
          </a:bodyPr>
          <a:lstStyle/>
          <a:p>
            <a:pPr lvl="0"/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 NAM HÓA CHIẾN TRANH (1969 – 1973)</a:t>
            </a:r>
            <a:endParaRPr lang="vi-V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6460" y="1131683"/>
            <a:ext cx="11289671" cy="57677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mưu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defRPr/>
            </a:pPr>
            <a:r>
              <a:rPr lang="vi-VN" sz="3600" kern="0" dirty="0" smtClean="0">
                <a:latin typeface="Times New Roman" pitchFamily="18" charset="0"/>
                <a:cs typeface="Arial"/>
                <a:sym typeface="Wingdings" pitchFamily="2" charset="2"/>
              </a:rPr>
              <a:t>- Là </a:t>
            </a:r>
            <a:r>
              <a:rPr lang="vi-VN" sz="3600" kern="0" dirty="0">
                <a:latin typeface="Times New Roman" pitchFamily="18" charset="0"/>
                <a:cs typeface="Arial"/>
                <a:sym typeface="Wingdings" pitchFamily="2" charset="2"/>
              </a:rPr>
              <a:t>loại hình chiến tranh xâm lược </a:t>
            </a:r>
            <a:r>
              <a:rPr lang="vi-VN" sz="3600" u="sng" kern="0" dirty="0">
                <a:latin typeface="Times New Roman" pitchFamily="18" charset="0"/>
                <a:cs typeface="Arial"/>
                <a:sym typeface="Wingdings" pitchFamily="2" charset="2"/>
              </a:rPr>
              <a:t>thực dân </a:t>
            </a:r>
            <a:r>
              <a:rPr lang="vi-VN" sz="3600" u="sng" kern="0" dirty="0" smtClean="0">
                <a:latin typeface="Times New Roman" pitchFamily="18" charset="0"/>
                <a:cs typeface="Arial"/>
                <a:sym typeface="Wingdings" pitchFamily="2" charset="2"/>
              </a:rPr>
              <a:t>mới</a:t>
            </a:r>
            <a:r>
              <a:rPr lang="vi-VN" sz="3600" kern="0" dirty="0" smtClean="0">
                <a:latin typeface="Times New Roman" pitchFamily="18" charset="0"/>
                <a:cs typeface="Arial"/>
                <a:sym typeface="Wingdings" pitchFamily="2" charset="2"/>
              </a:rPr>
              <a:t>.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defRPr/>
            </a:pPr>
            <a:r>
              <a:rPr lang="vi-VN" sz="3600" kern="0" dirty="0" smtClean="0">
                <a:latin typeface="Times New Roman" pitchFamily="18" charset="0"/>
                <a:cs typeface="Arial"/>
              </a:rPr>
              <a:t>- Tiến </a:t>
            </a:r>
            <a:r>
              <a:rPr lang="vi-VN" sz="3600" kern="0" dirty="0">
                <a:latin typeface="Times New Roman" pitchFamily="18" charset="0"/>
                <a:cs typeface="Arial"/>
              </a:rPr>
              <a:t>hành bằng: </a:t>
            </a:r>
            <a:r>
              <a:rPr lang="vi-VN" sz="3600" b="1" kern="0" dirty="0" smtClean="0">
                <a:solidFill>
                  <a:srgbClr val="FF0000"/>
                </a:solidFill>
                <a:latin typeface="Times New Roman" pitchFamily="18" charset="0"/>
                <a:cs typeface="Arial"/>
              </a:rPr>
              <a:t>lực lượng quân </a:t>
            </a:r>
            <a:r>
              <a:rPr lang="vi-VN" sz="3600" b="1" kern="0" dirty="0">
                <a:solidFill>
                  <a:srgbClr val="FF0000"/>
                </a:solidFill>
                <a:latin typeface="Times New Roman" pitchFamily="18" charset="0"/>
                <a:cs typeface="Arial"/>
              </a:rPr>
              <a:t>đội Sài </a:t>
            </a:r>
            <a:r>
              <a:rPr lang="vi-VN" sz="3600" b="1" kern="0" dirty="0" smtClean="0">
                <a:solidFill>
                  <a:srgbClr val="FF0000"/>
                </a:solidFill>
                <a:latin typeface="Times New Roman" pitchFamily="18" charset="0"/>
                <a:cs typeface="Arial"/>
              </a:rPr>
              <a:t>Gòn</a:t>
            </a:r>
            <a:r>
              <a:rPr lang="vi-VN" sz="3600" b="1" kern="0" dirty="0">
                <a:solidFill>
                  <a:srgbClr val="FF0000"/>
                </a:solidFill>
                <a:latin typeface="Times New Roman" pitchFamily="18" charset="0"/>
                <a:cs typeface="Arial"/>
              </a:rPr>
              <a:t> </a:t>
            </a:r>
            <a:r>
              <a:rPr lang="vi-VN" sz="3600" kern="0" dirty="0" smtClean="0">
                <a:latin typeface="Times New Roman" pitchFamily="18" charset="0"/>
                <a:cs typeface="Arial"/>
              </a:rPr>
              <a:t>+ </a:t>
            </a:r>
            <a:r>
              <a:rPr lang="vi-VN" sz="3600" b="1" kern="0" dirty="0" smtClean="0">
                <a:latin typeface="Times New Roman" pitchFamily="18" charset="0"/>
                <a:cs typeface="Arial"/>
              </a:rPr>
              <a:t>hỏa lực, không quân, hậu cần Mĩ</a:t>
            </a:r>
            <a:r>
              <a:rPr lang="vi-VN" sz="3600" kern="0" dirty="0" smtClean="0">
                <a:latin typeface="Times New Roman" pitchFamily="18" charset="0"/>
                <a:cs typeface="Arial"/>
              </a:rPr>
              <a:t> + </a:t>
            </a:r>
            <a:r>
              <a:rPr lang="vi-VN" sz="3600" b="1" kern="0" dirty="0" smtClean="0">
                <a:solidFill>
                  <a:srgbClr val="002060"/>
                </a:solidFill>
                <a:latin typeface="Times New Roman" pitchFamily="18" charset="0"/>
                <a:cs typeface="Arial"/>
              </a:rPr>
              <a:t>hệ thống cố vấn Mĩ chỉ huy</a:t>
            </a:r>
            <a:r>
              <a:rPr lang="vi-VN" sz="3600" b="1" kern="0" dirty="0" smtClean="0">
                <a:solidFill>
                  <a:srgbClr val="002060"/>
                </a:solidFill>
                <a:latin typeface="Times New Roman" pitchFamily="18" charset="0"/>
                <a:cs typeface="Arial"/>
              </a:rPr>
              <a:t>.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defRPr/>
            </a:pPr>
            <a:r>
              <a:rPr lang="vi-VN" sz="3600" kern="0" dirty="0" smtClean="0">
                <a:latin typeface="Times New Roman" pitchFamily="18" charset="0"/>
                <a:cs typeface="Arial"/>
              </a:rPr>
              <a:t>- Dựa vào viện trợ kinh tế và quân sự Mĩ.</a:t>
            </a:r>
            <a:endParaRPr lang="vi-VN" sz="3600" kern="0" dirty="0" smtClean="0">
              <a:latin typeface="Times New Roman" pitchFamily="18" charset="0"/>
              <a:cs typeface="Arial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defRPr/>
            </a:pPr>
            <a:r>
              <a:rPr lang="vi-VN" sz="3600" kern="0" dirty="0" smtClean="0">
                <a:solidFill>
                  <a:prstClr val="black"/>
                </a:solidFill>
                <a:latin typeface="Times New Roman" pitchFamily="18" charset="0"/>
                <a:cs typeface="Arial"/>
              </a:rPr>
              <a:t>- </a:t>
            </a:r>
            <a:r>
              <a:rPr lang="vi-VN" sz="3600" b="1" i="1" kern="0" dirty="0" smtClean="0">
                <a:solidFill>
                  <a:srgbClr val="FF0000"/>
                </a:solidFill>
                <a:latin typeface="Times New Roman" pitchFamily="18" charset="0"/>
                <a:cs typeface="Arial"/>
              </a:rPr>
              <a:t>Dùng người Việt đánh người Việt</a:t>
            </a:r>
            <a:r>
              <a:rPr lang="vi-VN" sz="3600" kern="0" dirty="0" smtClean="0">
                <a:solidFill>
                  <a:prstClr val="black"/>
                </a:solidFill>
                <a:latin typeface="Times New Roman" pitchFamily="18" charset="0"/>
                <a:cs typeface="Arial"/>
              </a:rPr>
              <a:t>.</a:t>
            </a:r>
            <a:endParaRPr lang="vi-VN" sz="36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Arial"/>
              <a:sym typeface="Wingdings" pitchFamily="2" charset="2"/>
            </a:endParaRPr>
          </a:p>
          <a:p>
            <a:endParaRPr lang="en-US" sz="40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vi-VN" sz="4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10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5" descr="ImageVi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465" y="0"/>
            <a:ext cx="9144000" cy="6790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39" name="Rectangle 6"/>
          <p:cNvSpPr>
            <a:spLocks noChangeArrowheads="1"/>
          </p:cNvSpPr>
          <p:nvPr/>
        </p:nvSpPr>
        <p:spPr bwMode="auto">
          <a:xfrm>
            <a:off x="1433465" y="6328718"/>
            <a:ext cx="9144000" cy="461665"/>
          </a:xfrm>
          <a:prstGeom prst="rect">
            <a:avLst/>
          </a:prstGeom>
          <a:solidFill>
            <a:srgbClr val="CCFFCC"/>
          </a:solidFill>
          <a:ln w="76200" cmpd="tri">
            <a:solidFill>
              <a:srgbClr val="FF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nl-NL" sz="2400" b="1">
                <a:solidFill>
                  <a:srgbClr val="0000FF"/>
                </a:solidFill>
              </a:rPr>
              <a:t>QUÂN ĐỘI SÀI GÒN</a:t>
            </a:r>
            <a:endParaRPr lang="en-US" sz="240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33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1849925" y="152668"/>
            <a:ext cx="9144000" cy="535395"/>
          </a:xfrm>
        </p:spPr>
        <p:txBody>
          <a:bodyPr>
            <a:noAutofit/>
          </a:bodyPr>
          <a:lstStyle/>
          <a:p>
            <a:pPr lvl="0"/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 NAM HÓA CHIẾN TRANH (1969 – 1973)</a:t>
            </a:r>
            <a:endParaRPr lang="vi-V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0245" y="1132541"/>
            <a:ext cx="11289671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vi-VN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 đoạn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Sài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Gòn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4000" dirty="0"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mâu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thuẫn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Xô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thỏa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hiệp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hoãn</a:t>
            </a:r>
            <a:r>
              <a:rPr lang="en-US" sz="4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Xô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nhằm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đỡ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4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Nam.</a:t>
            </a:r>
            <a:endParaRPr lang="vi-VN" sz="4000" dirty="0"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vi-VN" sz="36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2868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0" y="152668"/>
            <a:ext cx="12192000" cy="535395"/>
          </a:xfrm>
        </p:spPr>
        <p:txBody>
          <a:bodyPr>
            <a:noAutofit/>
          </a:bodyPr>
          <a:lstStyle/>
          <a:p>
            <a:r>
              <a:rPr lang="vi-VN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CHIẾN ĐẤU CHỐNG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 NAM HÓA CHIẾN TRANH (1969 – 1973)</a:t>
            </a:r>
            <a:endParaRPr lang="vi-VN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7818" y="1431305"/>
            <a:ext cx="112896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1969,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thực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di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chúc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Bác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Hồ,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cả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nước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đẩy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mạnh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cuộc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kháng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chiến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chống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Mĩ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vi-VN" sz="36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2028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07818" y="1431305"/>
            <a:ext cx="1128967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Thắng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lợi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chính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trị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ngoại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giao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</a:p>
          <a:p>
            <a:pPr algn="just">
              <a:spcAft>
                <a:spcPts val="0"/>
              </a:spcAft>
            </a:pP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- 6/6/1969,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phủ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lâm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miền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600" dirty="0"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- 4/1970,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en-US" sz="3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đấu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chống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Mĩ</a:t>
            </a:r>
            <a:r>
              <a:rPr lang="en-US" sz="3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600" dirty="0"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152668"/>
            <a:ext cx="12192000" cy="5353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vi-VN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MIỀN NAM CHIẾN ĐẤU </a:t>
            </a:r>
          </a:p>
          <a:p>
            <a:r>
              <a:rPr lang="vi-VN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CHỐNG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 NAM HÓA CHIẾN TRANH (1969 – 1973)</a:t>
            </a:r>
            <a:endParaRPr lang="vi-VN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87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link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7" descr="ANd9GcTOtP_vN0kbTs7J77II6ztzLd7Wzt7RaDsWAAo_74PCraO0Pel94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0"/>
            <a:ext cx="52435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1" name="Rectangle 9"/>
          <p:cNvSpPr>
            <a:spLocks noChangeArrowheads="1"/>
          </p:cNvSpPr>
          <p:nvPr/>
        </p:nvSpPr>
        <p:spPr bwMode="auto">
          <a:xfrm>
            <a:off x="6781800" y="1666429"/>
            <a:ext cx="3657600" cy="3539430"/>
          </a:xfrm>
          <a:prstGeom prst="rect">
            <a:avLst/>
          </a:prstGeom>
          <a:solidFill>
            <a:srgbClr val="FFFF99"/>
          </a:solidFill>
          <a:ln w="76200" cmpd="tri">
            <a:solidFill>
              <a:srgbClr val="0000FF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f-ZA" sz="2800" b="1" dirty="0">
                <a:solidFill>
                  <a:srgbClr val="FF0000"/>
                </a:solidFill>
              </a:rPr>
              <a:t>Kiến trúc sư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f-ZA" sz="2800" b="1" dirty="0">
                <a:solidFill>
                  <a:srgbClr val="FF0000"/>
                </a:solidFill>
              </a:rPr>
              <a:t>Huỳnh Tấn Phát (1913-1989)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f-ZA" sz="2800" b="1" dirty="0">
                <a:solidFill>
                  <a:srgbClr val="0000FF"/>
                </a:solidFill>
              </a:rPr>
              <a:t>Chủ tịch Chính phủ </a:t>
            </a:r>
            <a:r>
              <a:rPr lang="af-ZA" sz="2800" b="1" dirty="0" smtClean="0">
                <a:solidFill>
                  <a:srgbClr val="0000FF"/>
                </a:solidFill>
              </a:rPr>
              <a:t>CM lâm </a:t>
            </a:r>
            <a:r>
              <a:rPr lang="af-ZA" sz="2800" b="1" dirty="0">
                <a:solidFill>
                  <a:srgbClr val="0000FF"/>
                </a:solidFill>
              </a:rPr>
              <a:t>thời </a:t>
            </a:r>
            <a:endParaRPr lang="af-ZA" sz="2800" b="1" dirty="0" smtClean="0">
              <a:solidFill>
                <a:srgbClr val="0000FF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f-ZA" sz="2800" b="1" dirty="0" smtClean="0">
                <a:solidFill>
                  <a:srgbClr val="0000FF"/>
                </a:solidFill>
              </a:rPr>
              <a:t>Cộng </a:t>
            </a:r>
            <a:r>
              <a:rPr lang="af-ZA" sz="2800" b="1" dirty="0">
                <a:solidFill>
                  <a:srgbClr val="0000FF"/>
                </a:solidFill>
              </a:rPr>
              <a:t>hòa miền Nam Việt Nam </a:t>
            </a:r>
            <a:endParaRPr lang="af-ZA" sz="2800" b="1" dirty="0" smtClean="0">
              <a:solidFill>
                <a:srgbClr val="0000FF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f-ZA" sz="2800" b="1" dirty="0" smtClean="0">
                <a:solidFill>
                  <a:srgbClr val="0000FF"/>
                </a:solidFill>
              </a:rPr>
              <a:t>(</a:t>
            </a:r>
            <a:r>
              <a:rPr lang="af-ZA" sz="2800" b="1" dirty="0">
                <a:solidFill>
                  <a:srgbClr val="0000FF"/>
                </a:solidFill>
              </a:rPr>
              <a:t>1969-1976)</a:t>
            </a:r>
          </a:p>
        </p:txBody>
      </p:sp>
    </p:spTree>
    <p:extLst>
      <p:ext uri="{BB962C8B-B14F-4D97-AF65-F5344CB8AC3E}">
        <p14:creationId xmlns:p14="http://schemas.microsoft.com/office/powerpoint/2010/main" val="295933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TNO_102794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1524000" y="5613400"/>
            <a:ext cx="9144000" cy="1244600"/>
          </a:xfrm>
          <a:prstGeom prst="rect">
            <a:avLst/>
          </a:prstGeom>
          <a:solidFill>
            <a:srgbClr val="CCFFCC"/>
          </a:solidFill>
          <a:ln w="57150" cmpd="thickThin">
            <a:solidFill>
              <a:srgbClr val="FF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f-ZA" sz="2400" b="1">
                <a:solidFill>
                  <a:srgbClr val="0000FF"/>
                </a:solidFill>
              </a:rPr>
              <a:t>Hoàng thân </a:t>
            </a:r>
            <a:r>
              <a:rPr lang="af-ZA" sz="2400" b="1">
                <a:solidFill>
                  <a:srgbClr val="FF0000"/>
                </a:solidFill>
              </a:rPr>
              <a:t>Norodom Shihanouk</a:t>
            </a:r>
            <a:r>
              <a:rPr lang="af-ZA" sz="2400" b="1">
                <a:solidFill>
                  <a:srgbClr val="0000FF"/>
                </a:solidFill>
              </a:rPr>
              <a:t>; Cố vấn </a:t>
            </a:r>
            <a:r>
              <a:rPr lang="af-ZA" sz="2400" b="1">
                <a:solidFill>
                  <a:srgbClr val="FF0000"/>
                </a:solidFill>
              </a:rPr>
              <a:t>Nguyễn Hữu Thọ</a:t>
            </a:r>
            <a:r>
              <a:rPr lang="af-ZA" sz="2400" b="1">
                <a:solidFill>
                  <a:srgbClr val="0000FF"/>
                </a:solidFill>
              </a:rPr>
              <a:t>;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f-ZA" sz="2400" b="1">
                <a:solidFill>
                  <a:srgbClr val="0000FF"/>
                </a:solidFill>
              </a:rPr>
              <a:t>Thủ tướng </a:t>
            </a:r>
            <a:r>
              <a:rPr lang="af-ZA" sz="2400" b="1">
                <a:solidFill>
                  <a:srgbClr val="FF0000"/>
                </a:solidFill>
              </a:rPr>
              <a:t>Phạm Văn Đồng</a:t>
            </a:r>
            <a:r>
              <a:rPr lang="af-ZA" sz="2400" b="1">
                <a:solidFill>
                  <a:srgbClr val="0000FF"/>
                </a:solidFill>
              </a:rPr>
              <a:t> và Hoàng thân </a:t>
            </a:r>
            <a:r>
              <a:rPr lang="af-ZA" sz="2400" b="1">
                <a:solidFill>
                  <a:srgbClr val="FF0000"/>
                </a:solidFill>
              </a:rPr>
              <a:t>Souphanouvong</a:t>
            </a:r>
            <a:r>
              <a:rPr lang="af-ZA" sz="2400" b="1">
                <a:solidFill>
                  <a:srgbClr val="0000FF"/>
                </a:solidFill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af-ZA" sz="2400" b="1">
                <a:solidFill>
                  <a:srgbClr val="0000FF"/>
                </a:solidFill>
              </a:rPr>
              <a:t>tại Hội nghị Cấp cao ba nước Đông Dương, năm 1970 </a:t>
            </a:r>
          </a:p>
        </p:txBody>
      </p:sp>
    </p:spTree>
    <p:extLst>
      <p:ext uri="{BB962C8B-B14F-4D97-AF65-F5344CB8AC3E}">
        <p14:creationId xmlns:p14="http://schemas.microsoft.com/office/powerpoint/2010/main" val="124379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956</Words>
  <Application>Microsoft Office PowerPoint</Application>
  <PresentationFormat>Widescreen</PresentationFormat>
  <Paragraphs>71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VNI-Times</vt:lpstr>
      <vt:lpstr>Wingdings</vt:lpstr>
      <vt:lpstr>Office Theme</vt:lpstr>
      <vt:lpstr>1_Office Theme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Hồ Minh Thành</dc:creator>
  <cp:lastModifiedBy>Hồ Minh Thành</cp:lastModifiedBy>
  <cp:revision>18</cp:revision>
  <dcterms:created xsi:type="dcterms:W3CDTF">2020-04-07T03:30:38Z</dcterms:created>
  <dcterms:modified xsi:type="dcterms:W3CDTF">2020-04-08T02:18:58Z</dcterms:modified>
</cp:coreProperties>
</file>