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5"/>
  </p:notesMasterIdLst>
  <p:handoutMasterIdLst>
    <p:handoutMasterId r:id="rId16"/>
  </p:handoutMasterIdLst>
  <p:sldIdLst>
    <p:sldId id="353" r:id="rId3"/>
    <p:sldId id="363" r:id="rId4"/>
    <p:sldId id="347" r:id="rId5"/>
    <p:sldId id="354" r:id="rId6"/>
    <p:sldId id="259" r:id="rId7"/>
    <p:sldId id="356" r:id="rId8"/>
    <p:sldId id="298" r:id="rId9"/>
    <p:sldId id="307" r:id="rId10"/>
    <p:sldId id="357" r:id="rId11"/>
    <p:sldId id="358" r:id="rId12"/>
    <p:sldId id="338"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2" autoAdjust="0"/>
    <p:restoredTop sz="94660"/>
  </p:normalViewPr>
  <p:slideViewPr>
    <p:cSldViewPr snapToGrid="0" showGuides="1">
      <p:cViewPr varScale="1">
        <p:scale>
          <a:sx n="80" d="100"/>
          <a:sy n="80" d="100"/>
        </p:scale>
        <p:origin x="562" y="58"/>
      </p:cViewPr>
      <p:guideLst>
        <p:guide orient="horz" pos="2472"/>
        <p:guide pos="3840"/>
      </p:guideLst>
    </p:cSldViewPr>
  </p:slideViewPr>
  <p:notesTextViewPr>
    <p:cViewPr>
      <p:scale>
        <a:sx n="1" d="1"/>
        <a:sy n="1" d="1"/>
      </p:scale>
      <p:origin x="0" y="0"/>
    </p:cViewPr>
  </p:notesTextViewPr>
  <p:sorterViewPr>
    <p:cViewPr>
      <p:scale>
        <a:sx n="100" d="100"/>
        <a:sy n="100" d="100"/>
      </p:scale>
      <p:origin x="0" y="-1992"/>
    </p:cViewPr>
  </p:sorterViewPr>
  <p:notesViewPr>
    <p:cSldViewPr snapToGrid="0">
      <p:cViewPr varScale="1">
        <p:scale>
          <a:sx n="61" d="100"/>
          <a:sy n="61" d="100"/>
        </p:scale>
        <p:origin x="316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6B5235-A2AE-509E-666D-8A0A116472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1B67A0-A029-B04A-924B-22419DEB6F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08E791-B42A-47FF-B026-4855E09646F6}" type="datetimeFigureOut">
              <a:rPr lang="en-US" smtClean="0"/>
              <a:t>9/7/2024</a:t>
            </a:fld>
            <a:endParaRPr lang="en-US"/>
          </a:p>
        </p:txBody>
      </p:sp>
      <p:sp>
        <p:nvSpPr>
          <p:cNvPr id="4" name="Footer Placeholder 3">
            <a:extLst>
              <a:ext uri="{FF2B5EF4-FFF2-40B4-BE49-F238E27FC236}">
                <a16:creationId xmlns:a16="http://schemas.microsoft.com/office/drawing/2014/main" id="{DEB58642-CA75-62C4-7F9B-F538E97AB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AB1F2C-5D2D-6B16-4249-D2BE4ED902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7E713-1742-42DC-875C-FEE1EEFD8DF5}" type="slidenum">
              <a:rPr lang="en-US" smtClean="0"/>
              <a:t>‹#›</a:t>
            </a:fld>
            <a:endParaRPr lang="en-US"/>
          </a:p>
        </p:txBody>
      </p:sp>
    </p:spTree>
    <p:extLst>
      <p:ext uri="{BB962C8B-B14F-4D97-AF65-F5344CB8AC3E}">
        <p14:creationId xmlns:p14="http://schemas.microsoft.com/office/powerpoint/2010/main" val="3021179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9425" y="2102174"/>
            <a:ext cx="6546079" cy="3996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86573" y="3062909"/>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89"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6AC0BE9-E5EC-46E1-A4D1-78FDFBED0AEE}"/>
              </a:ext>
            </a:extLst>
          </p:cNvPr>
          <p:cNvSpPr/>
          <p:nvPr/>
        </p:nvSpPr>
        <p:spPr>
          <a:xfrm>
            <a:off x="1433514" y="2105298"/>
            <a:ext cx="9324975" cy="2647407"/>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6A40F545-2E89-4D11-AA0E-EC51787F302A}"/>
              </a:ext>
            </a:extLst>
          </p:cNvPr>
          <p:cNvSpPr txBox="1"/>
          <p:nvPr/>
        </p:nvSpPr>
        <p:spPr>
          <a:xfrm>
            <a:off x="-1597" y="2734869"/>
            <a:ext cx="12191993" cy="1388265"/>
          </a:xfrm>
          <a:prstGeom prst="rect">
            <a:avLst/>
          </a:prstGeom>
          <a:noFill/>
        </p:spPr>
        <p:txBody>
          <a:bodyPr wrap="square" rtlCol="0" anchor="ctr">
            <a:spAutoFit/>
          </a:bodyPr>
          <a:lstStyle/>
          <a:p>
            <a:pPr algn="ctr">
              <a:lnSpc>
                <a:spcPct val="130000"/>
              </a:lnSpc>
              <a:spcAft>
                <a:spcPts val="1200"/>
              </a:spcAft>
            </a:pPr>
            <a:r>
              <a:rPr lang="en-US" sz="3200" b="1">
                <a:solidFill>
                  <a:schemeClr val="bg1"/>
                </a:solidFill>
                <a:latin typeface="+mj-lt"/>
              </a:rPr>
              <a:t>CHỦ ĐỀ E</a:t>
            </a:r>
            <a:r>
              <a:rPr lang="en-US" sz="3200" b="1" baseline="30000">
                <a:solidFill>
                  <a:schemeClr val="bg1"/>
                </a:solidFill>
                <a:latin typeface="+mj-lt"/>
              </a:rPr>
              <a:t>ICT</a:t>
            </a:r>
            <a:r>
              <a:rPr lang="en-US" sz="3200" b="1">
                <a:solidFill>
                  <a:schemeClr val="bg1"/>
                </a:solidFill>
                <a:latin typeface="+mj-lt"/>
              </a:rPr>
              <a:t>: ỨNG DỤNG TIN HỌC</a:t>
            </a:r>
          </a:p>
          <a:p>
            <a:pPr algn="ctr">
              <a:lnSpc>
                <a:spcPct val="130000"/>
              </a:lnSpc>
            </a:pPr>
            <a:r>
              <a:rPr lang="en-US" sz="2600" b="1">
                <a:solidFill>
                  <a:schemeClr val="bg1"/>
                </a:solidFill>
                <a:latin typeface="+mj-lt"/>
              </a:rPr>
              <a:t>THỰC HÀNH SỬ DỤNG PHẦN MỀM TẠO TRANG WEB</a:t>
            </a:r>
            <a:endParaRPr lang="en-GB" sz="2600">
              <a:solidFill>
                <a:schemeClr val="bg1"/>
              </a:solidFill>
              <a:latin typeface="+mj-lt"/>
            </a:endParaRPr>
          </a:p>
        </p:txBody>
      </p:sp>
    </p:spTree>
    <p:extLst>
      <p:ext uri="{BB962C8B-B14F-4D97-AF65-F5344CB8AC3E}">
        <p14:creationId xmlns:p14="http://schemas.microsoft.com/office/powerpoint/2010/main" val="311237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1">
            <a:extLst>
              <a:ext uri="{FF2B5EF4-FFF2-40B4-BE49-F238E27FC236}">
                <a16:creationId xmlns:a16="http://schemas.microsoft.com/office/drawing/2014/main" id="{48AF13AE-5DE2-84DD-1D0B-61A2AFBB4EEE}"/>
              </a:ext>
            </a:extLst>
          </p:cNvPr>
          <p:cNvSpPr>
            <a:spLocks noGrp="1"/>
          </p:cNvSpPr>
          <p:nvPr>
            <p:ph type="body" sz="quarter" idx="10"/>
          </p:nvPr>
        </p:nvSpPr>
        <p:spPr>
          <a:xfrm>
            <a:off x="323530" y="339510"/>
            <a:ext cx="11573197" cy="724247"/>
          </a:xfrm>
        </p:spPr>
        <p:txBody>
          <a:bodyPr/>
          <a:lstStyle/>
          <a:p>
            <a:r>
              <a:rPr lang="en-US" sz="4000"/>
              <a:t>2. Giới thiệu phần mềm Mobirise</a:t>
            </a:r>
            <a:endParaRPr lang="en-US" sz="4000" dirty="0"/>
          </a:p>
        </p:txBody>
      </p:sp>
      <p:sp>
        <p:nvSpPr>
          <p:cNvPr id="2" name="Rectangle 2">
            <a:extLst>
              <a:ext uri="{FF2B5EF4-FFF2-40B4-BE49-F238E27FC236}">
                <a16:creationId xmlns:a16="http://schemas.microsoft.com/office/drawing/2014/main" id="{B83C2A0B-5738-53F3-5393-044D666A984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72688299-7F1E-6149-7122-772F804F02A5}"/>
              </a:ext>
            </a:extLst>
          </p:cNvPr>
          <p:cNvSpPr>
            <a:spLocks noChangeArrowheads="1"/>
          </p:cNvSpPr>
          <p:nvPr/>
        </p:nvSpPr>
        <p:spPr bwMode="auto">
          <a:xfrm>
            <a:off x="2962771" y="6273876"/>
            <a:ext cx="6266459" cy="400110"/>
          </a:xfrm>
          <a:prstGeom prst="rect">
            <a:avLst/>
          </a:prstGeom>
          <a:solidFill>
            <a:schemeClr val="accent1">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lang="en-US" sz="2000" i="1">
                <a:effectLst/>
                <a:latin typeface="+mj-lt"/>
                <a:ea typeface="Arial" panose="020B0604020202020204" pitchFamily="34" charset="0"/>
              </a:rPr>
              <a:t>Khối mẫu được cung cấp trong phần mềm Mobirise.</a:t>
            </a:r>
            <a:endParaRPr kumimoji="0" lang="en-US" altLang="en-US" sz="2400" b="0" i="0" u="none" strike="noStrike" cap="none" normalizeH="0" baseline="0">
              <a:ln>
                <a:noFill/>
              </a:ln>
              <a:solidFill>
                <a:schemeClr val="tx1"/>
              </a:solidFill>
              <a:effectLst/>
              <a:latin typeface="+mj-lt"/>
            </a:endParaRPr>
          </a:p>
        </p:txBody>
      </p:sp>
      <p:pic>
        <p:nvPicPr>
          <p:cNvPr id="4" name="Picture 3">
            <a:extLst>
              <a:ext uri="{FF2B5EF4-FFF2-40B4-BE49-F238E27FC236}">
                <a16:creationId xmlns:a16="http://schemas.microsoft.com/office/drawing/2014/main" id="{F76C7229-6854-B7F2-2F43-48AE144C1C01}"/>
              </a:ext>
            </a:extLst>
          </p:cNvPr>
          <p:cNvPicPr>
            <a:picLocks noChangeAspect="1"/>
          </p:cNvPicPr>
          <p:nvPr/>
        </p:nvPicPr>
        <p:blipFill>
          <a:blip r:embed="rId2"/>
          <a:stretch>
            <a:fillRect/>
          </a:stretch>
        </p:blipFill>
        <p:spPr>
          <a:xfrm>
            <a:off x="2432180" y="1266825"/>
            <a:ext cx="7327640" cy="4727996"/>
          </a:xfrm>
          <a:prstGeom prst="rect">
            <a:avLst/>
          </a:prstGeom>
        </p:spPr>
      </p:pic>
    </p:spTree>
    <p:extLst>
      <p:ext uri="{BB962C8B-B14F-4D97-AF65-F5344CB8AC3E}">
        <p14:creationId xmlns:p14="http://schemas.microsoft.com/office/powerpoint/2010/main" val="158666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DD9FC4-1BEC-4AFC-8BB2-74ECCB621B36}"/>
              </a:ext>
            </a:extLst>
          </p:cNvPr>
          <p:cNvSpPr txBox="1"/>
          <p:nvPr/>
        </p:nvSpPr>
        <p:spPr>
          <a:xfrm>
            <a:off x="394984" y="2533650"/>
            <a:ext cx="5358116" cy="3095976"/>
          </a:xfrm>
          <a:prstGeom prst="rect">
            <a:avLst/>
          </a:prstGeom>
          <a:noFill/>
        </p:spPr>
        <p:txBody>
          <a:bodyPr wrap="square" rtlCol="0">
            <a:spAutoFit/>
          </a:bodyPr>
          <a:lstStyle/>
          <a:p>
            <a:pPr algn="ctr">
              <a:lnSpc>
                <a:spcPct val="150000"/>
              </a:lnSpc>
              <a:spcAft>
                <a:spcPts val="600"/>
              </a:spcAft>
            </a:pPr>
            <a:r>
              <a:rPr lang="en-US" altLang="ko-KR" sz="2600" b="1">
                <a:solidFill>
                  <a:schemeClr val="bg1"/>
                </a:solidFill>
                <a:cs typeface="Arial" pitchFamily="34" charset="0"/>
              </a:rPr>
              <a:t>Yêu cầu</a:t>
            </a:r>
          </a:p>
          <a:p>
            <a:pPr algn="just">
              <a:lnSpc>
                <a:spcPct val="150000"/>
              </a:lnSpc>
            </a:pPr>
            <a:r>
              <a:rPr lang="en-US" altLang="ko-KR" sz="2600">
                <a:solidFill>
                  <a:schemeClr val="bg1"/>
                </a:solidFill>
                <a:cs typeface="Arial" pitchFamily="34" charset="0"/>
              </a:rPr>
              <a:t>Em hãy mở một mẫu trang web trên phần mềm Mobirise và sửa nội dung văn bản, hình ảnh trên trang web đó.</a:t>
            </a:r>
            <a:endParaRPr lang="en-US" altLang="ko-KR" sz="2600" dirty="0">
              <a:solidFill>
                <a:schemeClr val="bg1"/>
              </a:solidFill>
              <a:cs typeface="Arial" pitchFamily="34" charset="0"/>
            </a:endParaRPr>
          </a:p>
        </p:txBody>
      </p:sp>
      <p:pic>
        <p:nvPicPr>
          <p:cNvPr id="8" name="Picture Placeholder 7" descr="A group of screenshots of a mobile device&#10;&#10;Description automatically generated">
            <a:extLst>
              <a:ext uri="{FF2B5EF4-FFF2-40B4-BE49-F238E27FC236}">
                <a16:creationId xmlns:a16="http://schemas.microsoft.com/office/drawing/2014/main" id="{E6A4B5FF-6B8A-E876-48BA-9A45D4096A5A}"/>
              </a:ext>
            </a:extLst>
          </p:cNvPr>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t="5284" b="5284"/>
          <a:stretch>
            <a:fillRect/>
          </a:stretch>
        </p:blipFill>
        <p:spPr/>
      </p:pic>
      <p:sp>
        <p:nvSpPr>
          <p:cNvPr id="10" name="Text Placeholder 1">
            <a:extLst>
              <a:ext uri="{FF2B5EF4-FFF2-40B4-BE49-F238E27FC236}">
                <a16:creationId xmlns:a16="http://schemas.microsoft.com/office/drawing/2014/main" id="{7683513F-E85D-7923-B78B-DEA3DDD3381F}"/>
              </a:ext>
            </a:extLst>
          </p:cNvPr>
          <p:cNvSpPr txBox="1">
            <a:spLocks/>
          </p:cNvSpPr>
          <p:nvPr/>
        </p:nvSpPr>
        <p:spPr>
          <a:xfrm>
            <a:off x="323530" y="339510"/>
            <a:ext cx="11573197" cy="72424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t>3. Thực hành</a:t>
            </a:r>
            <a:endParaRPr lang="en-US" sz="4000" dirty="0"/>
          </a:p>
        </p:txBody>
      </p:sp>
      <p:sp>
        <p:nvSpPr>
          <p:cNvPr id="11" name="Oval 10">
            <a:extLst>
              <a:ext uri="{FF2B5EF4-FFF2-40B4-BE49-F238E27FC236}">
                <a16:creationId xmlns:a16="http://schemas.microsoft.com/office/drawing/2014/main" id="{79A37C84-72C2-6BB4-DEFE-52E34D80E212}"/>
              </a:ext>
            </a:extLst>
          </p:cNvPr>
          <p:cNvSpPr/>
          <p:nvPr/>
        </p:nvSpPr>
        <p:spPr>
          <a:xfrm>
            <a:off x="137506" y="2197815"/>
            <a:ext cx="671669" cy="671669"/>
          </a:xfrm>
          <a:prstGeom prst="ellipse">
            <a:avLst/>
          </a:prstGeom>
          <a:solidFill>
            <a:schemeClr val="accent1">
              <a:lumMod val="40000"/>
              <a:lumOff val="6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Oval 1">
            <a:extLst>
              <a:ext uri="{FF2B5EF4-FFF2-40B4-BE49-F238E27FC236}">
                <a16:creationId xmlns:a16="http://schemas.microsoft.com/office/drawing/2014/main" id="{4CC482C5-F2B7-9799-F946-FB3745D380E2}"/>
              </a:ext>
            </a:extLst>
          </p:cNvPr>
          <p:cNvSpPr/>
          <p:nvPr/>
        </p:nvSpPr>
        <p:spPr>
          <a:xfrm>
            <a:off x="282155" y="2316376"/>
            <a:ext cx="358525" cy="434545"/>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2530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8B7A2893-9BCA-436F-8183-79AE4376B6A4}"/>
              </a:ext>
            </a:extLst>
          </p:cNvPr>
          <p:cNvSpPr/>
          <p:nvPr/>
        </p:nvSpPr>
        <p:spPr>
          <a:xfrm>
            <a:off x="2516778" y="2105297"/>
            <a:ext cx="7158445" cy="2647406"/>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 name="TextBox 8">
            <a:extLst>
              <a:ext uri="{FF2B5EF4-FFF2-40B4-BE49-F238E27FC236}">
                <a16:creationId xmlns:a16="http://schemas.microsoft.com/office/drawing/2014/main" id="{D205C176-8719-4D33-9847-3AEE0D3582B4}"/>
              </a:ext>
            </a:extLst>
          </p:cNvPr>
          <p:cNvSpPr txBox="1"/>
          <p:nvPr/>
        </p:nvSpPr>
        <p:spPr>
          <a:xfrm>
            <a:off x="4898070" y="2986161"/>
            <a:ext cx="4777152" cy="92333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white"/>
                </a:solidFill>
                <a:effectLst/>
                <a:uLnTx/>
                <a:uFillTx/>
                <a:latin typeface="Arial"/>
                <a:ea typeface="맑은 고딕"/>
                <a:cs typeface="Arial" pitchFamily="34" charset="0"/>
              </a:rPr>
              <a:t>THANK YOU</a:t>
            </a:r>
            <a:endParaRPr kumimoji="0" lang="ko-KR" altLang="en-US" sz="5400" b="0"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pic>
        <p:nvPicPr>
          <p:cNvPr id="11" name="Picture 10">
            <a:extLst>
              <a:ext uri="{FF2B5EF4-FFF2-40B4-BE49-F238E27FC236}">
                <a16:creationId xmlns:a16="http://schemas.microsoft.com/office/drawing/2014/main" id="{138A169A-5D7F-44A5-917C-9C11C983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8" y="2576545"/>
            <a:ext cx="1162438" cy="1704910"/>
          </a:xfrm>
          <a:prstGeom prst="rect">
            <a:avLst/>
          </a:prstGeom>
        </p:spPr>
      </p:pic>
    </p:spTree>
    <p:extLst>
      <p:ext uri="{BB962C8B-B14F-4D97-AF65-F5344CB8AC3E}">
        <p14:creationId xmlns:p14="http://schemas.microsoft.com/office/powerpoint/2010/main" val="409627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6AC0BE9-E5EC-46E1-A4D1-78FDFBED0AEE}"/>
              </a:ext>
            </a:extLst>
          </p:cNvPr>
          <p:cNvSpPr/>
          <p:nvPr/>
        </p:nvSpPr>
        <p:spPr>
          <a:xfrm>
            <a:off x="1433514" y="2105298"/>
            <a:ext cx="9324975" cy="2647407"/>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71321854-91CD-45FA-A162-CB9665435875}"/>
              </a:ext>
            </a:extLst>
          </p:cNvPr>
          <p:cNvSpPr txBox="1"/>
          <p:nvPr/>
        </p:nvSpPr>
        <p:spPr>
          <a:xfrm>
            <a:off x="1" y="3136613"/>
            <a:ext cx="12191999" cy="584775"/>
          </a:xfrm>
          <a:prstGeom prst="rect">
            <a:avLst/>
          </a:prstGeom>
          <a:noFill/>
        </p:spPr>
        <p:txBody>
          <a:bodyPr wrap="square" rtlCol="0" anchor="ctr">
            <a:spAutoFit/>
          </a:bodyPr>
          <a:lstStyle/>
          <a:p>
            <a:pPr algn="ctr"/>
            <a:r>
              <a:rPr lang="en-US" sz="3200" b="1">
                <a:solidFill>
                  <a:schemeClr val="bg1"/>
                </a:solidFill>
                <a:latin typeface="+mj-lt"/>
              </a:rPr>
              <a:t>BÀI 1. GIỚI THIỆU PHẦN MỀM TẠO WEBSITE</a:t>
            </a:r>
            <a:endParaRPr lang="en-GB" sz="3200">
              <a:solidFill>
                <a:schemeClr val="bg1"/>
              </a:solidFill>
              <a:latin typeface="+mj-lt"/>
            </a:endParaRPr>
          </a:p>
        </p:txBody>
      </p:sp>
    </p:spTree>
    <p:extLst>
      <p:ext uri="{BB962C8B-B14F-4D97-AF65-F5344CB8AC3E}">
        <p14:creationId xmlns:p14="http://schemas.microsoft.com/office/powerpoint/2010/main" val="162608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31522" y="871013"/>
            <a:ext cx="3078479" cy="923330"/>
          </a:xfrm>
          <a:prstGeom prst="rect">
            <a:avLst/>
          </a:prstGeom>
          <a:noFill/>
        </p:spPr>
        <p:txBody>
          <a:bodyPr wrap="square" rtlCol="0" anchor="ctr">
            <a:spAutoFit/>
          </a:bodyPr>
          <a:lstStyle/>
          <a:p>
            <a:r>
              <a:rPr lang="en-US" altLang="ko-KR" sz="5400">
                <a:solidFill>
                  <a:schemeClr val="bg1"/>
                </a:solidFill>
                <a:cs typeface="Arial" pitchFamily="34" charset="0"/>
              </a:rPr>
              <a:t>Nội dung</a:t>
            </a:r>
            <a:endParaRPr lang="ko-KR" altLang="en-US" sz="5400" dirty="0">
              <a:solidFill>
                <a:schemeClr val="bg1"/>
              </a:solidFill>
              <a:cs typeface="Arial" pitchFamily="34" charset="0"/>
            </a:endParaRPr>
          </a:p>
        </p:txBody>
      </p:sp>
      <p:sp>
        <p:nvSpPr>
          <p:cNvPr id="6" name="Oval 5">
            <a:extLst>
              <a:ext uri="{FF2B5EF4-FFF2-40B4-BE49-F238E27FC236}">
                <a16:creationId xmlns:a16="http://schemas.microsoft.com/office/drawing/2014/main" id="{DB9003E6-D5FA-493C-922E-2ACBE88C1441}"/>
              </a:ext>
            </a:extLst>
          </p:cNvPr>
          <p:cNvSpPr>
            <a:spLocks noChangeAspect="1"/>
          </p:cNvSpPr>
          <p:nvPr/>
        </p:nvSpPr>
        <p:spPr>
          <a:xfrm>
            <a:off x="4628833" y="4696411"/>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cs typeface="Arial" pitchFamily="34" charset="0"/>
            </a:endParaRPr>
          </a:p>
        </p:txBody>
      </p:sp>
      <p:sp>
        <p:nvSpPr>
          <p:cNvPr id="7" name="Oval 6">
            <a:extLst>
              <a:ext uri="{FF2B5EF4-FFF2-40B4-BE49-F238E27FC236}">
                <a16:creationId xmlns:a16="http://schemas.microsoft.com/office/drawing/2014/main" id="{16EFDFA9-41E7-4D74-82AC-05168E3280FB}"/>
              </a:ext>
            </a:extLst>
          </p:cNvPr>
          <p:cNvSpPr>
            <a:spLocks noChangeAspect="1"/>
          </p:cNvSpPr>
          <p:nvPr/>
        </p:nvSpPr>
        <p:spPr>
          <a:xfrm>
            <a:off x="4628833" y="3277919"/>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8" name="Oval 7">
            <a:extLst>
              <a:ext uri="{FF2B5EF4-FFF2-40B4-BE49-F238E27FC236}">
                <a16:creationId xmlns:a16="http://schemas.microsoft.com/office/drawing/2014/main" id="{1FD0B405-D456-45C1-AE2C-62CA410EBCDA}"/>
              </a:ext>
            </a:extLst>
          </p:cNvPr>
          <p:cNvSpPr>
            <a:spLocks noChangeAspect="1"/>
          </p:cNvSpPr>
          <p:nvPr/>
        </p:nvSpPr>
        <p:spPr>
          <a:xfrm>
            <a:off x="4628833" y="1859427"/>
            <a:ext cx="731520" cy="731520"/>
          </a:xfrm>
          <a:prstGeom prst="ellipse">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cs typeface="Arial" pitchFamily="34" charset="0"/>
            </a:endParaRPr>
          </a:p>
        </p:txBody>
      </p:sp>
      <p:sp>
        <p:nvSpPr>
          <p:cNvPr id="9" name="TextBox 8">
            <a:extLst>
              <a:ext uri="{FF2B5EF4-FFF2-40B4-BE49-F238E27FC236}">
                <a16:creationId xmlns:a16="http://schemas.microsoft.com/office/drawing/2014/main" id="{2EEC6711-1784-41AF-B752-322BD9DED904}"/>
              </a:ext>
            </a:extLst>
          </p:cNvPr>
          <p:cNvSpPr txBox="1"/>
          <p:nvPr/>
        </p:nvSpPr>
        <p:spPr>
          <a:xfrm>
            <a:off x="4642900" y="1923263"/>
            <a:ext cx="703387" cy="584775"/>
          </a:xfrm>
          <a:prstGeom prst="rect">
            <a:avLst/>
          </a:prstGeom>
          <a:noFill/>
        </p:spPr>
        <p:txBody>
          <a:bodyPr wrap="square" lIns="108000" rIns="108000" rtlCol="0">
            <a:spAutoFit/>
          </a:bodyPr>
          <a:lstStyle/>
          <a:p>
            <a:pPr algn="ctr"/>
            <a:r>
              <a:rPr lang="en-US" altLang="ko-KR" sz="3200" b="1" dirty="0">
                <a:solidFill>
                  <a:schemeClr val="accent4"/>
                </a:solidFill>
                <a:cs typeface="Arial" pitchFamily="34" charset="0"/>
              </a:rPr>
              <a:t>01</a:t>
            </a:r>
            <a:endParaRPr lang="ko-KR" altLang="en-US" sz="3200" b="1" dirty="0">
              <a:solidFill>
                <a:schemeClr val="accent4"/>
              </a:solidFill>
              <a:cs typeface="Arial" pitchFamily="34" charset="0"/>
            </a:endParaRPr>
          </a:p>
        </p:txBody>
      </p:sp>
      <p:sp>
        <p:nvSpPr>
          <p:cNvPr id="11" name="TextBox 10">
            <a:extLst>
              <a:ext uri="{FF2B5EF4-FFF2-40B4-BE49-F238E27FC236}">
                <a16:creationId xmlns:a16="http://schemas.microsoft.com/office/drawing/2014/main" id="{EFB4EC09-22C7-4D92-B329-36AAFC26D4DC}"/>
              </a:ext>
            </a:extLst>
          </p:cNvPr>
          <p:cNvSpPr txBox="1"/>
          <p:nvPr/>
        </p:nvSpPr>
        <p:spPr>
          <a:xfrm>
            <a:off x="5611544" y="1976569"/>
            <a:ext cx="6199456" cy="584775"/>
          </a:xfrm>
          <a:prstGeom prst="rect">
            <a:avLst/>
          </a:prstGeom>
          <a:noFill/>
        </p:spPr>
        <p:txBody>
          <a:bodyPr wrap="square" lIns="108000" rIns="108000" rtlCol="0">
            <a:spAutoFit/>
          </a:bodyPr>
          <a:lstStyle/>
          <a:p>
            <a:r>
              <a:rPr lang="en-GB" altLang="ko-KR" sz="3200" b="1">
                <a:solidFill>
                  <a:schemeClr val="bg1"/>
                </a:solidFill>
                <a:cs typeface="Arial" pitchFamily="34" charset="0"/>
              </a:rPr>
              <a:t>Phần mềm tạo website</a:t>
            </a:r>
            <a:endParaRPr lang="ko-KR" altLang="en-US" sz="3200" b="1" dirty="0">
              <a:solidFill>
                <a:schemeClr val="bg1"/>
              </a:solidFill>
              <a:cs typeface="Arial" pitchFamily="34" charset="0"/>
            </a:endParaRPr>
          </a:p>
        </p:txBody>
      </p:sp>
      <p:sp>
        <p:nvSpPr>
          <p:cNvPr id="14" name="TextBox 13">
            <a:extLst>
              <a:ext uri="{FF2B5EF4-FFF2-40B4-BE49-F238E27FC236}">
                <a16:creationId xmlns:a16="http://schemas.microsoft.com/office/drawing/2014/main" id="{DFDF9449-3585-4495-9802-D20D1D4680D3}"/>
              </a:ext>
            </a:extLst>
          </p:cNvPr>
          <p:cNvSpPr txBox="1"/>
          <p:nvPr/>
        </p:nvSpPr>
        <p:spPr>
          <a:xfrm>
            <a:off x="4656089" y="3359615"/>
            <a:ext cx="677008" cy="584775"/>
          </a:xfrm>
          <a:prstGeom prst="rect">
            <a:avLst/>
          </a:prstGeom>
          <a:noFill/>
        </p:spPr>
        <p:txBody>
          <a:bodyPr wrap="square" lIns="108000" rIns="108000" rtlCol="0">
            <a:spAutoFit/>
          </a:bodyPr>
          <a:lstStyle/>
          <a:p>
            <a:pPr algn="ctr"/>
            <a:r>
              <a:rPr lang="en-US" altLang="ko-KR" sz="3200" b="1" dirty="0">
                <a:solidFill>
                  <a:schemeClr val="accent3"/>
                </a:solidFill>
                <a:cs typeface="Arial" pitchFamily="34" charset="0"/>
              </a:rPr>
              <a:t>02</a:t>
            </a:r>
            <a:endParaRPr lang="ko-KR" altLang="en-US" sz="3200" b="1" dirty="0">
              <a:solidFill>
                <a:schemeClr val="accent3"/>
              </a:solidFill>
              <a:cs typeface="Arial" pitchFamily="34" charset="0"/>
            </a:endParaRPr>
          </a:p>
        </p:txBody>
      </p:sp>
      <p:sp>
        <p:nvSpPr>
          <p:cNvPr id="16" name="TextBox 15">
            <a:extLst>
              <a:ext uri="{FF2B5EF4-FFF2-40B4-BE49-F238E27FC236}">
                <a16:creationId xmlns:a16="http://schemas.microsoft.com/office/drawing/2014/main" id="{261927F0-7EFB-4EFB-9935-45442B0E7CE4}"/>
              </a:ext>
            </a:extLst>
          </p:cNvPr>
          <p:cNvSpPr txBox="1"/>
          <p:nvPr/>
        </p:nvSpPr>
        <p:spPr>
          <a:xfrm>
            <a:off x="5611544" y="3356001"/>
            <a:ext cx="6199456" cy="584775"/>
          </a:xfrm>
          <a:prstGeom prst="rect">
            <a:avLst/>
          </a:prstGeom>
          <a:noFill/>
        </p:spPr>
        <p:txBody>
          <a:bodyPr wrap="square" lIns="108000" rIns="108000" rtlCol="0">
            <a:spAutoFit/>
          </a:bodyPr>
          <a:lstStyle/>
          <a:p>
            <a:r>
              <a:rPr lang="en-GB" altLang="ko-KR" sz="3200" b="1">
                <a:solidFill>
                  <a:schemeClr val="bg1"/>
                </a:solidFill>
                <a:cs typeface="Arial" pitchFamily="34" charset="0"/>
              </a:rPr>
              <a:t>Giới thiệu phần mềm Mobirise</a:t>
            </a:r>
            <a:endParaRPr lang="ko-KR" altLang="en-US" sz="3200" b="1" dirty="0">
              <a:solidFill>
                <a:schemeClr val="bg1"/>
              </a:solidFill>
              <a:cs typeface="Arial" pitchFamily="34" charset="0"/>
            </a:endParaRPr>
          </a:p>
        </p:txBody>
      </p:sp>
      <p:sp>
        <p:nvSpPr>
          <p:cNvPr id="19" name="TextBox 18">
            <a:extLst>
              <a:ext uri="{FF2B5EF4-FFF2-40B4-BE49-F238E27FC236}">
                <a16:creationId xmlns:a16="http://schemas.microsoft.com/office/drawing/2014/main" id="{91026E0C-B9D3-4EF7-B6A5-F2B23BDB6CC1}"/>
              </a:ext>
            </a:extLst>
          </p:cNvPr>
          <p:cNvSpPr txBox="1"/>
          <p:nvPr/>
        </p:nvSpPr>
        <p:spPr>
          <a:xfrm>
            <a:off x="4656089" y="4776892"/>
            <a:ext cx="677008" cy="584775"/>
          </a:xfrm>
          <a:prstGeom prst="rect">
            <a:avLst/>
          </a:prstGeom>
          <a:noFill/>
        </p:spPr>
        <p:txBody>
          <a:bodyPr wrap="square" lIns="108000" rIns="108000" rtlCol="0">
            <a:spAutoFit/>
          </a:bodyPr>
          <a:lstStyle/>
          <a:p>
            <a:pPr algn="ctr"/>
            <a:r>
              <a:rPr lang="en-US" altLang="ko-KR"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sp>
        <p:nvSpPr>
          <p:cNvPr id="21" name="TextBox 20">
            <a:extLst>
              <a:ext uri="{FF2B5EF4-FFF2-40B4-BE49-F238E27FC236}">
                <a16:creationId xmlns:a16="http://schemas.microsoft.com/office/drawing/2014/main" id="{FBF56A36-B029-437D-A868-2A9AA05B4F40}"/>
              </a:ext>
            </a:extLst>
          </p:cNvPr>
          <p:cNvSpPr txBox="1"/>
          <p:nvPr/>
        </p:nvSpPr>
        <p:spPr>
          <a:xfrm>
            <a:off x="5611544" y="4781349"/>
            <a:ext cx="6199456" cy="584775"/>
          </a:xfrm>
          <a:prstGeom prst="rect">
            <a:avLst/>
          </a:prstGeom>
          <a:noFill/>
        </p:spPr>
        <p:txBody>
          <a:bodyPr wrap="square" lIns="108000" rIns="108000" rtlCol="0">
            <a:spAutoFit/>
          </a:bodyPr>
          <a:lstStyle/>
          <a:p>
            <a:r>
              <a:rPr lang="en-GB" altLang="ko-KR" sz="3200" b="1">
                <a:solidFill>
                  <a:schemeClr val="bg1"/>
                </a:solidFill>
                <a:cs typeface="Arial" pitchFamily="34" charset="0"/>
              </a:rPr>
              <a:t>Thực hành</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0C4DAE92-A49B-B72D-BF91-50A44D338845}"/>
              </a:ext>
            </a:extLst>
          </p:cNvPr>
          <p:cNvSpPr/>
          <p:nvPr/>
        </p:nvSpPr>
        <p:spPr>
          <a:xfrm>
            <a:off x="609600" y="1717964"/>
            <a:ext cx="5715000" cy="2971800"/>
          </a:xfrm>
          <a:prstGeom prst="cloudCallout">
            <a:avLst>
              <a:gd name="adj1" fmla="val -45207"/>
              <a:gd name="adj2" fmla="val 55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Các trang web được tạo ra bằng cách nào?</a:t>
            </a:r>
            <a:endParaRPr lang="en-US" sz="2800">
              <a:latin typeface="+mj-lt"/>
            </a:endParaRPr>
          </a:p>
        </p:txBody>
      </p:sp>
      <p:pic>
        <p:nvPicPr>
          <p:cNvPr id="3" name="Picture 2">
            <a:extLst>
              <a:ext uri="{FF2B5EF4-FFF2-40B4-BE49-F238E27FC236}">
                <a16:creationId xmlns:a16="http://schemas.microsoft.com/office/drawing/2014/main" id="{34AC60CE-141B-7981-3D14-C061EC473E00}"/>
              </a:ext>
            </a:extLst>
          </p:cNvPr>
          <p:cNvPicPr>
            <a:picLocks noChangeAspect="1"/>
          </p:cNvPicPr>
          <p:nvPr/>
        </p:nvPicPr>
        <p:blipFill>
          <a:blip r:embed="rId2"/>
          <a:stretch>
            <a:fillRect/>
          </a:stretch>
        </p:blipFill>
        <p:spPr>
          <a:xfrm>
            <a:off x="6629400" y="127271"/>
            <a:ext cx="5438787" cy="6603460"/>
          </a:xfrm>
          <a:prstGeom prst="rect">
            <a:avLst/>
          </a:prstGeom>
        </p:spPr>
      </p:pic>
    </p:spTree>
    <p:extLst>
      <p:ext uri="{BB962C8B-B14F-4D97-AF65-F5344CB8AC3E}">
        <p14:creationId xmlns:p14="http://schemas.microsoft.com/office/powerpoint/2010/main" val="15235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sz="4000"/>
              <a:t>1. Phần mềm tạo website</a:t>
            </a:r>
            <a:endParaRPr lang="en-US" sz="4000" dirty="0"/>
          </a:p>
        </p:txBody>
      </p:sp>
      <p:sp>
        <p:nvSpPr>
          <p:cNvPr id="51" name="Rectangle 50">
            <a:extLst>
              <a:ext uri="{FF2B5EF4-FFF2-40B4-BE49-F238E27FC236}">
                <a16:creationId xmlns:a16="http://schemas.microsoft.com/office/drawing/2014/main" id="{A72657C1-F942-9410-A339-467627798E41}"/>
              </a:ext>
            </a:extLst>
          </p:cNvPr>
          <p:cNvSpPr/>
          <p:nvPr/>
        </p:nvSpPr>
        <p:spPr>
          <a:xfrm>
            <a:off x="904874" y="1305272"/>
            <a:ext cx="10382251" cy="17849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00">
                <a:solidFill>
                  <a:sysClr val="windowText" lastClr="000000"/>
                </a:solidFill>
              </a:rPr>
              <a:t>Phần mềm tạo websitte cung cấp các mẫu trang web và các mẫu trình bày cho các thành phần của trang web, người dùng có thể sử dụng các thao tác kéo thả để tạo, chỉnh sửa và xuất bản website.</a:t>
            </a:r>
          </a:p>
        </p:txBody>
      </p:sp>
      <p:pic>
        <p:nvPicPr>
          <p:cNvPr id="54" name="Picture 2" descr="Google Sites – Wikipedia tiếng Việt">
            <a:extLst>
              <a:ext uri="{FF2B5EF4-FFF2-40B4-BE49-F238E27FC236}">
                <a16:creationId xmlns:a16="http://schemas.microsoft.com/office/drawing/2014/main" id="{140EFB27-34AC-E3E8-3E3C-84E9F40D5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4468091"/>
            <a:ext cx="734871" cy="9291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Website Builder - Create a Free Website Today | Wix.com">
            <a:extLst>
              <a:ext uri="{FF2B5EF4-FFF2-40B4-BE49-F238E27FC236}">
                <a16:creationId xmlns:a16="http://schemas.microsoft.com/office/drawing/2014/main" id="{E5BE7A4B-C3EB-85FE-96B4-D617F25AC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03" y="5773838"/>
            <a:ext cx="1868315" cy="79457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Free Website Builder: Build a Free Website or Online Store | Weebly">
            <a:extLst>
              <a:ext uri="{FF2B5EF4-FFF2-40B4-BE49-F238E27FC236}">
                <a16:creationId xmlns:a16="http://schemas.microsoft.com/office/drawing/2014/main" id="{A5580DAE-057B-12A3-B7C3-D1D08C3DC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870" y="5807112"/>
            <a:ext cx="1007675" cy="7000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Mobirise - Wikipedia">
            <a:extLst>
              <a:ext uri="{FF2B5EF4-FFF2-40B4-BE49-F238E27FC236}">
                <a16:creationId xmlns:a16="http://schemas.microsoft.com/office/drawing/2014/main" id="{C0A4551E-92B8-1AB9-378C-9AABCD35E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1972" y="4372541"/>
            <a:ext cx="1206635" cy="120057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Nicepage - YouTube">
            <a:extLst>
              <a:ext uri="{FF2B5EF4-FFF2-40B4-BE49-F238E27FC236}">
                <a16:creationId xmlns:a16="http://schemas.microsoft.com/office/drawing/2014/main" id="{E3332203-0F02-2FAE-3BB1-C2BD050675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9421" y="5573113"/>
            <a:ext cx="1265695" cy="125933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Adobe Dreamweaver – Wikipedia tiếng Việt">
            <a:extLst>
              <a:ext uri="{FF2B5EF4-FFF2-40B4-BE49-F238E27FC236}">
                <a16:creationId xmlns:a16="http://schemas.microsoft.com/office/drawing/2014/main" id="{130144E6-841E-8E8B-E2A7-5569691DA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8629" y="5773838"/>
            <a:ext cx="932013" cy="904100"/>
          </a:xfrm>
          <a:prstGeom prst="rect">
            <a:avLst/>
          </a:prstGeom>
          <a:noFill/>
          <a:extLst>
            <a:ext uri="{909E8E84-426E-40DD-AFC4-6F175D3DCCD1}">
              <a14:hiddenFill xmlns:a14="http://schemas.microsoft.com/office/drawing/2010/main">
                <a:solidFill>
                  <a:srgbClr val="FFFFFF"/>
                </a:solidFill>
              </a14:hiddenFill>
            </a:ext>
          </a:extLst>
        </p:spPr>
      </p:pic>
      <p:sp>
        <p:nvSpPr>
          <p:cNvPr id="60" name="Title 1">
            <a:extLst>
              <a:ext uri="{FF2B5EF4-FFF2-40B4-BE49-F238E27FC236}">
                <a16:creationId xmlns:a16="http://schemas.microsoft.com/office/drawing/2014/main" id="{5B35E6B9-A6BA-281F-8375-36A4021A3932}"/>
              </a:ext>
            </a:extLst>
          </p:cNvPr>
          <p:cNvSpPr txBox="1">
            <a:spLocks/>
          </p:cNvSpPr>
          <p:nvPr/>
        </p:nvSpPr>
        <p:spPr>
          <a:xfrm>
            <a:off x="2073886" y="3469728"/>
            <a:ext cx="2081579" cy="533400"/>
          </a:xfrm>
          <a:prstGeom prst="rect">
            <a:avLst/>
          </a:prstGeom>
          <a:solidFill>
            <a:schemeClr val="accent1">
              <a:lumMod val="20000"/>
              <a:lumOff val="8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b="1">
                <a:solidFill>
                  <a:sysClr val="windowText" lastClr="000000"/>
                </a:solidFill>
              </a:rPr>
              <a:t>Trực tuyến</a:t>
            </a:r>
            <a:endParaRPr lang="en-US" sz="2800" b="1" dirty="0">
              <a:solidFill>
                <a:sysClr val="windowText" lastClr="000000"/>
              </a:solidFill>
            </a:endParaRPr>
          </a:p>
        </p:txBody>
      </p:sp>
      <p:sp>
        <p:nvSpPr>
          <p:cNvPr id="61" name="Title 1">
            <a:extLst>
              <a:ext uri="{FF2B5EF4-FFF2-40B4-BE49-F238E27FC236}">
                <a16:creationId xmlns:a16="http://schemas.microsoft.com/office/drawing/2014/main" id="{20C333CB-8679-EA06-B793-20512DBCCBAB}"/>
              </a:ext>
            </a:extLst>
          </p:cNvPr>
          <p:cNvSpPr txBox="1">
            <a:spLocks/>
          </p:cNvSpPr>
          <p:nvPr/>
        </p:nvSpPr>
        <p:spPr>
          <a:xfrm>
            <a:off x="7156542" y="3466753"/>
            <a:ext cx="2081579" cy="533400"/>
          </a:xfrm>
          <a:prstGeom prst="rect">
            <a:avLst/>
          </a:prstGeom>
          <a:solidFill>
            <a:schemeClr val="accent1">
              <a:lumMod val="20000"/>
              <a:lumOff val="80000"/>
            </a:schemeClr>
          </a:solidFill>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b="1">
                <a:solidFill>
                  <a:sysClr val="windowText" lastClr="000000"/>
                </a:solidFill>
              </a:rPr>
              <a:t>Ngoại tuyến</a:t>
            </a:r>
            <a:endParaRPr lang="en-US" sz="2800" b="1" dirty="0">
              <a:solidFill>
                <a:sysClr val="windowText" lastClr="000000"/>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sz="4000"/>
              <a:t>1. Phần mềm tạo website</a:t>
            </a:r>
            <a:endParaRPr lang="en-US" sz="4000" dirty="0"/>
          </a:p>
        </p:txBody>
      </p:sp>
      <p:sp>
        <p:nvSpPr>
          <p:cNvPr id="51" name="Rectangle 50">
            <a:extLst>
              <a:ext uri="{FF2B5EF4-FFF2-40B4-BE49-F238E27FC236}">
                <a16:creationId xmlns:a16="http://schemas.microsoft.com/office/drawing/2014/main" id="{A72657C1-F942-9410-A339-467627798E41}"/>
              </a:ext>
            </a:extLst>
          </p:cNvPr>
          <p:cNvSpPr/>
          <p:nvPr/>
        </p:nvSpPr>
        <p:spPr>
          <a:xfrm>
            <a:off x="2843052" y="1285875"/>
            <a:ext cx="6505896" cy="960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Theo em, phần mềm tạo website cần có những chức năng cơ bản nào?</a:t>
            </a:r>
            <a:endParaRPr lang="en-US" sz="2400">
              <a:latin typeface="+mj-lt"/>
            </a:endParaRPr>
          </a:p>
        </p:txBody>
      </p:sp>
      <p:sp>
        <p:nvSpPr>
          <p:cNvPr id="52" name="TextBox 51">
            <a:extLst>
              <a:ext uri="{FF2B5EF4-FFF2-40B4-BE49-F238E27FC236}">
                <a16:creationId xmlns:a16="http://schemas.microsoft.com/office/drawing/2014/main" id="{04DC8AA3-2008-EFD1-ED2B-8F674CD29B0D}"/>
              </a:ext>
            </a:extLst>
          </p:cNvPr>
          <p:cNvSpPr txBox="1"/>
          <p:nvPr/>
        </p:nvSpPr>
        <p:spPr>
          <a:xfrm>
            <a:off x="609601" y="2846794"/>
            <a:ext cx="5449824" cy="2115451"/>
          </a:xfrm>
          <a:prstGeom prst="rect">
            <a:avLst/>
          </a:prstGeom>
          <a:solidFill>
            <a:schemeClr val="accent1">
              <a:lumMod val="20000"/>
              <a:lumOff val="80000"/>
            </a:schemeClr>
          </a:solidFill>
        </p:spPr>
        <p:txBody>
          <a:bodyPr wrap="square" numCol="1">
            <a:spAutoFit/>
          </a:bodyPr>
          <a:lstStyle/>
          <a:p>
            <a:pPr marL="457189" indent="-457189" algn="just">
              <a:lnSpc>
                <a:spcPct val="120000"/>
              </a:lnSpc>
              <a:buFont typeface="Wingdings" panose="05000000000000000000" pitchFamily="2" charset="2"/>
              <a:buChar char="§"/>
            </a:pPr>
            <a:r>
              <a:rPr lang="en-US" sz="2800">
                <a:latin typeface="Times New Roman" panose="02020603050405020304" pitchFamily="18" charset="0"/>
              </a:rPr>
              <a:t>Tạo các trang web</a:t>
            </a: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Cung cấp các mẫu trang web </a:t>
            </a: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Chèn nội dung văn bản</a:t>
            </a: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Chèn hình ảnh, video</a:t>
            </a:r>
            <a:endParaRPr lang="en-GB" sz="2400">
              <a:latin typeface="Times New Roman" panose="02020603050405020304" pitchFamily="18" charset="0"/>
              <a:ea typeface="Times New Roman" panose="02020603050405020304" pitchFamily="18" charset="0"/>
            </a:endParaRPr>
          </a:p>
        </p:txBody>
      </p:sp>
      <p:sp>
        <p:nvSpPr>
          <p:cNvPr id="53" name="TextBox 52">
            <a:extLst>
              <a:ext uri="{FF2B5EF4-FFF2-40B4-BE49-F238E27FC236}">
                <a16:creationId xmlns:a16="http://schemas.microsoft.com/office/drawing/2014/main" id="{0C9EB2CB-704A-AAFD-C743-F4E56DEC4265}"/>
              </a:ext>
            </a:extLst>
          </p:cNvPr>
          <p:cNvSpPr txBox="1"/>
          <p:nvPr/>
        </p:nvSpPr>
        <p:spPr>
          <a:xfrm>
            <a:off x="6059425" y="2847242"/>
            <a:ext cx="5448300" cy="2115003"/>
          </a:xfrm>
          <a:prstGeom prst="rect">
            <a:avLst/>
          </a:prstGeom>
          <a:solidFill>
            <a:schemeClr val="accent1">
              <a:lumMod val="20000"/>
              <a:lumOff val="80000"/>
            </a:schemeClr>
          </a:solidFill>
        </p:spPr>
        <p:txBody>
          <a:bodyPr wrap="square" numCol="1">
            <a:spAutoFit/>
          </a:bodyPr>
          <a:lstStyle/>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Chèn liên kết (hyperlink)</a:t>
            </a:r>
            <a:endParaRPr lang="en-GB" sz="2400">
              <a:latin typeface="Times New Roman" panose="02020603050405020304" pitchFamily="18" charset="0"/>
              <a:ea typeface="Times New Roman" panose="02020603050405020304" pitchFamily="18" charset="0"/>
            </a:endParaRP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Chèn các biểu mẫu (forms)</a:t>
            </a:r>
            <a:endParaRPr lang="en-GB" sz="2400">
              <a:latin typeface="Times New Roman" panose="02020603050405020304" pitchFamily="18" charset="0"/>
              <a:ea typeface="Times New Roman" panose="02020603050405020304" pitchFamily="18" charset="0"/>
            </a:endParaRP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Tùy chỉnh giao diện (responsive)</a:t>
            </a:r>
            <a:endParaRPr lang="en-GB" sz="2400">
              <a:latin typeface="Times New Roman" panose="02020603050405020304" pitchFamily="18" charset="0"/>
              <a:ea typeface="Times New Roman" panose="02020603050405020304" pitchFamily="18" charset="0"/>
            </a:endParaRPr>
          </a:p>
          <a:p>
            <a:pPr marL="457189" indent="-457189" algn="just">
              <a:lnSpc>
                <a:spcPct val="120000"/>
              </a:lnSpc>
              <a:buFont typeface="Wingdings" panose="05000000000000000000" pitchFamily="2" charset="2"/>
              <a:buChar char="§"/>
            </a:pPr>
            <a:r>
              <a:rPr lang="en-US" sz="2800">
                <a:latin typeface="Times New Roman" panose="02020603050405020304" pitchFamily="18" charset="0"/>
                <a:ea typeface="Times New Roman" panose="02020603050405020304" pitchFamily="18" charset="0"/>
              </a:rPr>
              <a:t>Xuất bản website (publish)</a:t>
            </a:r>
            <a:endParaRPr lang="en-GB" sz="2800"/>
          </a:p>
        </p:txBody>
      </p:sp>
    </p:spTree>
    <p:extLst>
      <p:ext uri="{BB962C8B-B14F-4D97-AF65-F5344CB8AC3E}">
        <p14:creationId xmlns:p14="http://schemas.microsoft.com/office/powerpoint/2010/main" val="31116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1">
            <a:extLst>
              <a:ext uri="{FF2B5EF4-FFF2-40B4-BE49-F238E27FC236}">
                <a16:creationId xmlns:a16="http://schemas.microsoft.com/office/drawing/2014/main" id="{48AF13AE-5DE2-84DD-1D0B-61A2AFBB4EEE}"/>
              </a:ext>
            </a:extLst>
          </p:cNvPr>
          <p:cNvSpPr>
            <a:spLocks noGrp="1"/>
          </p:cNvSpPr>
          <p:nvPr>
            <p:ph type="body" sz="quarter" idx="10"/>
          </p:nvPr>
        </p:nvSpPr>
        <p:spPr>
          <a:xfrm>
            <a:off x="323530" y="339510"/>
            <a:ext cx="11573197" cy="724247"/>
          </a:xfrm>
        </p:spPr>
        <p:txBody>
          <a:bodyPr/>
          <a:lstStyle/>
          <a:p>
            <a:r>
              <a:rPr lang="en-US" sz="4000"/>
              <a:t>2. Giới thiệu phần mềm Mobirise</a:t>
            </a:r>
            <a:endParaRPr lang="en-US" sz="4000" dirty="0"/>
          </a:p>
        </p:txBody>
      </p:sp>
      <p:sp>
        <p:nvSpPr>
          <p:cNvPr id="62" name="TextBox 61">
            <a:extLst>
              <a:ext uri="{FF2B5EF4-FFF2-40B4-BE49-F238E27FC236}">
                <a16:creationId xmlns:a16="http://schemas.microsoft.com/office/drawing/2014/main" id="{3C77690A-7EB5-25D1-B236-C2E9963A99F6}"/>
              </a:ext>
            </a:extLst>
          </p:cNvPr>
          <p:cNvSpPr txBox="1"/>
          <p:nvPr/>
        </p:nvSpPr>
        <p:spPr>
          <a:xfrm>
            <a:off x="744830" y="1666877"/>
            <a:ext cx="10702340" cy="3890489"/>
          </a:xfrm>
          <a:prstGeom prst="rect">
            <a:avLst/>
          </a:prstGeom>
          <a:solidFill>
            <a:schemeClr val="accent6">
              <a:lumMod val="20000"/>
              <a:lumOff val="80000"/>
            </a:schemeClr>
          </a:solidFill>
        </p:spPr>
        <p:txBody>
          <a:bodyPr wrap="square">
            <a:spAutoFit/>
          </a:bodyPr>
          <a:lstStyle/>
          <a:p>
            <a:pPr marL="457200" indent="-457200" algn="just">
              <a:lnSpc>
                <a:spcPct val="150000"/>
              </a:lnSpc>
              <a:buFont typeface="Wingdings" panose="05000000000000000000" pitchFamily="2" charset="2"/>
              <a:buChar char="§"/>
            </a:pPr>
            <a:r>
              <a:rPr lang="en-US" sz="2800">
                <a:solidFill>
                  <a:sysClr val="windowText" lastClr="000000"/>
                </a:solidFill>
              </a:rPr>
              <a:t>Mobirise là phần mềm ngoại tuyến miễn phí dành cho các hệ điều hành Windows, MacOS, Linux cho phép tạo các website vừa và nhỏ.</a:t>
            </a:r>
          </a:p>
          <a:p>
            <a:pPr marL="457200" indent="-457200" algn="just">
              <a:lnSpc>
                <a:spcPct val="150000"/>
              </a:lnSpc>
              <a:buFont typeface="Wingdings" panose="05000000000000000000" pitchFamily="2" charset="2"/>
              <a:buChar char="§"/>
            </a:pPr>
            <a:r>
              <a:rPr lang="en-US" sz="2800">
                <a:solidFill>
                  <a:sysClr val="windowText" lastClr="000000"/>
                </a:solidFill>
              </a:rPr>
              <a:t>Để sử dụng Mobirse, người dùng có thể tải từ địa chỉ htttps://mobirise.com, sau đó cài đặt trên máy tính, đăng nhập qua tài khoản email hoặc hoặc Google, Facebook.</a:t>
            </a:r>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fade">
                                      <p:cBhvr>
                                        <p:cTn id="7" dur="5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fade">
                                      <p:cBhvr>
                                        <p:cTn id="12" dur="500"/>
                                        <p:tgtEl>
                                          <p:spTgt spid="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animEffect transition="in" filter="fade">
                                      <p:cBhvr>
                                        <p:cTn id="17" dur="500"/>
                                        <p:tgtEl>
                                          <p:spTgt spid="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B01E244E-81A8-1FD3-AC50-6476A5D7068A}"/>
              </a:ext>
            </a:extLst>
          </p:cNvPr>
          <p:cNvSpPr txBox="1"/>
          <p:nvPr/>
        </p:nvSpPr>
        <p:spPr>
          <a:xfrm>
            <a:off x="9606283" y="5980724"/>
            <a:ext cx="2499992" cy="829651"/>
          </a:xfrm>
          <a:prstGeom prst="rect">
            <a:avLst/>
          </a:prstGeom>
          <a:solidFill>
            <a:schemeClr val="accent1">
              <a:lumMod val="20000"/>
              <a:lumOff val="80000"/>
            </a:schemeClr>
          </a:solidFill>
        </p:spPr>
        <p:txBody>
          <a:bodyPr wrap="square">
            <a:spAutoFit/>
          </a:bodyPr>
          <a:lstStyle/>
          <a:p>
            <a:pPr indent="180340" algn="ctr">
              <a:lnSpc>
                <a:spcPct val="107000"/>
              </a:lnSpc>
              <a:spcAft>
                <a:spcPts val="800"/>
              </a:spcAft>
            </a:pPr>
            <a:r>
              <a:rPr lang="en-US" sz="2000">
                <a:effectLst/>
                <a:latin typeface="+mj-lt"/>
                <a:ea typeface="Arial" panose="020B0604020202020204" pitchFamily="34" charset="0"/>
                <a:cs typeface="Arial" panose="020B0604020202020204" pitchFamily="34" charset="0"/>
              </a:rPr>
              <a:t>Nút lệnh </a:t>
            </a:r>
          </a:p>
          <a:p>
            <a:pPr indent="180340" algn="ctr">
              <a:lnSpc>
                <a:spcPct val="107000"/>
              </a:lnSpc>
              <a:spcAft>
                <a:spcPts val="800"/>
              </a:spcAft>
            </a:pPr>
            <a:r>
              <a:rPr lang="en-US" sz="2000">
                <a:effectLst/>
                <a:latin typeface="+mj-lt"/>
                <a:ea typeface="Arial" panose="020B0604020202020204" pitchFamily="34" charset="0"/>
                <a:cs typeface="Arial" panose="020B0604020202020204" pitchFamily="34" charset="0"/>
              </a:rPr>
              <a:t>Add Block to Page</a:t>
            </a:r>
          </a:p>
        </p:txBody>
      </p:sp>
      <p:sp>
        <p:nvSpPr>
          <p:cNvPr id="8" name="Text Placeholder 1">
            <a:extLst>
              <a:ext uri="{FF2B5EF4-FFF2-40B4-BE49-F238E27FC236}">
                <a16:creationId xmlns:a16="http://schemas.microsoft.com/office/drawing/2014/main" id="{9BC42428-D270-A90E-041D-22BDBF5229CA}"/>
              </a:ext>
            </a:extLst>
          </p:cNvPr>
          <p:cNvSpPr>
            <a:spLocks noGrp="1"/>
          </p:cNvSpPr>
          <p:nvPr>
            <p:ph type="body" sz="quarter" idx="10"/>
          </p:nvPr>
        </p:nvSpPr>
        <p:spPr>
          <a:xfrm>
            <a:off x="323530" y="339510"/>
            <a:ext cx="11573197" cy="724247"/>
          </a:xfrm>
        </p:spPr>
        <p:txBody>
          <a:bodyPr/>
          <a:lstStyle/>
          <a:p>
            <a:r>
              <a:rPr lang="en-US" sz="4000"/>
              <a:t>2. Giới thiệu phần mềm Mobirise</a:t>
            </a:r>
            <a:endParaRPr lang="en-US" sz="4000" dirty="0"/>
          </a:p>
        </p:txBody>
      </p:sp>
      <p:pic>
        <p:nvPicPr>
          <p:cNvPr id="63" name="Picture 62">
            <a:extLst>
              <a:ext uri="{FF2B5EF4-FFF2-40B4-BE49-F238E27FC236}">
                <a16:creationId xmlns:a16="http://schemas.microsoft.com/office/drawing/2014/main" id="{F2D8913A-830D-BB0D-2464-025327C9A0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3625" y="1956029"/>
            <a:ext cx="7839075" cy="4652428"/>
          </a:xfrm>
          <a:prstGeom prst="rect">
            <a:avLst/>
          </a:prstGeom>
        </p:spPr>
      </p:pic>
      <p:sp>
        <p:nvSpPr>
          <p:cNvPr id="65" name="TextBox 64">
            <a:extLst>
              <a:ext uri="{FF2B5EF4-FFF2-40B4-BE49-F238E27FC236}">
                <a16:creationId xmlns:a16="http://schemas.microsoft.com/office/drawing/2014/main" id="{E0C14A35-7B61-C3B8-5FFF-B9BEBEE52C8C}"/>
              </a:ext>
            </a:extLst>
          </p:cNvPr>
          <p:cNvSpPr txBox="1"/>
          <p:nvPr/>
        </p:nvSpPr>
        <p:spPr>
          <a:xfrm>
            <a:off x="94930" y="2045988"/>
            <a:ext cx="2238695" cy="397738"/>
          </a:xfrm>
          <a:prstGeom prst="rect">
            <a:avLst/>
          </a:prstGeom>
          <a:solidFill>
            <a:schemeClr val="accent1">
              <a:lumMod val="20000"/>
              <a:lumOff val="80000"/>
            </a:schemeClr>
          </a:solidFill>
        </p:spPr>
        <p:txBody>
          <a:bodyPr wrap="square">
            <a:spAutoFit/>
          </a:bodyPr>
          <a:lstStyle/>
          <a:p>
            <a:pPr indent="180340" algn="just">
              <a:lnSpc>
                <a:spcPct val="107000"/>
              </a:lnSpc>
              <a:spcAft>
                <a:spcPts val="800"/>
              </a:spcAft>
            </a:pPr>
            <a:r>
              <a:rPr lang="en-US" sz="2000">
                <a:effectLst/>
                <a:latin typeface="+mj-lt"/>
                <a:ea typeface="Arial" panose="020B0604020202020204" pitchFamily="34" charset="0"/>
                <a:cs typeface="Arial" panose="020B0604020202020204" pitchFamily="34" charset="0"/>
              </a:rPr>
              <a:t>Thanh công cụ</a:t>
            </a:r>
          </a:p>
        </p:txBody>
      </p:sp>
      <p:sp>
        <p:nvSpPr>
          <p:cNvPr id="67" name="TextBox 66">
            <a:extLst>
              <a:ext uri="{FF2B5EF4-FFF2-40B4-BE49-F238E27FC236}">
                <a16:creationId xmlns:a16="http://schemas.microsoft.com/office/drawing/2014/main" id="{6C184A88-C5F4-A63F-27F7-45E986943A39}"/>
              </a:ext>
            </a:extLst>
          </p:cNvPr>
          <p:cNvSpPr txBox="1"/>
          <p:nvPr/>
        </p:nvSpPr>
        <p:spPr>
          <a:xfrm>
            <a:off x="1047590" y="1235550"/>
            <a:ext cx="10515920" cy="519886"/>
          </a:xfrm>
          <a:prstGeom prst="rect">
            <a:avLst/>
          </a:prstGeom>
          <a:noFill/>
        </p:spPr>
        <p:txBody>
          <a:bodyPr wrap="square">
            <a:spAutoFit/>
          </a:bodyPr>
          <a:lstStyle/>
          <a:p>
            <a:pPr indent="180340" algn="just">
              <a:lnSpc>
                <a:spcPct val="107000"/>
              </a:lnSpc>
              <a:spcAft>
                <a:spcPts val="800"/>
              </a:spcAft>
            </a:pPr>
            <a:r>
              <a:rPr lang="en-US" sz="2800">
                <a:effectLst/>
                <a:latin typeface="+mj-lt"/>
                <a:ea typeface="Arial" panose="020B0604020202020204" pitchFamily="34" charset="0"/>
                <a:cs typeface="Arial" panose="020B0604020202020204" pitchFamily="34" charset="0"/>
              </a:rPr>
              <a:t>Màn hình làm việc của Mobirise gồm các thành phần chính:</a:t>
            </a:r>
            <a:endParaRPr lang="en-US" sz="2000">
              <a:effectLst/>
              <a:latin typeface="+mj-lt"/>
              <a:ea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FEED642-ED73-2151-2682-4473A1DA1C53}"/>
              </a:ext>
            </a:extLst>
          </p:cNvPr>
          <p:cNvSpPr txBox="1"/>
          <p:nvPr/>
        </p:nvSpPr>
        <p:spPr>
          <a:xfrm>
            <a:off x="933129" y="3411434"/>
            <a:ext cx="2667321" cy="397738"/>
          </a:xfrm>
          <a:prstGeom prst="rect">
            <a:avLst/>
          </a:prstGeom>
          <a:solidFill>
            <a:schemeClr val="accent1">
              <a:lumMod val="20000"/>
              <a:lumOff val="80000"/>
            </a:schemeClr>
          </a:solidFill>
        </p:spPr>
        <p:txBody>
          <a:bodyPr wrap="square">
            <a:spAutoFit/>
          </a:bodyPr>
          <a:lstStyle/>
          <a:p>
            <a:pPr indent="180340" algn="just">
              <a:lnSpc>
                <a:spcPct val="107000"/>
              </a:lnSpc>
              <a:spcAft>
                <a:spcPts val="800"/>
              </a:spcAft>
            </a:pPr>
            <a:r>
              <a:rPr lang="en-US" sz="2000">
                <a:effectLst/>
                <a:latin typeface="+mj-lt"/>
                <a:ea typeface="Arial" panose="020B0604020202020204" pitchFamily="34" charset="0"/>
                <a:cs typeface="Arial" panose="020B0604020202020204" pitchFamily="34" charset="0"/>
              </a:rPr>
              <a:t>Vùng làm việc chính</a:t>
            </a:r>
          </a:p>
        </p:txBody>
      </p:sp>
    </p:spTree>
    <p:extLst>
      <p:ext uri="{BB962C8B-B14F-4D97-AF65-F5344CB8AC3E}">
        <p14:creationId xmlns:p14="http://schemas.microsoft.com/office/powerpoint/2010/main" val="342313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1">
            <a:extLst>
              <a:ext uri="{FF2B5EF4-FFF2-40B4-BE49-F238E27FC236}">
                <a16:creationId xmlns:a16="http://schemas.microsoft.com/office/drawing/2014/main" id="{48AF13AE-5DE2-84DD-1D0B-61A2AFBB4EEE}"/>
              </a:ext>
            </a:extLst>
          </p:cNvPr>
          <p:cNvSpPr>
            <a:spLocks noGrp="1"/>
          </p:cNvSpPr>
          <p:nvPr>
            <p:ph type="body" sz="quarter" idx="10"/>
          </p:nvPr>
        </p:nvSpPr>
        <p:spPr>
          <a:xfrm>
            <a:off x="323530" y="339510"/>
            <a:ext cx="11573197" cy="724247"/>
          </a:xfrm>
        </p:spPr>
        <p:txBody>
          <a:bodyPr/>
          <a:lstStyle/>
          <a:p>
            <a:r>
              <a:rPr lang="en-US" sz="4000"/>
              <a:t>2. Giới thiệu phần mềm Mobirise</a:t>
            </a:r>
            <a:endParaRPr lang="en-US" sz="4000" dirty="0"/>
          </a:p>
        </p:txBody>
      </p:sp>
      <p:sp>
        <p:nvSpPr>
          <p:cNvPr id="2" name="Rectangle 2">
            <a:extLst>
              <a:ext uri="{FF2B5EF4-FFF2-40B4-BE49-F238E27FC236}">
                <a16:creationId xmlns:a16="http://schemas.microsoft.com/office/drawing/2014/main" id="{B83C2A0B-5738-53F3-5393-044D666A984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0">
            <a:extLst>
              <a:ext uri="{FF2B5EF4-FFF2-40B4-BE49-F238E27FC236}">
                <a16:creationId xmlns:a16="http://schemas.microsoft.com/office/drawing/2014/main" id="{219AA084-8C48-E13C-7F33-07E57E31F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1214047"/>
            <a:ext cx="7753350" cy="5007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2688299-7F1E-6149-7122-772F804F02A5}"/>
              </a:ext>
            </a:extLst>
          </p:cNvPr>
          <p:cNvSpPr>
            <a:spLocks noChangeArrowheads="1"/>
          </p:cNvSpPr>
          <p:nvPr/>
        </p:nvSpPr>
        <p:spPr bwMode="auto">
          <a:xfrm>
            <a:off x="3483746" y="6273876"/>
            <a:ext cx="5224508" cy="400110"/>
          </a:xfrm>
          <a:prstGeom prst="rect">
            <a:avLst/>
          </a:prstGeom>
          <a:solidFill>
            <a:schemeClr val="accent1">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chemeClr val="tx1"/>
                </a:solidFill>
                <a:effectLst/>
                <a:latin typeface="+mj-lt"/>
                <a:ea typeface="Arial" panose="020B0604020202020204" pitchFamily="34" charset="0"/>
                <a:cs typeface="Times New Roman" panose="02020603050405020304" pitchFamily="18" charset="0"/>
              </a:rPr>
              <a:t>Một số mẫu trang web được cung cấp sẵn.</a:t>
            </a: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530747941"/>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2967</TotalTime>
  <Words>347</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Times New Roman</vt:lpstr>
      <vt:lpstr>Wingdings</vt:lpstr>
      <vt:lpstr>Cover and End Slide Master</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Huynh Thi Yen Phuong</cp:lastModifiedBy>
  <cp:revision>81</cp:revision>
  <dcterms:created xsi:type="dcterms:W3CDTF">2020-01-20T05:08:25Z</dcterms:created>
  <dcterms:modified xsi:type="dcterms:W3CDTF">2024-09-07T13:04:02Z</dcterms:modified>
</cp:coreProperties>
</file>