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737" r:id="rId3"/>
    <p:sldMasterId id="2147483761" r:id="rId4"/>
  </p:sldMasterIdLst>
  <p:notesMasterIdLst>
    <p:notesMasterId r:id="rId23"/>
  </p:notesMasterIdLst>
  <p:sldIdLst>
    <p:sldId id="284" r:id="rId5"/>
    <p:sldId id="717" r:id="rId6"/>
    <p:sldId id="718" r:id="rId7"/>
    <p:sldId id="715" r:id="rId8"/>
    <p:sldId id="719" r:id="rId9"/>
    <p:sldId id="716" r:id="rId10"/>
    <p:sldId id="637" r:id="rId11"/>
    <p:sldId id="720" r:id="rId12"/>
    <p:sldId id="721" r:id="rId13"/>
    <p:sldId id="628" r:id="rId14"/>
    <p:sldId id="724" r:id="rId15"/>
    <p:sldId id="725" r:id="rId16"/>
    <p:sldId id="726" r:id="rId17"/>
    <p:sldId id="722" r:id="rId18"/>
    <p:sldId id="3847" r:id="rId19"/>
    <p:sldId id="723" r:id="rId20"/>
    <p:sldId id="562" r:id="rId21"/>
    <p:sldId id="681" r:id="rId22"/>
  </p:sldIdLst>
  <p:sldSz cx="12192000" cy="6858000"/>
  <p:notesSz cx="6858000" cy="9144000"/>
  <p:embeddedFontLst>
    <p:embeddedFont>
      <p:font typeface="Avenir Next LT Pro" panose="020B0504020202020204" pitchFamily="34" charset="0"/>
      <p:regular r:id="rId24"/>
      <p:bold r:id="rId25"/>
      <p:italic r:id="rId26"/>
      <p:boldItalic r:id="rId27"/>
    </p:embeddedFont>
    <p:embeddedFont>
      <p:font typeface="Avenir Next LT Pro Light" panose="020B0304020202020204" pitchFamily="34" charset="0"/>
      <p:regular r:id="rId28"/>
      <p:italic r:id="rId29"/>
    </p:embeddedFont>
    <p:embeddedFont>
      <p:font typeface="Cambria" panose="02040503050406030204" pitchFamily="18" charset="0"/>
      <p:regular r:id="rId30"/>
      <p:bold r:id="rId31"/>
      <p:italic r:id="rId32"/>
      <p:boldItalic r:id="rId33"/>
    </p:embeddedFont>
    <p:embeddedFont>
      <p:font typeface="Noto Sans" panose="020B0502040504020204" pitchFamily="34" charset="0"/>
      <p:regular r:id="rId34"/>
      <p:bold r:id="rId35"/>
      <p:italic r:id="rId36"/>
      <p:boldItalic r:id="rId37"/>
    </p:embeddedFont>
    <p:embeddedFont>
      <p:font typeface="Quire Sans Pro Light" panose="020B0302040400020003" pitchFamily="34" charset="0"/>
      <p:regular r:id="rId38"/>
      <p:italic r:id="rId39"/>
    </p:embeddedFont>
    <p:embeddedFont>
      <p:font typeface="Tisa Offc Serif Pro" panose="02010504030101020102" pitchFamily="2" charset="0"/>
      <p:regular r:id="rId40"/>
      <p:bold r:id="rId41"/>
      <p:italic r:id="rId42"/>
      <p:boldItalic r:id="rId43"/>
    </p:embeddedFont>
    <p:embeddedFont>
      <p:font typeface="Tw Cen MT" panose="020B0602020104020603" pitchFamily="34" charset="0"/>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ABC"/>
    <a:srgbClr val="DFDBFD"/>
    <a:srgbClr val="17A810"/>
    <a:srgbClr val="FAD9C2"/>
    <a:srgbClr val="FDDFFC"/>
    <a:srgbClr val="E9BDFF"/>
    <a:srgbClr val="FBB3F8"/>
    <a:srgbClr val="DBB2CB"/>
    <a:srgbClr val="3A1953"/>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varScale="1">
        <p:scale>
          <a:sx n="78" d="100"/>
          <a:sy n="78" d="100"/>
        </p:scale>
        <p:origin x="802"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n Võ" userId="e0de574612cad4ee" providerId="LiveId" clId="{19AAB76F-4896-4E6A-8CF0-5360AEDD7830}"/>
    <pc:docChg chg="delSld">
      <pc:chgData name="Tuyến Võ" userId="e0de574612cad4ee" providerId="LiveId" clId="{19AAB76F-4896-4E6A-8CF0-5360AEDD7830}" dt="2025-02-14T11:21:31.933" v="2" actId="47"/>
      <pc:docMkLst>
        <pc:docMk/>
      </pc:docMkLst>
      <pc:sldChg chg="del">
        <pc:chgData name="Tuyến Võ" userId="e0de574612cad4ee" providerId="LiveId" clId="{19AAB76F-4896-4E6A-8CF0-5360AEDD7830}" dt="2025-02-14T11:21:23.673" v="1" actId="47"/>
        <pc:sldMkLst>
          <pc:docMk/>
          <pc:sldMk cId="820041436" sldId="463"/>
        </pc:sldMkLst>
      </pc:sldChg>
      <pc:sldChg chg="del">
        <pc:chgData name="Tuyến Võ" userId="e0de574612cad4ee" providerId="LiveId" clId="{19AAB76F-4896-4E6A-8CF0-5360AEDD7830}" dt="2025-02-14T11:20:32.973" v="0" actId="47"/>
        <pc:sldMkLst>
          <pc:docMk/>
          <pc:sldMk cId="1686997006" sldId="3854"/>
        </pc:sldMkLst>
      </pc:sldChg>
      <pc:sldChg chg="del">
        <pc:chgData name="Tuyến Võ" userId="e0de574612cad4ee" providerId="LiveId" clId="{19AAB76F-4896-4E6A-8CF0-5360AEDD7830}" dt="2025-02-14T11:21:31.933" v="2" actId="47"/>
        <pc:sldMkLst>
          <pc:docMk/>
          <pc:sldMk cId="3975186589" sldId="38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2/14/2025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B8977-3604-4A78-9A64-23469B76DA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09839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B8977-3604-4A78-9A64-23469B76DA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1183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7D50D-BAA9-464B-B391-243138E078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2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181414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8758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9033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07774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14404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202059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3727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71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7058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96846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106492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284376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4114242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vi-VN" altLang="vi-VN">
                <a:latin typeface="Noto Sans"/>
                <a:ea typeface="Noto Sans"/>
              </a:rPr>
              <a:t>Bấm vào đây để chỉnh sửa kiểu tiêu đề chính</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a:latin typeface="Noto Sans"/>
                <a:ea typeface="Noto Sans"/>
              </a:rPr>
              <a:t>Bấm vào đây để chỉnh sửa kiểu phụ đề chính</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3217267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idx="1"/>
          </p:nvPr>
        </p:nvSpPr>
        <p:spPr/>
        <p:txBody>
          <a:bodyPr>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6239190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vi-VN" altLang="vi-VN">
                <a:latin typeface="Noto Sans"/>
                <a:ea typeface="Noto Sans"/>
              </a:rPr>
              <a:t>Bấm vào đây để chỉnh</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a:latin typeface="Noto Sans"/>
                <a:ea typeface="Noto Sans"/>
              </a:rPr>
              <a:t>Bấm vào đây để chỉnh sửa kiểu văn bản chính</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33661046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39388118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a:latin typeface="Noto Sans"/>
                <a:ea typeface="Noto Sans"/>
              </a:rPr>
              <a:t>Bấm vào đây để chỉnh</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7" name="日期占位符 6"/>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1121488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日期占位符 2"/>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97149043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329870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38243121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a:latin typeface="Noto Sans"/>
                <a:ea typeface="Noto Sans"/>
              </a:rPr>
              <a:t>Bấm vào đây để chỉnh sửa kiểu tiêu đề</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a:latin typeface="Noto Sans"/>
                <a:ea typeface="Noto Sans"/>
              </a:rPr>
              <a:t>Bấm vào đây để chỉnh</a:t>
            </a:r>
            <a:endParaRPr lang="zh-CN" altLang="en-US"/>
          </a:p>
        </p:txBody>
      </p:sp>
      <p:sp>
        <p:nvSpPr>
          <p:cNvPr id="5" name="日期占位符 4"/>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266598970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a:latin typeface="Noto Sans"/>
                <a:ea typeface="Noto Sans"/>
              </a:rPr>
              <a:t>Bấm vào đây để chỉnh sửa kiểu tiêu</a:t>
            </a:r>
            <a:endParaRPr lang="zh-CN" altLang="en-US"/>
          </a:p>
        </p:txBody>
      </p:sp>
      <p:sp>
        <p:nvSpPr>
          <p:cNvPr id="3" name="竖排文字占位符 2"/>
          <p:cNvSpPr>
            <a:spLocks noGrp="1"/>
          </p:cNvSpPr>
          <p:nvPr>
            <p:ph type="body" orient="vert" idx="1"/>
          </p:nvPr>
        </p:nvSpPr>
        <p:spPr/>
        <p:txBody>
          <a:bodyPr vert="vert">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52494730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vi-VN" altLang="vi-VN" sz="4200">
                <a:latin typeface="Noto Sans"/>
                <a:ea typeface="Noto Sans"/>
              </a:rPr>
              <a:t>Bấm vào đây để chỉnh sửa kiểu tiêu đề</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vi-VN" altLang="vi-VN">
                <a:latin typeface="Noto Sans"/>
                <a:ea typeface="Noto Sans"/>
              </a:rPr>
              <a:t>Bấm vào đây để</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181329237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266824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3553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77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B8A6E1-44B2-54E1-6460-1C9B27EE75FD}"/>
              </a:ext>
              <a:ext uri="{C183D7F6-B498-43B3-948B-1728B52AA6E4}">
                <adec:decorative xmlns:adec="http://schemas.microsoft.com/office/drawing/2017/decorative" val="1"/>
              </a:ext>
            </a:extLst>
          </p:cNvPr>
          <p:cNvGrpSpPr/>
          <p:nvPr userDrawn="1"/>
        </p:nvGrpSpPr>
        <p:grpSpPr>
          <a:xfrm>
            <a:off x="0" y="0"/>
            <a:ext cx="5698912" cy="6858001"/>
            <a:chOff x="0" y="-1"/>
            <a:chExt cx="5698912" cy="6858001"/>
          </a:xfrm>
        </p:grpSpPr>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itle 1">
            <a:extLst>
              <a:ext uri="{FF2B5EF4-FFF2-40B4-BE49-F238E27FC236}">
                <a16:creationId xmlns:a16="http://schemas.microsoft.com/office/drawing/2014/main" id="{4F9EBE3B-A856-C23C-4698-B764DF4BC70D}"/>
              </a:ext>
            </a:extLst>
          </p:cNvPr>
          <p:cNvSpPr>
            <a:spLocks noGrp="1"/>
          </p:cNvSpPr>
          <p:nvPr>
            <p:ph type="title" hasCustomPrompt="1"/>
          </p:nvPr>
        </p:nvSpPr>
        <p:spPr>
          <a:xfrm>
            <a:off x="6222118" y="262762"/>
            <a:ext cx="5507421" cy="3649718"/>
          </a:xfrm>
        </p:spPr>
        <p:txBody>
          <a:bodyPr anchor="b">
            <a:normAutofit/>
          </a:bodyPr>
          <a:lstStyle>
            <a:lvl1pPr>
              <a:defRPr sz="6000"/>
            </a:lvl1pPr>
          </a:lstStyle>
          <a:p>
            <a:r>
              <a:rPr lang="en-US" dirty="0"/>
              <a:t>Click to add title</a:t>
            </a:r>
          </a:p>
        </p:txBody>
      </p:sp>
      <p:sp>
        <p:nvSpPr>
          <p:cNvPr id="8" name="Picture Placeholder 7">
            <a:extLst>
              <a:ext uri="{FF2B5EF4-FFF2-40B4-BE49-F238E27FC236}">
                <a16:creationId xmlns:a16="http://schemas.microsoft.com/office/drawing/2014/main" id="{74C9CB37-5251-201C-ACE3-FD69A00C772E}"/>
              </a:ext>
            </a:extLst>
          </p:cNvPr>
          <p:cNvSpPr>
            <a:spLocks noGrp="1"/>
          </p:cNvSpPr>
          <p:nvPr>
            <p:ph type="pic" sz="quarter" idx="14"/>
          </p:nvPr>
        </p:nvSpPr>
        <p:spPr>
          <a:xfrm>
            <a:off x="707393" y="847600"/>
            <a:ext cx="4619625" cy="4617720"/>
          </a:xfrm>
          <a:prstGeom prst="ellipse">
            <a:avLst/>
          </a:prstGeom>
          <a:noFill/>
        </p:spPr>
        <p:txBody>
          <a:bodyPr tIns="548640">
            <a:normAutofit/>
          </a:bodyPr>
          <a:lstStyle>
            <a:lvl1pPr marL="0" indent="0" algn="ctr">
              <a:buNone/>
              <a:defRPr sz="2000"/>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EBF08299-9068-827D-783B-BFF5B95E9574}"/>
              </a:ext>
            </a:extLst>
          </p:cNvPr>
          <p:cNvSpPr>
            <a:spLocks noGrp="1"/>
          </p:cNvSpPr>
          <p:nvPr>
            <p:ph idx="1" hasCustomPrompt="1"/>
          </p:nvPr>
        </p:nvSpPr>
        <p:spPr>
          <a:xfrm>
            <a:off x="6222118" y="4058263"/>
            <a:ext cx="5507421" cy="2141482"/>
          </a:xfrm>
        </p:spPr>
        <p:txBody>
          <a:bodyPr>
            <a:normAutofit/>
          </a:bodyPr>
          <a:lstStyle>
            <a:lvl1pPr marL="0" indent="0">
              <a:lnSpc>
                <a:spcPct val="90000"/>
              </a:lnSpc>
              <a:buFont typeface="Arial" panose="020B0604020202020204" pitchFamily="34" charset="0"/>
              <a:buNone/>
              <a:defRPr sz="2400"/>
            </a:lvl1pPr>
            <a:lvl2pPr marL="228600">
              <a:lnSpc>
                <a:spcPct val="90000"/>
              </a:lnSpc>
              <a:buClr>
                <a:schemeClr val="accent2"/>
              </a:buClr>
              <a:defRPr sz="2000"/>
            </a:lvl2pPr>
            <a:lvl3pPr marL="457200">
              <a:lnSpc>
                <a:spcPct val="90000"/>
              </a:lnSpc>
              <a:buClr>
                <a:schemeClr val="accent2"/>
              </a:buClr>
              <a:defRPr sz="1800"/>
            </a:lvl3pPr>
            <a:lvl4pPr marL="685800">
              <a:lnSpc>
                <a:spcPct val="90000"/>
              </a:lnSpc>
              <a:buClr>
                <a:schemeClr val="accent2"/>
              </a:buClr>
              <a:defRPr sz="1600"/>
            </a:lvl4pPr>
            <a:lvl5pPr>
              <a:lnSpc>
                <a:spcPct val="110000"/>
              </a:lnSpc>
              <a:defRPr/>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Pitch deck</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2204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34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43880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478525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052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90187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470747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648910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408711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90731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2558964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vi-VN" altLang="vi-VN">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ltLang="vi-VN">
                <a:latin typeface="Noto Sans"/>
                <a:ea typeface="Noto Sans"/>
              </a:rPr>
              <a:t>Bấm vào đây để chỉnh sửa kiểu văn bản chính</a:t>
            </a:r>
            <a:endParaRPr lang="zh-CN" altLang="en-US"/>
          </a:p>
          <a:p>
            <a:pPr lvl="1"/>
            <a:r>
              <a:rPr lang="vi-VN" altLang="vi-VN">
                <a:latin typeface="Noto Sans"/>
                <a:ea typeface="Noto Sans"/>
              </a:rPr>
              <a:t>Cấp độ thứ hai</a:t>
            </a:r>
            <a:endParaRPr lang="zh-CN" altLang="en-US"/>
          </a:p>
          <a:p>
            <a:pPr lvl="2"/>
            <a:r>
              <a:rPr lang="vi-VN" altLang="vi-VN">
                <a:latin typeface="Noto Sans"/>
                <a:ea typeface="Noto Sans"/>
              </a:rPr>
              <a:t>Cấp 3</a:t>
            </a:r>
            <a:endParaRPr lang="zh-CN" altLang="en-US"/>
          </a:p>
          <a:p>
            <a:pPr lvl="3"/>
            <a:r>
              <a:rPr lang="vi-VN" altLang="vi-VN">
                <a:latin typeface="Noto Sans"/>
                <a:ea typeface="Noto Sans"/>
              </a:rPr>
              <a:t>Cấp 4</a:t>
            </a:r>
            <a:endParaRPr lang="zh-CN" altLang="en-US"/>
          </a:p>
          <a:p>
            <a:pPr lvl="4"/>
            <a:r>
              <a:rPr lang="vi-VN" altLang="vi-VN">
                <a:latin typeface="Noto Sans"/>
                <a:ea typeface="Noto Sans"/>
              </a:rPr>
              <a:t>Cấp 5</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D4BF7-D422-4AB4-8301-A8DC71F9353B}" type="datetimeFigureOut">
              <a:rPr lang="zh-CN" altLang="en-US" smtClean="0"/>
              <a:t>2025/2/14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8BA15-34DF-40B5-B6BC-2D3C387C079D}" type="slidenum">
              <a:rPr lang="zh-CN" altLang="en-US" smtClean="0"/>
              <a:t>‹#›</a:t>
            </a:fld>
            <a:endParaRPr lang="zh-CN" altLang="en-US"/>
          </a:p>
        </p:txBody>
      </p:sp>
    </p:spTree>
    <p:extLst>
      <p:ext uri="{BB962C8B-B14F-4D97-AF65-F5344CB8AC3E}">
        <p14:creationId xmlns:p14="http://schemas.microsoft.com/office/powerpoint/2010/main" val="44933888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2/14/2025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76763474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0455408-E7DB-3F20-8F07-22294D88AC47}"/>
              </a:ext>
            </a:extLst>
          </p:cNvPr>
          <p:cNvSpPr>
            <a:spLocks noGrp="1"/>
          </p:cNvSpPr>
          <p:nvPr>
            <p:ph type="pic" sz="quarter" idx="13"/>
          </p:nvPr>
        </p:nvSpPr>
        <p:spPr/>
        <p:txBody>
          <a:bodyPr/>
          <a:lstStyle/>
          <a:p>
            <a:endParaRPr lang="en-US"/>
          </a:p>
        </p:txBody>
      </p:sp>
      <p:pic>
        <p:nvPicPr>
          <p:cNvPr id="1026" name="Picture 2" descr="Xu hướng nghề nghiệp tương lai cho ứng viên, bạn đã biết chưa?">
            <a:extLst>
              <a:ext uri="{FF2B5EF4-FFF2-40B4-BE49-F238E27FC236}">
                <a16:creationId xmlns:a16="http://schemas.microsoft.com/office/drawing/2014/main" id="{A784B4B6-2105-2AEF-A762-A169F3372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652" y="1146638"/>
            <a:ext cx="4562633"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D629631-A3B6-E46D-655F-E2C7463D208E}"/>
              </a:ext>
            </a:extLst>
          </p:cNvPr>
          <p:cNvPicPr>
            <a:picLocks noChangeAspect="1"/>
          </p:cNvPicPr>
          <p:nvPr/>
        </p:nvPicPr>
        <p:blipFill>
          <a:blip r:embed="rId3"/>
          <a:stretch>
            <a:fillRect/>
          </a:stretch>
        </p:blipFill>
        <p:spPr>
          <a:xfrm>
            <a:off x="6513774" y="1146638"/>
            <a:ext cx="3901778" cy="1255885"/>
          </a:xfrm>
          <a:prstGeom prst="rect">
            <a:avLst/>
          </a:prstGeom>
        </p:spPr>
      </p:pic>
      <p:sp>
        <p:nvSpPr>
          <p:cNvPr id="12" name="Title 3">
            <a:extLst>
              <a:ext uri="{FF2B5EF4-FFF2-40B4-BE49-F238E27FC236}">
                <a16:creationId xmlns:a16="http://schemas.microsoft.com/office/drawing/2014/main" id="{097BBD76-1C50-1A60-F474-15760189E412}"/>
              </a:ext>
            </a:extLst>
          </p:cNvPr>
          <p:cNvSpPr>
            <a:spLocks noGrp="1"/>
          </p:cNvSpPr>
          <p:nvPr>
            <p:ph type="ctrTitle"/>
          </p:nvPr>
        </p:nvSpPr>
        <p:spPr>
          <a:xfrm>
            <a:off x="6096000" y="3176963"/>
            <a:ext cx="4881659" cy="2286000"/>
          </a:xfrm>
          <a:noFill/>
        </p:spPr>
        <p:txBody>
          <a:bodyPr>
            <a:noAutofit/>
          </a:bodyPr>
          <a:lstStyle/>
          <a:p>
            <a:pPr algn="ctr">
              <a:lnSpc>
                <a:spcPct val="150000"/>
              </a:lnSpc>
            </a:pPr>
            <a:r>
              <a:rPr lang="vi-VN">
                <a:solidFill>
                  <a:srgbClr val="C00000"/>
                </a:solidFill>
                <a:effectLst>
                  <a:outerShdw blurRad="38100" dist="38100" dir="2700000" algn="tl">
                    <a:srgbClr val="000000">
                      <a:alpha val="43137"/>
                    </a:srgbClr>
                  </a:outerShdw>
                </a:effectLst>
              </a:rPr>
              <a:t>XU HƯỚNG PHÁT TRIỂN NGHỀ NGHIỆP VÀ THỊ TRƯỜNG LAO ĐỘNG</a:t>
            </a:r>
            <a:endParaRPr lang="en-US"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192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8" name="Rounded Rectangle 7"/>
          <p:cNvSpPr/>
          <p:nvPr/>
        </p:nvSpPr>
        <p:spPr>
          <a:xfrm>
            <a:off x="688994" y="3888670"/>
            <a:ext cx="3388139" cy="1166990"/>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i="1">
              <a:solidFill>
                <a:srgbClr val="002060"/>
              </a:solidFill>
              <a:latin typeface="Times New Roman" pitchFamily="18" charset="0"/>
              <a:cs typeface="Times New Roman" pitchFamily="18" charset="0"/>
            </a:endParaRPr>
          </a:p>
        </p:txBody>
      </p:sp>
      <p:sp>
        <p:nvSpPr>
          <p:cNvPr id="9" name="Rounded Rectangle 8"/>
          <p:cNvSpPr/>
          <p:nvPr/>
        </p:nvSpPr>
        <p:spPr>
          <a:xfrm>
            <a:off x="747161" y="1470253"/>
            <a:ext cx="3271346" cy="340357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0" name="TextBox 9"/>
          <p:cNvSpPr txBox="1"/>
          <p:nvPr/>
        </p:nvSpPr>
        <p:spPr>
          <a:xfrm>
            <a:off x="916335" y="1918472"/>
            <a:ext cx="2924456" cy="2862322"/>
          </a:xfrm>
          <a:prstGeom prst="rect">
            <a:avLst/>
          </a:prstGeom>
          <a:noFill/>
        </p:spPr>
        <p:txBody>
          <a:bodyPr wrap="square" rtlCol="0">
            <a:spAutoFit/>
          </a:bodyPr>
          <a:lstStyle/>
          <a:p>
            <a:pPr lvl="0" algn="ctr"/>
            <a:r>
              <a:rPr lang="vi-VN" sz="3000" b="1" i="1">
                <a:solidFill>
                  <a:srgbClr val="C00000"/>
                </a:solidFill>
                <a:latin typeface="Times New Roman" pitchFamily="18" charset="0"/>
                <a:cs typeface="Times New Roman" pitchFamily="18" charset="0"/>
              </a:rPr>
              <a:t>Ý nghĩa của những thông tin đã phân tích và xử lí đối với định hướng nghề nghiệp</a:t>
            </a:r>
            <a:endParaRPr lang="vi-VN" sz="3000" b="1" i="1" dirty="0">
              <a:solidFill>
                <a:srgbClr val="C00000"/>
              </a:solidFill>
              <a:latin typeface="Times New Roman" pitchFamily="18" charset="0"/>
              <a:ea typeface="Nixie One"/>
              <a:cs typeface="Times New Roman" pitchFamily="18" charset="0"/>
              <a:sym typeface="Nixie One"/>
            </a:endParaRPr>
          </a:p>
        </p:txBody>
      </p:sp>
      <p:sp>
        <p:nvSpPr>
          <p:cNvPr id="11" name="Rounded Rectangle 10"/>
          <p:cNvSpPr/>
          <p:nvPr/>
        </p:nvSpPr>
        <p:spPr>
          <a:xfrm>
            <a:off x="1002667" y="1285604"/>
            <a:ext cx="2751793"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imes New Roman" pitchFamily="18" charset="0"/>
              <a:cs typeface="Times New Roman" pitchFamily="18" charset="0"/>
            </a:endParaRPr>
          </a:p>
        </p:txBody>
      </p:sp>
      <p:sp>
        <p:nvSpPr>
          <p:cNvPr id="12" name="Rectangle 11"/>
          <p:cNvSpPr/>
          <p:nvPr/>
        </p:nvSpPr>
        <p:spPr>
          <a:xfrm>
            <a:off x="4296119" y="819406"/>
            <a:ext cx="7317151" cy="14870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r>
              <a:rPr lang="vi-VN" sz="2800" b="1">
                <a:solidFill>
                  <a:srgbClr val="002060"/>
                </a:solidFill>
                <a:latin typeface="Times New Roman" pitchFamily="18" charset="0"/>
                <a:cs typeface="Times New Roman" pitchFamily="18" charset="0"/>
              </a:rPr>
              <a:t>Giúp em hiểu biết cụ thể hơn về ngành học để theo đuổi nghề nghiệp mà mình yêu thích</a:t>
            </a:r>
            <a:endParaRPr lang="en-US" sz="2800" b="1" dirty="0">
              <a:solidFill>
                <a:srgbClr val="002060"/>
              </a:solidFill>
              <a:latin typeface="Times New Roman" pitchFamily="18" charset="0"/>
              <a:cs typeface="Times New Roman" pitchFamily="18" charset="0"/>
            </a:endParaRPr>
          </a:p>
        </p:txBody>
      </p:sp>
      <p:sp>
        <p:nvSpPr>
          <p:cNvPr id="13" name="Rectangle 12"/>
          <p:cNvSpPr/>
          <p:nvPr/>
        </p:nvSpPr>
        <p:spPr>
          <a:xfrm>
            <a:off x="4296119" y="2486668"/>
            <a:ext cx="7317151" cy="14870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r>
              <a:rPr lang="vi-VN" sz="2800" b="1">
                <a:solidFill>
                  <a:srgbClr val="002060"/>
                </a:solidFill>
                <a:latin typeface="Times New Roman" pitchFamily="18" charset="0"/>
                <a:cs typeface="Times New Roman" pitchFamily="18" charset="0"/>
              </a:rPr>
              <a:t>Biết được bản thân sẽ phù hợp với cơ sở đào tạo nào.</a:t>
            </a:r>
            <a:endParaRPr lang="en-US" sz="2800" b="1" dirty="0">
              <a:solidFill>
                <a:srgbClr val="002060"/>
              </a:solidFill>
              <a:latin typeface="Times New Roman" pitchFamily="18" charset="0"/>
              <a:cs typeface="Times New Roman" pitchFamily="18" charset="0"/>
            </a:endParaRPr>
          </a:p>
        </p:txBody>
      </p:sp>
      <p:sp>
        <p:nvSpPr>
          <p:cNvPr id="14" name="Rectangle 13"/>
          <p:cNvSpPr/>
          <p:nvPr/>
        </p:nvSpPr>
        <p:spPr>
          <a:xfrm>
            <a:off x="4296119" y="4197472"/>
            <a:ext cx="7317151" cy="14870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r>
              <a:rPr lang="vi-VN" sz="2800" b="1">
                <a:solidFill>
                  <a:srgbClr val="002060"/>
                </a:solidFill>
                <a:latin typeface="Times New Roman" pitchFamily="18" charset="0"/>
                <a:cs typeface="Times New Roman" pitchFamily="18" charset="0"/>
              </a:rPr>
              <a:t>Xác định được năng lực bản thân có đáp ứng được những yêu cầu của nghành học/nghề yêu thích hay không.</a:t>
            </a:r>
            <a:endParaRPr lang="vi-VN"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56187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59214" t="41862"/>
          <a:stretch>
            <a:fillRect/>
          </a:stretch>
        </p:blipFill>
        <p:spPr>
          <a:xfrm rot="5400000">
            <a:off x="-481013" y="481012"/>
            <a:ext cx="6858000" cy="5895975"/>
          </a:xfrm>
          <a:prstGeom prst="rect">
            <a:avLst/>
          </a:prstGeom>
        </p:spPr>
      </p:pic>
      <p:grpSp>
        <p:nvGrpSpPr>
          <p:cNvPr id="11" name="组合 10"/>
          <p:cNvGrpSpPr/>
          <p:nvPr/>
        </p:nvGrpSpPr>
        <p:grpSpPr>
          <a:xfrm>
            <a:off x="4434980" y="1651247"/>
            <a:ext cx="3322039" cy="3322039"/>
            <a:chOff x="4234955" y="1767979"/>
            <a:chExt cx="3322039" cy="3322039"/>
          </a:xfrm>
        </p:grpSpPr>
        <p:sp>
          <p:nvSpPr>
            <p:cNvPr id="4" name="椭圆 3"/>
            <p:cNvSpPr/>
            <p:nvPr/>
          </p:nvSpPr>
          <p:spPr>
            <a:xfrm>
              <a:off x="4234955" y="1767979"/>
              <a:ext cx="3322039" cy="3322039"/>
            </a:xfrm>
            <a:prstGeom prst="ellipse">
              <a:avLst/>
            </a:prstGeom>
            <a:solidFill>
              <a:srgbClr val="8BCCC4"/>
            </a:solid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a:endParaRPr>
            </a:p>
          </p:txBody>
        </p:sp>
        <p:sp>
          <p:nvSpPr>
            <p:cNvPr id="6" name="文本框 5"/>
            <p:cNvSpPr txBox="1"/>
            <p:nvPr/>
          </p:nvSpPr>
          <p:spPr>
            <a:xfrm>
              <a:off x="4515427" y="2451722"/>
              <a:ext cx="2761093" cy="70805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rPr>
                <a:t>NHIỆM VỤ</a:t>
              </a:r>
              <a:endParaRPr kumimoji="0" lang="en-US" altLang="zh-C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endParaRPr>
            </a:p>
          </p:txBody>
        </p:sp>
        <p:sp>
          <p:nvSpPr>
            <p:cNvPr id="10" name="矩形 9"/>
            <p:cNvSpPr/>
            <p:nvPr/>
          </p:nvSpPr>
          <p:spPr>
            <a:xfrm>
              <a:off x="5383122" y="2916545"/>
              <a:ext cx="1276311" cy="1862048"/>
            </a:xfrm>
            <a:prstGeom prst="rect">
              <a:avLst/>
            </a:prstGeom>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1500" b="0" i="0" u="none" strike="noStrike" kern="1200" cap="none" spc="0" normalizeH="0" baseline="0" noProof="0">
                  <a:ln>
                    <a:noFill/>
                  </a:ln>
                  <a:solidFill>
                    <a:srgbClr val="1F0ABC"/>
                  </a:solidFill>
                  <a:effectLst/>
                  <a:uLnTx/>
                  <a:uFillTx/>
                  <a:latin typeface="Cambria" panose="02040503050406030204" pitchFamily="18" charset="0"/>
                  <a:ea typeface="Cambria" panose="02040503050406030204" pitchFamily="18" charset="0"/>
                  <a:cs typeface="Arial"/>
                </a:rPr>
                <a:t>6</a:t>
              </a:r>
              <a:endParaRPr kumimoji="0" lang="zh-CN" altLang="en-US" sz="11500" b="0" i="0" u="none" strike="noStrike" kern="1200" cap="none" spc="0" normalizeH="0" baseline="0" noProof="0">
                <a:ln>
                  <a:noFill/>
                </a:ln>
                <a:solidFill>
                  <a:srgbClr val="1F0ABC"/>
                </a:solidFill>
                <a:effectLst/>
                <a:uLnTx/>
                <a:uFillTx/>
                <a:latin typeface="Cambria" panose="02040503050406030204" pitchFamily="18" charset="0"/>
                <a:ea typeface="字魂105号-简雅黑" panose="00000500000000000000" pitchFamily="2" charset="-122"/>
                <a:cs typeface="Arial"/>
              </a:endParaRPr>
            </a:p>
          </p:txBody>
        </p:sp>
      </p:grpSp>
      <p:sp>
        <p:nvSpPr>
          <p:cNvPr id="2" name="TextBox 1">
            <a:extLst>
              <a:ext uri="{FF2B5EF4-FFF2-40B4-BE49-F238E27FC236}">
                <a16:creationId xmlns:a16="http://schemas.microsoft.com/office/drawing/2014/main" id="{D8A6DE9C-4EF0-113E-BF4F-D15637F0335B}"/>
              </a:ext>
            </a:extLst>
          </p:cNvPr>
          <p:cNvSpPr txBox="1"/>
          <p:nvPr/>
        </p:nvSpPr>
        <p:spPr>
          <a:xfrm>
            <a:off x="7727153" y="1899159"/>
            <a:ext cx="3914149" cy="2677656"/>
          </a:xfrm>
          <a:prstGeom prst="rect">
            <a:avLst/>
          </a:prstGeom>
          <a:noFill/>
        </p:spPr>
        <p:txBody>
          <a:bodyPr wrap="square" rtlCol="0">
            <a:spAutoFit/>
          </a:bodyPr>
          <a:lstStyle/>
          <a:p>
            <a:pPr algn="ctr"/>
            <a:r>
              <a:rPr lang="vi-VN" sz="4200" b="1">
                <a:solidFill>
                  <a:srgbClr val="1F0ABC"/>
                </a:solidFill>
                <a:latin typeface="Times New Roman" pitchFamily="18" charset="0"/>
                <a:cs typeface="Times New Roman" pitchFamily="18" charset="0"/>
                <a:sym typeface="Nixie One"/>
              </a:rPr>
              <a:t>Diễn đàn về xu hướng nghề nghiệp trong xã hội hiện đại</a:t>
            </a:r>
            <a:endParaRPr lang="vi-VN" sz="4200" b="1" dirty="0">
              <a:solidFill>
                <a:srgbClr val="1F0ABC"/>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3469594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F41A8F-BFD9-FF30-A498-E88832712A79}"/>
              </a:ext>
            </a:extLst>
          </p:cNvPr>
          <p:cNvGrpSpPr/>
          <p:nvPr/>
        </p:nvGrpSpPr>
        <p:grpSpPr>
          <a:xfrm>
            <a:off x="230902" y="120468"/>
            <a:ext cx="11730196" cy="572934"/>
            <a:chOff x="4821346" y="84189"/>
            <a:chExt cx="6979174" cy="1436411"/>
          </a:xfrm>
          <a:solidFill>
            <a:schemeClr val="bg2"/>
          </a:solidFill>
        </p:grpSpPr>
        <p:sp>
          <p:nvSpPr>
            <p:cNvPr id="16" name="Round Same Side Corner Rectangle 11">
              <a:extLst>
                <a:ext uri="{FF2B5EF4-FFF2-40B4-BE49-F238E27FC236}">
                  <a16:creationId xmlns:a16="http://schemas.microsoft.com/office/drawing/2014/main" id="{79B1E295-0AED-49AE-5873-76BAD0F1D6AD}"/>
                </a:ext>
              </a:extLst>
            </p:cNvPr>
            <p:cNvSpPr/>
            <p:nvPr/>
          </p:nvSpPr>
          <p:spPr>
            <a:xfrm flipV="1">
              <a:off x="4877625" y="84189"/>
              <a:ext cx="6922895" cy="143641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FC8C61FC-6B63-A7D2-CB8E-C54BED7FE2CE}"/>
                </a:ext>
              </a:extLst>
            </p:cNvPr>
            <p:cNvSpPr txBox="1"/>
            <p:nvPr/>
          </p:nvSpPr>
          <p:spPr>
            <a:xfrm>
              <a:off x="4821346" y="84189"/>
              <a:ext cx="6979174" cy="795157"/>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Xác định nội dung diễn đàn. Xây dựng kế hoạch diễn đàn.</a:t>
              </a:r>
              <a:endParaRPr lang="en-US" sz="2500" b="1" dirty="0">
                <a:solidFill>
                  <a:schemeClr val="bg1"/>
                </a:solidFill>
                <a:latin typeface="Cambria" pitchFamily="18" charset="0"/>
                <a:cs typeface="Arial" panose="020B0604020202020204" pitchFamily="34" charset="0"/>
              </a:endParaRPr>
            </a:p>
          </p:txBody>
        </p:sp>
      </p:grpSp>
      <p:grpSp>
        <p:nvGrpSpPr>
          <p:cNvPr id="3" name="组合 36">
            <a:extLst>
              <a:ext uri="{FF2B5EF4-FFF2-40B4-BE49-F238E27FC236}">
                <a16:creationId xmlns:a16="http://schemas.microsoft.com/office/drawing/2014/main" id="{8D505640-278D-CF5F-6794-308107EC55F4}"/>
              </a:ext>
            </a:extLst>
          </p:cNvPr>
          <p:cNvGrpSpPr>
            <a:grpSpLocks/>
          </p:cNvGrpSpPr>
          <p:nvPr/>
        </p:nvGrpSpPr>
        <p:grpSpPr bwMode="auto">
          <a:xfrm rot="5400000">
            <a:off x="1633549" y="202610"/>
            <a:ext cx="1814163" cy="3860806"/>
            <a:chOff x="1295400" y="2735298"/>
            <a:chExt cx="1753450" cy="1851566"/>
          </a:xfrm>
        </p:grpSpPr>
        <p:grpSp>
          <p:nvGrpSpPr>
            <p:cNvPr id="4" name="Group 6">
              <a:extLst>
                <a:ext uri="{FF2B5EF4-FFF2-40B4-BE49-F238E27FC236}">
                  <a16:creationId xmlns:a16="http://schemas.microsoft.com/office/drawing/2014/main" id="{0AE89DD5-84A2-8B86-FEFD-B1B567D767F0}"/>
                </a:ext>
              </a:extLst>
            </p:cNvPr>
            <p:cNvGrpSpPr>
              <a:grpSpLocks/>
            </p:cNvGrpSpPr>
            <p:nvPr/>
          </p:nvGrpSpPr>
          <p:grpSpPr bwMode="auto">
            <a:xfrm>
              <a:off x="1295400" y="2786058"/>
              <a:ext cx="1753450" cy="1751017"/>
              <a:chOff x="1823" y="2371"/>
              <a:chExt cx="1801" cy="1801"/>
            </a:xfrm>
          </p:grpSpPr>
          <p:sp>
            <p:nvSpPr>
              <p:cNvPr id="6" name="Oval 7">
                <a:extLst>
                  <a:ext uri="{FF2B5EF4-FFF2-40B4-BE49-F238E27FC236}">
                    <a16:creationId xmlns:a16="http://schemas.microsoft.com/office/drawing/2014/main" id="{FC15723A-E4DD-57F4-EC32-956AEDC69850}"/>
                  </a:ext>
                </a:extLst>
              </p:cNvPr>
              <p:cNvSpPr>
                <a:spLocks noChangeArrowheads="1"/>
              </p:cNvSpPr>
              <p:nvPr/>
            </p:nvSpPr>
            <p:spPr bwMode="auto">
              <a:xfrm>
                <a:off x="1823" y="2371"/>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7" name="Oval 8">
                <a:extLst>
                  <a:ext uri="{FF2B5EF4-FFF2-40B4-BE49-F238E27FC236}">
                    <a16:creationId xmlns:a16="http://schemas.microsoft.com/office/drawing/2014/main" id="{F8CA4A55-6907-87EB-98F8-55EBD8B3932D}"/>
                  </a:ext>
                </a:extLst>
              </p:cNvPr>
              <p:cNvSpPr>
                <a:spLocks noChangeArrowheads="1"/>
              </p:cNvSpPr>
              <p:nvPr/>
            </p:nvSpPr>
            <p:spPr bwMode="auto">
              <a:xfrm>
                <a:off x="1945" y="2493"/>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5" name="Text Box 9">
              <a:extLst>
                <a:ext uri="{FF2B5EF4-FFF2-40B4-BE49-F238E27FC236}">
                  <a16:creationId xmlns:a16="http://schemas.microsoft.com/office/drawing/2014/main" id="{F706EE79-7B2C-70DE-D919-52F1FC14AD08}"/>
                </a:ext>
              </a:extLst>
            </p:cNvPr>
            <p:cNvSpPr txBox="1">
              <a:spLocks noChangeArrowheads="1"/>
            </p:cNvSpPr>
            <p:nvPr/>
          </p:nvSpPr>
          <p:spPr bwMode="auto">
            <a:xfrm rot="16200000">
              <a:off x="1245855" y="3087397"/>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Họat động </a:t>
              </a:r>
            </a:p>
            <a:p>
              <a:pPr algn="ctr"/>
              <a:r>
                <a:rPr lang="en-US" altLang="zh-CN" sz="3500" b="1">
                  <a:solidFill>
                    <a:srgbClr val="FF0000"/>
                  </a:solidFill>
                  <a:latin typeface="Cambria" pitchFamily="18" charset="0"/>
                  <a:ea typeface="微软雅黑" pitchFamily="34" charset="-122"/>
                  <a:cs typeface="Times New Roman" pitchFamily="18" charset="0"/>
                </a:rPr>
                <a:t>nhóm</a:t>
              </a:r>
              <a:endParaRPr lang="zh-CN" altLang="en-US" sz="3500" b="1" dirty="0">
                <a:solidFill>
                  <a:srgbClr val="FF0000"/>
                </a:solidFill>
                <a:latin typeface="Cambria" pitchFamily="18" charset="0"/>
                <a:ea typeface="微软雅黑" pitchFamily="34" charset="-122"/>
                <a:cs typeface="Times New Roman" pitchFamily="18" charset="0"/>
              </a:endParaRPr>
            </a:p>
          </p:txBody>
        </p:sp>
      </p:grpSp>
      <p:pic>
        <p:nvPicPr>
          <p:cNvPr id="9" name="Picture 8">
            <a:extLst>
              <a:ext uri="{FF2B5EF4-FFF2-40B4-BE49-F238E27FC236}">
                <a16:creationId xmlns:a16="http://schemas.microsoft.com/office/drawing/2014/main" id="{129CB405-7AD0-E827-519A-781C8EB0A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34" y="2413026"/>
            <a:ext cx="3846285" cy="3469084"/>
          </a:xfrm>
          <a:prstGeom prst="rect">
            <a:avLst/>
          </a:prstGeom>
        </p:spPr>
      </p:pic>
      <p:sp>
        <p:nvSpPr>
          <p:cNvPr id="10" name="Rounded Rectangle 11">
            <a:extLst>
              <a:ext uri="{FF2B5EF4-FFF2-40B4-BE49-F238E27FC236}">
                <a16:creationId xmlns:a16="http://schemas.microsoft.com/office/drawing/2014/main" id="{51E5C131-E915-35EF-C9DB-0238C76724AD}"/>
              </a:ext>
            </a:extLst>
          </p:cNvPr>
          <p:cNvSpPr/>
          <p:nvPr/>
        </p:nvSpPr>
        <p:spPr>
          <a:xfrm>
            <a:off x="4746176" y="1348823"/>
            <a:ext cx="6901008" cy="250084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cs typeface="Times New Roman" pitchFamily="18" charset="0"/>
            </a:endParaRPr>
          </a:p>
        </p:txBody>
      </p:sp>
      <p:sp>
        <p:nvSpPr>
          <p:cNvPr id="11" name="TextBox 10">
            <a:extLst>
              <a:ext uri="{FF2B5EF4-FFF2-40B4-BE49-F238E27FC236}">
                <a16:creationId xmlns:a16="http://schemas.microsoft.com/office/drawing/2014/main" id="{C2D46CE2-B756-7D25-EF7C-387DCF3D8763}"/>
              </a:ext>
            </a:extLst>
          </p:cNvPr>
          <p:cNvSpPr txBox="1"/>
          <p:nvPr/>
        </p:nvSpPr>
        <p:spPr>
          <a:xfrm>
            <a:off x="4852018" y="1525418"/>
            <a:ext cx="6671427" cy="2215991"/>
          </a:xfrm>
          <a:prstGeom prst="rect">
            <a:avLst/>
          </a:prstGeom>
          <a:noFill/>
        </p:spPr>
        <p:txBody>
          <a:bodyPr wrap="square" rtlCol="0">
            <a:spAutoFit/>
          </a:bodyPr>
          <a:lstStyle/>
          <a:p>
            <a:pPr marL="457200" lvl="0" indent="-457200" algn="just">
              <a:buFont typeface="Courier New" panose="02070309020205020404" pitchFamily="49" charset="0"/>
              <a:buChar char="o"/>
            </a:pPr>
            <a:r>
              <a:rPr lang="vi-VN" sz="2300" b="1" i="1">
                <a:solidFill>
                  <a:srgbClr val="002060"/>
                </a:solidFill>
                <a:latin typeface="Cambria" pitchFamily="18" charset="0"/>
              </a:rPr>
              <a:t>Xác định những nội dung cần phân tích, trao đổi trong diễn đàn về xu hướng nghề nghiệp trong xã hội hiện đại.</a:t>
            </a:r>
          </a:p>
          <a:p>
            <a:pPr marL="457200" lvl="0" indent="-457200" algn="just">
              <a:buFont typeface="Courier New" panose="02070309020205020404" pitchFamily="49" charset="0"/>
              <a:buChar char="o"/>
            </a:pPr>
            <a:r>
              <a:rPr lang="vi-VN" sz="2300" b="1" i="1">
                <a:solidFill>
                  <a:srgbClr val="1F0ABC"/>
                </a:solidFill>
                <a:latin typeface="Cambria" pitchFamily="18" charset="0"/>
              </a:rPr>
              <a:t>Dựa vào những nội dung đã xác định, xây dựng kế hoạch tổ chức diễn đàn về xu hướng nghề nghiệp trong xã hội hiện đại.</a:t>
            </a:r>
          </a:p>
        </p:txBody>
      </p:sp>
      <p:sp>
        <p:nvSpPr>
          <p:cNvPr id="12" name="Rounded Rectangle 13">
            <a:extLst>
              <a:ext uri="{FF2B5EF4-FFF2-40B4-BE49-F238E27FC236}">
                <a16:creationId xmlns:a16="http://schemas.microsoft.com/office/drawing/2014/main" id="{B7CB2748-10BF-82A6-8002-FE42E7BCA60E}"/>
              </a:ext>
            </a:extLst>
          </p:cNvPr>
          <p:cNvSpPr/>
          <p:nvPr/>
        </p:nvSpPr>
        <p:spPr>
          <a:xfrm>
            <a:off x="6610793" y="952972"/>
            <a:ext cx="3547586" cy="502298"/>
          </a:xfrm>
          <a:prstGeom prst="roundRect">
            <a:avLst>
              <a:gd name="adj" fmla="val 30702"/>
            </a:avLst>
          </a:prstGeom>
          <a:solidFill>
            <a:srgbClr val="17A81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Cambria" pitchFamily="18" charset="0"/>
                <a:cs typeface="Times New Roman" pitchFamily="18" charset="0"/>
              </a:rPr>
              <a:t>Nhiệm vụ</a:t>
            </a:r>
          </a:p>
        </p:txBody>
      </p:sp>
      <p:sp>
        <p:nvSpPr>
          <p:cNvPr id="13" name="Right Arrow 84">
            <a:extLst>
              <a:ext uri="{FF2B5EF4-FFF2-40B4-BE49-F238E27FC236}">
                <a16:creationId xmlns:a16="http://schemas.microsoft.com/office/drawing/2014/main" id="{8AABFF50-51E9-2853-F567-8D4DE6861627}"/>
              </a:ext>
            </a:extLst>
          </p:cNvPr>
          <p:cNvSpPr/>
          <p:nvPr/>
        </p:nvSpPr>
        <p:spPr>
          <a:xfrm>
            <a:off x="5173557" y="3849668"/>
            <a:ext cx="6473627" cy="2703532"/>
          </a:xfrm>
          <a:prstGeom prst="rightArrow">
            <a:avLst>
              <a:gd name="adj1" fmla="val 64447"/>
              <a:gd name="adj2" fmla="val 44956"/>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ounded Rectangle 85">
            <a:extLst>
              <a:ext uri="{FF2B5EF4-FFF2-40B4-BE49-F238E27FC236}">
                <a16:creationId xmlns:a16="http://schemas.microsoft.com/office/drawing/2014/main" id="{4F880435-DDF9-DEC0-7AEB-24E093F099C2}"/>
              </a:ext>
            </a:extLst>
          </p:cNvPr>
          <p:cNvSpPr/>
          <p:nvPr/>
        </p:nvSpPr>
        <p:spPr>
          <a:xfrm>
            <a:off x="5224357" y="4460253"/>
            <a:ext cx="5872732" cy="1444775"/>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Tổng hợp, giao thoa kết quả về xác định nội dung và kế hoạch của các nhóm là kế hoạch chung để cả lớp tổ chức diễn đàn.</a:t>
            </a:r>
            <a:endParaRPr lang="vi-VN" sz="25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741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3158" y="153053"/>
            <a:ext cx="10779760" cy="903588"/>
            <a:chOff x="349409" y="1511468"/>
            <a:chExt cx="3028734" cy="2991369"/>
          </a:xfrm>
        </p:grpSpPr>
        <p:sp>
          <p:nvSpPr>
            <p:cNvPr id="3" name="Rectangle 2"/>
            <p:cNvSpPr/>
            <p:nvPr/>
          </p:nvSpPr>
          <p:spPr>
            <a:xfrm>
              <a:off x="349409" y="1511468"/>
              <a:ext cx="3028734" cy="2991369"/>
            </a:xfrm>
            <a:prstGeom prst="rect">
              <a:avLst/>
            </a:prstGeom>
            <a:solidFill>
              <a:schemeClr val="accent1">
                <a:lumMod val="20000"/>
                <a:lumOff val="80000"/>
              </a:schemeClr>
            </a:solidFill>
          </p:spPr>
          <p:style>
            <a:lnRef idx="2">
              <a:schemeClr val="lt1">
                <a:hueOff val="0"/>
                <a:satOff val="0"/>
                <a:lumOff val="0"/>
                <a:alphaOff val="0"/>
              </a:schemeClr>
            </a:lnRef>
            <a:fillRef idx="1">
              <a:schemeClr val="accent5">
                <a:tint val="50000"/>
                <a:hueOff val="-5387423"/>
                <a:satOff val="23188"/>
                <a:lumOff val="6269"/>
                <a:alphaOff val="0"/>
              </a:schemeClr>
            </a:fillRef>
            <a:effectRef idx="0">
              <a:schemeClr val="accent5">
                <a:tint val="50000"/>
                <a:hueOff val="-5387423"/>
                <a:satOff val="23188"/>
                <a:lumOff val="6269"/>
                <a:alphaOff val="0"/>
              </a:schemeClr>
            </a:effectRef>
            <a:fontRef idx="minor">
              <a:schemeClr val="lt1">
                <a:hueOff val="0"/>
                <a:satOff val="0"/>
                <a:lumOff val="0"/>
                <a:alphaOff val="0"/>
              </a:schemeClr>
            </a:fontRef>
          </p:style>
          <p:txBody>
            <a:bodyPr/>
            <a:lstStyle/>
            <a:p>
              <a:endParaRPr lang="en-US" sz="2600"/>
            </a:p>
          </p:txBody>
        </p:sp>
        <p:grpSp>
          <p:nvGrpSpPr>
            <p:cNvPr id="4" name="Group 3"/>
            <p:cNvGrpSpPr/>
            <p:nvPr/>
          </p:nvGrpSpPr>
          <p:grpSpPr>
            <a:xfrm>
              <a:off x="420711" y="1652317"/>
              <a:ext cx="2876267" cy="2647625"/>
              <a:chOff x="420711" y="1652317"/>
              <a:chExt cx="2876267" cy="2647625"/>
            </a:xfrm>
          </p:grpSpPr>
          <p:sp>
            <p:nvSpPr>
              <p:cNvPr id="5" name="Rectangle 4"/>
              <p:cNvSpPr/>
              <p:nvPr/>
            </p:nvSpPr>
            <p:spPr>
              <a:xfrm>
                <a:off x="420711" y="1652317"/>
                <a:ext cx="2876267" cy="2647625"/>
              </a:xfrm>
              <a:prstGeom prst="rect">
                <a:avLst/>
              </a:prstGeom>
              <a:solidFill>
                <a:schemeClr val="bg1"/>
              </a:solidFill>
            </p:spPr>
            <p:style>
              <a:lnRef idx="2">
                <a:schemeClr val="accent5">
                  <a:hueOff val="0"/>
                  <a:satOff val="0"/>
                  <a:lumOff val="0"/>
                  <a:alphaOff val="0"/>
                </a:schemeClr>
              </a:lnRef>
              <a:fillRef idx="0">
                <a:schemeClr val="accent5">
                  <a:hueOff val="0"/>
                  <a:satOff val="0"/>
                  <a:lumOff val="0"/>
                  <a:alphaOff val="0"/>
                </a:schemeClr>
              </a:fillRef>
              <a:effectRef idx="0">
                <a:schemeClr val="accent5">
                  <a:hueOff val="0"/>
                  <a:satOff val="0"/>
                  <a:lumOff val="0"/>
                  <a:alphaOff val="0"/>
                </a:schemeClr>
              </a:effectRef>
              <a:fontRef idx="minor">
                <a:schemeClr val="tx1">
                  <a:hueOff val="0"/>
                  <a:satOff val="0"/>
                  <a:lumOff val="0"/>
                  <a:alphaOff val="0"/>
                </a:schemeClr>
              </a:fontRef>
            </p:style>
            <p:txBody>
              <a:bodyPr/>
              <a:lstStyle/>
              <a:p>
                <a:endParaRPr lang="en-US" sz="2600" b="1">
                  <a:solidFill>
                    <a:srgbClr val="002060"/>
                  </a:solidFill>
                  <a:latin typeface="Times New Roman" pitchFamily="18" charset="0"/>
                  <a:cs typeface="Times New Roman" pitchFamily="18" charset="0"/>
                </a:endParaRPr>
              </a:p>
            </p:txBody>
          </p:sp>
          <p:sp>
            <p:nvSpPr>
              <p:cNvPr id="6" name="Rectangle 5"/>
              <p:cNvSpPr/>
              <p:nvPr/>
            </p:nvSpPr>
            <p:spPr>
              <a:xfrm>
                <a:off x="535353" y="1729731"/>
                <a:ext cx="2622290" cy="1793418"/>
              </a:xfrm>
              <a:prstGeom prst="rect">
                <a:avLst/>
              </a:prstGeom>
            </p:spPr>
            <p:txBody>
              <a:bodyPr wrap="square">
                <a:spAutoFit/>
              </a:bodyPr>
              <a:lstStyle/>
              <a:p>
                <a:pPr algn="just">
                  <a:lnSpc>
                    <a:spcPct val="150000"/>
                  </a:lnSpc>
                </a:pPr>
                <a:endParaRPr lang="en-US" sz="2600" b="1">
                  <a:solidFill>
                    <a:srgbClr val="002060"/>
                  </a:solidFill>
                  <a:latin typeface="Times New Roman" pitchFamily="18" charset="0"/>
                  <a:cs typeface="Times New Roman" pitchFamily="18" charset="0"/>
                </a:endParaRPr>
              </a:p>
            </p:txBody>
          </p:sp>
        </p:grpSp>
      </p:grpSp>
      <p:sp>
        <p:nvSpPr>
          <p:cNvPr id="7" name="Rectangle 6"/>
          <p:cNvSpPr/>
          <p:nvPr/>
        </p:nvSpPr>
        <p:spPr>
          <a:xfrm>
            <a:off x="1008682" y="308450"/>
            <a:ext cx="10317398" cy="523220"/>
          </a:xfrm>
          <a:prstGeom prst="rect">
            <a:avLst/>
          </a:prstGeom>
        </p:spPr>
        <p:txBody>
          <a:bodyPr wrap="square">
            <a:spAutoFit/>
          </a:bodyPr>
          <a:lstStyle/>
          <a:p>
            <a:pPr algn="ctr"/>
            <a:r>
              <a:rPr lang="vi-VN" sz="2800" b="1">
                <a:solidFill>
                  <a:srgbClr val="C00000"/>
                </a:solidFill>
                <a:latin typeface="Times New Roman" pitchFamily="18" charset="0"/>
                <a:cs typeface="Times New Roman" pitchFamily="18" charset="0"/>
              </a:rPr>
              <a:t>Những nội dung cần phân tích, trao đổi trong diễn đàn </a:t>
            </a:r>
            <a:endParaRPr lang="vi-VN" sz="2800" b="1" dirty="0">
              <a:solidFill>
                <a:srgbClr val="C00000"/>
              </a:solidFill>
              <a:latin typeface="Times New Roman" pitchFamily="18" charset="0"/>
              <a:cs typeface="Times New Roman" pitchFamily="18" charset="0"/>
            </a:endParaRPr>
          </a:p>
        </p:txBody>
      </p:sp>
      <p:sp>
        <p:nvSpPr>
          <p:cNvPr id="10" name="TextBox 9"/>
          <p:cNvSpPr txBox="1"/>
          <p:nvPr/>
        </p:nvSpPr>
        <p:spPr>
          <a:xfrm>
            <a:off x="743198" y="1352514"/>
            <a:ext cx="10919680" cy="4708981"/>
          </a:xfrm>
          <a:prstGeom prst="rect">
            <a:avLst/>
          </a:prstGeom>
          <a:noFill/>
        </p:spPr>
        <p:txBody>
          <a:bodyPr wrap="square" rtlCol="0">
            <a:spAutoFit/>
          </a:bodyPr>
          <a:lstStyle/>
          <a:p>
            <a:pPr marL="457200" lvl="0" indent="-457200" algn="just">
              <a:buFont typeface="Wingdings" panose="05000000000000000000" pitchFamily="2" charset="2"/>
              <a:buChar char="§"/>
            </a:pPr>
            <a:r>
              <a:rPr lang="vi-VN" sz="3000">
                <a:solidFill>
                  <a:srgbClr val="002060"/>
                </a:solidFill>
                <a:latin typeface="+mj-lt"/>
              </a:rPr>
              <a:t>Mong muốn/ nhu cầu được trao đổi, tìm hiểu thêm về xu hướng phát triển nghề nghiệp, những phẩm chất, năng lực cần có của người lao động trong xã hội hiện đại....</a:t>
            </a:r>
          </a:p>
          <a:p>
            <a:pPr marL="457200" lvl="0" indent="-457200" algn="just">
              <a:buFont typeface="Wingdings" panose="05000000000000000000" pitchFamily="2" charset="2"/>
              <a:buChar char="§"/>
            </a:pPr>
            <a:r>
              <a:rPr lang="vi-VN" sz="3000">
                <a:solidFill>
                  <a:srgbClr val="002060"/>
                </a:solidFill>
                <a:latin typeface="+mj-lt"/>
              </a:rPr>
              <a:t>Một số vấn đề, tình huống mà người học đang gặp phải mà diễn đàn này là cơ hội để chia sẻ, trao đổi....</a:t>
            </a:r>
          </a:p>
          <a:p>
            <a:pPr marL="457200" lvl="0" indent="-457200" algn="just">
              <a:buFont typeface="Wingdings" panose="05000000000000000000" pitchFamily="2" charset="2"/>
              <a:buChar char="§"/>
            </a:pPr>
            <a:r>
              <a:rPr lang="vi-VN" sz="3000">
                <a:solidFill>
                  <a:srgbClr val="002060"/>
                </a:solidFill>
                <a:latin typeface="+mj-lt"/>
              </a:rPr>
              <a:t>Thông tin về xu hướng phát triển nghề nghiệp.</a:t>
            </a:r>
          </a:p>
          <a:p>
            <a:pPr marL="457200" lvl="0" indent="-457200" algn="just">
              <a:buFont typeface="Wingdings" panose="05000000000000000000" pitchFamily="2" charset="2"/>
              <a:buChar char="§"/>
            </a:pPr>
            <a:r>
              <a:rPr lang="vi-VN" sz="3000">
                <a:solidFill>
                  <a:srgbClr val="002060"/>
                </a:solidFill>
                <a:latin typeface="+mj-lt"/>
              </a:rPr>
              <a:t>Thông tin về những phẩm chất, năng lực cần có của người lao động trong xã hội hiện đại.</a:t>
            </a:r>
          </a:p>
          <a:p>
            <a:pPr marL="457200" lvl="0" indent="-457200" algn="just">
              <a:buFont typeface="Wingdings" panose="05000000000000000000" pitchFamily="2" charset="2"/>
              <a:buChar char="§"/>
            </a:pPr>
            <a:r>
              <a:rPr lang="vi-VN" sz="3000">
                <a:solidFill>
                  <a:srgbClr val="002060"/>
                </a:solidFill>
                <a:latin typeface="+mj-lt"/>
              </a:rPr>
              <a:t>Thông tin về thị trường lao động sáng tạo</a:t>
            </a:r>
          </a:p>
          <a:p>
            <a:pPr marL="457200" lvl="0" indent="-457200" algn="just">
              <a:buFont typeface="Wingdings" panose="05000000000000000000" pitchFamily="2" charset="2"/>
              <a:buChar char="§"/>
            </a:pPr>
            <a:r>
              <a:rPr lang="vi-VN" sz="3000">
                <a:solidFill>
                  <a:srgbClr val="002060"/>
                </a:solidFill>
                <a:latin typeface="+mj-lt"/>
              </a:rPr>
              <a:t>Thông tin về các cơ sở giáo dục đại học và giáo dục nghề nghiệp.</a:t>
            </a:r>
          </a:p>
        </p:txBody>
      </p:sp>
    </p:spTree>
    <p:extLst>
      <p:ext uri="{BB962C8B-B14F-4D97-AF65-F5344CB8AC3E}">
        <p14:creationId xmlns:p14="http://schemas.microsoft.com/office/powerpoint/2010/main" val="4203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arn(inVertical)">
                                      <p:cBhvr>
                                        <p:cTn id="30" dur="500"/>
                                        <p:tgtEl>
                                          <p:spTgt spid="1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barn(inVertical)">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Effect transition="in" filter="barn(inVertical)">
                                      <p:cBhvr>
                                        <p:cTn id="40" dur="500"/>
                                        <p:tgtEl>
                                          <p:spTgt spid="10">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Effect transition="in" filter="barn(inVertical)">
                                      <p:cBhvr>
                                        <p:cTn id="4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2" name="Right Arrow 84">
            <a:extLst>
              <a:ext uri="{FF2B5EF4-FFF2-40B4-BE49-F238E27FC236}">
                <a16:creationId xmlns:a16="http://schemas.microsoft.com/office/drawing/2014/main" id="{5DD7268C-B3C1-7E2C-F140-A5B54180784B}"/>
              </a:ext>
            </a:extLst>
          </p:cNvPr>
          <p:cNvSpPr/>
          <p:nvPr/>
        </p:nvSpPr>
        <p:spPr>
          <a:xfrm>
            <a:off x="438849" y="1612216"/>
            <a:ext cx="2214015" cy="2980391"/>
          </a:xfrm>
          <a:prstGeom prst="rightArrow">
            <a:avLst>
              <a:gd name="adj1" fmla="val 64447"/>
              <a:gd name="adj2" fmla="val 50000"/>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ounded Rectangle 85">
            <a:extLst>
              <a:ext uri="{FF2B5EF4-FFF2-40B4-BE49-F238E27FC236}">
                <a16:creationId xmlns:a16="http://schemas.microsoft.com/office/drawing/2014/main" id="{2471951C-347E-D146-C1F4-91F28175E14B}"/>
              </a:ext>
            </a:extLst>
          </p:cNvPr>
          <p:cNvSpPr/>
          <p:nvPr/>
        </p:nvSpPr>
        <p:spPr>
          <a:xfrm>
            <a:off x="558277" y="2448737"/>
            <a:ext cx="1558912" cy="13073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Kế hoạch</a:t>
            </a:r>
            <a:endParaRPr lang="vi-VN" sz="35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ounded Rectangle 9">
            <a:extLst>
              <a:ext uri="{FF2B5EF4-FFF2-40B4-BE49-F238E27FC236}">
                <a16:creationId xmlns:a16="http://schemas.microsoft.com/office/drawing/2014/main" id="{C58946BB-E74A-2626-12D0-15703CE07BD4}"/>
              </a:ext>
            </a:extLst>
          </p:cNvPr>
          <p:cNvSpPr/>
          <p:nvPr/>
        </p:nvSpPr>
        <p:spPr>
          <a:xfrm>
            <a:off x="3904337" y="1119077"/>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5" name="Rectangle 4">
            <a:extLst>
              <a:ext uri="{FF2B5EF4-FFF2-40B4-BE49-F238E27FC236}">
                <a16:creationId xmlns:a16="http://schemas.microsoft.com/office/drawing/2014/main" id="{6501520D-84DD-A56A-1F62-B69D50406982}"/>
              </a:ext>
            </a:extLst>
          </p:cNvPr>
          <p:cNvSpPr/>
          <p:nvPr/>
        </p:nvSpPr>
        <p:spPr>
          <a:xfrm>
            <a:off x="3952240" y="1143693"/>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Xác định chủ đề diễn đàn. </a:t>
            </a:r>
          </a:p>
        </p:txBody>
      </p:sp>
      <p:sp>
        <p:nvSpPr>
          <p:cNvPr id="6" name="Rounded Rectangle 9">
            <a:extLst>
              <a:ext uri="{FF2B5EF4-FFF2-40B4-BE49-F238E27FC236}">
                <a16:creationId xmlns:a16="http://schemas.microsoft.com/office/drawing/2014/main" id="{5F823A1D-9058-0E1A-2513-4369F7F73623}"/>
              </a:ext>
            </a:extLst>
          </p:cNvPr>
          <p:cNvSpPr/>
          <p:nvPr/>
        </p:nvSpPr>
        <p:spPr>
          <a:xfrm>
            <a:off x="3904337" y="1790830"/>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7" name="Rectangle 6">
            <a:extLst>
              <a:ext uri="{FF2B5EF4-FFF2-40B4-BE49-F238E27FC236}">
                <a16:creationId xmlns:a16="http://schemas.microsoft.com/office/drawing/2014/main" id="{C25998F1-0C87-084F-F495-0E9C86817DAF}"/>
              </a:ext>
            </a:extLst>
          </p:cNvPr>
          <p:cNvSpPr/>
          <p:nvPr/>
        </p:nvSpPr>
        <p:spPr>
          <a:xfrm>
            <a:off x="3952240" y="1815446"/>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Xác định mục tiêu.</a:t>
            </a:r>
          </a:p>
        </p:txBody>
      </p:sp>
      <p:sp>
        <p:nvSpPr>
          <p:cNvPr id="8" name="Rounded Rectangle 9">
            <a:extLst>
              <a:ext uri="{FF2B5EF4-FFF2-40B4-BE49-F238E27FC236}">
                <a16:creationId xmlns:a16="http://schemas.microsoft.com/office/drawing/2014/main" id="{56F410BE-6E6C-06CA-1D45-E4AB18434815}"/>
              </a:ext>
            </a:extLst>
          </p:cNvPr>
          <p:cNvSpPr/>
          <p:nvPr/>
        </p:nvSpPr>
        <p:spPr>
          <a:xfrm>
            <a:off x="3904337" y="2462584"/>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9" name="Rectangle 8">
            <a:extLst>
              <a:ext uri="{FF2B5EF4-FFF2-40B4-BE49-F238E27FC236}">
                <a16:creationId xmlns:a16="http://schemas.microsoft.com/office/drawing/2014/main" id="{D26C7A4B-ACA9-A016-D0BB-FB6F425399AD}"/>
              </a:ext>
            </a:extLst>
          </p:cNvPr>
          <p:cNvSpPr/>
          <p:nvPr/>
        </p:nvSpPr>
        <p:spPr>
          <a:xfrm>
            <a:off x="3952240" y="2487200"/>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Nội dung thảo luận chính</a:t>
            </a:r>
          </a:p>
        </p:txBody>
      </p:sp>
      <p:sp>
        <p:nvSpPr>
          <p:cNvPr id="10" name="Rounded Rectangle 9">
            <a:extLst>
              <a:ext uri="{FF2B5EF4-FFF2-40B4-BE49-F238E27FC236}">
                <a16:creationId xmlns:a16="http://schemas.microsoft.com/office/drawing/2014/main" id="{EBECD674-141F-D67D-C581-6DC93E5109C0}"/>
              </a:ext>
            </a:extLst>
          </p:cNvPr>
          <p:cNvSpPr/>
          <p:nvPr/>
        </p:nvSpPr>
        <p:spPr>
          <a:xfrm>
            <a:off x="3904337" y="3134336"/>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cxnSp>
        <p:nvCxnSpPr>
          <p:cNvPr id="11" name="Straight Arrow Connector 10">
            <a:extLst>
              <a:ext uri="{FF2B5EF4-FFF2-40B4-BE49-F238E27FC236}">
                <a16:creationId xmlns:a16="http://schemas.microsoft.com/office/drawing/2014/main" id="{4D1CEF7A-414A-BC2E-EC3F-C4622669873F}"/>
              </a:ext>
            </a:extLst>
          </p:cNvPr>
          <p:cNvCxnSpPr>
            <a:cxnSpLocks/>
            <a:stCxn id="2" idx="3"/>
            <a:endCxn id="4" idx="1"/>
          </p:cNvCxnSpPr>
          <p:nvPr/>
        </p:nvCxnSpPr>
        <p:spPr>
          <a:xfrm flipV="1">
            <a:off x="2652864" y="1364986"/>
            <a:ext cx="1251473" cy="17374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B0CCA12-EFB7-E2B5-E0DD-43945A2CBC06}"/>
              </a:ext>
            </a:extLst>
          </p:cNvPr>
          <p:cNvCxnSpPr>
            <a:cxnSpLocks/>
            <a:stCxn id="2" idx="3"/>
            <a:endCxn id="6" idx="1"/>
          </p:cNvCxnSpPr>
          <p:nvPr/>
        </p:nvCxnSpPr>
        <p:spPr>
          <a:xfrm flipV="1">
            <a:off x="2652864" y="2036739"/>
            <a:ext cx="1251473" cy="10656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D73343-76A8-53AC-CAC7-3EAB055F5DC6}"/>
              </a:ext>
            </a:extLst>
          </p:cNvPr>
          <p:cNvCxnSpPr>
            <a:cxnSpLocks/>
            <a:stCxn id="2" idx="3"/>
            <a:endCxn id="8" idx="1"/>
          </p:cNvCxnSpPr>
          <p:nvPr/>
        </p:nvCxnSpPr>
        <p:spPr>
          <a:xfrm flipV="1">
            <a:off x="2652864" y="2708493"/>
            <a:ext cx="1251473" cy="3939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9168B51-1254-9971-9C5D-D6593C9E59B7}"/>
              </a:ext>
            </a:extLst>
          </p:cNvPr>
          <p:cNvCxnSpPr>
            <a:cxnSpLocks/>
            <a:stCxn id="2" idx="3"/>
            <a:endCxn id="10" idx="1"/>
          </p:cNvCxnSpPr>
          <p:nvPr/>
        </p:nvCxnSpPr>
        <p:spPr>
          <a:xfrm>
            <a:off x="2652864" y="3102412"/>
            <a:ext cx="1251473" cy="2778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AB9DE23-B782-92D5-3855-5A095FE6A3C1}"/>
              </a:ext>
            </a:extLst>
          </p:cNvPr>
          <p:cNvSpPr/>
          <p:nvPr/>
        </p:nvSpPr>
        <p:spPr>
          <a:xfrm>
            <a:off x="3961689" y="3161438"/>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Thời gian, địa điểm</a:t>
            </a:r>
          </a:p>
        </p:txBody>
      </p:sp>
      <p:sp>
        <p:nvSpPr>
          <p:cNvPr id="16" name="Rounded Rectangle 9">
            <a:extLst>
              <a:ext uri="{FF2B5EF4-FFF2-40B4-BE49-F238E27FC236}">
                <a16:creationId xmlns:a16="http://schemas.microsoft.com/office/drawing/2014/main" id="{E8359E2C-E5E0-72B2-6833-6FFB398D7DEB}"/>
              </a:ext>
            </a:extLst>
          </p:cNvPr>
          <p:cNvSpPr/>
          <p:nvPr/>
        </p:nvSpPr>
        <p:spPr>
          <a:xfrm>
            <a:off x="3916482" y="3814477"/>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cxnSp>
        <p:nvCxnSpPr>
          <p:cNvPr id="17" name="Straight Arrow Connector 16">
            <a:extLst>
              <a:ext uri="{FF2B5EF4-FFF2-40B4-BE49-F238E27FC236}">
                <a16:creationId xmlns:a16="http://schemas.microsoft.com/office/drawing/2014/main" id="{C195BA4A-42D7-9CD2-9E46-3FE2A52E6E1F}"/>
              </a:ext>
            </a:extLst>
          </p:cNvPr>
          <p:cNvCxnSpPr>
            <a:cxnSpLocks/>
            <a:stCxn id="2" idx="3"/>
            <a:endCxn id="16" idx="1"/>
          </p:cNvCxnSpPr>
          <p:nvPr/>
        </p:nvCxnSpPr>
        <p:spPr>
          <a:xfrm>
            <a:off x="2652864" y="3102412"/>
            <a:ext cx="1263618" cy="9579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478EDB-F5D0-1542-0DDE-A7CEFF23A0BE}"/>
              </a:ext>
            </a:extLst>
          </p:cNvPr>
          <p:cNvSpPr/>
          <p:nvPr/>
        </p:nvSpPr>
        <p:spPr>
          <a:xfrm>
            <a:off x="3937635" y="3832286"/>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Trình tự các hoạt động. </a:t>
            </a:r>
          </a:p>
        </p:txBody>
      </p:sp>
      <p:sp>
        <p:nvSpPr>
          <p:cNvPr id="19" name="Rounded Rectangle 9">
            <a:extLst>
              <a:ext uri="{FF2B5EF4-FFF2-40B4-BE49-F238E27FC236}">
                <a16:creationId xmlns:a16="http://schemas.microsoft.com/office/drawing/2014/main" id="{9BE46C47-6C4E-7971-4101-D474804737A8}"/>
              </a:ext>
            </a:extLst>
          </p:cNvPr>
          <p:cNvSpPr/>
          <p:nvPr/>
        </p:nvSpPr>
        <p:spPr>
          <a:xfrm>
            <a:off x="3916482" y="4514705"/>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0" name="Rectangle 19">
            <a:extLst>
              <a:ext uri="{FF2B5EF4-FFF2-40B4-BE49-F238E27FC236}">
                <a16:creationId xmlns:a16="http://schemas.microsoft.com/office/drawing/2014/main" id="{3BE23EC4-0281-F06B-52CA-56CB97929855}"/>
              </a:ext>
            </a:extLst>
          </p:cNvPr>
          <p:cNvSpPr/>
          <p:nvPr/>
        </p:nvSpPr>
        <p:spPr>
          <a:xfrm>
            <a:off x="3973834" y="4541807"/>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Đối tượng tham gia, khách mời</a:t>
            </a:r>
          </a:p>
        </p:txBody>
      </p:sp>
      <p:sp>
        <p:nvSpPr>
          <p:cNvPr id="21" name="Rounded Rectangle 9">
            <a:extLst>
              <a:ext uri="{FF2B5EF4-FFF2-40B4-BE49-F238E27FC236}">
                <a16:creationId xmlns:a16="http://schemas.microsoft.com/office/drawing/2014/main" id="{5806C431-AFF8-C1E7-2199-E8BCDBD8475D}"/>
              </a:ext>
            </a:extLst>
          </p:cNvPr>
          <p:cNvSpPr/>
          <p:nvPr/>
        </p:nvSpPr>
        <p:spPr>
          <a:xfrm>
            <a:off x="3928627" y="5194846"/>
            <a:ext cx="4134762" cy="491817"/>
          </a:xfrm>
          <a:prstGeom prst="roundRect">
            <a:avLst>
              <a:gd name="adj" fmla="val 13876"/>
            </a:avLst>
          </a:prstGeom>
          <a:solidFill>
            <a:schemeClr val="bg1"/>
          </a:solidFill>
          <a:ln w="22225">
            <a:solidFill>
              <a:schemeClr val="accent4"/>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000" b="1" dirty="0">
              <a:solidFill>
                <a:srgbClr val="002060"/>
              </a:solidFill>
              <a:latin typeface="Cambria" panose="02040503050406030204" pitchFamily="18" charset="0"/>
            </a:endParaRPr>
          </a:p>
        </p:txBody>
      </p:sp>
      <p:sp>
        <p:nvSpPr>
          <p:cNvPr id="22" name="Rectangle 21">
            <a:extLst>
              <a:ext uri="{FF2B5EF4-FFF2-40B4-BE49-F238E27FC236}">
                <a16:creationId xmlns:a16="http://schemas.microsoft.com/office/drawing/2014/main" id="{D77DFC6F-998C-2706-9A24-8EA9FAB16D78}"/>
              </a:ext>
            </a:extLst>
          </p:cNvPr>
          <p:cNvSpPr/>
          <p:nvPr/>
        </p:nvSpPr>
        <p:spPr>
          <a:xfrm>
            <a:off x="3949780" y="5212655"/>
            <a:ext cx="4104640" cy="378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000" b="1">
                <a:solidFill>
                  <a:srgbClr val="002060"/>
                </a:solidFill>
                <a:latin typeface="Cambria" panose="02040503050406030204" pitchFamily="18" charset="0"/>
                <a:ea typeface="Cambria" panose="02040503050406030204" pitchFamily="18" charset="0"/>
                <a:cs typeface="Times New Roman" pitchFamily="18" charset="0"/>
              </a:rPr>
              <a:t>- Phân công nhiệm vụ chuẩn bị</a:t>
            </a:r>
          </a:p>
        </p:txBody>
      </p:sp>
      <p:cxnSp>
        <p:nvCxnSpPr>
          <p:cNvPr id="23" name="Straight Arrow Connector 22">
            <a:extLst>
              <a:ext uri="{FF2B5EF4-FFF2-40B4-BE49-F238E27FC236}">
                <a16:creationId xmlns:a16="http://schemas.microsoft.com/office/drawing/2014/main" id="{6B3EE1D3-E228-5124-7EDD-349E9FFFBF93}"/>
              </a:ext>
            </a:extLst>
          </p:cNvPr>
          <p:cNvCxnSpPr>
            <a:cxnSpLocks/>
            <a:stCxn id="2" idx="3"/>
            <a:endCxn id="19" idx="1"/>
          </p:cNvCxnSpPr>
          <p:nvPr/>
        </p:nvCxnSpPr>
        <p:spPr>
          <a:xfrm>
            <a:off x="2652864" y="3102412"/>
            <a:ext cx="1263618" cy="16582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73D4546-B8BE-B471-E95D-87494C4E979D}"/>
              </a:ext>
            </a:extLst>
          </p:cNvPr>
          <p:cNvCxnSpPr>
            <a:cxnSpLocks/>
            <a:endCxn id="21" idx="1"/>
          </p:cNvCxnSpPr>
          <p:nvPr/>
        </p:nvCxnSpPr>
        <p:spPr>
          <a:xfrm>
            <a:off x="2652864" y="3102412"/>
            <a:ext cx="1275763" cy="23383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9218" name="Picture 2">
            <a:extLst>
              <a:ext uri="{FF2B5EF4-FFF2-40B4-BE49-F238E27FC236}">
                <a16:creationId xmlns:a16="http://schemas.microsoft.com/office/drawing/2014/main" id="{84812DFC-1621-B837-C427-88C89FDE4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306" y="662810"/>
            <a:ext cx="4031932" cy="537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3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par>
                                <p:cTn id="62" presetID="22" presetClass="entr" presetSubtype="8"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500"/>
                                        <p:tgtEl>
                                          <p:spTgt spid="2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left)">
                                      <p:cBhvr>
                                        <p:cTn id="83" dur="500"/>
                                        <p:tgtEl>
                                          <p:spTgt spid="2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left)">
                                      <p:cBhvr>
                                        <p:cTn id="86" dur="500"/>
                                        <p:tgtEl>
                                          <p:spTgt spid="21"/>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p:bldP spid="8" grpId="0" animBg="1"/>
      <p:bldP spid="9" grpId="0"/>
      <p:bldP spid="10" grpId="0" animBg="1"/>
      <p:bldP spid="15" grpId="0"/>
      <p:bldP spid="16" grpId="0" animBg="1"/>
      <p:bldP spid="18" grpId="0"/>
      <p:bldP spid="19" grpId="0" animBg="1"/>
      <p:bldP spid="20" grpId="0"/>
      <p:bldP spid="21"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9D2BB7-9782-0E8F-AE4F-BEA345526666}"/>
              </a:ext>
            </a:extLst>
          </p:cNvPr>
          <p:cNvSpPr txBox="1">
            <a:spLocks/>
          </p:cNvSpPr>
          <p:nvPr/>
        </p:nvSpPr>
        <p:spPr>
          <a:xfrm>
            <a:off x="2815929" y="2858273"/>
            <a:ext cx="6560142" cy="114145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vi-VN" b="1">
                <a:latin typeface="Cambria" panose="02040503050406030204" pitchFamily="18" charset="0"/>
                <a:ea typeface="Cambria" panose="02040503050406030204" pitchFamily="18" charset="0"/>
                <a:cs typeface="ADLaM Display" panose="02010000000000000000" pitchFamily="2" charset="0"/>
              </a:rPr>
              <a:t>Tổ chức diễn đàn</a:t>
            </a:r>
            <a:endParaRPr lang="en-US" b="1" dirty="0">
              <a:latin typeface="Cambria" panose="02040503050406030204" pitchFamily="18" charset="0"/>
              <a:ea typeface="Cambria" panose="02040503050406030204" pitchFamily="18" charset="0"/>
              <a:cs typeface="ADLaM Display" panose="02010000000000000000" pitchFamily="2" charset="0"/>
            </a:endParaRPr>
          </a:p>
        </p:txBody>
      </p:sp>
    </p:spTree>
    <p:extLst>
      <p:ext uri="{BB962C8B-B14F-4D97-AF65-F5344CB8AC3E}">
        <p14:creationId xmlns:p14="http://schemas.microsoft.com/office/powerpoint/2010/main" val="1562484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Định Hướng Nghề Nghiệp Nên Bắt Đầu Từ Khi Nào? Giải Đáp Mới Nhất">
            <a:extLst>
              <a:ext uri="{FF2B5EF4-FFF2-40B4-BE49-F238E27FC236}">
                <a16:creationId xmlns:a16="http://schemas.microsoft.com/office/drawing/2014/main" id="{2D3E53BE-CFAA-A518-98D1-228BB1FCB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3" b="-1"/>
          <a:stretch/>
        </p:blipFill>
        <p:spPr bwMode="auto">
          <a:xfrm>
            <a:off x="1" y="10"/>
            <a:ext cx="9669642" cy="685799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24" name="Rectangle 2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2D54C1-FA6A-82B3-8573-15CEE091EB21}"/>
              </a:ext>
            </a:extLst>
          </p:cNvPr>
          <p:cNvSpPr txBox="1">
            <a:spLocks/>
          </p:cNvSpPr>
          <p:nvPr/>
        </p:nvSpPr>
        <p:spPr>
          <a:xfrm>
            <a:off x="8147878" y="1582986"/>
            <a:ext cx="3445765" cy="3692028"/>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160000"/>
              </a:lnSpc>
              <a:spcAft>
                <a:spcPts val="600"/>
              </a:spcAft>
            </a:pPr>
            <a:r>
              <a:rPr lang="en-US" sz="4500" b="1">
                <a:solidFill>
                  <a:schemeClr val="accent5">
                    <a:lumMod val="50000"/>
                  </a:schemeClr>
                </a:solidFill>
                <a:latin typeface="Cambria" panose="02040503050406030204" pitchFamily="18" charset="0"/>
                <a:ea typeface="Cambria" panose="02040503050406030204" pitchFamily="18" charset="0"/>
              </a:rPr>
              <a:t>Xu hướng nghề nghiệp trong xã hội hiện đại</a:t>
            </a:r>
          </a:p>
        </p:txBody>
      </p:sp>
    </p:spTree>
    <p:extLst>
      <p:ext uri="{BB962C8B-B14F-4D97-AF65-F5344CB8AC3E}">
        <p14:creationId xmlns:p14="http://schemas.microsoft.com/office/powerpoint/2010/main" val="379169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2251881" y="1827721"/>
            <a:ext cx="7970292" cy="2862322"/>
          </a:xfrm>
          <a:prstGeom prst="rect">
            <a:avLst/>
          </a:prstGeom>
          <a:noFill/>
        </p:spPr>
        <p:txBody>
          <a:bodyPr wrap="square" rtlCol="0">
            <a:spAutoFit/>
          </a:bodyPr>
          <a:lstStyle/>
          <a:p>
            <a:pPr algn="ctr"/>
            <a:r>
              <a:rPr lang="en-US" sz="4500" b="1">
                <a:ln w="10541" cmpd="sng">
                  <a:solidFill>
                    <a:schemeClr val="accent1">
                      <a:shade val="88000"/>
                      <a:satMod val="110000"/>
                    </a:schemeClr>
                  </a:solidFill>
                  <a:prstDash val="solid"/>
                </a:ln>
                <a:solidFill>
                  <a:srgbClr val="C00000"/>
                </a:solidFill>
                <a:latin typeface="Times New Roman" pitchFamily="18" charset="0"/>
                <a:ea typeface="Tahoma" pitchFamily="34" charset="0"/>
                <a:cs typeface="Times New Roman" pitchFamily="18" charset="0"/>
              </a:rPr>
              <a:t>TỔNG KẾT</a:t>
            </a:r>
          </a:p>
          <a:p>
            <a:pPr algn="ctr"/>
            <a:r>
              <a:rPr lang="en-US" sz="4500" b="1">
                <a:ln w="10541" cmpd="sng">
                  <a:solidFill>
                    <a:schemeClr val="accent1">
                      <a:shade val="88000"/>
                      <a:satMod val="110000"/>
                    </a:schemeClr>
                  </a:solidFill>
                  <a:prstDash val="solid"/>
                </a:ln>
                <a:solidFill>
                  <a:srgbClr val="C00000"/>
                </a:solidFill>
                <a:latin typeface="Times New Roman" pitchFamily="18" charset="0"/>
                <a:ea typeface="Tahoma" pitchFamily="34" charset="0"/>
                <a:cs typeface="Times New Roman" pitchFamily="18" charset="0"/>
              </a:rPr>
              <a:t>ĐÁNH GIÁ </a:t>
            </a:r>
          </a:p>
          <a:p>
            <a:pPr algn="ctr"/>
            <a:r>
              <a:rPr lang="en-US" sz="4500" b="1">
                <a:ln w="10541" cmpd="sng">
                  <a:solidFill>
                    <a:schemeClr val="accent1">
                      <a:shade val="88000"/>
                      <a:satMod val="110000"/>
                    </a:schemeClr>
                  </a:solidFill>
                  <a:prstDash val="solid"/>
                </a:ln>
                <a:solidFill>
                  <a:srgbClr val="C00000"/>
                </a:solidFill>
                <a:latin typeface="Times New Roman" pitchFamily="18" charset="0"/>
                <a:ea typeface="Tahoma" pitchFamily="34" charset="0"/>
                <a:cs typeface="Times New Roman" pitchFamily="18" charset="0"/>
              </a:rPr>
              <a:t>KẾT QUẢ THỰC HIỆN </a:t>
            </a:r>
          </a:p>
          <a:p>
            <a:pPr algn="ctr"/>
            <a:r>
              <a:rPr lang="en-US" sz="4500" b="1">
                <a:ln w="10541" cmpd="sng">
                  <a:solidFill>
                    <a:schemeClr val="accent1">
                      <a:shade val="88000"/>
                      <a:satMod val="110000"/>
                    </a:schemeClr>
                  </a:solidFill>
                  <a:prstDash val="solid"/>
                </a:ln>
                <a:solidFill>
                  <a:srgbClr val="1F0ABC"/>
                </a:solidFill>
                <a:latin typeface="Times New Roman" pitchFamily="18" charset="0"/>
                <a:ea typeface="Tahoma" pitchFamily="34" charset="0"/>
                <a:cs typeface="Times New Roman" pitchFamily="18" charset="0"/>
              </a:rPr>
              <a:t>CHỦ ĐỀ 7</a:t>
            </a:r>
          </a:p>
        </p:txBody>
      </p:sp>
    </p:spTree>
    <p:extLst>
      <p:ext uri="{BB962C8B-B14F-4D97-AF65-F5344CB8AC3E}">
        <p14:creationId xmlns:p14="http://schemas.microsoft.com/office/powerpoint/2010/main" val="69268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9" name="Rounded Rectangle 8"/>
          <p:cNvSpPr/>
          <p:nvPr/>
        </p:nvSpPr>
        <p:spPr>
          <a:xfrm>
            <a:off x="2920621" y="259307"/>
            <a:ext cx="6605516" cy="68412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latin typeface="Cambria" pitchFamily="18" charset="0"/>
                <a:cs typeface="Arial" pitchFamily="34" charset="0"/>
              </a:rPr>
              <a:t>ĐÁNH GIÁ THỰC HIỆN CHỦ </a:t>
            </a:r>
            <a:r>
              <a:rPr lang="en-US" sz="3200" b="1">
                <a:latin typeface="Cambria" pitchFamily="18" charset="0"/>
                <a:cs typeface="Arial" pitchFamily="34" charset="0"/>
              </a:rPr>
              <a:t>ĐỀ 7</a:t>
            </a:r>
            <a:endParaRPr lang="en-US" sz="3200" b="1" dirty="0">
              <a:latin typeface="Cambria" pitchFamily="18" charset="0"/>
              <a:cs typeface="Arial" pitchFamily="34" charset="0"/>
            </a:endParaRPr>
          </a:p>
        </p:txBody>
      </p:sp>
      <p:sp>
        <p:nvSpPr>
          <p:cNvPr id="10" name="TextBox 9"/>
          <p:cNvSpPr txBox="1"/>
          <p:nvPr/>
        </p:nvSpPr>
        <p:spPr>
          <a:xfrm>
            <a:off x="440051" y="1217749"/>
            <a:ext cx="11311897" cy="5062924"/>
          </a:xfrm>
          <a:prstGeom prst="rect">
            <a:avLst/>
          </a:prstGeom>
          <a:solidFill>
            <a:schemeClr val="bg1"/>
          </a:solidFill>
        </p:spPr>
        <p:txBody>
          <a:bodyPr wrap="square" rtlCol="0">
            <a:spAutoFit/>
          </a:bodyPr>
          <a:lstStyle/>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Chia sẻ được hiểu biết về các căn cứ để xác định xu hướng phát triển nghề nghiệp trong xã hội hiện đại.</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Chỉ ra được những xu hướng phát triển nghề nghiệp trong xã hội hiện đại.</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Chỉ ra được những biểu hiện của tính chuyên nghiệp trong công việc.</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Trình bày được những yêu cầu về đảm bảo an toàn và sức khoẻ nghề nghiệp.</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Xác định được những phẩm chất và năng lực cần có của người lao động trong xã hội hiện đại.</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Đánh giá được những phẩm chất và năng lực của bản thân đáp ứng/ chưa đáp ứng yêu cầu của nghề trong xã hội hiện đại.</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Xác định được những cách rèn luyện phẩm chất và năng lực của bản thân để đáp ứng yêu cầu của nghề trong xã hội hiện đại.</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Xác định được các nội dung cơ bản thường có trong bản tin thị trường lao động. </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Nhận định được về nhu cầu sử dụng lao động từ việc phân tích thông tin/ nhóm nghề của thị trường lao động.</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Phân tích và chia sẻ được các thông tin về xu hướng nghề nghiệp mà em tìm hiểu được.</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Chia sẻ được các thông tin về các cơ sở giáo dục đại học và giáo dục nghề nghiệp mà em quan tâm.</a:t>
            </a:r>
          </a:p>
          <a:p>
            <a:pPr marL="371475" indent="-371475" algn="just">
              <a:buFont typeface="+mj-lt"/>
              <a:buAutoNum type="arabicPeriod"/>
            </a:pPr>
            <a:r>
              <a:rPr lang="vi-VN" sz="1900" b="1">
                <a:solidFill>
                  <a:schemeClr val="tx1">
                    <a:lumMod val="95000"/>
                    <a:lumOff val="5000"/>
                  </a:schemeClr>
                </a:solidFill>
                <a:latin typeface="Cambria" pitchFamily="18" charset="0"/>
                <a:cs typeface="Arial" pitchFamily="34" charset="0"/>
              </a:rPr>
              <a:t>Xây dựng kế hoạch và tổ chức được diễn đàn về xu hướng phát triển nghề nghiệp và thị trường lao động trong xã hội hiện đại.</a:t>
            </a:r>
            <a:endParaRPr lang="vi-VN" sz="1900" b="1" dirty="0">
              <a:solidFill>
                <a:schemeClr val="tx1">
                  <a:lumMod val="95000"/>
                  <a:lumOff val="5000"/>
                </a:schemeClr>
              </a:solidFill>
              <a:latin typeface="Cambria" pitchFamily="18" charset="0"/>
              <a:cs typeface="Arial" pitchFamily="34" charset="0"/>
            </a:endParaRPr>
          </a:p>
        </p:txBody>
      </p:sp>
    </p:spTree>
    <p:extLst>
      <p:ext uri="{BB962C8B-B14F-4D97-AF65-F5344CB8AC3E}">
        <p14:creationId xmlns:p14="http://schemas.microsoft.com/office/powerpoint/2010/main" val="143113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59214" t="41862"/>
          <a:stretch>
            <a:fillRect/>
          </a:stretch>
        </p:blipFill>
        <p:spPr>
          <a:xfrm rot="5400000">
            <a:off x="-481013" y="481012"/>
            <a:ext cx="6858000" cy="5895975"/>
          </a:xfrm>
          <a:prstGeom prst="rect">
            <a:avLst/>
          </a:prstGeom>
        </p:spPr>
      </p:pic>
      <p:grpSp>
        <p:nvGrpSpPr>
          <p:cNvPr id="11" name="组合 10"/>
          <p:cNvGrpSpPr/>
          <p:nvPr/>
        </p:nvGrpSpPr>
        <p:grpSpPr>
          <a:xfrm>
            <a:off x="4434980" y="1651247"/>
            <a:ext cx="3322039" cy="3322039"/>
            <a:chOff x="4234955" y="1767979"/>
            <a:chExt cx="3322039" cy="3322039"/>
          </a:xfrm>
        </p:grpSpPr>
        <p:sp>
          <p:nvSpPr>
            <p:cNvPr id="4" name="椭圆 3"/>
            <p:cNvSpPr/>
            <p:nvPr/>
          </p:nvSpPr>
          <p:spPr>
            <a:xfrm>
              <a:off x="4234955" y="1767979"/>
              <a:ext cx="3322039" cy="3322039"/>
            </a:xfrm>
            <a:prstGeom prst="ellipse">
              <a:avLst/>
            </a:prstGeom>
            <a:solidFill>
              <a:srgbClr val="8BCCC4"/>
            </a:solidFill>
            <a:ln w="158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a:endParaRPr>
            </a:p>
          </p:txBody>
        </p:sp>
        <p:sp>
          <p:nvSpPr>
            <p:cNvPr id="6" name="文本框 5"/>
            <p:cNvSpPr txBox="1"/>
            <p:nvPr/>
          </p:nvSpPr>
          <p:spPr>
            <a:xfrm>
              <a:off x="4515427" y="2451722"/>
              <a:ext cx="2761093" cy="70805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rPr>
                <a:t>NHIỆM VỤ</a:t>
              </a:r>
              <a:endParaRPr kumimoji="0" lang="en-US" altLang="zh-CN" sz="42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endParaRPr>
            </a:p>
          </p:txBody>
        </p:sp>
        <p:sp>
          <p:nvSpPr>
            <p:cNvPr id="10" name="矩形 9"/>
            <p:cNvSpPr/>
            <p:nvPr/>
          </p:nvSpPr>
          <p:spPr>
            <a:xfrm>
              <a:off x="5383122" y="2916545"/>
              <a:ext cx="1276311" cy="1862048"/>
            </a:xfrm>
            <a:prstGeom prst="rect">
              <a:avLst/>
            </a:prstGeom>
          </p:spPr>
          <p:txBody>
            <a:bodyPr wrap="non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1500" b="0" i="0" u="none" strike="noStrike" kern="1200" cap="none" spc="0" normalizeH="0" baseline="0" noProof="0">
                  <a:ln>
                    <a:noFill/>
                  </a:ln>
                  <a:solidFill>
                    <a:srgbClr val="1F0ABC"/>
                  </a:solidFill>
                  <a:effectLst/>
                  <a:uLnTx/>
                  <a:uFillTx/>
                  <a:latin typeface="Cambria" panose="02040503050406030204" pitchFamily="18" charset="0"/>
                  <a:ea typeface="Cambria" panose="02040503050406030204" pitchFamily="18" charset="0"/>
                  <a:cs typeface="Arial"/>
                </a:rPr>
                <a:t>5</a:t>
              </a:r>
              <a:endParaRPr kumimoji="0" lang="zh-CN" altLang="en-US" sz="11500" b="0" i="0" u="none" strike="noStrike" kern="1200" cap="none" spc="0" normalizeH="0" baseline="0" noProof="0">
                <a:ln>
                  <a:noFill/>
                </a:ln>
                <a:solidFill>
                  <a:srgbClr val="1F0ABC"/>
                </a:solidFill>
                <a:effectLst/>
                <a:uLnTx/>
                <a:uFillTx/>
                <a:latin typeface="Cambria" panose="02040503050406030204" pitchFamily="18" charset="0"/>
                <a:ea typeface="字魂105号-简雅黑" panose="00000500000000000000" pitchFamily="2" charset="-122"/>
                <a:cs typeface="Arial"/>
              </a:endParaRPr>
            </a:p>
          </p:txBody>
        </p:sp>
      </p:grpSp>
      <p:sp>
        <p:nvSpPr>
          <p:cNvPr id="2" name="TextBox 1">
            <a:extLst>
              <a:ext uri="{FF2B5EF4-FFF2-40B4-BE49-F238E27FC236}">
                <a16:creationId xmlns:a16="http://schemas.microsoft.com/office/drawing/2014/main" id="{D8A6DE9C-4EF0-113E-BF4F-D15637F0335B}"/>
              </a:ext>
            </a:extLst>
          </p:cNvPr>
          <p:cNvSpPr txBox="1"/>
          <p:nvPr/>
        </p:nvSpPr>
        <p:spPr>
          <a:xfrm>
            <a:off x="7727153" y="1003942"/>
            <a:ext cx="3914149" cy="4616648"/>
          </a:xfrm>
          <a:prstGeom prst="rect">
            <a:avLst/>
          </a:prstGeom>
          <a:noFill/>
        </p:spPr>
        <p:txBody>
          <a:bodyPr wrap="square" rtlCol="0">
            <a:spAutoFit/>
          </a:bodyPr>
          <a:lstStyle/>
          <a:p>
            <a:pPr algn="ctr"/>
            <a:r>
              <a:rPr lang="vi-VN" sz="4200" b="1">
                <a:solidFill>
                  <a:srgbClr val="1F0ABC"/>
                </a:solidFill>
                <a:latin typeface="Times New Roman" pitchFamily="18" charset="0"/>
                <a:cs typeface="Times New Roman" pitchFamily="18" charset="0"/>
                <a:sym typeface="Nixie One"/>
              </a:rPr>
              <a:t>Phân tích các thông tin nghề nghiệp, thông tin về các cơ sở giáo dục đại học và giáo dục nghề nghiệp</a:t>
            </a:r>
            <a:endParaRPr lang="vi-VN" sz="4200" b="1" dirty="0">
              <a:solidFill>
                <a:srgbClr val="1F0ABC"/>
              </a:solidFill>
              <a:latin typeface="Times New Roman" pitchFamily="18" charset="0"/>
              <a:ea typeface="Nixie One"/>
              <a:cs typeface="Times New Roman" pitchFamily="18" charset="0"/>
              <a:sym typeface="Nixie One"/>
            </a:endParaRPr>
          </a:p>
        </p:txBody>
      </p:sp>
    </p:spTree>
    <p:extLst>
      <p:ext uri="{BB962C8B-B14F-4D97-AF65-F5344CB8AC3E}">
        <p14:creationId xmlns:p14="http://schemas.microsoft.com/office/powerpoint/2010/main" val="129306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F41A8F-BFD9-FF30-A498-E88832712A79}"/>
              </a:ext>
            </a:extLst>
          </p:cNvPr>
          <p:cNvGrpSpPr/>
          <p:nvPr/>
        </p:nvGrpSpPr>
        <p:grpSpPr>
          <a:xfrm>
            <a:off x="230902" y="120468"/>
            <a:ext cx="11730196" cy="861774"/>
            <a:chOff x="4821346" y="84189"/>
            <a:chExt cx="6979174" cy="1436411"/>
          </a:xfrm>
          <a:solidFill>
            <a:schemeClr val="bg2"/>
          </a:solidFill>
        </p:grpSpPr>
        <p:sp>
          <p:nvSpPr>
            <p:cNvPr id="16" name="Round Same Side Corner Rectangle 11">
              <a:extLst>
                <a:ext uri="{FF2B5EF4-FFF2-40B4-BE49-F238E27FC236}">
                  <a16:creationId xmlns:a16="http://schemas.microsoft.com/office/drawing/2014/main" id="{79B1E295-0AED-49AE-5873-76BAD0F1D6AD}"/>
                </a:ext>
              </a:extLst>
            </p:cNvPr>
            <p:cNvSpPr/>
            <p:nvPr/>
          </p:nvSpPr>
          <p:spPr>
            <a:xfrm flipV="1">
              <a:off x="4877625" y="84189"/>
              <a:ext cx="6922895" cy="1436411"/>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FC8C61FC-6B63-A7D2-CB8E-C54BED7FE2CE}"/>
                </a:ext>
              </a:extLst>
            </p:cNvPr>
            <p:cNvSpPr txBox="1"/>
            <p:nvPr/>
          </p:nvSpPr>
          <p:spPr>
            <a:xfrm>
              <a:off x="4821346" y="84189"/>
              <a:ext cx="6979174" cy="1436410"/>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1: Phân tích và chia sẻ thông tin về xu hướng nghề nghiệp mà </a:t>
              </a:r>
              <a:endParaRPr lang="en-US" sz="2500" b="1">
                <a:solidFill>
                  <a:schemeClr val="bg1"/>
                </a:solidFill>
                <a:latin typeface="Cambria" pitchFamily="18" charset="0"/>
                <a:cs typeface="Arial" panose="020B0604020202020204" pitchFamily="34" charset="0"/>
              </a:endParaRPr>
            </a:p>
            <a:p>
              <a:pPr algn="ctr"/>
              <a:r>
                <a:rPr lang="vi-VN" sz="2500" b="1">
                  <a:solidFill>
                    <a:schemeClr val="bg1"/>
                  </a:solidFill>
                  <a:latin typeface="Cambria" pitchFamily="18" charset="0"/>
                  <a:cs typeface="Arial" panose="020B0604020202020204" pitchFamily="34" charset="0"/>
                </a:rPr>
                <a:t>em tìm hiểu được.</a:t>
              </a:r>
              <a:endParaRPr lang="en-US" sz="2500" b="1" dirty="0">
                <a:solidFill>
                  <a:schemeClr val="bg1"/>
                </a:solidFill>
                <a:latin typeface="Cambria" pitchFamily="18" charset="0"/>
                <a:cs typeface="Arial" panose="020B0604020202020204" pitchFamily="34" charset="0"/>
              </a:endParaRPr>
            </a:p>
          </p:txBody>
        </p:sp>
      </p:grpSp>
      <p:sp>
        <p:nvSpPr>
          <p:cNvPr id="27" name="Speech Bubble: Rectangle with Corners Rounded 1">
            <a:extLst>
              <a:ext uri="{FF2B5EF4-FFF2-40B4-BE49-F238E27FC236}">
                <a16:creationId xmlns:a16="http://schemas.microsoft.com/office/drawing/2014/main" id="{7065DA5F-6812-E824-8AFF-FBA463269EB2}"/>
              </a:ext>
            </a:extLst>
          </p:cNvPr>
          <p:cNvSpPr/>
          <p:nvPr/>
        </p:nvSpPr>
        <p:spPr>
          <a:xfrm>
            <a:off x="4039524" y="1758296"/>
            <a:ext cx="7312206" cy="1177944"/>
          </a:xfrm>
          <a:prstGeom prst="wedgeRoundRectCallout">
            <a:avLst>
              <a:gd name="adj1" fmla="val -60645"/>
              <a:gd name="adj2" fmla="val 42892"/>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700" i="1">
                <a:solidFill>
                  <a:srgbClr val="002060"/>
                </a:solidFill>
                <a:latin typeface="Cambria" pitchFamily="18" charset="0"/>
                <a:cs typeface="Arial" panose="020B0604020202020204" pitchFamily="34" charset="0"/>
              </a:rPr>
              <a:t>Em đã tìm hiểu được những thông tin nào về xu hướng nghề nghiệp? Hãy chia sẻ cùng các bạn.</a:t>
            </a:r>
          </a:p>
        </p:txBody>
      </p:sp>
      <p:pic>
        <p:nvPicPr>
          <p:cNvPr id="29" name="Picture 28">
            <a:extLst>
              <a:ext uri="{FF2B5EF4-FFF2-40B4-BE49-F238E27FC236}">
                <a16:creationId xmlns:a16="http://schemas.microsoft.com/office/drawing/2014/main" id="{ECFD8404-EEBD-D514-1FD9-03D3A4861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09" y="1969172"/>
            <a:ext cx="2615411" cy="4055707"/>
          </a:xfrm>
          <a:prstGeom prst="rect">
            <a:avLst/>
          </a:prstGeom>
        </p:spPr>
      </p:pic>
      <p:sp>
        <p:nvSpPr>
          <p:cNvPr id="30" name="Rounded Rectangle 13">
            <a:extLst>
              <a:ext uri="{FF2B5EF4-FFF2-40B4-BE49-F238E27FC236}">
                <a16:creationId xmlns:a16="http://schemas.microsoft.com/office/drawing/2014/main" id="{359F0217-0A4F-7010-ED25-D36438C685CE}"/>
              </a:ext>
            </a:extLst>
          </p:cNvPr>
          <p:cNvSpPr/>
          <p:nvPr/>
        </p:nvSpPr>
        <p:spPr>
          <a:xfrm>
            <a:off x="402389" y="1061086"/>
            <a:ext cx="3362815" cy="697210"/>
          </a:xfrm>
          <a:prstGeom prst="roundRect">
            <a:avLst>
              <a:gd name="adj" fmla="val 30702"/>
            </a:avLst>
          </a:prstGeom>
          <a:solidFill>
            <a:srgbClr val="17A81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itchFamily="18" charset="0"/>
                <a:cs typeface="Times New Roman" pitchFamily="18" charset="0"/>
              </a:rPr>
              <a:t>Hoạt động cá nhân</a:t>
            </a:r>
          </a:p>
        </p:txBody>
      </p:sp>
      <p:sp>
        <p:nvSpPr>
          <p:cNvPr id="2" name="TextBox 1">
            <a:extLst>
              <a:ext uri="{FF2B5EF4-FFF2-40B4-BE49-F238E27FC236}">
                <a16:creationId xmlns:a16="http://schemas.microsoft.com/office/drawing/2014/main" id="{A3BE7A21-A609-9971-9779-390F782F76B8}"/>
              </a:ext>
            </a:extLst>
          </p:cNvPr>
          <p:cNvSpPr txBox="1"/>
          <p:nvPr/>
        </p:nvSpPr>
        <p:spPr>
          <a:xfrm>
            <a:off x="3427407" y="3303924"/>
            <a:ext cx="8226113" cy="2092881"/>
          </a:xfrm>
          <a:prstGeom prst="rect">
            <a:avLst/>
          </a:prstGeom>
          <a:noFill/>
        </p:spPr>
        <p:txBody>
          <a:bodyPr wrap="square" rtlCol="0">
            <a:spAutoFit/>
          </a:bodyPr>
          <a:lstStyle/>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Có những xu hướng nghề nào đã được liệt kê?</a:t>
            </a:r>
          </a:p>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Những yêu cầu đòi hỏi về năng lực và phẩm chất của mỗi nghề đó là gì?</a:t>
            </a:r>
          </a:p>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Các công việc chính của mỗi nghề đó là gì?</a:t>
            </a:r>
          </a:p>
          <a:p>
            <a:pPr marL="457200" lvl="0" indent="-457200" algn="just">
              <a:buFont typeface="Courier New" panose="02070309020205020404" pitchFamily="49" charset="0"/>
              <a:buChar char="o"/>
            </a:pPr>
            <a:r>
              <a:rPr lang="vi-VN" sz="2600">
                <a:solidFill>
                  <a:schemeClr val="tx1">
                    <a:lumMod val="95000"/>
                    <a:lumOff val="5000"/>
                  </a:schemeClr>
                </a:solidFill>
                <a:latin typeface="Times New Roman" pitchFamily="18" charset="0"/>
                <a:cs typeface="Times New Roman" pitchFamily="18" charset="0"/>
              </a:rPr>
              <a:t>Các công ty/ tổ chức nào có tuyển dụng các nghề đó?</a:t>
            </a:r>
          </a:p>
        </p:txBody>
      </p:sp>
    </p:spTree>
    <p:extLst>
      <p:ext uri="{BB962C8B-B14F-4D97-AF65-F5344CB8AC3E}">
        <p14:creationId xmlns:p14="http://schemas.microsoft.com/office/powerpoint/2010/main" val="205582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2" descr="A person in a chef's uniform&#10;&#10;Description automatically generated">
            <a:extLst>
              <a:ext uri="{FF2B5EF4-FFF2-40B4-BE49-F238E27FC236}">
                <a16:creationId xmlns:a16="http://schemas.microsoft.com/office/drawing/2014/main" id="{3804604F-4698-B5E2-303A-5CCBA0CA9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18" r="15017" b="-1"/>
          <a:stretch/>
        </p:blipFill>
        <p:spPr bwMode="auto">
          <a:xfrm flipH="1">
            <a:off x="253340" y="457204"/>
            <a:ext cx="4044340" cy="59435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ounded Rectangle 9">
            <a:extLst>
              <a:ext uri="{FF2B5EF4-FFF2-40B4-BE49-F238E27FC236}">
                <a16:creationId xmlns:a16="http://schemas.microsoft.com/office/drawing/2014/main" id="{DF77CA26-F215-174D-3CEB-1D74D6F364F3}"/>
              </a:ext>
            </a:extLst>
          </p:cNvPr>
          <p:cNvSpPr/>
          <p:nvPr/>
        </p:nvSpPr>
        <p:spPr>
          <a:xfrm>
            <a:off x="5437640" y="477524"/>
            <a:ext cx="6355471" cy="1721803"/>
          </a:xfrm>
          <a:prstGeom prst="roundRect">
            <a:avLst>
              <a:gd name="adj" fmla="val 13876"/>
            </a:avLst>
          </a:prstGeom>
          <a:solidFill>
            <a:schemeClr val="bg1"/>
          </a:solidFill>
          <a:ln w="22225">
            <a:solidFill>
              <a:schemeClr val="accent2">
                <a:lumMod val="75000"/>
              </a:schemeClr>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chemeClr val="tx1">
                  <a:lumMod val="95000"/>
                  <a:lumOff val="5000"/>
                </a:schemeClr>
              </a:solidFill>
              <a:latin typeface="Cambria" panose="02040503050406030204" pitchFamily="18" charset="0"/>
            </a:endParaRPr>
          </a:p>
        </p:txBody>
      </p:sp>
      <p:sp>
        <p:nvSpPr>
          <p:cNvPr id="4" name="Rectangle 3">
            <a:extLst>
              <a:ext uri="{FF2B5EF4-FFF2-40B4-BE49-F238E27FC236}">
                <a16:creationId xmlns:a16="http://schemas.microsoft.com/office/drawing/2014/main" id="{0969F87D-1E74-EE53-768B-6F5C77526CF5}"/>
              </a:ext>
            </a:extLst>
          </p:cNvPr>
          <p:cNvSpPr/>
          <p:nvPr/>
        </p:nvSpPr>
        <p:spPr>
          <a:xfrm>
            <a:off x="5490304" y="764952"/>
            <a:ext cx="6309173" cy="1042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400" b="1">
                <a:solidFill>
                  <a:srgbClr val="00B0F0"/>
                </a:solidFill>
                <a:latin typeface="Cambria" panose="02040503050406030204" pitchFamily="18" charset="0"/>
                <a:ea typeface="Cambria" panose="02040503050406030204" pitchFamily="18" charset="0"/>
                <a:cs typeface="Times New Roman" pitchFamily="18" charset="0"/>
              </a:rPr>
              <a:t>Xu hướng phát triển của nghề: </a:t>
            </a:r>
            <a:r>
              <a:rPr lang="vi-VN" altLang="ko-KR" sz="24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Tiếp tục phát triển vì nhu cầu sống và thưởng thức ẩm thực phong phú của con người ngày càng nâng cao.</a:t>
            </a:r>
          </a:p>
        </p:txBody>
      </p:sp>
      <p:sp>
        <p:nvSpPr>
          <p:cNvPr id="5" name="Rounded Rectangle 9">
            <a:extLst>
              <a:ext uri="{FF2B5EF4-FFF2-40B4-BE49-F238E27FC236}">
                <a16:creationId xmlns:a16="http://schemas.microsoft.com/office/drawing/2014/main" id="{F273153E-4F02-36E5-93FF-05E9DCAB04BC}"/>
              </a:ext>
            </a:extLst>
          </p:cNvPr>
          <p:cNvSpPr/>
          <p:nvPr/>
        </p:nvSpPr>
        <p:spPr>
          <a:xfrm>
            <a:off x="5437640" y="2562757"/>
            <a:ext cx="6355471" cy="1721803"/>
          </a:xfrm>
          <a:prstGeom prst="roundRect">
            <a:avLst>
              <a:gd name="adj" fmla="val 13876"/>
            </a:avLst>
          </a:prstGeom>
          <a:solidFill>
            <a:schemeClr val="bg1"/>
          </a:solidFill>
          <a:ln w="22225">
            <a:solidFill>
              <a:schemeClr val="accent2">
                <a:lumMod val="75000"/>
              </a:schemeClr>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chemeClr val="tx1">
                  <a:lumMod val="95000"/>
                  <a:lumOff val="5000"/>
                </a:schemeClr>
              </a:solidFill>
              <a:latin typeface="Cambria" panose="02040503050406030204" pitchFamily="18" charset="0"/>
            </a:endParaRPr>
          </a:p>
        </p:txBody>
      </p:sp>
      <p:sp>
        <p:nvSpPr>
          <p:cNvPr id="6" name="Rectangle 5">
            <a:extLst>
              <a:ext uri="{FF2B5EF4-FFF2-40B4-BE49-F238E27FC236}">
                <a16:creationId xmlns:a16="http://schemas.microsoft.com/office/drawing/2014/main" id="{12B4BDE3-766D-1270-A276-6500B7F3F43F}"/>
              </a:ext>
            </a:extLst>
          </p:cNvPr>
          <p:cNvSpPr/>
          <p:nvPr/>
        </p:nvSpPr>
        <p:spPr>
          <a:xfrm>
            <a:off x="5473594" y="2865970"/>
            <a:ext cx="6309173" cy="1042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ko-KR" sz="2400" b="1">
                <a:solidFill>
                  <a:srgbClr val="00B0F0"/>
                </a:solidFill>
                <a:latin typeface="Cambria" panose="02040503050406030204" pitchFamily="18" charset="0"/>
                <a:ea typeface="Cambria" panose="02040503050406030204" pitchFamily="18" charset="0"/>
                <a:cs typeface="Times New Roman" pitchFamily="18" charset="0"/>
              </a:rPr>
              <a:t>Những công việc chính của nghề: </a:t>
            </a:r>
            <a:r>
              <a:rPr lang="en-US" altLang="ko-KR" sz="24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tạo ra những món ăn ngon, kết hợp ẩm thực nhiều vùng miền văn hóa và tốt cho sức khỏe...</a:t>
            </a:r>
            <a:endParaRPr lang="vi-VN" altLang="ko-KR" sz="24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endParaRPr>
          </a:p>
        </p:txBody>
      </p:sp>
      <p:sp>
        <p:nvSpPr>
          <p:cNvPr id="7" name="Rounded Rectangle 9">
            <a:extLst>
              <a:ext uri="{FF2B5EF4-FFF2-40B4-BE49-F238E27FC236}">
                <a16:creationId xmlns:a16="http://schemas.microsoft.com/office/drawing/2014/main" id="{E1644CE6-B9AF-EA93-6D91-DFE38451E973}"/>
              </a:ext>
            </a:extLst>
          </p:cNvPr>
          <p:cNvSpPr/>
          <p:nvPr/>
        </p:nvSpPr>
        <p:spPr>
          <a:xfrm>
            <a:off x="5468498" y="4658677"/>
            <a:ext cx="6355471" cy="1721803"/>
          </a:xfrm>
          <a:prstGeom prst="roundRect">
            <a:avLst>
              <a:gd name="adj" fmla="val 13876"/>
            </a:avLst>
          </a:prstGeom>
          <a:solidFill>
            <a:schemeClr val="bg1"/>
          </a:solidFill>
          <a:ln w="22225">
            <a:solidFill>
              <a:schemeClr val="accent2">
                <a:lumMod val="75000"/>
              </a:schemeClr>
            </a:solidFill>
            <a:prstDash val="sysDot"/>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400" b="1" dirty="0">
              <a:solidFill>
                <a:schemeClr val="tx1">
                  <a:lumMod val="95000"/>
                  <a:lumOff val="5000"/>
                </a:schemeClr>
              </a:solidFill>
              <a:latin typeface="Cambria" panose="02040503050406030204" pitchFamily="18" charset="0"/>
            </a:endParaRPr>
          </a:p>
        </p:txBody>
      </p:sp>
      <p:sp>
        <p:nvSpPr>
          <p:cNvPr id="8" name="Rectangle 7">
            <a:extLst>
              <a:ext uri="{FF2B5EF4-FFF2-40B4-BE49-F238E27FC236}">
                <a16:creationId xmlns:a16="http://schemas.microsoft.com/office/drawing/2014/main" id="{EFAA0FA1-E374-5D6E-8A42-F344E769A9FA}"/>
              </a:ext>
            </a:extLst>
          </p:cNvPr>
          <p:cNvSpPr/>
          <p:nvPr/>
        </p:nvSpPr>
        <p:spPr>
          <a:xfrm>
            <a:off x="5505332" y="4980134"/>
            <a:ext cx="6309173" cy="1042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ko-KR" sz="2400" b="1">
                <a:solidFill>
                  <a:srgbClr val="00B0F0"/>
                </a:solidFill>
                <a:latin typeface="Cambria" panose="02040503050406030204" pitchFamily="18" charset="0"/>
                <a:ea typeface="Cambria" panose="02040503050406030204" pitchFamily="18" charset="0"/>
                <a:cs typeface="Times New Roman" pitchFamily="18" charset="0"/>
              </a:rPr>
              <a:t>Những yêu cầu, đòi hỏi của nghề: </a:t>
            </a:r>
            <a:r>
              <a:rPr lang="vi-VN" altLang="ko-KR" sz="2400" b="1">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kĩ năng làm việc nhóm, sự hiểu biết về chất lượng và kết hợp văn hóa ẩm thực nhiều vùng miền, quốc gia, khả năng thẩm mĩ món ăn...</a:t>
            </a:r>
          </a:p>
        </p:txBody>
      </p:sp>
      <p:cxnSp>
        <p:nvCxnSpPr>
          <p:cNvPr id="9" name="Straight Arrow Connector 8">
            <a:extLst>
              <a:ext uri="{FF2B5EF4-FFF2-40B4-BE49-F238E27FC236}">
                <a16:creationId xmlns:a16="http://schemas.microsoft.com/office/drawing/2014/main" id="{753C819D-9AE7-9368-D6D4-B0A87694DECB}"/>
              </a:ext>
            </a:extLst>
          </p:cNvPr>
          <p:cNvCxnSpPr>
            <a:cxnSpLocks/>
            <a:endCxn id="3" idx="1"/>
          </p:cNvCxnSpPr>
          <p:nvPr/>
        </p:nvCxnSpPr>
        <p:spPr>
          <a:xfrm flipV="1">
            <a:off x="4216400" y="1338426"/>
            <a:ext cx="1221240" cy="214947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290DCB-EBAE-15A8-1B6A-6F1D7420152D}"/>
              </a:ext>
            </a:extLst>
          </p:cNvPr>
          <p:cNvCxnSpPr>
            <a:cxnSpLocks/>
            <a:endCxn id="5" idx="1"/>
          </p:cNvCxnSpPr>
          <p:nvPr/>
        </p:nvCxnSpPr>
        <p:spPr>
          <a:xfrm flipV="1">
            <a:off x="4266822" y="3423659"/>
            <a:ext cx="1170818" cy="6424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9542FD-A8D5-2D82-6753-B2C130230625}"/>
              </a:ext>
            </a:extLst>
          </p:cNvPr>
          <p:cNvCxnSpPr>
            <a:cxnSpLocks/>
            <a:endCxn id="7" idx="1"/>
          </p:cNvCxnSpPr>
          <p:nvPr/>
        </p:nvCxnSpPr>
        <p:spPr>
          <a:xfrm>
            <a:off x="4216400" y="3423659"/>
            <a:ext cx="1252098" cy="209592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22" presetClass="entr" presetSubtype="8"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F41A8F-BFD9-FF30-A498-E88832712A79}"/>
              </a:ext>
            </a:extLst>
          </p:cNvPr>
          <p:cNvGrpSpPr/>
          <p:nvPr/>
        </p:nvGrpSpPr>
        <p:grpSpPr>
          <a:xfrm>
            <a:off x="230902" y="120468"/>
            <a:ext cx="11730196" cy="1372860"/>
            <a:chOff x="4821346" y="84189"/>
            <a:chExt cx="6979174" cy="2288292"/>
          </a:xfrm>
          <a:solidFill>
            <a:schemeClr val="bg2"/>
          </a:solidFill>
        </p:grpSpPr>
        <p:sp>
          <p:nvSpPr>
            <p:cNvPr id="16" name="Round Same Side Corner Rectangle 11">
              <a:extLst>
                <a:ext uri="{FF2B5EF4-FFF2-40B4-BE49-F238E27FC236}">
                  <a16:creationId xmlns:a16="http://schemas.microsoft.com/office/drawing/2014/main" id="{79B1E295-0AED-49AE-5873-76BAD0F1D6AD}"/>
                </a:ext>
              </a:extLst>
            </p:cNvPr>
            <p:cNvSpPr/>
            <p:nvPr/>
          </p:nvSpPr>
          <p:spPr>
            <a:xfrm flipV="1">
              <a:off x="4877625" y="84189"/>
              <a:ext cx="6922895" cy="2288292"/>
            </a:xfrm>
            <a:prstGeom prst="round2SameRect">
              <a:avLst>
                <a:gd name="adj1" fmla="val 37720"/>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itchFamily="18" charset="0"/>
              </a:endParaRPr>
            </a:p>
          </p:txBody>
        </p:sp>
        <p:sp>
          <p:nvSpPr>
            <p:cNvPr id="17" name="TextBox 16">
              <a:extLst>
                <a:ext uri="{FF2B5EF4-FFF2-40B4-BE49-F238E27FC236}">
                  <a16:creationId xmlns:a16="http://schemas.microsoft.com/office/drawing/2014/main" id="{FC8C61FC-6B63-A7D2-CB8E-C54BED7FE2CE}"/>
                </a:ext>
              </a:extLst>
            </p:cNvPr>
            <p:cNvSpPr txBox="1"/>
            <p:nvPr/>
          </p:nvSpPr>
          <p:spPr>
            <a:xfrm>
              <a:off x="4821346" y="168863"/>
              <a:ext cx="6979174" cy="2077666"/>
            </a:xfrm>
            <a:prstGeom prst="rect">
              <a:avLst/>
            </a:prstGeom>
            <a:noFill/>
          </p:spPr>
          <p:txBody>
            <a:bodyPr wrap="square" rtlCol="0">
              <a:spAutoFit/>
            </a:bodyPr>
            <a:lstStyle/>
            <a:p>
              <a:pPr algn="ctr"/>
              <a:r>
                <a:rPr lang="vi-VN" sz="2500" b="1">
                  <a:solidFill>
                    <a:schemeClr val="bg1"/>
                  </a:solidFill>
                  <a:latin typeface="Cambria" pitchFamily="18" charset="0"/>
                  <a:cs typeface="Arial" panose="020B0604020202020204" pitchFamily="34" charset="0"/>
                </a:rPr>
                <a:t>Hoạt động 2: Phân tích và xử lí những thông tin về các cơ sở giáo dục đại học và giáo dục nghề nghiệp mà em quan tâm. Chia sẻ ý nghĩa của những thông tin đã phân tích và xử lí đối với định hướng nghề nghiệp của em.</a:t>
              </a:r>
              <a:endParaRPr lang="en-US" sz="2500" b="1" dirty="0">
                <a:solidFill>
                  <a:schemeClr val="bg1"/>
                </a:solidFill>
                <a:latin typeface="Cambria" pitchFamily="18" charset="0"/>
                <a:cs typeface="Arial" panose="020B0604020202020204" pitchFamily="34" charset="0"/>
              </a:endParaRPr>
            </a:p>
          </p:txBody>
        </p:sp>
      </p:grpSp>
      <p:pic>
        <p:nvPicPr>
          <p:cNvPr id="2" name="Picture 2" descr="http://thquangtrung.hoankiem.edu.vn/upload/29321/fck/files/5(1).png">
            <a:extLst>
              <a:ext uri="{FF2B5EF4-FFF2-40B4-BE49-F238E27FC236}">
                <a16:creationId xmlns:a16="http://schemas.microsoft.com/office/drawing/2014/main" id="{71E9E1F3-DBDC-458C-0901-C5B19259A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93" y="2528693"/>
            <a:ext cx="3159726" cy="240950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8">
            <a:extLst>
              <a:ext uri="{FF2B5EF4-FFF2-40B4-BE49-F238E27FC236}">
                <a16:creationId xmlns:a16="http://schemas.microsoft.com/office/drawing/2014/main" id="{7C7C5B60-F267-E957-661B-390F4D86C501}"/>
              </a:ext>
            </a:extLst>
          </p:cNvPr>
          <p:cNvSpPr/>
          <p:nvPr/>
        </p:nvSpPr>
        <p:spPr>
          <a:xfrm>
            <a:off x="4271079" y="2202282"/>
            <a:ext cx="7299902" cy="128569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46F7DA8-66B3-E162-71FF-3911456E73DE}"/>
              </a:ext>
            </a:extLst>
          </p:cNvPr>
          <p:cNvSpPr txBox="1"/>
          <p:nvPr/>
        </p:nvSpPr>
        <p:spPr>
          <a:xfrm>
            <a:off x="4660574" y="2244962"/>
            <a:ext cx="6788970" cy="1200329"/>
          </a:xfrm>
          <a:prstGeom prst="rect">
            <a:avLst/>
          </a:prstGeom>
          <a:noFill/>
        </p:spPr>
        <p:txBody>
          <a:bodyPr wrap="square" rtlCol="0">
            <a:spAutoFit/>
          </a:bodyPr>
          <a:lstStyle/>
          <a:p>
            <a:pPr lvl="0" algn="just"/>
            <a:r>
              <a:rPr lang="vi-VN" sz="2400" b="1">
                <a:solidFill>
                  <a:srgbClr val="002060"/>
                </a:solidFill>
                <a:latin typeface="Times New Roman" pitchFamily="18" charset="0"/>
                <a:cs typeface="Times New Roman" pitchFamily="18" charset="0"/>
              </a:rPr>
              <a:t>Em cần tìm hiểu và phân tích những thông tin nào về các cơ sở giáo dục đại học và giáo dục nghề nghiệp mà em quan tâm</a:t>
            </a:r>
            <a:r>
              <a:rPr lang="en-US" sz="2400" b="1">
                <a:solidFill>
                  <a:srgbClr val="002060"/>
                </a:solidFill>
                <a:latin typeface="Times New Roman" pitchFamily="18" charset="0"/>
                <a:cs typeface="Times New Roman" pitchFamily="18" charset="0"/>
              </a:rPr>
              <a:t>?</a:t>
            </a:r>
            <a:endParaRPr lang="vi-VN" sz="2400" b="1">
              <a:solidFill>
                <a:srgbClr val="002060"/>
              </a:solidFill>
              <a:latin typeface="Times New Roman" pitchFamily="18" charset="0"/>
              <a:cs typeface="Times New Roman" pitchFamily="18" charset="0"/>
            </a:endParaRPr>
          </a:p>
        </p:txBody>
      </p:sp>
      <p:sp>
        <p:nvSpPr>
          <p:cNvPr id="5" name="Rounded Rectangle 10">
            <a:extLst>
              <a:ext uri="{FF2B5EF4-FFF2-40B4-BE49-F238E27FC236}">
                <a16:creationId xmlns:a16="http://schemas.microsoft.com/office/drawing/2014/main" id="{F3475401-20B9-182B-DB7D-28C36E8BE0CA}"/>
              </a:ext>
            </a:extLst>
          </p:cNvPr>
          <p:cNvSpPr/>
          <p:nvPr/>
        </p:nvSpPr>
        <p:spPr>
          <a:xfrm>
            <a:off x="3797453" y="2528693"/>
            <a:ext cx="782644"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sp>
        <p:nvSpPr>
          <p:cNvPr id="6" name="Rounded Rectangle 8">
            <a:extLst>
              <a:ext uri="{FF2B5EF4-FFF2-40B4-BE49-F238E27FC236}">
                <a16:creationId xmlns:a16="http://schemas.microsoft.com/office/drawing/2014/main" id="{BEC96402-3B3A-5D40-5C07-D7E30E2025CF}"/>
              </a:ext>
            </a:extLst>
          </p:cNvPr>
          <p:cNvSpPr/>
          <p:nvPr/>
        </p:nvSpPr>
        <p:spPr>
          <a:xfrm>
            <a:off x="4271079" y="3975725"/>
            <a:ext cx="7299902" cy="1285690"/>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a:solidFill>
                <a:srgbClr val="00206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3516678-FFF4-9355-F7B4-3DA347D86724}"/>
              </a:ext>
            </a:extLst>
          </p:cNvPr>
          <p:cNvSpPr txBox="1"/>
          <p:nvPr/>
        </p:nvSpPr>
        <p:spPr>
          <a:xfrm>
            <a:off x="4660574" y="4061086"/>
            <a:ext cx="6788970" cy="1200329"/>
          </a:xfrm>
          <a:prstGeom prst="rect">
            <a:avLst/>
          </a:prstGeom>
          <a:noFill/>
        </p:spPr>
        <p:txBody>
          <a:bodyPr wrap="square" rtlCol="0">
            <a:spAutoFit/>
          </a:bodyPr>
          <a:lstStyle/>
          <a:p>
            <a:pPr lvl="0" algn="just"/>
            <a:r>
              <a:rPr lang="vi-VN" sz="2400" b="1">
                <a:solidFill>
                  <a:srgbClr val="002060"/>
                </a:solidFill>
                <a:latin typeface="Times New Roman" pitchFamily="18" charset="0"/>
                <a:cs typeface="Times New Roman" pitchFamily="18" charset="0"/>
              </a:rPr>
              <a:t>Những thông tin đã phân tích và xử lí có ý nghĩa như thế nào đối với định hướng nghề nghiệp của em?</a:t>
            </a:r>
          </a:p>
        </p:txBody>
      </p:sp>
      <p:sp>
        <p:nvSpPr>
          <p:cNvPr id="9" name="Rounded Rectangle 10">
            <a:extLst>
              <a:ext uri="{FF2B5EF4-FFF2-40B4-BE49-F238E27FC236}">
                <a16:creationId xmlns:a16="http://schemas.microsoft.com/office/drawing/2014/main" id="{421459FA-A2FD-D87D-611D-29B19E43C3C8}"/>
              </a:ext>
            </a:extLst>
          </p:cNvPr>
          <p:cNvSpPr/>
          <p:nvPr/>
        </p:nvSpPr>
        <p:spPr>
          <a:xfrm>
            <a:off x="3797453" y="4302136"/>
            <a:ext cx="782644" cy="632868"/>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spTree>
    <p:extLst>
      <p:ext uri="{BB962C8B-B14F-4D97-AF65-F5344CB8AC3E}">
        <p14:creationId xmlns:p14="http://schemas.microsoft.com/office/powerpoint/2010/main" val="55528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933261B3-8DC5-36F9-28FD-009FD1AEA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4749" y="508516"/>
            <a:ext cx="3993011" cy="3479472"/>
          </a:xfrm>
          <a:prstGeom prst="rect">
            <a:avLst/>
          </a:prstGeom>
        </p:spPr>
      </p:pic>
      <p:sp>
        <p:nvSpPr>
          <p:cNvPr id="3" name="Rectangle 2">
            <a:extLst>
              <a:ext uri="{FF2B5EF4-FFF2-40B4-BE49-F238E27FC236}">
                <a16:creationId xmlns:a16="http://schemas.microsoft.com/office/drawing/2014/main" id="{5384DBD6-FA3C-A5DB-AF1C-17BDB1666E41}"/>
              </a:ext>
            </a:extLst>
          </p:cNvPr>
          <p:cNvSpPr/>
          <p:nvPr/>
        </p:nvSpPr>
        <p:spPr>
          <a:xfrm>
            <a:off x="3468655" y="1068818"/>
            <a:ext cx="2728945" cy="2400657"/>
          </a:xfrm>
          <a:prstGeom prst="rect">
            <a:avLst/>
          </a:prstGeom>
        </p:spPr>
        <p:txBody>
          <a:bodyPr wrap="square">
            <a:spAutoFit/>
          </a:bodyPr>
          <a:lstStyle/>
          <a:p>
            <a:pPr algn="ctr"/>
            <a:r>
              <a:rPr lang="vi-VN" sz="2500" b="1" i="1">
                <a:solidFill>
                  <a:srgbClr val="002060"/>
                </a:solidFill>
                <a:latin typeface="Times New Roman" panose="02020603050405020304" pitchFamily="18" charset="0"/>
                <a:cs typeface="Arial" pitchFamily="34" charset="0"/>
              </a:rPr>
              <a:t>Hoàn cảnh kinh </a:t>
            </a:r>
            <a:endParaRPr lang="en-US" sz="2500" b="1" i="1">
              <a:solidFill>
                <a:srgbClr val="002060"/>
              </a:solidFill>
              <a:latin typeface="Times New Roman" panose="02020603050405020304" pitchFamily="18" charset="0"/>
              <a:cs typeface="Arial" pitchFamily="34" charset="0"/>
            </a:endParaRPr>
          </a:p>
          <a:p>
            <a:pPr algn="ctr"/>
            <a:r>
              <a:rPr lang="vi-VN" sz="2500" b="1" i="1">
                <a:solidFill>
                  <a:srgbClr val="002060"/>
                </a:solidFill>
                <a:latin typeface="Times New Roman" panose="02020603050405020304" pitchFamily="18" charset="0"/>
                <a:cs typeface="Arial" pitchFamily="34" charset="0"/>
              </a:rPr>
              <a:t>tế gia đình khó khăn thì nên dựa vào thông tin gì từ cơ sở giáo dục để đăng kí? </a:t>
            </a:r>
          </a:p>
        </p:txBody>
      </p:sp>
      <p:pic>
        <p:nvPicPr>
          <p:cNvPr id="4" name="Picture 3" descr="A blue question mark on a black background&#10;&#10;Description automatically generated">
            <a:extLst>
              <a:ext uri="{FF2B5EF4-FFF2-40B4-BE49-F238E27FC236}">
                <a16:creationId xmlns:a16="http://schemas.microsoft.com/office/drawing/2014/main" id="{0C42DDA9-7392-3E98-EE20-B651FCEFC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707" y="175437"/>
            <a:ext cx="714375" cy="1295400"/>
          </a:xfrm>
          <a:prstGeom prst="rect">
            <a:avLst/>
          </a:prstGeom>
        </p:spPr>
      </p:pic>
      <p:pic>
        <p:nvPicPr>
          <p:cNvPr id="5" name="Picture 4">
            <a:extLst>
              <a:ext uri="{FF2B5EF4-FFF2-40B4-BE49-F238E27FC236}">
                <a16:creationId xmlns:a16="http://schemas.microsoft.com/office/drawing/2014/main" id="{AAC698CE-19E6-BEB9-024E-1DB6BB24E1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0306" y="1572803"/>
            <a:ext cx="3804729" cy="4776681"/>
          </a:xfrm>
          <a:prstGeom prst="rect">
            <a:avLst/>
          </a:prstGeom>
        </p:spPr>
      </p:pic>
      <p:pic>
        <p:nvPicPr>
          <p:cNvPr id="6" name="Picture 11">
            <a:extLst>
              <a:ext uri="{FF2B5EF4-FFF2-40B4-BE49-F238E27FC236}">
                <a16:creationId xmlns:a16="http://schemas.microsoft.com/office/drawing/2014/main" id="{357713C6-8531-E290-14D3-D2956FEBA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48139" y="633759"/>
            <a:ext cx="3993011" cy="3479472"/>
          </a:xfrm>
          <a:prstGeom prst="rect">
            <a:avLst/>
          </a:prstGeom>
        </p:spPr>
      </p:pic>
      <p:sp>
        <p:nvSpPr>
          <p:cNvPr id="7" name="Rectangle 6">
            <a:extLst>
              <a:ext uri="{FF2B5EF4-FFF2-40B4-BE49-F238E27FC236}">
                <a16:creationId xmlns:a16="http://schemas.microsoft.com/office/drawing/2014/main" id="{70916FDE-9E23-6EFE-AE9E-67DE3601A532}"/>
              </a:ext>
            </a:extLst>
          </p:cNvPr>
          <p:cNvSpPr/>
          <p:nvPr/>
        </p:nvSpPr>
        <p:spPr>
          <a:xfrm>
            <a:off x="8242045" y="1295661"/>
            <a:ext cx="2728945" cy="2015936"/>
          </a:xfrm>
          <a:prstGeom prst="rect">
            <a:avLst/>
          </a:prstGeom>
        </p:spPr>
        <p:txBody>
          <a:bodyPr wrap="square">
            <a:spAutoFit/>
          </a:bodyPr>
          <a:lstStyle/>
          <a:p>
            <a:pPr algn="ctr"/>
            <a:r>
              <a:rPr lang="vi-VN" sz="2500" b="1" i="1">
                <a:solidFill>
                  <a:schemeClr val="accent2">
                    <a:lumMod val="50000"/>
                  </a:schemeClr>
                </a:solidFill>
                <a:latin typeface="Times New Roman" panose="02020603050405020304" pitchFamily="18" charset="0"/>
                <a:cs typeface="Arial" pitchFamily="34" charset="0"/>
              </a:rPr>
              <a:t>Chưa rõ các phương thức thi tuyển đầu vào thì tìm hiểu những thông tin gì?</a:t>
            </a:r>
          </a:p>
        </p:txBody>
      </p:sp>
      <p:pic>
        <p:nvPicPr>
          <p:cNvPr id="8" name="Picture 7" descr="A blue question mark on a black background&#10;&#10;Description automatically generated">
            <a:extLst>
              <a:ext uri="{FF2B5EF4-FFF2-40B4-BE49-F238E27FC236}">
                <a16:creationId xmlns:a16="http://schemas.microsoft.com/office/drawing/2014/main" id="{7924627E-67BC-CB47-1DB2-B1D6F08F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097" y="300680"/>
            <a:ext cx="714375" cy="1295400"/>
          </a:xfrm>
          <a:prstGeom prst="rect">
            <a:avLst/>
          </a:prstGeom>
        </p:spPr>
      </p:pic>
      <p:pic>
        <p:nvPicPr>
          <p:cNvPr id="9" name="Picture 11">
            <a:extLst>
              <a:ext uri="{FF2B5EF4-FFF2-40B4-BE49-F238E27FC236}">
                <a16:creationId xmlns:a16="http://schemas.microsoft.com/office/drawing/2014/main" id="{25DF04E9-65C2-75F5-15E1-B86B7858FD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75520" y="3358746"/>
            <a:ext cx="3993011" cy="3479472"/>
          </a:xfrm>
          <a:prstGeom prst="rect">
            <a:avLst/>
          </a:prstGeom>
        </p:spPr>
      </p:pic>
      <p:sp>
        <p:nvSpPr>
          <p:cNvPr id="10" name="Rectangle 9">
            <a:extLst>
              <a:ext uri="{FF2B5EF4-FFF2-40B4-BE49-F238E27FC236}">
                <a16:creationId xmlns:a16="http://schemas.microsoft.com/office/drawing/2014/main" id="{7C888F74-7797-9800-D393-410E86A062B7}"/>
              </a:ext>
            </a:extLst>
          </p:cNvPr>
          <p:cNvSpPr/>
          <p:nvPr/>
        </p:nvSpPr>
        <p:spPr>
          <a:xfrm>
            <a:off x="5624298" y="4175808"/>
            <a:ext cx="2895454" cy="2015936"/>
          </a:xfrm>
          <a:prstGeom prst="rect">
            <a:avLst/>
          </a:prstGeom>
        </p:spPr>
        <p:txBody>
          <a:bodyPr wrap="square">
            <a:spAutoFit/>
          </a:bodyPr>
          <a:lstStyle/>
          <a:p>
            <a:pPr algn="ctr"/>
            <a:r>
              <a:rPr lang="vi-VN" sz="2500" b="1" i="1">
                <a:solidFill>
                  <a:schemeClr val="bg2">
                    <a:lumMod val="10000"/>
                  </a:schemeClr>
                </a:solidFill>
                <a:latin typeface="Times New Roman" panose="02020603050405020304" pitchFamily="18" charset="0"/>
                <a:cs typeface="Arial" pitchFamily="34" charset="0"/>
              </a:rPr>
              <a:t>Năng lực không </a:t>
            </a:r>
            <a:endParaRPr lang="en-US" sz="2500" b="1" i="1">
              <a:solidFill>
                <a:schemeClr val="bg2">
                  <a:lumMod val="10000"/>
                </a:schemeClr>
              </a:solidFill>
              <a:latin typeface="Times New Roman" panose="02020603050405020304" pitchFamily="18" charset="0"/>
              <a:cs typeface="Arial" pitchFamily="34" charset="0"/>
            </a:endParaRPr>
          </a:p>
          <a:p>
            <a:pPr algn="ctr"/>
            <a:r>
              <a:rPr lang="vi-VN" sz="2500" b="1" i="1">
                <a:solidFill>
                  <a:schemeClr val="bg2">
                    <a:lumMod val="10000"/>
                  </a:schemeClr>
                </a:solidFill>
                <a:latin typeface="Times New Roman" panose="02020603050405020304" pitchFamily="18" charset="0"/>
                <a:cs typeface="Arial" pitchFamily="34" charset="0"/>
              </a:rPr>
              <a:t>đáp ứng với chương trình đào tạo thì tìm hiểu và phân tích thông tin gì?</a:t>
            </a:r>
          </a:p>
        </p:txBody>
      </p:sp>
      <p:pic>
        <p:nvPicPr>
          <p:cNvPr id="11" name="Picture 10" descr="A blue question mark on a black background&#10;&#10;Description automatically generated">
            <a:extLst>
              <a:ext uri="{FF2B5EF4-FFF2-40B4-BE49-F238E27FC236}">
                <a16:creationId xmlns:a16="http://schemas.microsoft.com/office/drawing/2014/main" id="{8712F232-C0F3-6A79-81F5-43FE566EB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478" y="3025667"/>
            <a:ext cx="714375" cy="1295400"/>
          </a:xfrm>
          <a:prstGeom prst="rect">
            <a:avLst/>
          </a:prstGeom>
        </p:spPr>
      </p:pic>
    </p:spTree>
    <p:extLst>
      <p:ext uri="{BB962C8B-B14F-4D97-AF65-F5344CB8AC3E}">
        <p14:creationId xmlns:p14="http://schemas.microsoft.com/office/powerpoint/2010/main" val="413143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sp>
        <p:nvSpPr>
          <p:cNvPr id="7" name="Rounded Rectangle 6"/>
          <p:cNvSpPr/>
          <p:nvPr/>
        </p:nvSpPr>
        <p:spPr>
          <a:xfrm>
            <a:off x="857304" y="173320"/>
            <a:ext cx="10920713" cy="1136479"/>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rgbClr val="1F0ABC"/>
                </a:solidFill>
                <a:latin typeface="Times New Roman" pitchFamily="18" charset="0"/>
                <a:cs typeface="Times New Roman" pitchFamily="18" charset="0"/>
              </a:rPr>
              <a:t>Những thông tin cần tìm hiểu và phân tích về các cơ sở giáo dục đại học và giáo dục nghề nghiệp</a:t>
            </a:r>
            <a:endParaRPr lang="en-US" sz="3000" b="1" dirty="0">
              <a:solidFill>
                <a:srgbClr val="1F0ABC"/>
              </a:solidFill>
              <a:latin typeface="Times New Roman" pitchFamily="18" charset="0"/>
              <a:cs typeface="Times New Roman" pitchFamily="18" charset="0"/>
            </a:endParaRPr>
          </a:p>
        </p:txBody>
      </p:sp>
      <p:sp>
        <p:nvSpPr>
          <p:cNvPr id="8" name="Rectangle 7"/>
          <p:cNvSpPr/>
          <p:nvPr/>
        </p:nvSpPr>
        <p:spPr>
          <a:xfrm>
            <a:off x="764273" y="1705518"/>
            <a:ext cx="4995086" cy="11714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a:solidFill>
                  <a:srgbClr val="002060"/>
                </a:solidFill>
                <a:latin typeface="Times New Roman" pitchFamily="18" charset="0"/>
                <a:cs typeface="Times New Roman" pitchFamily="18" charset="0"/>
              </a:rPr>
              <a:t>Các chương trình đào tạo</a:t>
            </a:r>
            <a:endParaRPr lang="vi-VN" sz="2800" b="1" dirty="0">
              <a:solidFill>
                <a:srgbClr val="002060"/>
              </a:solidFill>
              <a:latin typeface="Times New Roman" pitchFamily="18" charset="0"/>
              <a:cs typeface="Times New Roman" pitchFamily="18" charset="0"/>
            </a:endParaRPr>
          </a:p>
        </p:txBody>
      </p:sp>
      <p:sp>
        <p:nvSpPr>
          <p:cNvPr id="9" name="Rectangle 8"/>
          <p:cNvSpPr/>
          <p:nvPr/>
        </p:nvSpPr>
        <p:spPr>
          <a:xfrm>
            <a:off x="764273" y="3209046"/>
            <a:ext cx="4995086" cy="11714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a:solidFill>
                  <a:srgbClr val="002060"/>
                </a:solidFill>
                <a:latin typeface="Times New Roman" pitchFamily="18" charset="0"/>
                <a:cs typeface="Times New Roman" pitchFamily="18" charset="0"/>
              </a:rPr>
              <a:t>Cơ sở vật chất.</a:t>
            </a:r>
          </a:p>
        </p:txBody>
      </p:sp>
      <p:sp>
        <p:nvSpPr>
          <p:cNvPr id="11" name="Rectangle 10"/>
          <p:cNvSpPr/>
          <p:nvPr/>
        </p:nvSpPr>
        <p:spPr>
          <a:xfrm>
            <a:off x="6481436" y="1705517"/>
            <a:ext cx="4995086" cy="11714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a:solidFill>
                  <a:srgbClr val="002060"/>
                </a:solidFill>
                <a:latin typeface="Times New Roman" pitchFamily="18" charset="0"/>
                <a:cs typeface="Times New Roman" pitchFamily="18" charset="0"/>
              </a:rPr>
              <a:t>Quy mô đào tạo, các hình thức tuyển sinh.</a:t>
            </a:r>
            <a:endParaRPr lang="vi-VN" sz="2800" b="1" dirty="0">
              <a:solidFill>
                <a:srgbClr val="002060"/>
              </a:solidFill>
              <a:latin typeface="Times New Roman" pitchFamily="18" charset="0"/>
              <a:cs typeface="Times New Roman" pitchFamily="18" charset="0"/>
            </a:endParaRPr>
          </a:p>
        </p:txBody>
      </p:sp>
      <p:sp>
        <p:nvSpPr>
          <p:cNvPr id="12" name="Rectangle 11"/>
          <p:cNvSpPr/>
          <p:nvPr/>
        </p:nvSpPr>
        <p:spPr>
          <a:xfrm>
            <a:off x="6481436" y="3179089"/>
            <a:ext cx="4995086" cy="11714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a:solidFill>
                  <a:srgbClr val="002060"/>
                </a:solidFill>
                <a:latin typeface="Times New Roman" pitchFamily="18" charset="0"/>
                <a:cs typeface="Times New Roman" pitchFamily="18" charset="0"/>
              </a:rPr>
              <a:t>Địa điểm đào tạo.</a:t>
            </a:r>
          </a:p>
        </p:txBody>
      </p:sp>
      <p:sp>
        <p:nvSpPr>
          <p:cNvPr id="2" name="Rectangle 1">
            <a:extLst>
              <a:ext uri="{FF2B5EF4-FFF2-40B4-BE49-F238E27FC236}">
                <a16:creationId xmlns:a16="http://schemas.microsoft.com/office/drawing/2014/main" id="{0D5014EE-DD8A-5324-384E-CB17CB8CDD00}"/>
              </a:ext>
            </a:extLst>
          </p:cNvPr>
          <p:cNvSpPr/>
          <p:nvPr/>
        </p:nvSpPr>
        <p:spPr>
          <a:xfrm>
            <a:off x="764273" y="4742531"/>
            <a:ext cx="4995086" cy="11714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a:solidFill>
                  <a:srgbClr val="002060"/>
                </a:solidFill>
                <a:latin typeface="Times New Roman" pitchFamily="18" charset="0"/>
                <a:cs typeface="Times New Roman" pitchFamily="18" charset="0"/>
              </a:rPr>
              <a:t>Học phí.</a:t>
            </a:r>
            <a:endParaRPr lang="vi-VN" sz="2800" b="1" dirty="0">
              <a:solidFill>
                <a:srgbClr val="00206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45F39364-C474-8DCD-A315-2B38246CE9CD}"/>
              </a:ext>
            </a:extLst>
          </p:cNvPr>
          <p:cNvSpPr/>
          <p:nvPr/>
        </p:nvSpPr>
        <p:spPr>
          <a:xfrm>
            <a:off x="6481436" y="4712574"/>
            <a:ext cx="4995086" cy="117142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a:solidFill>
                  <a:srgbClr val="002060"/>
                </a:solidFill>
                <a:latin typeface="Times New Roman" pitchFamily="18" charset="0"/>
                <a:cs typeface="Times New Roman" pitchFamily="18" charset="0"/>
              </a:rPr>
              <a:t>Cơ hội việc làm sau khi ra trường.</a:t>
            </a:r>
            <a:endParaRPr lang="vi-VN"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476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6146" name="Picture 2" descr="Học phí các trường đại học tăng cao trong năm học 2020-2021 | VTV24">
            <a:extLst>
              <a:ext uri="{FF2B5EF4-FFF2-40B4-BE49-F238E27FC236}">
                <a16:creationId xmlns:a16="http://schemas.microsoft.com/office/drawing/2014/main" id="{099A8B67-620E-8CC2-AEA1-EF1DC4FF3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355600"/>
            <a:ext cx="11389360" cy="61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1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0000" r="-8000" b="-10000"/>
          </a:stretch>
        </a:blipFill>
        <a:effectLst/>
      </p:bgPr>
    </p:bg>
    <p:spTree>
      <p:nvGrpSpPr>
        <p:cNvPr id="1" name=""/>
        <p:cNvGrpSpPr/>
        <p:nvPr/>
      </p:nvGrpSpPr>
      <p:grpSpPr>
        <a:xfrm>
          <a:off x="0" y="0"/>
          <a:ext cx="0" cy="0"/>
          <a:chOff x="0" y="0"/>
          <a:chExt cx="0" cy="0"/>
        </a:xfrm>
      </p:grpSpPr>
      <p:pic>
        <p:nvPicPr>
          <p:cNvPr id="8194" name="Picture 2" descr="Phương thức xét tuyển sinh đại học 2024 – Trang tuyển sinh – Trường Đại học  Tây Nguyên">
            <a:extLst>
              <a:ext uri="{FF2B5EF4-FFF2-40B4-BE49-F238E27FC236}">
                <a16:creationId xmlns:a16="http://schemas.microsoft.com/office/drawing/2014/main" id="{7BA12C0B-F157-C6B8-6F78-8E8BEC100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1" y="142240"/>
            <a:ext cx="6272530" cy="6197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hoa Điện Điện Tử - Đại học Sư Phạm Kỹ Thuật Tp.HCM">
            <a:extLst>
              <a:ext uri="{FF2B5EF4-FFF2-40B4-BE49-F238E27FC236}">
                <a16:creationId xmlns:a16="http://schemas.microsoft.com/office/drawing/2014/main" id="{74915B60-8D8B-A175-FDF0-0F74EAB24E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185"/>
          <a:stretch/>
        </p:blipFill>
        <p:spPr bwMode="auto">
          <a:xfrm>
            <a:off x="6905625" y="142240"/>
            <a:ext cx="4889170" cy="636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29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7022</TotalTime>
  <Words>1145</Words>
  <Application>Microsoft Office PowerPoint</Application>
  <PresentationFormat>Màn hình rộng</PresentationFormat>
  <Paragraphs>83</Paragraphs>
  <Slides>18</Slides>
  <Notes>3</Notes>
  <HiddenSlides>0</HiddenSlides>
  <MMClips>0</MMClips>
  <ScaleCrop>false</ScaleCrop>
  <HeadingPairs>
    <vt:vector size="6" baseType="variant">
      <vt:variant>
        <vt:lpstr>Phông được Dùng</vt:lpstr>
      </vt:variant>
      <vt:variant>
        <vt:i4>13</vt:i4>
      </vt:variant>
      <vt:variant>
        <vt:lpstr>Chủ đề</vt:lpstr>
      </vt:variant>
      <vt:variant>
        <vt:i4>4</vt:i4>
      </vt:variant>
      <vt:variant>
        <vt:lpstr>Tiêu đề Bản chiếu</vt:lpstr>
      </vt:variant>
      <vt:variant>
        <vt:i4>18</vt:i4>
      </vt:variant>
    </vt:vector>
  </HeadingPairs>
  <TitlesOfParts>
    <vt:vector size="35" baseType="lpstr">
      <vt:lpstr>Noto Sans</vt:lpstr>
      <vt:lpstr>Calibri</vt:lpstr>
      <vt:lpstr>Calibri Light</vt:lpstr>
      <vt:lpstr>Tisa Offc Serif Pro</vt:lpstr>
      <vt:lpstr>Courier New</vt:lpstr>
      <vt:lpstr>Avenir Next LT Pro</vt:lpstr>
      <vt:lpstr>Cambria</vt:lpstr>
      <vt:lpstr>Arial</vt:lpstr>
      <vt:lpstr>Quire Sans Pro Light</vt:lpstr>
      <vt:lpstr>Wingdings</vt:lpstr>
      <vt:lpstr>Times New Roman</vt:lpstr>
      <vt:lpstr>Tw Cen MT</vt:lpstr>
      <vt:lpstr>Avenir Next LT Pro Light</vt:lpstr>
      <vt:lpstr>1_Office Theme</vt:lpstr>
      <vt:lpstr>Custom</vt:lpstr>
      <vt:lpstr>Office 主题</vt:lpstr>
      <vt:lpstr>1_Custom</vt:lpstr>
      <vt:lpstr>XU HƯỚNG PHÁT TRIỂN NGHỀ NGHIỆP VÀ THỊ TRƯỜNG LAO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Tuyến Võ</cp:lastModifiedBy>
  <cp:revision>603</cp:revision>
  <dcterms:created xsi:type="dcterms:W3CDTF">2018-05-10T00:06:18Z</dcterms:created>
  <dcterms:modified xsi:type="dcterms:W3CDTF">2025-02-14T11:21:33Z</dcterms:modified>
</cp:coreProperties>
</file>