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8288000" cy="10287000"/>
  <p:notesSz cx="6858000" cy="9144000"/>
  <p:embeddedFontLst>
    <p:embeddedFont>
      <p:font typeface="Calibri" panose="020F0502020204030204" pitchFamily="34" charset="0"/>
      <p:regular r:id="rId48"/>
      <p:bold r:id="rId49"/>
      <p:italic r:id="rId50"/>
      <p:boldItalic r:id="rId51"/>
    </p:embeddedFont>
    <p:embeddedFont>
      <p:font typeface="Paytone One" panose="020B0604020202020204" charset="0"/>
      <p:regular r:id="rId52"/>
    </p:embeddedFont>
    <p:embeddedFont>
      <p:font typeface="อีฟดอวอิ้ง" panose="020B0604020202020204" charset="-34"/>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huy" initials="nh" lastIdx="1" clrIdx="0">
    <p:extLst>
      <p:ext uri="{19B8F6BF-5375-455C-9EA6-DF929625EA0E}">
        <p15:presenceInfo xmlns:p15="http://schemas.microsoft.com/office/powerpoint/2012/main" userId="c337373facd213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1.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1.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3.png"/><Relationship Id="rId5" Type="http://schemas.openxmlformats.org/officeDocument/2006/relationships/image" Target="../media/image16.png"/><Relationship Id="rId10" Type="http://schemas.openxmlformats.org/officeDocument/2006/relationships/image" Target="../media/image42.svg"/><Relationship Id="rId4" Type="http://schemas.openxmlformats.org/officeDocument/2006/relationships/image" Target="../media/image8.sv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svg"/><Relationship Id="rId7" Type="http://schemas.openxmlformats.org/officeDocument/2006/relationships/image" Target="../media/image45.svg"/><Relationship Id="rId12" Type="http://schemas.openxmlformats.org/officeDocument/2006/relationships/image" Target="../media/image50.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8.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7.svg"/><Relationship Id="rId7" Type="http://schemas.openxmlformats.org/officeDocument/2006/relationships/image" Target="../media/image6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6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78.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5.sv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35.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7.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svg"/><Relationship Id="rId10" Type="http://schemas.openxmlformats.org/officeDocument/2006/relationships/image" Target="../media/image95.svg"/><Relationship Id="rId4" Type="http://schemas.openxmlformats.org/officeDocument/2006/relationships/image" Target="../media/image8.svg"/><Relationship Id="rId9" Type="http://schemas.openxmlformats.org/officeDocument/2006/relationships/image" Target="../media/image94.png"/><Relationship Id="rId1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101.png"/><Relationship Id="rId3" Type="http://schemas.openxmlformats.org/officeDocument/2006/relationships/image" Target="../media/image7.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1.jpeg"/><Relationship Id="rId16" Type="http://schemas.openxmlformats.org/officeDocument/2006/relationships/image" Target="../media/image104.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3.png"/><Relationship Id="rId10" Type="http://schemas.openxmlformats.org/officeDocument/2006/relationships/image" Target="../media/image95.svg"/><Relationship Id="rId4" Type="http://schemas.openxmlformats.org/officeDocument/2006/relationships/image" Target="../media/image8.svg"/><Relationship Id="rId9" Type="http://schemas.openxmlformats.org/officeDocument/2006/relationships/image" Target="../media/image94.png"/><Relationship Id="rId14" Type="http://schemas.openxmlformats.org/officeDocument/2006/relationships/image" Target="../media/image102.svg"/></Relationships>
</file>

<file path=ppt/slides/_rels/slide37.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105.png"/><Relationship Id="rId3" Type="http://schemas.openxmlformats.org/officeDocument/2006/relationships/image" Target="../media/image7.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7.svg"/><Relationship Id="rId10" Type="http://schemas.openxmlformats.org/officeDocument/2006/relationships/image" Target="../media/image95.svg"/><Relationship Id="rId4" Type="http://schemas.openxmlformats.org/officeDocument/2006/relationships/image" Target="../media/image8.svg"/><Relationship Id="rId9" Type="http://schemas.openxmlformats.org/officeDocument/2006/relationships/image" Target="../media/image94.png"/><Relationship Id="rId14"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7.png"/><Relationship Id="rId7"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109.svg"/><Relationship Id="rId4" Type="http://schemas.openxmlformats.org/officeDocument/2006/relationships/image" Target="../media/image8.svg"/><Relationship Id="rId9"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0.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111.sv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7.svg"/><Relationship Id="rId7"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30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txBody>
          <a:bodyPr/>
          <a:lstStyle/>
          <a:p>
            <a:endParaRPr lang="en-US" dirty="0"/>
          </a:p>
        </p:txBody>
      </p:sp>
      <p:grpSp>
        <p:nvGrpSpPr>
          <p:cNvPr id="3" name="Group 3"/>
          <p:cNvGrpSpPr/>
          <p:nvPr/>
        </p:nvGrpSpPr>
        <p:grpSpPr>
          <a:xfrm rot="1287118">
            <a:off x="9952873" y="6126786"/>
            <a:ext cx="3221196" cy="768680"/>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316332" y="5143500"/>
            <a:ext cx="1885935"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540012" y="1544773"/>
            <a:ext cx="3525500" cy="5375604"/>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3"/>
            <a:stretch>
              <a:fillRect/>
            </a:stretch>
          </a:blipFill>
        </p:spPr>
      </p:sp>
      <p:sp>
        <p:nvSpPr>
          <p:cNvPr id="10" name="Freeform 10"/>
          <p:cNvSpPr/>
          <p:nvPr/>
        </p:nvSpPr>
        <p:spPr>
          <a:xfrm>
            <a:off x="14630422" y="390013"/>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4"/>
            <a:stretch>
              <a:fillRect/>
            </a:stretch>
          </a:blipFill>
        </p:spPr>
      </p:sp>
      <p:grpSp>
        <p:nvGrpSpPr>
          <p:cNvPr id="11" name="Group 11"/>
          <p:cNvGrpSpPr/>
          <p:nvPr/>
        </p:nvGrpSpPr>
        <p:grpSpPr>
          <a:xfrm>
            <a:off x="12255724" y="9131874"/>
            <a:ext cx="5510311" cy="712221"/>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2667309" y="2012237"/>
            <a:ext cx="4687143" cy="7564991"/>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5"/>
            <a:stretch>
              <a:fillRect/>
            </a:stretch>
          </a:blipFill>
        </p:spPr>
      </p:sp>
      <p:sp>
        <p:nvSpPr>
          <p:cNvPr id="15" name="TextBox 15"/>
          <p:cNvSpPr txBox="1"/>
          <p:nvPr/>
        </p:nvSpPr>
        <p:spPr>
          <a:xfrm>
            <a:off x="1287137" y="2614342"/>
            <a:ext cx="8636750" cy="4385875"/>
          </a:xfrm>
          <a:prstGeom prst="rect">
            <a:avLst/>
          </a:prstGeom>
        </p:spPr>
        <p:txBody>
          <a:bodyPr lIns="0" tIns="0" rIns="0" bIns="0" rtlCol="0" anchor="t">
            <a:spAutoFit/>
          </a:bodyPr>
          <a:lstStyle/>
          <a:p>
            <a:pPr marL="0" lvl="0" indent="0">
              <a:lnSpc>
                <a:spcPts val="6835"/>
              </a:lnSpc>
              <a:spcBef>
                <a:spcPct val="0"/>
              </a:spcBef>
            </a:pPr>
            <a:r>
              <a:rPr lang="en-US" sz="6974">
                <a:solidFill>
                  <a:srgbClr val="528BD8"/>
                </a:solidFill>
                <a:latin typeface="Paytone One"/>
              </a:rPr>
              <a:t>CHỦ ĐỀ: Sử dụng các yếu tố tự nhiên, dinh dưỡng để rèn luyện sức khỏe và phát triển thể chất   </a:t>
            </a:r>
          </a:p>
        </p:txBody>
      </p:sp>
      <p:sp>
        <p:nvSpPr>
          <p:cNvPr id="17" name="Freeform 17"/>
          <p:cNvSpPr/>
          <p:nvPr/>
        </p:nvSpPr>
        <p:spPr>
          <a:xfrm rot="-465425" flipH="1">
            <a:off x="888531" y="693107"/>
            <a:ext cx="2640827" cy="1703333"/>
          </a:xfrm>
          <a:custGeom>
            <a:avLst/>
            <a:gdLst/>
            <a:ahLst/>
            <a:cxnLst/>
            <a:rect l="l" t="t" r="r" b="b"/>
            <a:pathLst>
              <a:path w="2640827" h="1703333">
                <a:moveTo>
                  <a:pt x="2640827" y="0"/>
                </a:moveTo>
                <a:lnTo>
                  <a:pt x="0" y="0"/>
                </a:lnTo>
                <a:lnTo>
                  <a:pt x="0" y="1703333"/>
                </a:lnTo>
                <a:lnTo>
                  <a:pt x="2640827" y="1703333"/>
                </a:lnTo>
                <a:lnTo>
                  <a:pt x="264082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5437097" y="-1915102"/>
            <a:ext cx="2689899" cy="2943802"/>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8677014" y="7619452"/>
            <a:ext cx="1725996" cy="2027602"/>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flipH="1">
            <a:off x="12638576" y="3712154"/>
            <a:ext cx="3736268" cy="4421619"/>
          </a:xfrm>
          <a:prstGeom prst="rect">
            <a:avLst/>
          </a:prstGeom>
        </p:spPr>
      </p:pic>
      <p:pic>
        <p:nvPicPr>
          <p:cNvPr id="5" name="Picture 5"/>
          <p:cNvPicPr>
            <a:picLocks noChangeAspect="1"/>
          </p:cNvPicPr>
          <p:nvPr/>
        </p:nvPicPr>
        <p:blipFill>
          <a:blip r:embed="rId7"/>
          <a:srcRect/>
          <a:stretch>
            <a:fillRect/>
          </a:stretch>
        </p:blipFill>
        <p:spPr>
          <a:xfrm>
            <a:off x="12702496" y="0"/>
            <a:ext cx="3672348" cy="4114800"/>
          </a:xfrm>
          <a:prstGeom prst="rect">
            <a:avLst/>
          </a:prstGeom>
        </p:spPr>
      </p:pic>
      <p:sp>
        <p:nvSpPr>
          <p:cNvPr id="6" name="TextBox 6"/>
          <p:cNvSpPr txBox="1"/>
          <p:nvPr/>
        </p:nvSpPr>
        <p:spPr>
          <a:xfrm>
            <a:off x="1485900" y="4279305"/>
            <a:ext cx="9571005" cy="3156879"/>
          </a:xfrm>
          <a:prstGeom prst="rect">
            <a:avLst/>
          </a:prstGeom>
        </p:spPr>
        <p:txBody>
          <a:bodyPr lIns="0" tIns="0" rIns="0" bIns="0" rtlCol="0" anchor="t">
            <a:spAutoFit/>
          </a:bodyPr>
          <a:lstStyle/>
          <a:p>
            <a:pPr marL="732393" lvl="1" indent="-366197">
              <a:lnSpc>
                <a:spcPts val="5088"/>
              </a:lnSpc>
              <a:buFont typeface="Arial"/>
              <a:buChar char="•"/>
            </a:pPr>
            <a:r>
              <a:rPr lang="en-US" sz="3392" spc="169">
                <a:solidFill>
                  <a:srgbClr val="E9B959"/>
                </a:solidFill>
                <a:latin typeface="Paytone One"/>
              </a:rPr>
              <a:t>Với bài tập chạy:</a:t>
            </a:r>
          </a:p>
          <a:p>
            <a:pPr>
              <a:lnSpc>
                <a:spcPts val="5088"/>
              </a:lnSpc>
            </a:pPr>
            <a:r>
              <a:rPr lang="en-US" sz="3392" spc="169">
                <a:solidFill>
                  <a:srgbClr val="545454"/>
                </a:solidFill>
                <a:latin typeface="Paytone One"/>
              </a:rPr>
              <a:t>+ Chạy ngược chiều gió: tốc độ chạy bị giảm sút, hoạt động hô hấp khó khăn, cơ thể nhanh mệt mỏi.</a:t>
            </a:r>
          </a:p>
          <a:p>
            <a:pPr algn="l">
              <a:lnSpc>
                <a:spcPts val="5088"/>
              </a:lnSpc>
            </a:pPr>
            <a:endParaRPr lang="en-US" sz="3392" spc="169">
              <a:solidFill>
                <a:srgbClr val="545454"/>
              </a:solidFill>
              <a:latin typeface="Paytone One"/>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12638576" y="3712154"/>
            <a:ext cx="3736268" cy="4421619"/>
          </a:xfrm>
          <a:prstGeom prst="rect">
            <a:avLst/>
          </a:prstGeom>
        </p:spPr>
      </p:pic>
      <p:pic>
        <p:nvPicPr>
          <p:cNvPr id="5" name="Picture 5"/>
          <p:cNvPicPr>
            <a:picLocks noChangeAspect="1"/>
          </p:cNvPicPr>
          <p:nvPr/>
        </p:nvPicPr>
        <p:blipFill>
          <a:blip r:embed="rId7"/>
          <a:srcRect/>
          <a:stretch>
            <a:fillRect/>
          </a:stretch>
        </p:blipFill>
        <p:spPr>
          <a:xfrm>
            <a:off x="12702496" y="0"/>
            <a:ext cx="3672348" cy="4114800"/>
          </a:xfrm>
          <a:prstGeom prst="rect">
            <a:avLst/>
          </a:prstGeom>
        </p:spPr>
      </p:pic>
      <p:sp>
        <p:nvSpPr>
          <p:cNvPr id="6" name="TextBox 6"/>
          <p:cNvSpPr txBox="1"/>
          <p:nvPr/>
        </p:nvSpPr>
        <p:spPr>
          <a:xfrm>
            <a:off x="1485900" y="4279305"/>
            <a:ext cx="9571005" cy="3156879"/>
          </a:xfrm>
          <a:prstGeom prst="rect">
            <a:avLst/>
          </a:prstGeom>
        </p:spPr>
        <p:txBody>
          <a:bodyPr lIns="0" tIns="0" rIns="0" bIns="0" rtlCol="0" anchor="t">
            <a:spAutoFit/>
          </a:bodyPr>
          <a:lstStyle/>
          <a:p>
            <a:pPr marL="732393" lvl="1" indent="-366197">
              <a:lnSpc>
                <a:spcPts val="5088"/>
              </a:lnSpc>
              <a:buFont typeface="Arial"/>
              <a:buChar char="•"/>
            </a:pPr>
            <a:r>
              <a:rPr lang="en-US" sz="3392" spc="169" dirty="0" err="1">
                <a:solidFill>
                  <a:srgbClr val="E9B959"/>
                </a:solidFill>
                <a:latin typeface="Paytone One"/>
              </a:rPr>
              <a:t>Với</a:t>
            </a:r>
            <a:r>
              <a:rPr lang="en-US" sz="3392" spc="169" dirty="0">
                <a:solidFill>
                  <a:srgbClr val="E9B959"/>
                </a:solidFill>
                <a:latin typeface="Paytone One"/>
              </a:rPr>
              <a:t> </a:t>
            </a:r>
            <a:r>
              <a:rPr lang="en-US" sz="3392" spc="169" dirty="0" err="1">
                <a:solidFill>
                  <a:srgbClr val="E9B959"/>
                </a:solidFill>
                <a:latin typeface="Paytone One"/>
              </a:rPr>
              <a:t>bài</a:t>
            </a:r>
            <a:r>
              <a:rPr lang="en-US" sz="3392" spc="169" dirty="0">
                <a:solidFill>
                  <a:srgbClr val="E9B959"/>
                </a:solidFill>
                <a:latin typeface="Paytone One"/>
              </a:rPr>
              <a:t> </a:t>
            </a:r>
            <a:r>
              <a:rPr lang="en-US" sz="3392" spc="169" dirty="0" err="1">
                <a:solidFill>
                  <a:srgbClr val="E9B959"/>
                </a:solidFill>
                <a:latin typeface="Paytone One"/>
              </a:rPr>
              <a:t>tập</a:t>
            </a:r>
            <a:r>
              <a:rPr lang="en-US" sz="3392" spc="169" dirty="0">
                <a:solidFill>
                  <a:srgbClr val="E9B959"/>
                </a:solidFill>
                <a:latin typeface="Paytone One"/>
              </a:rPr>
              <a:t> </a:t>
            </a:r>
            <a:r>
              <a:rPr lang="en-US" sz="3392" spc="169" dirty="0" err="1">
                <a:solidFill>
                  <a:srgbClr val="E9B959"/>
                </a:solidFill>
                <a:latin typeface="Paytone One"/>
              </a:rPr>
              <a:t>chạy</a:t>
            </a:r>
            <a:r>
              <a:rPr lang="en-US" sz="3392" spc="169" dirty="0">
                <a:solidFill>
                  <a:srgbClr val="E9B959"/>
                </a:solidFill>
                <a:latin typeface="Paytone One"/>
              </a:rPr>
              <a:t>:</a:t>
            </a:r>
          </a:p>
          <a:p>
            <a:pPr>
              <a:lnSpc>
                <a:spcPts val="5088"/>
              </a:lnSpc>
            </a:pPr>
            <a:r>
              <a:rPr lang="en-US" sz="3392" spc="169" dirty="0">
                <a:solidFill>
                  <a:srgbClr val="545454"/>
                </a:solidFill>
                <a:latin typeface="Paytone One"/>
              </a:rPr>
              <a:t>+ </a:t>
            </a:r>
            <a:r>
              <a:rPr lang="en-US" sz="3392" spc="169" dirty="0" err="1">
                <a:solidFill>
                  <a:srgbClr val="545454"/>
                </a:solidFill>
                <a:latin typeface="Paytone One"/>
              </a:rPr>
              <a:t>Chạy</a:t>
            </a:r>
            <a:r>
              <a:rPr lang="en-US" sz="3392" spc="169" dirty="0">
                <a:solidFill>
                  <a:srgbClr val="545454"/>
                </a:solidFill>
                <a:latin typeface="Paytone One"/>
              </a:rPr>
              <a:t> </a:t>
            </a:r>
            <a:r>
              <a:rPr lang="en-US" sz="3392" spc="169" dirty="0" err="1">
                <a:solidFill>
                  <a:srgbClr val="545454"/>
                </a:solidFill>
                <a:latin typeface="Paytone One"/>
              </a:rPr>
              <a:t>xuôi</a:t>
            </a:r>
            <a:r>
              <a:rPr lang="en-US" sz="3392" spc="169" dirty="0">
                <a:solidFill>
                  <a:srgbClr val="545454"/>
                </a:solidFill>
                <a:latin typeface="Paytone One"/>
              </a:rPr>
              <a:t> </a:t>
            </a:r>
            <a:r>
              <a:rPr lang="en-US" sz="3392" spc="169" dirty="0" err="1">
                <a:solidFill>
                  <a:srgbClr val="545454"/>
                </a:solidFill>
                <a:latin typeface="Paytone One"/>
              </a:rPr>
              <a:t>chiều</a:t>
            </a:r>
            <a:r>
              <a:rPr lang="en-US" sz="3392" spc="169" dirty="0">
                <a:solidFill>
                  <a:srgbClr val="545454"/>
                </a:solidFill>
                <a:latin typeface="Paytone One"/>
              </a:rPr>
              <a:t> </a:t>
            </a:r>
            <a:r>
              <a:rPr lang="en-US" sz="3392" spc="169" dirty="0" err="1">
                <a:solidFill>
                  <a:srgbClr val="545454"/>
                </a:solidFill>
                <a:latin typeface="Paytone One"/>
              </a:rPr>
              <a:t>gió</a:t>
            </a:r>
            <a:r>
              <a:rPr lang="en-US" sz="3392" spc="169" dirty="0">
                <a:solidFill>
                  <a:srgbClr val="545454"/>
                </a:solidFill>
                <a:latin typeface="Paytone One"/>
              </a:rPr>
              <a:t>: </a:t>
            </a:r>
            <a:r>
              <a:rPr lang="en-US" sz="3392" spc="169" dirty="0" err="1">
                <a:solidFill>
                  <a:srgbClr val="545454"/>
                </a:solidFill>
                <a:latin typeface="Paytone One"/>
              </a:rPr>
              <a:t>mức</a:t>
            </a:r>
            <a:r>
              <a:rPr lang="en-US" sz="3392" spc="169" dirty="0">
                <a:solidFill>
                  <a:srgbClr val="545454"/>
                </a:solidFill>
                <a:latin typeface="Paytone One"/>
              </a:rPr>
              <a:t> </a:t>
            </a:r>
            <a:r>
              <a:rPr lang="en-US" sz="3392" spc="169" dirty="0" err="1">
                <a:solidFill>
                  <a:srgbClr val="545454"/>
                </a:solidFill>
                <a:latin typeface="Paytone One"/>
              </a:rPr>
              <a:t>độ</a:t>
            </a:r>
            <a:r>
              <a:rPr lang="en-US" sz="3392" spc="169" dirty="0">
                <a:solidFill>
                  <a:srgbClr val="545454"/>
                </a:solidFill>
                <a:latin typeface="Paytone One"/>
              </a:rPr>
              <a:t> </a:t>
            </a:r>
            <a:r>
              <a:rPr lang="en-US" sz="3392" spc="169" dirty="0" err="1">
                <a:solidFill>
                  <a:srgbClr val="545454"/>
                </a:solidFill>
                <a:latin typeface="Paytone One"/>
              </a:rPr>
              <a:t>gắng</a:t>
            </a:r>
            <a:r>
              <a:rPr lang="en-US" sz="3392" spc="169" dirty="0">
                <a:solidFill>
                  <a:srgbClr val="545454"/>
                </a:solidFill>
                <a:latin typeface="Paytone One"/>
              </a:rPr>
              <a:t> </a:t>
            </a:r>
            <a:r>
              <a:rPr lang="en-US" sz="3392" spc="169" dirty="0" err="1">
                <a:solidFill>
                  <a:srgbClr val="545454"/>
                </a:solidFill>
                <a:latin typeface="Paytone One"/>
              </a:rPr>
              <a:t>sức</a:t>
            </a:r>
            <a:r>
              <a:rPr lang="en-US" sz="3392" spc="169" dirty="0">
                <a:solidFill>
                  <a:srgbClr val="545454"/>
                </a:solidFill>
                <a:latin typeface="Paytone One"/>
              </a:rPr>
              <a:t> </a:t>
            </a:r>
            <a:r>
              <a:rPr lang="en-US" sz="3392" spc="169" dirty="0" err="1">
                <a:solidFill>
                  <a:srgbClr val="545454"/>
                </a:solidFill>
                <a:latin typeface="Paytone One"/>
              </a:rPr>
              <a:t>được</a:t>
            </a:r>
            <a:r>
              <a:rPr lang="en-US" sz="3392" spc="169" dirty="0">
                <a:solidFill>
                  <a:srgbClr val="545454"/>
                </a:solidFill>
                <a:latin typeface="Paytone One"/>
              </a:rPr>
              <a:t> </a:t>
            </a:r>
            <a:r>
              <a:rPr lang="en-US" sz="3392" spc="169" dirty="0" err="1">
                <a:solidFill>
                  <a:srgbClr val="545454"/>
                </a:solidFill>
                <a:latin typeface="Paytone One"/>
              </a:rPr>
              <a:t>giảm</a:t>
            </a:r>
            <a:r>
              <a:rPr lang="en-US" sz="3392" spc="169" dirty="0">
                <a:solidFill>
                  <a:srgbClr val="545454"/>
                </a:solidFill>
                <a:latin typeface="Paytone One"/>
              </a:rPr>
              <a:t> </a:t>
            </a:r>
            <a:r>
              <a:rPr lang="en-US" sz="3392" spc="169" dirty="0" err="1">
                <a:solidFill>
                  <a:srgbClr val="545454"/>
                </a:solidFill>
                <a:latin typeface="Paytone One"/>
              </a:rPr>
              <a:t>bớt</a:t>
            </a:r>
            <a:r>
              <a:rPr lang="en-US" sz="3392" spc="169" dirty="0">
                <a:solidFill>
                  <a:srgbClr val="545454"/>
                </a:solidFill>
                <a:latin typeface="Paytone One"/>
              </a:rPr>
              <a:t>, </a:t>
            </a:r>
            <a:r>
              <a:rPr lang="en-US" sz="3392" spc="169" dirty="0" err="1">
                <a:solidFill>
                  <a:srgbClr val="545454"/>
                </a:solidFill>
                <a:latin typeface="Paytone One"/>
              </a:rPr>
              <a:t>cảm</a:t>
            </a:r>
            <a:r>
              <a:rPr lang="en-US" sz="3392" spc="169" dirty="0">
                <a:solidFill>
                  <a:srgbClr val="545454"/>
                </a:solidFill>
                <a:latin typeface="Paytone One"/>
              </a:rPr>
              <a:t> </a:t>
            </a:r>
            <a:r>
              <a:rPr lang="en-US" sz="3392" spc="169" dirty="0" err="1">
                <a:solidFill>
                  <a:srgbClr val="545454"/>
                </a:solidFill>
                <a:latin typeface="Paytone One"/>
              </a:rPr>
              <a:t>giác</a:t>
            </a:r>
            <a:r>
              <a:rPr lang="en-US" sz="3392" spc="169" dirty="0">
                <a:solidFill>
                  <a:srgbClr val="545454"/>
                </a:solidFill>
                <a:latin typeface="Paytone One"/>
              </a:rPr>
              <a:t> </a:t>
            </a:r>
            <a:r>
              <a:rPr lang="en-US" sz="3392" spc="169" dirty="0" err="1">
                <a:solidFill>
                  <a:srgbClr val="545454"/>
                </a:solidFill>
                <a:latin typeface="Paytone One"/>
              </a:rPr>
              <a:t>nóng</a:t>
            </a:r>
            <a:r>
              <a:rPr lang="en-US" sz="3392" spc="169" dirty="0">
                <a:solidFill>
                  <a:srgbClr val="545454"/>
                </a:solidFill>
                <a:latin typeface="Paytone One"/>
              </a:rPr>
              <a:t> </a:t>
            </a:r>
            <a:r>
              <a:rPr lang="en-US" sz="3392" spc="169" dirty="0" err="1">
                <a:solidFill>
                  <a:srgbClr val="545454"/>
                </a:solidFill>
                <a:latin typeface="Paytone One"/>
              </a:rPr>
              <a:t>bức</a:t>
            </a:r>
            <a:r>
              <a:rPr lang="en-US" sz="3392" spc="169" dirty="0">
                <a:solidFill>
                  <a:srgbClr val="545454"/>
                </a:solidFill>
                <a:latin typeface="Paytone One"/>
              </a:rPr>
              <a:t> </a:t>
            </a:r>
            <a:r>
              <a:rPr lang="en-US" sz="3392" spc="169" dirty="0" err="1">
                <a:solidFill>
                  <a:srgbClr val="545454"/>
                </a:solidFill>
                <a:latin typeface="Paytone One"/>
              </a:rPr>
              <a:t>tăng</a:t>
            </a:r>
            <a:r>
              <a:rPr lang="en-US" sz="3392" spc="169" dirty="0">
                <a:solidFill>
                  <a:srgbClr val="545454"/>
                </a:solidFill>
                <a:latin typeface="Paytone One"/>
              </a:rPr>
              <a:t> </a:t>
            </a:r>
            <a:r>
              <a:rPr lang="en-US" sz="3392" spc="169" dirty="0" err="1">
                <a:solidFill>
                  <a:srgbClr val="545454"/>
                </a:solidFill>
                <a:latin typeface="Paytone One"/>
              </a:rPr>
              <a:t>lên</a:t>
            </a:r>
            <a:r>
              <a:rPr lang="en-US" sz="3392" spc="169" dirty="0">
                <a:solidFill>
                  <a:srgbClr val="545454"/>
                </a:solidFill>
                <a:latin typeface="Paytone One"/>
              </a:rPr>
              <a:t>.</a:t>
            </a:r>
          </a:p>
          <a:p>
            <a:pPr algn="l">
              <a:lnSpc>
                <a:spcPts val="5088"/>
              </a:lnSpc>
            </a:pPr>
            <a:endParaRPr lang="en-US" sz="3392" spc="169" dirty="0">
              <a:solidFill>
                <a:srgbClr val="545454"/>
              </a:solidFill>
              <a:latin typeface="Paytone One"/>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5900" y="3198348"/>
            <a:ext cx="10156890" cy="3795054"/>
          </a:xfrm>
          <a:prstGeom prst="rect">
            <a:avLst/>
          </a:prstGeom>
        </p:spPr>
        <p:txBody>
          <a:bodyPr lIns="0" tIns="0" rIns="0" bIns="0" rtlCol="0" anchor="t">
            <a:spAutoFit/>
          </a:bodyPr>
          <a:lstStyle/>
          <a:p>
            <a:pPr marL="732393" lvl="1" indent="-366197">
              <a:lnSpc>
                <a:spcPts val="5088"/>
              </a:lnSpc>
              <a:buFont typeface="Arial"/>
              <a:buChar char="•"/>
            </a:pPr>
            <a:r>
              <a:rPr lang="en-US" sz="3392" spc="169" dirty="0" err="1">
                <a:solidFill>
                  <a:srgbClr val="FFCC4D"/>
                </a:solidFill>
                <a:latin typeface="Paytone One"/>
              </a:rPr>
              <a:t>Với</a:t>
            </a:r>
            <a:r>
              <a:rPr lang="en-US" sz="3392" spc="169" dirty="0">
                <a:solidFill>
                  <a:srgbClr val="FFCC4D"/>
                </a:solidFill>
                <a:latin typeface="Paytone One"/>
              </a:rPr>
              <a:t> </a:t>
            </a:r>
            <a:r>
              <a:rPr lang="en-US" sz="3392" spc="169" dirty="0" err="1">
                <a:solidFill>
                  <a:srgbClr val="FFCC4D"/>
                </a:solidFill>
                <a:latin typeface="Paytone One"/>
              </a:rPr>
              <a:t>các</a:t>
            </a:r>
            <a:r>
              <a:rPr lang="en-US" sz="3392" spc="169" dirty="0">
                <a:solidFill>
                  <a:srgbClr val="FFCC4D"/>
                </a:solidFill>
                <a:latin typeface="Paytone One"/>
              </a:rPr>
              <a:t> </a:t>
            </a:r>
            <a:r>
              <a:rPr lang="en-US" sz="3392" spc="169" dirty="0" err="1">
                <a:solidFill>
                  <a:srgbClr val="FFCC4D"/>
                </a:solidFill>
                <a:latin typeface="Paytone One"/>
              </a:rPr>
              <a:t>môn</a:t>
            </a:r>
            <a:r>
              <a:rPr lang="en-US" sz="3392" spc="169" dirty="0">
                <a:solidFill>
                  <a:srgbClr val="FFCC4D"/>
                </a:solidFill>
                <a:latin typeface="Paytone One"/>
              </a:rPr>
              <a:t> </a:t>
            </a:r>
            <a:r>
              <a:rPr lang="en-US" sz="3392" spc="169" dirty="0" err="1">
                <a:solidFill>
                  <a:srgbClr val="FFCC4D"/>
                </a:solidFill>
                <a:latin typeface="Paytone One"/>
              </a:rPr>
              <a:t>thể</a:t>
            </a:r>
            <a:r>
              <a:rPr lang="en-US" sz="3392" spc="169" dirty="0">
                <a:solidFill>
                  <a:srgbClr val="FFCC4D"/>
                </a:solidFill>
                <a:latin typeface="Paytone One"/>
              </a:rPr>
              <a:t> </a:t>
            </a:r>
            <a:r>
              <a:rPr lang="en-US" sz="3392" spc="169" dirty="0" err="1">
                <a:solidFill>
                  <a:srgbClr val="FFCC4D"/>
                </a:solidFill>
                <a:latin typeface="Paytone One"/>
              </a:rPr>
              <a:t>thao</a:t>
            </a:r>
            <a:r>
              <a:rPr lang="en-US" sz="3392" spc="169" dirty="0">
                <a:solidFill>
                  <a:srgbClr val="FFCC4D"/>
                </a:solidFill>
                <a:latin typeface="Paytone One"/>
              </a:rPr>
              <a:t> </a:t>
            </a:r>
            <a:r>
              <a:rPr lang="en-US" sz="3392" spc="169" dirty="0" err="1">
                <a:solidFill>
                  <a:srgbClr val="FFCC4D"/>
                </a:solidFill>
                <a:latin typeface="Paytone One"/>
              </a:rPr>
              <a:t>như</a:t>
            </a:r>
            <a:r>
              <a:rPr lang="en-US" sz="3392" spc="169" dirty="0">
                <a:solidFill>
                  <a:srgbClr val="FFCC4D"/>
                </a:solidFill>
                <a:latin typeface="Paytone One"/>
              </a:rPr>
              <a:t> </a:t>
            </a:r>
            <a:r>
              <a:rPr lang="en-US" sz="3392" spc="169" dirty="0" err="1">
                <a:solidFill>
                  <a:srgbClr val="FFCC4D"/>
                </a:solidFill>
                <a:latin typeface="Paytone One"/>
              </a:rPr>
              <a:t>đá</a:t>
            </a:r>
            <a:r>
              <a:rPr lang="en-US" sz="3392" spc="169" dirty="0">
                <a:solidFill>
                  <a:srgbClr val="FFCC4D"/>
                </a:solidFill>
                <a:latin typeface="Paytone One"/>
              </a:rPr>
              <a:t> banh, </a:t>
            </a:r>
            <a:r>
              <a:rPr lang="en-US" sz="3392" spc="169" dirty="0" err="1">
                <a:solidFill>
                  <a:srgbClr val="FFCC4D"/>
                </a:solidFill>
                <a:latin typeface="Paytone One"/>
              </a:rPr>
              <a:t>cầu</a:t>
            </a:r>
            <a:r>
              <a:rPr lang="en-US" sz="3392" spc="169" dirty="0">
                <a:solidFill>
                  <a:srgbClr val="FFCC4D"/>
                </a:solidFill>
                <a:latin typeface="Paytone One"/>
              </a:rPr>
              <a:t> </a:t>
            </a:r>
            <a:r>
              <a:rPr lang="en-US" sz="3392" spc="169" dirty="0" err="1">
                <a:solidFill>
                  <a:srgbClr val="FFCC4D"/>
                </a:solidFill>
                <a:latin typeface="Paytone One"/>
              </a:rPr>
              <a:t>lông</a:t>
            </a:r>
            <a:r>
              <a:rPr lang="en-US" sz="3392" spc="169" dirty="0">
                <a:solidFill>
                  <a:srgbClr val="FFCC4D"/>
                </a:solidFill>
                <a:latin typeface="Paytone One"/>
              </a:rPr>
              <a:t>,...:</a:t>
            </a:r>
          </a:p>
          <a:p>
            <a:pPr>
              <a:lnSpc>
                <a:spcPts val="5088"/>
              </a:lnSpc>
            </a:pPr>
            <a:r>
              <a:rPr lang="en-US" sz="3392" spc="169" dirty="0">
                <a:solidFill>
                  <a:srgbClr val="545454"/>
                </a:solidFill>
                <a:latin typeface="Paytone One"/>
              </a:rPr>
              <a:t>+ Khi </a:t>
            </a:r>
            <a:r>
              <a:rPr lang="en-US" sz="3392" spc="169" dirty="0" err="1">
                <a:solidFill>
                  <a:srgbClr val="545454"/>
                </a:solidFill>
                <a:latin typeface="Paytone One"/>
              </a:rPr>
              <a:t>luyện</a:t>
            </a:r>
            <a:r>
              <a:rPr lang="en-US" sz="3392" spc="169" dirty="0">
                <a:solidFill>
                  <a:srgbClr val="545454"/>
                </a:solidFill>
                <a:latin typeface="Paytone One"/>
              </a:rPr>
              <a:t> </a:t>
            </a:r>
            <a:r>
              <a:rPr lang="en-US" sz="3392" spc="169" dirty="0" err="1">
                <a:solidFill>
                  <a:srgbClr val="545454"/>
                </a:solidFill>
                <a:latin typeface="Paytone One"/>
              </a:rPr>
              <a:t>tập</a:t>
            </a:r>
            <a:r>
              <a:rPr lang="en-US" sz="3392" spc="169" dirty="0">
                <a:solidFill>
                  <a:srgbClr val="545454"/>
                </a:solidFill>
                <a:latin typeface="Paytone One"/>
              </a:rPr>
              <a:t> </a:t>
            </a:r>
            <a:r>
              <a:rPr lang="en-US" sz="3392" spc="169" dirty="0" err="1">
                <a:solidFill>
                  <a:srgbClr val="545454"/>
                </a:solidFill>
                <a:latin typeface="Paytone One"/>
              </a:rPr>
              <a:t>ngoài</a:t>
            </a:r>
            <a:r>
              <a:rPr lang="en-US" sz="3392" spc="169" dirty="0">
                <a:solidFill>
                  <a:srgbClr val="545454"/>
                </a:solidFill>
                <a:latin typeface="Paytone One"/>
              </a:rPr>
              <a:t> </a:t>
            </a:r>
            <a:r>
              <a:rPr lang="en-US" sz="3392" spc="169" dirty="0" err="1">
                <a:solidFill>
                  <a:srgbClr val="545454"/>
                </a:solidFill>
                <a:latin typeface="Paytone One"/>
              </a:rPr>
              <a:t>trời</a:t>
            </a:r>
            <a:r>
              <a:rPr lang="en-US" sz="3392" spc="169" dirty="0">
                <a:solidFill>
                  <a:srgbClr val="545454"/>
                </a:solidFill>
                <a:latin typeface="Paytone One"/>
              </a:rPr>
              <a:t>, </a:t>
            </a:r>
            <a:r>
              <a:rPr lang="en-US" sz="3392" spc="169" dirty="0" err="1">
                <a:solidFill>
                  <a:srgbClr val="545454"/>
                </a:solidFill>
                <a:latin typeface="Paytone One"/>
              </a:rPr>
              <a:t>hướng</a:t>
            </a:r>
            <a:r>
              <a:rPr lang="en-US" sz="3392" spc="169" dirty="0">
                <a:solidFill>
                  <a:srgbClr val="545454"/>
                </a:solidFill>
                <a:latin typeface="Paytone One"/>
              </a:rPr>
              <a:t> </a:t>
            </a:r>
            <a:r>
              <a:rPr lang="en-US" sz="3392" spc="169" dirty="0" err="1">
                <a:solidFill>
                  <a:srgbClr val="545454"/>
                </a:solidFill>
                <a:latin typeface="Paytone One"/>
              </a:rPr>
              <a:t>gió</a:t>
            </a:r>
            <a:r>
              <a:rPr lang="en-US" sz="3392" spc="169" dirty="0">
                <a:solidFill>
                  <a:srgbClr val="545454"/>
                </a:solidFill>
                <a:latin typeface="Paytone One"/>
              </a:rPr>
              <a:t> </a:t>
            </a:r>
            <a:r>
              <a:rPr lang="en-US" sz="3392" spc="169" dirty="0" err="1">
                <a:solidFill>
                  <a:srgbClr val="545454"/>
                </a:solidFill>
                <a:latin typeface="Paytone One"/>
              </a:rPr>
              <a:t>tốc</a:t>
            </a:r>
            <a:r>
              <a:rPr lang="en-US" sz="3392" spc="169" dirty="0">
                <a:solidFill>
                  <a:srgbClr val="545454"/>
                </a:solidFill>
                <a:latin typeface="Paytone One"/>
              </a:rPr>
              <a:t> </a:t>
            </a:r>
            <a:r>
              <a:rPr lang="en-US" sz="3392" spc="169" dirty="0" err="1">
                <a:solidFill>
                  <a:srgbClr val="545454"/>
                </a:solidFill>
                <a:latin typeface="Paytone One"/>
              </a:rPr>
              <a:t>độ</a:t>
            </a:r>
            <a:r>
              <a:rPr lang="en-US" sz="3392" spc="169" dirty="0">
                <a:solidFill>
                  <a:srgbClr val="545454"/>
                </a:solidFill>
                <a:latin typeface="Paytone One"/>
              </a:rPr>
              <a:t> </a:t>
            </a:r>
            <a:r>
              <a:rPr lang="en-US" sz="3392" spc="169" dirty="0" err="1">
                <a:solidFill>
                  <a:srgbClr val="545454"/>
                </a:solidFill>
                <a:latin typeface="Paytone One"/>
              </a:rPr>
              <a:t>gió</a:t>
            </a:r>
            <a:r>
              <a:rPr lang="en-US" sz="3392" spc="169" dirty="0">
                <a:solidFill>
                  <a:srgbClr val="545454"/>
                </a:solidFill>
                <a:latin typeface="Paytone One"/>
              </a:rPr>
              <a:t> </a:t>
            </a:r>
            <a:r>
              <a:rPr lang="en-US" sz="3392" spc="169" dirty="0" err="1">
                <a:solidFill>
                  <a:srgbClr val="545454"/>
                </a:solidFill>
                <a:latin typeface="Paytone One"/>
              </a:rPr>
              <a:t>có</a:t>
            </a:r>
            <a:r>
              <a:rPr lang="en-US" sz="3392" spc="169" dirty="0">
                <a:solidFill>
                  <a:srgbClr val="545454"/>
                </a:solidFill>
                <a:latin typeface="Paytone One"/>
              </a:rPr>
              <a:t> </a:t>
            </a:r>
            <a:r>
              <a:rPr lang="en-US" sz="3392" spc="169" dirty="0" err="1">
                <a:solidFill>
                  <a:srgbClr val="545454"/>
                </a:solidFill>
                <a:latin typeface="Paytone One"/>
              </a:rPr>
              <a:t>ảnh</a:t>
            </a:r>
            <a:r>
              <a:rPr lang="en-US" sz="3392" spc="169" dirty="0">
                <a:solidFill>
                  <a:srgbClr val="545454"/>
                </a:solidFill>
                <a:latin typeface="Paytone One"/>
              </a:rPr>
              <a:t> </a:t>
            </a:r>
            <a:r>
              <a:rPr lang="en-US" sz="3392" spc="169" dirty="0" err="1">
                <a:solidFill>
                  <a:srgbClr val="545454"/>
                </a:solidFill>
                <a:latin typeface="Paytone One"/>
              </a:rPr>
              <a:t>hưởng</a:t>
            </a:r>
            <a:r>
              <a:rPr lang="en-US" sz="3392" spc="169" dirty="0">
                <a:solidFill>
                  <a:srgbClr val="545454"/>
                </a:solidFill>
                <a:latin typeface="Paytone One"/>
              </a:rPr>
              <a:t> </a:t>
            </a:r>
            <a:r>
              <a:rPr lang="en-US" sz="3392" spc="169" dirty="0" err="1">
                <a:solidFill>
                  <a:srgbClr val="545454"/>
                </a:solidFill>
                <a:latin typeface="Paytone One"/>
              </a:rPr>
              <a:t>đáng</a:t>
            </a:r>
            <a:r>
              <a:rPr lang="en-US" sz="3392" spc="169" dirty="0">
                <a:solidFill>
                  <a:srgbClr val="545454"/>
                </a:solidFill>
                <a:latin typeface="Paytone One"/>
              </a:rPr>
              <a:t> </a:t>
            </a:r>
            <a:r>
              <a:rPr lang="en-US" sz="3392" spc="169" dirty="0" err="1">
                <a:solidFill>
                  <a:srgbClr val="545454"/>
                </a:solidFill>
                <a:latin typeface="Paytone One"/>
              </a:rPr>
              <a:t>kể</a:t>
            </a:r>
            <a:r>
              <a:rPr lang="en-US" sz="3392" spc="169" dirty="0">
                <a:solidFill>
                  <a:srgbClr val="545454"/>
                </a:solidFill>
                <a:latin typeface="Paytone One"/>
              </a:rPr>
              <a:t> </a:t>
            </a:r>
            <a:r>
              <a:rPr lang="en-US" sz="3392" spc="169" dirty="0" err="1">
                <a:solidFill>
                  <a:srgbClr val="545454"/>
                </a:solidFill>
                <a:latin typeface="Paytone One"/>
              </a:rPr>
              <a:t>đến</a:t>
            </a:r>
            <a:r>
              <a:rPr lang="en-US" sz="3392" spc="169" dirty="0">
                <a:solidFill>
                  <a:srgbClr val="545454"/>
                </a:solidFill>
                <a:latin typeface="Paytone One"/>
              </a:rPr>
              <a:t> </a:t>
            </a:r>
            <a:r>
              <a:rPr lang="en-US" sz="3392" spc="169" dirty="0" err="1">
                <a:solidFill>
                  <a:srgbClr val="545454"/>
                </a:solidFill>
                <a:latin typeface="Paytone One"/>
              </a:rPr>
              <a:t>kết</a:t>
            </a:r>
            <a:r>
              <a:rPr lang="en-US" sz="3392" spc="169" dirty="0">
                <a:solidFill>
                  <a:srgbClr val="545454"/>
                </a:solidFill>
                <a:latin typeface="Paytone One"/>
              </a:rPr>
              <a:t> </a:t>
            </a:r>
            <a:r>
              <a:rPr lang="en-US" sz="3392" spc="169" dirty="0" err="1">
                <a:solidFill>
                  <a:srgbClr val="545454"/>
                </a:solidFill>
                <a:latin typeface="Paytone One"/>
              </a:rPr>
              <a:t>quả</a:t>
            </a:r>
            <a:r>
              <a:rPr lang="en-US" sz="3392" spc="169" dirty="0">
                <a:solidFill>
                  <a:srgbClr val="545454"/>
                </a:solidFill>
                <a:latin typeface="Paytone One"/>
              </a:rPr>
              <a:t> </a:t>
            </a:r>
            <a:r>
              <a:rPr lang="en-US" sz="3392" spc="169" dirty="0" err="1">
                <a:solidFill>
                  <a:srgbClr val="545454"/>
                </a:solidFill>
                <a:latin typeface="Paytone One"/>
              </a:rPr>
              <a:t>luyện</a:t>
            </a:r>
            <a:r>
              <a:rPr lang="en-US" sz="3392" spc="169" dirty="0">
                <a:solidFill>
                  <a:srgbClr val="545454"/>
                </a:solidFill>
                <a:latin typeface="Paytone One"/>
              </a:rPr>
              <a:t> </a:t>
            </a:r>
            <a:r>
              <a:rPr lang="en-US" sz="3392" spc="169" dirty="0" err="1">
                <a:solidFill>
                  <a:srgbClr val="545454"/>
                </a:solidFill>
                <a:latin typeface="Paytone One"/>
              </a:rPr>
              <a:t>tập</a:t>
            </a:r>
            <a:r>
              <a:rPr lang="en-US" sz="3392" spc="169" dirty="0">
                <a:solidFill>
                  <a:srgbClr val="545454"/>
                </a:solidFill>
                <a:latin typeface="Paytone One"/>
              </a:rPr>
              <a:t> </a:t>
            </a:r>
            <a:r>
              <a:rPr lang="en-US" sz="3392" spc="169" dirty="0" err="1">
                <a:solidFill>
                  <a:srgbClr val="545454"/>
                </a:solidFill>
                <a:latin typeface="Paytone One"/>
              </a:rPr>
              <a:t>và</a:t>
            </a:r>
            <a:r>
              <a:rPr lang="en-US" sz="3392" spc="169" dirty="0">
                <a:solidFill>
                  <a:srgbClr val="545454"/>
                </a:solidFill>
                <a:latin typeface="Paytone One"/>
              </a:rPr>
              <a:t> </a:t>
            </a:r>
            <a:r>
              <a:rPr lang="en-US" sz="3392" spc="169" dirty="0" err="1">
                <a:solidFill>
                  <a:srgbClr val="545454"/>
                </a:solidFill>
                <a:latin typeface="Paytone One"/>
              </a:rPr>
              <a:t>thi</a:t>
            </a:r>
            <a:r>
              <a:rPr lang="en-US" sz="3392" spc="169" dirty="0">
                <a:solidFill>
                  <a:srgbClr val="545454"/>
                </a:solidFill>
                <a:latin typeface="Paytone One"/>
              </a:rPr>
              <a:t> </a:t>
            </a:r>
            <a:r>
              <a:rPr lang="en-US" sz="3392" spc="169" dirty="0" err="1">
                <a:solidFill>
                  <a:srgbClr val="545454"/>
                </a:solidFill>
                <a:latin typeface="Paytone One"/>
              </a:rPr>
              <a:t>đấu</a:t>
            </a:r>
            <a:r>
              <a:rPr lang="en-US" sz="3392" spc="169" dirty="0">
                <a:solidFill>
                  <a:srgbClr val="545454"/>
                </a:solidFill>
                <a:latin typeface="Paytone One"/>
              </a:rPr>
              <a:t>.</a:t>
            </a:r>
          </a:p>
          <a:p>
            <a:pPr algn="l">
              <a:lnSpc>
                <a:spcPts val="5088"/>
              </a:lnSpc>
            </a:pPr>
            <a:endParaRPr lang="en-US" sz="3392" spc="169" dirty="0">
              <a:solidFill>
                <a:srgbClr val="545454"/>
              </a:solidFill>
              <a:latin typeface="Paytone One"/>
            </a:endParaRPr>
          </a:p>
        </p:txBody>
      </p:sp>
      <p:sp>
        <p:nvSpPr>
          <p:cNvPr id="5" name="Freeform 5"/>
          <p:cNvSpPr/>
          <p:nvPr/>
        </p:nvSpPr>
        <p:spPr>
          <a:xfrm>
            <a:off x="12097385" y="2878602"/>
            <a:ext cx="4722869" cy="4114800"/>
          </a:xfrm>
          <a:custGeom>
            <a:avLst/>
            <a:gdLst/>
            <a:ahLst/>
            <a:cxnLst/>
            <a:rect l="l" t="t" r="r" b="b"/>
            <a:pathLst>
              <a:path w="4722869" h="4114800">
                <a:moveTo>
                  <a:pt x="0" y="0"/>
                </a:moveTo>
                <a:lnTo>
                  <a:pt x="4722869" y="0"/>
                </a:lnTo>
                <a:lnTo>
                  <a:pt x="47228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949265" y="2419052"/>
            <a:ext cx="5051657" cy="5402841"/>
          </a:xfrm>
          <a:custGeom>
            <a:avLst/>
            <a:gdLst/>
            <a:ahLst/>
            <a:cxnLst/>
            <a:rect l="l" t="t" r="r" b="b"/>
            <a:pathLst>
              <a:path w="5051657" h="5402841">
                <a:moveTo>
                  <a:pt x="0" y="0"/>
                </a:moveTo>
                <a:lnTo>
                  <a:pt x="5051656" y="0"/>
                </a:lnTo>
                <a:lnTo>
                  <a:pt x="5051656" y="5402842"/>
                </a:lnTo>
                <a:lnTo>
                  <a:pt x="0" y="54028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90917" y="2630025"/>
            <a:ext cx="10818247" cy="2095252"/>
          </a:xfrm>
          <a:prstGeom prst="rect">
            <a:avLst/>
          </a:prstGeom>
        </p:spPr>
        <p:txBody>
          <a:bodyPr lIns="0" tIns="0" rIns="0" bIns="0" rtlCol="0" anchor="t">
            <a:spAutoFit/>
          </a:bodyPr>
          <a:lstStyle/>
          <a:p>
            <a:pPr marL="1297512" lvl="1" indent="-648756">
              <a:lnSpc>
                <a:spcPts val="8413"/>
              </a:lnSpc>
              <a:spcBef>
                <a:spcPct val="0"/>
              </a:spcBef>
              <a:buFont typeface="Arial"/>
              <a:buChar char="•"/>
            </a:pPr>
            <a:r>
              <a:rPr lang="en-US" sz="6009" spc="120">
                <a:solidFill>
                  <a:srgbClr val="528BD8"/>
                </a:solidFill>
                <a:latin typeface="Paytone One"/>
              </a:rPr>
              <a:t>Sử dụng các yếu tố của không khí để rèn luyện</a:t>
            </a:r>
          </a:p>
        </p:txBody>
      </p:sp>
      <p:sp>
        <p:nvSpPr>
          <p:cNvPr id="7" name="TextBox 7"/>
          <p:cNvSpPr txBox="1"/>
          <p:nvPr/>
        </p:nvSpPr>
        <p:spPr>
          <a:xfrm>
            <a:off x="1839329" y="5034748"/>
            <a:ext cx="7304671" cy="542745"/>
          </a:xfrm>
          <a:prstGeom prst="rect">
            <a:avLst/>
          </a:prstGeom>
        </p:spPr>
        <p:txBody>
          <a:bodyPr lIns="0" tIns="0" rIns="0" bIns="0" rtlCol="0" anchor="t">
            <a:spAutoFit/>
          </a:bodyPr>
          <a:lstStyle/>
          <a:p>
            <a:pPr algn="l">
              <a:lnSpc>
                <a:spcPts val="4507"/>
              </a:lnSpc>
            </a:pPr>
            <a:r>
              <a:rPr lang="en-US" sz="3004" spc="150" dirty="0">
                <a:solidFill>
                  <a:srgbClr val="545454"/>
                </a:solidFill>
                <a:latin typeface="Paytone One"/>
              </a:rPr>
              <a:t>c. </a:t>
            </a:r>
            <a:r>
              <a:rPr lang="en-US" sz="3004" spc="150" dirty="0" err="1">
                <a:solidFill>
                  <a:srgbClr val="545454"/>
                </a:solidFill>
                <a:latin typeface="Paytone One"/>
              </a:rPr>
              <a:t>Áp</a:t>
            </a:r>
            <a:r>
              <a:rPr lang="en-US" sz="3004" spc="150" dirty="0">
                <a:solidFill>
                  <a:srgbClr val="545454"/>
                </a:solidFill>
                <a:latin typeface="Paytone One"/>
              </a:rPr>
              <a:t> </a:t>
            </a:r>
            <a:r>
              <a:rPr lang="en-US" sz="3004" spc="150" dirty="0" err="1">
                <a:solidFill>
                  <a:srgbClr val="545454"/>
                </a:solidFill>
                <a:latin typeface="Paytone One"/>
              </a:rPr>
              <a:t>suất</a:t>
            </a:r>
            <a:r>
              <a:rPr lang="en-US" sz="3004" spc="150" dirty="0">
                <a:solidFill>
                  <a:srgbClr val="545454"/>
                </a:solidFill>
                <a:latin typeface="Paytone One"/>
              </a:rPr>
              <a:t> </a:t>
            </a:r>
            <a:r>
              <a:rPr lang="en-US" sz="3004" spc="150" dirty="0" err="1">
                <a:solidFill>
                  <a:srgbClr val="545454"/>
                </a:solidFill>
                <a:latin typeface="Paytone One"/>
              </a:rPr>
              <a:t>không</a:t>
            </a:r>
            <a:r>
              <a:rPr lang="en-US" sz="3004" spc="150" dirty="0">
                <a:solidFill>
                  <a:srgbClr val="545454"/>
                </a:solidFill>
                <a:latin typeface="Paytone One"/>
              </a:rPr>
              <a:t> </a:t>
            </a:r>
            <a:r>
              <a:rPr lang="en-US" sz="3004" spc="150" dirty="0" err="1">
                <a:solidFill>
                  <a:srgbClr val="545454"/>
                </a:solidFill>
                <a:latin typeface="Paytone One"/>
              </a:rPr>
              <a:t>khí</a:t>
            </a:r>
            <a:endParaRPr lang="en-US" sz="3004" spc="150" dirty="0">
              <a:solidFill>
                <a:srgbClr val="545454"/>
              </a:solidFill>
              <a:latin typeface="Paytone One"/>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5900" y="3198348"/>
            <a:ext cx="10156890" cy="3866443"/>
          </a:xfrm>
          <a:prstGeom prst="rect">
            <a:avLst/>
          </a:prstGeom>
        </p:spPr>
        <p:txBody>
          <a:bodyPr lIns="0" tIns="0" rIns="0" bIns="0" rtlCol="0" anchor="t">
            <a:spAutoFit/>
          </a:bodyPr>
          <a:lstStyle/>
          <a:p>
            <a:pPr algn="l">
              <a:lnSpc>
                <a:spcPts val="5088"/>
              </a:lnSpc>
            </a:pPr>
            <a:r>
              <a:rPr lang="en-US" sz="3392" spc="169" dirty="0" err="1">
                <a:solidFill>
                  <a:srgbClr val="000000"/>
                </a:solidFill>
                <a:latin typeface="Paytone One"/>
              </a:rPr>
              <a:t>Áp</a:t>
            </a:r>
            <a:r>
              <a:rPr lang="en-US" sz="3392" spc="169" dirty="0">
                <a:solidFill>
                  <a:srgbClr val="000000"/>
                </a:solidFill>
                <a:latin typeface="Paytone One"/>
              </a:rPr>
              <a:t> </a:t>
            </a:r>
            <a:r>
              <a:rPr lang="en-US" sz="3392" spc="169" dirty="0" err="1">
                <a:solidFill>
                  <a:srgbClr val="000000"/>
                </a:solidFill>
                <a:latin typeface="Paytone One"/>
              </a:rPr>
              <a:t>suất</a:t>
            </a:r>
            <a:r>
              <a:rPr lang="en-US" sz="3392" spc="169" dirty="0">
                <a:solidFill>
                  <a:srgbClr val="000000"/>
                </a:solidFill>
                <a:latin typeface="Paytone One"/>
              </a:rPr>
              <a:t> </a:t>
            </a:r>
            <a:r>
              <a:rPr lang="en-US" sz="3392" spc="169" dirty="0" err="1">
                <a:solidFill>
                  <a:srgbClr val="000000"/>
                </a:solidFill>
                <a:latin typeface="Paytone One"/>
              </a:rPr>
              <a:t>không</a:t>
            </a:r>
            <a:r>
              <a:rPr lang="en-US" sz="3392" spc="169" dirty="0">
                <a:solidFill>
                  <a:srgbClr val="000000"/>
                </a:solidFill>
                <a:latin typeface="Paytone One"/>
              </a:rPr>
              <a:t> </a:t>
            </a:r>
            <a:r>
              <a:rPr lang="en-US" sz="3392" spc="169" dirty="0" err="1">
                <a:solidFill>
                  <a:srgbClr val="000000"/>
                </a:solidFill>
                <a:latin typeface="Paytone One"/>
              </a:rPr>
              <a:t>khí</a:t>
            </a:r>
            <a:r>
              <a:rPr lang="en-US" sz="3392" spc="169" dirty="0">
                <a:solidFill>
                  <a:srgbClr val="000000"/>
                </a:solidFill>
                <a:latin typeface="Paytone One"/>
              </a:rPr>
              <a:t> </a:t>
            </a:r>
            <a:r>
              <a:rPr lang="en-US" sz="3392" spc="169" dirty="0" err="1">
                <a:solidFill>
                  <a:srgbClr val="000000"/>
                </a:solidFill>
                <a:latin typeface="Paytone One"/>
              </a:rPr>
              <a:t>giảm</a:t>
            </a:r>
            <a:r>
              <a:rPr lang="en-US" sz="3392" spc="169" dirty="0">
                <a:solidFill>
                  <a:srgbClr val="000000"/>
                </a:solidFill>
                <a:latin typeface="Paytone One"/>
              </a:rPr>
              <a:t> </a:t>
            </a:r>
            <a:r>
              <a:rPr lang="en-US" sz="3392" spc="169" dirty="0" err="1">
                <a:solidFill>
                  <a:srgbClr val="000000"/>
                </a:solidFill>
                <a:latin typeface="Paytone One"/>
              </a:rPr>
              <a:t>dẫn</a:t>
            </a:r>
            <a:r>
              <a:rPr lang="en-US" sz="3392" spc="169" dirty="0">
                <a:solidFill>
                  <a:srgbClr val="000000"/>
                </a:solidFill>
                <a:latin typeface="Paytone One"/>
              </a:rPr>
              <a:t> </a:t>
            </a:r>
            <a:r>
              <a:rPr lang="en-US" sz="3392" spc="169" dirty="0" err="1">
                <a:solidFill>
                  <a:srgbClr val="000000"/>
                </a:solidFill>
                <a:latin typeface="Paytone One"/>
              </a:rPr>
              <a:t>đến</a:t>
            </a:r>
            <a:r>
              <a:rPr lang="en-US" sz="3392" spc="169" dirty="0">
                <a:solidFill>
                  <a:srgbClr val="000000"/>
                </a:solidFill>
                <a:latin typeface="Paytone One"/>
              </a:rPr>
              <a:t> </a:t>
            </a:r>
            <a:r>
              <a:rPr lang="en-US" sz="3392" spc="169" dirty="0" err="1">
                <a:solidFill>
                  <a:srgbClr val="000000"/>
                </a:solidFill>
                <a:latin typeface="Paytone One"/>
              </a:rPr>
              <a:t>lượng</a:t>
            </a:r>
            <a:r>
              <a:rPr lang="en-US" sz="3392" spc="169" dirty="0">
                <a:solidFill>
                  <a:srgbClr val="000000"/>
                </a:solidFill>
                <a:latin typeface="Paytone One"/>
              </a:rPr>
              <a:t> oxygen </a:t>
            </a:r>
            <a:r>
              <a:rPr lang="en-US" sz="3392" spc="169" dirty="0" err="1">
                <a:solidFill>
                  <a:srgbClr val="000000"/>
                </a:solidFill>
                <a:latin typeface="Paytone One"/>
              </a:rPr>
              <a:t>trong</a:t>
            </a:r>
            <a:r>
              <a:rPr lang="en-US" sz="3392" spc="169" dirty="0">
                <a:solidFill>
                  <a:srgbClr val="000000"/>
                </a:solidFill>
                <a:latin typeface="Paytone One"/>
              </a:rPr>
              <a:t> </a:t>
            </a:r>
            <a:r>
              <a:rPr lang="en-US" sz="3392" spc="169" dirty="0" err="1">
                <a:solidFill>
                  <a:srgbClr val="000000"/>
                </a:solidFill>
                <a:latin typeface="Paytone One"/>
              </a:rPr>
              <a:t>không</a:t>
            </a:r>
            <a:r>
              <a:rPr lang="en-US" sz="3392" spc="169" dirty="0">
                <a:solidFill>
                  <a:srgbClr val="000000"/>
                </a:solidFill>
                <a:latin typeface="Paytone One"/>
              </a:rPr>
              <a:t> </a:t>
            </a:r>
            <a:r>
              <a:rPr lang="en-US" sz="3392" spc="169" dirty="0" err="1">
                <a:solidFill>
                  <a:srgbClr val="000000"/>
                </a:solidFill>
                <a:latin typeface="Paytone One"/>
              </a:rPr>
              <a:t>khí</a:t>
            </a:r>
            <a:r>
              <a:rPr lang="en-US" sz="3392" spc="169" dirty="0">
                <a:solidFill>
                  <a:srgbClr val="000000"/>
                </a:solidFill>
                <a:latin typeface="Paytone One"/>
              </a:rPr>
              <a:t> </a:t>
            </a:r>
            <a:r>
              <a:rPr lang="en-US" sz="3392" spc="169" dirty="0" err="1">
                <a:solidFill>
                  <a:srgbClr val="000000"/>
                </a:solidFill>
                <a:latin typeface="Paytone One"/>
              </a:rPr>
              <a:t>giảm</a:t>
            </a:r>
            <a:r>
              <a:rPr lang="en-US" sz="3392" spc="169" dirty="0">
                <a:solidFill>
                  <a:srgbClr val="000000"/>
                </a:solidFill>
                <a:latin typeface="Paytone One"/>
              </a:rPr>
              <a:t>, </a:t>
            </a:r>
            <a:r>
              <a:rPr lang="en-US" sz="3392" spc="169" dirty="0" err="1">
                <a:solidFill>
                  <a:srgbClr val="000000"/>
                </a:solidFill>
                <a:latin typeface="Paytone One"/>
              </a:rPr>
              <a:t>cơ</a:t>
            </a:r>
            <a:r>
              <a:rPr lang="en-US" sz="3392" spc="169" dirty="0">
                <a:solidFill>
                  <a:srgbClr val="000000"/>
                </a:solidFill>
                <a:latin typeface="Paytone One"/>
              </a:rPr>
              <a:t> </a:t>
            </a:r>
            <a:r>
              <a:rPr lang="en-US" sz="3392" spc="169" dirty="0" err="1">
                <a:solidFill>
                  <a:srgbClr val="000000"/>
                </a:solidFill>
                <a:latin typeface="Paytone One"/>
              </a:rPr>
              <a:t>thể</a:t>
            </a:r>
            <a:r>
              <a:rPr lang="en-US" sz="3392" spc="169" dirty="0">
                <a:solidFill>
                  <a:srgbClr val="000000"/>
                </a:solidFill>
                <a:latin typeface="Paytone One"/>
              </a:rPr>
              <a:t> </a:t>
            </a:r>
            <a:r>
              <a:rPr lang="en-US" sz="3392" spc="169" dirty="0" err="1">
                <a:solidFill>
                  <a:srgbClr val="000000"/>
                </a:solidFill>
                <a:latin typeface="Paytone One"/>
              </a:rPr>
              <a:t>xuất</a:t>
            </a:r>
            <a:r>
              <a:rPr lang="en-US" sz="3392" spc="169" dirty="0">
                <a:solidFill>
                  <a:srgbClr val="000000"/>
                </a:solidFill>
                <a:latin typeface="Paytone One"/>
              </a:rPr>
              <a:t> </a:t>
            </a:r>
            <a:r>
              <a:rPr lang="en-US" sz="3392" spc="169" dirty="0" err="1">
                <a:solidFill>
                  <a:srgbClr val="000000"/>
                </a:solidFill>
                <a:latin typeface="Paytone One"/>
              </a:rPr>
              <a:t>hiện</a:t>
            </a:r>
            <a:r>
              <a:rPr lang="en-US" sz="3392" spc="169" dirty="0">
                <a:solidFill>
                  <a:srgbClr val="000000"/>
                </a:solidFill>
                <a:latin typeface="Paytone One"/>
              </a:rPr>
              <a:t> </a:t>
            </a:r>
            <a:r>
              <a:rPr lang="en-US" sz="3392" spc="169" dirty="0" err="1">
                <a:solidFill>
                  <a:srgbClr val="000000"/>
                </a:solidFill>
                <a:latin typeface="Paytone One"/>
              </a:rPr>
              <a:t>các</a:t>
            </a:r>
            <a:r>
              <a:rPr lang="en-US" sz="3392" spc="169" dirty="0">
                <a:solidFill>
                  <a:srgbClr val="000000"/>
                </a:solidFill>
                <a:latin typeface="Paytone One"/>
              </a:rPr>
              <a:t> </a:t>
            </a:r>
            <a:r>
              <a:rPr lang="en-US" sz="3392" spc="169" dirty="0" err="1">
                <a:solidFill>
                  <a:srgbClr val="000000"/>
                </a:solidFill>
                <a:latin typeface="Paytone One"/>
              </a:rPr>
              <a:t>rối</a:t>
            </a:r>
            <a:r>
              <a:rPr lang="en-US" sz="3392" spc="169" dirty="0">
                <a:solidFill>
                  <a:srgbClr val="000000"/>
                </a:solidFill>
                <a:latin typeface="Paytone One"/>
              </a:rPr>
              <a:t> </a:t>
            </a:r>
            <a:r>
              <a:rPr lang="en-US" sz="3392" spc="169" dirty="0" err="1">
                <a:solidFill>
                  <a:srgbClr val="000000"/>
                </a:solidFill>
                <a:latin typeface="Paytone One"/>
              </a:rPr>
              <a:t>loạn</a:t>
            </a:r>
            <a:r>
              <a:rPr lang="en-US" sz="3392" spc="169" dirty="0">
                <a:solidFill>
                  <a:srgbClr val="000000"/>
                </a:solidFill>
                <a:latin typeface="Paytone One"/>
              </a:rPr>
              <a:t> </a:t>
            </a:r>
            <a:r>
              <a:rPr lang="en-US" sz="3392" spc="169" dirty="0" err="1">
                <a:solidFill>
                  <a:srgbClr val="000000"/>
                </a:solidFill>
                <a:latin typeface="Paytone One"/>
              </a:rPr>
              <a:t>về</a:t>
            </a:r>
            <a:r>
              <a:rPr lang="en-US" sz="3392" spc="169" dirty="0">
                <a:solidFill>
                  <a:srgbClr val="000000"/>
                </a:solidFill>
                <a:latin typeface="Paytone One"/>
              </a:rPr>
              <a:t> </a:t>
            </a:r>
            <a:r>
              <a:rPr lang="en-US" sz="3392" spc="169" dirty="0" err="1">
                <a:solidFill>
                  <a:srgbClr val="000000"/>
                </a:solidFill>
                <a:latin typeface="Paytone One"/>
              </a:rPr>
              <a:t>hoạt</a:t>
            </a:r>
            <a:r>
              <a:rPr lang="en-US" sz="3392" spc="169" dirty="0">
                <a:solidFill>
                  <a:srgbClr val="000000"/>
                </a:solidFill>
                <a:latin typeface="Paytone One"/>
              </a:rPr>
              <a:t> </a:t>
            </a:r>
            <a:r>
              <a:rPr lang="en-US" sz="3392" spc="169" dirty="0" err="1">
                <a:solidFill>
                  <a:srgbClr val="000000"/>
                </a:solidFill>
                <a:latin typeface="Paytone One"/>
              </a:rPr>
              <a:t>động</a:t>
            </a:r>
            <a:r>
              <a:rPr lang="en-US" sz="3392" spc="169" dirty="0">
                <a:solidFill>
                  <a:srgbClr val="000000"/>
                </a:solidFill>
                <a:latin typeface="Paytone One"/>
              </a:rPr>
              <a:t> </a:t>
            </a:r>
            <a:r>
              <a:rPr lang="en-US" sz="3392" spc="169" dirty="0" err="1">
                <a:solidFill>
                  <a:srgbClr val="000000"/>
                </a:solidFill>
                <a:latin typeface="Paytone One"/>
              </a:rPr>
              <a:t>thần</a:t>
            </a:r>
            <a:r>
              <a:rPr lang="en-US" sz="3392" spc="169" dirty="0">
                <a:solidFill>
                  <a:srgbClr val="000000"/>
                </a:solidFill>
                <a:latin typeface="Paytone One"/>
              </a:rPr>
              <a:t> </a:t>
            </a:r>
            <a:r>
              <a:rPr lang="en-US" sz="3392" spc="169" dirty="0" err="1">
                <a:solidFill>
                  <a:srgbClr val="000000"/>
                </a:solidFill>
                <a:latin typeface="Paytone One"/>
              </a:rPr>
              <a:t>kinh</a:t>
            </a:r>
            <a:r>
              <a:rPr lang="en-US" sz="3392" spc="169" dirty="0">
                <a:solidFill>
                  <a:srgbClr val="000000"/>
                </a:solidFill>
                <a:latin typeface="Paytone One"/>
              </a:rPr>
              <a:t>, </a:t>
            </a:r>
            <a:r>
              <a:rPr lang="en-US" sz="3392" spc="169" dirty="0" err="1">
                <a:solidFill>
                  <a:srgbClr val="000000"/>
                </a:solidFill>
                <a:latin typeface="Paytone One"/>
              </a:rPr>
              <a:t>tuần</a:t>
            </a:r>
            <a:r>
              <a:rPr lang="en-US" sz="3392" spc="169" dirty="0">
                <a:solidFill>
                  <a:srgbClr val="000000"/>
                </a:solidFill>
                <a:latin typeface="Paytone One"/>
              </a:rPr>
              <a:t> </a:t>
            </a:r>
            <a:r>
              <a:rPr lang="en-US" sz="3392" spc="169" dirty="0" err="1">
                <a:solidFill>
                  <a:srgbClr val="000000"/>
                </a:solidFill>
                <a:latin typeface="Paytone One"/>
              </a:rPr>
              <a:t>hoàn</a:t>
            </a:r>
            <a:r>
              <a:rPr lang="en-US" sz="3392" spc="169" dirty="0">
                <a:solidFill>
                  <a:srgbClr val="000000"/>
                </a:solidFill>
                <a:latin typeface="Paytone One"/>
              </a:rPr>
              <a:t>, </a:t>
            </a:r>
            <a:r>
              <a:rPr lang="en-US" sz="3392" spc="169" dirty="0" err="1">
                <a:solidFill>
                  <a:srgbClr val="000000"/>
                </a:solidFill>
                <a:latin typeface="Paytone One"/>
              </a:rPr>
              <a:t>hô</a:t>
            </a:r>
            <a:r>
              <a:rPr lang="en-US" sz="3392" spc="169" dirty="0">
                <a:solidFill>
                  <a:srgbClr val="000000"/>
                </a:solidFill>
                <a:latin typeface="Paytone One"/>
              </a:rPr>
              <a:t> </a:t>
            </a:r>
            <a:r>
              <a:rPr lang="en-US" sz="3392" spc="169" dirty="0" err="1">
                <a:solidFill>
                  <a:srgbClr val="000000"/>
                </a:solidFill>
                <a:latin typeface="Paytone One"/>
              </a:rPr>
              <a:t>hấp</a:t>
            </a:r>
            <a:r>
              <a:rPr lang="en-US" sz="3392" spc="169" dirty="0">
                <a:solidFill>
                  <a:srgbClr val="000000"/>
                </a:solidFill>
                <a:latin typeface="Paytone One"/>
              </a:rPr>
              <a:t>, </a:t>
            </a:r>
            <a:r>
              <a:rPr lang="en-US" sz="3392" spc="169" dirty="0" err="1">
                <a:solidFill>
                  <a:srgbClr val="000000"/>
                </a:solidFill>
                <a:latin typeface="Paytone One"/>
              </a:rPr>
              <a:t>làm</a:t>
            </a:r>
            <a:r>
              <a:rPr lang="en-US" sz="3392" spc="169" dirty="0">
                <a:solidFill>
                  <a:srgbClr val="000000"/>
                </a:solidFill>
                <a:latin typeface="Paytone One"/>
              </a:rPr>
              <a:t> </a:t>
            </a:r>
            <a:r>
              <a:rPr lang="en-US" sz="3392" spc="169" dirty="0" err="1">
                <a:solidFill>
                  <a:srgbClr val="000000"/>
                </a:solidFill>
                <a:latin typeface="Paytone One"/>
              </a:rPr>
              <a:t>suy</a:t>
            </a:r>
            <a:r>
              <a:rPr lang="en-US" sz="3392" spc="169" dirty="0">
                <a:solidFill>
                  <a:srgbClr val="000000"/>
                </a:solidFill>
                <a:latin typeface="Paytone One"/>
              </a:rPr>
              <a:t> </a:t>
            </a:r>
            <a:r>
              <a:rPr lang="en-US" sz="3392" spc="169" dirty="0" err="1">
                <a:solidFill>
                  <a:srgbClr val="000000"/>
                </a:solidFill>
                <a:latin typeface="Paytone One"/>
              </a:rPr>
              <a:t>giảm</a:t>
            </a:r>
            <a:r>
              <a:rPr lang="en-US" sz="3392" spc="169" dirty="0">
                <a:solidFill>
                  <a:srgbClr val="000000"/>
                </a:solidFill>
                <a:latin typeface="Paytone One"/>
              </a:rPr>
              <a:t> </a:t>
            </a:r>
            <a:r>
              <a:rPr lang="en-US" sz="3392" spc="169" dirty="0" err="1">
                <a:solidFill>
                  <a:srgbClr val="000000"/>
                </a:solidFill>
                <a:latin typeface="Paytone One"/>
              </a:rPr>
              <a:t>khả</a:t>
            </a:r>
            <a:r>
              <a:rPr lang="en-US" sz="3392" spc="169" dirty="0">
                <a:solidFill>
                  <a:srgbClr val="000000"/>
                </a:solidFill>
                <a:latin typeface="Paytone One"/>
              </a:rPr>
              <a:t> </a:t>
            </a:r>
            <a:r>
              <a:rPr lang="en-US" sz="3392" spc="169" dirty="0" err="1">
                <a:solidFill>
                  <a:srgbClr val="000000"/>
                </a:solidFill>
                <a:latin typeface="Paytone One"/>
              </a:rPr>
              <a:t>năng</a:t>
            </a:r>
            <a:r>
              <a:rPr lang="en-US" sz="3392" spc="169" dirty="0">
                <a:solidFill>
                  <a:srgbClr val="000000"/>
                </a:solidFill>
                <a:latin typeface="Paytone One"/>
              </a:rPr>
              <a:t> </a:t>
            </a:r>
            <a:r>
              <a:rPr lang="en-US" sz="3392" spc="169" dirty="0" err="1">
                <a:solidFill>
                  <a:srgbClr val="000000"/>
                </a:solidFill>
                <a:latin typeface="Paytone One"/>
              </a:rPr>
              <a:t>phối</a:t>
            </a:r>
            <a:r>
              <a:rPr lang="en-US" sz="3392" spc="169" dirty="0">
                <a:solidFill>
                  <a:srgbClr val="000000"/>
                </a:solidFill>
                <a:latin typeface="Paytone One"/>
              </a:rPr>
              <a:t> </a:t>
            </a:r>
            <a:r>
              <a:rPr lang="en-US" sz="3392" spc="169" dirty="0" err="1">
                <a:solidFill>
                  <a:srgbClr val="000000"/>
                </a:solidFill>
                <a:latin typeface="Paytone One"/>
              </a:rPr>
              <a:t>hợp</a:t>
            </a:r>
            <a:r>
              <a:rPr lang="en-US" sz="3392" spc="169" dirty="0">
                <a:solidFill>
                  <a:srgbClr val="000000"/>
                </a:solidFill>
                <a:latin typeface="Paytone One"/>
              </a:rPr>
              <a:t> </a:t>
            </a:r>
            <a:r>
              <a:rPr lang="en-US" sz="3392" spc="169" dirty="0" err="1">
                <a:solidFill>
                  <a:srgbClr val="000000"/>
                </a:solidFill>
                <a:latin typeface="Paytone One"/>
              </a:rPr>
              <a:t>vận</a:t>
            </a:r>
            <a:r>
              <a:rPr lang="en-US" sz="3392" spc="169" dirty="0">
                <a:solidFill>
                  <a:srgbClr val="000000"/>
                </a:solidFill>
                <a:latin typeface="Paytone One"/>
              </a:rPr>
              <a:t> </a:t>
            </a:r>
            <a:r>
              <a:rPr lang="en-US" sz="3392" spc="169" dirty="0" err="1">
                <a:solidFill>
                  <a:srgbClr val="000000"/>
                </a:solidFill>
                <a:latin typeface="Paytone One"/>
              </a:rPr>
              <a:t>động</a:t>
            </a:r>
            <a:r>
              <a:rPr lang="en-US" sz="3392" spc="169" dirty="0">
                <a:solidFill>
                  <a:srgbClr val="000000"/>
                </a:solidFill>
                <a:latin typeface="Paytone One"/>
              </a:rPr>
              <a:t> </a:t>
            </a:r>
            <a:r>
              <a:rPr lang="en-US" sz="3392" spc="169" dirty="0" err="1">
                <a:solidFill>
                  <a:srgbClr val="000000"/>
                </a:solidFill>
                <a:latin typeface="Paytone One"/>
              </a:rPr>
              <a:t>của</a:t>
            </a:r>
            <a:r>
              <a:rPr lang="en-US" sz="3392" spc="169" dirty="0">
                <a:solidFill>
                  <a:srgbClr val="000000"/>
                </a:solidFill>
                <a:latin typeface="Paytone One"/>
              </a:rPr>
              <a:t> </a:t>
            </a:r>
            <a:r>
              <a:rPr lang="en-US" sz="3392" spc="169" dirty="0" err="1">
                <a:solidFill>
                  <a:srgbClr val="000000"/>
                </a:solidFill>
                <a:latin typeface="Paytone One"/>
              </a:rPr>
              <a:t>cơ</a:t>
            </a:r>
            <a:r>
              <a:rPr lang="en-US" sz="3392" spc="169" dirty="0">
                <a:solidFill>
                  <a:srgbClr val="000000"/>
                </a:solidFill>
                <a:latin typeface="Paytone One"/>
              </a:rPr>
              <a:t> </a:t>
            </a:r>
            <a:r>
              <a:rPr lang="en-US" sz="3392" spc="169" dirty="0" err="1">
                <a:solidFill>
                  <a:srgbClr val="000000"/>
                </a:solidFill>
                <a:latin typeface="Paytone One"/>
              </a:rPr>
              <a:t>thể</a:t>
            </a:r>
            <a:r>
              <a:rPr lang="en-US" sz="3392" spc="169" dirty="0">
                <a:solidFill>
                  <a:srgbClr val="000000"/>
                </a:solidFill>
                <a:latin typeface="Paytone One"/>
              </a:rPr>
              <a:t>, </a:t>
            </a:r>
            <a:r>
              <a:rPr lang="en-US" sz="3392" spc="169" dirty="0" err="1">
                <a:solidFill>
                  <a:srgbClr val="000000"/>
                </a:solidFill>
                <a:latin typeface="Paytone One"/>
              </a:rPr>
              <a:t>gây</a:t>
            </a:r>
            <a:r>
              <a:rPr lang="en-US" sz="3392" spc="169" dirty="0">
                <a:solidFill>
                  <a:srgbClr val="000000"/>
                </a:solidFill>
                <a:latin typeface="Paytone One"/>
              </a:rPr>
              <a:t> </a:t>
            </a:r>
            <a:r>
              <a:rPr lang="en-US" sz="3392" spc="169" dirty="0" err="1">
                <a:solidFill>
                  <a:srgbClr val="000000"/>
                </a:solidFill>
                <a:latin typeface="Paytone One"/>
              </a:rPr>
              <a:t>khó</a:t>
            </a:r>
            <a:r>
              <a:rPr lang="en-US" sz="3392" spc="169" dirty="0">
                <a:solidFill>
                  <a:srgbClr val="000000"/>
                </a:solidFill>
                <a:latin typeface="Paytone One"/>
              </a:rPr>
              <a:t> </a:t>
            </a:r>
            <a:r>
              <a:rPr lang="en-US" sz="3392" spc="169" dirty="0" err="1">
                <a:solidFill>
                  <a:srgbClr val="000000"/>
                </a:solidFill>
                <a:latin typeface="Paytone One"/>
              </a:rPr>
              <a:t>thở</a:t>
            </a:r>
            <a:endParaRPr lang="en-US" sz="3392" spc="169" dirty="0">
              <a:solidFill>
                <a:srgbClr val="000000"/>
              </a:solidFill>
              <a:latin typeface="Paytone One"/>
            </a:endParaRPr>
          </a:p>
        </p:txBody>
      </p:sp>
      <p:sp>
        <p:nvSpPr>
          <p:cNvPr id="5" name="Freeform 5"/>
          <p:cNvSpPr/>
          <p:nvPr/>
        </p:nvSpPr>
        <p:spPr>
          <a:xfrm>
            <a:off x="12306037" y="2169317"/>
            <a:ext cx="4409226" cy="5948366"/>
          </a:xfrm>
          <a:custGeom>
            <a:avLst/>
            <a:gdLst/>
            <a:ahLst/>
            <a:cxnLst/>
            <a:rect l="l" t="t" r="r" b="b"/>
            <a:pathLst>
              <a:path w="4409226" h="5948366">
                <a:moveTo>
                  <a:pt x="0" y="0"/>
                </a:moveTo>
                <a:lnTo>
                  <a:pt x="4409226" y="0"/>
                </a:lnTo>
                <a:lnTo>
                  <a:pt x="4409226" y="5948366"/>
                </a:lnTo>
                <a:lnTo>
                  <a:pt x="0" y="5948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8368563" y="1755517"/>
            <a:ext cx="8434237" cy="6452191"/>
          </a:xfrm>
          <a:prstGeom prst="rect">
            <a:avLst/>
          </a:prstGeom>
        </p:spPr>
      </p:pic>
      <p:sp>
        <p:nvSpPr>
          <p:cNvPr id="5" name="TextBox 5"/>
          <p:cNvSpPr txBox="1"/>
          <p:nvPr/>
        </p:nvSpPr>
        <p:spPr>
          <a:xfrm>
            <a:off x="1485900" y="3198348"/>
            <a:ext cx="10156890" cy="2518704"/>
          </a:xfrm>
          <a:prstGeom prst="rect">
            <a:avLst/>
          </a:prstGeom>
        </p:spPr>
        <p:txBody>
          <a:bodyPr lIns="0" tIns="0" rIns="0" bIns="0" rtlCol="0" anchor="t">
            <a:spAutoFit/>
          </a:bodyPr>
          <a:lstStyle/>
          <a:p>
            <a:pPr algn="l">
              <a:lnSpc>
                <a:spcPts val="5088"/>
              </a:lnSpc>
            </a:pPr>
            <a:r>
              <a:rPr lang="en-US" sz="3392" spc="169" dirty="0">
                <a:solidFill>
                  <a:srgbClr val="000000"/>
                </a:solidFill>
                <a:latin typeface="Paytone One"/>
              </a:rPr>
              <a:t>-&gt; </a:t>
            </a:r>
            <a:r>
              <a:rPr lang="en-US" sz="3392" spc="169" dirty="0" err="1">
                <a:solidFill>
                  <a:srgbClr val="000000"/>
                </a:solidFill>
                <a:latin typeface="Paytone One"/>
              </a:rPr>
              <a:t>Người</a:t>
            </a:r>
            <a:r>
              <a:rPr lang="en-US" sz="3392" spc="169" dirty="0">
                <a:solidFill>
                  <a:srgbClr val="000000"/>
                </a:solidFill>
                <a:latin typeface="Paytone One"/>
              </a:rPr>
              <a:t> </a:t>
            </a:r>
            <a:r>
              <a:rPr lang="en-US" sz="3392" spc="169" dirty="0" err="1">
                <a:solidFill>
                  <a:srgbClr val="000000"/>
                </a:solidFill>
                <a:latin typeface="Paytone One"/>
              </a:rPr>
              <a:t>tập</a:t>
            </a:r>
            <a:r>
              <a:rPr lang="en-US" sz="3392" spc="169" dirty="0">
                <a:solidFill>
                  <a:srgbClr val="000000"/>
                </a:solidFill>
                <a:latin typeface="Paytone One"/>
              </a:rPr>
              <a:t> </a:t>
            </a:r>
            <a:r>
              <a:rPr lang="en-US" sz="3392" spc="169" dirty="0" err="1">
                <a:solidFill>
                  <a:srgbClr val="000000"/>
                </a:solidFill>
                <a:latin typeface="Paytone One"/>
              </a:rPr>
              <a:t>nên</a:t>
            </a:r>
            <a:r>
              <a:rPr lang="en-US" sz="3392" spc="169" dirty="0">
                <a:solidFill>
                  <a:srgbClr val="000000"/>
                </a:solidFill>
                <a:latin typeface="Paytone One"/>
              </a:rPr>
              <a:t> </a:t>
            </a:r>
            <a:r>
              <a:rPr lang="en-US" sz="3392" spc="169" dirty="0" err="1">
                <a:solidFill>
                  <a:srgbClr val="000000"/>
                </a:solidFill>
                <a:latin typeface="Paytone One"/>
              </a:rPr>
              <a:t>sử</a:t>
            </a:r>
            <a:r>
              <a:rPr lang="en-US" sz="3392" spc="169" dirty="0">
                <a:solidFill>
                  <a:srgbClr val="000000"/>
                </a:solidFill>
                <a:latin typeface="Paytone One"/>
              </a:rPr>
              <a:t> </a:t>
            </a:r>
            <a:r>
              <a:rPr lang="en-US" sz="3392" spc="169" dirty="0" err="1">
                <a:solidFill>
                  <a:srgbClr val="000000"/>
                </a:solidFill>
                <a:latin typeface="Paytone One"/>
              </a:rPr>
              <a:t>dụng</a:t>
            </a:r>
            <a:r>
              <a:rPr lang="en-US" sz="3392" spc="169" dirty="0">
                <a:solidFill>
                  <a:srgbClr val="000000"/>
                </a:solidFill>
                <a:latin typeface="Paytone One"/>
              </a:rPr>
              <a:t> </a:t>
            </a:r>
            <a:r>
              <a:rPr lang="en-US" sz="3392" spc="169" dirty="0" err="1">
                <a:solidFill>
                  <a:srgbClr val="000000"/>
                </a:solidFill>
                <a:latin typeface="Paytone One"/>
              </a:rPr>
              <a:t>các</a:t>
            </a:r>
            <a:r>
              <a:rPr lang="en-US" sz="3392" spc="169" dirty="0">
                <a:solidFill>
                  <a:srgbClr val="000000"/>
                </a:solidFill>
                <a:latin typeface="Paytone One"/>
              </a:rPr>
              <a:t> </a:t>
            </a:r>
            <a:r>
              <a:rPr lang="en-US" sz="3392" spc="169" dirty="0" err="1">
                <a:solidFill>
                  <a:srgbClr val="000000"/>
                </a:solidFill>
                <a:latin typeface="Paytone One"/>
              </a:rPr>
              <a:t>bài</a:t>
            </a:r>
            <a:r>
              <a:rPr lang="en-US" sz="3392" spc="169" dirty="0">
                <a:solidFill>
                  <a:srgbClr val="000000"/>
                </a:solidFill>
                <a:latin typeface="Paytone One"/>
              </a:rPr>
              <a:t> </a:t>
            </a:r>
            <a:r>
              <a:rPr lang="en-US" sz="3392" spc="169" dirty="0" err="1">
                <a:solidFill>
                  <a:srgbClr val="000000"/>
                </a:solidFill>
                <a:latin typeface="Paytone One"/>
              </a:rPr>
              <a:t>tập</a:t>
            </a:r>
            <a:r>
              <a:rPr lang="en-US" sz="3392" spc="169" dirty="0">
                <a:solidFill>
                  <a:srgbClr val="000000"/>
                </a:solidFill>
                <a:latin typeface="Paytone One"/>
              </a:rPr>
              <a:t> </a:t>
            </a:r>
            <a:r>
              <a:rPr lang="en-US" sz="3392" spc="169" dirty="0" err="1">
                <a:solidFill>
                  <a:srgbClr val="000000"/>
                </a:solidFill>
                <a:latin typeface="Paytone One"/>
              </a:rPr>
              <a:t>vận</a:t>
            </a:r>
            <a:r>
              <a:rPr lang="en-US" sz="3392" spc="169" dirty="0">
                <a:solidFill>
                  <a:srgbClr val="000000"/>
                </a:solidFill>
                <a:latin typeface="Paytone One"/>
              </a:rPr>
              <a:t> </a:t>
            </a:r>
            <a:r>
              <a:rPr lang="en-US" sz="3392" spc="169" dirty="0" err="1">
                <a:solidFill>
                  <a:srgbClr val="000000"/>
                </a:solidFill>
                <a:latin typeface="Paytone One"/>
              </a:rPr>
              <a:t>động</a:t>
            </a:r>
            <a:r>
              <a:rPr lang="en-US" sz="3392" spc="169" dirty="0">
                <a:solidFill>
                  <a:srgbClr val="000000"/>
                </a:solidFill>
                <a:latin typeface="Paytone One"/>
              </a:rPr>
              <a:t> </a:t>
            </a:r>
            <a:r>
              <a:rPr lang="en-US" sz="3392" spc="169" dirty="0" err="1">
                <a:solidFill>
                  <a:srgbClr val="000000"/>
                </a:solidFill>
                <a:latin typeface="Paytone One"/>
              </a:rPr>
              <a:t>nhẹ</a:t>
            </a:r>
            <a:r>
              <a:rPr lang="en-US" sz="3392" spc="169" dirty="0">
                <a:solidFill>
                  <a:srgbClr val="000000"/>
                </a:solidFill>
                <a:latin typeface="Paytone One"/>
              </a:rPr>
              <a:t> </a:t>
            </a:r>
            <a:r>
              <a:rPr lang="en-US" sz="3392" spc="169" dirty="0" err="1">
                <a:solidFill>
                  <a:srgbClr val="000000"/>
                </a:solidFill>
                <a:latin typeface="Paytone One"/>
              </a:rPr>
              <a:t>nhàng</a:t>
            </a:r>
            <a:r>
              <a:rPr lang="en-US" sz="3392" spc="169" dirty="0">
                <a:solidFill>
                  <a:srgbClr val="000000"/>
                </a:solidFill>
                <a:latin typeface="Paytone One"/>
              </a:rPr>
              <a:t>, </a:t>
            </a:r>
            <a:r>
              <a:rPr lang="en-US" sz="3392" spc="169" dirty="0" err="1">
                <a:solidFill>
                  <a:srgbClr val="000000"/>
                </a:solidFill>
                <a:latin typeface="Paytone One"/>
              </a:rPr>
              <a:t>giảm</a:t>
            </a:r>
            <a:r>
              <a:rPr lang="en-US" sz="3392" spc="169" dirty="0">
                <a:solidFill>
                  <a:srgbClr val="000000"/>
                </a:solidFill>
                <a:latin typeface="Paytone One"/>
              </a:rPr>
              <a:t> </a:t>
            </a:r>
            <a:r>
              <a:rPr lang="en-US" sz="3392" spc="169" dirty="0" err="1">
                <a:solidFill>
                  <a:srgbClr val="000000"/>
                </a:solidFill>
                <a:latin typeface="Paytone One"/>
              </a:rPr>
              <a:t>thời</a:t>
            </a:r>
            <a:r>
              <a:rPr lang="en-US" sz="3392" spc="169" dirty="0">
                <a:solidFill>
                  <a:srgbClr val="000000"/>
                </a:solidFill>
                <a:latin typeface="Paytone One"/>
              </a:rPr>
              <a:t> </a:t>
            </a:r>
            <a:r>
              <a:rPr lang="en-US" sz="3392" spc="169" dirty="0" err="1">
                <a:solidFill>
                  <a:srgbClr val="000000"/>
                </a:solidFill>
                <a:latin typeface="Paytone One"/>
              </a:rPr>
              <a:t>gian</a:t>
            </a:r>
            <a:r>
              <a:rPr lang="en-US" sz="3392" spc="169" dirty="0">
                <a:solidFill>
                  <a:srgbClr val="000000"/>
                </a:solidFill>
                <a:latin typeface="Paytone One"/>
              </a:rPr>
              <a:t> </a:t>
            </a:r>
            <a:r>
              <a:rPr lang="en-US" sz="3392" spc="169" dirty="0" err="1">
                <a:solidFill>
                  <a:srgbClr val="000000"/>
                </a:solidFill>
                <a:latin typeface="Paytone One"/>
              </a:rPr>
              <a:t>vận</a:t>
            </a:r>
            <a:r>
              <a:rPr lang="en-US" sz="3392" spc="169" dirty="0">
                <a:solidFill>
                  <a:srgbClr val="000000"/>
                </a:solidFill>
                <a:latin typeface="Paytone One"/>
              </a:rPr>
              <a:t> </a:t>
            </a:r>
            <a:r>
              <a:rPr lang="en-US" sz="3392" spc="169" dirty="0" err="1">
                <a:solidFill>
                  <a:srgbClr val="000000"/>
                </a:solidFill>
                <a:latin typeface="Paytone One"/>
              </a:rPr>
              <a:t>động</a:t>
            </a:r>
            <a:r>
              <a:rPr lang="en-US" sz="3392" spc="169" dirty="0">
                <a:solidFill>
                  <a:srgbClr val="000000"/>
                </a:solidFill>
                <a:latin typeface="Paytone One"/>
              </a:rPr>
              <a:t>, </a:t>
            </a:r>
            <a:r>
              <a:rPr lang="en-US" sz="3392" spc="169" dirty="0" err="1">
                <a:solidFill>
                  <a:srgbClr val="000000"/>
                </a:solidFill>
                <a:latin typeface="Paytone One"/>
              </a:rPr>
              <a:t>tăng</a:t>
            </a:r>
            <a:r>
              <a:rPr lang="en-US" sz="3392" spc="169" dirty="0">
                <a:solidFill>
                  <a:srgbClr val="000000"/>
                </a:solidFill>
                <a:latin typeface="Paytone One"/>
              </a:rPr>
              <a:t> </a:t>
            </a:r>
            <a:r>
              <a:rPr lang="en-US" sz="3392" spc="169" dirty="0" err="1">
                <a:solidFill>
                  <a:srgbClr val="000000"/>
                </a:solidFill>
                <a:latin typeface="Paytone One"/>
              </a:rPr>
              <a:t>cường</a:t>
            </a:r>
            <a:r>
              <a:rPr lang="en-US" sz="3392" spc="169" dirty="0">
                <a:solidFill>
                  <a:srgbClr val="000000"/>
                </a:solidFill>
                <a:latin typeface="Paytone One"/>
              </a:rPr>
              <a:t> </a:t>
            </a:r>
            <a:r>
              <a:rPr lang="en-US" sz="3392" spc="169" dirty="0" err="1">
                <a:solidFill>
                  <a:srgbClr val="000000"/>
                </a:solidFill>
                <a:latin typeface="Paytone One"/>
              </a:rPr>
              <a:t>hít</a:t>
            </a:r>
            <a:r>
              <a:rPr lang="en-US" sz="3392" spc="169" dirty="0">
                <a:solidFill>
                  <a:srgbClr val="000000"/>
                </a:solidFill>
                <a:latin typeface="Paytone One"/>
              </a:rPr>
              <a:t> </a:t>
            </a:r>
            <a:r>
              <a:rPr lang="en-US" sz="3392" spc="169" dirty="0" err="1">
                <a:solidFill>
                  <a:srgbClr val="000000"/>
                </a:solidFill>
                <a:latin typeface="Paytone One"/>
              </a:rPr>
              <a:t>thở</a:t>
            </a:r>
            <a:r>
              <a:rPr lang="en-US" sz="3392" spc="169" dirty="0">
                <a:solidFill>
                  <a:srgbClr val="000000"/>
                </a:solidFill>
                <a:latin typeface="Paytone One"/>
              </a:rPr>
              <a:t> </a:t>
            </a:r>
            <a:r>
              <a:rPr lang="en-US" sz="3392" spc="169" dirty="0" err="1">
                <a:solidFill>
                  <a:srgbClr val="000000"/>
                </a:solidFill>
                <a:latin typeface="Paytone One"/>
              </a:rPr>
              <a:t>sau</a:t>
            </a:r>
            <a:r>
              <a:rPr lang="en-US" sz="3392" spc="169" dirty="0">
                <a:solidFill>
                  <a:srgbClr val="000000"/>
                </a:solidFill>
                <a:latin typeface="Paytone One"/>
              </a:rPr>
              <a:t> </a:t>
            </a:r>
            <a:r>
              <a:rPr lang="en-US" sz="3392" spc="169" dirty="0" err="1">
                <a:solidFill>
                  <a:srgbClr val="000000"/>
                </a:solidFill>
                <a:latin typeface="Paytone One"/>
              </a:rPr>
              <a:t>và</a:t>
            </a:r>
            <a:r>
              <a:rPr lang="en-US" sz="3392" spc="169" dirty="0">
                <a:solidFill>
                  <a:srgbClr val="000000"/>
                </a:solidFill>
                <a:latin typeface="Paytone One"/>
              </a:rPr>
              <a:t> </a:t>
            </a:r>
            <a:r>
              <a:rPr lang="en-US" sz="3392" spc="169" dirty="0" err="1">
                <a:solidFill>
                  <a:srgbClr val="000000"/>
                </a:solidFill>
                <a:latin typeface="Paytone One"/>
              </a:rPr>
              <a:t>thả</a:t>
            </a:r>
            <a:r>
              <a:rPr lang="en-US" sz="3392" spc="169" dirty="0">
                <a:solidFill>
                  <a:srgbClr val="000000"/>
                </a:solidFill>
                <a:latin typeface="Paytone One"/>
              </a:rPr>
              <a:t> </a:t>
            </a:r>
            <a:r>
              <a:rPr lang="en-US" sz="3392" spc="169" dirty="0" err="1">
                <a:solidFill>
                  <a:srgbClr val="000000"/>
                </a:solidFill>
                <a:latin typeface="Paytone One"/>
              </a:rPr>
              <a:t>lỏng</a:t>
            </a:r>
            <a:r>
              <a:rPr lang="en-US" sz="3392" spc="169" dirty="0">
                <a:solidFill>
                  <a:srgbClr val="000000"/>
                </a:solidFill>
                <a:latin typeface="Paytone One"/>
              </a:rPr>
              <a:t> </a:t>
            </a:r>
            <a:r>
              <a:rPr lang="en-US" sz="3392" spc="169" dirty="0" err="1">
                <a:solidFill>
                  <a:srgbClr val="000000"/>
                </a:solidFill>
                <a:latin typeface="Paytone One"/>
              </a:rPr>
              <a:t>cơ</a:t>
            </a:r>
            <a:r>
              <a:rPr lang="en-US" sz="3392" spc="169" dirty="0">
                <a:solidFill>
                  <a:srgbClr val="000000"/>
                </a:solidFill>
                <a:latin typeface="Paytone One"/>
              </a:rPr>
              <a:t> </a:t>
            </a:r>
            <a:r>
              <a:rPr lang="en-US" sz="3392" spc="169" dirty="0" err="1">
                <a:solidFill>
                  <a:srgbClr val="000000"/>
                </a:solidFill>
                <a:latin typeface="Paytone One"/>
              </a:rPr>
              <a:t>thể</a:t>
            </a:r>
            <a:r>
              <a:rPr lang="en-US" sz="3392" spc="169" dirty="0">
                <a:solidFill>
                  <a:srgbClr val="000000"/>
                </a:solidFill>
                <a:latin typeface="Paytone One"/>
              </a:rPr>
              <a:t> </a:t>
            </a:r>
            <a:r>
              <a:rPr lang="en-US" sz="3392" spc="169" dirty="0" err="1">
                <a:solidFill>
                  <a:srgbClr val="000000"/>
                </a:solidFill>
                <a:latin typeface="Paytone One"/>
              </a:rPr>
              <a:t>sau</a:t>
            </a:r>
            <a:r>
              <a:rPr lang="en-US" sz="3392" spc="169" dirty="0">
                <a:solidFill>
                  <a:srgbClr val="000000"/>
                </a:solidFill>
                <a:latin typeface="Paytone One"/>
              </a:rPr>
              <a:t> </a:t>
            </a:r>
            <a:r>
              <a:rPr lang="en-US" sz="3392" spc="169" dirty="0" err="1">
                <a:solidFill>
                  <a:srgbClr val="000000"/>
                </a:solidFill>
                <a:latin typeface="Paytone One"/>
              </a:rPr>
              <a:t>mỗi</a:t>
            </a:r>
            <a:r>
              <a:rPr lang="en-US" sz="3392" spc="169" dirty="0">
                <a:solidFill>
                  <a:srgbClr val="000000"/>
                </a:solidFill>
                <a:latin typeface="Paytone One"/>
              </a:rPr>
              <a:t> </a:t>
            </a:r>
            <a:r>
              <a:rPr lang="en-US" sz="3392" spc="169" dirty="0" err="1">
                <a:solidFill>
                  <a:srgbClr val="000000"/>
                </a:solidFill>
                <a:latin typeface="Paytone One"/>
              </a:rPr>
              <a:t>lần</a:t>
            </a:r>
            <a:r>
              <a:rPr lang="en-US" sz="3392" spc="169" dirty="0">
                <a:solidFill>
                  <a:srgbClr val="000000"/>
                </a:solidFill>
                <a:latin typeface="Paytone One"/>
              </a:rPr>
              <a:t> </a:t>
            </a:r>
            <a:r>
              <a:rPr lang="en-US" sz="3392" spc="169" dirty="0" err="1">
                <a:solidFill>
                  <a:srgbClr val="000000"/>
                </a:solidFill>
                <a:latin typeface="Paytone One"/>
              </a:rPr>
              <a:t>thực</a:t>
            </a:r>
            <a:r>
              <a:rPr lang="en-US" sz="3392" spc="169" dirty="0">
                <a:solidFill>
                  <a:srgbClr val="000000"/>
                </a:solidFill>
                <a:latin typeface="Paytone One"/>
              </a:rPr>
              <a:t> </a:t>
            </a:r>
            <a:r>
              <a:rPr lang="en-US" sz="3392" spc="169" dirty="0" err="1">
                <a:solidFill>
                  <a:srgbClr val="000000"/>
                </a:solidFill>
                <a:latin typeface="Paytone One"/>
              </a:rPr>
              <a:t>hiện</a:t>
            </a:r>
            <a:r>
              <a:rPr lang="en-US" sz="3392" spc="169" dirty="0">
                <a:solidFill>
                  <a:srgbClr val="000000"/>
                </a:solidFill>
                <a:latin typeface="Paytone One"/>
              </a:rPr>
              <a:t> </a:t>
            </a:r>
            <a:r>
              <a:rPr lang="en-US" sz="3392" spc="169" dirty="0" err="1">
                <a:solidFill>
                  <a:srgbClr val="000000"/>
                </a:solidFill>
                <a:latin typeface="Paytone One"/>
              </a:rPr>
              <a:t>bài</a:t>
            </a:r>
            <a:r>
              <a:rPr lang="en-US" sz="3392" spc="169" dirty="0">
                <a:solidFill>
                  <a:srgbClr val="000000"/>
                </a:solidFill>
                <a:latin typeface="Paytone One"/>
              </a:rPr>
              <a:t> </a:t>
            </a:r>
            <a:r>
              <a:rPr lang="en-US" sz="3392" spc="169" dirty="0" err="1">
                <a:solidFill>
                  <a:srgbClr val="000000"/>
                </a:solidFill>
                <a:latin typeface="Paytone One"/>
              </a:rPr>
              <a:t>tập</a:t>
            </a:r>
            <a:r>
              <a:rPr lang="en-US" sz="3392" spc="169" dirty="0">
                <a:solidFill>
                  <a:srgbClr val="000000"/>
                </a:solidFill>
                <a:latin typeface="Paytone One"/>
              </a:rPr>
              <a:t>.</a:t>
            </a: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620825" y="-477845"/>
            <a:ext cx="4094226" cy="4114800"/>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flipV="1">
            <a:off x="12285635" y="2368020"/>
            <a:ext cx="3419777" cy="3424057"/>
          </a:xfrm>
          <a:custGeom>
            <a:avLst/>
            <a:gdLst/>
            <a:ahLst/>
            <a:cxnLst/>
            <a:rect l="l" t="t" r="r" b="b"/>
            <a:pathLst>
              <a:path w="3419777" h="3424057">
                <a:moveTo>
                  <a:pt x="3419777" y="3424056"/>
                </a:moveTo>
                <a:lnTo>
                  <a:pt x="0" y="3424056"/>
                </a:lnTo>
                <a:lnTo>
                  <a:pt x="0" y="0"/>
                </a:lnTo>
                <a:lnTo>
                  <a:pt x="3419777" y="0"/>
                </a:lnTo>
                <a:lnTo>
                  <a:pt x="3419777" y="3424056"/>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723631" y="4268201"/>
            <a:ext cx="3291640" cy="5235212"/>
          </a:xfrm>
          <a:custGeom>
            <a:avLst/>
            <a:gdLst/>
            <a:ahLst/>
            <a:cxnLst/>
            <a:rect l="l" t="t" r="r" b="b"/>
            <a:pathLst>
              <a:path w="3291640" h="5235212">
                <a:moveTo>
                  <a:pt x="0" y="0"/>
                </a:moveTo>
                <a:lnTo>
                  <a:pt x="3291640" y="0"/>
                </a:lnTo>
                <a:lnTo>
                  <a:pt x="3291640" y="5235212"/>
                </a:lnTo>
                <a:lnTo>
                  <a:pt x="0" y="5235212"/>
                </a:lnTo>
                <a:lnTo>
                  <a:pt x="0" y="0"/>
                </a:lnTo>
                <a:close/>
              </a:path>
            </a:pathLst>
          </a:custGeom>
          <a:blipFill>
            <a:blip r:embed="rId11"/>
            <a:stretch>
              <a:fillRect/>
            </a:stretch>
          </a:blipFill>
        </p:spPr>
      </p:sp>
      <p:sp>
        <p:nvSpPr>
          <p:cNvPr id="8" name="TextBox 8"/>
          <p:cNvSpPr txBox="1"/>
          <p:nvPr/>
        </p:nvSpPr>
        <p:spPr>
          <a:xfrm>
            <a:off x="290917" y="2630025"/>
            <a:ext cx="10818247" cy="3162052"/>
          </a:xfrm>
          <a:prstGeom prst="rect">
            <a:avLst/>
          </a:prstGeom>
        </p:spPr>
        <p:txBody>
          <a:bodyPr lIns="0" tIns="0" rIns="0" bIns="0" rtlCol="0" anchor="t">
            <a:spAutoFit/>
          </a:bodyPr>
          <a:lstStyle/>
          <a:p>
            <a:pPr>
              <a:lnSpc>
                <a:spcPts val="8413"/>
              </a:lnSpc>
              <a:spcBef>
                <a:spcPct val="0"/>
              </a:spcBef>
            </a:pPr>
            <a:r>
              <a:rPr lang="en-US" sz="6009" spc="120">
                <a:solidFill>
                  <a:srgbClr val="F98E2D"/>
                </a:solidFill>
                <a:latin typeface="Paytone One"/>
              </a:rPr>
              <a:t>2. Sử dụng các yếu tố của ánh sáng mặt trời để luyện tập</a:t>
            </a: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3336118"/>
            <a:ext cx="10156890" cy="4433229"/>
          </a:xfrm>
          <a:prstGeom prst="rect">
            <a:avLst/>
          </a:prstGeom>
        </p:spPr>
        <p:txBody>
          <a:bodyPr lIns="0" tIns="0" rIns="0" bIns="0" rtlCol="0" anchor="t">
            <a:spAutoFit/>
          </a:bodyPr>
          <a:lstStyle/>
          <a:p>
            <a:pPr>
              <a:lnSpc>
                <a:spcPts val="5088"/>
              </a:lnSpc>
            </a:pPr>
            <a:r>
              <a:rPr lang="en-US" sz="3392" spc="169">
                <a:solidFill>
                  <a:srgbClr val="000000"/>
                </a:solidFill>
                <a:latin typeface="Paytone One"/>
              </a:rPr>
              <a:t>Khi hoạt động TDTT ngoài trời, để tránh tác hại của ánh mặt trời, người tập cần:</a:t>
            </a:r>
          </a:p>
          <a:p>
            <a:pPr marL="732393" lvl="1" indent="-366197" algn="l">
              <a:lnSpc>
                <a:spcPts val="5088"/>
              </a:lnSpc>
              <a:buFont typeface="Arial"/>
              <a:buChar char="•"/>
            </a:pPr>
            <a:r>
              <a:rPr lang="en-US" sz="3392" spc="169">
                <a:solidFill>
                  <a:srgbClr val="000000"/>
                </a:solidFill>
                <a:latin typeface="Paytone One"/>
              </a:rPr>
              <a:t>Chọn nơi tập có nhiều bóng mát của cây xanh, chọn thời điểm ánh sáng mặt trời có cường độ không cao, hạn chế thời gian tiếp xúc trực tiếp với ánh nắng mặt trời</a:t>
            </a:r>
          </a:p>
        </p:txBody>
      </p:sp>
      <p:sp>
        <p:nvSpPr>
          <p:cNvPr id="5" name="Freeform 5"/>
          <p:cNvSpPr/>
          <p:nvPr/>
        </p:nvSpPr>
        <p:spPr>
          <a:xfrm>
            <a:off x="10034578" y="2206311"/>
            <a:ext cx="7224722" cy="5563036"/>
          </a:xfrm>
          <a:custGeom>
            <a:avLst/>
            <a:gdLst/>
            <a:ahLst/>
            <a:cxnLst/>
            <a:rect l="l" t="t" r="r" b="b"/>
            <a:pathLst>
              <a:path w="7224722" h="5563036">
                <a:moveTo>
                  <a:pt x="0" y="0"/>
                </a:moveTo>
                <a:lnTo>
                  <a:pt x="7224722" y="0"/>
                </a:lnTo>
                <a:lnTo>
                  <a:pt x="7224722" y="5563036"/>
                </a:lnTo>
                <a:lnTo>
                  <a:pt x="0" y="5563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379420" y="5600357"/>
            <a:ext cx="1626423" cy="2286710"/>
          </a:xfrm>
          <a:custGeom>
            <a:avLst/>
            <a:gdLst/>
            <a:ahLst/>
            <a:cxnLst/>
            <a:rect l="l" t="t" r="r" b="b"/>
            <a:pathLst>
              <a:path w="1626423" h="2286710">
                <a:moveTo>
                  <a:pt x="0" y="0"/>
                </a:moveTo>
                <a:lnTo>
                  <a:pt x="1626423" y="0"/>
                </a:lnTo>
                <a:lnTo>
                  <a:pt x="1626423" y="2286710"/>
                </a:lnTo>
                <a:lnTo>
                  <a:pt x="0" y="2286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9989339" y="6841231"/>
            <a:ext cx="8204468" cy="2081884"/>
          </a:xfrm>
          <a:custGeom>
            <a:avLst/>
            <a:gdLst/>
            <a:ahLst/>
            <a:cxnLst/>
            <a:rect l="l" t="t" r="r" b="b"/>
            <a:pathLst>
              <a:path w="8204468" h="2081884">
                <a:moveTo>
                  <a:pt x="0" y="0"/>
                </a:moveTo>
                <a:lnTo>
                  <a:pt x="8204468" y="0"/>
                </a:lnTo>
                <a:lnTo>
                  <a:pt x="8204468" y="2081883"/>
                </a:lnTo>
                <a:lnTo>
                  <a:pt x="0" y="20818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8" name="Picture 8"/>
          <p:cNvPicPr>
            <a:picLocks noChangeAspect="1"/>
          </p:cNvPicPr>
          <p:nvPr/>
        </p:nvPicPr>
        <p:blipFill>
          <a:blip r:embed="rId12"/>
          <a:srcRect/>
          <a:stretch>
            <a:fillRect/>
          </a:stretch>
        </p:blipFill>
        <p:spPr>
          <a:xfrm>
            <a:off x="16005843" y="-1365254"/>
            <a:ext cx="3736260" cy="3642854"/>
          </a:xfrm>
          <a:prstGeom prst="rect">
            <a:avLst/>
          </a:prstGeom>
        </p:spPr>
      </p:pic>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066122" y="2277600"/>
            <a:ext cx="5193178" cy="5655937"/>
          </a:xfrm>
          <a:custGeom>
            <a:avLst/>
            <a:gdLst/>
            <a:ahLst/>
            <a:cxnLst/>
            <a:rect l="l" t="t" r="r" b="b"/>
            <a:pathLst>
              <a:path w="5193178" h="5655937">
                <a:moveTo>
                  <a:pt x="0" y="0"/>
                </a:moveTo>
                <a:lnTo>
                  <a:pt x="5193178" y="0"/>
                </a:lnTo>
                <a:lnTo>
                  <a:pt x="5193178" y="5655936"/>
                </a:lnTo>
                <a:lnTo>
                  <a:pt x="0" y="5655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485900" y="3198348"/>
            <a:ext cx="10156890" cy="1880529"/>
          </a:xfrm>
          <a:prstGeom prst="rect">
            <a:avLst/>
          </a:prstGeom>
        </p:spPr>
        <p:txBody>
          <a:bodyPr lIns="0" tIns="0" rIns="0" bIns="0" rtlCol="0" anchor="t">
            <a:spAutoFit/>
          </a:bodyPr>
          <a:lstStyle/>
          <a:p>
            <a:pPr marL="732393" lvl="1" indent="-366197" algn="l">
              <a:lnSpc>
                <a:spcPts val="5088"/>
              </a:lnSpc>
              <a:buFont typeface="Arial"/>
              <a:buChar char="•"/>
            </a:pPr>
            <a:r>
              <a:rPr lang="en-US" sz="3392" spc="169">
                <a:solidFill>
                  <a:srgbClr val="000000"/>
                </a:solidFill>
                <a:latin typeface="Paytone One"/>
              </a:rPr>
              <a:t>Bôi kem chống nắng, mặt áo quần phù hợp với hoạt động luyện tập, đeo kính và đội mũ,...</a:t>
            </a: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844293" y="2320597"/>
            <a:ext cx="4763008" cy="5645807"/>
          </a:xfrm>
          <a:custGeom>
            <a:avLst/>
            <a:gdLst/>
            <a:ahLst/>
            <a:cxnLst/>
            <a:rect l="l" t="t" r="r" b="b"/>
            <a:pathLst>
              <a:path w="4763008" h="5645807">
                <a:moveTo>
                  <a:pt x="0" y="0"/>
                </a:moveTo>
                <a:lnTo>
                  <a:pt x="4763008" y="0"/>
                </a:lnTo>
                <a:lnTo>
                  <a:pt x="4763008" y="5645806"/>
                </a:lnTo>
                <a:lnTo>
                  <a:pt x="0" y="56458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90917" y="2630025"/>
            <a:ext cx="10818247" cy="3162052"/>
          </a:xfrm>
          <a:prstGeom prst="rect">
            <a:avLst/>
          </a:prstGeom>
        </p:spPr>
        <p:txBody>
          <a:bodyPr lIns="0" tIns="0" rIns="0" bIns="0" rtlCol="0" anchor="t">
            <a:spAutoFit/>
          </a:bodyPr>
          <a:lstStyle/>
          <a:p>
            <a:pPr>
              <a:lnSpc>
                <a:spcPts val="8413"/>
              </a:lnSpc>
              <a:spcBef>
                <a:spcPct val="0"/>
              </a:spcBef>
            </a:pPr>
            <a:r>
              <a:rPr lang="en-US" sz="6009" spc="120">
                <a:solidFill>
                  <a:srgbClr val="528BD8"/>
                </a:solidFill>
                <a:latin typeface="Paytone One"/>
              </a:rPr>
              <a:t>3. Sử dụng các yếu tố của môi trường nước để luyện tập</a:t>
            </a: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4806419" y="2529986"/>
            <a:ext cx="4626546" cy="9071659"/>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3"/>
            <a:stretch>
              <a:fillRect/>
            </a:stretch>
          </a:blipFill>
        </p:spPr>
      </p:sp>
      <p:sp>
        <p:nvSpPr>
          <p:cNvPr id="4" name="Freeform 4"/>
          <p:cNvSpPr/>
          <p:nvPr/>
        </p:nvSpPr>
        <p:spPr>
          <a:xfrm>
            <a:off x="-209687" y="4420570"/>
            <a:ext cx="3693323" cy="8028962"/>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4"/>
            <a:stretch>
              <a:fillRect/>
            </a:stretch>
          </a:blipFill>
        </p:spPr>
      </p:sp>
      <p:sp>
        <p:nvSpPr>
          <p:cNvPr id="5" name="Freeform 5"/>
          <p:cNvSpPr/>
          <p:nvPr/>
        </p:nvSpPr>
        <p:spPr>
          <a:xfrm>
            <a:off x="1271267" y="1028700"/>
            <a:ext cx="2212369"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3373750" y="1028700"/>
            <a:ext cx="1432669" cy="2057694"/>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7"/>
            <a:stretch>
              <a:fillRect/>
            </a:stretch>
          </a:blipFill>
        </p:spPr>
      </p:sp>
      <p:sp>
        <p:nvSpPr>
          <p:cNvPr id="7" name="TextBox 7"/>
          <p:cNvSpPr txBox="1"/>
          <p:nvPr/>
        </p:nvSpPr>
        <p:spPr>
          <a:xfrm>
            <a:off x="4502811" y="2972094"/>
            <a:ext cx="9282379" cy="4228645"/>
          </a:xfrm>
          <a:prstGeom prst="rect">
            <a:avLst/>
          </a:prstGeom>
        </p:spPr>
        <p:txBody>
          <a:bodyPr lIns="0" tIns="0" rIns="0" bIns="0" rtlCol="0" anchor="t">
            <a:spAutoFit/>
          </a:bodyPr>
          <a:lstStyle/>
          <a:p>
            <a:pPr marL="0" lvl="0" indent="0" algn="ctr">
              <a:lnSpc>
                <a:spcPts val="8425"/>
              </a:lnSpc>
              <a:spcBef>
                <a:spcPct val="0"/>
              </a:spcBef>
            </a:pPr>
            <a:r>
              <a:rPr lang="en-US" sz="6017" spc="120">
                <a:solidFill>
                  <a:srgbClr val="528BD8"/>
                </a:solidFill>
                <a:latin typeface="Paytone One"/>
              </a:rPr>
              <a:t>SỬ DỤNG CÁC YẾU TỐ TỰ NHIÊN ĐỂ RÈN LUYỆN SỨC KHỎE VÀ RÈN LUYỆN THỂ CHẤT </a:t>
            </a:r>
          </a:p>
        </p:txBody>
      </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5900" y="3198348"/>
            <a:ext cx="10156890" cy="5071404"/>
          </a:xfrm>
          <a:prstGeom prst="rect">
            <a:avLst/>
          </a:prstGeom>
        </p:spPr>
        <p:txBody>
          <a:bodyPr lIns="0" tIns="0" rIns="0" bIns="0" rtlCol="0" anchor="t">
            <a:spAutoFit/>
          </a:bodyPr>
          <a:lstStyle/>
          <a:p>
            <a:pPr>
              <a:lnSpc>
                <a:spcPts val="5088"/>
              </a:lnSpc>
            </a:pPr>
            <a:r>
              <a:rPr lang="en-US" sz="3392" spc="169">
                <a:solidFill>
                  <a:srgbClr val="000000"/>
                </a:solidFill>
                <a:latin typeface="Paytone One"/>
              </a:rPr>
              <a:t>Khi luyện tập trong môi trường nước, người tập cần:</a:t>
            </a:r>
          </a:p>
          <a:p>
            <a:pPr marL="732393" lvl="1" indent="-366197">
              <a:lnSpc>
                <a:spcPts val="5088"/>
              </a:lnSpc>
              <a:buFont typeface="Arial"/>
              <a:buChar char="•"/>
            </a:pPr>
            <a:r>
              <a:rPr lang="en-US" sz="3392" spc="169">
                <a:solidFill>
                  <a:srgbClr val="000000"/>
                </a:solidFill>
                <a:latin typeface="Paytone One"/>
              </a:rPr>
              <a:t>Có kiến thức, kĩ năng về phòng chống đuối nước.</a:t>
            </a:r>
          </a:p>
          <a:p>
            <a:pPr marL="732393" lvl="1" indent="-366197" algn="l">
              <a:lnSpc>
                <a:spcPts val="5088"/>
              </a:lnSpc>
              <a:buFont typeface="Arial"/>
              <a:buChar char="•"/>
            </a:pPr>
            <a:r>
              <a:rPr lang="en-US" sz="3392" spc="169">
                <a:solidFill>
                  <a:srgbClr val="000000"/>
                </a:solidFill>
                <a:latin typeface="Paytone One"/>
              </a:rPr>
              <a:t>Nhận biết được mức độ sạch, an toàn của nước thông qua độ trong, màu, mùi vị, nhiệt độ và những yếu tố tiềm ẩn sự nguy hiểm đối với việc luyện tập</a:t>
            </a:r>
          </a:p>
        </p:txBody>
      </p:sp>
      <p:sp>
        <p:nvSpPr>
          <p:cNvPr id="5" name="Freeform 5"/>
          <p:cNvSpPr/>
          <p:nvPr/>
        </p:nvSpPr>
        <p:spPr>
          <a:xfrm>
            <a:off x="11387105" y="2568794"/>
            <a:ext cx="6523061" cy="3546914"/>
          </a:xfrm>
          <a:custGeom>
            <a:avLst/>
            <a:gdLst/>
            <a:ahLst/>
            <a:cxnLst/>
            <a:rect l="l" t="t" r="r" b="b"/>
            <a:pathLst>
              <a:path w="6523061" h="3546914">
                <a:moveTo>
                  <a:pt x="0" y="0"/>
                </a:moveTo>
                <a:lnTo>
                  <a:pt x="6523061" y="0"/>
                </a:lnTo>
                <a:lnTo>
                  <a:pt x="6523061" y="3546915"/>
                </a:lnTo>
                <a:lnTo>
                  <a:pt x="0" y="35469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9136966" y="3377851"/>
            <a:ext cx="8122334" cy="5458950"/>
          </a:xfrm>
          <a:custGeom>
            <a:avLst/>
            <a:gdLst/>
            <a:ahLst/>
            <a:cxnLst/>
            <a:rect l="l" t="t" r="r" b="b"/>
            <a:pathLst>
              <a:path w="8122334" h="5458950">
                <a:moveTo>
                  <a:pt x="8122334" y="0"/>
                </a:moveTo>
                <a:lnTo>
                  <a:pt x="0" y="0"/>
                </a:lnTo>
                <a:lnTo>
                  <a:pt x="0" y="5458950"/>
                </a:lnTo>
                <a:lnTo>
                  <a:pt x="8122334" y="5458950"/>
                </a:lnTo>
                <a:lnTo>
                  <a:pt x="8122334" y="0"/>
                </a:lnTo>
                <a:close/>
              </a:path>
            </a:pathLst>
          </a:custGeom>
          <a:blipFill>
            <a:blip r:embed="rId7"/>
            <a:stretch>
              <a:fillRect l="-343" r="-343"/>
            </a:stretch>
          </a:blipFill>
        </p:spPr>
      </p:sp>
      <p:sp>
        <p:nvSpPr>
          <p:cNvPr id="6" name="TextBox 6"/>
          <p:cNvSpPr txBox="1"/>
          <p:nvPr/>
        </p:nvSpPr>
        <p:spPr>
          <a:xfrm>
            <a:off x="290917" y="2630025"/>
            <a:ext cx="10818247" cy="3162052"/>
          </a:xfrm>
          <a:prstGeom prst="rect">
            <a:avLst/>
          </a:prstGeom>
        </p:spPr>
        <p:txBody>
          <a:bodyPr lIns="0" tIns="0" rIns="0" bIns="0" rtlCol="0" anchor="t">
            <a:spAutoFit/>
          </a:bodyPr>
          <a:lstStyle/>
          <a:p>
            <a:pPr>
              <a:lnSpc>
                <a:spcPts val="8413"/>
              </a:lnSpc>
              <a:spcBef>
                <a:spcPct val="0"/>
              </a:spcBef>
            </a:pPr>
            <a:r>
              <a:rPr lang="en-US" sz="6009" spc="120">
                <a:solidFill>
                  <a:srgbClr val="75441B"/>
                </a:solidFill>
                <a:latin typeface="Paytone One"/>
              </a:rPr>
              <a:t>4. Sử dụng các yếu tố của địa hình tự nhiên để luyện tập.</a:t>
            </a:r>
          </a:p>
        </p:txBody>
      </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33823" y="4052844"/>
            <a:ext cx="7315200" cy="3328416"/>
          </a:xfrm>
          <a:custGeom>
            <a:avLst/>
            <a:gdLst/>
            <a:ahLst/>
            <a:cxnLst/>
            <a:rect l="l" t="t" r="r" b="b"/>
            <a:pathLst>
              <a:path w="7315200" h="3328416">
                <a:moveTo>
                  <a:pt x="0" y="0"/>
                </a:moveTo>
                <a:lnTo>
                  <a:pt x="7315200" y="0"/>
                </a:lnTo>
                <a:lnTo>
                  <a:pt x="7315200" y="3328416"/>
                </a:lnTo>
                <a:lnTo>
                  <a:pt x="0" y="3328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485900" y="3198348"/>
            <a:ext cx="10156890" cy="2518704"/>
          </a:xfrm>
          <a:prstGeom prst="rect">
            <a:avLst/>
          </a:prstGeom>
        </p:spPr>
        <p:txBody>
          <a:bodyPr lIns="0" tIns="0" rIns="0" bIns="0" rtlCol="0" anchor="t">
            <a:spAutoFit/>
          </a:bodyPr>
          <a:lstStyle/>
          <a:p>
            <a:pPr marL="732393" lvl="1" indent="-366197" algn="l">
              <a:lnSpc>
                <a:spcPts val="5088"/>
              </a:lnSpc>
              <a:buFont typeface="Arial"/>
              <a:buChar char="•"/>
            </a:pPr>
            <a:r>
              <a:rPr lang="en-US" sz="3392" spc="169">
                <a:solidFill>
                  <a:srgbClr val="000000"/>
                </a:solidFill>
                <a:latin typeface="Paytone One"/>
              </a:rPr>
              <a:t>Chạy lên dốc: phát triển sức mạnh đôi chân, chạy xuống dốc với tốc độ thích hợp có tác dụng phát triển tần số và độ dài bước chạy.</a:t>
            </a:r>
          </a:p>
        </p:txBody>
      </p:sp>
    </p:spTree>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466427" y="6775212"/>
            <a:ext cx="7315200" cy="1591056"/>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603875" y="2117277"/>
            <a:ext cx="3040306" cy="5453463"/>
          </a:xfrm>
          <a:custGeom>
            <a:avLst/>
            <a:gdLst/>
            <a:ahLst/>
            <a:cxnLst/>
            <a:rect l="l" t="t" r="r" b="b"/>
            <a:pathLst>
              <a:path w="3040306" h="5453463">
                <a:moveTo>
                  <a:pt x="0" y="0"/>
                </a:moveTo>
                <a:lnTo>
                  <a:pt x="3040305" y="0"/>
                </a:lnTo>
                <a:lnTo>
                  <a:pt x="3040305" y="5453463"/>
                </a:lnTo>
                <a:lnTo>
                  <a:pt x="0" y="5453463"/>
                </a:lnTo>
                <a:lnTo>
                  <a:pt x="0" y="0"/>
                </a:lnTo>
                <a:close/>
              </a:path>
            </a:pathLst>
          </a:custGeom>
          <a:blipFill>
            <a:blip r:embed="rId8"/>
            <a:stretch>
              <a:fillRect/>
            </a:stretch>
          </a:blipFill>
        </p:spPr>
      </p:sp>
      <p:sp>
        <p:nvSpPr>
          <p:cNvPr id="6" name="TextBox 6"/>
          <p:cNvSpPr txBox="1"/>
          <p:nvPr/>
        </p:nvSpPr>
        <p:spPr>
          <a:xfrm>
            <a:off x="1485900" y="3198348"/>
            <a:ext cx="10156890" cy="1242354"/>
          </a:xfrm>
          <a:prstGeom prst="rect">
            <a:avLst/>
          </a:prstGeom>
        </p:spPr>
        <p:txBody>
          <a:bodyPr lIns="0" tIns="0" rIns="0" bIns="0" rtlCol="0" anchor="t">
            <a:spAutoFit/>
          </a:bodyPr>
          <a:lstStyle/>
          <a:p>
            <a:pPr marL="732393" lvl="1" indent="-366197" algn="l">
              <a:lnSpc>
                <a:spcPts val="5088"/>
              </a:lnSpc>
              <a:buFont typeface="Arial"/>
              <a:buChar char="•"/>
            </a:pPr>
            <a:r>
              <a:rPr lang="en-US" sz="3392" spc="169">
                <a:solidFill>
                  <a:srgbClr val="000000"/>
                </a:solidFill>
                <a:latin typeface="Paytone One"/>
              </a:rPr>
              <a:t>Chạy trên cát: phát triển sức bền chung và sức mạnh</a:t>
            </a:r>
          </a:p>
        </p:txBody>
      </p:sp>
    </p:spTree>
  </p:cSld>
  <p:clrMapOvr>
    <a:masterClrMapping/>
  </p:clrMapOvr>
  <p:transition>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9321">
            <a:off x="11677010" y="1298660"/>
            <a:ext cx="6902714" cy="7689680"/>
          </a:xfrm>
          <a:custGeom>
            <a:avLst/>
            <a:gdLst/>
            <a:ahLst/>
            <a:cxnLst/>
            <a:rect l="l" t="t" r="r" b="b"/>
            <a:pathLst>
              <a:path w="6902714" h="7689680">
                <a:moveTo>
                  <a:pt x="0" y="0"/>
                </a:moveTo>
                <a:lnTo>
                  <a:pt x="6902715" y="0"/>
                </a:lnTo>
                <a:lnTo>
                  <a:pt x="6902715" y="7689680"/>
                </a:lnTo>
                <a:lnTo>
                  <a:pt x="0" y="7689680"/>
                </a:lnTo>
                <a:lnTo>
                  <a:pt x="0" y="0"/>
                </a:lnTo>
                <a:close/>
              </a:path>
            </a:pathLst>
          </a:custGeom>
          <a:blipFill>
            <a:blip r:embed="rId6"/>
            <a:stretch>
              <a:fillRect l="-14393" r="-14393"/>
            </a:stretch>
          </a:blipFill>
        </p:spPr>
      </p:sp>
      <p:sp>
        <p:nvSpPr>
          <p:cNvPr id="5" name="Freeform 5"/>
          <p:cNvSpPr/>
          <p:nvPr/>
        </p:nvSpPr>
        <p:spPr>
          <a:xfrm rot="505680">
            <a:off x="11853703" y="5545146"/>
            <a:ext cx="1673240" cy="3001328"/>
          </a:xfrm>
          <a:custGeom>
            <a:avLst/>
            <a:gdLst/>
            <a:ahLst/>
            <a:cxnLst/>
            <a:rect l="l" t="t" r="r" b="b"/>
            <a:pathLst>
              <a:path w="1673240" h="3001328">
                <a:moveTo>
                  <a:pt x="0" y="0"/>
                </a:moveTo>
                <a:lnTo>
                  <a:pt x="1673240" y="0"/>
                </a:lnTo>
                <a:lnTo>
                  <a:pt x="1673240" y="3001328"/>
                </a:lnTo>
                <a:lnTo>
                  <a:pt x="0" y="3001328"/>
                </a:lnTo>
                <a:lnTo>
                  <a:pt x="0" y="0"/>
                </a:lnTo>
                <a:close/>
              </a:path>
            </a:pathLst>
          </a:custGeom>
          <a:blipFill>
            <a:blip r:embed="rId7"/>
            <a:stretch>
              <a:fillRect/>
            </a:stretch>
          </a:blipFill>
        </p:spPr>
      </p:sp>
      <p:sp>
        <p:nvSpPr>
          <p:cNvPr id="6" name="TextBox 6"/>
          <p:cNvSpPr txBox="1"/>
          <p:nvPr/>
        </p:nvSpPr>
        <p:spPr>
          <a:xfrm>
            <a:off x="1485900" y="3198348"/>
            <a:ext cx="10156890" cy="2518704"/>
          </a:xfrm>
          <a:prstGeom prst="rect">
            <a:avLst/>
          </a:prstGeom>
        </p:spPr>
        <p:txBody>
          <a:bodyPr lIns="0" tIns="0" rIns="0" bIns="0" rtlCol="0" anchor="t">
            <a:spAutoFit/>
          </a:bodyPr>
          <a:lstStyle/>
          <a:p>
            <a:pPr marL="732393" lvl="1" indent="-366197" algn="l">
              <a:lnSpc>
                <a:spcPts val="5088"/>
              </a:lnSpc>
              <a:buFont typeface="Arial"/>
              <a:buChar char="•"/>
            </a:pPr>
            <a:r>
              <a:rPr lang="en-US" sz="3392" spc="169">
                <a:solidFill>
                  <a:srgbClr val="000000"/>
                </a:solidFill>
                <a:latin typeface="Paytone One"/>
              </a:rPr>
              <a:t>Chạy trên địa hình quanh co, khúc khuỷu: rèn luyện sức bền, khả năng phản xạ và sức nhanh trong xử lí tình huống,...</a:t>
            </a:r>
          </a:p>
        </p:txBody>
      </p:sp>
    </p:spTree>
  </p:cSld>
  <p:clrMapOvr>
    <a:masterClrMapping/>
  </p:clrMapOvr>
  <p:transition>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41960"/>
            <a:ext cx="12361264" cy="3162052"/>
          </a:xfrm>
          <a:prstGeom prst="rect">
            <a:avLst/>
          </a:prstGeom>
        </p:spPr>
        <p:txBody>
          <a:bodyPr lIns="0" tIns="0" rIns="0" bIns="0" rtlCol="0" anchor="t">
            <a:spAutoFit/>
          </a:bodyPr>
          <a:lstStyle/>
          <a:p>
            <a:pPr marL="0" lvl="0" indent="0" algn="ctr">
              <a:lnSpc>
                <a:spcPts val="8413"/>
              </a:lnSpc>
              <a:spcBef>
                <a:spcPct val="0"/>
              </a:spcBef>
            </a:pPr>
            <a:r>
              <a:rPr lang="en-US" sz="6009" spc="120">
                <a:solidFill>
                  <a:srgbClr val="528BD8"/>
                </a:solidFill>
                <a:latin typeface="Paytone One Bold Italics"/>
              </a:rPr>
              <a:t>Sử dụng các yếu tố dinh dưỡng để rèn luyện sức khỏe và phát triển thể chất</a:t>
            </a:r>
          </a:p>
        </p:txBody>
      </p:sp>
      <p:sp>
        <p:nvSpPr>
          <p:cNvPr id="6" name="TextBox 6"/>
          <p:cNvSpPr txBox="1"/>
          <p:nvPr/>
        </p:nvSpPr>
        <p:spPr>
          <a:xfrm>
            <a:off x="4591751" y="6781890"/>
            <a:ext cx="8396377" cy="799921"/>
          </a:xfrm>
          <a:prstGeom prst="rect">
            <a:avLst/>
          </a:prstGeom>
        </p:spPr>
        <p:txBody>
          <a:bodyPr lIns="0" tIns="0" rIns="0" bIns="0" rtlCol="0" anchor="t">
            <a:spAutoFit/>
          </a:bodyPr>
          <a:lstStyle/>
          <a:p>
            <a:pPr marL="0" lvl="1" indent="0" algn="ctr">
              <a:lnSpc>
                <a:spcPts val="6007"/>
              </a:lnSpc>
              <a:spcBef>
                <a:spcPct val="0"/>
              </a:spcBef>
            </a:pPr>
            <a:r>
              <a:rPr lang="en-US" sz="4004" spc="200">
                <a:solidFill>
                  <a:srgbClr val="545454"/>
                </a:solidFill>
                <a:latin typeface="อีฟดอวอิ้ง"/>
              </a:rPr>
              <a:t>a. Các chất dinh dưỡng và nước:</a:t>
            </a:r>
          </a:p>
        </p:txBody>
      </p:sp>
      <p:sp>
        <p:nvSpPr>
          <p:cNvPr id="7" name="Freeform 7"/>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028700" y="6426423"/>
            <a:ext cx="4253368" cy="2831877"/>
            <a:chOff x="0" y="0"/>
            <a:chExt cx="1220794" cy="812800"/>
          </a:xfrm>
        </p:grpSpPr>
        <p:sp>
          <p:nvSpPr>
            <p:cNvPr id="4" name="Freeform 4"/>
            <p:cNvSpPr/>
            <p:nvPr/>
          </p:nvSpPr>
          <p:spPr>
            <a:xfrm>
              <a:off x="0" y="0"/>
              <a:ext cx="1220794" cy="812800"/>
            </a:xfrm>
            <a:custGeom>
              <a:avLst/>
              <a:gdLst/>
              <a:ahLst/>
              <a:cxnLst/>
              <a:rect l="l" t="t" r="r" b="b"/>
              <a:pathLst>
                <a:path w="1220794" h="812800">
                  <a:moveTo>
                    <a:pt x="92829" y="0"/>
                  </a:moveTo>
                  <a:lnTo>
                    <a:pt x="1127964" y="0"/>
                  </a:lnTo>
                  <a:cubicBezTo>
                    <a:pt x="1179233" y="0"/>
                    <a:pt x="1220794" y="41561"/>
                    <a:pt x="1220794" y="92829"/>
                  </a:cubicBezTo>
                  <a:lnTo>
                    <a:pt x="1220794" y="719971"/>
                  </a:lnTo>
                  <a:cubicBezTo>
                    <a:pt x="1220794" y="771239"/>
                    <a:pt x="1179233" y="812800"/>
                    <a:pt x="1127964" y="812800"/>
                  </a:cubicBezTo>
                  <a:lnTo>
                    <a:pt x="92829" y="812800"/>
                  </a:lnTo>
                  <a:cubicBezTo>
                    <a:pt x="41561" y="812800"/>
                    <a:pt x="0" y="771239"/>
                    <a:pt x="0" y="719971"/>
                  </a:cubicBezTo>
                  <a:lnTo>
                    <a:pt x="0" y="92829"/>
                  </a:lnTo>
                  <a:cubicBezTo>
                    <a:pt x="0" y="41561"/>
                    <a:pt x="41561" y="0"/>
                    <a:pt x="92829" y="0"/>
                  </a:cubicBezTo>
                  <a:close/>
                </a:path>
              </a:pathLst>
            </a:custGeom>
            <a:solidFill>
              <a:srgbClr val="528BD8"/>
            </a:solidFill>
          </p:spPr>
        </p:sp>
        <p:sp>
          <p:nvSpPr>
            <p:cNvPr id="5" name="TextBox 5"/>
            <p:cNvSpPr txBox="1"/>
            <p:nvPr/>
          </p:nvSpPr>
          <p:spPr>
            <a:xfrm>
              <a:off x="0" y="-38100"/>
              <a:ext cx="1220794"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989292" y="6426423"/>
            <a:ext cx="4253368" cy="2831877"/>
            <a:chOff x="0" y="0"/>
            <a:chExt cx="1220794" cy="812800"/>
          </a:xfrm>
        </p:grpSpPr>
        <p:sp>
          <p:nvSpPr>
            <p:cNvPr id="7" name="Freeform 7"/>
            <p:cNvSpPr/>
            <p:nvPr/>
          </p:nvSpPr>
          <p:spPr>
            <a:xfrm>
              <a:off x="0" y="0"/>
              <a:ext cx="1220794" cy="812800"/>
            </a:xfrm>
            <a:custGeom>
              <a:avLst/>
              <a:gdLst/>
              <a:ahLst/>
              <a:cxnLst/>
              <a:rect l="l" t="t" r="r" b="b"/>
              <a:pathLst>
                <a:path w="1220794" h="812800">
                  <a:moveTo>
                    <a:pt x="92829" y="0"/>
                  </a:moveTo>
                  <a:lnTo>
                    <a:pt x="1127964" y="0"/>
                  </a:lnTo>
                  <a:cubicBezTo>
                    <a:pt x="1179233" y="0"/>
                    <a:pt x="1220794" y="41561"/>
                    <a:pt x="1220794" y="92829"/>
                  </a:cubicBezTo>
                  <a:lnTo>
                    <a:pt x="1220794" y="719971"/>
                  </a:lnTo>
                  <a:cubicBezTo>
                    <a:pt x="1220794" y="771239"/>
                    <a:pt x="1179233" y="812800"/>
                    <a:pt x="1127964" y="812800"/>
                  </a:cubicBezTo>
                  <a:lnTo>
                    <a:pt x="92829" y="812800"/>
                  </a:lnTo>
                  <a:cubicBezTo>
                    <a:pt x="41561" y="812800"/>
                    <a:pt x="0" y="771239"/>
                    <a:pt x="0" y="719971"/>
                  </a:cubicBezTo>
                  <a:lnTo>
                    <a:pt x="0" y="92829"/>
                  </a:lnTo>
                  <a:cubicBezTo>
                    <a:pt x="0" y="41561"/>
                    <a:pt x="41561" y="0"/>
                    <a:pt x="92829" y="0"/>
                  </a:cubicBezTo>
                  <a:close/>
                </a:path>
              </a:pathLst>
            </a:custGeom>
            <a:solidFill>
              <a:srgbClr val="528BD8"/>
            </a:solidFill>
          </p:spPr>
        </p:sp>
        <p:sp>
          <p:nvSpPr>
            <p:cNvPr id="8" name="TextBox 8"/>
            <p:cNvSpPr txBox="1"/>
            <p:nvPr/>
          </p:nvSpPr>
          <p:spPr>
            <a:xfrm>
              <a:off x="0" y="-38100"/>
              <a:ext cx="1220794"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2785945"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028700" y="1398297"/>
            <a:ext cx="11757245" cy="31620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Sử dụng các yếu tố dinh dưỡng để rèn luyện sức khỏe và phát triển thể chất</a:t>
            </a:r>
          </a:p>
        </p:txBody>
      </p:sp>
      <p:sp>
        <p:nvSpPr>
          <p:cNvPr id="11" name="TextBox 11"/>
          <p:cNvSpPr txBox="1"/>
          <p:nvPr/>
        </p:nvSpPr>
        <p:spPr>
          <a:xfrm>
            <a:off x="1028700" y="4711721"/>
            <a:ext cx="9537789" cy="609420"/>
          </a:xfrm>
          <a:prstGeom prst="rect">
            <a:avLst/>
          </a:prstGeom>
        </p:spPr>
        <p:txBody>
          <a:bodyPr lIns="0" tIns="0" rIns="0" bIns="0" rtlCol="0" anchor="t">
            <a:spAutoFit/>
          </a:bodyPr>
          <a:lstStyle/>
          <a:p>
            <a:pPr marL="648720" lvl="1" indent="-324360" algn="l">
              <a:lnSpc>
                <a:spcPts val="4507"/>
              </a:lnSpc>
              <a:spcBef>
                <a:spcPct val="0"/>
              </a:spcBef>
              <a:buFont typeface="Arial"/>
              <a:buChar char="•"/>
            </a:pPr>
            <a:r>
              <a:rPr lang="en-US" sz="3004" spc="150">
                <a:solidFill>
                  <a:srgbClr val="545454"/>
                </a:solidFill>
                <a:latin typeface="อีฟดอวอิ้ง"/>
              </a:rPr>
              <a:t>Các chất dinh dưỡng và nước</a:t>
            </a:r>
          </a:p>
        </p:txBody>
      </p:sp>
      <p:sp>
        <p:nvSpPr>
          <p:cNvPr id="12" name="TextBox 12"/>
          <p:cNvSpPr txBox="1"/>
          <p:nvPr/>
        </p:nvSpPr>
        <p:spPr>
          <a:xfrm>
            <a:off x="1496542" y="6857540"/>
            <a:ext cx="3514802" cy="1193629"/>
          </a:xfrm>
          <a:prstGeom prst="rect">
            <a:avLst/>
          </a:prstGeom>
        </p:spPr>
        <p:txBody>
          <a:bodyPr lIns="0" tIns="0" rIns="0" bIns="0" rtlCol="0" anchor="t">
            <a:spAutoFit/>
          </a:bodyPr>
          <a:lstStyle/>
          <a:p>
            <a:pPr marL="595281" lvl="1" indent="-297640">
              <a:lnSpc>
                <a:spcPts val="4632"/>
              </a:lnSpc>
              <a:buFont typeface="Arial"/>
              <a:buChar char="•"/>
            </a:pPr>
            <a:r>
              <a:rPr lang="en-US" sz="2757" spc="137">
                <a:solidFill>
                  <a:srgbClr val="FFF9F1"/>
                </a:solidFill>
                <a:latin typeface="อีฟดอวอิ้ง"/>
              </a:rPr>
              <a:t>Chất đạm</a:t>
            </a:r>
          </a:p>
          <a:p>
            <a:pPr marL="595281" lvl="1" indent="-297640">
              <a:lnSpc>
                <a:spcPts val="4632"/>
              </a:lnSpc>
              <a:buFont typeface="Arial"/>
              <a:buChar char="•"/>
            </a:pPr>
            <a:r>
              <a:rPr lang="en-US" sz="2757" spc="137">
                <a:solidFill>
                  <a:srgbClr val="FFF9F1"/>
                </a:solidFill>
                <a:latin typeface="อีฟดอวอิ้ง"/>
              </a:rPr>
              <a:t>Chất bột đường</a:t>
            </a:r>
          </a:p>
          <a:p>
            <a:pPr marL="595281" lvl="1" indent="-297640" algn="l">
              <a:lnSpc>
                <a:spcPts val="4632"/>
              </a:lnSpc>
              <a:spcBef>
                <a:spcPct val="0"/>
              </a:spcBef>
              <a:buFont typeface="Arial"/>
              <a:buChar char="•"/>
            </a:pPr>
            <a:r>
              <a:rPr lang="en-US" sz="2757" spc="137">
                <a:solidFill>
                  <a:srgbClr val="FFF9F1"/>
                </a:solidFill>
                <a:latin typeface="อีฟดอวอิ้ง"/>
              </a:rPr>
              <a:t>Chất béo</a:t>
            </a:r>
          </a:p>
        </p:txBody>
      </p:sp>
      <p:sp>
        <p:nvSpPr>
          <p:cNvPr id="13" name="TextBox 13"/>
          <p:cNvSpPr txBox="1"/>
          <p:nvPr/>
        </p:nvSpPr>
        <p:spPr>
          <a:xfrm>
            <a:off x="6308802" y="6857540"/>
            <a:ext cx="3272716" cy="1779233"/>
          </a:xfrm>
          <a:prstGeom prst="rect">
            <a:avLst/>
          </a:prstGeom>
        </p:spPr>
        <p:txBody>
          <a:bodyPr lIns="0" tIns="0" rIns="0" bIns="0" rtlCol="0" anchor="t">
            <a:spAutoFit/>
          </a:bodyPr>
          <a:lstStyle/>
          <a:p>
            <a:pPr marL="595281" lvl="1" indent="-297640">
              <a:lnSpc>
                <a:spcPts val="4632"/>
              </a:lnSpc>
              <a:buFont typeface="Arial"/>
              <a:buChar char="•"/>
            </a:pPr>
            <a:r>
              <a:rPr lang="en-US" sz="2757" spc="137">
                <a:solidFill>
                  <a:srgbClr val="FFF9F1"/>
                </a:solidFill>
                <a:latin typeface="อีฟดอวอิ้ง"/>
              </a:rPr>
              <a:t>Vitamin và chất khoáng</a:t>
            </a:r>
          </a:p>
          <a:p>
            <a:pPr marL="595281" lvl="1" indent="-297640" algn="l">
              <a:lnSpc>
                <a:spcPts val="4632"/>
              </a:lnSpc>
              <a:spcBef>
                <a:spcPct val="0"/>
              </a:spcBef>
              <a:buFont typeface="Arial"/>
              <a:buChar char="•"/>
            </a:pPr>
            <a:r>
              <a:rPr lang="en-US" sz="2757" spc="137">
                <a:solidFill>
                  <a:srgbClr val="FFF9F1"/>
                </a:solidFill>
                <a:latin typeface="อีฟดอวอิ้ง"/>
              </a:rPr>
              <a:t>Nước uống</a:t>
            </a:r>
          </a:p>
        </p:txBody>
      </p:sp>
    </p:spTree>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3956368" y="9258300"/>
            <a:ext cx="5880749"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5D5D5D">
                <a:alpha val="22745"/>
              </a:srgbClr>
            </a:solidFill>
          </p:spPr>
        </p:sp>
        <p:sp>
          <p:nvSpPr>
            <p:cNvPr id="5" name="TextBox 5"/>
            <p:cNvSpPr txBox="1"/>
            <p:nvPr/>
          </p:nvSpPr>
          <p:spPr>
            <a:xfrm>
              <a:off x="66993" y="-26381"/>
              <a:ext cx="580604" cy="13966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559409" y="1556493"/>
            <a:ext cx="7399782" cy="8229600"/>
          </a:xfrm>
          <a:custGeom>
            <a:avLst/>
            <a:gdLst/>
            <a:ahLst/>
            <a:cxnLst/>
            <a:rect l="l" t="t" r="r" b="b"/>
            <a:pathLst>
              <a:path w="7399782" h="8229600">
                <a:moveTo>
                  <a:pt x="0" y="0"/>
                </a:moveTo>
                <a:lnTo>
                  <a:pt x="7399782" y="0"/>
                </a:lnTo>
                <a:lnTo>
                  <a:pt x="7399782" y="8229600"/>
                </a:lnTo>
                <a:lnTo>
                  <a:pt x="0" y="8229600"/>
                </a:lnTo>
                <a:lnTo>
                  <a:pt x="0" y="0"/>
                </a:lnTo>
                <a:close/>
              </a:path>
            </a:pathLst>
          </a:custGeom>
          <a:blipFill>
            <a:blip r:embed="rId3"/>
            <a:stretch>
              <a:fillRect/>
            </a:stretch>
          </a:blipFill>
        </p:spPr>
      </p:sp>
      <p:sp>
        <p:nvSpPr>
          <p:cNvPr id="7" name="TextBox 7"/>
          <p:cNvSpPr txBox="1"/>
          <p:nvPr/>
        </p:nvSpPr>
        <p:spPr>
          <a:xfrm>
            <a:off x="1028700" y="2236442"/>
            <a:ext cx="11884683"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Chất đạm</a:t>
            </a:r>
          </a:p>
        </p:txBody>
      </p:sp>
      <p:sp>
        <p:nvSpPr>
          <p:cNvPr id="8" name="TextBox 8"/>
          <p:cNvSpPr txBox="1"/>
          <p:nvPr/>
        </p:nvSpPr>
        <p:spPr>
          <a:xfrm>
            <a:off x="1028700" y="3379194"/>
            <a:ext cx="9368052" cy="5122257"/>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Chất đạm được chia thành hai loại là đạm động vật và đạm thực vật</a:t>
            </a:r>
          </a:p>
          <a:p>
            <a:pPr marL="648720" lvl="1" indent="-324360">
              <a:lnSpc>
                <a:spcPts val="5047"/>
              </a:lnSpc>
              <a:buFont typeface="Arial"/>
              <a:buChar char="•"/>
            </a:pPr>
            <a:r>
              <a:rPr lang="en-US" sz="3004" spc="150">
                <a:solidFill>
                  <a:srgbClr val="545454"/>
                </a:solidFill>
                <a:latin typeface="อีฟดอวอิ้ง"/>
              </a:rPr>
              <a:t>Vai trò của chất đạm:</a:t>
            </a:r>
          </a:p>
          <a:p>
            <a:pPr>
              <a:lnSpc>
                <a:spcPts val="5047"/>
              </a:lnSpc>
            </a:pPr>
            <a:r>
              <a:rPr lang="en-US" sz="3004" spc="150">
                <a:solidFill>
                  <a:srgbClr val="545454"/>
                </a:solidFill>
                <a:latin typeface="อีฟดอวอิ้ง"/>
              </a:rPr>
              <a:t>+ Giúp cơ thể phát triển tốt về thể chất và trí tuệ</a:t>
            </a:r>
          </a:p>
          <a:p>
            <a:pPr>
              <a:lnSpc>
                <a:spcPts val="5047"/>
              </a:lnSpc>
            </a:pPr>
            <a:r>
              <a:rPr lang="en-US" sz="3004" spc="150">
                <a:solidFill>
                  <a:srgbClr val="545454"/>
                </a:solidFill>
                <a:latin typeface="อีฟดอวอิ้ง"/>
              </a:rPr>
              <a:t>+ Cần thiết cho việc tái tạo các tế bào đã chết.</a:t>
            </a:r>
          </a:p>
          <a:p>
            <a:pPr algn="l">
              <a:lnSpc>
                <a:spcPts val="5047"/>
              </a:lnSpc>
              <a:spcBef>
                <a:spcPct val="0"/>
              </a:spcBef>
            </a:pPr>
            <a:r>
              <a:rPr lang="en-US" sz="3004" spc="150">
                <a:solidFill>
                  <a:srgbClr val="545454"/>
                </a:solidFill>
                <a:latin typeface="อีฟดอวอิ้ง"/>
              </a:rPr>
              <a:t>+ Góp phần tăng khả năng đề kháng và cung cấp năng lượng cho cơ thể.</a:t>
            </a:r>
          </a:p>
        </p:txBody>
      </p:sp>
      <p:sp>
        <p:nvSpPr>
          <p:cNvPr id="9" name="Freeform 9"/>
          <p:cNvSpPr/>
          <p:nvPr/>
        </p:nvSpPr>
        <p:spPr>
          <a:xfrm>
            <a:off x="10778786" y="7936258"/>
            <a:ext cx="1601792" cy="1521702"/>
          </a:xfrm>
          <a:custGeom>
            <a:avLst/>
            <a:gdLst/>
            <a:ahLst/>
            <a:cxnLst/>
            <a:rect l="l" t="t" r="r" b="b"/>
            <a:pathLst>
              <a:path w="1601792" h="1521702">
                <a:moveTo>
                  <a:pt x="0" y="0"/>
                </a:moveTo>
                <a:lnTo>
                  <a:pt x="1601792" y="0"/>
                </a:lnTo>
                <a:lnTo>
                  <a:pt x="1601792" y="1521702"/>
                </a:lnTo>
                <a:lnTo>
                  <a:pt x="0" y="1521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2324031" y="838602"/>
            <a:ext cx="2470756" cy="1435784"/>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505914" y="838602"/>
            <a:ext cx="1045573" cy="1201808"/>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rot="-1804975" flipH="1">
            <a:off x="16590825" y="1569634"/>
            <a:ext cx="1336950" cy="1627118"/>
          </a:xfrm>
          <a:custGeom>
            <a:avLst/>
            <a:gdLst/>
            <a:ahLst/>
            <a:cxnLst/>
            <a:rect l="l" t="t" r="r" b="b"/>
            <a:pathLst>
              <a:path w="1336950" h="1627118">
                <a:moveTo>
                  <a:pt x="1336950" y="0"/>
                </a:moveTo>
                <a:lnTo>
                  <a:pt x="0" y="0"/>
                </a:lnTo>
                <a:lnTo>
                  <a:pt x="0" y="1627118"/>
                </a:lnTo>
                <a:lnTo>
                  <a:pt x="1336950" y="1627118"/>
                </a:lnTo>
                <a:lnTo>
                  <a:pt x="1336950" y="0"/>
                </a:lnTo>
                <a:close/>
              </a:path>
            </a:pathLst>
          </a:custGeom>
          <a:blipFill>
            <a:blip r:embed="rId3">
              <a:extLst>
                <a:ext uri="{96DAC541-7B7A-43D3-8B79-37D633B846F1}">
                  <asvg:svgBlip xmlns:asvg="http://schemas.microsoft.com/office/drawing/2016/SVG/main" r:embed="rId4"/>
                </a:ext>
              </a:extLst>
            </a:blip>
            <a:stretch>
              <a:fillRect r="-238367" b="-166904"/>
            </a:stretch>
          </a:blipFill>
        </p:spPr>
      </p:sp>
      <p:sp>
        <p:nvSpPr>
          <p:cNvPr id="4" name="Freeform 4"/>
          <p:cNvSpPr/>
          <p:nvPr/>
        </p:nvSpPr>
        <p:spPr>
          <a:xfrm>
            <a:off x="11048281" y="2965165"/>
            <a:ext cx="6211019" cy="4114800"/>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583451" y="1354741"/>
            <a:ext cx="6389889"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Chất bột đường</a:t>
            </a:r>
          </a:p>
        </p:txBody>
      </p:sp>
      <p:sp>
        <p:nvSpPr>
          <p:cNvPr id="6" name="TextBox 6"/>
          <p:cNvSpPr txBox="1"/>
          <p:nvPr/>
        </p:nvSpPr>
        <p:spPr>
          <a:xfrm>
            <a:off x="1583451" y="2765140"/>
            <a:ext cx="8647471" cy="5122257"/>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Chất bột đường có trong gạo, ngô, khoai, sắn,...</a:t>
            </a:r>
          </a:p>
          <a:p>
            <a:pPr>
              <a:lnSpc>
                <a:spcPts val="5047"/>
              </a:lnSpc>
            </a:pPr>
            <a:r>
              <a:rPr lang="en-US" sz="3004" spc="150">
                <a:solidFill>
                  <a:srgbClr val="545454"/>
                </a:solidFill>
                <a:latin typeface="อีฟดอวอิ้ง"/>
              </a:rPr>
              <a:t>-&gt; là nguồn cung cấp năng lượng chủ yếu cho mọi hoạt động của cơ thể, chuyển hóa thành các chất dinh dưỡng khác.</a:t>
            </a:r>
          </a:p>
          <a:p>
            <a:pPr marL="648720" lvl="1" indent="-324360" algn="l">
              <a:lnSpc>
                <a:spcPts val="5047"/>
              </a:lnSpc>
              <a:buFont typeface="Arial"/>
              <a:buChar char="•"/>
            </a:pPr>
            <a:r>
              <a:rPr lang="en-US" sz="3004" spc="150">
                <a:solidFill>
                  <a:srgbClr val="545454"/>
                </a:solidFill>
                <a:latin typeface="อีฟดอวอิ้ง"/>
              </a:rPr>
              <a:t>Chất xơ giúp ngăn ngừa bệnh táo bón, làm cho những chất thải mềm ra để dễ dàng thải ra khỏi cơ thể.</a:t>
            </a:r>
          </a:p>
        </p:txBody>
      </p:sp>
    </p:spTree>
  </p:cSld>
  <p:clrMapOvr>
    <a:masterClrMapping/>
  </p:clrMapOvr>
  <p:transition>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rot="-1804975" flipH="1">
            <a:off x="16590825" y="1569634"/>
            <a:ext cx="1336950" cy="1627118"/>
          </a:xfrm>
          <a:custGeom>
            <a:avLst/>
            <a:gdLst/>
            <a:ahLst/>
            <a:cxnLst/>
            <a:rect l="l" t="t" r="r" b="b"/>
            <a:pathLst>
              <a:path w="1336950" h="1627118">
                <a:moveTo>
                  <a:pt x="1336950" y="0"/>
                </a:moveTo>
                <a:lnTo>
                  <a:pt x="0" y="0"/>
                </a:lnTo>
                <a:lnTo>
                  <a:pt x="0" y="1627118"/>
                </a:lnTo>
                <a:lnTo>
                  <a:pt x="1336950" y="1627118"/>
                </a:lnTo>
                <a:lnTo>
                  <a:pt x="1336950" y="0"/>
                </a:lnTo>
                <a:close/>
              </a:path>
            </a:pathLst>
          </a:custGeom>
          <a:blipFill>
            <a:blip r:embed="rId3">
              <a:extLst>
                <a:ext uri="{96DAC541-7B7A-43D3-8B79-37D633B846F1}">
                  <asvg:svgBlip xmlns:asvg="http://schemas.microsoft.com/office/drawing/2016/SVG/main" r:embed="rId4"/>
                </a:ext>
              </a:extLst>
            </a:blip>
            <a:stretch>
              <a:fillRect r="-238367" b="-166904"/>
            </a:stretch>
          </a:blipFill>
        </p:spPr>
      </p:sp>
      <p:sp>
        <p:nvSpPr>
          <p:cNvPr id="4" name="Freeform 4"/>
          <p:cNvSpPr/>
          <p:nvPr/>
        </p:nvSpPr>
        <p:spPr>
          <a:xfrm>
            <a:off x="11637003" y="2965165"/>
            <a:ext cx="5225143" cy="4114800"/>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583451" y="1354741"/>
            <a:ext cx="6389889"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Chất béo</a:t>
            </a:r>
          </a:p>
        </p:txBody>
      </p:sp>
      <p:sp>
        <p:nvSpPr>
          <p:cNvPr id="6" name="TextBox 6"/>
          <p:cNvSpPr txBox="1"/>
          <p:nvPr/>
        </p:nvSpPr>
        <p:spPr>
          <a:xfrm>
            <a:off x="1583451" y="2765140"/>
            <a:ext cx="8647471" cy="4484082"/>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Có trong mỡ động vật, dầu thực vật, các loại hạt, các loại bơ,...</a:t>
            </a:r>
          </a:p>
          <a:p>
            <a:pPr marL="648720" lvl="1" indent="-324360">
              <a:lnSpc>
                <a:spcPts val="5047"/>
              </a:lnSpc>
              <a:buFont typeface="Arial"/>
              <a:buChar char="•"/>
            </a:pPr>
            <a:r>
              <a:rPr lang="en-US" sz="3004" spc="150">
                <a:solidFill>
                  <a:srgbClr val="545454"/>
                </a:solidFill>
                <a:latin typeface="อีฟดอวอิ้ง"/>
              </a:rPr>
              <a:t>Vai trò của chất béo:</a:t>
            </a:r>
          </a:p>
          <a:p>
            <a:pPr>
              <a:lnSpc>
                <a:spcPts val="5047"/>
              </a:lnSpc>
            </a:pPr>
            <a:r>
              <a:rPr lang="en-US" sz="3004" spc="150">
                <a:solidFill>
                  <a:srgbClr val="545454"/>
                </a:solidFill>
                <a:latin typeface="อีฟดอวอิ้ง"/>
              </a:rPr>
              <a:t>+ Cung cấp năng lượng tích trữ dưới da ở dạng một lớp mỡ và giúp bảo vệ cơ thể.</a:t>
            </a:r>
          </a:p>
          <a:p>
            <a:pPr algn="l">
              <a:lnSpc>
                <a:spcPts val="5047"/>
              </a:lnSpc>
            </a:pPr>
            <a:r>
              <a:rPr lang="en-US" sz="3004" spc="150">
                <a:solidFill>
                  <a:srgbClr val="545454"/>
                </a:solidFill>
                <a:latin typeface="อีฟดอวอิ้ง"/>
              </a:rPr>
              <a:t>+ Giúp hấp thu một số vitamin cần thiết cho cơ thể.</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890815" y="2667876"/>
            <a:ext cx="4047935" cy="4114800"/>
          </a:xfrm>
          <a:custGeom>
            <a:avLst/>
            <a:gdLst/>
            <a:ahLst/>
            <a:cxnLst/>
            <a:rect l="l" t="t" r="r" b="b"/>
            <a:pathLst>
              <a:path w="4047935" h="4114800">
                <a:moveTo>
                  <a:pt x="0" y="0"/>
                </a:moveTo>
                <a:lnTo>
                  <a:pt x="4047935" y="0"/>
                </a:lnTo>
                <a:lnTo>
                  <a:pt x="40479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90917" y="2630025"/>
            <a:ext cx="10818247" cy="2095252"/>
          </a:xfrm>
          <a:prstGeom prst="rect">
            <a:avLst/>
          </a:prstGeom>
        </p:spPr>
        <p:txBody>
          <a:bodyPr lIns="0" tIns="0" rIns="0" bIns="0" rtlCol="0" anchor="t">
            <a:spAutoFit/>
          </a:bodyPr>
          <a:lstStyle/>
          <a:p>
            <a:pPr marL="1297512" lvl="1" indent="-648756">
              <a:lnSpc>
                <a:spcPts val="8413"/>
              </a:lnSpc>
              <a:spcBef>
                <a:spcPct val="0"/>
              </a:spcBef>
              <a:buFont typeface="Arial"/>
              <a:buChar char="•"/>
            </a:pPr>
            <a:r>
              <a:rPr lang="en-US" sz="6009" spc="120">
                <a:solidFill>
                  <a:srgbClr val="528BD8"/>
                </a:solidFill>
                <a:latin typeface="Paytone One"/>
              </a:rPr>
              <a:t>Sử dụng các yếu tố của không khí để rèn luyện</a:t>
            </a:r>
          </a:p>
        </p:txBody>
      </p:sp>
      <p:sp>
        <p:nvSpPr>
          <p:cNvPr id="7" name="TextBox 7"/>
          <p:cNvSpPr txBox="1"/>
          <p:nvPr/>
        </p:nvSpPr>
        <p:spPr>
          <a:xfrm>
            <a:off x="1839329" y="5034748"/>
            <a:ext cx="7304671" cy="542745"/>
          </a:xfrm>
          <a:prstGeom prst="rect">
            <a:avLst/>
          </a:prstGeom>
        </p:spPr>
        <p:txBody>
          <a:bodyPr lIns="0" tIns="0" rIns="0" bIns="0" rtlCol="0" anchor="t">
            <a:spAutoFit/>
          </a:bodyPr>
          <a:lstStyle/>
          <a:p>
            <a:pPr algn="l">
              <a:lnSpc>
                <a:spcPts val="4507"/>
              </a:lnSpc>
            </a:pPr>
            <a:r>
              <a:rPr lang="en-US" sz="3004" spc="150">
                <a:solidFill>
                  <a:srgbClr val="545454"/>
                </a:solidFill>
                <a:latin typeface="Paytone One"/>
              </a:rPr>
              <a:t>a.Nhiệt độ và độ ẩm không khí</a:t>
            </a:r>
          </a:p>
        </p:txBody>
      </p:sp>
    </p:spTree>
  </p:cSld>
  <p:clrMapOvr>
    <a:masterClrMapping/>
  </p:clrMapOvr>
  <p:transition>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1588413" y="2189913"/>
            <a:ext cx="5670887" cy="5907174"/>
          </a:xfrm>
          <a:custGeom>
            <a:avLst/>
            <a:gdLst/>
            <a:ahLst/>
            <a:cxnLst/>
            <a:rect l="l" t="t" r="r" b="b"/>
            <a:pathLst>
              <a:path w="5670887" h="5907174">
                <a:moveTo>
                  <a:pt x="0" y="0"/>
                </a:moveTo>
                <a:lnTo>
                  <a:pt x="5670887" y="0"/>
                </a:lnTo>
                <a:lnTo>
                  <a:pt x="5670887" y="5907174"/>
                </a:lnTo>
                <a:lnTo>
                  <a:pt x="0" y="5907174"/>
                </a:lnTo>
                <a:lnTo>
                  <a:pt x="0" y="0"/>
                </a:lnTo>
                <a:close/>
              </a:path>
            </a:pathLst>
          </a:custGeom>
          <a:blipFill>
            <a:blip r:embed="rId3"/>
            <a:stretch>
              <a:fillRect/>
            </a:stretch>
          </a:blipFill>
        </p:spPr>
      </p:sp>
      <p:sp>
        <p:nvSpPr>
          <p:cNvPr id="4" name="TextBox 4"/>
          <p:cNvSpPr txBox="1"/>
          <p:nvPr/>
        </p:nvSpPr>
        <p:spPr>
          <a:xfrm>
            <a:off x="1028700" y="2850865"/>
            <a:ext cx="10041464"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Vitamin và chất khoáng</a:t>
            </a:r>
          </a:p>
        </p:txBody>
      </p:sp>
      <p:sp>
        <p:nvSpPr>
          <p:cNvPr id="5" name="TextBox 5"/>
          <p:cNvSpPr txBox="1"/>
          <p:nvPr/>
        </p:nvSpPr>
        <p:spPr>
          <a:xfrm>
            <a:off x="1028700" y="4077797"/>
            <a:ext cx="8647471" cy="1931382"/>
          </a:xfrm>
          <a:prstGeom prst="rect">
            <a:avLst/>
          </a:prstGeom>
        </p:spPr>
        <p:txBody>
          <a:bodyPr lIns="0" tIns="0" rIns="0" bIns="0" rtlCol="0" anchor="t">
            <a:spAutoFit/>
          </a:bodyPr>
          <a:lstStyle/>
          <a:p>
            <a:pPr marL="648720" lvl="1" indent="-324360" algn="l">
              <a:lnSpc>
                <a:spcPts val="5047"/>
              </a:lnSpc>
              <a:buFont typeface="Arial"/>
              <a:buChar char="•"/>
            </a:pPr>
            <a:r>
              <a:rPr lang="en-US" sz="3004" spc="150">
                <a:solidFill>
                  <a:srgbClr val="545454"/>
                </a:solidFill>
                <a:latin typeface="อีฟดอวอิ้ง"/>
              </a:rPr>
              <a:t>Vitamin gồm các nhóm: A,B,C,D,E,PP,K,...: các chất khoáng: phosphorus, iodine, calcium, iron,...</a:t>
            </a:r>
          </a:p>
        </p:txBody>
      </p:sp>
    </p:spTree>
  </p:cSld>
  <p:clrMapOvr>
    <a:masterClrMapping/>
  </p:clrMapOvr>
  <p:transition>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1465771" y="2183843"/>
            <a:ext cx="5793529" cy="5919314"/>
          </a:xfrm>
          <a:custGeom>
            <a:avLst/>
            <a:gdLst/>
            <a:ahLst/>
            <a:cxnLst/>
            <a:rect l="l" t="t" r="r" b="b"/>
            <a:pathLst>
              <a:path w="5793529" h="5919314">
                <a:moveTo>
                  <a:pt x="0" y="0"/>
                </a:moveTo>
                <a:lnTo>
                  <a:pt x="5793529" y="0"/>
                </a:lnTo>
                <a:lnTo>
                  <a:pt x="5793529" y="5919314"/>
                </a:lnTo>
                <a:lnTo>
                  <a:pt x="0" y="5919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2069543"/>
            <a:ext cx="10041464"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Vitamin và chất khoáng</a:t>
            </a:r>
          </a:p>
        </p:txBody>
      </p:sp>
      <p:sp>
        <p:nvSpPr>
          <p:cNvPr id="5" name="TextBox 5"/>
          <p:cNvSpPr txBox="1"/>
          <p:nvPr/>
        </p:nvSpPr>
        <p:spPr>
          <a:xfrm>
            <a:off x="1028700" y="3491911"/>
            <a:ext cx="8647471" cy="3845907"/>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Vai trò của vitamin:</a:t>
            </a:r>
          </a:p>
          <a:p>
            <a:pPr>
              <a:lnSpc>
                <a:spcPts val="5047"/>
              </a:lnSpc>
            </a:pPr>
            <a:r>
              <a:rPr lang="en-US" sz="3004" spc="150">
                <a:solidFill>
                  <a:srgbClr val="545454"/>
                </a:solidFill>
                <a:latin typeface="อีฟดอวอิ้ง"/>
              </a:rPr>
              <a:t>+ Giúp hệ thần kinh, hệ tiêu hóa, hệ tuần hoàn, xương, da,... hoạt động bình thường.</a:t>
            </a:r>
          </a:p>
          <a:p>
            <a:pPr>
              <a:lnSpc>
                <a:spcPts val="5047"/>
              </a:lnSpc>
            </a:pPr>
            <a:r>
              <a:rPr lang="en-US" sz="3004" spc="150">
                <a:solidFill>
                  <a:srgbClr val="545454"/>
                </a:solidFill>
                <a:latin typeface="อีฟดอวอิ้ง"/>
              </a:rPr>
              <a:t>+ Tăng cường sức đề kháng của cơ thể.</a:t>
            </a:r>
          </a:p>
          <a:p>
            <a:pPr algn="l">
              <a:lnSpc>
                <a:spcPts val="5047"/>
              </a:lnSpc>
            </a:pPr>
            <a:r>
              <a:rPr lang="en-US" sz="3004" spc="150">
                <a:solidFill>
                  <a:srgbClr val="545454"/>
                </a:solidFill>
                <a:latin typeface="อีฟดอวอิ้ง"/>
              </a:rPr>
              <a:t>+ giúp cơ thể phát triển tốt, luôn khỏe mạnh, vui vẻ.</a:t>
            </a:r>
          </a:p>
        </p:txBody>
      </p:sp>
    </p:spTree>
  </p:cSld>
  <p:clrMapOvr>
    <a:masterClrMapping/>
  </p:clrMapOvr>
  <p:transition>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2027351" y="2183843"/>
            <a:ext cx="4547289" cy="5219270"/>
          </a:xfrm>
          <a:custGeom>
            <a:avLst/>
            <a:gdLst/>
            <a:ahLst/>
            <a:cxnLst/>
            <a:rect l="l" t="t" r="r" b="b"/>
            <a:pathLst>
              <a:path w="4547289" h="5219270">
                <a:moveTo>
                  <a:pt x="0" y="0"/>
                </a:moveTo>
                <a:lnTo>
                  <a:pt x="4547290" y="0"/>
                </a:lnTo>
                <a:lnTo>
                  <a:pt x="4547290" y="5219270"/>
                </a:lnTo>
                <a:lnTo>
                  <a:pt x="0" y="5219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2069543"/>
            <a:ext cx="10041464"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Vitamin và chất khoáng</a:t>
            </a:r>
          </a:p>
        </p:txBody>
      </p:sp>
      <p:sp>
        <p:nvSpPr>
          <p:cNvPr id="5" name="TextBox 5"/>
          <p:cNvSpPr txBox="1"/>
          <p:nvPr/>
        </p:nvSpPr>
        <p:spPr>
          <a:xfrm>
            <a:off x="1028700" y="3491911"/>
            <a:ext cx="8647471" cy="3207732"/>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Vai trò của chất khoáng:</a:t>
            </a:r>
          </a:p>
          <a:p>
            <a:pPr>
              <a:lnSpc>
                <a:spcPts val="5047"/>
              </a:lnSpc>
            </a:pPr>
            <a:r>
              <a:rPr lang="en-US" sz="3004" spc="150">
                <a:solidFill>
                  <a:srgbClr val="545454"/>
                </a:solidFill>
                <a:latin typeface="อีฟดอวอิ้ง"/>
              </a:rPr>
              <a:t>+ giúp cho sự phát triển của xương, hoạt động của cơ bắp</a:t>
            </a:r>
          </a:p>
          <a:p>
            <a:pPr algn="l">
              <a:lnSpc>
                <a:spcPts val="5047"/>
              </a:lnSpc>
            </a:pPr>
            <a:r>
              <a:rPr lang="en-US" sz="3004" spc="150">
                <a:solidFill>
                  <a:srgbClr val="545454"/>
                </a:solidFill>
                <a:latin typeface="อีฟดอวอิ้ง"/>
              </a:rPr>
              <a:t>+ Tổ chức hệ thần kinh, cấu tạo hồng cầu và các quá trình chuyển hóa của cơ thể.</a:t>
            </a:r>
          </a:p>
        </p:txBody>
      </p:sp>
    </p:spTree>
  </p:cSld>
  <p:clrMapOvr>
    <a:masterClrMapping/>
  </p:clrMapOvr>
  <p:transition>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TextBox 3"/>
          <p:cNvSpPr txBox="1"/>
          <p:nvPr/>
        </p:nvSpPr>
        <p:spPr>
          <a:xfrm>
            <a:off x="1028700" y="3491911"/>
            <a:ext cx="13920441" cy="5122257"/>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Nước có tất cả các bộ phận trong cơ thể như não, cơ, xương,...</a:t>
            </a:r>
          </a:p>
          <a:p>
            <a:pPr marL="648720" lvl="1" indent="-324360">
              <a:lnSpc>
                <a:spcPts val="5047"/>
              </a:lnSpc>
              <a:buFont typeface="Arial"/>
              <a:buChar char="•"/>
            </a:pPr>
            <a:r>
              <a:rPr lang="en-US" sz="3004" spc="150">
                <a:solidFill>
                  <a:srgbClr val="545454"/>
                </a:solidFill>
                <a:latin typeface="อีฟดอวอิ้ง"/>
              </a:rPr>
              <a:t>Vai trò của nước:</a:t>
            </a:r>
          </a:p>
          <a:p>
            <a:pPr>
              <a:lnSpc>
                <a:spcPts val="5047"/>
              </a:lnSpc>
            </a:pPr>
            <a:r>
              <a:rPr lang="en-US" sz="3004" spc="150">
                <a:solidFill>
                  <a:srgbClr val="545454"/>
                </a:solidFill>
                <a:latin typeface="อีฟดอวอิ้ง"/>
              </a:rPr>
              <a:t>+ Là môi trường cho mọi chuyển hóa và trao đổi chất của cơ thể.</a:t>
            </a:r>
          </a:p>
          <a:p>
            <a:pPr>
              <a:lnSpc>
                <a:spcPts val="5047"/>
              </a:lnSpc>
            </a:pPr>
            <a:r>
              <a:rPr lang="en-US" sz="3004" spc="150">
                <a:solidFill>
                  <a:srgbClr val="545454"/>
                </a:solidFill>
                <a:latin typeface="อีฟดอวอิ้ง"/>
              </a:rPr>
              <a:t>+ Giúp cơ thể hấp thụ dưỡng chất.</a:t>
            </a:r>
          </a:p>
          <a:p>
            <a:pPr>
              <a:lnSpc>
                <a:spcPts val="5047"/>
              </a:lnSpc>
            </a:pPr>
            <a:r>
              <a:rPr lang="en-US" sz="3004" spc="150">
                <a:solidFill>
                  <a:srgbClr val="545454"/>
                </a:solidFill>
                <a:latin typeface="อีฟดอวอิ้ง"/>
              </a:rPr>
              <a:t>+ Vận chuyển các chất dinh dưỡng, oxygen đi khắp tế bào; giúp loại bỏ chất thải</a:t>
            </a:r>
          </a:p>
          <a:p>
            <a:pPr algn="l">
              <a:lnSpc>
                <a:spcPts val="5047"/>
              </a:lnSpc>
            </a:pPr>
            <a:r>
              <a:rPr lang="en-US" sz="3004" spc="150">
                <a:solidFill>
                  <a:srgbClr val="545454"/>
                </a:solidFill>
                <a:latin typeface="อีฟดอวอิ้ง"/>
              </a:rPr>
              <a:t>+ Giúp điều hòa thân nhiệt, bôi trơn các khớp xương, giúp bảo vệ các cơ quan quan trọng cơ thể.</a:t>
            </a:r>
          </a:p>
        </p:txBody>
      </p:sp>
      <p:sp>
        <p:nvSpPr>
          <p:cNvPr id="4" name="Freeform 4"/>
          <p:cNvSpPr/>
          <p:nvPr/>
        </p:nvSpPr>
        <p:spPr>
          <a:xfrm>
            <a:off x="13889707" y="863384"/>
            <a:ext cx="3369593" cy="2640919"/>
          </a:xfrm>
          <a:custGeom>
            <a:avLst/>
            <a:gdLst/>
            <a:ahLst/>
            <a:cxnLst/>
            <a:rect l="l" t="t" r="r" b="b"/>
            <a:pathLst>
              <a:path w="3369593" h="2640919">
                <a:moveTo>
                  <a:pt x="0" y="0"/>
                </a:moveTo>
                <a:lnTo>
                  <a:pt x="3369593" y="0"/>
                </a:lnTo>
                <a:lnTo>
                  <a:pt x="3369593" y="2640918"/>
                </a:lnTo>
                <a:lnTo>
                  <a:pt x="0" y="26409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2069543"/>
            <a:ext cx="10041464"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Nước uống</a:t>
            </a:r>
          </a:p>
        </p:txBody>
      </p:sp>
    </p:spTree>
  </p:cSld>
  <p:clrMapOvr>
    <a:masterClrMapping/>
  </p:clrMapOvr>
  <p:transition>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028700" y="6426423"/>
            <a:ext cx="4253368" cy="2831877"/>
            <a:chOff x="0" y="0"/>
            <a:chExt cx="1220794" cy="812800"/>
          </a:xfrm>
        </p:grpSpPr>
        <p:sp>
          <p:nvSpPr>
            <p:cNvPr id="4" name="Freeform 4"/>
            <p:cNvSpPr/>
            <p:nvPr/>
          </p:nvSpPr>
          <p:spPr>
            <a:xfrm>
              <a:off x="0" y="0"/>
              <a:ext cx="1220794" cy="812800"/>
            </a:xfrm>
            <a:custGeom>
              <a:avLst/>
              <a:gdLst/>
              <a:ahLst/>
              <a:cxnLst/>
              <a:rect l="l" t="t" r="r" b="b"/>
              <a:pathLst>
                <a:path w="1220794" h="812800">
                  <a:moveTo>
                    <a:pt x="92829" y="0"/>
                  </a:moveTo>
                  <a:lnTo>
                    <a:pt x="1127964" y="0"/>
                  </a:lnTo>
                  <a:cubicBezTo>
                    <a:pt x="1179233" y="0"/>
                    <a:pt x="1220794" y="41561"/>
                    <a:pt x="1220794" y="92829"/>
                  </a:cubicBezTo>
                  <a:lnTo>
                    <a:pt x="1220794" y="719971"/>
                  </a:lnTo>
                  <a:cubicBezTo>
                    <a:pt x="1220794" y="771239"/>
                    <a:pt x="1179233" y="812800"/>
                    <a:pt x="1127964" y="812800"/>
                  </a:cubicBezTo>
                  <a:lnTo>
                    <a:pt x="92829" y="812800"/>
                  </a:lnTo>
                  <a:cubicBezTo>
                    <a:pt x="41561" y="812800"/>
                    <a:pt x="0" y="771239"/>
                    <a:pt x="0" y="719971"/>
                  </a:cubicBezTo>
                  <a:lnTo>
                    <a:pt x="0" y="92829"/>
                  </a:lnTo>
                  <a:cubicBezTo>
                    <a:pt x="0" y="41561"/>
                    <a:pt x="41561" y="0"/>
                    <a:pt x="92829" y="0"/>
                  </a:cubicBezTo>
                  <a:close/>
                </a:path>
              </a:pathLst>
            </a:custGeom>
            <a:solidFill>
              <a:srgbClr val="528BD8"/>
            </a:solidFill>
          </p:spPr>
        </p:sp>
        <p:sp>
          <p:nvSpPr>
            <p:cNvPr id="5" name="TextBox 5"/>
            <p:cNvSpPr txBox="1"/>
            <p:nvPr/>
          </p:nvSpPr>
          <p:spPr>
            <a:xfrm>
              <a:off x="0" y="-38100"/>
              <a:ext cx="1220794"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989292" y="6426423"/>
            <a:ext cx="4253368" cy="2831877"/>
            <a:chOff x="0" y="0"/>
            <a:chExt cx="1220794" cy="812800"/>
          </a:xfrm>
        </p:grpSpPr>
        <p:sp>
          <p:nvSpPr>
            <p:cNvPr id="7" name="Freeform 7"/>
            <p:cNvSpPr/>
            <p:nvPr/>
          </p:nvSpPr>
          <p:spPr>
            <a:xfrm>
              <a:off x="0" y="0"/>
              <a:ext cx="1220794" cy="812800"/>
            </a:xfrm>
            <a:custGeom>
              <a:avLst/>
              <a:gdLst/>
              <a:ahLst/>
              <a:cxnLst/>
              <a:rect l="l" t="t" r="r" b="b"/>
              <a:pathLst>
                <a:path w="1220794" h="812800">
                  <a:moveTo>
                    <a:pt x="92829" y="0"/>
                  </a:moveTo>
                  <a:lnTo>
                    <a:pt x="1127964" y="0"/>
                  </a:lnTo>
                  <a:cubicBezTo>
                    <a:pt x="1179233" y="0"/>
                    <a:pt x="1220794" y="41561"/>
                    <a:pt x="1220794" y="92829"/>
                  </a:cubicBezTo>
                  <a:lnTo>
                    <a:pt x="1220794" y="719971"/>
                  </a:lnTo>
                  <a:cubicBezTo>
                    <a:pt x="1220794" y="771239"/>
                    <a:pt x="1179233" y="812800"/>
                    <a:pt x="1127964" y="812800"/>
                  </a:cubicBezTo>
                  <a:lnTo>
                    <a:pt x="92829" y="812800"/>
                  </a:lnTo>
                  <a:cubicBezTo>
                    <a:pt x="41561" y="812800"/>
                    <a:pt x="0" y="771239"/>
                    <a:pt x="0" y="719971"/>
                  </a:cubicBezTo>
                  <a:lnTo>
                    <a:pt x="0" y="92829"/>
                  </a:lnTo>
                  <a:cubicBezTo>
                    <a:pt x="0" y="41561"/>
                    <a:pt x="41561" y="0"/>
                    <a:pt x="92829" y="0"/>
                  </a:cubicBezTo>
                  <a:close/>
                </a:path>
              </a:pathLst>
            </a:custGeom>
            <a:solidFill>
              <a:srgbClr val="528BD8"/>
            </a:solidFill>
          </p:spPr>
        </p:sp>
        <p:sp>
          <p:nvSpPr>
            <p:cNvPr id="8" name="TextBox 8"/>
            <p:cNvSpPr txBox="1"/>
            <p:nvPr/>
          </p:nvSpPr>
          <p:spPr>
            <a:xfrm>
              <a:off x="0" y="-38100"/>
              <a:ext cx="1220794"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2785945"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028700" y="1398297"/>
            <a:ext cx="11757245" cy="31620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Sử dụng các yếu tố dinh dưỡng để rèn luyện sức khỏe và phát triển thể chất</a:t>
            </a:r>
          </a:p>
        </p:txBody>
      </p:sp>
      <p:sp>
        <p:nvSpPr>
          <p:cNvPr id="11" name="TextBox 11"/>
          <p:cNvSpPr txBox="1"/>
          <p:nvPr/>
        </p:nvSpPr>
        <p:spPr>
          <a:xfrm>
            <a:off x="1028700" y="4711721"/>
            <a:ext cx="9537789" cy="1180920"/>
          </a:xfrm>
          <a:prstGeom prst="rect">
            <a:avLst/>
          </a:prstGeom>
        </p:spPr>
        <p:txBody>
          <a:bodyPr lIns="0" tIns="0" rIns="0" bIns="0" rtlCol="0" anchor="t">
            <a:spAutoFit/>
          </a:bodyPr>
          <a:lstStyle/>
          <a:p>
            <a:pPr algn="l">
              <a:lnSpc>
                <a:spcPts val="4507"/>
              </a:lnSpc>
              <a:spcBef>
                <a:spcPct val="0"/>
              </a:spcBef>
            </a:pPr>
            <a:r>
              <a:rPr lang="en-US" sz="3004" spc="150">
                <a:solidFill>
                  <a:srgbClr val="545454"/>
                </a:solidFill>
                <a:latin typeface="อีฟดอวอิ้ง"/>
              </a:rPr>
              <a:t>2. Ảnh hưởng của việc thừa, thiếu các chất dinh dưỡng</a:t>
            </a:r>
          </a:p>
        </p:txBody>
      </p:sp>
      <p:sp>
        <p:nvSpPr>
          <p:cNvPr id="12" name="TextBox 12"/>
          <p:cNvSpPr txBox="1"/>
          <p:nvPr/>
        </p:nvSpPr>
        <p:spPr>
          <a:xfrm>
            <a:off x="1496542" y="6857540"/>
            <a:ext cx="3514802" cy="1193629"/>
          </a:xfrm>
          <a:prstGeom prst="rect">
            <a:avLst/>
          </a:prstGeom>
        </p:spPr>
        <p:txBody>
          <a:bodyPr lIns="0" tIns="0" rIns="0" bIns="0" rtlCol="0" anchor="t">
            <a:spAutoFit/>
          </a:bodyPr>
          <a:lstStyle/>
          <a:p>
            <a:pPr marL="595281" lvl="1" indent="-297640">
              <a:lnSpc>
                <a:spcPts val="4632"/>
              </a:lnSpc>
              <a:buFont typeface="Arial"/>
              <a:buChar char="•"/>
            </a:pPr>
            <a:r>
              <a:rPr lang="en-US" sz="2757" spc="137">
                <a:solidFill>
                  <a:srgbClr val="FFF9F1"/>
                </a:solidFill>
                <a:latin typeface="อีฟดอวอิ้ง"/>
              </a:rPr>
              <a:t>Chất đạm</a:t>
            </a:r>
          </a:p>
          <a:p>
            <a:pPr marL="595281" lvl="1" indent="-297640" algn="l">
              <a:lnSpc>
                <a:spcPts val="4632"/>
              </a:lnSpc>
              <a:spcBef>
                <a:spcPct val="0"/>
              </a:spcBef>
              <a:buFont typeface="Arial"/>
              <a:buChar char="•"/>
            </a:pPr>
            <a:r>
              <a:rPr lang="en-US" sz="2757" spc="137">
                <a:solidFill>
                  <a:srgbClr val="FFF9F1"/>
                </a:solidFill>
                <a:latin typeface="อีฟดอวอิ้ง"/>
              </a:rPr>
              <a:t>Chất bột đường</a:t>
            </a:r>
          </a:p>
        </p:txBody>
      </p:sp>
      <p:sp>
        <p:nvSpPr>
          <p:cNvPr id="13" name="TextBox 13"/>
          <p:cNvSpPr txBox="1"/>
          <p:nvPr/>
        </p:nvSpPr>
        <p:spPr>
          <a:xfrm>
            <a:off x="6308802" y="6857540"/>
            <a:ext cx="3933858" cy="1779233"/>
          </a:xfrm>
          <a:prstGeom prst="rect">
            <a:avLst/>
          </a:prstGeom>
        </p:spPr>
        <p:txBody>
          <a:bodyPr lIns="0" tIns="0" rIns="0" bIns="0" rtlCol="0" anchor="t">
            <a:spAutoFit/>
          </a:bodyPr>
          <a:lstStyle/>
          <a:p>
            <a:pPr marL="595281" lvl="1" indent="-297640">
              <a:lnSpc>
                <a:spcPts val="4632"/>
              </a:lnSpc>
              <a:buFont typeface="Arial"/>
              <a:buChar char="•"/>
            </a:pPr>
            <a:r>
              <a:rPr lang="en-US" sz="2757" spc="137">
                <a:solidFill>
                  <a:srgbClr val="FFF9F1"/>
                </a:solidFill>
                <a:latin typeface="อีฟดอวอิ้ง"/>
              </a:rPr>
              <a:t>Chất béo</a:t>
            </a:r>
          </a:p>
          <a:p>
            <a:pPr marL="595281" lvl="1" indent="-297640" algn="l">
              <a:lnSpc>
                <a:spcPts val="4632"/>
              </a:lnSpc>
              <a:spcBef>
                <a:spcPct val="0"/>
              </a:spcBef>
              <a:buFont typeface="Arial"/>
              <a:buChar char="•"/>
            </a:pPr>
            <a:r>
              <a:rPr lang="en-US" sz="2757" spc="137">
                <a:solidFill>
                  <a:srgbClr val="FFF9F1"/>
                </a:solidFill>
                <a:latin typeface="อีฟดอวอิ้ง"/>
              </a:rPr>
              <a:t>Ảnh hưởng của sự mất nước</a:t>
            </a:r>
          </a:p>
        </p:txBody>
      </p:sp>
    </p:spTree>
  </p:cSld>
  <p:clrMapOvr>
    <a:masterClrMapping/>
  </p:clrMapOvr>
  <p:transition>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26826" y="2546889"/>
            <a:ext cx="2007892" cy="1488350"/>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026735" y="5143500"/>
            <a:ext cx="714521" cy="1213624"/>
          </a:xfrm>
          <a:custGeom>
            <a:avLst/>
            <a:gdLst/>
            <a:ahLst/>
            <a:cxnLst/>
            <a:rect l="l" t="t" r="r" b="b"/>
            <a:pathLst>
              <a:path w="714521" h="1213624">
                <a:moveTo>
                  <a:pt x="0" y="0"/>
                </a:moveTo>
                <a:lnTo>
                  <a:pt x="714521" y="0"/>
                </a:lnTo>
                <a:lnTo>
                  <a:pt x="714521" y="1213624"/>
                </a:lnTo>
                <a:lnTo>
                  <a:pt x="0" y="121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576258" y="5143500"/>
            <a:ext cx="949661" cy="1213624"/>
          </a:xfrm>
          <a:custGeom>
            <a:avLst/>
            <a:gdLst/>
            <a:ahLst/>
            <a:cxnLst/>
            <a:rect l="l" t="t" r="r" b="b"/>
            <a:pathLst>
              <a:path w="949661" h="1213624">
                <a:moveTo>
                  <a:pt x="0" y="0"/>
                </a:moveTo>
                <a:lnTo>
                  <a:pt x="949661" y="0"/>
                </a:lnTo>
                <a:lnTo>
                  <a:pt x="949661" y="1213624"/>
                </a:lnTo>
                <a:lnTo>
                  <a:pt x="0" y="121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5877716" y="6180860"/>
            <a:ext cx="1381584" cy="3411319"/>
          </a:xfrm>
          <a:custGeom>
            <a:avLst/>
            <a:gdLst/>
            <a:ahLst/>
            <a:cxnLst/>
            <a:rect l="l" t="t" r="r" b="b"/>
            <a:pathLst>
              <a:path w="1381584" h="3411319">
                <a:moveTo>
                  <a:pt x="0" y="0"/>
                </a:moveTo>
                <a:lnTo>
                  <a:pt x="1381584" y="0"/>
                </a:lnTo>
                <a:lnTo>
                  <a:pt x="1381584" y="3411320"/>
                </a:lnTo>
                <a:lnTo>
                  <a:pt x="0" y="3411320"/>
                </a:lnTo>
                <a:lnTo>
                  <a:pt x="0" y="0"/>
                </a:lnTo>
                <a:close/>
              </a:path>
            </a:pathLst>
          </a:custGeom>
          <a:blipFill>
            <a:blip r:embed="rId13"/>
            <a:stretch>
              <a:fillRect/>
            </a:stretch>
          </a:blipFill>
        </p:spPr>
      </p:sp>
      <p:sp>
        <p:nvSpPr>
          <p:cNvPr id="9" name="Freeform 9"/>
          <p:cNvSpPr/>
          <p:nvPr/>
        </p:nvSpPr>
        <p:spPr>
          <a:xfrm>
            <a:off x="13613518" y="705062"/>
            <a:ext cx="3295495" cy="2743500"/>
          </a:xfrm>
          <a:custGeom>
            <a:avLst/>
            <a:gdLst/>
            <a:ahLst/>
            <a:cxnLst/>
            <a:rect l="l" t="t" r="r" b="b"/>
            <a:pathLst>
              <a:path w="3295495" h="2743500">
                <a:moveTo>
                  <a:pt x="0" y="0"/>
                </a:moveTo>
                <a:lnTo>
                  <a:pt x="3295495" y="0"/>
                </a:lnTo>
                <a:lnTo>
                  <a:pt x="3295495" y="2743500"/>
                </a:lnTo>
                <a:lnTo>
                  <a:pt x="0" y="27435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6034718" y="3176764"/>
            <a:ext cx="6013248" cy="1028452"/>
          </a:xfrm>
          <a:prstGeom prst="rect">
            <a:avLst/>
          </a:prstGeom>
        </p:spPr>
        <p:txBody>
          <a:bodyPr lIns="0" tIns="0" rIns="0" bIns="0" rtlCol="0" anchor="t">
            <a:spAutoFit/>
          </a:bodyPr>
          <a:lstStyle/>
          <a:p>
            <a:pPr algn="ctr">
              <a:lnSpc>
                <a:spcPts val="8413"/>
              </a:lnSpc>
            </a:pPr>
            <a:r>
              <a:rPr lang="en-US" sz="6009" spc="120">
                <a:solidFill>
                  <a:srgbClr val="528BD8"/>
                </a:solidFill>
                <a:latin typeface="Paytone One Bold Italics"/>
              </a:rPr>
              <a:t>Chất đạm</a:t>
            </a:r>
          </a:p>
        </p:txBody>
      </p:sp>
      <p:sp>
        <p:nvSpPr>
          <p:cNvPr id="11" name="TextBox 11"/>
          <p:cNvSpPr txBox="1"/>
          <p:nvPr/>
        </p:nvSpPr>
        <p:spPr>
          <a:xfrm>
            <a:off x="4096566" y="4991100"/>
            <a:ext cx="4490856" cy="2895420"/>
          </a:xfrm>
          <a:prstGeom prst="rect">
            <a:avLst/>
          </a:prstGeom>
        </p:spPr>
        <p:txBody>
          <a:bodyPr lIns="0" tIns="0" rIns="0" bIns="0" rtlCol="0" anchor="t">
            <a:spAutoFit/>
          </a:bodyPr>
          <a:lstStyle/>
          <a:p>
            <a:pPr>
              <a:lnSpc>
                <a:spcPts val="4507"/>
              </a:lnSpc>
            </a:pPr>
            <a:r>
              <a:rPr lang="en-US" sz="3004" spc="150">
                <a:solidFill>
                  <a:srgbClr val="545454"/>
                </a:solidFill>
                <a:latin typeface="อีฟดอวอิ้ง"/>
              </a:rPr>
              <a:t>Thừa chất đạm: gây nên bệnh béo phì, bệnh huyết áp, bệnh tim mạch</a:t>
            </a:r>
          </a:p>
          <a:p>
            <a:pPr marL="0" lvl="1" indent="0" algn="l">
              <a:lnSpc>
                <a:spcPts val="4507"/>
              </a:lnSpc>
              <a:spcBef>
                <a:spcPct val="0"/>
              </a:spcBef>
            </a:pPr>
            <a:endParaRPr lang="en-US" sz="3004" spc="150">
              <a:solidFill>
                <a:srgbClr val="545454"/>
              </a:solidFill>
              <a:latin typeface="อีฟดอวอิ้ง"/>
            </a:endParaRPr>
          </a:p>
        </p:txBody>
      </p:sp>
      <p:sp>
        <p:nvSpPr>
          <p:cNvPr id="12" name="TextBox 12"/>
          <p:cNvSpPr txBox="1"/>
          <p:nvPr/>
        </p:nvSpPr>
        <p:spPr>
          <a:xfrm>
            <a:off x="10770409" y="4991100"/>
            <a:ext cx="4490856" cy="23239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Thiếu chất đạm gây nên bệnh suy dinh dưỡng, bệnh nhiễm khuẩn và trí tuệ kém phát triển</a:t>
            </a:r>
          </a:p>
        </p:txBody>
      </p:sp>
    </p:spTree>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26826" y="2546889"/>
            <a:ext cx="2007892" cy="1488350"/>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026735" y="5143500"/>
            <a:ext cx="714521" cy="1213624"/>
          </a:xfrm>
          <a:custGeom>
            <a:avLst/>
            <a:gdLst/>
            <a:ahLst/>
            <a:cxnLst/>
            <a:rect l="l" t="t" r="r" b="b"/>
            <a:pathLst>
              <a:path w="714521" h="1213624">
                <a:moveTo>
                  <a:pt x="0" y="0"/>
                </a:moveTo>
                <a:lnTo>
                  <a:pt x="714521" y="0"/>
                </a:lnTo>
                <a:lnTo>
                  <a:pt x="714521" y="1213624"/>
                </a:lnTo>
                <a:lnTo>
                  <a:pt x="0" y="121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576258" y="5143500"/>
            <a:ext cx="949661" cy="1213624"/>
          </a:xfrm>
          <a:custGeom>
            <a:avLst/>
            <a:gdLst/>
            <a:ahLst/>
            <a:cxnLst/>
            <a:rect l="l" t="t" r="r" b="b"/>
            <a:pathLst>
              <a:path w="949661" h="1213624">
                <a:moveTo>
                  <a:pt x="0" y="0"/>
                </a:moveTo>
                <a:lnTo>
                  <a:pt x="949661" y="0"/>
                </a:lnTo>
                <a:lnTo>
                  <a:pt x="949661" y="1213624"/>
                </a:lnTo>
                <a:lnTo>
                  <a:pt x="0" y="121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3835292" y="705062"/>
            <a:ext cx="3424008" cy="3424008"/>
          </a:xfrm>
          <a:custGeom>
            <a:avLst/>
            <a:gdLst/>
            <a:ahLst/>
            <a:cxnLst/>
            <a:rect l="l" t="t" r="r" b="b"/>
            <a:pathLst>
              <a:path w="3424008" h="3424008">
                <a:moveTo>
                  <a:pt x="0" y="0"/>
                </a:moveTo>
                <a:lnTo>
                  <a:pt x="3424008" y="0"/>
                </a:lnTo>
                <a:lnTo>
                  <a:pt x="3424008" y="3424008"/>
                </a:lnTo>
                <a:lnTo>
                  <a:pt x="0" y="34240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693173" y="5750312"/>
            <a:ext cx="2566127" cy="3507988"/>
          </a:xfrm>
          <a:custGeom>
            <a:avLst/>
            <a:gdLst/>
            <a:ahLst/>
            <a:cxnLst/>
            <a:rect l="l" t="t" r="r" b="b"/>
            <a:pathLst>
              <a:path w="2566127" h="3507988">
                <a:moveTo>
                  <a:pt x="0" y="0"/>
                </a:moveTo>
                <a:lnTo>
                  <a:pt x="2566127" y="0"/>
                </a:lnTo>
                <a:lnTo>
                  <a:pt x="2566127" y="3507988"/>
                </a:lnTo>
                <a:lnTo>
                  <a:pt x="0" y="35079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TextBox 10"/>
          <p:cNvSpPr txBox="1"/>
          <p:nvPr/>
        </p:nvSpPr>
        <p:spPr>
          <a:xfrm>
            <a:off x="6034718" y="3176764"/>
            <a:ext cx="6515436" cy="1028452"/>
          </a:xfrm>
          <a:prstGeom prst="rect">
            <a:avLst/>
          </a:prstGeom>
        </p:spPr>
        <p:txBody>
          <a:bodyPr lIns="0" tIns="0" rIns="0" bIns="0" rtlCol="0" anchor="t">
            <a:spAutoFit/>
          </a:bodyPr>
          <a:lstStyle/>
          <a:p>
            <a:pPr algn="ctr">
              <a:lnSpc>
                <a:spcPts val="8413"/>
              </a:lnSpc>
            </a:pPr>
            <a:r>
              <a:rPr lang="en-US" sz="6009" spc="120">
                <a:solidFill>
                  <a:srgbClr val="528BD8"/>
                </a:solidFill>
                <a:latin typeface="Paytone One Bold Italics"/>
              </a:rPr>
              <a:t>Chất bột đường</a:t>
            </a:r>
          </a:p>
        </p:txBody>
      </p:sp>
      <p:sp>
        <p:nvSpPr>
          <p:cNvPr id="11" name="TextBox 11"/>
          <p:cNvSpPr txBox="1"/>
          <p:nvPr/>
        </p:nvSpPr>
        <p:spPr>
          <a:xfrm>
            <a:off x="4096566" y="4991100"/>
            <a:ext cx="4490856" cy="17524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Thừa chất bột đường: làm tăng trọng lượng cơ thể, gây béo phì</a:t>
            </a:r>
          </a:p>
        </p:txBody>
      </p:sp>
      <p:sp>
        <p:nvSpPr>
          <p:cNvPr id="12" name="TextBox 12"/>
          <p:cNvSpPr txBox="1"/>
          <p:nvPr/>
        </p:nvSpPr>
        <p:spPr>
          <a:xfrm>
            <a:off x="10770409" y="4991100"/>
            <a:ext cx="4490856" cy="17524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Thiếu chất bột đường: bị đói, mệt, cơ thể ốm yếu</a:t>
            </a:r>
          </a:p>
        </p:txBody>
      </p:sp>
    </p:spTree>
  </p:cSld>
  <p:clrMapOvr>
    <a:masterClrMapping/>
  </p:clrMapOvr>
  <p:transition>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26826" y="2546889"/>
            <a:ext cx="2007892" cy="1488350"/>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026735" y="5143500"/>
            <a:ext cx="714521" cy="1213624"/>
          </a:xfrm>
          <a:custGeom>
            <a:avLst/>
            <a:gdLst/>
            <a:ahLst/>
            <a:cxnLst/>
            <a:rect l="l" t="t" r="r" b="b"/>
            <a:pathLst>
              <a:path w="714521" h="1213624">
                <a:moveTo>
                  <a:pt x="0" y="0"/>
                </a:moveTo>
                <a:lnTo>
                  <a:pt x="714521" y="0"/>
                </a:lnTo>
                <a:lnTo>
                  <a:pt x="714521" y="1213624"/>
                </a:lnTo>
                <a:lnTo>
                  <a:pt x="0" y="121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576258" y="5143500"/>
            <a:ext cx="949661" cy="1213624"/>
          </a:xfrm>
          <a:custGeom>
            <a:avLst/>
            <a:gdLst/>
            <a:ahLst/>
            <a:cxnLst/>
            <a:rect l="l" t="t" r="r" b="b"/>
            <a:pathLst>
              <a:path w="949661" h="1213624">
                <a:moveTo>
                  <a:pt x="0" y="0"/>
                </a:moveTo>
                <a:lnTo>
                  <a:pt x="949661" y="0"/>
                </a:lnTo>
                <a:lnTo>
                  <a:pt x="949661" y="1213624"/>
                </a:lnTo>
                <a:lnTo>
                  <a:pt x="0" y="121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807751" y="5943510"/>
            <a:ext cx="2451549" cy="3875966"/>
          </a:xfrm>
          <a:custGeom>
            <a:avLst/>
            <a:gdLst/>
            <a:ahLst/>
            <a:cxnLst/>
            <a:rect l="l" t="t" r="r" b="b"/>
            <a:pathLst>
              <a:path w="2451549" h="3875966">
                <a:moveTo>
                  <a:pt x="0" y="0"/>
                </a:moveTo>
                <a:lnTo>
                  <a:pt x="2451549" y="0"/>
                </a:lnTo>
                <a:lnTo>
                  <a:pt x="2451549" y="3875966"/>
                </a:lnTo>
                <a:lnTo>
                  <a:pt x="0" y="3875966"/>
                </a:lnTo>
                <a:lnTo>
                  <a:pt x="0" y="0"/>
                </a:lnTo>
                <a:close/>
              </a:path>
            </a:pathLst>
          </a:custGeom>
          <a:blipFill>
            <a:blip r:embed="rId13"/>
            <a:stretch>
              <a:fillRect/>
            </a:stretch>
          </a:blipFill>
        </p:spPr>
      </p:sp>
      <p:sp>
        <p:nvSpPr>
          <p:cNvPr id="9" name="Freeform 9"/>
          <p:cNvSpPr/>
          <p:nvPr/>
        </p:nvSpPr>
        <p:spPr>
          <a:xfrm>
            <a:off x="13134879" y="774014"/>
            <a:ext cx="4252773" cy="3545750"/>
          </a:xfrm>
          <a:custGeom>
            <a:avLst/>
            <a:gdLst/>
            <a:ahLst/>
            <a:cxnLst/>
            <a:rect l="l" t="t" r="r" b="b"/>
            <a:pathLst>
              <a:path w="4252773" h="3545750">
                <a:moveTo>
                  <a:pt x="0" y="0"/>
                </a:moveTo>
                <a:lnTo>
                  <a:pt x="4252773" y="0"/>
                </a:lnTo>
                <a:lnTo>
                  <a:pt x="4252773" y="3545750"/>
                </a:lnTo>
                <a:lnTo>
                  <a:pt x="0" y="35457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6034718" y="3176764"/>
            <a:ext cx="6515436" cy="1028452"/>
          </a:xfrm>
          <a:prstGeom prst="rect">
            <a:avLst/>
          </a:prstGeom>
        </p:spPr>
        <p:txBody>
          <a:bodyPr lIns="0" tIns="0" rIns="0" bIns="0" rtlCol="0" anchor="t">
            <a:spAutoFit/>
          </a:bodyPr>
          <a:lstStyle/>
          <a:p>
            <a:pPr algn="ctr">
              <a:lnSpc>
                <a:spcPts val="8413"/>
              </a:lnSpc>
            </a:pPr>
            <a:r>
              <a:rPr lang="en-US" sz="6009" spc="120">
                <a:solidFill>
                  <a:srgbClr val="528BD8"/>
                </a:solidFill>
                <a:latin typeface="Paytone One Bold Italics"/>
              </a:rPr>
              <a:t>Chất béo</a:t>
            </a:r>
          </a:p>
        </p:txBody>
      </p:sp>
      <p:sp>
        <p:nvSpPr>
          <p:cNvPr id="11" name="TextBox 11"/>
          <p:cNvSpPr txBox="1"/>
          <p:nvPr/>
        </p:nvSpPr>
        <p:spPr>
          <a:xfrm>
            <a:off x="4096566" y="4991100"/>
            <a:ext cx="4490856" cy="17524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Thừa chất béo: cơ thể béo phì, ảnh hưởng xấu đến sức khỏe.</a:t>
            </a:r>
          </a:p>
        </p:txBody>
      </p:sp>
      <p:sp>
        <p:nvSpPr>
          <p:cNvPr id="12" name="TextBox 12"/>
          <p:cNvSpPr txBox="1"/>
          <p:nvPr/>
        </p:nvSpPr>
        <p:spPr>
          <a:xfrm>
            <a:off x="10770409" y="4991100"/>
            <a:ext cx="4490856" cy="17524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Thiếu chất béo: thiếu năng lượng và vitamin, cơ thể ốm yếu mệt mỏi.</a:t>
            </a:r>
          </a:p>
        </p:txBody>
      </p:sp>
    </p:spTree>
  </p:cSld>
  <p:clrMapOvr>
    <a:masterClrMapping/>
  </p:clrMapOvr>
  <p:transition>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990223" y="1310113"/>
            <a:ext cx="2007892" cy="1488350"/>
          </a:xfrm>
          <a:custGeom>
            <a:avLst/>
            <a:gdLst/>
            <a:ahLst/>
            <a:cxnLst/>
            <a:rect l="l" t="t" r="r" b="b"/>
            <a:pathLst>
              <a:path w="2007892" h="1488350">
                <a:moveTo>
                  <a:pt x="0" y="0"/>
                </a:moveTo>
                <a:lnTo>
                  <a:pt x="2007892" y="0"/>
                </a:lnTo>
                <a:lnTo>
                  <a:pt x="2007892" y="1488349"/>
                </a:lnTo>
                <a:lnTo>
                  <a:pt x="0" y="14883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267944" y="3565787"/>
            <a:ext cx="3991356" cy="4114800"/>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3998115" y="1939988"/>
            <a:ext cx="9136764" cy="2095252"/>
          </a:xfrm>
          <a:prstGeom prst="rect">
            <a:avLst/>
          </a:prstGeom>
        </p:spPr>
        <p:txBody>
          <a:bodyPr lIns="0" tIns="0" rIns="0" bIns="0" rtlCol="0" anchor="t">
            <a:spAutoFit/>
          </a:bodyPr>
          <a:lstStyle/>
          <a:p>
            <a:pPr algn="ctr">
              <a:lnSpc>
                <a:spcPts val="8413"/>
              </a:lnSpc>
            </a:pPr>
            <a:r>
              <a:rPr lang="en-US" sz="6009" spc="120">
                <a:solidFill>
                  <a:srgbClr val="528BD8"/>
                </a:solidFill>
                <a:latin typeface="Paytone One"/>
              </a:rPr>
              <a:t>Ảnh hưởng của sự mất nước</a:t>
            </a:r>
          </a:p>
        </p:txBody>
      </p:sp>
      <p:sp>
        <p:nvSpPr>
          <p:cNvPr id="8" name="TextBox 8"/>
          <p:cNvSpPr txBox="1"/>
          <p:nvPr/>
        </p:nvSpPr>
        <p:spPr>
          <a:xfrm>
            <a:off x="3406057" y="4385027"/>
            <a:ext cx="9728822" cy="2323920"/>
          </a:xfrm>
          <a:prstGeom prst="rect">
            <a:avLst/>
          </a:prstGeom>
        </p:spPr>
        <p:txBody>
          <a:bodyPr lIns="0" tIns="0" rIns="0" bIns="0" rtlCol="0" anchor="t">
            <a:spAutoFit/>
          </a:bodyPr>
          <a:lstStyle/>
          <a:p>
            <a:pPr marL="648720" lvl="1" indent="-324360">
              <a:lnSpc>
                <a:spcPts val="4507"/>
              </a:lnSpc>
              <a:buFont typeface="Arial"/>
              <a:buChar char="•"/>
            </a:pPr>
            <a:r>
              <a:rPr lang="en-US" sz="3004" spc="150">
                <a:solidFill>
                  <a:srgbClr val="545454"/>
                </a:solidFill>
                <a:latin typeface="อีฟดอวอิ้ง"/>
              </a:rPr>
              <a:t>Làm giảm khả năng tự làm mát, giảm thể tích máu dẫn đến làm giảm lượng máu chảy tới tim.</a:t>
            </a:r>
          </a:p>
          <a:p>
            <a:pPr marL="648720" lvl="1" indent="-324360" algn="l">
              <a:lnSpc>
                <a:spcPts val="4507"/>
              </a:lnSpc>
              <a:spcBef>
                <a:spcPct val="0"/>
              </a:spcBef>
              <a:buFont typeface="Arial"/>
              <a:buChar char="•"/>
            </a:pPr>
            <a:r>
              <a:rPr lang="en-US" sz="3004" spc="150">
                <a:solidFill>
                  <a:srgbClr val="545454"/>
                </a:solidFill>
                <a:latin typeface="อีฟดอวอิ้ง"/>
              </a:rPr>
              <a:t>Làm mất các chất điện giải, ảnh hưởng tới khả năng co cơ.</a:t>
            </a:r>
          </a:p>
        </p:txBody>
      </p:sp>
    </p:spTree>
  </p:cSld>
  <p:clrMapOvr>
    <a:masterClrMapping/>
  </p:clrMapOvr>
  <p:transition>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41960"/>
            <a:ext cx="12361264" cy="3162052"/>
          </a:xfrm>
          <a:prstGeom prst="rect">
            <a:avLst/>
          </a:prstGeom>
        </p:spPr>
        <p:txBody>
          <a:bodyPr lIns="0" tIns="0" rIns="0" bIns="0" rtlCol="0" anchor="t">
            <a:spAutoFit/>
          </a:bodyPr>
          <a:lstStyle/>
          <a:p>
            <a:pPr marL="0" lvl="0" indent="0" algn="ctr">
              <a:lnSpc>
                <a:spcPts val="8413"/>
              </a:lnSpc>
              <a:spcBef>
                <a:spcPct val="0"/>
              </a:spcBef>
            </a:pPr>
            <a:r>
              <a:rPr lang="en-US" sz="6009" spc="120">
                <a:solidFill>
                  <a:srgbClr val="528BD8"/>
                </a:solidFill>
                <a:latin typeface="Paytone One Bold Italics"/>
              </a:rPr>
              <a:t>Sử dụng dinh dưỡng cho hoạt động luyện tập và thi đấu thể dục thể thao</a:t>
            </a:r>
          </a:p>
        </p:txBody>
      </p:sp>
      <p:sp>
        <p:nvSpPr>
          <p:cNvPr id="6" name="TextBox 6"/>
          <p:cNvSpPr txBox="1"/>
          <p:nvPr/>
        </p:nvSpPr>
        <p:spPr>
          <a:xfrm>
            <a:off x="4591751" y="6781890"/>
            <a:ext cx="8396377" cy="799921"/>
          </a:xfrm>
          <a:prstGeom prst="rect">
            <a:avLst/>
          </a:prstGeom>
        </p:spPr>
        <p:txBody>
          <a:bodyPr lIns="0" tIns="0" rIns="0" bIns="0" rtlCol="0" anchor="t">
            <a:spAutoFit/>
          </a:bodyPr>
          <a:lstStyle/>
          <a:p>
            <a:pPr marL="0" lvl="1" indent="0" algn="ctr">
              <a:lnSpc>
                <a:spcPts val="6007"/>
              </a:lnSpc>
              <a:spcBef>
                <a:spcPct val="0"/>
              </a:spcBef>
            </a:pPr>
            <a:r>
              <a:rPr lang="en-US" sz="4004" spc="200">
                <a:solidFill>
                  <a:srgbClr val="545454"/>
                </a:solidFill>
                <a:latin typeface="อีฟดอวอิ้ง"/>
              </a:rPr>
              <a:t>a. Thức ăn:</a:t>
            </a:r>
          </a:p>
        </p:txBody>
      </p:sp>
      <p:sp>
        <p:nvSpPr>
          <p:cNvPr id="7" name="Freeform 7"/>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879727" y="10267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41971" y="86183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750356" y="928635"/>
            <a:ext cx="7166924" cy="7952204"/>
          </a:xfrm>
          <a:custGeom>
            <a:avLst/>
            <a:gdLst/>
            <a:ahLst/>
            <a:cxnLst/>
            <a:rect l="l" t="t" r="r" b="b"/>
            <a:pathLst>
              <a:path w="7166924" h="7952204">
                <a:moveTo>
                  <a:pt x="0" y="0"/>
                </a:moveTo>
                <a:lnTo>
                  <a:pt x="7166924" y="0"/>
                </a:lnTo>
                <a:lnTo>
                  <a:pt x="7166924" y="7952204"/>
                </a:lnTo>
                <a:lnTo>
                  <a:pt x="0" y="7952204"/>
                </a:lnTo>
                <a:lnTo>
                  <a:pt x="0" y="0"/>
                </a:lnTo>
                <a:close/>
              </a:path>
            </a:pathLst>
          </a:custGeom>
          <a:blipFill>
            <a:blip r:embed="rId6"/>
            <a:stretch>
              <a:fillRect/>
            </a:stretch>
          </a:blipFill>
        </p:spPr>
      </p:sp>
      <p:sp>
        <p:nvSpPr>
          <p:cNvPr id="5" name="TextBox 5"/>
          <p:cNvSpPr txBox="1"/>
          <p:nvPr/>
        </p:nvSpPr>
        <p:spPr>
          <a:xfrm>
            <a:off x="1489542" y="2981072"/>
            <a:ext cx="10108552" cy="4543245"/>
          </a:xfrm>
          <a:prstGeom prst="rect">
            <a:avLst/>
          </a:prstGeom>
        </p:spPr>
        <p:txBody>
          <a:bodyPr lIns="0" tIns="0" rIns="0" bIns="0" rtlCol="0" anchor="t">
            <a:spAutoFit/>
          </a:bodyPr>
          <a:lstStyle/>
          <a:p>
            <a:pPr marL="648720" lvl="1" indent="-324360">
              <a:lnSpc>
                <a:spcPts val="4507"/>
              </a:lnSpc>
              <a:buFont typeface="Arial"/>
              <a:buChar char="•"/>
            </a:pPr>
            <a:r>
              <a:rPr lang="en-US" sz="3004" spc="150">
                <a:solidFill>
                  <a:srgbClr val="F98E2D"/>
                </a:solidFill>
                <a:latin typeface="Paytone One"/>
              </a:rPr>
              <a:t>Những ngày nắng nóng, độ ẩm cao</a:t>
            </a:r>
          </a:p>
          <a:p>
            <a:pPr>
              <a:lnSpc>
                <a:spcPts val="4507"/>
              </a:lnSpc>
            </a:pPr>
            <a:r>
              <a:rPr lang="en-US" sz="3004" spc="150">
                <a:solidFill>
                  <a:srgbClr val="545454"/>
                </a:solidFill>
                <a:latin typeface="Paytone One"/>
              </a:rPr>
              <a:t>+ Lựa chọn thời điểm, địa điểm có nhiệt độ không khí thấp hơn, giàu oxygen để luyện tập.</a:t>
            </a:r>
          </a:p>
          <a:p>
            <a:pPr>
              <a:lnSpc>
                <a:spcPts val="4507"/>
              </a:lnSpc>
            </a:pPr>
            <a:r>
              <a:rPr lang="en-US" sz="3004" spc="150">
                <a:solidFill>
                  <a:srgbClr val="545454"/>
                </a:solidFill>
                <a:latin typeface="Paytone One"/>
              </a:rPr>
              <a:t>+ Rút ngắn thời gian luyện tập, tăng số lượng các quãng nghỉ ngắn trong buổi tập ở nơi thoáng mát.</a:t>
            </a:r>
          </a:p>
          <a:p>
            <a:pPr>
              <a:lnSpc>
                <a:spcPts val="4507"/>
              </a:lnSpc>
            </a:pPr>
            <a:r>
              <a:rPr lang="en-US" sz="3004" spc="150">
                <a:solidFill>
                  <a:srgbClr val="545454"/>
                </a:solidFill>
                <a:latin typeface="Paytone One"/>
              </a:rPr>
              <a:t>+ Thả lỏng và hồi phục tích cực sau luyện tập.</a:t>
            </a:r>
          </a:p>
          <a:p>
            <a:pPr algn="l">
              <a:lnSpc>
                <a:spcPts val="4507"/>
              </a:lnSpc>
            </a:pPr>
            <a:endParaRPr lang="en-US" sz="3004" spc="150">
              <a:solidFill>
                <a:srgbClr val="545454"/>
              </a:solidFill>
              <a:latin typeface="Paytone One"/>
            </a:endParaRPr>
          </a:p>
        </p:txBody>
      </p:sp>
    </p:spTree>
  </p:cSld>
  <p:clrMapOvr>
    <a:masterClrMapping/>
  </p:clrMapOvr>
  <p:transition>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2345899"/>
            <a:ext cx="12361264" cy="6133921"/>
          </a:xfrm>
          <a:prstGeom prst="rect">
            <a:avLst/>
          </a:prstGeom>
        </p:spPr>
        <p:txBody>
          <a:bodyPr lIns="0" tIns="0" rIns="0" bIns="0" rtlCol="0" anchor="t">
            <a:spAutoFit/>
          </a:bodyPr>
          <a:lstStyle/>
          <a:p>
            <a:pPr algn="ctr">
              <a:lnSpc>
                <a:spcPts val="6007"/>
              </a:lnSpc>
            </a:pPr>
            <a:r>
              <a:rPr lang="en-US" sz="4004" spc="200">
                <a:solidFill>
                  <a:srgbClr val="545454"/>
                </a:solidFill>
                <a:latin typeface="อีฟดอวอิ้ง"/>
              </a:rPr>
              <a:t>Bữa ăn trước luyện tập và thi đấu: cần có giá trị dinh dưỡng cao, khối lượng nhỏ, dễ tiêu hóa, chứa nhiều carbohydrate, phosphorus, vitamin C.</a:t>
            </a:r>
          </a:p>
          <a:p>
            <a:pPr marL="864615" lvl="1" indent="-432307">
              <a:lnSpc>
                <a:spcPts val="6007"/>
              </a:lnSpc>
              <a:spcBef>
                <a:spcPct val="0"/>
              </a:spcBef>
              <a:buFont typeface="Arial"/>
              <a:buChar char="•"/>
            </a:pPr>
            <a:r>
              <a:rPr lang="en-US" sz="4004" spc="200">
                <a:solidFill>
                  <a:srgbClr val="545454"/>
                </a:solidFill>
                <a:latin typeface="อีฟดอวอิ้ง"/>
              </a:rPr>
              <a:t>Bữa ăn sau luyện tập: cần đáp ứng về nhu cầu chất đạm, chất bột đường, có nhiều chất xơ giúp hồi phục, dữ trữ năng lượng; đảm bảo đáp ứng đầy đủ các khoáng chất và vitamin</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24290"/>
            <a:ext cx="12361264" cy="3847921"/>
          </a:xfrm>
          <a:prstGeom prst="rect">
            <a:avLst/>
          </a:prstGeom>
        </p:spPr>
        <p:txBody>
          <a:bodyPr lIns="0" tIns="0" rIns="0" bIns="0" rtlCol="0" anchor="t">
            <a:spAutoFit/>
          </a:bodyPr>
          <a:lstStyle/>
          <a:p>
            <a:pPr marL="864615" lvl="1" indent="-432307">
              <a:lnSpc>
                <a:spcPts val="6007"/>
              </a:lnSpc>
              <a:buFont typeface="Arial"/>
              <a:buChar char="•"/>
            </a:pPr>
            <a:r>
              <a:rPr lang="en-US" sz="4004" spc="200">
                <a:solidFill>
                  <a:srgbClr val="545454"/>
                </a:solidFill>
                <a:latin typeface="อีฟดอวอิ้ง"/>
              </a:rPr>
              <a:t>Bữa ăn phải đúng giờ mới tạo được cảm giác ngon miệng, không nên ăn nhanh</a:t>
            </a:r>
          </a:p>
          <a:p>
            <a:pPr marL="864615" lvl="1" indent="-432307">
              <a:lnSpc>
                <a:spcPts val="6007"/>
              </a:lnSpc>
              <a:buFont typeface="Arial"/>
              <a:buChar char="•"/>
            </a:pPr>
            <a:r>
              <a:rPr lang="en-US" sz="4004" spc="200">
                <a:solidFill>
                  <a:srgbClr val="545454"/>
                </a:solidFill>
                <a:latin typeface="อีฟดอวอิ้ง"/>
              </a:rPr>
              <a:t>Không nên luyện tập ngay sau khi ăn, vận động ngay sau khi ăn</a:t>
            </a:r>
          </a:p>
          <a:p>
            <a:pPr marL="864615" lvl="1" indent="-432307">
              <a:lnSpc>
                <a:spcPts val="6007"/>
              </a:lnSpc>
              <a:spcBef>
                <a:spcPct val="0"/>
              </a:spcBef>
              <a:buFont typeface="Arial"/>
              <a:buChar char="•"/>
            </a:pPr>
            <a:r>
              <a:rPr lang="en-US" sz="4004" spc="200">
                <a:solidFill>
                  <a:srgbClr val="545454"/>
                </a:solidFill>
                <a:latin typeface="อีฟดอวอิ้ง"/>
              </a:rPr>
              <a:t>Không nên ăn ngay sau khi dừng luyện tập.</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24290"/>
            <a:ext cx="12361264" cy="3847921"/>
          </a:xfrm>
          <a:prstGeom prst="rect">
            <a:avLst/>
          </a:prstGeom>
        </p:spPr>
        <p:txBody>
          <a:bodyPr lIns="0" tIns="0" rIns="0" bIns="0" rtlCol="0" anchor="t">
            <a:spAutoFit/>
          </a:bodyPr>
          <a:lstStyle/>
          <a:p>
            <a:pPr>
              <a:lnSpc>
                <a:spcPts val="6007"/>
              </a:lnSpc>
            </a:pPr>
            <a:r>
              <a:rPr lang="en-US" sz="4004" spc="200">
                <a:solidFill>
                  <a:srgbClr val="545454"/>
                </a:solidFill>
                <a:latin typeface="อีฟดอวอิ้ง"/>
              </a:rPr>
              <a:t>b. Nước uống:</a:t>
            </a:r>
          </a:p>
          <a:p>
            <a:pPr>
              <a:lnSpc>
                <a:spcPts val="6007"/>
              </a:lnSpc>
              <a:spcBef>
                <a:spcPct val="0"/>
              </a:spcBef>
            </a:pPr>
            <a:r>
              <a:rPr lang="en-US" sz="4004" spc="200">
                <a:solidFill>
                  <a:srgbClr val="545454"/>
                </a:solidFill>
                <a:latin typeface="อีฟดอวอิ้ง"/>
              </a:rPr>
              <a:t>Cung cấp lượng nước vừa đủ với phương pháp uống từng ngụm nhỏ, uống nhiều lần trong hoạt động luyện tập và thi đấu TDTT mang lại nhiều lợi ích cho sức khỏe.</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41960"/>
            <a:ext cx="12361264" cy="3162052"/>
          </a:xfrm>
          <a:prstGeom prst="rect">
            <a:avLst/>
          </a:prstGeom>
        </p:spPr>
        <p:txBody>
          <a:bodyPr lIns="0" tIns="0" rIns="0" bIns="0" rtlCol="0" anchor="t">
            <a:spAutoFit/>
          </a:bodyPr>
          <a:lstStyle/>
          <a:p>
            <a:pPr marL="0" lvl="0" indent="0" algn="ctr">
              <a:lnSpc>
                <a:spcPts val="8413"/>
              </a:lnSpc>
              <a:spcBef>
                <a:spcPct val="0"/>
              </a:spcBef>
            </a:pPr>
            <a:r>
              <a:rPr lang="en-US" sz="6009" spc="120">
                <a:solidFill>
                  <a:srgbClr val="528BD8"/>
                </a:solidFill>
                <a:latin typeface="Paytone One Bold Italics"/>
              </a:rPr>
              <a:t>Chế độ dinh dưỡng hợp lí trong hoạt động thể dục thể thao</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2362290"/>
            <a:ext cx="12361264" cy="5371921"/>
          </a:xfrm>
          <a:prstGeom prst="rect">
            <a:avLst/>
          </a:prstGeom>
        </p:spPr>
        <p:txBody>
          <a:bodyPr lIns="0" tIns="0" rIns="0" bIns="0" rtlCol="0" anchor="t">
            <a:spAutoFit/>
          </a:bodyPr>
          <a:lstStyle/>
          <a:p>
            <a:pPr marL="864615" lvl="1" indent="-432307">
              <a:lnSpc>
                <a:spcPts val="6007"/>
              </a:lnSpc>
              <a:buFont typeface="Arial"/>
              <a:buChar char="•"/>
            </a:pPr>
            <a:r>
              <a:rPr lang="en-US" sz="4004" spc="200">
                <a:solidFill>
                  <a:srgbClr val="545454"/>
                </a:solidFill>
                <a:latin typeface="อีฟดอวอิ้ง"/>
              </a:rPr>
              <a:t>Hợp lí về số lượng: Đáp ứng đủ nhu cầu về năng lượng cho cơ thể tiến hành các hoạt động trong ngày.</a:t>
            </a:r>
          </a:p>
          <a:p>
            <a:pPr marL="864615" lvl="1" indent="-432307">
              <a:lnSpc>
                <a:spcPts val="6007"/>
              </a:lnSpc>
              <a:buFont typeface="Arial"/>
              <a:buChar char="•"/>
            </a:pPr>
            <a:r>
              <a:rPr lang="en-US" sz="4004" spc="200">
                <a:solidFill>
                  <a:srgbClr val="545454"/>
                </a:solidFill>
                <a:latin typeface="อีฟดอวอิ้ง"/>
              </a:rPr>
              <a:t>Hợp lí về chất lượng: Đủ chất và cân đối về tỉ lệ giữa các chất dinh dưỡng.</a:t>
            </a:r>
          </a:p>
          <a:p>
            <a:pPr marL="864615" lvl="1" indent="-432307">
              <a:lnSpc>
                <a:spcPts val="6007"/>
              </a:lnSpc>
              <a:spcBef>
                <a:spcPct val="0"/>
              </a:spcBef>
              <a:buFont typeface="Arial"/>
              <a:buChar char="•"/>
            </a:pPr>
            <a:r>
              <a:rPr lang="en-US" sz="4004" spc="200">
                <a:solidFill>
                  <a:srgbClr val="545454"/>
                </a:solidFill>
                <a:latin typeface="อีฟดอวอิ้ง"/>
              </a:rPr>
              <a:t>Hợp lí về thời điểm, số lần: Ăn đúng giờ, đúng số lượng bữa ăn trong ngày.</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TextBox 3"/>
          <p:cNvSpPr txBox="1"/>
          <p:nvPr/>
        </p:nvSpPr>
        <p:spPr>
          <a:xfrm>
            <a:off x="2233061" y="2206179"/>
            <a:ext cx="6013248" cy="1028452"/>
          </a:xfrm>
          <a:prstGeom prst="rect">
            <a:avLst/>
          </a:prstGeom>
        </p:spPr>
        <p:txBody>
          <a:bodyPr lIns="0" tIns="0" rIns="0" bIns="0" rtlCol="0" anchor="t">
            <a:spAutoFit/>
          </a:bodyPr>
          <a:lstStyle/>
          <a:p>
            <a:pPr marL="0" lvl="0" indent="0" algn="l">
              <a:lnSpc>
                <a:spcPts val="8413"/>
              </a:lnSpc>
              <a:spcBef>
                <a:spcPct val="0"/>
              </a:spcBef>
            </a:pPr>
            <a:r>
              <a:rPr lang="en-US" sz="6009" spc="120" dirty="0" err="1">
                <a:solidFill>
                  <a:srgbClr val="528BD8"/>
                </a:solidFill>
                <a:latin typeface="Paytone One Bold Italics"/>
              </a:rPr>
              <a:t>Câu</a:t>
            </a:r>
            <a:r>
              <a:rPr lang="en-US" sz="6009" spc="120" dirty="0">
                <a:solidFill>
                  <a:srgbClr val="528BD8"/>
                </a:solidFill>
                <a:latin typeface="Paytone One Bold Italics"/>
              </a:rPr>
              <a:t> </a:t>
            </a:r>
            <a:r>
              <a:rPr lang="en-US" sz="6009" spc="120" dirty="0" err="1">
                <a:solidFill>
                  <a:srgbClr val="528BD8"/>
                </a:solidFill>
                <a:latin typeface="Paytone One Bold Italics"/>
              </a:rPr>
              <a:t>hỏi</a:t>
            </a:r>
            <a:r>
              <a:rPr lang="en-US" sz="6009" spc="120" dirty="0">
                <a:solidFill>
                  <a:srgbClr val="528BD8"/>
                </a:solidFill>
                <a:latin typeface="Paytone One Bold Italics"/>
              </a:rPr>
              <a:t> ?</a:t>
            </a:r>
          </a:p>
        </p:txBody>
      </p:sp>
      <p:sp>
        <p:nvSpPr>
          <p:cNvPr id="4" name="TextBox 4"/>
          <p:cNvSpPr txBox="1"/>
          <p:nvPr/>
        </p:nvSpPr>
        <p:spPr>
          <a:xfrm>
            <a:off x="2233061" y="3186767"/>
            <a:ext cx="7977887" cy="1752420"/>
          </a:xfrm>
          <a:prstGeom prst="rect">
            <a:avLst/>
          </a:prstGeom>
        </p:spPr>
        <p:txBody>
          <a:bodyPr lIns="0" tIns="0" rIns="0" bIns="0" rtlCol="0" anchor="t">
            <a:spAutoFit/>
          </a:bodyPr>
          <a:lstStyle/>
          <a:p>
            <a:pPr marL="648720" lvl="1" indent="-324360" algn="l">
              <a:lnSpc>
                <a:spcPts val="4507"/>
              </a:lnSpc>
              <a:spcBef>
                <a:spcPct val="0"/>
              </a:spcBef>
              <a:buFont typeface="Arial"/>
              <a:buChar char="•"/>
            </a:pPr>
            <a:r>
              <a:rPr lang="en-US" sz="3004" spc="150" dirty="0" err="1">
                <a:solidFill>
                  <a:srgbClr val="545454"/>
                </a:solidFill>
                <a:latin typeface="อีฟดอวอิ้ง"/>
              </a:rPr>
              <a:t>Trình</a:t>
            </a:r>
            <a:r>
              <a:rPr lang="en-US" sz="3004" spc="150" dirty="0">
                <a:solidFill>
                  <a:srgbClr val="545454"/>
                </a:solidFill>
                <a:latin typeface="อีฟดอวอิ้ง"/>
              </a:rPr>
              <a:t> </a:t>
            </a:r>
            <a:r>
              <a:rPr lang="en-US" sz="3004" spc="150" dirty="0" err="1">
                <a:solidFill>
                  <a:srgbClr val="545454"/>
                </a:solidFill>
                <a:latin typeface="อีฟดอวอิ้ง"/>
              </a:rPr>
              <a:t>bày</a:t>
            </a:r>
            <a:r>
              <a:rPr lang="en-US" sz="3004" spc="150" dirty="0">
                <a:solidFill>
                  <a:srgbClr val="545454"/>
                </a:solidFill>
                <a:latin typeface="อีฟดอวอิ้ง"/>
              </a:rPr>
              <a:t> </a:t>
            </a:r>
            <a:r>
              <a:rPr lang="en-US" sz="3004" spc="150" dirty="0" err="1">
                <a:solidFill>
                  <a:srgbClr val="545454"/>
                </a:solidFill>
                <a:latin typeface="อีฟดอวอิ้ง"/>
              </a:rPr>
              <a:t>tác</a:t>
            </a:r>
            <a:r>
              <a:rPr lang="en-US" sz="3004" spc="150" dirty="0">
                <a:solidFill>
                  <a:srgbClr val="545454"/>
                </a:solidFill>
                <a:latin typeface="อีฟดอวอิ้ง"/>
              </a:rPr>
              <a:t> </a:t>
            </a:r>
            <a:r>
              <a:rPr lang="en-US" sz="3004" spc="150" dirty="0" err="1">
                <a:solidFill>
                  <a:srgbClr val="545454"/>
                </a:solidFill>
                <a:latin typeface="อีฟดอวอิ้ง"/>
              </a:rPr>
              <a:t>dụng</a:t>
            </a:r>
            <a:r>
              <a:rPr lang="en-US" sz="3004" spc="150" dirty="0">
                <a:solidFill>
                  <a:srgbClr val="545454"/>
                </a:solidFill>
                <a:latin typeface="อีฟดอวอิ้ง"/>
              </a:rPr>
              <a:t> </a:t>
            </a:r>
            <a:r>
              <a:rPr lang="en-US" sz="3004" spc="150" dirty="0" err="1">
                <a:solidFill>
                  <a:srgbClr val="545454"/>
                </a:solidFill>
                <a:latin typeface="อีฟดอวอิ้ง"/>
              </a:rPr>
              <a:t>và</a:t>
            </a:r>
            <a:r>
              <a:rPr lang="en-US" sz="3004" spc="150" dirty="0">
                <a:solidFill>
                  <a:srgbClr val="545454"/>
                </a:solidFill>
                <a:latin typeface="อีฟดอวอิ้ง"/>
              </a:rPr>
              <a:t> </a:t>
            </a:r>
            <a:r>
              <a:rPr lang="en-US" sz="3004" spc="150" dirty="0" err="1">
                <a:solidFill>
                  <a:srgbClr val="545454"/>
                </a:solidFill>
                <a:latin typeface="อีฟดอวอิ้ง"/>
              </a:rPr>
              <a:t>tác</a:t>
            </a:r>
            <a:r>
              <a:rPr lang="en-US" sz="3004" spc="150" dirty="0">
                <a:solidFill>
                  <a:srgbClr val="545454"/>
                </a:solidFill>
                <a:latin typeface="อีฟดอวอิ้ง"/>
              </a:rPr>
              <a:t> </a:t>
            </a:r>
            <a:r>
              <a:rPr lang="en-US" sz="3004" spc="150" dirty="0" err="1">
                <a:solidFill>
                  <a:srgbClr val="545454"/>
                </a:solidFill>
                <a:latin typeface="อีฟดอวอิ้ง"/>
              </a:rPr>
              <a:t>hại</a:t>
            </a:r>
            <a:r>
              <a:rPr lang="en-US" sz="3004" spc="150" dirty="0">
                <a:solidFill>
                  <a:srgbClr val="545454"/>
                </a:solidFill>
                <a:latin typeface="อีฟดอวอิ้ง"/>
              </a:rPr>
              <a:t> </a:t>
            </a:r>
            <a:r>
              <a:rPr lang="en-US" sz="3004" spc="150" dirty="0" err="1">
                <a:solidFill>
                  <a:srgbClr val="545454"/>
                </a:solidFill>
                <a:latin typeface="อีฟดอวอิ้ง"/>
              </a:rPr>
              <a:t>của</a:t>
            </a:r>
            <a:r>
              <a:rPr lang="en-US" sz="3004" spc="150" dirty="0">
                <a:solidFill>
                  <a:srgbClr val="545454"/>
                </a:solidFill>
                <a:latin typeface="อีฟดอวอิ้ง"/>
              </a:rPr>
              <a:t> </a:t>
            </a:r>
            <a:r>
              <a:rPr lang="en-US" sz="3004" spc="150" dirty="0" err="1">
                <a:solidFill>
                  <a:srgbClr val="545454"/>
                </a:solidFill>
                <a:latin typeface="อีฟดอวอิ้ง"/>
              </a:rPr>
              <a:t>ánh</a:t>
            </a:r>
            <a:r>
              <a:rPr lang="en-US" sz="3004" spc="150" dirty="0">
                <a:solidFill>
                  <a:srgbClr val="545454"/>
                </a:solidFill>
                <a:latin typeface="อีฟดอวอิ้ง"/>
              </a:rPr>
              <a:t> </a:t>
            </a:r>
            <a:r>
              <a:rPr lang="en-US" sz="3004" spc="150" dirty="0" err="1">
                <a:solidFill>
                  <a:srgbClr val="545454"/>
                </a:solidFill>
                <a:latin typeface="อีฟดอวอิ้ง"/>
              </a:rPr>
              <a:t>sáng</a:t>
            </a:r>
            <a:r>
              <a:rPr lang="en-US" sz="3004" spc="150" dirty="0">
                <a:solidFill>
                  <a:srgbClr val="545454"/>
                </a:solidFill>
                <a:latin typeface="อีฟดอวอิ้ง"/>
              </a:rPr>
              <a:t> </a:t>
            </a:r>
            <a:r>
              <a:rPr lang="en-US" sz="3004" spc="150" dirty="0" err="1">
                <a:solidFill>
                  <a:srgbClr val="545454"/>
                </a:solidFill>
                <a:latin typeface="อีฟดอวอิ้ง"/>
              </a:rPr>
              <a:t>mặt</a:t>
            </a:r>
            <a:r>
              <a:rPr lang="en-US" sz="3004" spc="150" dirty="0">
                <a:solidFill>
                  <a:srgbClr val="545454"/>
                </a:solidFill>
                <a:latin typeface="อีฟดอวอิ้ง"/>
              </a:rPr>
              <a:t> </a:t>
            </a:r>
            <a:r>
              <a:rPr lang="en-US" sz="3004" spc="150" dirty="0" err="1">
                <a:solidFill>
                  <a:srgbClr val="545454"/>
                </a:solidFill>
                <a:latin typeface="อีฟดอวอิ้ง"/>
              </a:rPr>
              <a:t>trời</a:t>
            </a:r>
            <a:r>
              <a:rPr lang="en-US" sz="3004" spc="150" dirty="0">
                <a:solidFill>
                  <a:srgbClr val="545454"/>
                </a:solidFill>
                <a:latin typeface="อีฟดอวอิ้ง"/>
              </a:rPr>
              <a:t> </a:t>
            </a:r>
            <a:r>
              <a:rPr lang="en-US" sz="3004" spc="150" dirty="0" err="1">
                <a:solidFill>
                  <a:srgbClr val="545454"/>
                </a:solidFill>
                <a:latin typeface="อีฟดอวอิ้ง"/>
              </a:rPr>
              <a:t>đối</a:t>
            </a:r>
            <a:r>
              <a:rPr lang="en-US" sz="3004" spc="150" dirty="0">
                <a:solidFill>
                  <a:srgbClr val="545454"/>
                </a:solidFill>
                <a:latin typeface="อีฟดอวอิ้ง"/>
              </a:rPr>
              <a:t> </a:t>
            </a:r>
            <a:r>
              <a:rPr lang="en-US" sz="3004" spc="150" dirty="0" err="1">
                <a:solidFill>
                  <a:srgbClr val="545454"/>
                </a:solidFill>
                <a:latin typeface="อีฟดอวอิ้ง"/>
              </a:rPr>
              <a:t>với</a:t>
            </a:r>
            <a:r>
              <a:rPr lang="en-US" sz="3004" spc="150" dirty="0">
                <a:solidFill>
                  <a:srgbClr val="545454"/>
                </a:solidFill>
                <a:latin typeface="อีฟดอวอิ้ง"/>
              </a:rPr>
              <a:t> </a:t>
            </a:r>
            <a:r>
              <a:rPr lang="en-US" sz="3004" spc="150" dirty="0" err="1">
                <a:solidFill>
                  <a:srgbClr val="545454"/>
                </a:solidFill>
                <a:latin typeface="อีฟดอวอิ้ง"/>
              </a:rPr>
              <a:t>cơ</a:t>
            </a:r>
            <a:r>
              <a:rPr lang="en-US" sz="3004" spc="150" dirty="0">
                <a:solidFill>
                  <a:srgbClr val="545454"/>
                </a:solidFill>
                <a:latin typeface="อีฟดอวอิ้ง"/>
              </a:rPr>
              <a:t> </a:t>
            </a:r>
            <a:r>
              <a:rPr lang="en-US" sz="3004" spc="150" dirty="0" err="1">
                <a:solidFill>
                  <a:srgbClr val="545454"/>
                </a:solidFill>
                <a:latin typeface="อีฟดอวอิ้ง"/>
              </a:rPr>
              <a:t>thể</a:t>
            </a:r>
            <a:r>
              <a:rPr lang="en-US" sz="3004" spc="150" dirty="0">
                <a:solidFill>
                  <a:srgbClr val="545454"/>
                </a:solidFill>
                <a:latin typeface="อีฟดอวอิ้ง"/>
              </a:rPr>
              <a:t> </a:t>
            </a:r>
            <a:r>
              <a:rPr lang="en-US" sz="3004" spc="150" dirty="0" err="1">
                <a:solidFill>
                  <a:srgbClr val="545454"/>
                </a:solidFill>
                <a:latin typeface="อีฟดอวอิ้ง"/>
              </a:rPr>
              <a:t>khi</a:t>
            </a:r>
            <a:r>
              <a:rPr lang="en-US" sz="3004" spc="150" dirty="0">
                <a:solidFill>
                  <a:srgbClr val="545454"/>
                </a:solidFill>
                <a:latin typeface="อีฟดอวอิ้ง"/>
              </a:rPr>
              <a:t> </a:t>
            </a:r>
            <a:r>
              <a:rPr lang="en-US" sz="3004" spc="150" dirty="0" err="1">
                <a:solidFill>
                  <a:srgbClr val="545454"/>
                </a:solidFill>
                <a:latin typeface="อีฟดอวอิ้ง"/>
              </a:rPr>
              <a:t>hoạt</a:t>
            </a:r>
            <a:r>
              <a:rPr lang="en-US" sz="3004" spc="150" dirty="0">
                <a:solidFill>
                  <a:srgbClr val="545454"/>
                </a:solidFill>
                <a:latin typeface="อีฟดอวอิ้ง"/>
              </a:rPr>
              <a:t> </a:t>
            </a:r>
            <a:r>
              <a:rPr lang="en-US" sz="3004" spc="150" dirty="0" err="1">
                <a:solidFill>
                  <a:srgbClr val="545454"/>
                </a:solidFill>
                <a:latin typeface="อีฟดอวอิ้ง"/>
              </a:rPr>
              <a:t>động</a:t>
            </a:r>
            <a:r>
              <a:rPr lang="en-US" sz="3004" spc="150" dirty="0">
                <a:solidFill>
                  <a:srgbClr val="545454"/>
                </a:solidFill>
                <a:latin typeface="อีฟดอวอิ้ง"/>
              </a:rPr>
              <a:t> TDTT.</a:t>
            </a:r>
          </a:p>
        </p:txBody>
      </p:sp>
      <p:sp>
        <p:nvSpPr>
          <p:cNvPr id="5" name="TextBox 5"/>
          <p:cNvSpPr txBox="1"/>
          <p:nvPr/>
        </p:nvSpPr>
        <p:spPr>
          <a:xfrm>
            <a:off x="2233061" y="4825063"/>
            <a:ext cx="7977887" cy="1752420"/>
          </a:xfrm>
          <a:prstGeom prst="rect">
            <a:avLst/>
          </a:prstGeom>
        </p:spPr>
        <p:txBody>
          <a:bodyPr lIns="0" tIns="0" rIns="0" bIns="0" rtlCol="0" anchor="t">
            <a:spAutoFit/>
          </a:bodyPr>
          <a:lstStyle/>
          <a:p>
            <a:pPr marL="648720" lvl="1" indent="-324360" algn="l">
              <a:lnSpc>
                <a:spcPts val="4507"/>
              </a:lnSpc>
              <a:buFont typeface="Arial"/>
              <a:buChar char="•"/>
            </a:pPr>
            <a:r>
              <a:rPr lang="en-US" sz="3004" spc="150" dirty="0">
                <a:solidFill>
                  <a:srgbClr val="545454"/>
                </a:solidFill>
                <a:latin typeface="อีฟดอวอิ้ง"/>
              </a:rPr>
              <a:t>Trong </a:t>
            </a:r>
            <a:r>
              <a:rPr lang="en-US" sz="3004" spc="150" dirty="0" err="1">
                <a:solidFill>
                  <a:srgbClr val="545454"/>
                </a:solidFill>
                <a:latin typeface="อีฟดอวอิ้ง"/>
              </a:rPr>
              <a:t>những</a:t>
            </a:r>
            <a:r>
              <a:rPr lang="en-US" sz="3004" spc="150" dirty="0">
                <a:solidFill>
                  <a:srgbClr val="545454"/>
                </a:solidFill>
                <a:latin typeface="อีฟดอวอิ้ง"/>
              </a:rPr>
              <a:t> </a:t>
            </a:r>
            <a:r>
              <a:rPr lang="en-US" sz="3004" spc="150" dirty="0" err="1">
                <a:solidFill>
                  <a:srgbClr val="545454"/>
                </a:solidFill>
                <a:latin typeface="อีฟดอวอิ้ง"/>
              </a:rPr>
              <a:t>ngày</a:t>
            </a:r>
            <a:r>
              <a:rPr lang="en-US" sz="3004" spc="150" dirty="0">
                <a:solidFill>
                  <a:srgbClr val="545454"/>
                </a:solidFill>
                <a:latin typeface="อีฟดอวอิ้ง"/>
              </a:rPr>
              <a:t> </a:t>
            </a:r>
            <a:r>
              <a:rPr lang="en-US" sz="3004" spc="150" dirty="0" err="1">
                <a:solidFill>
                  <a:srgbClr val="545454"/>
                </a:solidFill>
                <a:latin typeface="อีฟดอวอิ้ง"/>
              </a:rPr>
              <a:t>nắng</a:t>
            </a:r>
            <a:r>
              <a:rPr lang="en-US" sz="3004" spc="150" dirty="0">
                <a:solidFill>
                  <a:srgbClr val="545454"/>
                </a:solidFill>
                <a:latin typeface="อีฟดอวอิ้ง"/>
              </a:rPr>
              <a:t> </a:t>
            </a:r>
            <a:r>
              <a:rPr lang="en-US" sz="3004" spc="150" dirty="0" err="1">
                <a:solidFill>
                  <a:srgbClr val="545454"/>
                </a:solidFill>
                <a:latin typeface="อีฟดอวอิ้ง"/>
              </a:rPr>
              <a:t>nóng</a:t>
            </a:r>
            <a:r>
              <a:rPr lang="en-US" sz="3004" spc="150" dirty="0">
                <a:solidFill>
                  <a:srgbClr val="545454"/>
                </a:solidFill>
                <a:latin typeface="อีฟดอวอิ้ง"/>
              </a:rPr>
              <a:t>, </a:t>
            </a:r>
            <a:r>
              <a:rPr lang="en-US" sz="3004" spc="150" dirty="0" err="1">
                <a:solidFill>
                  <a:srgbClr val="545454"/>
                </a:solidFill>
                <a:latin typeface="อีฟดอวอิ้ง"/>
              </a:rPr>
              <a:t>thời</a:t>
            </a:r>
            <a:r>
              <a:rPr lang="en-US" sz="3004" spc="150" dirty="0">
                <a:solidFill>
                  <a:srgbClr val="545454"/>
                </a:solidFill>
                <a:latin typeface="อีฟดอวอิ้ง"/>
              </a:rPr>
              <a:t> </a:t>
            </a:r>
            <a:r>
              <a:rPr lang="en-US" sz="3004" spc="150" dirty="0" err="1">
                <a:solidFill>
                  <a:srgbClr val="545454"/>
                </a:solidFill>
                <a:latin typeface="อีฟดอวอิ้ง"/>
              </a:rPr>
              <a:t>điểm</a:t>
            </a:r>
            <a:r>
              <a:rPr lang="en-US" sz="3004" spc="150" dirty="0">
                <a:solidFill>
                  <a:srgbClr val="545454"/>
                </a:solidFill>
                <a:latin typeface="อีฟดอวอิ้ง"/>
              </a:rPr>
              <a:t> </a:t>
            </a:r>
            <a:r>
              <a:rPr lang="en-US" sz="3004" spc="150" dirty="0" err="1">
                <a:solidFill>
                  <a:srgbClr val="545454"/>
                </a:solidFill>
                <a:latin typeface="อีฟดอวอิ้ง"/>
              </a:rPr>
              <a:t>nào</a:t>
            </a:r>
            <a:r>
              <a:rPr lang="en-US" sz="3004" spc="150" dirty="0">
                <a:solidFill>
                  <a:srgbClr val="545454"/>
                </a:solidFill>
                <a:latin typeface="อีฟดอวอิ้ง"/>
              </a:rPr>
              <a:t> </a:t>
            </a:r>
            <a:r>
              <a:rPr lang="en-US" sz="3004" spc="150" dirty="0" err="1">
                <a:solidFill>
                  <a:srgbClr val="545454"/>
                </a:solidFill>
                <a:latin typeface="อีฟดอวอิ้ง"/>
              </a:rPr>
              <a:t>thích</a:t>
            </a:r>
            <a:r>
              <a:rPr lang="en-US" sz="3004" spc="150" dirty="0">
                <a:solidFill>
                  <a:srgbClr val="545454"/>
                </a:solidFill>
                <a:latin typeface="อีฟดอวอิ้ง"/>
              </a:rPr>
              <a:t> </a:t>
            </a:r>
            <a:r>
              <a:rPr lang="en-US" sz="3004" spc="150" dirty="0" err="1">
                <a:solidFill>
                  <a:srgbClr val="545454"/>
                </a:solidFill>
                <a:latin typeface="อีฟดอวอิ้ง"/>
              </a:rPr>
              <a:t>hợp</a:t>
            </a:r>
            <a:r>
              <a:rPr lang="en-US" sz="3004" spc="150" dirty="0">
                <a:solidFill>
                  <a:srgbClr val="545454"/>
                </a:solidFill>
                <a:latin typeface="อีฟดอวอิ้ง"/>
              </a:rPr>
              <a:t> </a:t>
            </a:r>
            <a:r>
              <a:rPr lang="en-US" sz="3004" spc="150" dirty="0" err="1">
                <a:solidFill>
                  <a:srgbClr val="545454"/>
                </a:solidFill>
                <a:latin typeface="อีฟดอวอิ้ง"/>
              </a:rPr>
              <a:t>để</a:t>
            </a:r>
            <a:r>
              <a:rPr lang="en-US" sz="3004" spc="150" dirty="0">
                <a:solidFill>
                  <a:srgbClr val="545454"/>
                </a:solidFill>
                <a:latin typeface="อีฟดอวอิ้ง"/>
              </a:rPr>
              <a:t> </a:t>
            </a:r>
            <a:r>
              <a:rPr lang="en-US" sz="3004" spc="150" dirty="0" err="1">
                <a:solidFill>
                  <a:srgbClr val="545454"/>
                </a:solidFill>
                <a:latin typeface="อีฟดอวอิ้ง"/>
              </a:rPr>
              <a:t>luyện</a:t>
            </a:r>
            <a:r>
              <a:rPr lang="en-US" sz="3004" spc="150" dirty="0">
                <a:solidFill>
                  <a:srgbClr val="545454"/>
                </a:solidFill>
                <a:latin typeface="อีฟดอวอิ้ง"/>
              </a:rPr>
              <a:t> </a:t>
            </a:r>
            <a:r>
              <a:rPr lang="en-US" sz="3004" spc="150" dirty="0" err="1">
                <a:solidFill>
                  <a:srgbClr val="545454"/>
                </a:solidFill>
                <a:latin typeface="อีฟดอวอิ้ง"/>
              </a:rPr>
              <a:t>tập</a:t>
            </a:r>
            <a:r>
              <a:rPr lang="en-US" sz="3004" spc="150" dirty="0">
                <a:solidFill>
                  <a:srgbClr val="545454"/>
                </a:solidFill>
                <a:latin typeface="อีฟดอวอิ้ง"/>
              </a:rPr>
              <a:t> </a:t>
            </a:r>
            <a:r>
              <a:rPr lang="en-US" sz="3004" spc="150" dirty="0" err="1">
                <a:solidFill>
                  <a:srgbClr val="545454"/>
                </a:solidFill>
                <a:latin typeface="อีฟดอวอิ้ง"/>
              </a:rPr>
              <a:t>cầu</a:t>
            </a:r>
            <a:r>
              <a:rPr lang="en-US" sz="3004" spc="150" dirty="0">
                <a:solidFill>
                  <a:srgbClr val="545454"/>
                </a:solidFill>
                <a:latin typeface="อีฟดอวอิ้ง"/>
              </a:rPr>
              <a:t> </a:t>
            </a:r>
            <a:r>
              <a:rPr lang="en-US" sz="3004" spc="150" dirty="0" err="1">
                <a:solidFill>
                  <a:srgbClr val="545454"/>
                </a:solidFill>
                <a:latin typeface="อีฟดอวอิ้ง"/>
              </a:rPr>
              <a:t>lông</a:t>
            </a:r>
            <a:r>
              <a:rPr lang="en-US" sz="3004" spc="150" dirty="0">
                <a:solidFill>
                  <a:srgbClr val="545454"/>
                </a:solidFill>
                <a:latin typeface="อีฟดอวอิ้ง"/>
              </a:rPr>
              <a:t>?</a:t>
            </a:r>
          </a:p>
        </p:txBody>
      </p:sp>
      <p:sp>
        <p:nvSpPr>
          <p:cNvPr id="6" name="TextBox 6"/>
          <p:cNvSpPr txBox="1"/>
          <p:nvPr/>
        </p:nvSpPr>
        <p:spPr>
          <a:xfrm>
            <a:off x="10473873" y="3225043"/>
            <a:ext cx="6328429" cy="1752420"/>
          </a:xfrm>
          <a:prstGeom prst="rect">
            <a:avLst/>
          </a:prstGeom>
        </p:spPr>
        <p:txBody>
          <a:bodyPr lIns="0" tIns="0" rIns="0" bIns="0" rtlCol="0" anchor="t">
            <a:spAutoFit/>
          </a:bodyPr>
          <a:lstStyle/>
          <a:p>
            <a:pPr marL="648720" lvl="1" indent="-324360">
              <a:lnSpc>
                <a:spcPts val="4507"/>
              </a:lnSpc>
              <a:buFont typeface="Arial"/>
              <a:buChar char="•"/>
            </a:pPr>
            <a:r>
              <a:rPr lang="en-US" sz="3004" spc="150" dirty="0" err="1">
                <a:solidFill>
                  <a:srgbClr val="545454"/>
                </a:solidFill>
                <a:latin typeface="อีฟดอวอิ้ง"/>
              </a:rPr>
              <a:t>Hãy</a:t>
            </a:r>
            <a:r>
              <a:rPr lang="en-US" sz="3004" spc="150" dirty="0">
                <a:solidFill>
                  <a:srgbClr val="545454"/>
                </a:solidFill>
                <a:latin typeface="อีฟดอวอิ้ง"/>
              </a:rPr>
              <a:t> </a:t>
            </a:r>
            <a:r>
              <a:rPr lang="en-US" sz="3004" spc="150" dirty="0" err="1">
                <a:solidFill>
                  <a:srgbClr val="545454"/>
                </a:solidFill>
                <a:latin typeface="อีฟดอวอิ้ง"/>
              </a:rPr>
              <a:t>nêu</a:t>
            </a:r>
            <a:r>
              <a:rPr lang="en-US" sz="3004" spc="150" dirty="0">
                <a:solidFill>
                  <a:srgbClr val="545454"/>
                </a:solidFill>
                <a:latin typeface="อีฟดอวอิ้ง"/>
              </a:rPr>
              <a:t> </a:t>
            </a:r>
            <a:r>
              <a:rPr lang="en-US" sz="3004" spc="150" dirty="0" err="1">
                <a:solidFill>
                  <a:srgbClr val="545454"/>
                </a:solidFill>
                <a:latin typeface="อีฟดอวอิ้ง"/>
              </a:rPr>
              <a:t>biểu</a:t>
            </a:r>
            <a:r>
              <a:rPr lang="en-US" sz="3004" spc="150" dirty="0">
                <a:solidFill>
                  <a:srgbClr val="545454"/>
                </a:solidFill>
                <a:latin typeface="อีฟดอวอิ้ง"/>
              </a:rPr>
              <a:t> </a:t>
            </a:r>
            <a:r>
              <a:rPr lang="en-US" sz="3004" spc="150" dirty="0" err="1">
                <a:solidFill>
                  <a:srgbClr val="545454"/>
                </a:solidFill>
                <a:latin typeface="อีฟดอวอิ้ง"/>
              </a:rPr>
              <a:t>hiện</a:t>
            </a:r>
            <a:r>
              <a:rPr lang="en-US" sz="3004" spc="150" dirty="0">
                <a:solidFill>
                  <a:srgbClr val="545454"/>
                </a:solidFill>
                <a:latin typeface="อีฟดอวอิ้ง"/>
              </a:rPr>
              <a:t> </a:t>
            </a:r>
            <a:r>
              <a:rPr lang="en-US" sz="3004" spc="150" dirty="0" err="1">
                <a:solidFill>
                  <a:srgbClr val="545454"/>
                </a:solidFill>
                <a:latin typeface="อีฟดอวอิ้ง"/>
              </a:rPr>
              <a:t>của</a:t>
            </a:r>
            <a:r>
              <a:rPr lang="en-US" sz="3004" spc="150" dirty="0">
                <a:solidFill>
                  <a:srgbClr val="545454"/>
                </a:solidFill>
                <a:latin typeface="อีฟดอวอิ้ง"/>
              </a:rPr>
              <a:t> </a:t>
            </a:r>
            <a:r>
              <a:rPr lang="en-US" sz="3004" spc="150" dirty="0" err="1">
                <a:solidFill>
                  <a:srgbClr val="545454"/>
                </a:solidFill>
                <a:latin typeface="อีฟดอวอิ้ง"/>
              </a:rPr>
              <a:t>cơ</a:t>
            </a:r>
            <a:r>
              <a:rPr lang="en-US" sz="3004" spc="150" dirty="0">
                <a:solidFill>
                  <a:srgbClr val="545454"/>
                </a:solidFill>
                <a:latin typeface="อีฟดอวอิ้ง"/>
              </a:rPr>
              <a:t> </a:t>
            </a:r>
            <a:r>
              <a:rPr lang="en-US" sz="3004" spc="150" dirty="0" err="1">
                <a:solidFill>
                  <a:srgbClr val="545454"/>
                </a:solidFill>
                <a:latin typeface="อีฟดอวอิ้ง"/>
              </a:rPr>
              <a:t>thể</a:t>
            </a:r>
            <a:r>
              <a:rPr lang="en-US" sz="3004" spc="150" dirty="0">
                <a:solidFill>
                  <a:srgbClr val="545454"/>
                </a:solidFill>
                <a:latin typeface="อีฟดอวอิ้ง"/>
              </a:rPr>
              <a:t> </a:t>
            </a:r>
            <a:r>
              <a:rPr lang="en-US" sz="3004" spc="150" dirty="0" err="1">
                <a:solidFill>
                  <a:srgbClr val="545454"/>
                </a:solidFill>
                <a:latin typeface="อีฟดอวอิ้ง"/>
              </a:rPr>
              <a:t>khi</a:t>
            </a:r>
            <a:r>
              <a:rPr lang="en-US" sz="3004" spc="150" dirty="0">
                <a:solidFill>
                  <a:srgbClr val="545454"/>
                </a:solidFill>
                <a:latin typeface="อีฟดอวอิ้ง"/>
              </a:rPr>
              <a:t> </a:t>
            </a:r>
            <a:r>
              <a:rPr lang="en-US" sz="3004" spc="150" dirty="0" err="1">
                <a:solidFill>
                  <a:srgbClr val="545454"/>
                </a:solidFill>
                <a:latin typeface="อีฟดอวอิ้ง"/>
              </a:rPr>
              <a:t>bị</a:t>
            </a:r>
            <a:r>
              <a:rPr lang="en-US" sz="3004" spc="150" dirty="0">
                <a:solidFill>
                  <a:srgbClr val="545454"/>
                </a:solidFill>
                <a:latin typeface="อีฟดอวอิ้ง"/>
              </a:rPr>
              <a:t> </a:t>
            </a:r>
            <a:r>
              <a:rPr lang="en-US" sz="3004" spc="150" dirty="0" err="1">
                <a:solidFill>
                  <a:srgbClr val="545454"/>
                </a:solidFill>
                <a:latin typeface="อีฟดอวอิ้ง"/>
              </a:rPr>
              <a:t>mất</a:t>
            </a:r>
            <a:r>
              <a:rPr lang="en-US" sz="3004" spc="150" dirty="0">
                <a:solidFill>
                  <a:srgbClr val="545454"/>
                </a:solidFill>
                <a:latin typeface="อีฟดอวอิ้ง"/>
              </a:rPr>
              <a:t> </a:t>
            </a:r>
            <a:r>
              <a:rPr lang="en-US" sz="3004" spc="150" dirty="0" err="1">
                <a:solidFill>
                  <a:srgbClr val="545454"/>
                </a:solidFill>
                <a:latin typeface="อีฟดอวอิ้ง"/>
              </a:rPr>
              <a:t>nước</a:t>
            </a:r>
            <a:r>
              <a:rPr lang="en-US" sz="3004" spc="150" dirty="0">
                <a:solidFill>
                  <a:srgbClr val="545454"/>
                </a:solidFill>
                <a:latin typeface="อีฟดอวอิ้ง"/>
              </a:rPr>
              <a:t>. </a:t>
            </a:r>
          </a:p>
          <a:p>
            <a:pPr marL="0" lvl="1" indent="0" algn="l">
              <a:lnSpc>
                <a:spcPts val="4507"/>
              </a:lnSpc>
              <a:spcBef>
                <a:spcPct val="0"/>
              </a:spcBef>
            </a:pPr>
            <a:endParaRPr lang="en-US" sz="3004" spc="150" dirty="0">
              <a:solidFill>
                <a:srgbClr val="545454"/>
              </a:solidFill>
              <a:latin typeface="อีฟดอวอิ้ง"/>
            </a:endParaRPr>
          </a:p>
        </p:txBody>
      </p:sp>
      <p:sp>
        <p:nvSpPr>
          <p:cNvPr id="7" name="TextBox 7"/>
          <p:cNvSpPr txBox="1"/>
          <p:nvPr/>
        </p:nvSpPr>
        <p:spPr>
          <a:xfrm>
            <a:off x="10473873" y="4253563"/>
            <a:ext cx="5871430" cy="2895420"/>
          </a:xfrm>
          <a:prstGeom prst="rect">
            <a:avLst/>
          </a:prstGeom>
        </p:spPr>
        <p:txBody>
          <a:bodyPr lIns="0" tIns="0" rIns="0" bIns="0" rtlCol="0" anchor="t">
            <a:spAutoFit/>
          </a:bodyPr>
          <a:lstStyle/>
          <a:p>
            <a:pPr marL="648720" lvl="1" indent="-324360">
              <a:lnSpc>
                <a:spcPts val="4507"/>
              </a:lnSpc>
              <a:buFont typeface="Arial"/>
              <a:buChar char="•"/>
            </a:pPr>
            <a:r>
              <a:rPr lang="en-US" sz="3004" spc="150" dirty="0" err="1">
                <a:solidFill>
                  <a:srgbClr val="545454"/>
                </a:solidFill>
                <a:latin typeface="อีฟดอวอิ้ง"/>
              </a:rPr>
              <a:t>Vì</a:t>
            </a:r>
            <a:r>
              <a:rPr lang="en-US" sz="3004" spc="150" dirty="0">
                <a:solidFill>
                  <a:srgbClr val="545454"/>
                </a:solidFill>
                <a:latin typeface="อีฟดอวอิ้ง"/>
              </a:rPr>
              <a:t> </a:t>
            </a:r>
            <a:r>
              <a:rPr lang="en-US" sz="3004" spc="150" dirty="0" err="1">
                <a:solidFill>
                  <a:srgbClr val="545454"/>
                </a:solidFill>
                <a:latin typeface="อีฟดอวอิ้ง"/>
              </a:rPr>
              <a:t>sao</a:t>
            </a:r>
            <a:r>
              <a:rPr lang="en-US" sz="3004" spc="150" dirty="0">
                <a:solidFill>
                  <a:srgbClr val="545454"/>
                </a:solidFill>
                <a:latin typeface="อีฟดอวอิ้ง"/>
              </a:rPr>
              <a:t> </a:t>
            </a:r>
            <a:r>
              <a:rPr lang="en-US" sz="3004" spc="150" dirty="0" err="1">
                <a:solidFill>
                  <a:srgbClr val="545454"/>
                </a:solidFill>
                <a:latin typeface="อีฟดอวอิ้ง"/>
              </a:rPr>
              <a:t>trong</a:t>
            </a:r>
            <a:r>
              <a:rPr lang="en-US" sz="3004" spc="150" dirty="0">
                <a:solidFill>
                  <a:srgbClr val="545454"/>
                </a:solidFill>
                <a:latin typeface="อีฟดอวอิ้ง"/>
              </a:rPr>
              <a:t> </a:t>
            </a:r>
            <a:r>
              <a:rPr lang="en-US" sz="3004" spc="150" dirty="0" err="1">
                <a:solidFill>
                  <a:srgbClr val="545454"/>
                </a:solidFill>
                <a:latin typeface="อีฟดอวอิ้ง"/>
              </a:rPr>
              <a:t>luyện</a:t>
            </a:r>
            <a:r>
              <a:rPr lang="en-US" sz="3004" spc="150" dirty="0">
                <a:solidFill>
                  <a:srgbClr val="545454"/>
                </a:solidFill>
                <a:latin typeface="อีฟดอวอิ้ง"/>
              </a:rPr>
              <a:t> </a:t>
            </a:r>
            <a:r>
              <a:rPr lang="en-US" sz="3004" spc="150" dirty="0" err="1">
                <a:solidFill>
                  <a:srgbClr val="545454"/>
                </a:solidFill>
                <a:latin typeface="อีฟดอวอิ้ง"/>
              </a:rPr>
              <a:t>tập</a:t>
            </a:r>
            <a:r>
              <a:rPr lang="en-US" sz="3004" spc="150" dirty="0">
                <a:solidFill>
                  <a:srgbClr val="545454"/>
                </a:solidFill>
                <a:latin typeface="อีฟดอวอิ้ง"/>
              </a:rPr>
              <a:t> </a:t>
            </a:r>
            <a:r>
              <a:rPr lang="en-US" sz="3004" spc="150" dirty="0" err="1">
                <a:solidFill>
                  <a:srgbClr val="545454"/>
                </a:solidFill>
                <a:latin typeface="อีฟดอวอิ้ง"/>
              </a:rPr>
              <a:t>và</a:t>
            </a:r>
            <a:r>
              <a:rPr lang="en-US" sz="3004" spc="150" dirty="0">
                <a:solidFill>
                  <a:srgbClr val="545454"/>
                </a:solidFill>
                <a:latin typeface="อีฟดอวอิ้ง"/>
              </a:rPr>
              <a:t> </a:t>
            </a:r>
            <a:r>
              <a:rPr lang="en-US" sz="3004" spc="150" dirty="0" err="1">
                <a:solidFill>
                  <a:srgbClr val="545454"/>
                </a:solidFill>
                <a:latin typeface="อีฟดอวอิ้ง"/>
              </a:rPr>
              <a:t>thi</a:t>
            </a:r>
            <a:r>
              <a:rPr lang="en-US" sz="3004" spc="150" dirty="0">
                <a:solidFill>
                  <a:srgbClr val="545454"/>
                </a:solidFill>
                <a:latin typeface="อีฟดอวอิ้ง"/>
              </a:rPr>
              <a:t> </a:t>
            </a:r>
            <a:r>
              <a:rPr lang="en-US" sz="3004" spc="150" dirty="0" err="1">
                <a:solidFill>
                  <a:srgbClr val="545454"/>
                </a:solidFill>
                <a:latin typeface="อีฟดอวอิ้ง"/>
              </a:rPr>
              <a:t>đấu</a:t>
            </a:r>
            <a:r>
              <a:rPr lang="en-US" sz="3004" spc="150" dirty="0">
                <a:solidFill>
                  <a:srgbClr val="545454"/>
                </a:solidFill>
                <a:latin typeface="อีฟดอวอิ้ง"/>
              </a:rPr>
              <a:t> TDTT, </a:t>
            </a:r>
            <a:r>
              <a:rPr lang="en-US" sz="3004" spc="150" dirty="0" err="1">
                <a:solidFill>
                  <a:srgbClr val="545454"/>
                </a:solidFill>
                <a:latin typeface="อีฟดอวอิ้ง"/>
              </a:rPr>
              <a:t>cơ</a:t>
            </a:r>
            <a:r>
              <a:rPr lang="en-US" sz="3004" spc="150" dirty="0">
                <a:solidFill>
                  <a:srgbClr val="545454"/>
                </a:solidFill>
                <a:latin typeface="อีฟดอวอิ้ง"/>
              </a:rPr>
              <a:t> </a:t>
            </a:r>
            <a:r>
              <a:rPr lang="en-US" sz="3004" spc="150" dirty="0" err="1">
                <a:solidFill>
                  <a:srgbClr val="545454"/>
                </a:solidFill>
                <a:latin typeface="อีฟดอวอิ้ง"/>
              </a:rPr>
              <a:t>thể</a:t>
            </a:r>
            <a:r>
              <a:rPr lang="en-US" sz="3004" spc="150" dirty="0">
                <a:solidFill>
                  <a:srgbClr val="545454"/>
                </a:solidFill>
                <a:latin typeface="อีฟดอวอิ้ง"/>
              </a:rPr>
              <a:t> </a:t>
            </a:r>
            <a:r>
              <a:rPr lang="en-US" sz="3004" spc="150" dirty="0" err="1">
                <a:solidFill>
                  <a:srgbClr val="545454"/>
                </a:solidFill>
                <a:latin typeface="อีฟดอวอิ้ง"/>
              </a:rPr>
              <a:t>phải</a:t>
            </a:r>
            <a:r>
              <a:rPr lang="en-US" sz="3004" spc="150" dirty="0">
                <a:solidFill>
                  <a:srgbClr val="545454"/>
                </a:solidFill>
                <a:latin typeface="อีฟดอวอิ้ง"/>
              </a:rPr>
              <a:t> </a:t>
            </a:r>
            <a:r>
              <a:rPr lang="en-US" sz="3004" spc="150" dirty="0" err="1">
                <a:solidFill>
                  <a:srgbClr val="545454"/>
                </a:solidFill>
                <a:latin typeface="อีฟดอวอิ้ง"/>
              </a:rPr>
              <a:t>được</a:t>
            </a:r>
            <a:r>
              <a:rPr lang="en-US" sz="3004" spc="150" dirty="0">
                <a:solidFill>
                  <a:srgbClr val="545454"/>
                </a:solidFill>
                <a:latin typeface="อีฟดอวอิ้ง"/>
              </a:rPr>
              <a:t> </a:t>
            </a:r>
            <a:r>
              <a:rPr lang="en-US" sz="3004" spc="150" dirty="0" err="1">
                <a:solidFill>
                  <a:srgbClr val="545454"/>
                </a:solidFill>
                <a:latin typeface="อีฟดอวอิ้ง"/>
              </a:rPr>
              <a:t>cung</a:t>
            </a:r>
            <a:r>
              <a:rPr lang="en-US" sz="3004" spc="150" dirty="0">
                <a:solidFill>
                  <a:srgbClr val="545454"/>
                </a:solidFill>
                <a:latin typeface="อีฟดอวอิ้ง"/>
              </a:rPr>
              <a:t> </a:t>
            </a:r>
            <a:r>
              <a:rPr lang="en-US" sz="3004" spc="150" dirty="0" err="1">
                <a:solidFill>
                  <a:srgbClr val="545454"/>
                </a:solidFill>
                <a:latin typeface="อีฟดอวอิ้ง"/>
              </a:rPr>
              <a:t>cấp</a:t>
            </a:r>
            <a:r>
              <a:rPr lang="en-US" sz="3004" spc="150" dirty="0">
                <a:solidFill>
                  <a:srgbClr val="545454"/>
                </a:solidFill>
                <a:latin typeface="อีฟดอวอิ้ง"/>
              </a:rPr>
              <a:t> </a:t>
            </a:r>
            <a:r>
              <a:rPr lang="en-US" sz="3004" spc="150" dirty="0" err="1">
                <a:solidFill>
                  <a:srgbClr val="545454"/>
                </a:solidFill>
                <a:latin typeface="อีฟดอวอิ้ง"/>
              </a:rPr>
              <a:t>đủ</a:t>
            </a:r>
            <a:r>
              <a:rPr lang="en-US" sz="3004" spc="150" dirty="0">
                <a:solidFill>
                  <a:srgbClr val="545454"/>
                </a:solidFill>
                <a:latin typeface="อีฟดอวอิ้ง"/>
              </a:rPr>
              <a:t> </a:t>
            </a:r>
            <a:r>
              <a:rPr lang="en-US" sz="3004" spc="150" dirty="0" err="1">
                <a:solidFill>
                  <a:srgbClr val="545454"/>
                </a:solidFill>
                <a:latin typeface="อีฟดอวอิ้ง"/>
              </a:rPr>
              <a:t>nước</a:t>
            </a:r>
            <a:r>
              <a:rPr lang="en-US" sz="3004" spc="150" dirty="0">
                <a:solidFill>
                  <a:srgbClr val="545454"/>
                </a:solidFill>
                <a:latin typeface="อีฟดอวอิ้ง"/>
              </a:rPr>
              <a:t> </a:t>
            </a:r>
            <a:r>
              <a:rPr lang="en-US" sz="3004" spc="150" dirty="0" err="1">
                <a:solidFill>
                  <a:srgbClr val="545454"/>
                </a:solidFill>
                <a:latin typeface="อีฟดอวอิ้ง"/>
              </a:rPr>
              <a:t>và</a:t>
            </a:r>
            <a:r>
              <a:rPr lang="en-US" sz="3004" spc="150" dirty="0">
                <a:solidFill>
                  <a:srgbClr val="545454"/>
                </a:solidFill>
                <a:latin typeface="อีฟดอวอิ้ง"/>
              </a:rPr>
              <a:t> </a:t>
            </a:r>
            <a:r>
              <a:rPr lang="en-US" sz="3004" spc="150" dirty="0" err="1">
                <a:solidFill>
                  <a:srgbClr val="545454"/>
                </a:solidFill>
                <a:latin typeface="อีฟดอวอิ้ง"/>
              </a:rPr>
              <a:t>chất</a:t>
            </a:r>
            <a:r>
              <a:rPr lang="en-US" sz="3004" spc="150" dirty="0">
                <a:solidFill>
                  <a:srgbClr val="545454"/>
                </a:solidFill>
                <a:latin typeface="อีฟดอวอิ้ง"/>
              </a:rPr>
              <a:t> </a:t>
            </a:r>
            <a:r>
              <a:rPr lang="en-US" sz="3004" spc="150" dirty="0" err="1">
                <a:solidFill>
                  <a:srgbClr val="545454"/>
                </a:solidFill>
                <a:latin typeface="อีฟดอวอิ้ง"/>
              </a:rPr>
              <a:t>dinh</a:t>
            </a:r>
            <a:r>
              <a:rPr lang="en-US" sz="3004" spc="150" dirty="0">
                <a:solidFill>
                  <a:srgbClr val="545454"/>
                </a:solidFill>
                <a:latin typeface="อีฟดอวอิ้ง"/>
              </a:rPr>
              <a:t> </a:t>
            </a:r>
            <a:r>
              <a:rPr lang="en-US" sz="3004" spc="150" dirty="0" err="1">
                <a:solidFill>
                  <a:srgbClr val="545454"/>
                </a:solidFill>
                <a:latin typeface="อีฟดอวอิ้ง"/>
              </a:rPr>
              <a:t>dưỡng</a:t>
            </a:r>
            <a:r>
              <a:rPr lang="en-US" sz="3004" spc="150" dirty="0">
                <a:solidFill>
                  <a:srgbClr val="545454"/>
                </a:solidFill>
                <a:latin typeface="อีฟดอวอิ้ง"/>
              </a:rPr>
              <a:t>?</a:t>
            </a:r>
          </a:p>
          <a:p>
            <a:pPr marL="0" lvl="1" indent="0" algn="l">
              <a:lnSpc>
                <a:spcPts val="4507"/>
              </a:lnSpc>
              <a:spcBef>
                <a:spcPct val="0"/>
              </a:spcBef>
            </a:pPr>
            <a:endParaRPr lang="en-US" sz="3004" spc="150" dirty="0">
              <a:solidFill>
                <a:srgbClr val="545454"/>
              </a:solidFill>
              <a:latin typeface="อีฟดอวอิ้ง"/>
            </a:endParaRPr>
          </a:p>
        </p:txBody>
      </p:sp>
      <p:sp>
        <p:nvSpPr>
          <p:cNvPr id="8" name="Freeform 8"/>
          <p:cNvSpPr/>
          <p:nvPr/>
        </p:nvSpPr>
        <p:spPr>
          <a:xfrm>
            <a:off x="14487821" y="5320453"/>
            <a:ext cx="4489701" cy="6267350"/>
          </a:xfrm>
          <a:custGeom>
            <a:avLst/>
            <a:gdLst/>
            <a:ahLst/>
            <a:cxnLst/>
            <a:rect l="l" t="t" r="r" b="b"/>
            <a:pathLst>
              <a:path w="4489701" h="6267350">
                <a:moveTo>
                  <a:pt x="0" y="0"/>
                </a:moveTo>
                <a:lnTo>
                  <a:pt x="4489701" y="0"/>
                </a:lnTo>
                <a:lnTo>
                  <a:pt x="4489701" y="6267350"/>
                </a:lnTo>
                <a:lnTo>
                  <a:pt x="0" y="626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013033" y="7740661"/>
            <a:ext cx="2470756" cy="1435784"/>
          </a:xfrm>
          <a:custGeom>
            <a:avLst/>
            <a:gdLst/>
            <a:ahLst/>
            <a:cxnLst/>
            <a:rect l="l" t="t" r="r" b="b"/>
            <a:pathLst>
              <a:path w="2470756" h="1435784">
                <a:moveTo>
                  <a:pt x="0" y="0"/>
                </a:moveTo>
                <a:lnTo>
                  <a:pt x="2470755" y="0"/>
                </a:lnTo>
                <a:lnTo>
                  <a:pt x="2470755" y="1435784"/>
                </a:lnTo>
                <a:lnTo>
                  <a:pt x="0" y="1435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581020">
            <a:off x="12471084" y="1012778"/>
            <a:ext cx="2826616" cy="1077647"/>
          </a:xfrm>
          <a:custGeom>
            <a:avLst/>
            <a:gdLst/>
            <a:ahLst/>
            <a:cxnLst/>
            <a:rect l="l" t="t" r="r" b="b"/>
            <a:pathLst>
              <a:path w="2826616" h="1077647">
                <a:moveTo>
                  <a:pt x="0" y="0"/>
                </a:moveTo>
                <a:lnTo>
                  <a:pt x="2826616" y="0"/>
                </a:lnTo>
                <a:lnTo>
                  <a:pt x="2826616" y="1077648"/>
                </a:lnTo>
                <a:lnTo>
                  <a:pt x="0" y="1077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2929784" y="8131671"/>
            <a:ext cx="5868659" cy="1630249"/>
            <a:chOff x="0" y="0"/>
            <a:chExt cx="782425" cy="217349"/>
          </a:xfrm>
        </p:grpSpPr>
        <p:sp>
          <p:nvSpPr>
            <p:cNvPr id="4" name="Freeform 4"/>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sp>
        <p:sp>
          <p:nvSpPr>
            <p:cNvPr id="5" name="TextBox 5"/>
            <p:cNvSpPr txBox="1"/>
            <p:nvPr/>
          </p:nvSpPr>
          <p:spPr>
            <a:xfrm>
              <a:off x="73352" y="-17724"/>
              <a:ext cx="635721" cy="21469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380370" y="937836"/>
            <a:ext cx="4967487" cy="8645373"/>
          </a:xfrm>
          <a:custGeom>
            <a:avLst/>
            <a:gdLst/>
            <a:ahLst/>
            <a:cxnLst/>
            <a:rect l="l" t="t" r="r" b="b"/>
            <a:pathLst>
              <a:path w="4967487" h="8645373">
                <a:moveTo>
                  <a:pt x="0" y="0"/>
                </a:moveTo>
                <a:lnTo>
                  <a:pt x="4967487" y="0"/>
                </a:lnTo>
                <a:lnTo>
                  <a:pt x="4967487" y="8645373"/>
                </a:lnTo>
                <a:lnTo>
                  <a:pt x="0" y="8645373"/>
                </a:lnTo>
                <a:lnTo>
                  <a:pt x="0" y="0"/>
                </a:lnTo>
                <a:close/>
              </a:path>
            </a:pathLst>
          </a:custGeom>
          <a:blipFill>
            <a:blip r:embed="rId3"/>
            <a:stretch>
              <a:fillRect/>
            </a:stretch>
          </a:blipFill>
        </p:spPr>
      </p:sp>
      <p:sp>
        <p:nvSpPr>
          <p:cNvPr id="7" name="TextBox 7"/>
          <p:cNvSpPr txBox="1"/>
          <p:nvPr/>
        </p:nvSpPr>
        <p:spPr>
          <a:xfrm>
            <a:off x="9598053" y="3885002"/>
            <a:ext cx="5819999" cy="3104215"/>
          </a:xfrm>
          <a:prstGeom prst="rect">
            <a:avLst/>
          </a:prstGeom>
        </p:spPr>
        <p:txBody>
          <a:bodyPr lIns="0" tIns="0" rIns="0" bIns="0" rtlCol="0" anchor="t">
            <a:spAutoFit/>
          </a:bodyPr>
          <a:lstStyle/>
          <a:p>
            <a:pPr>
              <a:lnSpc>
                <a:spcPts val="11994"/>
              </a:lnSpc>
            </a:pPr>
            <a:r>
              <a:rPr lang="en-US" sz="12239" spc="244">
                <a:solidFill>
                  <a:srgbClr val="528BD8"/>
                </a:solidFill>
                <a:latin typeface="Paytone One Bold"/>
              </a:rPr>
              <a:t>THANK YOU</a:t>
            </a: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TextBox 2"/>
          <p:cNvSpPr txBox="1"/>
          <p:nvPr/>
        </p:nvSpPr>
        <p:spPr>
          <a:xfrm>
            <a:off x="1641942" y="3133472"/>
            <a:ext cx="10108552" cy="3411896"/>
          </a:xfrm>
          <a:prstGeom prst="rect">
            <a:avLst/>
          </a:prstGeom>
        </p:spPr>
        <p:txBody>
          <a:bodyPr lIns="0" tIns="0" rIns="0" bIns="0" rtlCol="0" anchor="t">
            <a:spAutoFit/>
          </a:bodyPr>
          <a:lstStyle/>
          <a:p>
            <a:pPr marL="648720" lvl="1" indent="-324360">
              <a:lnSpc>
                <a:spcPts val="4507"/>
              </a:lnSpc>
              <a:buFont typeface="Arial"/>
              <a:buChar char="•"/>
            </a:pPr>
            <a:r>
              <a:rPr lang="en-US" sz="3004" spc="150" dirty="0" err="1">
                <a:solidFill>
                  <a:srgbClr val="F98E2D"/>
                </a:solidFill>
                <a:latin typeface="Paytone One"/>
              </a:rPr>
              <a:t>Những</a:t>
            </a:r>
            <a:r>
              <a:rPr lang="en-US" sz="3004" spc="150" dirty="0">
                <a:solidFill>
                  <a:srgbClr val="F98E2D"/>
                </a:solidFill>
                <a:latin typeface="Paytone One"/>
              </a:rPr>
              <a:t> </a:t>
            </a:r>
            <a:r>
              <a:rPr lang="en-US" sz="3004" spc="150" dirty="0" err="1">
                <a:solidFill>
                  <a:srgbClr val="F98E2D"/>
                </a:solidFill>
                <a:latin typeface="Paytone One"/>
              </a:rPr>
              <a:t>ngày</a:t>
            </a:r>
            <a:r>
              <a:rPr lang="en-US" sz="3004" spc="150" dirty="0">
                <a:solidFill>
                  <a:srgbClr val="F98E2D"/>
                </a:solidFill>
                <a:latin typeface="Paytone One"/>
              </a:rPr>
              <a:t> </a:t>
            </a:r>
            <a:r>
              <a:rPr lang="en-US" sz="3004" spc="150" dirty="0" err="1">
                <a:solidFill>
                  <a:srgbClr val="F98E2D"/>
                </a:solidFill>
                <a:latin typeface="Paytone One"/>
              </a:rPr>
              <a:t>nắng</a:t>
            </a:r>
            <a:r>
              <a:rPr lang="en-US" sz="3004" spc="150" dirty="0">
                <a:solidFill>
                  <a:srgbClr val="F98E2D"/>
                </a:solidFill>
                <a:latin typeface="Paytone One"/>
              </a:rPr>
              <a:t> </a:t>
            </a:r>
            <a:r>
              <a:rPr lang="en-US" sz="3004" spc="150" dirty="0" err="1">
                <a:solidFill>
                  <a:srgbClr val="F98E2D"/>
                </a:solidFill>
                <a:latin typeface="Paytone One"/>
              </a:rPr>
              <a:t>nóng</a:t>
            </a:r>
            <a:r>
              <a:rPr lang="en-US" sz="3004" spc="150" dirty="0">
                <a:solidFill>
                  <a:srgbClr val="F98E2D"/>
                </a:solidFill>
                <a:latin typeface="Paytone One"/>
              </a:rPr>
              <a:t>, </a:t>
            </a:r>
            <a:r>
              <a:rPr lang="en-US" sz="3004" spc="150" dirty="0" err="1">
                <a:solidFill>
                  <a:srgbClr val="F98E2D"/>
                </a:solidFill>
                <a:latin typeface="Paytone One"/>
              </a:rPr>
              <a:t>độ</a:t>
            </a:r>
            <a:r>
              <a:rPr lang="en-US" sz="3004" spc="150" dirty="0">
                <a:solidFill>
                  <a:srgbClr val="F98E2D"/>
                </a:solidFill>
                <a:latin typeface="Paytone One"/>
              </a:rPr>
              <a:t> </a:t>
            </a:r>
            <a:r>
              <a:rPr lang="en-US" sz="3004" spc="150" dirty="0" err="1">
                <a:solidFill>
                  <a:srgbClr val="F98E2D"/>
                </a:solidFill>
                <a:latin typeface="Paytone One"/>
              </a:rPr>
              <a:t>ẩm</a:t>
            </a:r>
            <a:r>
              <a:rPr lang="en-US" sz="3004" spc="150" dirty="0">
                <a:solidFill>
                  <a:srgbClr val="F98E2D"/>
                </a:solidFill>
                <a:latin typeface="Paytone One"/>
              </a:rPr>
              <a:t> </a:t>
            </a:r>
            <a:r>
              <a:rPr lang="en-US" sz="3004" spc="150" dirty="0" err="1">
                <a:solidFill>
                  <a:srgbClr val="F98E2D"/>
                </a:solidFill>
                <a:latin typeface="Paytone One"/>
              </a:rPr>
              <a:t>cao</a:t>
            </a:r>
            <a:endParaRPr lang="en-US" sz="3004" spc="150" dirty="0">
              <a:solidFill>
                <a:srgbClr val="F98E2D"/>
              </a:solidFill>
              <a:latin typeface="Paytone One"/>
            </a:endParaRPr>
          </a:p>
          <a:p>
            <a:pPr>
              <a:lnSpc>
                <a:spcPts val="4507"/>
              </a:lnSpc>
            </a:pPr>
            <a:r>
              <a:rPr lang="en-US" sz="3004" spc="150" dirty="0">
                <a:solidFill>
                  <a:srgbClr val="545454"/>
                </a:solidFill>
                <a:latin typeface="Paytone One"/>
              </a:rPr>
              <a:t>+ </a:t>
            </a:r>
            <a:r>
              <a:rPr lang="en-US" sz="3004" spc="150" dirty="0" err="1">
                <a:solidFill>
                  <a:srgbClr val="545454"/>
                </a:solidFill>
                <a:latin typeface="Paytone One"/>
              </a:rPr>
              <a:t>Sử</a:t>
            </a:r>
            <a:r>
              <a:rPr lang="en-US" sz="3004" spc="150" dirty="0">
                <a:solidFill>
                  <a:srgbClr val="545454"/>
                </a:solidFill>
                <a:latin typeface="Paytone One"/>
              </a:rPr>
              <a:t> </a:t>
            </a:r>
            <a:r>
              <a:rPr lang="en-US" sz="3004" spc="150" dirty="0" err="1">
                <a:solidFill>
                  <a:srgbClr val="545454"/>
                </a:solidFill>
                <a:latin typeface="Paytone One"/>
              </a:rPr>
              <a:t>dụng</a:t>
            </a:r>
            <a:r>
              <a:rPr lang="en-US" sz="3004" spc="150" dirty="0">
                <a:solidFill>
                  <a:srgbClr val="545454"/>
                </a:solidFill>
                <a:latin typeface="Paytone One"/>
              </a:rPr>
              <a:t> </a:t>
            </a:r>
            <a:r>
              <a:rPr lang="en-US" sz="3004" spc="150" dirty="0" err="1">
                <a:solidFill>
                  <a:srgbClr val="545454"/>
                </a:solidFill>
                <a:latin typeface="Paytone One"/>
              </a:rPr>
              <a:t>trang</a:t>
            </a:r>
            <a:r>
              <a:rPr lang="en-US" sz="3004" spc="150" dirty="0">
                <a:solidFill>
                  <a:srgbClr val="545454"/>
                </a:solidFill>
                <a:latin typeface="Paytone One"/>
              </a:rPr>
              <a:t> </a:t>
            </a:r>
            <a:r>
              <a:rPr lang="en-US" sz="3004" spc="150" dirty="0" err="1">
                <a:solidFill>
                  <a:srgbClr val="545454"/>
                </a:solidFill>
                <a:latin typeface="Paytone One"/>
              </a:rPr>
              <a:t>phục</a:t>
            </a:r>
            <a:r>
              <a:rPr lang="en-US" sz="3004" spc="150" dirty="0">
                <a:solidFill>
                  <a:srgbClr val="545454"/>
                </a:solidFill>
                <a:latin typeface="Paytone One"/>
              </a:rPr>
              <a:t> </a:t>
            </a:r>
            <a:r>
              <a:rPr lang="en-US" sz="3004" spc="150" dirty="0" err="1">
                <a:solidFill>
                  <a:srgbClr val="545454"/>
                </a:solidFill>
                <a:latin typeface="Paytone One"/>
              </a:rPr>
              <a:t>rộng</a:t>
            </a:r>
            <a:r>
              <a:rPr lang="en-US" sz="3004" spc="150" dirty="0">
                <a:solidFill>
                  <a:srgbClr val="545454"/>
                </a:solidFill>
                <a:latin typeface="Paytone One"/>
              </a:rPr>
              <a:t> </a:t>
            </a:r>
            <a:r>
              <a:rPr lang="en-US" sz="3004" spc="150" dirty="0" err="1">
                <a:solidFill>
                  <a:srgbClr val="545454"/>
                </a:solidFill>
                <a:latin typeface="Paytone One"/>
              </a:rPr>
              <a:t>rãi</a:t>
            </a:r>
            <a:r>
              <a:rPr lang="en-US" sz="3004" spc="150" dirty="0">
                <a:solidFill>
                  <a:srgbClr val="545454"/>
                </a:solidFill>
                <a:latin typeface="Paytone One"/>
              </a:rPr>
              <a:t>, </a:t>
            </a:r>
            <a:r>
              <a:rPr lang="en-US" sz="3004" spc="150" dirty="0" err="1">
                <a:solidFill>
                  <a:srgbClr val="545454"/>
                </a:solidFill>
                <a:latin typeface="Paytone One"/>
              </a:rPr>
              <a:t>thoáng</a:t>
            </a:r>
            <a:r>
              <a:rPr lang="en-US" sz="3004" spc="150" dirty="0">
                <a:solidFill>
                  <a:srgbClr val="545454"/>
                </a:solidFill>
                <a:latin typeface="Paytone One"/>
              </a:rPr>
              <a:t> </a:t>
            </a:r>
            <a:r>
              <a:rPr lang="en-US" sz="3004" spc="150" dirty="0" err="1">
                <a:solidFill>
                  <a:srgbClr val="545454"/>
                </a:solidFill>
                <a:latin typeface="Paytone One"/>
              </a:rPr>
              <a:t>mát</a:t>
            </a:r>
            <a:r>
              <a:rPr lang="en-US" sz="3004" spc="150" dirty="0">
                <a:solidFill>
                  <a:srgbClr val="545454"/>
                </a:solidFill>
                <a:latin typeface="Paytone One"/>
              </a:rPr>
              <a:t>, </a:t>
            </a:r>
            <a:r>
              <a:rPr lang="en-US" sz="3004" spc="150" dirty="0" err="1">
                <a:solidFill>
                  <a:srgbClr val="545454"/>
                </a:solidFill>
                <a:latin typeface="Paytone One"/>
              </a:rPr>
              <a:t>dễ</a:t>
            </a:r>
            <a:r>
              <a:rPr lang="en-US" sz="3004" spc="150" dirty="0">
                <a:solidFill>
                  <a:srgbClr val="545454"/>
                </a:solidFill>
                <a:latin typeface="Paytone One"/>
              </a:rPr>
              <a:t> </a:t>
            </a:r>
            <a:r>
              <a:rPr lang="en-US" sz="3004" spc="150" dirty="0" err="1">
                <a:solidFill>
                  <a:srgbClr val="545454"/>
                </a:solidFill>
                <a:latin typeface="Paytone One"/>
              </a:rPr>
              <a:t>thắm</a:t>
            </a:r>
            <a:r>
              <a:rPr lang="en-US" sz="3004" spc="150" dirty="0">
                <a:solidFill>
                  <a:srgbClr val="545454"/>
                </a:solidFill>
                <a:latin typeface="Paytone One"/>
              </a:rPr>
              <a:t> </a:t>
            </a:r>
            <a:r>
              <a:rPr lang="en-US" sz="3004" spc="150" dirty="0" err="1">
                <a:solidFill>
                  <a:srgbClr val="545454"/>
                </a:solidFill>
                <a:latin typeface="Paytone One"/>
              </a:rPr>
              <a:t>hút</a:t>
            </a:r>
            <a:r>
              <a:rPr lang="en-US" sz="3004" spc="150" dirty="0">
                <a:solidFill>
                  <a:srgbClr val="545454"/>
                </a:solidFill>
                <a:latin typeface="Paytone One"/>
              </a:rPr>
              <a:t> </a:t>
            </a:r>
            <a:r>
              <a:rPr lang="en-US" sz="3004" spc="150" dirty="0" err="1">
                <a:solidFill>
                  <a:srgbClr val="545454"/>
                </a:solidFill>
                <a:latin typeface="Paytone One"/>
              </a:rPr>
              <a:t>mồ</a:t>
            </a:r>
            <a:r>
              <a:rPr lang="en-US" sz="3004" spc="150" dirty="0">
                <a:solidFill>
                  <a:srgbClr val="545454"/>
                </a:solidFill>
                <a:latin typeface="Paytone One"/>
              </a:rPr>
              <a:t> </a:t>
            </a:r>
            <a:r>
              <a:rPr lang="en-US" sz="3004" spc="150" dirty="0" err="1">
                <a:solidFill>
                  <a:srgbClr val="545454"/>
                </a:solidFill>
                <a:latin typeface="Paytone One"/>
              </a:rPr>
              <a:t>hôi</a:t>
            </a:r>
            <a:r>
              <a:rPr lang="en-US" sz="3004" spc="150" dirty="0">
                <a:solidFill>
                  <a:srgbClr val="545454"/>
                </a:solidFill>
                <a:latin typeface="Paytone One"/>
              </a:rPr>
              <a:t>.</a:t>
            </a:r>
          </a:p>
          <a:p>
            <a:pPr>
              <a:lnSpc>
                <a:spcPts val="4507"/>
              </a:lnSpc>
            </a:pPr>
            <a:r>
              <a:rPr lang="en-US" sz="3004" spc="150" dirty="0">
                <a:solidFill>
                  <a:srgbClr val="545454"/>
                </a:solidFill>
                <a:latin typeface="Paytone One"/>
              </a:rPr>
              <a:t>+ </a:t>
            </a:r>
            <a:r>
              <a:rPr lang="en-US" sz="3004" spc="150" dirty="0" err="1">
                <a:solidFill>
                  <a:srgbClr val="545454"/>
                </a:solidFill>
                <a:latin typeface="Paytone One"/>
              </a:rPr>
              <a:t>Kịp</a:t>
            </a:r>
            <a:r>
              <a:rPr lang="en-US" sz="3004" spc="150" dirty="0">
                <a:solidFill>
                  <a:srgbClr val="545454"/>
                </a:solidFill>
                <a:latin typeface="Paytone One"/>
              </a:rPr>
              <a:t> </a:t>
            </a:r>
            <a:r>
              <a:rPr lang="en-US" sz="3004" spc="150" dirty="0" err="1">
                <a:solidFill>
                  <a:srgbClr val="545454"/>
                </a:solidFill>
                <a:latin typeface="Paytone One"/>
              </a:rPr>
              <a:t>thời</a:t>
            </a:r>
            <a:r>
              <a:rPr lang="en-US" sz="3004" spc="150" dirty="0">
                <a:solidFill>
                  <a:srgbClr val="545454"/>
                </a:solidFill>
                <a:latin typeface="Paytone One"/>
              </a:rPr>
              <a:t> </a:t>
            </a:r>
            <a:r>
              <a:rPr lang="en-US" sz="3004" spc="150" dirty="0" err="1">
                <a:solidFill>
                  <a:srgbClr val="545454"/>
                </a:solidFill>
                <a:latin typeface="Paytone One"/>
              </a:rPr>
              <a:t>bổ</a:t>
            </a:r>
            <a:r>
              <a:rPr lang="en-US" sz="3004" spc="150" dirty="0">
                <a:solidFill>
                  <a:srgbClr val="545454"/>
                </a:solidFill>
                <a:latin typeface="Paytone One"/>
              </a:rPr>
              <a:t> sung </a:t>
            </a:r>
            <a:r>
              <a:rPr lang="en-US" sz="3004" spc="150" dirty="0" err="1">
                <a:solidFill>
                  <a:srgbClr val="545454"/>
                </a:solidFill>
                <a:latin typeface="Paytone One"/>
              </a:rPr>
              <a:t>lượng</a:t>
            </a:r>
            <a:r>
              <a:rPr lang="en-US" sz="3004" spc="150" dirty="0">
                <a:solidFill>
                  <a:srgbClr val="545454"/>
                </a:solidFill>
                <a:latin typeface="Paytone One"/>
              </a:rPr>
              <a:t> </a:t>
            </a:r>
            <a:r>
              <a:rPr lang="en-US" sz="3004" spc="150" dirty="0" err="1">
                <a:solidFill>
                  <a:srgbClr val="545454"/>
                </a:solidFill>
                <a:latin typeface="Paytone One"/>
              </a:rPr>
              <a:t>nước</a:t>
            </a:r>
            <a:r>
              <a:rPr lang="en-US" sz="3004" spc="150" dirty="0">
                <a:solidFill>
                  <a:srgbClr val="545454"/>
                </a:solidFill>
                <a:latin typeface="Paytone One"/>
              </a:rPr>
              <a:t> </a:t>
            </a:r>
            <a:r>
              <a:rPr lang="en-US" sz="3004" spc="150" dirty="0" err="1">
                <a:solidFill>
                  <a:srgbClr val="545454"/>
                </a:solidFill>
                <a:latin typeface="Paytone One"/>
              </a:rPr>
              <a:t>đã</a:t>
            </a:r>
            <a:r>
              <a:rPr lang="en-US" sz="3004" spc="150" dirty="0">
                <a:solidFill>
                  <a:srgbClr val="545454"/>
                </a:solidFill>
                <a:latin typeface="Paytone One"/>
              </a:rPr>
              <a:t> </a:t>
            </a:r>
            <a:r>
              <a:rPr lang="en-US" sz="3004" spc="150" dirty="0" err="1">
                <a:solidFill>
                  <a:srgbClr val="545454"/>
                </a:solidFill>
                <a:latin typeface="Paytone One"/>
              </a:rPr>
              <a:t>mất</a:t>
            </a:r>
            <a:r>
              <a:rPr lang="en-US" sz="3004" spc="150" dirty="0">
                <a:solidFill>
                  <a:srgbClr val="545454"/>
                </a:solidFill>
                <a:latin typeface="Paytone One"/>
              </a:rPr>
              <a:t> do </a:t>
            </a:r>
            <a:r>
              <a:rPr lang="en-US" sz="3004" spc="150" dirty="0" err="1">
                <a:solidFill>
                  <a:srgbClr val="545454"/>
                </a:solidFill>
                <a:latin typeface="Paytone One"/>
              </a:rPr>
              <a:t>mồ</a:t>
            </a:r>
            <a:r>
              <a:rPr lang="en-US" sz="3004" spc="150" dirty="0">
                <a:solidFill>
                  <a:srgbClr val="545454"/>
                </a:solidFill>
                <a:latin typeface="Paytone One"/>
              </a:rPr>
              <a:t> </a:t>
            </a:r>
            <a:r>
              <a:rPr lang="en-US" sz="3004" spc="150" dirty="0" err="1">
                <a:solidFill>
                  <a:srgbClr val="545454"/>
                </a:solidFill>
                <a:latin typeface="Paytone One"/>
              </a:rPr>
              <a:t>hôi</a:t>
            </a:r>
            <a:r>
              <a:rPr lang="en-US" sz="3004" spc="150" dirty="0">
                <a:solidFill>
                  <a:srgbClr val="545454"/>
                </a:solidFill>
                <a:latin typeface="Paytone One"/>
              </a:rPr>
              <a:t>.</a:t>
            </a:r>
          </a:p>
          <a:p>
            <a:pPr algn="l">
              <a:lnSpc>
                <a:spcPts val="4507"/>
              </a:lnSpc>
            </a:pPr>
            <a:endParaRPr lang="en-US" sz="3004" spc="150" dirty="0">
              <a:solidFill>
                <a:srgbClr val="545454"/>
              </a:solidFill>
              <a:latin typeface="Paytone One"/>
            </a:endParaRPr>
          </a:p>
        </p:txBody>
      </p:sp>
      <p:sp>
        <p:nvSpPr>
          <p:cNvPr id="3" name="Freeform 3"/>
          <p:cNvSpPr/>
          <p:nvPr/>
        </p:nvSpPr>
        <p:spPr>
          <a:xfrm rot="-309082">
            <a:off x="1032127" y="11791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89571" y="87707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915461" y="3086100"/>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902893" y="2187232"/>
            <a:ext cx="4998781" cy="5912537"/>
          </a:xfrm>
          <a:custGeom>
            <a:avLst/>
            <a:gdLst/>
            <a:ahLst/>
            <a:cxnLst/>
            <a:rect l="l" t="t" r="r" b="b"/>
            <a:pathLst>
              <a:path w="4998781" h="5912537">
                <a:moveTo>
                  <a:pt x="0" y="0"/>
                </a:moveTo>
                <a:lnTo>
                  <a:pt x="4998782" y="0"/>
                </a:lnTo>
                <a:lnTo>
                  <a:pt x="4998782" y="5912536"/>
                </a:lnTo>
                <a:lnTo>
                  <a:pt x="0" y="59125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366753" y="4222422"/>
            <a:ext cx="4071063" cy="1842156"/>
          </a:xfrm>
          <a:custGeom>
            <a:avLst/>
            <a:gdLst/>
            <a:ahLst/>
            <a:cxnLst/>
            <a:rect l="l" t="t" r="r" b="b"/>
            <a:pathLst>
              <a:path w="4071063" h="1842156">
                <a:moveTo>
                  <a:pt x="0" y="0"/>
                </a:moveTo>
                <a:lnTo>
                  <a:pt x="4071062" y="0"/>
                </a:lnTo>
                <a:lnTo>
                  <a:pt x="4071062" y="1842156"/>
                </a:lnTo>
                <a:lnTo>
                  <a:pt x="0" y="1842156"/>
                </a:lnTo>
                <a:lnTo>
                  <a:pt x="0" y="0"/>
                </a:lnTo>
                <a:close/>
              </a:path>
            </a:pathLst>
          </a:custGeom>
          <a:blipFill>
            <a:blip r:embed="rId8"/>
            <a:stretch>
              <a:fillRect/>
            </a:stretch>
          </a:blipFill>
        </p:spPr>
      </p:sp>
      <p:sp>
        <p:nvSpPr>
          <p:cNvPr id="6" name="TextBox 6"/>
          <p:cNvSpPr txBox="1"/>
          <p:nvPr/>
        </p:nvSpPr>
        <p:spPr>
          <a:xfrm>
            <a:off x="1794342" y="3285872"/>
            <a:ext cx="10108552" cy="2257245"/>
          </a:xfrm>
          <a:prstGeom prst="rect">
            <a:avLst/>
          </a:prstGeom>
        </p:spPr>
        <p:txBody>
          <a:bodyPr lIns="0" tIns="0" rIns="0" bIns="0" rtlCol="0" anchor="t">
            <a:spAutoFit/>
          </a:bodyPr>
          <a:lstStyle/>
          <a:p>
            <a:pPr marL="648720" lvl="1" indent="-324360">
              <a:lnSpc>
                <a:spcPts val="4507"/>
              </a:lnSpc>
              <a:buFont typeface="Arial"/>
              <a:buChar char="•"/>
            </a:pPr>
            <a:r>
              <a:rPr lang="en-US" sz="3004" spc="150">
                <a:solidFill>
                  <a:srgbClr val="F98E2D"/>
                </a:solidFill>
                <a:latin typeface="Paytone One"/>
              </a:rPr>
              <a:t>Những ngày nắng nóng, độ ẩm cao</a:t>
            </a:r>
          </a:p>
          <a:p>
            <a:pPr>
              <a:lnSpc>
                <a:spcPts val="4507"/>
              </a:lnSpc>
            </a:pPr>
            <a:r>
              <a:rPr lang="en-US" sz="3004" spc="150">
                <a:solidFill>
                  <a:srgbClr val="545454"/>
                </a:solidFill>
                <a:latin typeface="Paytone One"/>
              </a:rPr>
              <a:t>+ Không tắm trong hoặc ngay sau khi dừng luyện tập.</a:t>
            </a:r>
          </a:p>
          <a:p>
            <a:pPr algn="l">
              <a:lnSpc>
                <a:spcPts val="4507"/>
              </a:lnSpc>
            </a:pPr>
            <a:endParaRPr lang="en-US" sz="3004" spc="150">
              <a:solidFill>
                <a:srgbClr val="545454"/>
              </a:solidFill>
              <a:latin typeface="Paytone One"/>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056469" y="3542957"/>
            <a:ext cx="3363849" cy="4114800"/>
          </a:xfrm>
          <a:custGeom>
            <a:avLst/>
            <a:gdLst/>
            <a:ahLst/>
            <a:cxnLst/>
            <a:rect l="l" t="t" r="r" b="b"/>
            <a:pathLst>
              <a:path w="3363849" h="4114800">
                <a:moveTo>
                  <a:pt x="0" y="0"/>
                </a:moveTo>
                <a:lnTo>
                  <a:pt x="3363849" y="0"/>
                </a:lnTo>
                <a:lnTo>
                  <a:pt x="33638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5" name="Picture 5"/>
          <p:cNvPicPr>
            <a:picLocks noChangeAspect="1"/>
          </p:cNvPicPr>
          <p:nvPr/>
        </p:nvPicPr>
        <p:blipFill>
          <a:blip r:embed="rId8"/>
          <a:srcRect/>
          <a:stretch>
            <a:fillRect/>
          </a:stretch>
        </p:blipFill>
        <p:spPr>
          <a:xfrm>
            <a:off x="13195384" y="212508"/>
            <a:ext cx="3086019" cy="3086019"/>
          </a:xfrm>
          <a:prstGeom prst="rect">
            <a:avLst/>
          </a:prstGeom>
        </p:spPr>
      </p:pic>
      <p:sp>
        <p:nvSpPr>
          <p:cNvPr id="6" name="TextBox 6"/>
          <p:cNvSpPr txBox="1"/>
          <p:nvPr/>
        </p:nvSpPr>
        <p:spPr>
          <a:xfrm>
            <a:off x="1485900" y="4279305"/>
            <a:ext cx="9571005" cy="2546854"/>
          </a:xfrm>
          <a:prstGeom prst="rect">
            <a:avLst/>
          </a:prstGeom>
        </p:spPr>
        <p:txBody>
          <a:bodyPr lIns="0" tIns="0" rIns="0" bIns="0" rtlCol="0" anchor="t">
            <a:spAutoFit/>
          </a:bodyPr>
          <a:lstStyle/>
          <a:p>
            <a:pPr marL="732392" lvl="1" indent="-366196">
              <a:lnSpc>
                <a:spcPts val="5088"/>
              </a:lnSpc>
              <a:buFont typeface="Arial"/>
              <a:buChar char="•"/>
            </a:pPr>
            <a:r>
              <a:rPr lang="en-US" sz="3392" spc="169">
                <a:solidFill>
                  <a:srgbClr val="528BD8"/>
                </a:solidFill>
                <a:latin typeface="Paytone One"/>
              </a:rPr>
              <a:t>Những ngày giá lạnh, độ ẩm thấp:</a:t>
            </a:r>
          </a:p>
          <a:p>
            <a:pPr>
              <a:lnSpc>
                <a:spcPts val="5088"/>
              </a:lnSpc>
            </a:pPr>
            <a:r>
              <a:rPr lang="en-US" sz="3392" spc="169">
                <a:solidFill>
                  <a:srgbClr val="545454"/>
                </a:solidFill>
                <a:latin typeface="Paytone One"/>
              </a:rPr>
              <a:t>+ Không luyện tập vào các thời điểm có nhiệt độ thấp, nơi bị gió lùa</a:t>
            </a:r>
          </a:p>
          <a:p>
            <a:pPr algn="l">
              <a:lnSpc>
                <a:spcPts val="5088"/>
              </a:lnSpc>
            </a:pPr>
            <a:endParaRPr lang="en-US" sz="3392" spc="169">
              <a:solidFill>
                <a:srgbClr val="545454"/>
              </a:solidFill>
              <a:latin typeface="Paytone One"/>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5900" y="4279305"/>
            <a:ext cx="9571005" cy="2546854"/>
          </a:xfrm>
          <a:prstGeom prst="rect">
            <a:avLst/>
          </a:prstGeom>
        </p:spPr>
        <p:txBody>
          <a:bodyPr lIns="0" tIns="0" rIns="0" bIns="0" rtlCol="0" anchor="t">
            <a:spAutoFit/>
          </a:bodyPr>
          <a:lstStyle/>
          <a:p>
            <a:pPr marL="732392" lvl="1" indent="-366196">
              <a:lnSpc>
                <a:spcPts val="5088"/>
              </a:lnSpc>
              <a:buFont typeface="Arial"/>
              <a:buChar char="•"/>
            </a:pPr>
            <a:r>
              <a:rPr lang="en-US" sz="3392" spc="169">
                <a:solidFill>
                  <a:srgbClr val="528BD8"/>
                </a:solidFill>
                <a:latin typeface="Paytone One"/>
              </a:rPr>
              <a:t>Những ngày giá lạnh, độ ẩm thấp:</a:t>
            </a:r>
          </a:p>
          <a:p>
            <a:pPr>
              <a:lnSpc>
                <a:spcPts val="5088"/>
              </a:lnSpc>
            </a:pPr>
            <a:r>
              <a:rPr lang="en-US" sz="3392" spc="169">
                <a:solidFill>
                  <a:srgbClr val="545454"/>
                </a:solidFill>
                <a:latin typeface="Paytone One"/>
              </a:rPr>
              <a:t>+ Khởi động kĩ trước khi luyện tập, đảm bảo đủ ấm cho cơ thể</a:t>
            </a:r>
          </a:p>
          <a:p>
            <a:pPr algn="l">
              <a:lnSpc>
                <a:spcPts val="5088"/>
              </a:lnSpc>
            </a:pPr>
            <a:endParaRPr lang="en-US" sz="3392" spc="169">
              <a:solidFill>
                <a:srgbClr val="545454"/>
              </a:solidFill>
              <a:latin typeface="Paytone One"/>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109164" y="2555937"/>
            <a:ext cx="5882955" cy="4338679"/>
          </a:xfrm>
          <a:custGeom>
            <a:avLst/>
            <a:gdLst/>
            <a:ahLst/>
            <a:cxnLst/>
            <a:rect l="l" t="t" r="r" b="b"/>
            <a:pathLst>
              <a:path w="5882955" h="4338679">
                <a:moveTo>
                  <a:pt x="0" y="0"/>
                </a:moveTo>
                <a:lnTo>
                  <a:pt x="5882955" y="0"/>
                </a:lnTo>
                <a:lnTo>
                  <a:pt x="5882955" y="4338679"/>
                </a:lnTo>
                <a:lnTo>
                  <a:pt x="0" y="4338679"/>
                </a:lnTo>
                <a:lnTo>
                  <a:pt x="0" y="0"/>
                </a:lnTo>
                <a:close/>
              </a:path>
            </a:pathLst>
          </a:custGeom>
          <a:blipFill>
            <a:blip r:embed="rId7"/>
            <a:stretch>
              <a:fillRect/>
            </a:stretch>
          </a:blipFill>
        </p:spPr>
      </p:sp>
      <p:sp>
        <p:nvSpPr>
          <p:cNvPr id="6" name="TextBox 6"/>
          <p:cNvSpPr txBox="1"/>
          <p:nvPr/>
        </p:nvSpPr>
        <p:spPr>
          <a:xfrm>
            <a:off x="290917" y="2630025"/>
            <a:ext cx="10818247" cy="2095252"/>
          </a:xfrm>
          <a:prstGeom prst="rect">
            <a:avLst/>
          </a:prstGeom>
        </p:spPr>
        <p:txBody>
          <a:bodyPr lIns="0" tIns="0" rIns="0" bIns="0" rtlCol="0" anchor="t">
            <a:spAutoFit/>
          </a:bodyPr>
          <a:lstStyle/>
          <a:p>
            <a:pPr marL="1297512" lvl="1" indent="-648756">
              <a:lnSpc>
                <a:spcPts val="8413"/>
              </a:lnSpc>
              <a:spcBef>
                <a:spcPct val="0"/>
              </a:spcBef>
              <a:buFont typeface="Arial"/>
              <a:buChar char="•"/>
            </a:pPr>
            <a:r>
              <a:rPr lang="en-US" sz="6009" spc="120">
                <a:solidFill>
                  <a:srgbClr val="528BD8"/>
                </a:solidFill>
                <a:latin typeface="Paytone One"/>
              </a:rPr>
              <a:t>Sử dụng các yếu tố của không khí để rèn luyện</a:t>
            </a:r>
          </a:p>
        </p:txBody>
      </p:sp>
      <p:sp>
        <p:nvSpPr>
          <p:cNvPr id="7" name="TextBox 7"/>
          <p:cNvSpPr txBox="1"/>
          <p:nvPr/>
        </p:nvSpPr>
        <p:spPr>
          <a:xfrm>
            <a:off x="1839329" y="5034748"/>
            <a:ext cx="7304671" cy="542745"/>
          </a:xfrm>
          <a:prstGeom prst="rect">
            <a:avLst/>
          </a:prstGeom>
        </p:spPr>
        <p:txBody>
          <a:bodyPr lIns="0" tIns="0" rIns="0" bIns="0" rtlCol="0" anchor="t">
            <a:spAutoFit/>
          </a:bodyPr>
          <a:lstStyle/>
          <a:p>
            <a:pPr algn="l">
              <a:lnSpc>
                <a:spcPts val="4507"/>
              </a:lnSpc>
            </a:pPr>
            <a:r>
              <a:rPr lang="en-US" sz="3004" spc="150">
                <a:solidFill>
                  <a:srgbClr val="545454"/>
                </a:solidFill>
                <a:latin typeface="Paytone One"/>
              </a:rPr>
              <a:t>b. Chuyển động không khí</a:t>
            </a:r>
          </a:p>
        </p:txBody>
      </p:sp>
    </p:spTree>
  </p:cSld>
  <p:clrMapOvr>
    <a:masterClrMapping/>
  </p:clrMapOvr>
  <p:transition>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1719</Words>
  <Application>Microsoft Office PowerPoint</Application>
  <PresentationFormat>Custom</PresentationFormat>
  <Paragraphs>120</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Paytone One Bold</vt:lpstr>
      <vt:lpstr>อีฟดอวอิ้ง</vt:lpstr>
      <vt:lpstr>Calibri</vt:lpstr>
      <vt:lpstr>Paytone One</vt:lpstr>
      <vt:lpstr>Arial</vt:lpstr>
      <vt:lpstr>Paytone One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dinh dưỡng</dc:title>
  <dc:creator>ADMIN</dc:creator>
  <cp:lastModifiedBy>Nguyen Thi Thanh Nhi</cp:lastModifiedBy>
  <cp:revision>8</cp:revision>
  <dcterms:created xsi:type="dcterms:W3CDTF">2006-08-16T00:00:00Z</dcterms:created>
  <dcterms:modified xsi:type="dcterms:W3CDTF">2024-08-28T01:52:25Z</dcterms:modified>
  <dc:identifier>DAF2rL1eL1I</dc:identifier>
</cp:coreProperties>
</file>