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60" r:id="rId6"/>
    <p:sldId id="266" r:id="rId7"/>
    <p:sldId id="267" r:id="rId8"/>
    <p:sldId id="268" r:id="rId9"/>
    <p:sldId id="261" r:id="rId10"/>
    <p:sldId id="269" r:id="rId11"/>
    <p:sldId id="262" r:id="rId12"/>
    <p:sldId id="263" r:id="rId13"/>
    <p:sldId id="264" r:id="rId14"/>
    <p:sldId id="270" r:id="rId15"/>
    <p:sldId id="271" r:id="rId16"/>
    <p:sldId id="272" r:id="rId17"/>
    <p:sldId id="265" r:id="rId18"/>
  </p:sldIdLst>
  <p:sldSz cx="18288000" cy="10287000"/>
  <p:notesSz cx="6858000" cy="9144000"/>
  <p:embeddedFontLst>
    <p:embeddedFont>
      <p:font typeface="Bobby Jones Condensed Soft" panose="020B0604020202020204" charset="0"/>
      <p:regular r:id="rId20"/>
    </p:embeddedFont>
    <p:embeddedFont>
      <p:font typeface="BrushScript" panose="02020500000000000000" pitchFamily="18" charset="0"/>
      <p:boldItalic r:id="rId21"/>
    </p:embeddedFont>
    <p:embeddedFont>
      <p:font typeface="Bungee Shade" panose="020B0604020202020204" charset="0"/>
      <p:regular r:id="rId22"/>
    </p:embeddedFont>
    <p:embeddedFont>
      <p:font typeface="LNTH-Smithmagis Free" pitchFamily="2" charset="0"/>
      <p:regular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203DAF2-A247-48BE-9952-BD5953A06B68}">
          <p14:sldIdLst>
            <p14:sldId id="256"/>
            <p14:sldId id="259"/>
          </p14:sldIdLst>
        </p14:section>
        <p14:section name="Untitled Section" id="{E773A02E-24FB-4261-A82B-F761B774C052}">
          <p14:sldIdLst>
            <p14:sldId id="257"/>
            <p14:sldId id="258"/>
            <p14:sldId id="260"/>
            <p14:sldId id="266"/>
            <p14:sldId id="267"/>
            <p14:sldId id="268"/>
            <p14:sldId id="261"/>
            <p14:sldId id="269"/>
            <p14:sldId id="262"/>
            <p14:sldId id="263"/>
            <p14:sldId id="264"/>
            <p14:sldId id="270"/>
            <p14:sldId id="271"/>
            <p14:sldId id="272"/>
          </p14:sldIdLst>
        </p14:section>
        <p14:section name="Untitled Section" id="{B80A593D-B7B1-4923-BC14-3F5F2C812AAB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huy" initials="nh" lastIdx="1" clrIdx="0">
    <p:extLst>
      <p:ext uri="{19B8F6BF-5375-455C-9EA6-DF929625EA0E}">
        <p15:presenceInfo xmlns:p15="http://schemas.microsoft.com/office/powerpoint/2012/main" userId="c337373facd213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84D"/>
    <a:srgbClr val="BCAA93"/>
    <a:srgbClr val="F0E0D7"/>
    <a:srgbClr val="F15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20" autoAdjust="0"/>
  </p:normalViewPr>
  <p:slideViewPr>
    <p:cSldViewPr>
      <p:cViewPr varScale="1">
        <p:scale>
          <a:sx n="50" d="100"/>
          <a:sy n="50" d="100"/>
        </p:scale>
        <p:origin x="19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22189-086B-4221-AD57-096A40C848D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A68D7-5570-40DC-8A4C-7EB176C03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6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2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35615" y="1579329"/>
            <a:ext cx="8265080" cy="5487111"/>
            <a:chOff x="0" y="0"/>
            <a:chExt cx="1155916" cy="767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5916" cy="767402"/>
            </a:xfrm>
            <a:custGeom>
              <a:avLst/>
              <a:gdLst/>
              <a:ahLst/>
              <a:cxnLst/>
              <a:rect l="l" t="t" r="r" b="b"/>
              <a:pathLst>
                <a:path w="1155916" h="767402">
                  <a:moveTo>
                    <a:pt x="577958" y="0"/>
                  </a:moveTo>
                  <a:cubicBezTo>
                    <a:pt x="258761" y="0"/>
                    <a:pt x="0" y="171789"/>
                    <a:pt x="0" y="383701"/>
                  </a:cubicBezTo>
                  <a:cubicBezTo>
                    <a:pt x="0" y="595613"/>
                    <a:pt x="258761" y="767402"/>
                    <a:pt x="577958" y="767402"/>
                  </a:cubicBezTo>
                  <a:cubicBezTo>
                    <a:pt x="897156" y="767402"/>
                    <a:pt x="1155916" y="595613"/>
                    <a:pt x="1155916" y="383701"/>
                  </a:cubicBezTo>
                  <a:cubicBezTo>
                    <a:pt x="1155916" y="171789"/>
                    <a:pt x="897156" y="0"/>
                    <a:pt x="5779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8367" y="33844"/>
              <a:ext cx="939182" cy="661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635725">
            <a:off x="3574664" y="6779524"/>
            <a:ext cx="2290572" cy="3222032"/>
          </a:xfrm>
          <a:custGeom>
            <a:avLst/>
            <a:gdLst/>
            <a:ahLst/>
            <a:cxnLst/>
            <a:rect l="l" t="t" r="r" b="b"/>
            <a:pathLst>
              <a:path w="2290572" h="3222032">
                <a:moveTo>
                  <a:pt x="0" y="0"/>
                </a:moveTo>
                <a:lnTo>
                  <a:pt x="2290571" y="0"/>
                </a:lnTo>
                <a:lnTo>
                  <a:pt x="2290571" y="3222032"/>
                </a:lnTo>
                <a:lnTo>
                  <a:pt x="0" y="3222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972479">
            <a:off x="2785175" y="4209728"/>
            <a:ext cx="1621863" cy="2281393"/>
          </a:xfrm>
          <a:custGeom>
            <a:avLst/>
            <a:gdLst/>
            <a:ahLst/>
            <a:cxnLst/>
            <a:rect l="l" t="t" r="r" b="b"/>
            <a:pathLst>
              <a:path w="1621863" h="2281393">
                <a:moveTo>
                  <a:pt x="0" y="0"/>
                </a:moveTo>
                <a:lnTo>
                  <a:pt x="1621863" y="0"/>
                </a:lnTo>
                <a:lnTo>
                  <a:pt x="1621863" y="2281393"/>
                </a:lnTo>
                <a:lnTo>
                  <a:pt x="0" y="2281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006028">
            <a:off x="1903787" y="4843879"/>
            <a:ext cx="2536285" cy="8828842"/>
          </a:xfrm>
          <a:custGeom>
            <a:avLst/>
            <a:gdLst/>
            <a:ahLst/>
            <a:cxnLst/>
            <a:rect l="l" t="t" r="r" b="b"/>
            <a:pathLst>
              <a:path w="2536285" h="8828842">
                <a:moveTo>
                  <a:pt x="0" y="0"/>
                </a:moveTo>
                <a:lnTo>
                  <a:pt x="2536286" y="0"/>
                </a:lnTo>
                <a:lnTo>
                  <a:pt x="2536286" y="8828842"/>
                </a:lnTo>
                <a:lnTo>
                  <a:pt x="0" y="8828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006028">
            <a:off x="14531886" y="357724"/>
            <a:ext cx="3935077" cy="9063813"/>
          </a:xfrm>
          <a:custGeom>
            <a:avLst/>
            <a:gdLst/>
            <a:ahLst/>
            <a:cxnLst/>
            <a:rect l="l" t="t" r="r" b="b"/>
            <a:pathLst>
              <a:path w="3935077" h="9063813">
                <a:moveTo>
                  <a:pt x="0" y="0"/>
                </a:moveTo>
                <a:lnTo>
                  <a:pt x="3935076" y="0"/>
                </a:lnTo>
                <a:lnTo>
                  <a:pt x="3935076" y="9063812"/>
                </a:lnTo>
                <a:lnTo>
                  <a:pt x="0" y="9063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51129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578775" y="3250213"/>
            <a:ext cx="8616772" cy="254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8"/>
              </a:lnSpc>
            </a:pPr>
            <a:r>
              <a:rPr lang="en-US" sz="9081" dirty="0" err="1">
                <a:solidFill>
                  <a:srgbClr val="F3684D"/>
                </a:solidFill>
                <a:latin typeface="Bungee Shade"/>
              </a:rPr>
              <a:t>Lịch</a:t>
            </a:r>
            <a:r>
              <a:rPr lang="en-US" sz="9081" dirty="0">
                <a:solidFill>
                  <a:srgbClr val="F3684D"/>
                </a:solidFill>
                <a:latin typeface="Bungee Shade"/>
              </a:rPr>
              <a:t> </a:t>
            </a:r>
            <a:r>
              <a:rPr lang="en-US" sz="9081" dirty="0" err="1">
                <a:solidFill>
                  <a:srgbClr val="F3684D"/>
                </a:solidFill>
                <a:latin typeface="Bungee Shade"/>
              </a:rPr>
              <a:t>sử</a:t>
            </a:r>
            <a:r>
              <a:rPr lang="en-US" sz="9081" dirty="0">
                <a:solidFill>
                  <a:srgbClr val="F3684D"/>
                </a:solidFill>
                <a:latin typeface="Bungee Shade"/>
              </a:rPr>
              <a:t> </a:t>
            </a:r>
            <a:r>
              <a:rPr lang="en-US" sz="9081" dirty="0" err="1">
                <a:solidFill>
                  <a:srgbClr val="F3684D"/>
                </a:solidFill>
                <a:latin typeface="Bungee Shade"/>
              </a:rPr>
              <a:t>cầu</a:t>
            </a:r>
            <a:r>
              <a:rPr lang="en-US" sz="9081" dirty="0">
                <a:solidFill>
                  <a:srgbClr val="F3684D"/>
                </a:solidFill>
                <a:latin typeface="Bungee Shade"/>
              </a:rPr>
              <a:t> </a:t>
            </a:r>
            <a:r>
              <a:rPr lang="en-US" sz="9081" dirty="0" err="1">
                <a:solidFill>
                  <a:srgbClr val="F3684D"/>
                </a:solidFill>
                <a:latin typeface="Bungee Shade"/>
              </a:rPr>
              <a:t>lông</a:t>
            </a:r>
            <a:endParaRPr lang="en-US" sz="9081" dirty="0">
              <a:solidFill>
                <a:srgbClr val="F3684D"/>
              </a:solidFill>
              <a:latin typeface="Bungee Shade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1694948" y="536331"/>
            <a:ext cx="6003024" cy="4114800"/>
          </a:xfrm>
          <a:custGeom>
            <a:avLst/>
            <a:gdLst/>
            <a:ahLst/>
            <a:cxnLst/>
            <a:rect l="l" t="t" r="r" b="b"/>
            <a:pathLst>
              <a:path w="6003024" h="4114800">
                <a:moveTo>
                  <a:pt x="0" y="0"/>
                </a:moveTo>
                <a:lnTo>
                  <a:pt x="6003024" y="0"/>
                </a:lnTo>
                <a:lnTo>
                  <a:pt x="6003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0628058">
            <a:off x="12446254" y="5292240"/>
            <a:ext cx="4727301" cy="3548400"/>
          </a:xfrm>
          <a:custGeom>
            <a:avLst/>
            <a:gdLst/>
            <a:ahLst/>
            <a:cxnLst/>
            <a:rect l="l" t="t" r="r" b="b"/>
            <a:pathLst>
              <a:path w="4727301" h="3548400">
                <a:moveTo>
                  <a:pt x="0" y="0"/>
                </a:moveTo>
                <a:lnTo>
                  <a:pt x="4727301" y="0"/>
                </a:lnTo>
                <a:lnTo>
                  <a:pt x="4727301" y="3548400"/>
                </a:lnTo>
                <a:lnTo>
                  <a:pt x="0" y="3548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506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838641" y="2803942"/>
            <a:ext cx="10610718" cy="2670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4"/>
              </a:lnSpc>
            </a:pP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Lịch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sử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phát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triển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môn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cầu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lông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ở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Việt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Nam</a:t>
            </a:r>
          </a:p>
        </p:txBody>
      </p:sp>
      <p:sp>
        <p:nvSpPr>
          <p:cNvPr id="6" name="Freeform 6"/>
          <p:cNvSpPr/>
          <p:nvPr/>
        </p:nvSpPr>
        <p:spPr>
          <a:xfrm rot="-9972479">
            <a:off x="15023620" y="1409352"/>
            <a:ext cx="1353128" cy="1903377"/>
          </a:xfrm>
          <a:custGeom>
            <a:avLst/>
            <a:gdLst/>
            <a:ahLst/>
            <a:cxnLst/>
            <a:rect l="l" t="t" r="r" b="b"/>
            <a:pathLst>
              <a:path w="1353128" h="1903377">
                <a:moveTo>
                  <a:pt x="0" y="0"/>
                </a:moveTo>
                <a:lnTo>
                  <a:pt x="1353128" y="0"/>
                </a:lnTo>
                <a:lnTo>
                  <a:pt x="1353128" y="1903376"/>
                </a:lnTo>
                <a:lnTo>
                  <a:pt x="0" y="1903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665116">
            <a:off x="120242" y="2853638"/>
            <a:ext cx="2529319" cy="3557866"/>
          </a:xfrm>
          <a:custGeom>
            <a:avLst/>
            <a:gdLst/>
            <a:ahLst/>
            <a:cxnLst/>
            <a:rect l="l" t="t" r="r" b="b"/>
            <a:pathLst>
              <a:path w="2529319" h="3557866">
                <a:moveTo>
                  <a:pt x="0" y="0"/>
                </a:moveTo>
                <a:lnTo>
                  <a:pt x="2529319" y="0"/>
                </a:lnTo>
                <a:lnTo>
                  <a:pt x="2529319" y="3557866"/>
                </a:lnTo>
                <a:lnTo>
                  <a:pt x="0" y="3557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006028">
            <a:off x="16159619" y="2474855"/>
            <a:ext cx="2536285" cy="4192517"/>
          </a:xfrm>
          <a:custGeom>
            <a:avLst/>
            <a:gdLst/>
            <a:ahLst/>
            <a:cxnLst/>
            <a:rect l="l" t="t" r="r" b="b"/>
            <a:pathLst>
              <a:path w="2536285" h="4192517">
                <a:moveTo>
                  <a:pt x="0" y="0"/>
                </a:moveTo>
                <a:lnTo>
                  <a:pt x="2536285" y="0"/>
                </a:lnTo>
                <a:lnTo>
                  <a:pt x="2536285" y="4192516"/>
                </a:lnTo>
                <a:lnTo>
                  <a:pt x="0" y="41925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110585"/>
            </a:stretch>
          </a:blipFill>
        </p:spPr>
      </p:sp>
      <p:sp>
        <p:nvSpPr>
          <p:cNvPr id="9" name="Freeform 9"/>
          <p:cNvSpPr/>
          <p:nvPr/>
        </p:nvSpPr>
        <p:spPr>
          <a:xfrm rot="-1385326">
            <a:off x="506432" y="-327930"/>
            <a:ext cx="4727301" cy="3548400"/>
          </a:xfrm>
          <a:custGeom>
            <a:avLst/>
            <a:gdLst/>
            <a:ahLst/>
            <a:cxnLst/>
            <a:rect l="l" t="t" r="r" b="b"/>
            <a:pathLst>
              <a:path w="4727301" h="3548400">
                <a:moveTo>
                  <a:pt x="0" y="0"/>
                </a:moveTo>
                <a:lnTo>
                  <a:pt x="4727301" y="0"/>
                </a:lnTo>
                <a:lnTo>
                  <a:pt x="4727301" y="3548400"/>
                </a:lnTo>
                <a:lnTo>
                  <a:pt x="0" y="3548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506"/>
            </a:stretch>
          </a:blipFill>
        </p:spPr>
      </p:sp>
      <p:sp>
        <p:nvSpPr>
          <p:cNvPr id="10" name="Freeform 10"/>
          <p:cNvSpPr/>
          <p:nvPr/>
        </p:nvSpPr>
        <p:spPr>
          <a:xfrm rot="-1385326">
            <a:off x="16391202" y="5953795"/>
            <a:ext cx="4727301" cy="3548400"/>
          </a:xfrm>
          <a:custGeom>
            <a:avLst/>
            <a:gdLst/>
            <a:ahLst/>
            <a:cxnLst/>
            <a:rect l="l" t="t" r="r" b="b"/>
            <a:pathLst>
              <a:path w="4727301" h="3548400">
                <a:moveTo>
                  <a:pt x="0" y="0"/>
                </a:moveTo>
                <a:lnTo>
                  <a:pt x="4727300" y="0"/>
                </a:lnTo>
                <a:lnTo>
                  <a:pt x="4727300" y="3548400"/>
                </a:lnTo>
                <a:lnTo>
                  <a:pt x="0" y="3548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506"/>
            </a:stretch>
          </a:blipFill>
        </p:spPr>
      </p:sp>
    </p:spTree>
    <p:extLst>
      <p:ext uri="{BB962C8B-B14F-4D97-AF65-F5344CB8AC3E}">
        <p14:creationId xmlns:p14="http://schemas.microsoft.com/office/powerpoint/2010/main" val="243075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35501" y="798475"/>
            <a:ext cx="10572557" cy="2649516"/>
            <a:chOff x="0" y="0"/>
            <a:chExt cx="906524" cy="4525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6524" cy="452530"/>
            </a:xfrm>
            <a:custGeom>
              <a:avLst/>
              <a:gdLst/>
              <a:ahLst/>
              <a:cxnLst/>
              <a:rect l="l" t="t" r="r" b="b"/>
              <a:pathLst>
                <a:path w="906524" h="452530">
                  <a:moveTo>
                    <a:pt x="453262" y="0"/>
                  </a:moveTo>
                  <a:cubicBezTo>
                    <a:pt x="202932" y="0"/>
                    <a:pt x="0" y="101302"/>
                    <a:pt x="0" y="226265"/>
                  </a:cubicBezTo>
                  <a:cubicBezTo>
                    <a:pt x="0" y="351228"/>
                    <a:pt x="202932" y="452530"/>
                    <a:pt x="453262" y="452530"/>
                  </a:cubicBezTo>
                  <a:cubicBezTo>
                    <a:pt x="703592" y="452530"/>
                    <a:pt x="906524" y="351228"/>
                    <a:pt x="906524" y="226265"/>
                  </a:cubicBezTo>
                  <a:cubicBezTo>
                    <a:pt x="906524" y="101302"/>
                    <a:pt x="703592" y="0"/>
                    <a:pt x="453262" y="0"/>
                  </a:cubicBezTo>
                  <a:close/>
                </a:path>
              </a:pathLst>
            </a:custGeom>
            <a:solidFill>
              <a:srgbClr val="FFF8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4987" y="4325"/>
              <a:ext cx="736551" cy="405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274849" y="1028700"/>
            <a:ext cx="11252086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84"/>
              </a:lnSpc>
            </a:pP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I.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Sự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xuất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hiện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môn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cầu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lông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ở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Việt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Nam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73515" y="5490544"/>
            <a:ext cx="12140970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5"/>
              </a:lnSpc>
            </a:pPr>
            <a:r>
              <a:rPr lang="en-US" sz="3773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Những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năm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40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của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thế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kỉ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trước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người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Pháp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đã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đưa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môn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vào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Việt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Nam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và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tổ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chức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chơi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ở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sân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Tao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Đàn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( Thành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Phố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Hồ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Chí Minh).</a:t>
            </a:r>
          </a:p>
        </p:txBody>
      </p:sp>
      <p:sp>
        <p:nvSpPr>
          <p:cNvPr id="7" name="Freeform 7"/>
          <p:cNvSpPr/>
          <p:nvPr/>
        </p:nvSpPr>
        <p:spPr>
          <a:xfrm>
            <a:off x="911156" y="7191628"/>
            <a:ext cx="16230600" cy="6877717"/>
          </a:xfrm>
          <a:custGeom>
            <a:avLst/>
            <a:gdLst/>
            <a:ahLst/>
            <a:cxnLst/>
            <a:rect l="l" t="t" r="r" b="b"/>
            <a:pathLst>
              <a:path w="16230600" h="6877717">
                <a:moveTo>
                  <a:pt x="0" y="0"/>
                </a:moveTo>
                <a:lnTo>
                  <a:pt x="16230600" y="0"/>
                </a:lnTo>
                <a:lnTo>
                  <a:pt x="16230600" y="6877716"/>
                </a:lnTo>
                <a:lnTo>
                  <a:pt x="0" y="687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941541">
            <a:off x="16777412" y="-23747"/>
            <a:ext cx="2488439" cy="8662286"/>
          </a:xfrm>
          <a:custGeom>
            <a:avLst/>
            <a:gdLst/>
            <a:ahLst/>
            <a:cxnLst/>
            <a:rect l="l" t="t" r="r" b="b"/>
            <a:pathLst>
              <a:path w="2488439" h="8662286">
                <a:moveTo>
                  <a:pt x="0" y="0"/>
                </a:moveTo>
                <a:lnTo>
                  <a:pt x="2488438" y="0"/>
                </a:lnTo>
                <a:lnTo>
                  <a:pt x="2488438" y="8662287"/>
                </a:lnTo>
                <a:lnTo>
                  <a:pt x="0" y="86622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190303">
            <a:off x="15241203" y="3663294"/>
            <a:ext cx="1567931" cy="2205529"/>
          </a:xfrm>
          <a:custGeom>
            <a:avLst/>
            <a:gdLst/>
            <a:ahLst/>
            <a:cxnLst/>
            <a:rect l="l" t="t" r="r" b="b"/>
            <a:pathLst>
              <a:path w="1567931" h="2205529">
                <a:moveTo>
                  <a:pt x="0" y="0"/>
                </a:moveTo>
                <a:lnTo>
                  <a:pt x="1567931" y="0"/>
                </a:lnTo>
                <a:lnTo>
                  <a:pt x="1567931" y="2205529"/>
                </a:lnTo>
                <a:lnTo>
                  <a:pt x="0" y="22055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857377">
            <a:off x="-1997109" y="2533197"/>
            <a:ext cx="4727301" cy="3548400"/>
          </a:xfrm>
          <a:custGeom>
            <a:avLst/>
            <a:gdLst/>
            <a:ahLst/>
            <a:cxnLst/>
            <a:rect l="l" t="t" r="r" b="b"/>
            <a:pathLst>
              <a:path w="4727301" h="3548400">
                <a:moveTo>
                  <a:pt x="0" y="0"/>
                </a:moveTo>
                <a:lnTo>
                  <a:pt x="4727301" y="0"/>
                </a:lnTo>
                <a:lnTo>
                  <a:pt x="4727301" y="3548400"/>
                </a:lnTo>
                <a:lnTo>
                  <a:pt x="0" y="3548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9506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55972" y="2642933"/>
            <a:ext cx="10816650" cy="2649516"/>
            <a:chOff x="0" y="0"/>
            <a:chExt cx="1305849" cy="4525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5849" cy="452530"/>
            </a:xfrm>
            <a:custGeom>
              <a:avLst/>
              <a:gdLst/>
              <a:ahLst/>
              <a:cxnLst/>
              <a:rect l="l" t="t" r="r" b="b"/>
              <a:pathLst>
                <a:path w="1305849" h="452530">
                  <a:moveTo>
                    <a:pt x="652925" y="0"/>
                  </a:moveTo>
                  <a:cubicBezTo>
                    <a:pt x="292324" y="0"/>
                    <a:pt x="0" y="101302"/>
                    <a:pt x="0" y="226265"/>
                  </a:cubicBezTo>
                  <a:cubicBezTo>
                    <a:pt x="0" y="351228"/>
                    <a:pt x="292324" y="452530"/>
                    <a:pt x="652925" y="452530"/>
                  </a:cubicBezTo>
                  <a:cubicBezTo>
                    <a:pt x="1013525" y="452530"/>
                    <a:pt x="1305849" y="351228"/>
                    <a:pt x="1305849" y="226265"/>
                  </a:cubicBezTo>
                  <a:cubicBezTo>
                    <a:pt x="1305849" y="101302"/>
                    <a:pt x="1013525" y="0"/>
                    <a:pt x="652925" y="0"/>
                  </a:cubicBezTo>
                  <a:close/>
                </a:path>
              </a:pathLst>
            </a:custGeom>
            <a:solidFill>
              <a:srgbClr val="FFF8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2423" y="4325"/>
              <a:ext cx="1061003" cy="405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915131" y="2642933"/>
            <a:ext cx="10912428" cy="2628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75"/>
              </a:lnSpc>
            </a:pPr>
            <a:r>
              <a:rPr lang="en-US" sz="3773" dirty="0">
                <a:solidFill>
                  <a:srgbClr val="000000"/>
                </a:solidFill>
                <a:latin typeface="+mj-lt"/>
              </a:rPr>
              <a:t>- Sau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những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năm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1954: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lượng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lớn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Việt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Kiều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hồi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hương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trở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về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đã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phổ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biến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rộng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rãi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hơn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ở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nhiều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tỉnh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thành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khác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nhau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, song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chỉ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dến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khi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đất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nước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hoàn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toàn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thống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nhất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môn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mới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thực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sự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phát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triển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rộng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khắp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cả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nước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911156" y="7191628"/>
            <a:ext cx="16230600" cy="6877717"/>
          </a:xfrm>
          <a:custGeom>
            <a:avLst/>
            <a:gdLst/>
            <a:ahLst/>
            <a:cxnLst/>
            <a:rect l="l" t="t" r="r" b="b"/>
            <a:pathLst>
              <a:path w="16230600" h="6877717">
                <a:moveTo>
                  <a:pt x="0" y="0"/>
                </a:moveTo>
                <a:lnTo>
                  <a:pt x="16230600" y="0"/>
                </a:lnTo>
                <a:lnTo>
                  <a:pt x="16230600" y="6877716"/>
                </a:lnTo>
                <a:lnTo>
                  <a:pt x="0" y="687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941541">
            <a:off x="15897537" y="502498"/>
            <a:ext cx="2488439" cy="8662286"/>
          </a:xfrm>
          <a:custGeom>
            <a:avLst/>
            <a:gdLst/>
            <a:ahLst/>
            <a:cxnLst/>
            <a:rect l="l" t="t" r="r" b="b"/>
            <a:pathLst>
              <a:path w="2488439" h="8662286">
                <a:moveTo>
                  <a:pt x="0" y="0"/>
                </a:moveTo>
                <a:lnTo>
                  <a:pt x="2488438" y="0"/>
                </a:lnTo>
                <a:lnTo>
                  <a:pt x="2488438" y="8662287"/>
                </a:lnTo>
                <a:lnTo>
                  <a:pt x="0" y="86622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190303">
            <a:off x="14341274" y="3834030"/>
            <a:ext cx="1567931" cy="2205529"/>
          </a:xfrm>
          <a:custGeom>
            <a:avLst/>
            <a:gdLst/>
            <a:ahLst/>
            <a:cxnLst/>
            <a:rect l="l" t="t" r="r" b="b"/>
            <a:pathLst>
              <a:path w="1567931" h="2205529">
                <a:moveTo>
                  <a:pt x="0" y="0"/>
                </a:moveTo>
                <a:lnTo>
                  <a:pt x="1567931" y="0"/>
                </a:lnTo>
                <a:lnTo>
                  <a:pt x="1567931" y="2205529"/>
                </a:lnTo>
                <a:lnTo>
                  <a:pt x="0" y="22055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857377">
            <a:off x="-1997109" y="2533197"/>
            <a:ext cx="4727301" cy="3548400"/>
          </a:xfrm>
          <a:custGeom>
            <a:avLst/>
            <a:gdLst/>
            <a:ahLst/>
            <a:cxnLst/>
            <a:rect l="l" t="t" r="r" b="b"/>
            <a:pathLst>
              <a:path w="4727301" h="3548400">
                <a:moveTo>
                  <a:pt x="0" y="0"/>
                </a:moveTo>
                <a:lnTo>
                  <a:pt x="4727301" y="0"/>
                </a:lnTo>
                <a:lnTo>
                  <a:pt x="4727301" y="3548400"/>
                </a:lnTo>
                <a:lnTo>
                  <a:pt x="0" y="3548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9506"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55972" y="2123376"/>
            <a:ext cx="10816650" cy="2649516"/>
            <a:chOff x="0" y="0"/>
            <a:chExt cx="1305849" cy="4525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5849" cy="452530"/>
            </a:xfrm>
            <a:custGeom>
              <a:avLst/>
              <a:gdLst/>
              <a:ahLst/>
              <a:cxnLst/>
              <a:rect l="l" t="t" r="r" b="b"/>
              <a:pathLst>
                <a:path w="1305849" h="452530">
                  <a:moveTo>
                    <a:pt x="652925" y="0"/>
                  </a:moveTo>
                  <a:cubicBezTo>
                    <a:pt x="292324" y="0"/>
                    <a:pt x="0" y="101302"/>
                    <a:pt x="0" y="226265"/>
                  </a:cubicBezTo>
                  <a:cubicBezTo>
                    <a:pt x="0" y="351228"/>
                    <a:pt x="292324" y="452530"/>
                    <a:pt x="652925" y="452530"/>
                  </a:cubicBezTo>
                  <a:cubicBezTo>
                    <a:pt x="1013525" y="452530"/>
                    <a:pt x="1305849" y="351228"/>
                    <a:pt x="1305849" y="226265"/>
                  </a:cubicBezTo>
                  <a:cubicBezTo>
                    <a:pt x="1305849" y="101302"/>
                    <a:pt x="1013525" y="0"/>
                    <a:pt x="652925" y="0"/>
                  </a:cubicBezTo>
                  <a:close/>
                </a:path>
              </a:pathLst>
            </a:custGeom>
            <a:solidFill>
              <a:srgbClr val="FFF8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2423" y="4325"/>
              <a:ext cx="1061003" cy="405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1156" y="7191628"/>
            <a:ext cx="16230600" cy="6877717"/>
          </a:xfrm>
          <a:custGeom>
            <a:avLst/>
            <a:gdLst/>
            <a:ahLst/>
            <a:cxnLst/>
            <a:rect l="l" t="t" r="r" b="b"/>
            <a:pathLst>
              <a:path w="16230600" h="6877717">
                <a:moveTo>
                  <a:pt x="0" y="0"/>
                </a:moveTo>
                <a:lnTo>
                  <a:pt x="16230600" y="0"/>
                </a:lnTo>
                <a:lnTo>
                  <a:pt x="16230600" y="6877716"/>
                </a:lnTo>
                <a:lnTo>
                  <a:pt x="0" y="687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91059" y="2063652"/>
            <a:ext cx="10581563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26"/>
              </a:lnSpc>
            </a:pPr>
            <a:r>
              <a:rPr lang="en-US" sz="10024" dirty="0">
                <a:solidFill>
                  <a:srgbClr val="000000"/>
                </a:solidFill>
                <a:latin typeface="LNTH-Smithmagis Free" pitchFamily="2" charset="0"/>
              </a:rPr>
              <a:t>II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.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Sự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phát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triển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môn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cầu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lông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ở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Việt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Nam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14600" y="4676587"/>
            <a:ext cx="12140970" cy="315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5"/>
              </a:lnSpc>
            </a:pPr>
            <a:r>
              <a:rPr lang="en-US" sz="3773" b="1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3773" b="1" dirty="0" err="1">
                <a:solidFill>
                  <a:srgbClr val="000000"/>
                </a:solidFill>
                <a:latin typeface="+mj-lt"/>
              </a:rPr>
              <a:t>Sự</a:t>
            </a:r>
            <a:r>
              <a:rPr lang="en-US" sz="3773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b="1" dirty="0" err="1">
                <a:solidFill>
                  <a:srgbClr val="000000"/>
                </a:solidFill>
                <a:latin typeface="+mj-lt"/>
              </a:rPr>
              <a:t>phát</a:t>
            </a:r>
            <a:r>
              <a:rPr lang="en-US" sz="3773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b="1" dirty="0" err="1">
                <a:solidFill>
                  <a:srgbClr val="000000"/>
                </a:solidFill>
                <a:latin typeface="+mj-lt"/>
              </a:rPr>
              <a:t>triển</a:t>
            </a:r>
            <a:r>
              <a:rPr lang="en-US" sz="3773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b="1" dirty="0" err="1">
                <a:solidFill>
                  <a:srgbClr val="000000"/>
                </a:solidFill>
                <a:latin typeface="+mj-lt"/>
              </a:rPr>
              <a:t>của</a:t>
            </a:r>
            <a:r>
              <a:rPr lang="en-US" sz="3773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b="1" dirty="0" err="1">
                <a:solidFill>
                  <a:srgbClr val="000000"/>
                </a:solidFill>
                <a:latin typeface="+mj-lt"/>
              </a:rPr>
              <a:t>phong</a:t>
            </a:r>
            <a:r>
              <a:rPr lang="en-US" sz="3773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b="1" dirty="0" err="1">
                <a:solidFill>
                  <a:srgbClr val="000000"/>
                </a:solidFill>
                <a:latin typeface="+mj-lt"/>
              </a:rPr>
              <a:t>trào</a:t>
            </a:r>
            <a:r>
              <a:rPr lang="en-US" sz="3773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b="1" dirty="0" err="1">
                <a:solidFill>
                  <a:srgbClr val="000000"/>
                </a:solidFill>
                <a:latin typeface="+mj-lt"/>
              </a:rPr>
              <a:t>tập</a:t>
            </a:r>
            <a:r>
              <a:rPr lang="en-US" sz="3773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b="1" dirty="0" err="1">
                <a:solidFill>
                  <a:srgbClr val="000000"/>
                </a:solidFill>
                <a:latin typeface="+mj-lt"/>
              </a:rPr>
              <a:t>luyện</a:t>
            </a:r>
            <a:r>
              <a:rPr lang="en-US" sz="3773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b="1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3773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b="1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3773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b="1" dirty="0" err="1">
                <a:solidFill>
                  <a:srgbClr val="000000"/>
                </a:solidFill>
                <a:latin typeface="+mj-lt"/>
              </a:rPr>
              <a:t>trong</a:t>
            </a:r>
            <a:r>
              <a:rPr lang="en-US" sz="3773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b="1" dirty="0" err="1">
                <a:solidFill>
                  <a:srgbClr val="000000"/>
                </a:solidFill>
                <a:latin typeface="+mj-lt"/>
              </a:rPr>
              <a:t>quần</a:t>
            </a:r>
            <a:r>
              <a:rPr lang="en-US" sz="3773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b="1" dirty="0" err="1">
                <a:solidFill>
                  <a:srgbClr val="000000"/>
                </a:solidFill>
                <a:latin typeface="+mj-lt"/>
              </a:rPr>
              <a:t>chúng</a:t>
            </a:r>
            <a:r>
              <a:rPr lang="en-US" sz="3773" b="1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pPr algn="ctr">
              <a:lnSpc>
                <a:spcPts val="4075"/>
              </a:lnSpc>
            </a:pPr>
            <a:r>
              <a:rPr lang="en-US" sz="3773" dirty="0">
                <a:solidFill>
                  <a:srgbClr val="000000"/>
                </a:solidFill>
                <a:latin typeface="+mj-lt"/>
              </a:rPr>
              <a:t>+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Những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ngày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đầu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sau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khi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thống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nhất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đất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nước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phong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trào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tập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luyện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trên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toàn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quốc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được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phổ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biến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ở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thành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phố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thị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xã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sau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đó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lan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rộng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sang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nhiều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địa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phương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khác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8" name="Freeform 8"/>
          <p:cNvSpPr/>
          <p:nvPr/>
        </p:nvSpPr>
        <p:spPr>
          <a:xfrm rot="-1941541">
            <a:off x="15897537" y="502498"/>
            <a:ext cx="2488439" cy="8662286"/>
          </a:xfrm>
          <a:custGeom>
            <a:avLst/>
            <a:gdLst/>
            <a:ahLst/>
            <a:cxnLst/>
            <a:rect l="l" t="t" r="r" b="b"/>
            <a:pathLst>
              <a:path w="2488439" h="8662286">
                <a:moveTo>
                  <a:pt x="0" y="0"/>
                </a:moveTo>
                <a:lnTo>
                  <a:pt x="2488438" y="0"/>
                </a:lnTo>
                <a:lnTo>
                  <a:pt x="2488438" y="8662287"/>
                </a:lnTo>
                <a:lnTo>
                  <a:pt x="0" y="86622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190303">
            <a:off x="14341274" y="3834030"/>
            <a:ext cx="1567931" cy="2205529"/>
          </a:xfrm>
          <a:custGeom>
            <a:avLst/>
            <a:gdLst/>
            <a:ahLst/>
            <a:cxnLst/>
            <a:rect l="l" t="t" r="r" b="b"/>
            <a:pathLst>
              <a:path w="1567931" h="2205529">
                <a:moveTo>
                  <a:pt x="0" y="0"/>
                </a:moveTo>
                <a:lnTo>
                  <a:pt x="1567931" y="0"/>
                </a:lnTo>
                <a:lnTo>
                  <a:pt x="1567931" y="2205529"/>
                </a:lnTo>
                <a:lnTo>
                  <a:pt x="0" y="22055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857377">
            <a:off x="-1997109" y="2533197"/>
            <a:ext cx="4727301" cy="3548400"/>
          </a:xfrm>
          <a:custGeom>
            <a:avLst/>
            <a:gdLst/>
            <a:ahLst/>
            <a:cxnLst/>
            <a:rect l="l" t="t" r="r" b="b"/>
            <a:pathLst>
              <a:path w="4727301" h="3548400">
                <a:moveTo>
                  <a:pt x="0" y="0"/>
                </a:moveTo>
                <a:lnTo>
                  <a:pt x="4727301" y="0"/>
                </a:lnTo>
                <a:lnTo>
                  <a:pt x="4727301" y="3548400"/>
                </a:lnTo>
                <a:lnTo>
                  <a:pt x="0" y="3548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9506"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955972" y="2459563"/>
            <a:ext cx="10912428" cy="4210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75"/>
              </a:lnSpc>
            </a:pPr>
            <a:r>
              <a:rPr lang="en-US" sz="4000" dirty="0">
                <a:solidFill>
                  <a:srgbClr val="000000"/>
                </a:solidFill>
                <a:latin typeface="+mj-lt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chỗ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chỉ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phổ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biến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chủ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yếu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ở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đối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tượng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viên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chức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nay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môn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thao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này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xâm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nhập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hầu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hết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phần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xã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hội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>
              <a:lnSpc>
                <a:spcPts val="4075"/>
              </a:lnSpc>
            </a:pPr>
            <a:r>
              <a:rPr lang="en-US" sz="4000" dirty="0">
                <a:solidFill>
                  <a:srgbClr val="000000"/>
                </a:solidFill>
                <a:latin typeface="+mj-lt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tham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gia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luyện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đấu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ngày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càng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đông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đảo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>
              <a:lnSpc>
                <a:spcPts val="4075"/>
              </a:lnSpc>
            </a:pPr>
            <a:r>
              <a:rPr lang="en-US" sz="4000" dirty="0">
                <a:solidFill>
                  <a:srgbClr val="000000"/>
                </a:solidFill>
                <a:latin typeface="+mj-lt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nay,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trở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những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môn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đấu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trọng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nhiều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đại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hội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TDTT.</a:t>
            </a:r>
          </a:p>
        </p:txBody>
      </p:sp>
      <p:sp>
        <p:nvSpPr>
          <p:cNvPr id="7" name="Freeform 7"/>
          <p:cNvSpPr/>
          <p:nvPr/>
        </p:nvSpPr>
        <p:spPr>
          <a:xfrm>
            <a:off x="911156" y="7191628"/>
            <a:ext cx="16230600" cy="6877717"/>
          </a:xfrm>
          <a:custGeom>
            <a:avLst/>
            <a:gdLst/>
            <a:ahLst/>
            <a:cxnLst/>
            <a:rect l="l" t="t" r="r" b="b"/>
            <a:pathLst>
              <a:path w="16230600" h="6877717">
                <a:moveTo>
                  <a:pt x="0" y="0"/>
                </a:moveTo>
                <a:lnTo>
                  <a:pt x="16230600" y="0"/>
                </a:lnTo>
                <a:lnTo>
                  <a:pt x="16230600" y="6877716"/>
                </a:lnTo>
                <a:lnTo>
                  <a:pt x="0" y="687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941541">
            <a:off x="15897537" y="502498"/>
            <a:ext cx="2488439" cy="8662286"/>
          </a:xfrm>
          <a:custGeom>
            <a:avLst/>
            <a:gdLst/>
            <a:ahLst/>
            <a:cxnLst/>
            <a:rect l="l" t="t" r="r" b="b"/>
            <a:pathLst>
              <a:path w="2488439" h="8662286">
                <a:moveTo>
                  <a:pt x="0" y="0"/>
                </a:moveTo>
                <a:lnTo>
                  <a:pt x="2488438" y="0"/>
                </a:lnTo>
                <a:lnTo>
                  <a:pt x="2488438" y="8662287"/>
                </a:lnTo>
                <a:lnTo>
                  <a:pt x="0" y="86622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190303">
            <a:off x="14341274" y="3834030"/>
            <a:ext cx="1567931" cy="2205529"/>
          </a:xfrm>
          <a:custGeom>
            <a:avLst/>
            <a:gdLst/>
            <a:ahLst/>
            <a:cxnLst/>
            <a:rect l="l" t="t" r="r" b="b"/>
            <a:pathLst>
              <a:path w="1567931" h="2205529">
                <a:moveTo>
                  <a:pt x="0" y="0"/>
                </a:moveTo>
                <a:lnTo>
                  <a:pt x="1567931" y="0"/>
                </a:lnTo>
                <a:lnTo>
                  <a:pt x="1567931" y="2205529"/>
                </a:lnTo>
                <a:lnTo>
                  <a:pt x="0" y="22055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857377">
            <a:off x="-1997109" y="2533197"/>
            <a:ext cx="4727301" cy="3548400"/>
          </a:xfrm>
          <a:custGeom>
            <a:avLst/>
            <a:gdLst/>
            <a:ahLst/>
            <a:cxnLst/>
            <a:rect l="l" t="t" r="r" b="b"/>
            <a:pathLst>
              <a:path w="4727301" h="3548400">
                <a:moveTo>
                  <a:pt x="0" y="0"/>
                </a:moveTo>
                <a:lnTo>
                  <a:pt x="4727301" y="0"/>
                </a:lnTo>
                <a:lnTo>
                  <a:pt x="4727301" y="3548400"/>
                </a:lnTo>
                <a:lnTo>
                  <a:pt x="0" y="3548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9506"/>
            </a:stretch>
          </a:blipFill>
        </p:spPr>
      </p:sp>
    </p:spTree>
    <p:extLst>
      <p:ext uri="{BB962C8B-B14F-4D97-AF65-F5344CB8AC3E}">
        <p14:creationId xmlns:p14="http://schemas.microsoft.com/office/powerpoint/2010/main" val="3035337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915131" y="2642933"/>
            <a:ext cx="10912428" cy="4210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75"/>
              </a:lnSpc>
            </a:pPr>
            <a:r>
              <a:rPr lang="en-US" sz="4000" b="1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4000" b="1" dirty="0" err="1">
                <a:solidFill>
                  <a:srgbClr val="000000"/>
                </a:solidFill>
                <a:latin typeface="+mj-lt"/>
              </a:rPr>
              <a:t>Sự</a:t>
            </a:r>
            <a:r>
              <a:rPr lang="en-US" sz="4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+mj-lt"/>
              </a:rPr>
              <a:t>phát</a:t>
            </a:r>
            <a:r>
              <a:rPr lang="en-US" sz="4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+mj-lt"/>
              </a:rPr>
              <a:t>triển</a:t>
            </a:r>
            <a:r>
              <a:rPr lang="en-US" sz="4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4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4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+mj-lt"/>
              </a:rPr>
              <a:t>thành</a:t>
            </a:r>
            <a:r>
              <a:rPr lang="en-US" sz="4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+mj-lt"/>
              </a:rPr>
              <a:t>tích</a:t>
            </a:r>
            <a:r>
              <a:rPr lang="en-US" sz="4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+mj-lt"/>
              </a:rPr>
              <a:t>cao</a:t>
            </a:r>
            <a:r>
              <a:rPr lang="en-US" sz="4000" b="1" dirty="0">
                <a:solidFill>
                  <a:srgbClr val="000000"/>
                </a:solidFill>
                <a:latin typeface="+mj-lt"/>
              </a:rPr>
              <a:t> ở </a:t>
            </a:r>
            <a:r>
              <a:rPr lang="en-US" sz="4000" b="1" dirty="0" err="1">
                <a:solidFill>
                  <a:srgbClr val="000000"/>
                </a:solidFill>
                <a:latin typeface="+mj-lt"/>
              </a:rPr>
              <a:t>Việt</a:t>
            </a:r>
            <a:r>
              <a:rPr lang="en-US" sz="4000" b="1" dirty="0">
                <a:solidFill>
                  <a:srgbClr val="000000"/>
                </a:solidFill>
                <a:latin typeface="+mj-lt"/>
              </a:rPr>
              <a:t> Nam:</a:t>
            </a:r>
          </a:p>
          <a:p>
            <a:pPr>
              <a:lnSpc>
                <a:spcPts val="4075"/>
              </a:lnSpc>
            </a:pPr>
            <a:r>
              <a:rPr lang="en-US" sz="4000" dirty="0">
                <a:solidFill>
                  <a:srgbClr val="000000"/>
                </a:solidFill>
                <a:latin typeface="+mj-lt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Năm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1990: Liên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Việt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Nam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lập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tắt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VBF (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VietnamBadmintonFederation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>
              <a:lnSpc>
                <a:spcPts val="4075"/>
              </a:lnSpc>
            </a:pPr>
            <a:r>
              <a:rPr lang="en-US" sz="4000" dirty="0">
                <a:solidFill>
                  <a:srgbClr val="000000"/>
                </a:solidFill>
                <a:latin typeface="+mj-lt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Năm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1993: Liên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Việt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Nam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tham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gia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Liên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Châu Á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chỉ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năm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(1994)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trở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viên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Liên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thế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giới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911156" y="7191628"/>
            <a:ext cx="16230600" cy="6877717"/>
          </a:xfrm>
          <a:custGeom>
            <a:avLst/>
            <a:gdLst/>
            <a:ahLst/>
            <a:cxnLst/>
            <a:rect l="l" t="t" r="r" b="b"/>
            <a:pathLst>
              <a:path w="16230600" h="6877717">
                <a:moveTo>
                  <a:pt x="0" y="0"/>
                </a:moveTo>
                <a:lnTo>
                  <a:pt x="16230600" y="0"/>
                </a:lnTo>
                <a:lnTo>
                  <a:pt x="16230600" y="6877716"/>
                </a:lnTo>
                <a:lnTo>
                  <a:pt x="0" y="687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941541">
            <a:off x="15897537" y="502498"/>
            <a:ext cx="2488439" cy="8662286"/>
          </a:xfrm>
          <a:custGeom>
            <a:avLst/>
            <a:gdLst/>
            <a:ahLst/>
            <a:cxnLst/>
            <a:rect l="l" t="t" r="r" b="b"/>
            <a:pathLst>
              <a:path w="2488439" h="8662286">
                <a:moveTo>
                  <a:pt x="0" y="0"/>
                </a:moveTo>
                <a:lnTo>
                  <a:pt x="2488438" y="0"/>
                </a:lnTo>
                <a:lnTo>
                  <a:pt x="2488438" y="8662287"/>
                </a:lnTo>
                <a:lnTo>
                  <a:pt x="0" y="86622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190303">
            <a:off x="14341274" y="3834030"/>
            <a:ext cx="1567931" cy="2205529"/>
          </a:xfrm>
          <a:custGeom>
            <a:avLst/>
            <a:gdLst/>
            <a:ahLst/>
            <a:cxnLst/>
            <a:rect l="l" t="t" r="r" b="b"/>
            <a:pathLst>
              <a:path w="1567931" h="2205529">
                <a:moveTo>
                  <a:pt x="0" y="0"/>
                </a:moveTo>
                <a:lnTo>
                  <a:pt x="1567931" y="0"/>
                </a:lnTo>
                <a:lnTo>
                  <a:pt x="1567931" y="2205529"/>
                </a:lnTo>
                <a:lnTo>
                  <a:pt x="0" y="22055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857377">
            <a:off x="-1997109" y="2533197"/>
            <a:ext cx="4727301" cy="3548400"/>
          </a:xfrm>
          <a:custGeom>
            <a:avLst/>
            <a:gdLst/>
            <a:ahLst/>
            <a:cxnLst/>
            <a:rect l="l" t="t" r="r" b="b"/>
            <a:pathLst>
              <a:path w="4727301" h="3548400">
                <a:moveTo>
                  <a:pt x="0" y="0"/>
                </a:moveTo>
                <a:lnTo>
                  <a:pt x="4727301" y="0"/>
                </a:lnTo>
                <a:lnTo>
                  <a:pt x="4727301" y="3548400"/>
                </a:lnTo>
                <a:lnTo>
                  <a:pt x="0" y="3548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9506"/>
            </a:stretch>
          </a:blipFill>
        </p:spPr>
      </p:sp>
    </p:spTree>
    <p:extLst>
      <p:ext uri="{BB962C8B-B14F-4D97-AF65-F5344CB8AC3E}">
        <p14:creationId xmlns:p14="http://schemas.microsoft.com/office/powerpoint/2010/main" val="210824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860194" y="2202237"/>
            <a:ext cx="10912428" cy="3680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75"/>
              </a:lnSpc>
            </a:pPr>
            <a:r>
              <a:rPr lang="en-US" sz="4000" dirty="0">
                <a:solidFill>
                  <a:srgbClr val="000000"/>
                </a:solidFill>
                <a:latin typeface="+mj-lt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nay,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nhiều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địa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phương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cả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nước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tích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cực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đầu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tư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xây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dựng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lực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lương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vận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viên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họ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đào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tạo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TDTT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Cấp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tỉnh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phố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Đầu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thế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kỉ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XXI,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Việt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Nam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tích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cực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hội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nhập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thế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giới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vận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viên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Việt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Nam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đạt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những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tích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bảng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xếp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hạng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thế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giới</a:t>
            </a:r>
            <a:endParaRPr lang="en-US" sz="4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11156" y="7191628"/>
            <a:ext cx="16230600" cy="6877717"/>
          </a:xfrm>
          <a:custGeom>
            <a:avLst/>
            <a:gdLst/>
            <a:ahLst/>
            <a:cxnLst/>
            <a:rect l="l" t="t" r="r" b="b"/>
            <a:pathLst>
              <a:path w="16230600" h="6877717">
                <a:moveTo>
                  <a:pt x="0" y="0"/>
                </a:moveTo>
                <a:lnTo>
                  <a:pt x="16230600" y="0"/>
                </a:lnTo>
                <a:lnTo>
                  <a:pt x="16230600" y="6877716"/>
                </a:lnTo>
                <a:lnTo>
                  <a:pt x="0" y="687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941541">
            <a:off x="15897537" y="502498"/>
            <a:ext cx="2488439" cy="8662286"/>
          </a:xfrm>
          <a:custGeom>
            <a:avLst/>
            <a:gdLst/>
            <a:ahLst/>
            <a:cxnLst/>
            <a:rect l="l" t="t" r="r" b="b"/>
            <a:pathLst>
              <a:path w="2488439" h="8662286">
                <a:moveTo>
                  <a:pt x="0" y="0"/>
                </a:moveTo>
                <a:lnTo>
                  <a:pt x="2488438" y="0"/>
                </a:lnTo>
                <a:lnTo>
                  <a:pt x="2488438" y="8662287"/>
                </a:lnTo>
                <a:lnTo>
                  <a:pt x="0" y="86622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190303">
            <a:off x="14341274" y="3834030"/>
            <a:ext cx="1567931" cy="2205529"/>
          </a:xfrm>
          <a:custGeom>
            <a:avLst/>
            <a:gdLst/>
            <a:ahLst/>
            <a:cxnLst/>
            <a:rect l="l" t="t" r="r" b="b"/>
            <a:pathLst>
              <a:path w="1567931" h="2205529">
                <a:moveTo>
                  <a:pt x="0" y="0"/>
                </a:moveTo>
                <a:lnTo>
                  <a:pt x="1567931" y="0"/>
                </a:lnTo>
                <a:lnTo>
                  <a:pt x="1567931" y="2205529"/>
                </a:lnTo>
                <a:lnTo>
                  <a:pt x="0" y="22055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857377">
            <a:off x="-1997109" y="2533197"/>
            <a:ext cx="4727301" cy="3548400"/>
          </a:xfrm>
          <a:custGeom>
            <a:avLst/>
            <a:gdLst/>
            <a:ahLst/>
            <a:cxnLst/>
            <a:rect l="l" t="t" r="r" b="b"/>
            <a:pathLst>
              <a:path w="4727301" h="3548400">
                <a:moveTo>
                  <a:pt x="0" y="0"/>
                </a:moveTo>
                <a:lnTo>
                  <a:pt x="4727301" y="0"/>
                </a:lnTo>
                <a:lnTo>
                  <a:pt x="4727301" y="3548400"/>
                </a:lnTo>
                <a:lnTo>
                  <a:pt x="0" y="3548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9506"/>
            </a:stretch>
          </a:blipFill>
        </p:spPr>
      </p:sp>
    </p:spTree>
    <p:extLst>
      <p:ext uri="{BB962C8B-B14F-4D97-AF65-F5344CB8AC3E}">
        <p14:creationId xmlns:p14="http://schemas.microsoft.com/office/powerpoint/2010/main" val="1458495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28627" y="3982304"/>
            <a:ext cx="11230746" cy="3062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31"/>
              </a:lnSpc>
            </a:pPr>
            <a:r>
              <a:rPr lang="en-US" sz="10955">
                <a:solidFill>
                  <a:srgbClr val="000000"/>
                </a:solidFill>
                <a:latin typeface="Bobby Jones Condensed Soft"/>
              </a:rPr>
              <a:t>Thank You For </a:t>
            </a:r>
          </a:p>
          <a:p>
            <a:pPr algn="ctr">
              <a:lnSpc>
                <a:spcPts val="11831"/>
              </a:lnSpc>
            </a:pPr>
            <a:r>
              <a:rPr lang="en-US" sz="10955">
                <a:solidFill>
                  <a:srgbClr val="000000"/>
                </a:solidFill>
                <a:latin typeface="Bobby Jones Condensed Soft"/>
              </a:rPr>
              <a:t>Your attention</a:t>
            </a:r>
          </a:p>
        </p:txBody>
      </p:sp>
      <p:sp>
        <p:nvSpPr>
          <p:cNvPr id="3" name="Freeform 3"/>
          <p:cNvSpPr/>
          <p:nvPr/>
        </p:nvSpPr>
        <p:spPr>
          <a:xfrm rot="-2635725">
            <a:off x="3574664" y="6779524"/>
            <a:ext cx="2290572" cy="3222032"/>
          </a:xfrm>
          <a:custGeom>
            <a:avLst/>
            <a:gdLst/>
            <a:ahLst/>
            <a:cxnLst/>
            <a:rect l="l" t="t" r="r" b="b"/>
            <a:pathLst>
              <a:path w="2290572" h="3222032">
                <a:moveTo>
                  <a:pt x="0" y="0"/>
                </a:moveTo>
                <a:lnTo>
                  <a:pt x="2290571" y="0"/>
                </a:lnTo>
                <a:lnTo>
                  <a:pt x="2290571" y="3222032"/>
                </a:lnTo>
                <a:lnTo>
                  <a:pt x="0" y="3222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72479">
            <a:off x="2785175" y="4209728"/>
            <a:ext cx="1621863" cy="2281393"/>
          </a:xfrm>
          <a:custGeom>
            <a:avLst/>
            <a:gdLst/>
            <a:ahLst/>
            <a:cxnLst/>
            <a:rect l="l" t="t" r="r" b="b"/>
            <a:pathLst>
              <a:path w="1621863" h="2281393">
                <a:moveTo>
                  <a:pt x="0" y="0"/>
                </a:moveTo>
                <a:lnTo>
                  <a:pt x="1621863" y="0"/>
                </a:lnTo>
                <a:lnTo>
                  <a:pt x="1621863" y="2281393"/>
                </a:lnTo>
                <a:lnTo>
                  <a:pt x="0" y="2281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006028">
            <a:off x="1903787" y="4843879"/>
            <a:ext cx="2536285" cy="8828842"/>
          </a:xfrm>
          <a:custGeom>
            <a:avLst/>
            <a:gdLst/>
            <a:ahLst/>
            <a:cxnLst/>
            <a:rect l="l" t="t" r="r" b="b"/>
            <a:pathLst>
              <a:path w="2536285" h="8828842">
                <a:moveTo>
                  <a:pt x="0" y="0"/>
                </a:moveTo>
                <a:lnTo>
                  <a:pt x="2536286" y="0"/>
                </a:lnTo>
                <a:lnTo>
                  <a:pt x="2536286" y="8828842"/>
                </a:lnTo>
                <a:lnTo>
                  <a:pt x="0" y="8828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006028">
            <a:off x="13992068" y="-281401"/>
            <a:ext cx="4282942" cy="9865064"/>
          </a:xfrm>
          <a:custGeom>
            <a:avLst/>
            <a:gdLst/>
            <a:ahLst/>
            <a:cxnLst/>
            <a:rect l="l" t="t" r="r" b="b"/>
            <a:pathLst>
              <a:path w="4282942" h="9865064">
                <a:moveTo>
                  <a:pt x="0" y="0"/>
                </a:moveTo>
                <a:lnTo>
                  <a:pt x="4282942" y="0"/>
                </a:lnTo>
                <a:lnTo>
                  <a:pt x="4282942" y="9865064"/>
                </a:lnTo>
                <a:lnTo>
                  <a:pt x="0" y="9865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5112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94948" y="536331"/>
            <a:ext cx="6003024" cy="4114800"/>
          </a:xfrm>
          <a:custGeom>
            <a:avLst/>
            <a:gdLst/>
            <a:ahLst/>
            <a:cxnLst/>
            <a:rect l="l" t="t" r="r" b="b"/>
            <a:pathLst>
              <a:path w="6003024" h="4114800">
                <a:moveTo>
                  <a:pt x="0" y="0"/>
                </a:moveTo>
                <a:lnTo>
                  <a:pt x="6003024" y="0"/>
                </a:lnTo>
                <a:lnTo>
                  <a:pt x="6003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0628058">
            <a:off x="12446254" y="5292240"/>
            <a:ext cx="4727301" cy="3548400"/>
          </a:xfrm>
          <a:custGeom>
            <a:avLst/>
            <a:gdLst/>
            <a:ahLst/>
            <a:cxnLst/>
            <a:rect l="l" t="t" r="r" b="b"/>
            <a:pathLst>
              <a:path w="4727301" h="3548400">
                <a:moveTo>
                  <a:pt x="0" y="0"/>
                </a:moveTo>
                <a:lnTo>
                  <a:pt x="4727301" y="0"/>
                </a:lnTo>
                <a:lnTo>
                  <a:pt x="4727301" y="3548400"/>
                </a:lnTo>
                <a:lnTo>
                  <a:pt x="0" y="3548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506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006028">
            <a:off x="11366379" y="2734891"/>
            <a:ext cx="2536285" cy="8828842"/>
          </a:xfrm>
          <a:custGeom>
            <a:avLst/>
            <a:gdLst/>
            <a:ahLst/>
            <a:cxnLst/>
            <a:rect l="l" t="t" r="r" b="b"/>
            <a:pathLst>
              <a:path w="2536285" h="8828842">
                <a:moveTo>
                  <a:pt x="0" y="0"/>
                </a:moveTo>
                <a:lnTo>
                  <a:pt x="2536285" y="0"/>
                </a:lnTo>
                <a:lnTo>
                  <a:pt x="2536285" y="8828842"/>
                </a:lnTo>
                <a:lnTo>
                  <a:pt x="0" y="8828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23004">
            <a:off x="12634743" y="2127493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8973129" flipV="1">
            <a:off x="14186997" y="2825280"/>
            <a:ext cx="3023873" cy="984133"/>
          </a:xfrm>
          <a:custGeom>
            <a:avLst/>
            <a:gdLst/>
            <a:ahLst/>
            <a:cxnLst/>
            <a:rect l="l" t="t" r="r" b="b"/>
            <a:pathLst>
              <a:path w="3023873" h="984133">
                <a:moveTo>
                  <a:pt x="0" y="984133"/>
                </a:moveTo>
                <a:lnTo>
                  <a:pt x="3023873" y="984133"/>
                </a:lnTo>
                <a:lnTo>
                  <a:pt x="3023873" y="0"/>
                </a:lnTo>
                <a:lnTo>
                  <a:pt x="0" y="0"/>
                </a:lnTo>
                <a:lnTo>
                  <a:pt x="0" y="98413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250576" flipV="1">
            <a:off x="10237115" y="6355076"/>
            <a:ext cx="2065994" cy="1108124"/>
          </a:xfrm>
          <a:custGeom>
            <a:avLst/>
            <a:gdLst/>
            <a:ahLst/>
            <a:cxnLst/>
            <a:rect l="l" t="t" r="r" b="b"/>
            <a:pathLst>
              <a:path w="2065994" h="1108124">
                <a:moveTo>
                  <a:pt x="0" y="1108124"/>
                </a:moveTo>
                <a:lnTo>
                  <a:pt x="2065994" y="1108124"/>
                </a:lnTo>
                <a:lnTo>
                  <a:pt x="2065994" y="0"/>
                </a:lnTo>
                <a:lnTo>
                  <a:pt x="0" y="0"/>
                </a:lnTo>
                <a:lnTo>
                  <a:pt x="0" y="110812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947771" y="7149312"/>
            <a:ext cx="2973981" cy="1188944"/>
          </a:xfrm>
          <a:custGeom>
            <a:avLst/>
            <a:gdLst/>
            <a:ahLst/>
            <a:cxnLst/>
            <a:rect l="l" t="t" r="r" b="b"/>
            <a:pathLst>
              <a:path w="2973981" h="1188944">
                <a:moveTo>
                  <a:pt x="0" y="0"/>
                </a:moveTo>
                <a:lnTo>
                  <a:pt x="2973981" y="0"/>
                </a:lnTo>
                <a:lnTo>
                  <a:pt x="2973981" y="1188945"/>
                </a:lnTo>
                <a:lnTo>
                  <a:pt x="0" y="11889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4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11400" y="832936"/>
            <a:ext cx="2973981" cy="1188944"/>
          </a:xfrm>
          <a:custGeom>
            <a:avLst/>
            <a:gdLst/>
            <a:ahLst/>
            <a:cxnLst/>
            <a:rect l="l" t="t" r="r" b="b"/>
            <a:pathLst>
              <a:path w="2973981" h="1188944">
                <a:moveTo>
                  <a:pt x="0" y="0"/>
                </a:moveTo>
                <a:lnTo>
                  <a:pt x="2973981" y="0"/>
                </a:lnTo>
                <a:lnTo>
                  <a:pt x="2973981" y="1188944"/>
                </a:lnTo>
                <a:lnTo>
                  <a:pt x="0" y="11889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4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2552804"/>
            <a:ext cx="6233521" cy="2132012"/>
          </a:xfrm>
          <a:custGeom>
            <a:avLst/>
            <a:gdLst/>
            <a:ahLst/>
            <a:cxnLst/>
            <a:rect l="l" t="t" r="r" b="b"/>
            <a:pathLst>
              <a:path w="5332934" h="2132012">
                <a:moveTo>
                  <a:pt x="0" y="0"/>
                </a:moveTo>
                <a:lnTo>
                  <a:pt x="5332934" y="0"/>
                </a:lnTo>
                <a:lnTo>
                  <a:pt x="5332934" y="2132012"/>
                </a:lnTo>
                <a:lnTo>
                  <a:pt x="0" y="21320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4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385326">
            <a:off x="15046306" y="5969584"/>
            <a:ext cx="4727301" cy="3548400"/>
          </a:xfrm>
          <a:custGeom>
            <a:avLst/>
            <a:gdLst/>
            <a:ahLst/>
            <a:cxnLst/>
            <a:rect l="l" t="t" r="r" b="b"/>
            <a:pathLst>
              <a:path w="4727301" h="3548400">
                <a:moveTo>
                  <a:pt x="0" y="0"/>
                </a:moveTo>
                <a:lnTo>
                  <a:pt x="4727300" y="0"/>
                </a:lnTo>
                <a:lnTo>
                  <a:pt x="4727300" y="3548400"/>
                </a:lnTo>
                <a:lnTo>
                  <a:pt x="0" y="3548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9506"/>
            </a:stretch>
          </a:blipFill>
        </p:spPr>
      </p:sp>
      <p:sp>
        <p:nvSpPr>
          <p:cNvPr id="10" name="Freeform 10"/>
          <p:cNvSpPr/>
          <p:nvPr/>
        </p:nvSpPr>
        <p:spPr>
          <a:xfrm rot="10799999">
            <a:off x="7907221" y="-1519549"/>
            <a:ext cx="4727301" cy="3548400"/>
          </a:xfrm>
          <a:custGeom>
            <a:avLst/>
            <a:gdLst/>
            <a:ahLst/>
            <a:cxnLst/>
            <a:rect l="l" t="t" r="r" b="b"/>
            <a:pathLst>
              <a:path w="4727301" h="3548400">
                <a:moveTo>
                  <a:pt x="0" y="0"/>
                </a:moveTo>
                <a:lnTo>
                  <a:pt x="4727301" y="0"/>
                </a:lnTo>
                <a:lnTo>
                  <a:pt x="4727301" y="3548400"/>
                </a:lnTo>
                <a:lnTo>
                  <a:pt x="0" y="3548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9506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203833" y="1691157"/>
            <a:ext cx="2116776" cy="2863733"/>
          </a:xfrm>
          <a:custGeom>
            <a:avLst/>
            <a:gdLst/>
            <a:ahLst/>
            <a:cxnLst/>
            <a:rect l="l" t="t" r="r" b="b"/>
            <a:pathLst>
              <a:path w="2116776" h="2863733">
                <a:moveTo>
                  <a:pt x="0" y="0"/>
                </a:moveTo>
                <a:lnTo>
                  <a:pt x="2116776" y="0"/>
                </a:lnTo>
                <a:lnTo>
                  <a:pt x="2116776" y="2863733"/>
                </a:lnTo>
                <a:lnTo>
                  <a:pt x="0" y="28637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461777" y="7369313"/>
            <a:ext cx="1945968" cy="692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5"/>
              </a:lnSpc>
            </a:pPr>
            <a:r>
              <a:rPr lang="en-US" sz="4828" dirty="0" err="1">
                <a:solidFill>
                  <a:srgbClr val="000000"/>
                </a:solidFill>
                <a:latin typeface="+mj-lt"/>
              </a:rPr>
              <a:t>Cây</a:t>
            </a:r>
            <a:r>
              <a:rPr lang="en-US" sz="4828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828" dirty="0" err="1">
                <a:solidFill>
                  <a:srgbClr val="000000"/>
                </a:solidFill>
                <a:latin typeface="+mj-lt"/>
              </a:rPr>
              <a:t>vợt</a:t>
            </a:r>
            <a:r>
              <a:rPr lang="en-US" sz="4828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7637" y="4912735"/>
            <a:ext cx="7192037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60"/>
              </a:lnSpc>
            </a:pPr>
            <a:r>
              <a:rPr lang="en-US" sz="4685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468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685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468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685" dirty="0" err="1">
                <a:solidFill>
                  <a:srgbClr val="000000"/>
                </a:solidFill>
                <a:latin typeface="+mj-lt"/>
              </a:rPr>
              <a:t>là</a:t>
            </a:r>
            <a:r>
              <a:rPr lang="en-US" sz="468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685" dirty="0" err="1">
                <a:solidFill>
                  <a:srgbClr val="000000"/>
                </a:solidFill>
                <a:latin typeface="+mj-lt"/>
              </a:rPr>
              <a:t>môn</a:t>
            </a:r>
            <a:r>
              <a:rPr lang="en-US" sz="468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685" dirty="0" err="1">
                <a:solidFill>
                  <a:srgbClr val="000000"/>
                </a:solidFill>
                <a:latin typeface="+mj-lt"/>
              </a:rPr>
              <a:t>thể</a:t>
            </a:r>
            <a:r>
              <a:rPr lang="en-US" sz="468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685" dirty="0" err="1">
                <a:solidFill>
                  <a:srgbClr val="000000"/>
                </a:solidFill>
                <a:latin typeface="+mj-lt"/>
              </a:rPr>
              <a:t>thao</a:t>
            </a:r>
            <a:r>
              <a:rPr lang="en-US" sz="468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685" dirty="0" err="1">
                <a:solidFill>
                  <a:srgbClr val="000000"/>
                </a:solidFill>
                <a:latin typeface="+mj-lt"/>
              </a:rPr>
              <a:t>sử</a:t>
            </a:r>
            <a:r>
              <a:rPr lang="en-US" sz="468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685" dirty="0" err="1">
                <a:solidFill>
                  <a:srgbClr val="000000"/>
                </a:solidFill>
                <a:latin typeface="+mj-lt"/>
              </a:rPr>
              <a:t>dụng</a:t>
            </a:r>
            <a:r>
              <a:rPr lang="en-US" sz="468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685" dirty="0" err="1">
                <a:solidFill>
                  <a:srgbClr val="000000"/>
                </a:solidFill>
                <a:latin typeface="+mj-lt"/>
              </a:rPr>
              <a:t>vợt</a:t>
            </a:r>
            <a:r>
              <a:rPr lang="en-US" sz="468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685" dirty="0" err="1">
                <a:solidFill>
                  <a:srgbClr val="000000"/>
                </a:solidFill>
                <a:latin typeface="+mj-lt"/>
              </a:rPr>
              <a:t>và</a:t>
            </a:r>
            <a:r>
              <a:rPr lang="en-US" sz="468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685" dirty="0" err="1">
                <a:solidFill>
                  <a:srgbClr val="000000"/>
                </a:solidFill>
                <a:latin typeface="+mj-lt"/>
              </a:rPr>
              <a:t>quả</a:t>
            </a:r>
            <a:r>
              <a:rPr lang="en-US" sz="468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685" dirty="0" err="1">
                <a:solidFill>
                  <a:srgbClr val="000000"/>
                </a:solidFill>
                <a:latin typeface="+mj-lt"/>
              </a:rPr>
              <a:t>bóng</a:t>
            </a:r>
            <a:r>
              <a:rPr lang="en-US" sz="468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685" dirty="0" err="1">
                <a:solidFill>
                  <a:srgbClr val="000000"/>
                </a:solidFill>
                <a:latin typeface="+mj-lt"/>
              </a:rPr>
              <a:t>làm</a:t>
            </a:r>
            <a:r>
              <a:rPr lang="en-US" sz="468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685" dirty="0" err="1">
                <a:solidFill>
                  <a:srgbClr val="000000"/>
                </a:solidFill>
                <a:latin typeface="+mj-lt"/>
              </a:rPr>
              <a:t>bằng</a:t>
            </a:r>
            <a:r>
              <a:rPr lang="en-US" sz="468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685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468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685" dirty="0" err="1">
                <a:solidFill>
                  <a:srgbClr val="000000"/>
                </a:solidFill>
                <a:latin typeface="+mj-lt"/>
              </a:rPr>
              <a:t>ngỗng</a:t>
            </a:r>
            <a:r>
              <a:rPr lang="en-US" sz="468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685" dirty="0" err="1">
                <a:solidFill>
                  <a:srgbClr val="000000"/>
                </a:solidFill>
                <a:latin typeface="+mj-lt"/>
              </a:rPr>
              <a:t>gọi</a:t>
            </a:r>
            <a:r>
              <a:rPr lang="en-US" sz="468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685" dirty="0" err="1">
                <a:solidFill>
                  <a:srgbClr val="000000"/>
                </a:solidFill>
                <a:latin typeface="+mj-lt"/>
              </a:rPr>
              <a:t>là</a:t>
            </a:r>
            <a:r>
              <a:rPr lang="en-US" sz="468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685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4685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685" dirty="0" err="1">
                <a:solidFill>
                  <a:srgbClr val="000000"/>
                </a:solidFill>
                <a:latin typeface="+mj-lt"/>
              </a:rPr>
              <a:t>lông</a:t>
            </a:r>
            <a:endParaRPr lang="en-US" sz="4685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5720" y="2660789"/>
            <a:ext cx="5314816" cy="1501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82"/>
              </a:lnSpc>
            </a:pPr>
            <a:r>
              <a:rPr lang="en-US" sz="8000" dirty="0" err="1">
                <a:solidFill>
                  <a:srgbClr val="000000"/>
                </a:solidFill>
                <a:latin typeface="LNTH-Smithmagis Free" pitchFamily="2" charset="0"/>
              </a:rPr>
              <a:t>Sự</a:t>
            </a:r>
            <a:r>
              <a:rPr lang="en-US" sz="8000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LNTH-Smithmagis Free" pitchFamily="2" charset="0"/>
              </a:rPr>
              <a:t>thật</a:t>
            </a:r>
            <a:r>
              <a:rPr lang="en-US" sz="8000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LNTH-Smithmagis Free" pitchFamily="2" charset="0"/>
              </a:rPr>
              <a:t>thú</a:t>
            </a:r>
            <a:r>
              <a:rPr lang="en-US" sz="8000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LNTH-Smithmagis Free" pitchFamily="2" charset="0"/>
              </a:rPr>
              <a:t>vị</a:t>
            </a:r>
            <a:endParaRPr lang="en-US" sz="8000" dirty="0">
              <a:solidFill>
                <a:srgbClr val="000000"/>
              </a:solidFill>
              <a:latin typeface="LNTH-Smithmagis Free" pitchFamily="2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265954" y="1147033"/>
            <a:ext cx="2472407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4082" dirty="0" err="1">
                <a:solidFill>
                  <a:srgbClr val="000000"/>
                </a:solidFill>
                <a:latin typeface="+mj-lt"/>
              </a:rPr>
              <a:t>Quả</a:t>
            </a:r>
            <a:r>
              <a:rPr lang="en-US" sz="4082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82" dirty="0" err="1">
                <a:solidFill>
                  <a:srgbClr val="000000"/>
                </a:solidFill>
                <a:latin typeface="+mj-lt"/>
              </a:rPr>
              <a:t>cầu</a:t>
            </a:r>
            <a:endParaRPr lang="en-US" sz="4082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838641" y="2803942"/>
            <a:ext cx="10610718" cy="4885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82"/>
              </a:lnSpc>
            </a:pP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Lịch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sử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ra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đời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và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phát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triển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môn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cầu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lông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trên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thế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giới</a:t>
            </a:r>
            <a:endParaRPr lang="en-US" sz="9615" dirty="0">
              <a:solidFill>
                <a:srgbClr val="000000"/>
              </a:solidFill>
              <a:latin typeface="LNTH-Smithmagis Free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 rot="-9972479">
            <a:off x="15023620" y="1409352"/>
            <a:ext cx="1353128" cy="1903377"/>
          </a:xfrm>
          <a:custGeom>
            <a:avLst/>
            <a:gdLst/>
            <a:ahLst/>
            <a:cxnLst/>
            <a:rect l="l" t="t" r="r" b="b"/>
            <a:pathLst>
              <a:path w="1353128" h="1903377">
                <a:moveTo>
                  <a:pt x="0" y="0"/>
                </a:moveTo>
                <a:lnTo>
                  <a:pt x="1353128" y="0"/>
                </a:lnTo>
                <a:lnTo>
                  <a:pt x="1353128" y="1903376"/>
                </a:lnTo>
                <a:lnTo>
                  <a:pt x="0" y="1903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665116">
            <a:off x="120242" y="2853638"/>
            <a:ext cx="2529319" cy="3557866"/>
          </a:xfrm>
          <a:custGeom>
            <a:avLst/>
            <a:gdLst/>
            <a:ahLst/>
            <a:cxnLst/>
            <a:rect l="l" t="t" r="r" b="b"/>
            <a:pathLst>
              <a:path w="2529319" h="3557866">
                <a:moveTo>
                  <a:pt x="0" y="0"/>
                </a:moveTo>
                <a:lnTo>
                  <a:pt x="2529319" y="0"/>
                </a:lnTo>
                <a:lnTo>
                  <a:pt x="2529319" y="3557866"/>
                </a:lnTo>
                <a:lnTo>
                  <a:pt x="0" y="3557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006028">
            <a:off x="16159619" y="2474855"/>
            <a:ext cx="2536285" cy="4192517"/>
          </a:xfrm>
          <a:custGeom>
            <a:avLst/>
            <a:gdLst/>
            <a:ahLst/>
            <a:cxnLst/>
            <a:rect l="l" t="t" r="r" b="b"/>
            <a:pathLst>
              <a:path w="2536285" h="4192517">
                <a:moveTo>
                  <a:pt x="0" y="0"/>
                </a:moveTo>
                <a:lnTo>
                  <a:pt x="2536285" y="0"/>
                </a:lnTo>
                <a:lnTo>
                  <a:pt x="2536285" y="4192516"/>
                </a:lnTo>
                <a:lnTo>
                  <a:pt x="0" y="41925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110585"/>
            </a:stretch>
          </a:blipFill>
        </p:spPr>
      </p:sp>
      <p:sp>
        <p:nvSpPr>
          <p:cNvPr id="9" name="Freeform 9"/>
          <p:cNvSpPr/>
          <p:nvPr/>
        </p:nvSpPr>
        <p:spPr>
          <a:xfrm rot="-1385326">
            <a:off x="506432" y="-327930"/>
            <a:ext cx="4727301" cy="3548400"/>
          </a:xfrm>
          <a:custGeom>
            <a:avLst/>
            <a:gdLst/>
            <a:ahLst/>
            <a:cxnLst/>
            <a:rect l="l" t="t" r="r" b="b"/>
            <a:pathLst>
              <a:path w="4727301" h="3548400">
                <a:moveTo>
                  <a:pt x="0" y="0"/>
                </a:moveTo>
                <a:lnTo>
                  <a:pt x="4727301" y="0"/>
                </a:lnTo>
                <a:lnTo>
                  <a:pt x="4727301" y="3548400"/>
                </a:lnTo>
                <a:lnTo>
                  <a:pt x="0" y="3548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506"/>
            </a:stretch>
          </a:blipFill>
        </p:spPr>
      </p:sp>
      <p:sp>
        <p:nvSpPr>
          <p:cNvPr id="10" name="Freeform 10"/>
          <p:cNvSpPr/>
          <p:nvPr/>
        </p:nvSpPr>
        <p:spPr>
          <a:xfrm rot="-1385326">
            <a:off x="16391202" y="5953795"/>
            <a:ext cx="4727301" cy="3548400"/>
          </a:xfrm>
          <a:custGeom>
            <a:avLst/>
            <a:gdLst/>
            <a:ahLst/>
            <a:cxnLst/>
            <a:rect l="l" t="t" r="r" b="b"/>
            <a:pathLst>
              <a:path w="4727301" h="3548400">
                <a:moveTo>
                  <a:pt x="0" y="0"/>
                </a:moveTo>
                <a:lnTo>
                  <a:pt x="4727300" y="0"/>
                </a:lnTo>
                <a:lnTo>
                  <a:pt x="4727300" y="3548400"/>
                </a:lnTo>
                <a:lnTo>
                  <a:pt x="0" y="3548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506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343249"/>
            <a:ext cx="7837436" cy="7600503"/>
            <a:chOff x="0" y="0"/>
            <a:chExt cx="1096108" cy="10629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6108" cy="1062972"/>
            </a:xfrm>
            <a:custGeom>
              <a:avLst/>
              <a:gdLst/>
              <a:ahLst/>
              <a:cxnLst/>
              <a:rect l="l" t="t" r="r" b="b"/>
              <a:pathLst>
                <a:path w="1096108" h="1062972">
                  <a:moveTo>
                    <a:pt x="548054" y="0"/>
                  </a:moveTo>
                  <a:cubicBezTo>
                    <a:pt x="245372" y="0"/>
                    <a:pt x="0" y="237954"/>
                    <a:pt x="0" y="531486"/>
                  </a:cubicBezTo>
                  <a:cubicBezTo>
                    <a:pt x="0" y="825017"/>
                    <a:pt x="245372" y="1062972"/>
                    <a:pt x="548054" y="1062972"/>
                  </a:cubicBezTo>
                  <a:cubicBezTo>
                    <a:pt x="850736" y="1062972"/>
                    <a:pt x="1096108" y="825017"/>
                    <a:pt x="1096108" y="531486"/>
                  </a:cubicBezTo>
                  <a:cubicBezTo>
                    <a:pt x="1096108" y="237954"/>
                    <a:pt x="850736" y="0"/>
                    <a:pt x="54805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2760" y="61554"/>
              <a:ext cx="890588" cy="9017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8650102" y="0"/>
            <a:ext cx="9978063" cy="13692024"/>
          </a:xfrm>
          <a:custGeom>
            <a:avLst/>
            <a:gdLst/>
            <a:ahLst/>
            <a:cxnLst/>
            <a:rect l="l" t="t" r="r" b="b"/>
            <a:pathLst>
              <a:path w="9978063" h="13692024">
                <a:moveTo>
                  <a:pt x="9978063" y="0"/>
                </a:moveTo>
                <a:lnTo>
                  <a:pt x="0" y="0"/>
                </a:lnTo>
                <a:lnTo>
                  <a:pt x="0" y="13692024"/>
                </a:lnTo>
                <a:lnTo>
                  <a:pt x="9978063" y="13692024"/>
                </a:lnTo>
                <a:lnTo>
                  <a:pt x="99780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24000" y="2313008"/>
            <a:ext cx="6607377" cy="5787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ctr">
              <a:lnSpc>
                <a:spcPts val="4075"/>
              </a:lnSpc>
              <a:buAutoNum type="alphaUcPeriod"/>
            </a:pPr>
            <a:r>
              <a:rPr lang="en-US" sz="3773" dirty="0" err="1">
                <a:solidFill>
                  <a:srgbClr val="000000"/>
                </a:solidFill>
                <a:latin typeface="+mj-lt"/>
              </a:rPr>
              <a:t>Sự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xuất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hiện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môn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trên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thế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giới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pPr>
              <a:lnSpc>
                <a:spcPts val="4075"/>
              </a:lnSpc>
            </a:pPr>
            <a:r>
              <a:rPr lang="en-US" sz="3773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xuất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hiện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đầu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tiên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ở Châu Á,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bắt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đầu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từ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trò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chơi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của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người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dân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bản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địa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>
              <a:lnSpc>
                <a:spcPts val="4075"/>
              </a:lnSpc>
            </a:pPr>
            <a:r>
              <a:rPr lang="en-US" sz="3773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Năm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1873, Badminton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là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tên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gọi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quốc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tế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và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chuyển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sang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giai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đoạn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mới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–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giai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đoạn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trở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thành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môn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thể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thao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hiện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đại</a:t>
            </a:r>
            <a:endParaRPr lang="en-US" sz="3773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4075"/>
              </a:lnSpc>
            </a:pPr>
            <a:endParaRPr lang="en-US" sz="3773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8" name="Freeform 8"/>
          <p:cNvSpPr/>
          <p:nvPr/>
        </p:nvSpPr>
        <p:spPr>
          <a:xfrm rot="-1385326">
            <a:off x="15342750" y="7630818"/>
            <a:ext cx="4727301" cy="3548400"/>
          </a:xfrm>
          <a:custGeom>
            <a:avLst/>
            <a:gdLst/>
            <a:ahLst/>
            <a:cxnLst/>
            <a:rect l="l" t="t" r="r" b="b"/>
            <a:pathLst>
              <a:path w="4727301" h="3548400">
                <a:moveTo>
                  <a:pt x="0" y="0"/>
                </a:moveTo>
                <a:lnTo>
                  <a:pt x="4727301" y="0"/>
                </a:lnTo>
                <a:lnTo>
                  <a:pt x="4727301" y="3548400"/>
                </a:lnTo>
                <a:lnTo>
                  <a:pt x="0" y="3548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506"/>
            </a:stretch>
          </a:blipFill>
        </p:spPr>
      </p:sp>
      <p:sp>
        <p:nvSpPr>
          <p:cNvPr id="9" name="Freeform 9"/>
          <p:cNvSpPr/>
          <p:nvPr/>
        </p:nvSpPr>
        <p:spPr>
          <a:xfrm rot="-1665116">
            <a:off x="8264067" y="5905332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6" y="0"/>
                </a:lnTo>
                <a:lnTo>
                  <a:pt x="1759866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93917">
            <a:off x="-1166059" y="-945382"/>
            <a:ext cx="3075715" cy="5084201"/>
          </a:xfrm>
          <a:custGeom>
            <a:avLst/>
            <a:gdLst/>
            <a:ahLst/>
            <a:cxnLst/>
            <a:rect l="l" t="t" r="r" b="b"/>
            <a:pathLst>
              <a:path w="3075715" h="5084201">
                <a:moveTo>
                  <a:pt x="0" y="0"/>
                </a:moveTo>
                <a:lnTo>
                  <a:pt x="3075714" y="0"/>
                </a:lnTo>
                <a:lnTo>
                  <a:pt x="3075714" y="5084202"/>
                </a:lnTo>
                <a:lnTo>
                  <a:pt x="0" y="50842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110585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115" y="1086136"/>
            <a:ext cx="11802069" cy="2649516"/>
            <a:chOff x="0" y="0"/>
            <a:chExt cx="2015760" cy="4525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5760" cy="452530"/>
            </a:xfrm>
            <a:custGeom>
              <a:avLst/>
              <a:gdLst/>
              <a:ahLst/>
              <a:cxnLst/>
              <a:rect l="l" t="t" r="r" b="b"/>
              <a:pathLst>
                <a:path w="2015760" h="452530">
                  <a:moveTo>
                    <a:pt x="1007880" y="0"/>
                  </a:moveTo>
                  <a:cubicBezTo>
                    <a:pt x="451243" y="0"/>
                    <a:pt x="0" y="101302"/>
                    <a:pt x="0" y="226265"/>
                  </a:cubicBezTo>
                  <a:cubicBezTo>
                    <a:pt x="0" y="351228"/>
                    <a:pt x="451243" y="452530"/>
                    <a:pt x="1007880" y="452530"/>
                  </a:cubicBezTo>
                  <a:cubicBezTo>
                    <a:pt x="1564517" y="452530"/>
                    <a:pt x="2015760" y="351228"/>
                    <a:pt x="2015760" y="226265"/>
                  </a:cubicBezTo>
                  <a:cubicBezTo>
                    <a:pt x="2015760" y="101302"/>
                    <a:pt x="1564517" y="0"/>
                    <a:pt x="1007880" y="0"/>
                  </a:cubicBezTo>
                  <a:close/>
                </a:path>
              </a:pathLst>
            </a:custGeom>
            <a:solidFill>
              <a:srgbClr val="FFF8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88978" y="4325"/>
              <a:ext cx="1637805" cy="405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60815" y="1183736"/>
            <a:ext cx="11456255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4"/>
              </a:lnSpc>
            </a:pP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B.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Sự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phát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triển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môn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cầu</a:t>
            </a:r>
            <a:r>
              <a:rPr lang="en-US" sz="9615" dirty="0">
                <a:solidFill>
                  <a:srgbClr val="000000"/>
                </a:solidFill>
                <a:latin typeface="LNTH-Smithmagis Free" pitchFamily="2" charset="0"/>
              </a:rPr>
              <a:t> </a:t>
            </a:r>
            <a:r>
              <a:rPr lang="en-US" sz="9615" dirty="0" err="1">
                <a:solidFill>
                  <a:srgbClr val="000000"/>
                </a:solidFill>
                <a:latin typeface="LNTH-Smithmagis Free" pitchFamily="2" charset="0"/>
              </a:rPr>
              <a:t>lông</a:t>
            </a:r>
            <a:endParaRPr lang="en-US" sz="9615" dirty="0">
              <a:solidFill>
                <a:srgbClr val="000000"/>
              </a:solidFill>
              <a:latin typeface="LNTH-Smithmagis Fre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31204" y="4293285"/>
            <a:ext cx="12140970" cy="512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5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Năm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1877: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cuốn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Luật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thi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đấu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cầu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lông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đầu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tiên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trên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thế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giới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đã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được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ra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mắt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tại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nước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Anh</a:t>
            </a:r>
          </a:p>
          <a:p>
            <a:pPr algn="just">
              <a:lnSpc>
                <a:spcPct val="125000"/>
              </a:lnSpc>
            </a:pP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-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Năm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1893: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Hiệp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hội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cầu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lông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nước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Anh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được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thành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lập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để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tổ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chức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quản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lí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lãnh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đạo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phong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trào</a:t>
            </a:r>
            <a:endParaRPr lang="en-US" sz="4500" dirty="0">
              <a:solidFill>
                <a:srgbClr val="000000"/>
              </a:solidFill>
              <a:latin typeface="+mj-lt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-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Năm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1899: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giải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vô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địch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cầu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lông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toàn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nước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Anh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được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tổ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chức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lần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thứ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nhất</a:t>
            </a:r>
            <a:r>
              <a:rPr lang="en-US" sz="4500" dirty="0">
                <a:solidFill>
                  <a:srgbClr val="000000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 rot="1593345">
            <a:off x="1489229" y="1291506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593345">
            <a:off x="-1361145" y="9556566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593345">
            <a:off x="17719829" y="2212636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593345">
            <a:off x="-1191694" y="1481941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593345">
            <a:off x="15038906" y="2403071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593345">
            <a:off x="3703495" y="-1709620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593345">
            <a:off x="853121" y="6555440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593345">
            <a:off x="1022571" y="-1709620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593345">
            <a:off x="17253171" y="-788490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593345">
            <a:off x="-317890" y="4292633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593345">
            <a:off x="15912710" y="5213763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593345">
            <a:off x="16941410" y="7618715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593345">
            <a:off x="14260487" y="-874215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874309" y="3051517"/>
            <a:ext cx="12140970" cy="473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5"/>
              </a:lnSpc>
            </a:pPr>
            <a:r>
              <a:rPr lang="en-US" sz="3773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Đầu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thế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kỷ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XX: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môn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phát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triển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mạnh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mẽ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ở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các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nước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châu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Âu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châu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Mỹ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châu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Á.</a:t>
            </a:r>
          </a:p>
          <a:p>
            <a:pPr algn="ctr">
              <a:lnSpc>
                <a:spcPts val="4075"/>
              </a:lnSpc>
            </a:pPr>
            <a:r>
              <a:rPr lang="en-US" sz="3773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Ngày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5/7/1934: Liên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đoàn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quốc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tế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được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thành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lập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với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tên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viết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tắt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là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IBF (International Badminton Federation).</a:t>
            </a:r>
          </a:p>
          <a:p>
            <a:pPr algn="ctr">
              <a:lnSpc>
                <a:spcPts val="4075"/>
              </a:lnSpc>
            </a:pPr>
            <a:r>
              <a:rPr lang="en-US" sz="3773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Từ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năm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1948: Liên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đoàn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quốc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tế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đã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tổ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chức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giải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vô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địch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đôi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nam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Những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năm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tiếp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theo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các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giải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đồng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đội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nữ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ctr">
              <a:lnSpc>
                <a:spcPts val="4075"/>
              </a:lnSpc>
            </a:pPr>
            <a:r>
              <a:rPr lang="en-US" sz="3773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Năm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1992: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đã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trở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thành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môn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thi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đấu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chính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thức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của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đại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hội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thể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thao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lớn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nhất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hành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tinh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773" dirty="0" err="1">
                <a:solidFill>
                  <a:srgbClr val="000000"/>
                </a:solidFill>
                <a:latin typeface="+mj-lt"/>
              </a:rPr>
              <a:t>này</a:t>
            </a:r>
            <a:r>
              <a:rPr lang="en-US" sz="3773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 rot="1593345">
            <a:off x="1489229" y="1291506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593345">
            <a:off x="-1361145" y="9556566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593345">
            <a:off x="17719829" y="2212636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593345">
            <a:off x="-1191694" y="1481941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593345">
            <a:off x="15038906" y="2403071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593345">
            <a:off x="3703495" y="-1709620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593345">
            <a:off x="853121" y="6555440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593345">
            <a:off x="1022571" y="-1709620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593345">
            <a:off x="17253171" y="-788490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593345">
            <a:off x="-317890" y="4292633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593345">
            <a:off x="15912710" y="5213763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593345">
            <a:off x="16941410" y="7618715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593345">
            <a:off x="14260487" y="-874215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9404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709706" y="3285857"/>
            <a:ext cx="12140970" cy="26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5"/>
              </a:lnSpc>
            </a:pPr>
            <a:r>
              <a:rPr lang="en-US" sz="4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Năm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2006: Liên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quốc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tế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sự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thay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đổi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mạnh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mẽ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luật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đấu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nhằm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đưa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trận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đấu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lên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đỉnh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mới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đồng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thời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cũng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đổi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tên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Liên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thế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giới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tên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tắt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BWF (Badminton World Federation).</a:t>
            </a:r>
          </a:p>
        </p:txBody>
      </p:sp>
      <p:sp>
        <p:nvSpPr>
          <p:cNvPr id="7" name="Freeform 7"/>
          <p:cNvSpPr/>
          <p:nvPr/>
        </p:nvSpPr>
        <p:spPr>
          <a:xfrm rot="1593345">
            <a:off x="1489229" y="1291506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593345">
            <a:off x="-1361145" y="9556566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593345">
            <a:off x="17719829" y="2212636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593345">
            <a:off x="-1191694" y="1481941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593345">
            <a:off x="15038906" y="2403071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593345">
            <a:off x="3703495" y="-1709620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593345">
            <a:off x="853121" y="6555440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593345">
            <a:off x="1022571" y="-1709620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593345">
            <a:off x="17253171" y="-788490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593345">
            <a:off x="-317890" y="4292633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593345">
            <a:off x="15912710" y="5213763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593345">
            <a:off x="16941410" y="7618715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593345">
            <a:off x="14260487" y="-874215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9295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709706" y="3285857"/>
            <a:ext cx="12140970" cy="263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5"/>
              </a:lnSpc>
            </a:pPr>
            <a:r>
              <a:rPr lang="en-US" sz="4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cuối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thế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kỷ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XX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nay: Liên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cầu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lông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thế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giới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tổ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chức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nhiều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giải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đấu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những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cấp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khác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ở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nhiều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nước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toàn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thế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giới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quốc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gia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thường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giành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tích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giải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thi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đấu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như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: Trung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Quốc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Nhật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+mj-lt"/>
              </a:rPr>
              <a:t>Bản</a:t>
            </a:r>
            <a:r>
              <a:rPr lang="en-US" sz="4000" dirty="0">
                <a:solidFill>
                  <a:srgbClr val="000000"/>
                </a:solidFill>
                <a:latin typeface="+mj-lt"/>
              </a:rPr>
              <a:t>,…</a:t>
            </a:r>
          </a:p>
        </p:txBody>
      </p:sp>
      <p:sp>
        <p:nvSpPr>
          <p:cNvPr id="7" name="Freeform 7"/>
          <p:cNvSpPr/>
          <p:nvPr/>
        </p:nvSpPr>
        <p:spPr>
          <a:xfrm rot="1593345">
            <a:off x="1489229" y="1291506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593345">
            <a:off x="-1361145" y="9556566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593345">
            <a:off x="17719829" y="2212636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593345">
            <a:off x="-1191694" y="1481941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593345">
            <a:off x="15038906" y="2403071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593345">
            <a:off x="3703495" y="-1709620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593345">
            <a:off x="853121" y="6555440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593345">
            <a:off x="1022571" y="-1709620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593345">
            <a:off x="17253171" y="-788490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593345">
            <a:off x="-317890" y="4292633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593345">
            <a:off x="15912710" y="5213763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593345">
            <a:off x="16941410" y="7618715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4"/>
                </a:lnTo>
                <a:lnTo>
                  <a:pt x="0" y="2475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593345">
            <a:off x="14260487" y="-874215"/>
            <a:ext cx="1759865" cy="2475514"/>
          </a:xfrm>
          <a:custGeom>
            <a:avLst/>
            <a:gdLst/>
            <a:ahLst/>
            <a:cxnLst/>
            <a:rect l="l" t="t" r="r" b="b"/>
            <a:pathLst>
              <a:path w="1759865" h="2475514">
                <a:moveTo>
                  <a:pt x="0" y="0"/>
                </a:moveTo>
                <a:lnTo>
                  <a:pt x="1759865" y="0"/>
                </a:lnTo>
                <a:lnTo>
                  <a:pt x="1759865" y="2475513"/>
                </a:lnTo>
                <a:lnTo>
                  <a:pt x="0" y="2475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915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42965" y="2303368"/>
            <a:ext cx="11802069" cy="5680265"/>
            <a:chOff x="0" y="0"/>
            <a:chExt cx="2015760" cy="9701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5760" cy="970173"/>
            </a:xfrm>
            <a:custGeom>
              <a:avLst/>
              <a:gdLst/>
              <a:ahLst/>
              <a:cxnLst/>
              <a:rect l="l" t="t" r="r" b="b"/>
              <a:pathLst>
                <a:path w="2015760" h="970173">
                  <a:moveTo>
                    <a:pt x="1007880" y="0"/>
                  </a:moveTo>
                  <a:cubicBezTo>
                    <a:pt x="451243" y="0"/>
                    <a:pt x="0" y="217181"/>
                    <a:pt x="0" y="485087"/>
                  </a:cubicBezTo>
                  <a:cubicBezTo>
                    <a:pt x="0" y="752993"/>
                    <a:pt x="451243" y="970173"/>
                    <a:pt x="1007880" y="970173"/>
                  </a:cubicBezTo>
                  <a:cubicBezTo>
                    <a:pt x="1564517" y="970173"/>
                    <a:pt x="2015760" y="752993"/>
                    <a:pt x="2015760" y="485087"/>
                  </a:cubicBezTo>
                  <a:cubicBezTo>
                    <a:pt x="2015760" y="217181"/>
                    <a:pt x="1564517" y="0"/>
                    <a:pt x="100788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88978" y="52854"/>
              <a:ext cx="1637805" cy="826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04439" y="1638300"/>
            <a:ext cx="10679121" cy="7386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72"/>
              </a:lnSpc>
            </a:pP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Lịch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sử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phát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triển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môn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cầu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lông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trên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thế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giới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là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sự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lớn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mạnh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không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ngừng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,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đến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nay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đã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có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trên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176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quốc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gia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thành</a:t>
            </a:r>
            <a:r>
              <a:rPr lang="en-US" sz="8863" dirty="0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8863" dirty="0" err="1">
                <a:solidFill>
                  <a:srgbClr val="00000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viên</a:t>
            </a:r>
            <a:endParaRPr lang="en-US" sz="8863" dirty="0">
              <a:solidFill>
                <a:srgbClr val="000000"/>
              </a:solidFill>
              <a:latin typeface="BrushScript" panose="02020500000000000000" pitchFamily="18" charset="0"/>
              <a:ea typeface="BrushScript" panose="02020500000000000000" pitchFamily="18" charset="0"/>
              <a:cs typeface="BrushScript" panose="02020500000000000000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 rot="-1941541">
            <a:off x="13976354" y="-3332165"/>
            <a:ext cx="3637295" cy="12661472"/>
          </a:xfrm>
          <a:custGeom>
            <a:avLst/>
            <a:gdLst/>
            <a:ahLst/>
            <a:cxnLst/>
            <a:rect l="l" t="t" r="r" b="b"/>
            <a:pathLst>
              <a:path w="3637295" h="12661472">
                <a:moveTo>
                  <a:pt x="0" y="0"/>
                </a:moveTo>
                <a:lnTo>
                  <a:pt x="3637296" y="0"/>
                </a:lnTo>
                <a:lnTo>
                  <a:pt x="3637296" y="12661472"/>
                </a:lnTo>
                <a:lnTo>
                  <a:pt x="0" y="12661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 rot="8429806">
            <a:off x="-1080924" y="-1466653"/>
            <a:ext cx="3637295" cy="12661472"/>
          </a:xfrm>
          <a:custGeom>
            <a:avLst/>
            <a:gdLst/>
            <a:ahLst/>
            <a:cxnLst/>
            <a:rect l="l" t="t" r="r" b="b"/>
            <a:pathLst>
              <a:path w="3637295" h="12661472">
                <a:moveTo>
                  <a:pt x="0" y="0"/>
                </a:moveTo>
                <a:lnTo>
                  <a:pt x="3637296" y="0"/>
                </a:lnTo>
                <a:lnTo>
                  <a:pt x="3637296" y="12661472"/>
                </a:lnTo>
                <a:lnTo>
                  <a:pt x="0" y="12661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03517">
            <a:off x="-4415022" y="2006294"/>
            <a:ext cx="2536285" cy="8828842"/>
          </a:xfrm>
          <a:custGeom>
            <a:avLst/>
            <a:gdLst/>
            <a:ahLst/>
            <a:cxnLst/>
            <a:rect l="l" t="t" r="r" b="b"/>
            <a:pathLst>
              <a:path w="2536285" h="8828842">
                <a:moveTo>
                  <a:pt x="0" y="0"/>
                </a:moveTo>
                <a:lnTo>
                  <a:pt x="2536286" y="0"/>
                </a:lnTo>
                <a:lnTo>
                  <a:pt x="2536286" y="8828841"/>
                </a:lnTo>
                <a:lnTo>
                  <a:pt x="0" y="88288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385326">
            <a:off x="16813231" y="2346905"/>
            <a:ext cx="4727301" cy="3548400"/>
          </a:xfrm>
          <a:custGeom>
            <a:avLst/>
            <a:gdLst/>
            <a:ahLst/>
            <a:cxnLst/>
            <a:rect l="l" t="t" r="r" b="b"/>
            <a:pathLst>
              <a:path w="4727301" h="3548400">
                <a:moveTo>
                  <a:pt x="0" y="0"/>
                </a:moveTo>
                <a:lnTo>
                  <a:pt x="4727301" y="0"/>
                </a:lnTo>
                <a:lnTo>
                  <a:pt x="4727301" y="3548400"/>
                </a:lnTo>
                <a:lnTo>
                  <a:pt x="0" y="3548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506"/>
            </a:stretch>
          </a:blipFill>
        </p:spPr>
      </p:sp>
      <p:sp>
        <p:nvSpPr>
          <p:cNvPr id="10" name="Freeform 10"/>
          <p:cNvSpPr/>
          <p:nvPr/>
        </p:nvSpPr>
        <p:spPr>
          <a:xfrm rot="3860088">
            <a:off x="12119910" y="7545394"/>
            <a:ext cx="4727301" cy="3548400"/>
          </a:xfrm>
          <a:custGeom>
            <a:avLst/>
            <a:gdLst/>
            <a:ahLst/>
            <a:cxnLst/>
            <a:rect l="l" t="t" r="r" b="b"/>
            <a:pathLst>
              <a:path w="4727301" h="3548400">
                <a:moveTo>
                  <a:pt x="0" y="0"/>
                </a:moveTo>
                <a:lnTo>
                  <a:pt x="4727301" y="0"/>
                </a:lnTo>
                <a:lnTo>
                  <a:pt x="4727301" y="3548400"/>
                </a:lnTo>
                <a:lnTo>
                  <a:pt x="0" y="3548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506"/>
            </a:stretch>
          </a:blipFill>
        </p:spPr>
      </p:sp>
      <p:sp>
        <p:nvSpPr>
          <p:cNvPr id="11" name="Freeform 11"/>
          <p:cNvSpPr/>
          <p:nvPr/>
        </p:nvSpPr>
        <p:spPr>
          <a:xfrm rot="115532">
            <a:off x="-504574" y="346669"/>
            <a:ext cx="4727301" cy="3548400"/>
          </a:xfrm>
          <a:custGeom>
            <a:avLst/>
            <a:gdLst/>
            <a:ahLst/>
            <a:cxnLst/>
            <a:rect l="l" t="t" r="r" b="b"/>
            <a:pathLst>
              <a:path w="4727301" h="3548400">
                <a:moveTo>
                  <a:pt x="0" y="0"/>
                </a:moveTo>
                <a:lnTo>
                  <a:pt x="4727301" y="0"/>
                </a:lnTo>
                <a:lnTo>
                  <a:pt x="4727301" y="3548400"/>
                </a:lnTo>
                <a:lnTo>
                  <a:pt x="0" y="3548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506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851</Words>
  <Application>Microsoft Office PowerPoint</Application>
  <PresentationFormat>Custom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BrushScript</vt:lpstr>
      <vt:lpstr>Calibri</vt:lpstr>
      <vt:lpstr>Bobby Jones Condensed Soft</vt:lpstr>
      <vt:lpstr>Poppins</vt:lpstr>
      <vt:lpstr>Bungee Shade</vt:lpstr>
      <vt:lpstr>LNTH-Smithmagis Free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CẦU LÔNG 10</dc:title>
  <dc:creator>ADMIN</dc:creator>
  <cp:lastModifiedBy>nguyen huy</cp:lastModifiedBy>
  <cp:revision>10</cp:revision>
  <dcterms:created xsi:type="dcterms:W3CDTF">2006-08-16T00:00:00Z</dcterms:created>
  <dcterms:modified xsi:type="dcterms:W3CDTF">2024-08-31T07:12:32Z</dcterms:modified>
  <dc:identifier>DAF2i16PIec</dc:identifier>
</cp:coreProperties>
</file>