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663-E7B8-1179-013E-051445C60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B4A668-BF8A-6167-9861-BAC977954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9AF06-A8EF-C654-8F18-36133684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4B1A-9CD1-47CF-BA96-210A23686743}" type="datetimeFigureOut">
              <a:rPr lang="en-US" smtClean="0"/>
              <a:t>31/08/2024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DB06C-ADBE-9E52-3148-403BF150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F5916-BFD6-5DE9-FE49-EF6C36C26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5D3-52E4-45C6-8757-E13314406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6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77A5A-1A40-8428-D26B-901AB4FB0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9FD510-2E57-535C-2F10-939240BD8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5EB7C-BCCA-AC5B-BC03-9CF90F2A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4B1A-9CD1-47CF-BA96-210A23686743}" type="datetimeFigureOut">
              <a:rPr lang="en-US" smtClean="0"/>
              <a:t>31/08/2024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2A360-8E71-30CD-F5DB-ADA8347A1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0AC1E-6C49-3552-9F62-76EF1543C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5D3-52E4-45C6-8757-E13314406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1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EE1C69-9C20-2332-B8E9-9A5C3920B5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68F9D1-8746-B130-3ABB-B6C3B341B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8A17F-2CC7-E543-2E14-3355AAD3D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4B1A-9CD1-47CF-BA96-210A23686743}" type="datetimeFigureOut">
              <a:rPr lang="en-US" smtClean="0"/>
              <a:t>31/08/2024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471EA-701F-7383-7AF3-E87B9475C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65077-F8C5-FC00-89FD-81F84628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5D3-52E4-45C6-8757-E13314406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4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B9F26-DE3B-75BB-88FC-FA81E250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7768A-6736-025C-BB40-644A9E273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6888A-21FB-39D6-0E3A-17E491C38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4B1A-9CD1-47CF-BA96-210A23686743}" type="datetimeFigureOut">
              <a:rPr lang="en-US" smtClean="0"/>
              <a:t>31/08/2024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639CE-151A-D4AE-819F-E49D378B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9000F-A244-DB03-7124-FE14CBB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5D3-52E4-45C6-8757-E13314406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1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E57F-E299-2510-F5EF-6FAACCE9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00BC2-D108-0D91-5BCB-9FE08208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BC469-66C1-9D66-F780-91C5D14F1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4B1A-9CD1-47CF-BA96-210A23686743}" type="datetimeFigureOut">
              <a:rPr lang="en-US" smtClean="0"/>
              <a:t>31/08/2024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96DB6-55AC-02C0-ECCC-349A473C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DFF27-79FB-D837-8DFA-3359147C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5D3-52E4-45C6-8757-E13314406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6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04211-56A8-6B3B-8038-876D0785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A2E9A-69F6-AE00-D5E1-81F438443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486B4-D589-72BD-B353-2509F5AFC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E09C9-6457-5F71-1DFD-AC6F8B87B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4B1A-9CD1-47CF-BA96-210A23686743}" type="datetimeFigureOut">
              <a:rPr lang="en-US" smtClean="0"/>
              <a:t>31/08/2024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E3837-3E26-6D54-B815-29D8CDCC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75812-60BA-5F0C-BF01-861034E3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5D3-52E4-45C6-8757-E13314406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7D2B9-6664-736F-69E9-B6F77E51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1A57E-9B78-D8A8-F3E4-C4067796F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95C22-BE28-285F-F279-B19CAB510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572BD8-048C-B248-1E90-178CE9BC9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CA859E-6998-2015-4A04-E533CCDA8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21689E-DF8C-A1BA-B01A-3826DB908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4B1A-9CD1-47CF-BA96-210A23686743}" type="datetimeFigureOut">
              <a:rPr lang="en-US" smtClean="0"/>
              <a:t>31/08/2024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9FF19D-8ED5-FBCD-2A19-9D058F7EE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BA5339-95AD-63D5-68B3-8C6CF8821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5D3-52E4-45C6-8757-E13314406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63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ED771-9007-053A-AF03-D96B1C0D7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E5425D-D0BE-2A44-9ACC-87A4D8418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4B1A-9CD1-47CF-BA96-210A23686743}" type="datetimeFigureOut">
              <a:rPr lang="en-US" smtClean="0"/>
              <a:t>31/08/2024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124EA-0E14-2C3C-DEB3-42EEC2D08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76C7A-A79B-CD73-F30C-1F69BEE5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5D3-52E4-45C6-8757-E13314406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98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35AD84-F985-331E-F714-51B39A9A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4B1A-9CD1-47CF-BA96-210A23686743}" type="datetimeFigureOut">
              <a:rPr lang="en-US" smtClean="0"/>
              <a:t>31/08/2024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496411-00A5-B4A7-9558-B0F76545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F899E-020C-C85D-7927-0EDD62EC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5D3-52E4-45C6-8757-E13314406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6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6A752-4E0A-6F8E-797A-9867C526B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8DF18-8E8E-1D97-3C98-947F0836A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C7B40-DAF4-25EA-D0E3-88EB3A1AA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28072-B578-35CC-973D-FEF8B495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4B1A-9CD1-47CF-BA96-210A23686743}" type="datetimeFigureOut">
              <a:rPr lang="en-US" smtClean="0"/>
              <a:t>31/08/2024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D542C-F260-172F-03F7-52B50CE81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91F94-7CEF-53F2-E1B9-18383996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5D3-52E4-45C6-8757-E13314406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80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BF4EF-AB12-56C5-3E7C-76BF741EC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BB6C80-E554-5B70-4745-94BB2795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D6C00-1DCC-756A-836F-FF0054330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3A4FB-2DF7-3E68-F1C0-0565DA5C4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4B1A-9CD1-47CF-BA96-210A23686743}" type="datetimeFigureOut">
              <a:rPr lang="en-US" smtClean="0"/>
              <a:t>31/08/2024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2CF9D-9535-4985-D425-98F43DF7B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AE734-E80A-B168-6D4C-2E478484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5D3-52E4-45C6-8757-E13314406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68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AD6038-589F-551A-858B-073F8329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DFC36-F9D0-924D-DAEB-58A0835E9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68501-4C38-332C-8592-6D79F7C64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D4B1A-9CD1-47CF-BA96-210A23686743}" type="datetimeFigureOut">
              <a:rPr lang="en-US" smtClean="0"/>
              <a:t>31/08/2024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A0703-3B5C-3163-AB89-A87AA6201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5B216-8287-A8F8-65D6-2E022EAC9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5F5D3-52E4-45C6-8757-E13314406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9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6402" y="1751026"/>
            <a:ext cx="12175597" cy="923330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THI ĐẤU CẦU LÔNG 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98091" y="410341"/>
            <a:ext cx="3870769" cy="550919"/>
            <a:chOff x="0" y="0"/>
            <a:chExt cx="4907671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07671" cy="698500"/>
            </a:xfrm>
            <a:custGeom>
              <a:avLst/>
              <a:gdLst/>
              <a:ahLst/>
              <a:cxnLst/>
              <a:rect l="l" t="t" r="r" b="b"/>
              <a:pathLst>
                <a:path w="4907671" h="698500">
                  <a:moveTo>
                    <a:pt x="4907671" y="349250"/>
                  </a:moveTo>
                  <a:lnTo>
                    <a:pt x="470447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704471" y="0"/>
                  </a:lnTo>
                  <a:lnTo>
                    <a:pt x="4907671" y="349250"/>
                  </a:lnTo>
                  <a:close/>
                </a:path>
              </a:pathLst>
            </a:custGeom>
            <a:solidFill>
              <a:srgbClr val="FEE10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4679071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8" name="Freeform 18"/>
          <p:cNvSpPr/>
          <p:nvPr/>
        </p:nvSpPr>
        <p:spPr>
          <a:xfrm>
            <a:off x="566029" y="566029"/>
            <a:ext cx="239542" cy="239542"/>
          </a:xfrm>
          <a:custGeom>
            <a:avLst/>
            <a:gdLst/>
            <a:ahLst/>
            <a:cxnLst/>
            <a:rect l="l" t="t" r="r" b="b"/>
            <a:pathLst>
              <a:path w="359313" h="359313">
                <a:moveTo>
                  <a:pt x="0" y="0"/>
                </a:moveTo>
                <a:lnTo>
                  <a:pt x="359314" y="0"/>
                </a:lnTo>
                <a:lnTo>
                  <a:pt x="359314" y="359314"/>
                </a:lnTo>
                <a:lnTo>
                  <a:pt x="0" y="359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06254" y="584200"/>
            <a:ext cx="1602281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 dirty="0">
                <a:solidFill>
                  <a:srgbClr val="000000"/>
                </a:solidFill>
                <a:latin typeface="Montserrat Medium"/>
              </a:rPr>
              <a:t>BADMINTON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8763000" y="3429000"/>
            <a:ext cx="6858000" cy="68580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E10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7941" y="410341"/>
            <a:ext cx="3870769" cy="550919"/>
            <a:chOff x="0" y="0"/>
            <a:chExt cx="4907671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7671" cy="698500"/>
            </a:xfrm>
            <a:custGeom>
              <a:avLst/>
              <a:gdLst/>
              <a:ahLst/>
              <a:cxnLst/>
              <a:rect l="l" t="t" r="r" b="b"/>
              <a:pathLst>
                <a:path w="4907671" h="698500">
                  <a:moveTo>
                    <a:pt x="4907671" y="349250"/>
                  </a:moveTo>
                  <a:lnTo>
                    <a:pt x="470447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704471" y="0"/>
                  </a:lnTo>
                  <a:lnTo>
                    <a:pt x="4907671" y="34925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4679071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566029" y="566029"/>
            <a:ext cx="239542" cy="239542"/>
          </a:xfrm>
          <a:custGeom>
            <a:avLst/>
            <a:gdLst/>
            <a:ahLst/>
            <a:cxnLst/>
            <a:rect l="l" t="t" r="r" b="b"/>
            <a:pathLst>
              <a:path w="359313" h="359313">
                <a:moveTo>
                  <a:pt x="0" y="0"/>
                </a:moveTo>
                <a:lnTo>
                  <a:pt x="359314" y="0"/>
                </a:lnTo>
                <a:lnTo>
                  <a:pt x="359314" y="359314"/>
                </a:lnTo>
                <a:lnTo>
                  <a:pt x="0" y="35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06254" y="584200"/>
            <a:ext cx="1602281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 dirty="0">
                <a:solidFill>
                  <a:srgbClr val="FFFFFF"/>
                </a:solidFill>
                <a:latin typeface="Montserrat Medium"/>
              </a:rPr>
              <a:t>BADMINTON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863487" y="0"/>
            <a:ext cx="7328513" cy="6858000"/>
            <a:chOff x="0" y="0"/>
            <a:chExt cx="14657027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r="39890"/>
            <a:stretch>
              <a:fillRect/>
            </a:stretch>
          </p:blipFill>
          <p:spPr>
            <a:xfrm>
              <a:off x="0" y="0"/>
              <a:ext cx="14657027" cy="137160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62943" y="1942491"/>
            <a:ext cx="5540733" cy="3306075"/>
            <a:chOff x="0" y="0"/>
            <a:chExt cx="2188932" cy="13061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88932" cy="1306104"/>
            </a:xfrm>
            <a:custGeom>
              <a:avLst/>
              <a:gdLst/>
              <a:ahLst/>
              <a:cxnLst/>
              <a:rect l="l" t="t" r="r" b="b"/>
              <a:pathLst>
                <a:path w="2188932" h="1306104">
                  <a:moveTo>
                    <a:pt x="0" y="0"/>
                  </a:moveTo>
                  <a:lnTo>
                    <a:pt x="2188932" y="0"/>
                  </a:lnTo>
                  <a:lnTo>
                    <a:pt x="2188932" y="1306104"/>
                  </a:lnTo>
                  <a:lnTo>
                    <a:pt x="0" y="1306104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88932" cy="1344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20094" y="4974025"/>
            <a:ext cx="1833860" cy="477096"/>
            <a:chOff x="0" y="0"/>
            <a:chExt cx="1898988" cy="4940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98988" cy="494040"/>
            </a:xfrm>
            <a:custGeom>
              <a:avLst/>
              <a:gdLst/>
              <a:ahLst/>
              <a:cxnLst/>
              <a:rect l="l" t="t" r="r" b="b"/>
              <a:pathLst>
                <a:path w="1898988" h="494040">
                  <a:moveTo>
                    <a:pt x="1695788" y="0"/>
                  </a:moveTo>
                  <a:lnTo>
                    <a:pt x="0" y="0"/>
                  </a:lnTo>
                  <a:lnTo>
                    <a:pt x="203200" y="494040"/>
                  </a:lnTo>
                  <a:lnTo>
                    <a:pt x="1898988" y="494040"/>
                  </a:lnTo>
                  <a:lnTo>
                    <a:pt x="1695788" y="0"/>
                  </a:lnTo>
                  <a:close/>
                </a:path>
              </a:pathLst>
            </a:custGeom>
            <a:solidFill>
              <a:srgbClr val="FEE10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1695788" cy="5321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050114" y="5075626"/>
            <a:ext cx="1373820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BF2942"/>
                </a:solidFill>
                <a:latin typeface="Montserrat Classic Bold"/>
              </a:rPr>
              <a:t>Read More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20094" y="2217498"/>
            <a:ext cx="3432297" cy="753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FFFFFF"/>
                </a:solidFill>
                <a:latin typeface="Bebas Neue"/>
              </a:rPr>
              <a:t>HỆ THỐNG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20094" y="2875781"/>
            <a:ext cx="3432297" cy="753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FEE101"/>
                </a:solidFill>
                <a:latin typeface="Bebas Neue"/>
              </a:rPr>
              <a:t>TÍNH ĐIỂM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35493" y="3619928"/>
            <a:ext cx="4626431" cy="119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Nếu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tỉ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số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là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20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đều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bên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nào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ghi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trước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2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điểm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cách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biệt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sẽ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thắng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hiệp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đó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Nếu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tỉ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số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29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đều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bên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nào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ghi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điểm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thứ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30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trước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sẽ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thắng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hiệp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đó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Bên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thắng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hiệp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sẽ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trước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ở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hiệp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kế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tiếp</a:t>
            </a:r>
            <a:endParaRPr lang="en-US" sz="1333" dirty="0">
              <a:solidFill>
                <a:srgbClr val="FFFFFF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7486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7941" y="410341"/>
            <a:ext cx="3870769" cy="550919"/>
            <a:chOff x="0" y="0"/>
            <a:chExt cx="4907671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7671" cy="698500"/>
            </a:xfrm>
            <a:custGeom>
              <a:avLst/>
              <a:gdLst/>
              <a:ahLst/>
              <a:cxnLst/>
              <a:rect l="l" t="t" r="r" b="b"/>
              <a:pathLst>
                <a:path w="4907671" h="698500">
                  <a:moveTo>
                    <a:pt x="4907671" y="349250"/>
                  </a:moveTo>
                  <a:lnTo>
                    <a:pt x="470447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704471" y="0"/>
                  </a:lnTo>
                  <a:lnTo>
                    <a:pt x="4907671" y="34925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4679071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566029" y="566029"/>
            <a:ext cx="239542" cy="239542"/>
          </a:xfrm>
          <a:custGeom>
            <a:avLst/>
            <a:gdLst/>
            <a:ahLst/>
            <a:cxnLst/>
            <a:rect l="l" t="t" r="r" b="b"/>
            <a:pathLst>
              <a:path w="359313" h="359313">
                <a:moveTo>
                  <a:pt x="0" y="0"/>
                </a:moveTo>
                <a:lnTo>
                  <a:pt x="359314" y="0"/>
                </a:lnTo>
                <a:lnTo>
                  <a:pt x="359314" y="359314"/>
                </a:lnTo>
                <a:lnTo>
                  <a:pt x="0" y="35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792596" y="1458596"/>
            <a:ext cx="10798808" cy="1079880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96419" y="1151106"/>
            <a:ext cx="3539899" cy="4555789"/>
            <a:chOff x="0" y="0"/>
            <a:chExt cx="7079798" cy="911157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t="14254"/>
            <a:stretch>
              <a:fillRect/>
            </a:stretch>
          </p:blipFill>
          <p:spPr>
            <a:xfrm>
              <a:off x="0" y="0"/>
              <a:ext cx="7079798" cy="9111579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9146159" y="1151106"/>
            <a:ext cx="2360041" cy="4555789"/>
            <a:chOff x="0" y="0"/>
            <a:chExt cx="4720083" cy="911157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0246" r="22964" b="14101"/>
            <a:stretch>
              <a:fillRect/>
            </a:stretch>
          </p:blipFill>
          <p:spPr>
            <a:xfrm>
              <a:off x="0" y="0"/>
              <a:ext cx="4720083" cy="9111579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006254" y="584200"/>
            <a:ext cx="1602281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 dirty="0">
                <a:solidFill>
                  <a:srgbClr val="FFFFFF"/>
                </a:solidFill>
                <a:latin typeface="Montserrat Medium"/>
              </a:rPr>
              <a:t>BADMINTON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5801" y="6057266"/>
            <a:ext cx="2484735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200" dirty="0" err="1">
                <a:solidFill>
                  <a:srgbClr val="797676">
                    <a:alpha val="40000"/>
                  </a:srgbClr>
                </a:solidFill>
                <a:latin typeface="Montserrat Italics"/>
              </a:rPr>
              <a:t>Trường</a:t>
            </a:r>
            <a:r>
              <a:rPr lang="en-US" sz="1200" dirty="0">
                <a:solidFill>
                  <a:srgbClr val="797676">
                    <a:alpha val="40000"/>
                  </a:srgbClr>
                </a:solidFill>
                <a:latin typeface="Montserrat Italics"/>
              </a:rPr>
              <a:t> THPT </a:t>
            </a:r>
            <a:r>
              <a:rPr lang="en-US" sz="1200" dirty="0" err="1">
                <a:solidFill>
                  <a:srgbClr val="797676">
                    <a:alpha val="40000"/>
                  </a:srgbClr>
                </a:solidFill>
                <a:latin typeface="Montserrat Italics"/>
              </a:rPr>
              <a:t>Hồ</a:t>
            </a:r>
            <a:r>
              <a:rPr lang="en-US" sz="1200" dirty="0">
                <a:solidFill>
                  <a:srgbClr val="797676">
                    <a:alpha val="40000"/>
                  </a:srgbClr>
                </a:solidFill>
                <a:latin typeface="Montserrat Italics"/>
              </a:rPr>
              <a:t> </a:t>
            </a:r>
            <a:r>
              <a:rPr lang="en-US" sz="1200" dirty="0" err="1">
                <a:solidFill>
                  <a:srgbClr val="797676">
                    <a:alpha val="40000"/>
                  </a:srgbClr>
                </a:solidFill>
                <a:latin typeface="Montserrat Italics"/>
              </a:rPr>
              <a:t>Thị</a:t>
            </a:r>
            <a:r>
              <a:rPr lang="en-US" sz="1200" dirty="0">
                <a:solidFill>
                  <a:srgbClr val="797676">
                    <a:alpha val="40000"/>
                  </a:srgbClr>
                </a:solidFill>
                <a:latin typeface="Montserrat Italics"/>
              </a:rPr>
              <a:t> Bi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465071" y="4613983"/>
            <a:ext cx="2062808" cy="477096"/>
            <a:chOff x="0" y="0"/>
            <a:chExt cx="2136067" cy="4940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36067" cy="494040"/>
            </a:xfrm>
            <a:custGeom>
              <a:avLst/>
              <a:gdLst/>
              <a:ahLst/>
              <a:cxnLst/>
              <a:rect l="l" t="t" r="r" b="b"/>
              <a:pathLst>
                <a:path w="2136067" h="494040">
                  <a:moveTo>
                    <a:pt x="1932867" y="0"/>
                  </a:moveTo>
                  <a:lnTo>
                    <a:pt x="0" y="0"/>
                  </a:lnTo>
                  <a:lnTo>
                    <a:pt x="203200" y="494040"/>
                  </a:lnTo>
                  <a:lnTo>
                    <a:pt x="2136067" y="494040"/>
                  </a:lnTo>
                  <a:lnTo>
                    <a:pt x="1932867" y="0"/>
                  </a:lnTo>
                  <a:close/>
                </a:path>
              </a:pathLst>
            </a:custGeom>
            <a:solidFill>
              <a:srgbClr val="FEE10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1932867" cy="5321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44011" y="1151106"/>
            <a:ext cx="3298019" cy="71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000000"/>
                </a:solidFill>
                <a:latin typeface="Bebas Neue Bold"/>
              </a:rPr>
              <a:t>ĐỔI SÂN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4012" y="1719914"/>
            <a:ext cx="3562735" cy="1495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BF2942"/>
                </a:solidFill>
                <a:latin typeface="Bebas Neue Bold"/>
              </a:rPr>
              <a:t>TRONG THI ĐẤU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0945" y="3301045"/>
            <a:ext cx="3869855" cy="1199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Các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vận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động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viên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sẽ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đổi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sân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sau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kết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thúc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hiệp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tiên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hiệp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thứ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hai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(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nếu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có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thi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đấu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hiệp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thứ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). 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Trong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hiệp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thứ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một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ghi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được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11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điểm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trước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thì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đổi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sân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82701" y="4582233"/>
            <a:ext cx="1671452" cy="514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3"/>
              </a:lnSpc>
            </a:pPr>
            <a:r>
              <a:rPr lang="en-US" sz="1467">
                <a:solidFill>
                  <a:srgbClr val="BF2942"/>
                </a:solidFill>
                <a:latin typeface="Montserrat Ultra-Bold"/>
              </a:rPr>
              <a:t>We Make The Perfect Play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660749" y="4715583"/>
            <a:ext cx="1671452" cy="248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BF2942"/>
                </a:solidFill>
                <a:latin typeface="Montserrat Medium"/>
              </a:rPr>
              <a:t>The Play</a:t>
            </a:r>
          </a:p>
        </p:txBody>
      </p:sp>
      <p:sp>
        <p:nvSpPr>
          <p:cNvPr id="23" name="AutoShape 23"/>
          <p:cNvSpPr/>
          <p:nvPr/>
        </p:nvSpPr>
        <p:spPr>
          <a:xfrm rot="-28793">
            <a:off x="1261038" y="4836656"/>
            <a:ext cx="758157" cy="0"/>
          </a:xfrm>
          <a:prstGeom prst="line">
            <a:avLst/>
          </a:prstGeom>
          <a:ln w="38100" cap="flat">
            <a:solidFill>
              <a:srgbClr val="FEE101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52418" y="2654870"/>
            <a:ext cx="7487164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7304">
                <a:solidFill>
                  <a:srgbClr val="000000"/>
                </a:solidFill>
                <a:latin typeface="Bobby Jones Condensed Soft"/>
              </a:rPr>
              <a:t>Thank You For </a:t>
            </a:r>
          </a:p>
          <a:p>
            <a:pPr algn="ctr">
              <a:lnSpc>
                <a:spcPts val="7888"/>
              </a:lnSpc>
            </a:pPr>
            <a:r>
              <a:rPr lang="en-US" sz="7304">
                <a:solidFill>
                  <a:srgbClr val="000000"/>
                </a:solidFill>
                <a:latin typeface="Bobby Jones Condensed Soft"/>
              </a:rPr>
              <a:t>Your attention</a:t>
            </a:r>
          </a:p>
        </p:txBody>
      </p:sp>
      <p:sp>
        <p:nvSpPr>
          <p:cNvPr id="3" name="Freeform 3"/>
          <p:cNvSpPr/>
          <p:nvPr/>
        </p:nvSpPr>
        <p:spPr>
          <a:xfrm rot="-2635725">
            <a:off x="2383109" y="4519683"/>
            <a:ext cx="1527048" cy="2148021"/>
          </a:xfrm>
          <a:custGeom>
            <a:avLst/>
            <a:gdLst/>
            <a:ahLst/>
            <a:cxnLst/>
            <a:rect l="l" t="t" r="r" b="b"/>
            <a:pathLst>
              <a:path w="2290572" h="3222032">
                <a:moveTo>
                  <a:pt x="0" y="0"/>
                </a:moveTo>
                <a:lnTo>
                  <a:pt x="2290571" y="0"/>
                </a:lnTo>
                <a:lnTo>
                  <a:pt x="2290571" y="3222032"/>
                </a:lnTo>
                <a:lnTo>
                  <a:pt x="0" y="3222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972479">
            <a:off x="1856784" y="2806486"/>
            <a:ext cx="1081242" cy="1520929"/>
          </a:xfrm>
          <a:custGeom>
            <a:avLst/>
            <a:gdLst/>
            <a:ahLst/>
            <a:cxnLst/>
            <a:rect l="l" t="t" r="r" b="b"/>
            <a:pathLst>
              <a:path w="1621863" h="2281393">
                <a:moveTo>
                  <a:pt x="0" y="0"/>
                </a:moveTo>
                <a:lnTo>
                  <a:pt x="1621863" y="0"/>
                </a:lnTo>
                <a:lnTo>
                  <a:pt x="1621863" y="2281393"/>
                </a:lnTo>
                <a:lnTo>
                  <a:pt x="0" y="2281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006028">
            <a:off x="1269192" y="3229253"/>
            <a:ext cx="1690857" cy="5885895"/>
          </a:xfrm>
          <a:custGeom>
            <a:avLst/>
            <a:gdLst/>
            <a:ahLst/>
            <a:cxnLst/>
            <a:rect l="l" t="t" r="r" b="b"/>
            <a:pathLst>
              <a:path w="2536285" h="8828842">
                <a:moveTo>
                  <a:pt x="0" y="0"/>
                </a:moveTo>
                <a:lnTo>
                  <a:pt x="2536286" y="0"/>
                </a:lnTo>
                <a:lnTo>
                  <a:pt x="2536286" y="8828842"/>
                </a:lnTo>
                <a:lnTo>
                  <a:pt x="0" y="8828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06028">
            <a:off x="9328045" y="-187601"/>
            <a:ext cx="2855295" cy="6576709"/>
          </a:xfrm>
          <a:custGeom>
            <a:avLst/>
            <a:gdLst/>
            <a:ahLst/>
            <a:cxnLst/>
            <a:rect l="l" t="t" r="r" b="b"/>
            <a:pathLst>
              <a:path w="4282942" h="9865064">
                <a:moveTo>
                  <a:pt x="0" y="0"/>
                </a:moveTo>
                <a:lnTo>
                  <a:pt x="4282942" y="0"/>
                </a:lnTo>
                <a:lnTo>
                  <a:pt x="4282942" y="9865064"/>
                </a:lnTo>
                <a:lnTo>
                  <a:pt x="0" y="9865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112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129965" y="357554"/>
            <a:ext cx="4002016" cy="2743200"/>
          </a:xfrm>
          <a:custGeom>
            <a:avLst/>
            <a:gdLst/>
            <a:ahLst/>
            <a:cxnLst/>
            <a:rect l="l" t="t" r="r" b="b"/>
            <a:pathLst>
              <a:path w="6003024" h="4114800">
                <a:moveTo>
                  <a:pt x="0" y="0"/>
                </a:moveTo>
                <a:lnTo>
                  <a:pt x="6003024" y="0"/>
                </a:lnTo>
                <a:lnTo>
                  <a:pt x="6003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628058">
            <a:off x="8297503" y="3528160"/>
            <a:ext cx="3151534" cy="2365600"/>
          </a:xfrm>
          <a:custGeom>
            <a:avLst/>
            <a:gdLst/>
            <a:ahLst/>
            <a:cxnLst/>
            <a:rect l="l" t="t" r="r" b="b"/>
            <a:pathLst>
              <a:path w="4727301" h="3548400">
                <a:moveTo>
                  <a:pt x="0" y="0"/>
                </a:moveTo>
                <a:lnTo>
                  <a:pt x="4727301" y="0"/>
                </a:lnTo>
                <a:lnTo>
                  <a:pt x="4727301" y="3548400"/>
                </a:lnTo>
                <a:lnTo>
                  <a:pt x="0" y="3548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506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276214"/>
            <a:ext cx="12192000" cy="3738085"/>
            <a:chOff x="0" y="0"/>
            <a:chExt cx="4904850" cy="14767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4850" cy="1476775"/>
            </a:xfrm>
            <a:custGeom>
              <a:avLst/>
              <a:gdLst/>
              <a:ahLst/>
              <a:cxnLst/>
              <a:rect l="l" t="t" r="r" b="b"/>
              <a:pathLst>
                <a:path w="4904850" h="1476775">
                  <a:moveTo>
                    <a:pt x="0" y="0"/>
                  </a:moveTo>
                  <a:lnTo>
                    <a:pt x="4904850" y="0"/>
                  </a:lnTo>
                  <a:lnTo>
                    <a:pt x="4904850" y="1476775"/>
                  </a:lnTo>
                  <a:lnTo>
                    <a:pt x="0" y="1476775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04850" cy="1514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042" y="410341"/>
            <a:ext cx="3870769" cy="550919"/>
            <a:chOff x="0" y="0"/>
            <a:chExt cx="4907671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07671" cy="698500"/>
            </a:xfrm>
            <a:custGeom>
              <a:avLst/>
              <a:gdLst/>
              <a:ahLst/>
              <a:cxnLst/>
              <a:rect l="l" t="t" r="r" b="b"/>
              <a:pathLst>
                <a:path w="4907671" h="698500">
                  <a:moveTo>
                    <a:pt x="4907671" y="349250"/>
                  </a:moveTo>
                  <a:lnTo>
                    <a:pt x="470447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704471" y="0"/>
                  </a:lnTo>
                  <a:lnTo>
                    <a:pt x="4907671" y="34925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4679071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987268" y="566029"/>
            <a:ext cx="239542" cy="239542"/>
          </a:xfrm>
          <a:custGeom>
            <a:avLst/>
            <a:gdLst/>
            <a:ahLst/>
            <a:cxnLst/>
            <a:rect l="l" t="t" r="r" b="b"/>
            <a:pathLst>
              <a:path w="359313" h="359313">
                <a:moveTo>
                  <a:pt x="0" y="0"/>
                </a:moveTo>
                <a:lnTo>
                  <a:pt x="359314" y="0"/>
                </a:lnTo>
                <a:lnTo>
                  <a:pt x="359314" y="359314"/>
                </a:lnTo>
                <a:lnTo>
                  <a:pt x="0" y="35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73993" y="566029"/>
            <a:ext cx="1570845" cy="168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 dirty="0">
                <a:solidFill>
                  <a:srgbClr val="FFFFFF"/>
                </a:solidFill>
                <a:latin typeface="Montserrat Medium"/>
              </a:rPr>
              <a:t>BADMINTON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69200" y="1187297"/>
            <a:ext cx="3298019" cy="73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000000"/>
                </a:solidFill>
                <a:latin typeface="Bebas Neue Bold"/>
              </a:rPr>
              <a:t>QUY ĐỊNH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71362" y="1906768"/>
            <a:ext cx="4089114" cy="733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BF2942"/>
                </a:solidFill>
                <a:latin typeface="Bebas Neue Bold"/>
              </a:rPr>
              <a:t>SÂN CẦU LÔNG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54801" y="3711832"/>
            <a:ext cx="5333999" cy="2195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Sân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cầu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lông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hình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chữ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nhật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có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chiều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dài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13,40m;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chiều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rộng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6,10m (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sân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đôi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);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các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đường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biên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rộng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0,04m.</a:t>
            </a:r>
          </a:p>
          <a:p>
            <a:pPr>
              <a:lnSpc>
                <a:spcPts val="1867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- Hai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cột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lưới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được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đặt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ngay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trên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điểm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giữa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của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hai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đường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biên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dọc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sân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đôi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cao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1,55m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tính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từ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mặt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sân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Chiều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cao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của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lưới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ở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giữa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sân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tính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từ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đỉnh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lưới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đến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mặt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sân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là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1,524m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và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cao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1,55m ở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hai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đầu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lưới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sân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đánh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đôi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51200" y="5358444"/>
            <a:ext cx="698894" cy="224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Montserrat" panose="00000500000000000000" pitchFamily="2" charset="0"/>
              </a:rPr>
              <a:t>13,40m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9BDB1D-2BB3-19FF-6AFC-A015C51768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t="-712" r="10750" b="14103"/>
          <a:stretch/>
        </p:blipFill>
        <p:spPr>
          <a:xfrm>
            <a:off x="609600" y="3094826"/>
            <a:ext cx="5766617" cy="383452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9D9B00F-E42D-0F52-72DD-548B845BD895}"/>
              </a:ext>
            </a:extLst>
          </p:cNvPr>
          <p:cNvSpPr/>
          <p:nvPr/>
        </p:nvSpPr>
        <p:spPr>
          <a:xfrm rot="16200000">
            <a:off x="40443" y="5051427"/>
            <a:ext cx="840867" cy="185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33" dirty="0">
                <a:latin typeface="Montserrat" panose="00000500000000000000" pitchFamily="2" charset="0"/>
              </a:rPr>
              <a:t>6,10m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700" y="3276214"/>
            <a:ext cx="12415402" cy="3738085"/>
            <a:chOff x="0" y="0"/>
            <a:chExt cx="4904850" cy="14767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4850" cy="1476775"/>
            </a:xfrm>
            <a:custGeom>
              <a:avLst/>
              <a:gdLst/>
              <a:ahLst/>
              <a:cxnLst/>
              <a:rect l="l" t="t" r="r" b="b"/>
              <a:pathLst>
                <a:path w="4904850" h="1476775">
                  <a:moveTo>
                    <a:pt x="0" y="0"/>
                  </a:moveTo>
                  <a:lnTo>
                    <a:pt x="4904850" y="0"/>
                  </a:lnTo>
                  <a:lnTo>
                    <a:pt x="4904850" y="1476775"/>
                  </a:lnTo>
                  <a:lnTo>
                    <a:pt x="0" y="1476775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04850" cy="1514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147941" y="410341"/>
            <a:ext cx="3870769" cy="550919"/>
            <a:chOff x="0" y="0"/>
            <a:chExt cx="4907671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07671" cy="698500"/>
            </a:xfrm>
            <a:custGeom>
              <a:avLst/>
              <a:gdLst/>
              <a:ahLst/>
              <a:cxnLst/>
              <a:rect l="l" t="t" r="r" b="b"/>
              <a:pathLst>
                <a:path w="4907671" h="698500">
                  <a:moveTo>
                    <a:pt x="4907671" y="349250"/>
                  </a:moveTo>
                  <a:lnTo>
                    <a:pt x="470447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704471" y="0"/>
                  </a:lnTo>
                  <a:lnTo>
                    <a:pt x="4907671" y="34925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4679071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566029" y="566029"/>
            <a:ext cx="239542" cy="239542"/>
          </a:xfrm>
          <a:custGeom>
            <a:avLst/>
            <a:gdLst/>
            <a:ahLst/>
            <a:cxnLst/>
            <a:rect l="l" t="t" r="r" b="b"/>
            <a:pathLst>
              <a:path w="359313" h="359313">
                <a:moveTo>
                  <a:pt x="0" y="0"/>
                </a:moveTo>
                <a:lnTo>
                  <a:pt x="359314" y="0"/>
                </a:lnTo>
                <a:lnTo>
                  <a:pt x="359314" y="359314"/>
                </a:lnTo>
                <a:lnTo>
                  <a:pt x="0" y="35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06254" y="584200"/>
            <a:ext cx="1602281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 dirty="0">
                <a:solidFill>
                  <a:srgbClr val="FFFFFF"/>
                </a:solidFill>
                <a:latin typeface="Montserrat Medium"/>
              </a:rPr>
              <a:t>BADMINTON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69200" y="1224384"/>
            <a:ext cx="3298019" cy="71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000000"/>
                </a:solidFill>
                <a:latin typeface="Bebas Neue Bold"/>
              </a:rPr>
              <a:t>QUY ĐỊNH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69200" y="1943854"/>
            <a:ext cx="4254719" cy="713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BF2942"/>
                </a:solidFill>
                <a:latin typeface="Bebas Neue Bold"/>
              </a:rPr>
              <a:t>SÂN CẦU LÔNG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54801" y="3711832"/>
            <a:ext cx="5333999" cy="2926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Lưới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dài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6,10m,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rộng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0,76m.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Đỉnh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lưới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được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cặp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bằng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nẹp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trắng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nằm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phủ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đôi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lên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dây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lưới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và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dây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cáp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chạy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xuyên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qua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nẹp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Nẹp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lưới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phải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nằm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phủ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lên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dây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lưới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và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dây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cáp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lưới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Buộc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toàn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bộ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chiều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rộng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hai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đầu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lưới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vào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sát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hai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cột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lưới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để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không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có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khoảng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trống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Đường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giới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hạn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giao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cầu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gần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là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1,98m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tính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từ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lưới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sang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hai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bên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Đường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giới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hạn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giao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cầu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xa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của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sân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đôi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là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0,76m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tính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từ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đường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biên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ngang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cuối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sân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51200" y="5358444"/>
            <a:ext cx="698894" cy="224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Montserrat" panose="00000500000000000000" pitchFamily="2" charset="0"/>
              </a:rPr>
              <a:t>13,40m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9BDB1D-2BB3-19FF-6AFC-A015C51768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t="-712" r="10750" b="14103"/>
          <a:stretch/>
        </p:blipFill>
        <p:spPr>
          <a:xfrm>
            <a:off x="609600" y="948462"/>
            <a:ext cx="5766617" cy="43601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9D9B00F-E42D-0F52-72DD-548B845BD895}"/>
              </a:ext>
            </a:extLst>
          </p:cNvPr>
          <p:cNvSpPr/>
          <p:nvPr/>
        </p:nvSpPr>
        <p:spPr>
          <a:xfrm rot="16200000">
            <a:off x="40443" y="2750020"/>
            <a:ext cx="840867" cy="185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33" dirty="0">
                <a:latin typeface="Montserrat" panose="00000500000000000000" pitchFamily="2" charset="0"/>
              </a:rPr>
              <a:t>6,10m</a:t>
            </a:r>
          </a:p>
        </p:txBody>
      </p:sp>
    </p:spTree>
    <p:extLst>
      <p:ext uri="{BB962C8B-B14F-4D97-AF65-F5344CB8AC3E}">
        <p14:creationId xmlns:p14="http://schemas.microsoft.com/office/powerpoint/2010/main" val="3199788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294186" y="-220237"/>
            <a:ext cx="14156473" cy="1415647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47941" y="410341"/>
            <a:ext cx="3870769" cy="550919"/>
            <a:chOff x="0" y="0"/>
            <a:chExt cx="4907671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7671" cy="698500"/>
            </a:xfrm>
            <a:custGeom>
              <a:avLst/>
              <a:gdLst/>
              <a:ahLst/>
              <a:cxnLst/>
              <a:rect l="l" t="t" r="r" b="b"/>
              <a:pathLst>
                <a:path w="4907671" h="698500">
                  <a:moveTo>
                    <a:pt x="4907671" y="349250"/>
                  </a:moveTo>
                  <a:lnTo>
                    <a:pt x="470447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704471" y="0"/>
                  </a:lnTo>
                  <a:lnTo>
                    <a:pt x="4907671" y="34925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4679071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8" name="Freeform 8"/>
          <p:cNvSpPr/>
          <p:nvPr/>
        </p:nvSpPr>
        <p:spPr>
          <a:xfrm>
            <a:off x="566029" y="566029"/>
            <a:ext cx="239542" cy="239542"/>
          </a:xfrm>
          <a:custGeom>
            <a:avLst/>
            <a:gdLst/>
            <a:ahLst/>
            <a:cxnLst/>
            <a:rect l="l" t="t" r="r" b="b"/>
            <a:pathLst>
              <a:path w="359313" h="359313">
                <a:moveTo>
                  <a:pt x="0" y="0"/>
                </a:moveTo>
                <a:lnTo>
                  <a:pt x="359314" y="0"/>
                </a:lnTo>
                <a:lnTo>
                  <a:pt x="359314" y="359314"/>
                </a:lnTo>
                <a:lnTo>
                  <a:pt x="0" y="35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5400000">
            <a:off x="-732126" y="1531735"/>
            <a:ext cx="4590261" cy="5241589"/>
            <a:chOff x="0" y="0"/>
            <a:chExt cx="6367521" cy="1048317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25374" t="-32317" r="25375" b="-32317"/>
            <a:stretch>
              <a:fillRect/>
            </a:stretch>
          </p:blipFill>
          <p:spPr>
            <a:xfrm>
              <a:off x="0" y="0"/>
              <a:ext cx="6367521" cy="10483179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806061" y="1616411"/>
            <a:ext cx="3545162" cy="4555789"/>
            <a:chOff x="0" y="0"/>
            <a:chExt cx="7090325" cy="911157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t="7191" b="7191"/>
            <a:stretch>
              <a:fillRect/>
            </a:stretch>
          </p:blipFill>
          <p:spPr>
            <a:xfrm>
              <a:off x="0" y="0"/>
              <a:ext cx="7090325" cy="9111579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07394" y="5475459"/>
            <a:ext cx="800325" cy="93061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06254" y="584200"/>
            <a:ext cx="1602281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 dirty="0">
                <a:solidFill>
                  <a:srgbClr val="FFFFFF"/>
                </a:solidFill>
                <a:latin typeface="Montserrat Medium"/>
              </a:rPr>
              <a:t>BADMINTON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75516" y="1942822"/>
            <a:ext cx="3298019" cy="71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000000"/>
                </a:solidFill>
                <a:latin typeface="Bebas Neue Bold"/>
              </a:rPr>
              <a:t>QUY ĐỊNH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67049" y="2400785"/>
            <a:ext cx="3750623" cy="664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2667" dirty="0">
                <a:solidFill>
                  <a:srgbClr val="BF2942"/>
                </a:solidFill>
                <a:latin typeface="Bebas Neue Bold"/>
              </a:rPr>
              <a:t>GIAO ( PHÁT ) CẦU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75516" y="3963736"/>
            <a:ext cx="4114884" cy="1686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Trong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mỗi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hiệp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đấu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quả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tiên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được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từ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vực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phải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sân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của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đội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mình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chéo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sang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vực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phải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sân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đối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phương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được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giới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hạn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bởi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các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đường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quy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định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Điểm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số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chẵn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(0,2,4,..)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ô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phải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Điểm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số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lẽ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(1,3,5,…)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ô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trái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endParaRPr lang="en-US" sz="1333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975516" y="3598891"/>
            <a:ext cx="3298019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A. Giao </a:t>
            </a:r>
            <a:r>
              <a:rPr lang="en-US" sz="1333" dirty="0" err="1">
                <a:solidFill>
                  <a:srgbClr val="BF2942"/>
                </a:solidFill>
                <a:latin typeface="Montserrat Ultra-Bold"/>
              </a:rPr>
              <a:t>cầu</a:t>
            </a: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 </a:t>
            </a:r>
            <a:r>
              <a:rPr lang="en-US" sz="1333" dirty="0" err="1">
                <a:solidFill>
                  <a:srgbClr val="BF2942"/>
                </a:solidFill>
                <a:latin typeface="Montserrat Ultra-Bold"/>
              </a:rPr>
              <a:t>đúng</a:t>
            </a: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: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5436" y="1901908"/>
            <a:ext cx="800325" cy="930611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 flipH="1" flipV="1">
            <a:off x="1172057" y="3128226"/>
            <a:ext cx="839647" cy="213048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294186" y="-220237"/>
            <a:ext cx="14156473" cy="1415647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47941" y="410341"/>
            <a:ext cx="3870769" cy="550919"/>
            <a:chOff x="0" y="0"/>
            <a:chExt cx="4907671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7671" cy="698500"/>
            </a:xfrm>
            <a:custGeom>
              <a:avLst/>
              <a:gdLst/>
              <a:ahLst/>
              <a:cxnLst/>
              <a:rect l="l" t="t" r="r" b="b"/>
              <a:pathLst>
                <a:path w="4907671" h="698500">
                  <a:moveTo>
                    <a:pt x="4907671" y="349250"/>
                  </a:moveTo>
                  <a:lnTo>
                    <a:pt x="470447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704471" y="0"/>
                  </a:lnTo>
                  <a:lnTo>
                    <a:pt x="4907671" y="34925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4679071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8" name="Freeform 8"/>
          <p:cNvSpPr/>
          <p:nvPr/>
        </p:nvSpPr>
        <p:spPr>
          <a:xfrm>
            <a:off x="566029" y="566029"/>
            <a:ext cx="239542" cy="239542"/>
          </a:xfrm>
          <a:custGeom>
            <a:avLst/>
            <a:gdLst/>
            <a:ahLst/>
            <a:cxnLst/>
            <a:rect l="l" t="t" r="r" b="b"/>
            <a:pathLst>
              <a:path w="359313" h="359313">
                <a:moveTo>
                  <a:pt x="0" y="0"/>
                </a:moveTo>
                <a:lnTo>
                  <a:pt x="359314" y="0"/>
                </a:lnTo>
                <a:lnTo>
                  <a:pt x="359314" y="359314"/>
                </a:lnTo>
                <a:lnTo>
                  <a:pt x="0" y="35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5400000">
            <a:off x="-732126" y="1531735"/>
            <a:ext cx="4590261" cy="5241589"/>
            <a:chOff x="0" y="0"/>
            <a:chExt cx="6367521" cy="1048317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25374" t="-32317" r="25375" b="-32317"/>
            <a:stretch>
              <a:fillRect/>
            </a:stretch>
          </p:blipFill>
          <p:spPr>
            <a:xfrm>
              <a:off x="0" y="0"/>
              <a:ext cx="6367521" cy="10483179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806061" y="1616411"/>
            <a:ext cx="3545162" cy="4555789"/>
            <a:chOff x="0" y="0"/>
            <a:chExt cx="7090325" cy="911157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t="7191" b="7191"/>
            <a:stretch>
              <a:fillRect/>
            </a:stretch>
          </p:blipFill>
          <p:spPr>
            <a:xfrm>
              <a:off x="0" y="0"/>
              <a:ext cx="7090325" cy="9111579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07394" y="5475459"/>
            <a:ext cx="800325" cy="93061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06254" y="584200"/>
            <a:ext cx="1602281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 dirty="0">
                <a:solidFill>
                  <a:srgbClr val="FFFFFF"/>
                </a:solidFill>
                <a:latin typeface="Montserrat Medium"/>
              </a:rPr>
              <a:t>BADMINTON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75516" y="1942822"/>
            <a:ext cx="3298019" cy="71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000000"/>
                </a:solidFill>
                <a:latin typeface="Bebas Neue Bold"/>
              </a:rPr>
              <a:t>QUY ĐỊNH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87051" y="2367214"/>
            <a:ext cx="4013284" cy="664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2667" dirty="0">
                <a:solidFill>
                  <a:srgbClr val="BF2942"/>
                </a:solidFill>
                <a:latin typeface="Bebas Neue Bold"/>
              </a:rPr>
              <a:t>GIAO ( PHÁT ) CẦU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75516" y="3963736"/>
            <a:ext cx="4013284" cy="2905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Cả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hai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chân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của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người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người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đỡ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đều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ở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phía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trong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vực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không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chạm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các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đường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giới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hạn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Qủa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chạm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mép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lưới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nhưng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vẫn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rơi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ô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quy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định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Khi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vợt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của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người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tiếp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xúc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tiên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đế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Giao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đội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bạn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đã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sẵn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sàng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Một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phần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của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cả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hai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bàn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chân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người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người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đỡ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tiếp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xúc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với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mặt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sân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ở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một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vị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trí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cố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định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đến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được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endParaRPr lang="en-US" sz="1333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975516" y="3598891"/>
            <a:ext cx="3298019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A. Giao </a:t>
            </a:r>
            <a:r>
              <a:rPr lang="en-US" sz="1333" dirty="0" err="1">
                <a:solidFill>
                  <a:srgbClr val="BF2942"/>
                </a:solidFill>
                <a:latin typeface="Montserrat Ultra-Bold"/>
              </a:rPr>
              <a:t>cầu</a:t>
            </a: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 </a:t>
            </a:r>
            <a:r>
              <a:rPr lang="en-US" sz="1333" dirty="0" err="1">
                <a:solidFill>
                  <a:srgbClr val="BF2942"/>
                </a:solidFill>
                <a:latin typeface="Montserrat Ultra-Bold"/>
              </a:rPr>
              <a:t>đúng</a:t>
            </a: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: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5436" y="1901908"/>
            <a:ext cx="800325" cy="930611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 flipH="1" flipV="1">
            <a:off x="1172057" y="3128226"/>
            <a:ext cx="839647" cy="213048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</p:sp>
    </p:spTree>
    <p:extLst>
      <p:ext uri="{BB962C8B-B14F-4D97-AF65-F5344CB8AC3E}">
        <p14:creationId xmlns:p14="http://schemas.microsoft.com/office/powerpoint/2010/main" val="2218429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294186" y="-220237"/>
            <a:ext cx="14156473" cy="1415647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47941" y="410341"/>
            <a:ext cx="3870769" cy="550919"/>
            <a:chOff x="0" y="0"/>
            <a:chExt cx="4907671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7671" cy="698500"/>
            </a:xfrm>
            <a:custGeom>
              <a:avLst/>
              <a:gdLst/>
              <a:ahLst/>
              <a:cxnLst/>
              <a:rect l="l" t="t" r="r" b="b"/>
              <a:pathLst>
                <a:path w="4907671" h="698500">
                  <a:moveTo>
                    <a:pt x="4907671" y="349250"/>
                  </a:moveTo>
                  <a:lnTo>
                    <a:pt x="470447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704471" y="0"/>
                  </a:lnTo>
                  <a:lnTo>
                    <a:pt x="4907671" y="34925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4679071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8" name="Freeform 8"/>
          <p:cNvSpPr/>
          <p:nvPr/>
        </p:nvSpPr>
        <p:spPr>
          <a:xfrm>
            <a:off x="566029" y="566029"/>
            <a:ext cx="239542" cy="239542"/>
          </a:xfrm>
          <a:custGeom>
            <a:avLst/>
            <a:gdLst/>
            <a:ahLst/>
            <a:cxnLst/>
            <a:rect l="l" t="t" r="r" b="b"/>
            <a:pathLst>
              <a:path w="359313" h="359313">
                <a:moveTo>
                  <a:pt x="0" y="0"/>
                </a:moveTo>
                <a:lnTo>
                  <a:pt x="359314" y="0"/>
                </a:lnTo>
                <a:lnTo>
                  <a:pt x="359314" y="359314"/>
                </a:lnTo>
                <a:lnTo>
                  <a:pt x="0" y="35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5400000">
            <a:off x="-732126" y="1531735"/>
            <a:ext cx="4590261" cy="5241589"/>
            <a:chOff x="0" y="0"/>
            <a:chExt cx="6367521" cy="1048317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25374" t="-32317" r="25375" b="-32317"/>
            <a:stretch>
              <a:fillRect/>
            </a:stretch>
          </p:blipFill>
          <p:spPr>
            <a:xfrm>
              <a:off x="0" y="0"/>
              <a:ext cx="6367521" cy="10483179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806061" y="1616411"/>
            <a:ext cx="3545162" cy="4555789"/>
            <a:chOff x="0" y="0"/>
            <a:chExt cx="7090325" cy="911157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t="7191" b="7191"/>
            <a:stretch>
              <a:fillRect/>
            </a:stretch>
          </p:blipFill>
          <p:spPr>
            <a:xfrm>
              <a:off x="0" y="0"/>
              <a:ext cx="7090325" cy="9111579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07394" y="5475459"/>
            <a:ext cx="800325" cy="93061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06254" y="584200"/>
            <a:ext cx="1602281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 dirty="0">
                <a:solidFill>
                  <a:srgbClr val="FFFFFF"/>
                </a:solidFill>
                <a:latin typeface="Montserrat Medium"/>
              </a:rPr>
              <a:t>BADMINTON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75516" y="1942822"/>
            <a:ext cx="3298019" cy="71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000000"/>
                </a:solidFill>
                <a:latin typeface="Bebas Neue Bold"/>
              </a:rPr>
              <a:t>QUY ĐỊNH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75516" y="2370973"/>
            <a:ext cx="3922313" cy="664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2667" dirty="0">
                <a:solidFill>
                  <a:srgbClr val="BF2942"/>
                </a:solidFill>
                <a:latin typeface="Bebas Neue Bold"/>
              </a:rPr>
              <a:t>GIAO ( PHÁT ) CẦU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75516" y="3963736"/>
            <a:ext cx="4013284" cy="2417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Khi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điểm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tiếp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xúc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giữa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vợt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không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quá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1,15m,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mặt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vợt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thấp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hơn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bàn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tay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cầm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vợt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Từ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chuẩn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bị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đến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kết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thúc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động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tác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vợt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chuyển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động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liên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tục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về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phía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trước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Trong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đánh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đôi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các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đồng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đội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có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thể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đứng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ở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bất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kì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vị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trí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nào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trong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phần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sân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của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đội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mình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nhưng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không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được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che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mắt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người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người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đỡ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75516" y="3598891"/>
            <a:ext cx="3298019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A. Giao </a:t>
            </a:r>
            <a:r>
              <a:rPr lang="en-US" sz="1333" dirty="0" err="1">
                <a:solidFill>
                  <a:srgbClr val="BF2942"/>
                </a:solidFill>
                <a:latin typeface="Montserrat Ultra-Bold"/>
              </a:rPr>
              <a:t>cầu</a:t>
            </a: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 </a:t>
            </a:r>
            <a:r>
              <a:rPr lang="en-US" sz="1333" dirty="0" err="1">
                <a:solidFill>
                  <a:srgbClr val="BF2942"/>
                </a:solidFill>
                <a:latin typeface="Montserrat Ultra-Bold"/>
              </a:rPr>
              <a:t>đúng</a:t>
            </a: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: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5436" y="1901908"/>
            <a:ext cx="800325" cy="930611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 flipH="1" flipV="1">
            <a:off x="1172057" y="3128226"/>
            <a:ext cx="839647" cy="213048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</p:sp>
    </p:spTree>
    <p:extLst>
      <p:ext uri="{BB962C8B-B14F-4D97-AF65-F5344CB8AC3E}">
        <p14:creationId xmlns:p14="http://schemas.microsoft.com/office/powerpoint/2010/main" val="3355207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85800"/>
            <a:ext cx="9986814" cy="3278165"/>
          </a:xfrm>
          <a:custGeom>
            <a:avLst/>
            <a:gdLst/>
            <a:ahLst/>
            <a:cxnLst/>
            <a:rect l="l" t="t" r="r" b="b"/>
            <a:pathLst>
              <a:path w="14980221" h="4917247">
                <a:moveTo>
                  <a:pt x="0" y="0"/>
                </a:moveTo>
                <a:lnTo>
                  <a:pt x="14980221" y="0"/>
                </a:lnTo>
                <a:lnTo>
                  <a:pt x="14980221" y="4917247"/>
                </a:lnTo>
                <a:lnTo>
                  <a:pt x="0" y="49172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83" b="-3409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41575" y="-5643160"/>
            <a:ext cx="10798808" cy="1079880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147941" y="410341"/>
            <a:ext cx="3870769" cy="550919"/>
            <a:chOff x="0" y="0"/>
            <a:chExt cx="4907671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07671" cy="698500"/>
            </a:xfrm>
            <a:custGeom>
              <a:avLst/>
              <a:gdLst/>
              <a:ahLst/>
              <a:cxnLst/>
              <a:rect l="l" t="t" r="r" b="b"/>
              <a:pathLst>
                <a:path w="4907671" h="698500">
                  <a:moveTo>
                    <a:pt x="4907671" y="349250"/>
                  </a:moveTo>
                  <a:lnTo>
                    <a:pt x="470447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704471" y="0"/>
                  </a:lnTo>
                  <a:lnTo>
                    <a:pt x="4907671" y="34925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4679071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566029" y="566029"/>
            <a:ext cx="239542" cy="239542"/>
          </a:xfrm>
          <a:custGeom>
            <a:avLst/>
            <a:gdLst/>
            <a:ahLst/>
            <a:cxnLst/>
            <a:rect l="l" t="t" r="r" b="b"/>
            <a:pathLst>
              <a:path w="359313" h="359313">
                <a:moveTo>
                  <a:pt x="0" y="0"/>
                </a:moveTo>
                <a:lnTo>
                  <a:pt x="359314" y="0"/>
                </a:lnTo>
                <a:lnTo>
                  <a:pt x="359314" y="359314"/>
                </a:lnTo>
                <a:lnTo>
                  <a:pt x="0" y="359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141575" y="1296183"/>
            <a:ext cx="4701284" cy="2278880"/>
            <a:chOff x="0" y="0"/>
            <a:chExt cx="1350831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0831" cy="812800"/>
            </a:xfrm>
            <a:custGeom>
              <a:avLst/>
              <a:gdLst/>
              <a:ahLst/>
              <a:cxnLst/>
              <a:rect l="l" t="t" r="r" b="b"/>
              <a:pathLst>
                <a:path w="1350831" h="812800">
                  <a:moveTo>
                    <a:pt x="0" y="0"/>
                  </a:moveTo>
                  <a:lnTo>
                    <a:pt x="1350831" y="0"/>
                  </a:lnTo>
                  <a:lnTo>
                    <a:pt x="13508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EE10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50831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06254" y="584200"/>
            <a:ext cx="1602281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 dirty="0">
                <a:solidFill>
                  <a:srgbClr val="FFFFFF"/>
                </a:solidFill>
                <a:latin typeface="Montserrat Medium"/>
              </a:rPr>
              <a:t>BADMINTON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7047" y="4402115"/>
            <a:ext cx="3298019" cy="71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000000"/>
                </a:solidFill>
                <a:latin typeface="Bebas Neue Bold"/>
              </a:rPr>
              <a:t>QUY ĐỊNH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37047" y="5060398"/>
            <a:ext cx="4912953" cy="684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3334" dirty="0">
                <a:solidFill>
                  <a:srgbClr val="BF2942"/>
                </a:solidFill>
                <a:latin typeface="Bebas Neue Bold"/>
              </a:rPr>
              <a:t>GIAO ( PHÁT ) CẦU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95457" y="4465907"/>
            <a:ext cx="5318119" cy="1930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Đối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phương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chưa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chuẩn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bị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đỡ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vẫn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còn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trong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cuộc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mà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trọng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tài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phát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hiện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sai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vị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trí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Qủa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đang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trong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cuộc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lại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mắc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mép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của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lưới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phần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sân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người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đỡ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Có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vật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lạ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rơi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sân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lúc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đang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trong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cuộc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Cả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trọng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tài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chính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trọng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tài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biên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đều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không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xác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định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được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điểm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rơi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của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Phần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đế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cánh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rời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nhau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thực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hiện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95457" y="4239425"/>
            <a:ext cx="3939815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C. Giao </a:t>
            </a:r>
            <a:r>
              <a:rPr lang="en-US" sz="1333" dirty="0" err="1">
                <a:solidFill>
                  <a:srgbClr val="BF2942"/>
                </a:solidFill>
                <a:latin typeface="Montserrat Ultra-Bold"/>
              </a:rPr>
              <a:t>cầu</a:t>
            </a: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 </a:t>
            </a:r>
            <a:r>
              <a:rPr lang="en-US" sz="1333" dirty="0" err="1">
                <a:solidFill>
                  <a:srgbClr val="BF2942"/>
                </a:solidFill>
                <a:latin typeface="Montserrat Ultra-Bold"/>
              </a:rPr>
              <a:t>lại</a:t>
            </a: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64400" y="1643402"/>
            <a:ext cx="4563318" cy="2174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Vi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phạm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các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quy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định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của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luật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đúng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không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qua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lưới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hoặc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chui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qua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lưới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chạm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các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vật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xung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quanh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qua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lưới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nhưng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không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rơi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vào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vực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quy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định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000000"/>
                </a:solidFill>
                <a:latin typeface="Montserrat"/>
              </a:rPr>
              <a:t>-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Làm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động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tác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giả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khi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gây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căng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thẳng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cho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đối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phương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cố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tình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trì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hoãn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kéo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dài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thời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 Khi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trọng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tài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đã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nhắc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nhỡ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mà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vẫn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tái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phạm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sẽ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mất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quyền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 algn="ctr">
              <a:lnSpc>
                <a:spcPts val="1867"/>
              </a:lnSpc>
            </a:pPr>
            <a:endParaRPr lang="en-US" sz="1333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471996" y="1372935"/>
            <a:ext cx="2514818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B. </a:t>
            </a:r>
            <a:r>
              <a:rPr lang="en-US" sz="1333" dirty="0" err="1">
                <a:solidFill>
                  <a:srgbClr val="BF2942"/>
                </a:solidFill>
                <a:latin typeface="Montserrat Ultra-Bold"/>
              </a:rPr>
              <a:t>Phạm</a:t>
            </a: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 </a:t>
            </a:r>
            <a:r>
              <a:rPr lang="en-US" sz="1333" dirty="0" err="1">
                <a:solidFill>
                  <a:srgbClr val="BF2942"/>
                </a:solidFill>
                <a:latin typeface="Montserrat Ultra-Bold"/>
              </a:rPr>
              <a:t>lỗi</a:t>
            </a: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 </a:t>
            </a:r>
            <a:r>
              <a:rPr lang="en-US" sz="1333" dirty="0" err="1">
                <a:solidFill>
                  <a:srgbClr val="BF2942"/>
                </a:solidFill>
                <a:latin typeface="Montserrat Ultra-Bold"/>
              </a:rPr>
              <a:t>giao</a:t>
            </a: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 </a:t>
            </a:r>
            <a:r>
              <a:rPr lang="en-US" sz="1333" dirty="0" err="1">
                <a:solidFill>
                  <a:srgbClr val="BF2942"/>
                </a:solidFill>
                <a:latin typeface="Montserrat Ultra-Bold"/>
              </a:rPr>
              <a:t>cầu</a:t>
            </a:r>
            <a:r>
              <a:rPr lang="en-US" sz="1333" dirty="0">
                <a:solidFill>
                  <a:srgbClr val="BF2942"/>
                </a:solidFill>
                <a:latin typeface="Montserrat Ultra-Bold"/>
              </a:rPr>
              <a:t>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7941" y="410341"/>
            <a:ext cx="3870769" cy="550919"/>
            <a:chOff x="0" y="0"/>
            <a:chExt cx="4907671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7671" cy="698500"/>
            </a:xfrm>
            <a:custGeom>
              <a:avLst/>
              <a:gdLst/>
              <a:ahLst/>
              <a:cxnLst/>
              <a:rect l="l" t="t" r="r" b="b"/>
              <a:pathLst>
                <a:path w="4907671" h="698500">
                  <a:moveTo>
                    <a:pt x="4907671" y="349250"/>
                  </a:moveTo>
                  <a:lnTo>
                    <a:pt x="470447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704471" y="0"/>
                  </a:lnTo>
                  <a:lnTo>
                    <a:pt x="4907671" y="34925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4679071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566029" y="566029"/>
            <a:ext cx="239542" cy="239542"/>
          </a:xfrm>
          <a:custGeom>
            <a:avLst/>
            <a:gdLst/>
            <a:ahLst/>
            <a:cxnLst/>
            <a:rect l="l" t="t" r="r" b="b"/>
            <a:pathLst>
              <a:path w="359313" h="359313">
                <a:moveTo>
                  <a:pt x="0" y="0"/>
                </a:moveTo>
                <a:lnTo>
                  <a:pt x="359314" y="0"/>
                </a:lnTo>
                <a:lnTo>
                  <a:pt x="359314" y="359314"/>
                </a:lnTo>
                <a:lnTo>
                  <a:pt x="0" y="35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6033" y="1512180"/>
            <a:ext cx="9632333" cy="5345820"/>
            <a:chOff x="0" y="0"/>
            <a:chExt cx="3805366" cy="18409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05366" cy="1840996"/>
            </a:xfrm>
            <a:custGeom>
              <a:avLst/>
              <a:gdLst/>
              <a:ahLst/>
              <a:cxnLst/>
              <a:rect l="l" t="t" r="r" b="b"/>
              <a:pathLst>
                <a:path w="3805366" h="1840996">
                  <a:moveTo>
                    <a:pt x="0" y="0"/>
                  </a:moveTo>
                  <a:lnTo>
                    <a:pt x="3805366" y="0"/>
                  </a:lnTo>
                  <a:lnTo>
                    <a:pt x="3805366" y="1840996"/>
                  </a:lnTo>
                  <a:lnTo>
                    <a:pt x="0" y="1840996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05366" cy="18790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685800" y="6217276"/>
            <a:ext cx="504050" cy="453645"/>
          </a:xfrm>
          <a:custGeom>
            <a:avLst/>
            <a:gdLst/>
            <a:ahLst/>
            <a:cxnLst/>
            <a:rect l="l" t="t" r="r" b="b"/>
            <a:pathLst>
              <a:path w="756075" h="680467">
                <a:moveTo>
                  <a:pt x="0" y="0"/>
                </a:moveTo>
                <a:lnTo>
                  <a:pt x="756075" y="0"/>
                </a:lnTo>
                <a:lnTo>
                  <a:pt x="756075" y="680467"/>
                </a:lnTo>
                <a:lnTo>
                  <a:pt x="0" y="680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06254" y="584200"/>
            <a:ext cx="1602281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 dirty="0">
                <a:solidFill>
                  <a:srgbClr val="FFFFFF"/>
                </a:solidFill>
                <a:latin typeface="Montserrat Medium"/>
              </a:rPr>
              <a:t>BADMINTON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85800" y="1949702"/>
            <a:ext cx="3784300" cy="753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FFFFFF"/>
                </a:solidFill>
                <a:latin typeface="Bebas Neue"/>
              </a:rPr>
              <a:t>TUNG ĐỒNG XU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85800" y="2607985"/>
            <a:ext cx="3432297" cy="753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FEE101"/>
                </a:solidFill>
                <a:latin typeface="Bebas Neue"/>
              </a:rPr>
              <a:t>BẮT THĂM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04799" y="3365319"/>
            <a:ext cx="5448729" cy="2703625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tung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Giao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43124" y="6134404"/>
            <a:ext cx="1671452" cy="48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dirty="0">
                <a:solidFill>
                  <a:srgbClr val="FFFFFF"/>
                </a:solidFill>
                <a:latin typeface="Montserrat Ultra-Bold"/>
              </a:rPr>
              <a:t>Training With</a:t>
            </a:r>
          </a:p>
          <a:p>
            <a:pPr>
              <a:lnSpc>
                <a:spcPts val="1960"/>
              </a:lnSpc>
            </a:pPr>
            <a:r>
              <a:rPr lang="en-US" sz="1400" dirty="0">
                <a:solidFill>
                  <a:srgbClr val="FFFFFF"/>
                </a:solidFill>
                <a:latin typeface="Montserrat Ultra-Bold"/>
              </a:rPr>
              <a:t>Professional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A891EF-D1E6-0C8E-F8A7-9FD97ED7F2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2057400"/>
            <a:ext cx="3784300" cy="3454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7941" y="410341"/>
            <a:ext cx="3870769" cy="550919"/>
            <a:chOff x="0" y="0"/>
            <a:chExt cx="4907671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7671" cy="698500"/>
            </a:xfrm>
            <a:custGeom>
              <a:avLst/>
              <a:gdLst/>
              <a:ahLst/>
              <a:cxnLst/>
              <a:rect l="l" t="t" r="r" b="b"/>
              <a:pathLst>
                <a:path w="4907671" h="698500">
                  <a:moveTo>
                    <a:pt x="4907671" y="349250"/>
                  </a:moveTo>
                  <a:lnTo>
                    <a:pt x="470447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704471" y="0"/>
                  </a:lnTo>
                  <a:lnTo>
                    <a:pt x="4907671" y="349250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4679071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566029" y="566029"/>
            <a:ext cx="239542" cy="239542"/>
          </a:xfrm>
          <a:custGeom>
            <a:avLst/>
            <a:gdLst/>
            <a:ahLst/>
            <a:cxnLst/>
            <a:rect l="l" t="t" r="r" b="b"/>
            <a:pathLst>
              <a:path w="359313" h="359313">
                <a:moveTo>
                  <a:pt x="0" y="0"/>
                </a:moveTo>
                <a:lnTo>
                  <a:pt x="359314" y="0"/>
                </a:lnTo>
                <a:lnTo>
                  <a:pt x="359314" y="359314"/>
                </a:lnTo>
                <a:lnTo>
                  <a:pt x="0" y="35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06254" y="584200"/>
            <a:ext cx="1602281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 dirty="0">
                <a:solidFill>
                  <a:srgbClr val="FFFFFF"/>
                </a:solidFill>
                <a:latin typeface="Montserrat Medium"/>
              </a:rPr>
              <a:t>BADMINTON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863487" y="0"/>
            <a:ext cx="7328513" cy="6858000"/>
            <a:chOff x="0" y="0"/>
            <a:chExt cx="14657027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r="39890"/>
            <a:stretch>
              <a:fillRect/>
            </a:stretch>
          </p:blipFill>
          <p:spPr>
            <a:xfrm>
              <a:off x="0" y="0"/>
              <a:ext cx="14657027" cy="137160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71939" y="1906499"/>
            <a:ext cx="5540733" cy="3306075"/>
            <a:chOff x="0" y="0"/>
            <a:chExt cx="2188932" cy="13061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88932" cy="1306104"/>
            </a:xfrm>
            <a:custGeom>
              <a:avLst/>
              <a:gdLst/>
              <a:ahLst/>
              <a:cxnLst/>
              <a:rect l="l" t="t" r="r" b="b"/>
              <a:pathLst>
                <a:path w="2188932" h="1306104">
                  <a:moveTo>
                    <a:pt x="0" y="0"/>
                  </a:moveTo>
                  <a:lnTo>
                    <a:pt x="2188932" y="0"/>
                  </a:lnTo>
                  <a:lnTo>
                    <a:pt x="2188932" y="1306104"/>
                  </a:lnTo>
                  <a:lnTo>
                    <a:pt x="0" y="1306104"/>
                  </a:lnTo>
                  <a:close/>
                </a:path>
              </a:pathLst>
            </a:custGeom>
            <a:solidFill>
              <a:srgbClr val="BF294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88932" cy="1344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20094" y="4974025"/>
            <a:ext cx="1833860" cy="477096"/>
            <a:chOff x="0" y="0"/>
            <a:chExt cx="1898988" cy="4940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98988" cy="494040"/>
            </a:xfrm>
            <a:custGeom>
              <a:avLst/>
              <a:gdLst/>
              <a:ahLst/>
              <a:cxnLst/>
              <a:rect l="l" t="t" r="r" b="b"/>
              <a:pathLst>
                <a:path w="1898988" h="494040">
                  <a:moveTo>
                    <a:pt x="1695788" y="0"/>
                  </a:moveTo>
                  <a:lnTo>
                    <a:pt x="0" y="0"/>
                  </a:lnTo>
                  <a:lnTo>
                    <a:pt x="203200" y="494040"/>
                  </a:lnTo>
                  <a:lnTo>
                    <a:pt x="1898988" y="494040"/>
                  </a:lnTo>
                  <a:lnTo>
                    <a:pt x="1695788" y="0"/>
                  </a:lnTo>
                  <a:close/>
                </a:path>
              </a:pathLst>
            </a:custGeom>
            <a:solidFill>
              <a:srgbClr val="FEE10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1695788" cy="5321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050114" y="5075626"/>
            <a:ext cx="1373820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BF2942"/>
                </a:solidFill>
                <a:latin typeface="Montserrat Classic Bold"/>
              </a:rPr>
              <a:t>Read More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20094" y="2217498"/>
            <a:ext cx="3432297" cy="753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FFFFFF"/>
                </a:solidFill>
                <a:latin typeface="Bebas Neue"/>
              </a:rPr>
              <a:t>HỆ THỐNG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20094" y="2875781"/>
            <a:ext cx="3432297" cy="753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334" dirty="0">
                <a:solidFill>
                  <a:srgbClr val="FEE101"/>
                </a:solidFill>
                <a:latin typeface="Bebas Neue"/>
              </a:rPr>
              <a:t>TÍNH ĐIỂM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29090" y="3559536"/>
            <a:ext cx="4626431" cy="955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Một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trận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đấu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sẽ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thi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đấu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theo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thể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thức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ba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hiệp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thắng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Montserrat"/>
              </a:rPr>
              <a:t>Hai.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Bên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nào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ghi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được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21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điểm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trước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sẽ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thắng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hiệp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đó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.</a:t>
            </a:r>
          </a:p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Bên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thắng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một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pha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cầu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sẽ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ghi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1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điểm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vào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điểm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số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của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mình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và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giành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quyền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giao</a:t>
            </a:r>
            <a:r>
              <a:rPr lang="en-US" sz="133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Montserrat"/>
              </a:rPr>
              <a:t>cầu</a:t>
            </a:r>
            <a:endParaRPr lang="en-US" sz="1333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937</Words>
  <Application>Microsoft Office PowerPoint</Application>
  <PresentationFormat>Widescreen</PresentationFormat>
  <Paragraphs>88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Bebas Neue</vt:lpstr>
      <vt:lpstr>Bebas Neue Bold</vt:lpstr>
      <vt:lpstr>Bobby Jones Condensed Soft</vt:lpstr>
      <vt:lpstr>Calibri</vt:lpstr>
      <vt:lpstr>Calibri Light</vt:lpstr>
      <vt:lpstr>Montserrat</vt:lpstr>
      <vt:lpstr>Montserrat Classic Bold</vt:lpstr>
      <vt:lpstr>Montserrat Italics</vt:lpstr>
      <vt:lpstr>Montserrat Medium</vt:lpstr>
      <vt:lpstr>Montserrat Ultra-Bold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huy</dc:creator>
  <cp:lastModifiedBy>Nguyen Thi Thanh Nhi</cp:lastModifiedBy>
  <cp:revision>5</cp:revision>
  <dcterms:created xsi:type="dcterms:W3CDTF">2024-08-31T07:09:39Z</dcterms:created>
  <dcterms:modified xsi:type="dcterms:W3CDTF">2024-08-31T08:24:46Z</dcterms:modified>
</cp:coreProperties>
</file>