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8288000" cy="10287000"/>
  <p:notesSz cx="6858000" cy="9144000"/>
  <p:embeddedFontLst>
    <p:embeddedFont>
      <p:font typeface="Agrandir Medium" panose="020B0604020202020204" charset="0"/>
      <p:regular r:id="rId20"/>
    </p:embeddedFont>
    <p:embeddedFont>
      <p:font typeface="Alata" panose="020B0604020202020204" charset="0"/>
      <p:regular r:id="rId21"/>
    </p:embeddedFont>
    <p:embeddedFont>
      <p:font typeface="Baloo" panose="020B0604020202020204" charset="0"/>
      <p:regular r:id="rId22"/>
    </p:embeddedFont>
    <p:embeddedFont>
      <p:font typeface="Bungee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honburi" panose="020B0604020202020204" charset="-34"/>
      <p:regular r:id="rId28"/>
    </p:embeddedFont>
    <p:embeddedFont>
      <p:font typeface="TT Milks Casual 700 One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0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1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3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r="-83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496043" y="8985429"/>
            <a:ext cx="6517111" cy="2916407"/>
          </a:xfrm>
          <a:custGeom>
            <a:avLst/>
            <a:gdLst/>
            <a:ahLst/>
            <a:cxnLst/>
            <a:rect l="l" t="t" r="r" b="b"/>
            <a:pathLst>
              <a:path w="6517111" h="2916407">
                <a:moveTo>
                  <a:pt x="0" y="0"/>
                </a:moveTo>
                <a:lnTo>
                  <a:pt x="6517111" y="0"/>
                </a:lnTo>
                <a:lnTo>
                  <a:pt x="6517111" y="2916407"/>
                </a:lnTo>
                <a:lnTo>
                  <a:pt x="0" y="29164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534967" y="-743084"/>
            <a:ext cx="6670249" cy="1592522"/>
          </a:xfrm>
          <a:custGeom>
            <a:avLst/>
            <a:gdLst/>
            <a:ahLst/>
            <a:cxnLst/>
            <a:rect l="l" t="t" r="r" b="b"/>
            <a:pathLst>
              <a:path w="6670249" h="1592522">
                <a:moveTo>
                  <a:pt x="0" y="0"/>
                </a:moveTo>
                <a:lnTo>
                  <a:pt x="6670249" y="0"/>
                </a:lnTo>
                <a:lnTo>
                  <a:pt x="6670249" y="1592522"/>
                </a:lnTo>
                <a:lnTo>
                  <a:pt x="0" y="1592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59300" y="741599"/>
            <a:ext cx="2446977" cy="2939311"/>
          </a:xfrm>
          <a:custGeom>
            <a:avLst/>
            <a:gdLst/>
            <a:ahLst/>
            <a:cxnLst/>
            <a:rect l="l" t="t" r="r" b="b"/>
            <a:pathLst>
              <a:path w="2446977" h="2939311">
                <a:moveTo>
                  <a:pt x="0" y="0"/>
                </a:moveTo>
                <a:lnTo>
                  <a:pt x="2446977" y="0"/>
                </a:lnTo>
                <a:lnTo>
                  <a:pt x="2446977" y="2939311"/>
                </a:lnTo>
                <a:lnTo>
                  <a:pt x="0" y="293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435782" y="435819"/>
            <a:ext cx="5416435" cy="827237"/>
          </a:xfrm>
          <a:custGeom>
            <a:avLst/>
            <a:gdLst/>
            <a:ahLst/>
            <a:cxnLst/>
            <a:rect l="l" t="t" r="r" b="b"/>
            <a:pathLst>
              <a:path w="5416435" h="827237">
                <a:moveTo>
                  <a:pt x="0" y="0"/>
                </a:moveTo>
                <a:lnTo>
                  <a:pt x="5416436" y="0"/>
                </a:lnTo>
                <a:lnTo>
                  <a:pt x="5416436" y="827238"/>
                </a:lnTo>
                <a:lnTo>
                  <a:pt x="0" y="8272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838772" y="9401321"/>
            <a:ext cx="6242672" cy="1771358"/>
          </a:xfrm>
          <a:custGeom>
            <a:avLst/>
            <a:gdLst/>
            <a:ahLst/>
            <a:cxnLst/>
            <a:rect l="l" t="t" r="r" b="b"/>
            <a:pathLst>
              <a:path w="6242672" h="1771358">
                <a:moveTo>
                  <a:pt x="0" y="0"/>
                </a:moveTo>
                <a:lnTo>
                  <a:pt x="6242672" y="0"/>
                </a:lnTo>
                <a:lnTo>
                  <a:pt x="6242672" y="1771358"/>
                </a:lnTo>
                <a:lnTo>
                  <a:pt x="0" y="17713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781314" y="9258300"/>
            <a:ext cx="5746817" cy="2643536"/>
          </a:xfrm>
          <a:custGeom>
            <a:avLst/>
            <a:gdLst/>
            <a:ahLst/>
            <a:cxnLst/>
            <a:rect l="l" t="t" r="r" b="b"/>
            <a:pathLst>
              <a:path w="5746817" h="2643536">
                <a:moveTo>
                  <a:pt x="0" y="0"/>
                </a:moveTo>
                <a:lnTo>
                  <a:pt x="5746817" y="0"/>
                </a:lnTo>
                <a:lnTo>
                  <a:pt x="5746817" y="2643536"/>
                </a:lnTo>
                <a:lnTo>
                  <a:pt x="0" y="26435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800000">
            <a:off x="13157143" y="-2818138"/>
            <a:ext cx="3866169" cy="3846838"/>
          </a:xfrm>
          <a:custGeom>
            <a:avLst/>
            <a:gdLst/>
            <a:ahLst/>
            <a:cxnLst/>
            <a:rect l="l" t="t" r="r" b="b"/>
            <a:pathLst>
              <a:path w="3866169" h="3846838">
                <a:moveTo>
                  <a:pt x="0" y="0"/>
                </a:moveTo>
                <a:lnTo>
                  <a:pt x="3866169" y="0"/>
                </a:lnTo>
                <a:lnTo>
                  <a:pt x="3866169" y="3846838"/>
                </a:lnTo>
                <a:lnTo>
                  <a:pt x="0" y="38468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-4241867" y="1416472"/>
            <a:ext cx="5746817" cy="2643536"/>
          </a:xfrm>
          <a:custGeom>
            <a:avLst/>
            <a:gdLst/>
            <a:ahLst/>
            <a:cxnLst/>
            <a:rect l="l" t="t" r="r" b="b"/>
            <a:pathLst>
              <a:path w="5746817" h="2643536">
                <a:moveTo>
                  <a:pt x="0" y="0"/>
                </a:moveTo>
                <a:lnTo>
                  <a:pt x="5746817" y="0"/>
                </a:lnTo>
                <a:lnTo>
                  <a:pt x="5746817" y="2643536"/>
                </a:lnTo>
                <a:lnTo>
                  <a:pt x="0" y="26435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1691661" y="2211255"/>
            <a:ext cx="4404109" cy="5966157"/>
          </a:xfrm>
          <a:custGeom>
            <a:avLst/>
            <a:gdLst/>
            <a:ahLst/>
            <a:cxnLst/>
            <a:rect l="l" t="t" r="r" b="b"/>
            <a:pathLst>
              <a:path w="4404109" h="5966157">
                <a:moveTo>
                  <a:pt x="0" y="0"/>
                </a:moveTo>
                <a:lnTo>
                  <a:pt x="4404109" y="0"/>
                </a:lnTo>
                <a:lnTo>
                  <a:pt x="4404109" y="5966157"/>
                </a:lnTo>
                <a:lnTo>
                  <a:pt x="0" y="59661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95450" y="2687294"/>
            <a:ext cx="8261837" cy="3911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26"/>
              </a:lnSpc>
            </a:pPr>
            <a:r>
              <a:rPr lang="en-US" sz="9626" spc="-548" dirty="0">
                <a:solidFill>
                  <a:srgbClr val="FFFFFF"/>
                </a:solidFill>
                <a:latin typeface="Bungee"/>
                <a:ea typeface="Bungee"/>
                <a:cs typeface="Bungee"/>
                <a:sym typeface="Bungee"/>
              </a:rPr>
              <a:t>CHỦ ĐỀ 2: KĨ THUẬT PHÁT BÓNG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7679" y="6675135"/>
            <a:ext cx="9690452" cy="1293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20"/>
              </a:lnSpc>
              <a:spcBef>
                <a:spcPct val="0"/>
              </a:spcBef>
            </a:pPr>
            <a:r>
              <a:rPr lang="en-US" sz="4922" spc="-118" dirty="0">
                <a:solidFill>
                  <a:srgbClr val="303030"/>
                </a:solidFill>
                <a:highlight>
                  <a:srgbClr val="FFFF00"/>
                </a:highlight>
                <a:latin typeface="Chonburi"/>
                <a:ea typeface="Chonburi"/>
                <a:cs typeface="Chonburi"/>
                <a:sym typeface="Chonburi"/>
              </a:rPr>
              <a:t>BÀI 1: KĨ THUẬT PHÁT BÓNG THẤP TAY NGHIÊNG MÌNH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r="-83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47620" y="1028700"/>
            <a:ext cx="11192760" cy="4427423"/>
          </a:xfrm>
          <a:custGeom>
            <a:avLst/>
            <a:gdLst/>
            <a:ahLst/>
            <a:cxnLst/>
            <a:rect l="l" t="t" r="r" b="b"/>
            <a:pathLst>
              <a:path w="11192760" h="4427423">
                <a:moveTo>
                  <a:pt x="0" y="0"/>
                </a:moveTo>
                <a:lnTo>
                  <a:pt x="11192760" y="0"/>
                </a:lnTo>
                <a:lnTo>
                  <a:pt x="11192760" y="4427423"/>
                </a:lnTo>
                <a:lnTo>
                  <a:pt x="0" y="4427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5791581"/>
            <a:ext cx="16230600" cy="3466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3"/>
              </a:lnSpc>
            </a:pP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ý: Khi tung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đường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phải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ổn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định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từ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dưới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lên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trên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gần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như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phương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đứng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và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không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tung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quá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cao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</a:t>
            </a:r>
          </a:p>
          <a:p>
            <a:pPr algn="l">
              <a:lnSpc>
                <a:spcPts val="3423"/>
              </a:lnSpc>
            </a:pP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Những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sai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lầm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thường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mắc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:</a:t>
            </a:r>
          </a:p>
          <a:p>
            <a:pPr algn="l">
              <a:lnSpc>
                <a:spcPts val="3423"/>
              </a:lnSpc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-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Vị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trí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tiếp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xúc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không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chính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xác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làm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sai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lệch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hướng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</a:t>
            </a:r>
          </a:p>
          <a:p>
            <a:pPr algn="l">
              <a:lnSpc>
                <a:spcPts val="3423"/>
              </a:lnSpc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– Tung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xa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hoặc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quá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gần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thân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người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gây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khó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khăn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cho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việc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đánh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</a:t>
            </a:r>
          </a:p>
          <a:p>
            <a:pPr algn="l">
              <a:lnSpc>
                <a:spcPts val="3423"/>
              </a:lnSpc>
            </a:pP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Cách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sửa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:</a:t>
            </a:r>
          </a:p>
          <a:p>
            <a:pPr algn="l">
              <a:lnSpc>
                <a:spcPts val="3423"/>
              </a:lnSpc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-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Tập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luyện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nhiều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lần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mô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phỏng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tác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nghiêng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mình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treo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hoặc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bạn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cùng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học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cầm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giữ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).</a:t>
            </a:r>
          </a:p>
          <a:p>
            <a:pPr algn="l">
              <a:lnSpc>
                <a:spcPts val="3423"/>
              </a:lnSpc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-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Từ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TTCB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thực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lặp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lại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nhiều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lần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tác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tung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</a:t>
            </a:r>
          </a:p>
          <a:p>
            <a:pPr marL="0" lvl="0" indent="0" algn="l">
              <a:lnSpc>
                <a:spcPts val="3423"/>
              </a:lnSpc>
              <a:spcBef>
                <a:spcPct val="0"/>
              </a:spcBef>
            </a:pPr>
            <a:endParaRPr lang="en-US" sz="2100" dirty="0">
              <a:solidFill>
                <a:srgbClr val="FFFFFF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r="-8341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60348"/>
            <a:ext cx="4747992" cy="2582401"/>
            <a:chOff x="0" y="0"/>
            <a:chExt cx="1395706" cy="7591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5706" cy="759115"/>
            </a:xfrm>
            <a:custGeom>
              <a:avLst/>
              <a:gdLst/>
              <a:ahLst/>
              <a:cxnLst/>
              <a:rect l="l" t="t" r="r" b="b"/>
              <a:pathLst>
                <a:path w="1395706" h="759115">
                  <a:moveTo>
                    <a:pt x="29350" y="0"/>
                  </a:moveTo>
                  <a:lnTo>
                    <a:pt x="1366356" y="0"/>
                  </a:lnTo>
                  <a:cubicBezTo>
                    <a:pt x="1382566" y="0"/>
                    <a:pt x="1395706" y="13141"/>
                    <a:pt x="1395706" y="29350"/>
                  </a:cubicBezTo>
                  <a:lnTo>
                    <a:pt x="1395706" y="729765"/>
                  </a:lnTo>
                  <a:cubicBezTo>
                    <a:pt x="1395706" y="745975"/>
                    <a:pt x="1382566" y="759115"/>
                    <a:pt x="1366356" y="759115"/>
                  </a:cubicBezTo>
                  <a:lnTo>
                    <a:pt x="29350" y="759115"/>
                  </a:lnTo>
                  <a:cubicBezTo>
                    <a:pt x="13141" y="759115"/>
                    <a:pt x="0" y="745975"/>
                    <a:pt x="0" y="729765"/>
                  </a:cubicBezTo>
                  <a:lnTo>
                    <a:pt x="0" y="29350"/>
                  </a:lnTo>
                  <a:cubicBezTo>
                    <a:pt x="0" y="13141"/>
                    <a:pt x="13141" y="0"/>
                    <a:pt x="29350" y="0"/>
                  </a:cubicBezTo>
                  <a:close/>
                </a:path>
              </a:pathLst>
            </a:custGeom>
            <a:solidFill>
              <a:srgbClr val="DEE19A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1395706" cy="730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2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640949"/>
            <a:ext cx="4747992" cy="2582401"/>
            <a:chOff x="0" y="0"/>
            <a:chExt cx="1395706" cy="7591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95706" cy="759115"/>
            </a:xfrm>
            <a:custGeom>
              <a:avLst/>
              <a:gdLst/>
              <a:ahLst/>
              <a:cxnLst/>
              <a:rect l="l" t="t" r="r" b="b"/>
              <a:pathLst>
                <a:path w="1395706" h="759115">
                  <a:moveTo>
                    <a:pt x="29350" y="0"/>
                  </a:moveTo>
                  <a:lnTo>
                    <a:pt x="1366356" y="0"/>
                  </a:lnTo>
                  <a:cubicBezTo>
                    <a:pt x="1382566" y="0"/>
                    <a:pt x="1395706" y="13141"/>
                    <a:pt x="1395706" y="29350"/>
                  </a:cubicBezTo>
                  <a:lnTo>
                    <a:pt x="1395706" y="729765"/>
                  </a:lnTo>
                  <a:cubicBezTo>
                    <a:pt x="1395706" y="745975"/>
                    <a:pt x="1382566" y="759115"/>
                    <a:pt x="1366356" y="759115"/>
                  </a:cubicBezTo>
                  <a:lnTo>
                    <a:pt x="29350" y="759115"/>
                  </a:lnTo>
                  <a:cubicBezTo>
                    <a:pt x="13141" y="759115"/>
                    <a:pt x="0" y="745975"/>
                    <a:pt x="0" y="729765"/>
                  </a:cubicBezTo>
                  <a:lnTo>
                    <a:pt x="0" y="29350"/>
                  </a:lnTo>
                  <a:cubicBezTo>
                    <a:pt x="0" y="13141"/>
                    <a:pt x="13141" y="0"/>
                    <a:pt x="29350" y="0"/>
                  </a:cubicBezTo>
                  <a:close/>
                </a:path>
              </a:pathLst>
            </a:custGeom>
            <a:solidFill>
              <a:srgbClr val="DEE19A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1395706" cy="730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2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11308" y="1061999"/>
            <a:ext cx="4747992" cy="2582401"/>
            <a:chOff x="0" y="0"/>
            <a:chExt cx="1395706" cy="7591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95706" cy="759115"/>
            </a:xfrm>
            <a:custGeom>
              <a:avLst/>
              <a:gdLst/>
              <a:ahLst/>
              <a:cxnLst/>
              <a:rect l="l" t="t" r="r" b="b"/>
              <a:pathLst>
                <a:path w="1395706" h="759115">
                  <a:moveTo>
                    <a:pt x="29350" y="0"/>
                  </a:moveTo>
                  <a:lnTo>
                    <a:pt x="1366356" y="0"/>
                  </a:lnTo>
                  <a:cubicBezTo>
                    <a:pt x="1382566" y="0"/>
                    <a:pt x="1395706" y="13141"/>
                    <a:pt x="1395706" y="29350"/>
                  </a:cubicBezTo>
                  <a:lnTo>
                    <a:pt x="1395706" y="729765"/>
                  </a:lnTo>
                  <a:cubicBezTo>
                    <a:pt x="1395706" y="745975"/>
                    <a:pt x="1382566" y="759115"/>
                    <a:pt x="1366356" y="759115"/>
                  </a:cubicBezTo>
                  <a:lnTo>
                    <a:pt x="29350" y="759115"/>
                  </a:lnTo>
                  <a:cubicBezTo>
                    <a:pt x="13141" y="759115"/>
                    <a:pt x="0" y="745975"/>
                    <a:pt x="0" y="729765"/>
                  </a:cubicBezTo>
                  <a:lnTo>
                    <a:pt x="0" y="29350"/>
                  </a:lnTo>
                  <a:cubicBezTo>
                    <a:pt x="0" y="13141"/>
                    <a:pt x="13141" y="0"/>
                    <a:pt x="29350" y="0"/>
                  </a:cubicBezTo>
                  <a:close/>
                </a:path>
              </a:pathLst>
            </a:custGeom>
            <a:solidFill>
              <a:srgbClr val="DEE19A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28575"/>
              <a:ext cx="1395706" cy="730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2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511308" y="6642600"/>
            <a:ext cx="4747992" cy="2582401"/>
            <a:chOff x="0" y="0"/>
            <a:chExt cx="1395706" cy="7591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95706" cy="759115"/>
            </a:xfrm>
            <a:custGeom>
              <a:avLst/>
              <a:gdLst/>
              <a:ahLst/>
              <a:cxnLst/>
              <a:rect l="l" t="t" r="r" b="b"/>
              <a:pathLst>
                <a:path w="1395706" h="759115">
                  <a:moveTo>
                    <a:pt x="29350" y="0"/>
                  </a:moveTo>
                  <a:lnTo>
                    <a:pt x="1366356" y="0"/>
                  </a:lnTo>
                  <a:cubicBezTo>
                    <a:pt x="1382566" y="0"/>
                    <a:pt x="1395706" y="13141"/>
                    <a:pt x="1395706" y="29350"/>
                  </a:cubicBezTo>
                  <a:lnTo>
                    <a:pt x="1395706" y="729765"/>
                  </a:lnTo>
                  <a:cubicBezTo>
                    <a:pt x="1395706" y="745975"/>
                    <a:pt x="1382566" y="759115"/>
                    <a:pt x="1366356" y="759115"/>
                  </a:cubicBezTo>
                  <a:lnTo>
                    <a:pt x="29350" y="759115"/>
                  </a:lnTo>
                  <a:cubicBezTo>
                    <a:pt x="13141" y="759115"/>
                    <a:pt x="0" y="745975"/>
                    <a:pt x="0" y="729765"/>
                  </a:cubicBezTo>
                  <a:lnTo>
                    <a:pt x="0" y="29350"/>
                  </a:lnTo>
                  <a:cubicBezTo>
                    <a:pt x="0" y="13141"/>
                    <a:pt x="13141" y="0"/>
                    <a:pt x="29350" y="0"/>
                  </a:cubicBezTo>
                  <a:close/>
                </a:path>
              </a:pathLst>
            </a:custGeom>
            <a:solidFill>
              <a:srgbClr val="DEE19A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28575"/>
              <a:ext cx="1395706" cy="730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8401656" y="1223439"/>
            <a:ext cx="1484689" cy="1947133"/>
          </a:xfrm>
          <a:custGeom>
            <a:avLst/>
            <a:gdLst/>
            <a:ahLst/>
            <a:cxnLst/>
            <a:rect l="l" t="t" r="r" b="b"/>
            <a:pathLst>
              <a:path w="1484689" h="1947133">
                <a:moveTo>
                  <a:pt x="0" y="0"/>
                </a:moveTo>
                <a:lnTo>
                  <a:pt x="1484688" y="0"/>
                </a:lnTo>
                <a:lnTo>
                  <a:pt x="1484688" y="1947133"/>
                </a:lnTo>
                <a:lnTo>
                  <a:pt x="0" y="19471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153922" y="3830638"/>
            <a:ext cx="5980156" cy="2051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5700" spc="-136" dirty="0">
                <a:solidFill>
                  <a:srgbClr val="FFFFFF"/>
                </a:solidFill>
                <a:latin typeface="Times New Roman" panose="02020603050405020304" pitchFamily="18" charset="0"/>
                <a:ea typeface="TT Milks Casual 700 One"/>
                <a:cs typeface="Times New Roman" panose="02020603050405020304" pitchFamily="18" charset="0"/>
                <a:sym typeface="TT Milks Casual 700 One"/>
              </a:rPr>
              <a:t>LUYỆN TẬP</a:t>
            </a:r>
          </a:p>
          <a:p>
            <a:pPr marL="1101100" lvl="1" indent="-550550" algn="ctr">
              <a:lnSpc>
                <a:spcPts val="5100"/>
              </a:lnSpc>
              <a:buAutoNum type="arabicPeriod"/>
            </a:pPr>
            <a:r>
              <a:rPr lang="en-US" sz="5100" spc="-122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NỘI DUNG LUYỆN TẬP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09730" y="1148343"/>
            <a:ext cx="4185932" cy="249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9"/>
              </a:lnSpc>
            </a:pPr>
            <a:r>
              <a:rPr lang="en-US" sz="1999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Bài</a:t>
            </a:r>
            <a:r>
              <a:rPr lang="en-US" sz="1999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1999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tập</a:t>
            </a:r>
            <a:r>
              <a:rPr lang="en-US" sz="1999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1: </a:t>
            </a:r>
            <a:r>
              <a:rPr lang="en-US" sz="1999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Mô</a:t>
            </a:r>
            <a:r>
              <a:rPr lang="en-US" sz="1999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1999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phỏng</a:t>
            </a:r>
            <a:r>
              <a:rPr lang="en-US" sz="1999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1999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động</a:t>
            </a:r>
            <a:r>
              <a:rPr lang="en-US" sz="1999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1999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tác</a:t>
            </a:r>
            <a:r>
              <a:rPr lang="en-US" sz="1999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1999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phát</a:t>
            </a:r>
            <a:r>
              <a:rPr lang="en-US" sz="1999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1999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bóng</a:t>
            </a:r>
            <a:r>
              <a:rPr lang="en-US" sz="1999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1999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thấp</a:t>
            </a:r>
            <a:r>
              <a:rPr lang="en-US" sz="1999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1999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tay</a:t>
            </a:r>
            <a:r>
              <a:rPr lang="en-US" sz="1999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1999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nghiêng</a:t>
            </a:r>
            <a:r>
              <a:rPr lang="en-US" sz="1999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1999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mình</a:t>
            </a:r>
            <a:r>
              <a:rPr lang="en-US" sz="1999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</a:p>
          <a:p>
            <a:pPr algn="l">
              <a:lnSpc>
                <a:spcPts val="3259"/>
              </a:lnSpc>
            </a:pPr>
            <a:r>
              <a:rPr lang="en-US" sz="1999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Người</a:t>
            </a:r>
            <a:r>
              <a:rPr lang="en-US" sz="1999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tập</a:t>
            </a:r>
            <a:r>
              <a:rPr lang="en-US" sz="1999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mô</a:t>
            </a:r>
            <a:r>
              <a:rPr lang="en-US" sz="1999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phỏng</a:t>
            </a:r>
            <a:r>
              <a:rPr lang="en-US" sz="1999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các</a:t>
            </a:r>
            <a:r>
              <a:rPr lang="en-US" sz="1999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giai</a:t>
            </a:r>
            <a:r>
              <a:rPr lang="en-US" sz="1999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đoạn</a:t>
            </a:r>
            <a:r>
              <a:rPr lang="en-US" sz="1999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của</a:t>
            </a:r>
            <a:r>
              <a:rPr lang="en-US" sz="1999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kĩ</a:t>
            </a:r>
            <a:r>
              <a:rPr lang="en-US" sz="1999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thuật</a:t>
            </a:r>
            <a:r>
              <a:rPr lang="en-US" sz="1999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1999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1999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1999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1999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nghiêng</a:t>
            </a:r>
            <a:r>
              <a:rPr lang="en-US" sz="1999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mình</a:t>
            </a:r>
            <a:r>
              <a:rPr lang="en-US" sz="1999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không</a:t>
            </a:r>
            <a:r>
              <a:rPr lang="en-US" sz="1999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1999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</a:t>
            </a:r>
          </a:p>
          <a:p>
            <a:pPr marL="0" lvl="0" indent="0" algn="just">
              <a:lnSpc>
                <a:spcPts val="3259"/>
              </a:lnSpc>
              <a:spcBef>
                <a:spcPct val="0"/>
              </a:spcBef>
            </a:pPr>
            <a:endParaRPr lang="en-US" sz="1999" dirty="0">
              <a:solidFill>
                <a:srgbClr val="303030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09730" y="6638165"/>
            <a:ext cx="4185932" cy="2572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3"/>
              </a:lnSpc>
            </a:pP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Bài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tập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2: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Mô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phỏng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động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tác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tiếp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xúc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bóng</a:t>
            </a:r>
            <a:endParaRPr lang="en-US" sz="2000" b="1" u="sng" dirty="0">
              <a:solidFill>
                <a:srgbClr val="303030"/>
              </a:solidFill>
              <a:latin typeface="Times New Roman" panose="02020603050405020304" pitchFamily="18" charset="0"/>
              <a:ea typeface="Agrandir Bold"/>
              <a:cs typeface="Times New Roman" panose="02020603050405020304" pitchFamily="18" charset="0"/>
              <a:sym typeface="Agrandir Bold"/>
            </a:endParaRPr>
          </a:p>
          <a:p>
            <a:pPr algn="l">
              <a:lnSpc>
                <a:spcPts val="2933"/>
              </a:lnSpc>
            </a:pP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Người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tập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thực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hiện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mô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phỏng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tác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nghiêng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mình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với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treo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(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hoặc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bạn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cùng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học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cầm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giữ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)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ngang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thắt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</a:t>
            </a:r>
          </a:p>
          <a:p>
            <a:pPr marL="0" lvl="0" indent="0" algn="l">
              <a:lnSpc>
                <a:spcPts val="2933"/>
              </a:lnSpc>
              <a:spcBef>
                <a:spcPct val="0"/>
              </a:spcBef>
            </a:pPr>
            <a:endParaRPr lang="en-US" sz="1799" dirty="0">
              <a:solidFill>
                <a:srgbClr val="303030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790710" y="1071039"/>
            <a:ext cx="4185932" cy="214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2"/>
              </a:lnSpc>
            </a:pP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Bài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tập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3: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Phát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bóng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vào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tường</a:t>
            </a:r>
            <a:endParaRPr lang="en-US" sz="2000" b="1" u="sng" dirty="0">
              <a:solidFill>
                <a:srgbClr val="303030"/>
              </a:solidFill>
              <a:latin typeface="Times New Roman" panose="02020603050405020304" pitchFamily="18" charset="0"/>
              <a:ea typeface="Agrandir Bold"/>
              <a:cs typeface="Times New Roman" panose="02020603050405020304" pitchFamily="18" charset="0"/>
              <a:sym typeface="Agrandir Bold"/>
            </a:endParaRPr>
          </a:p>
          <a:p>
            <a:pPr algn="just">
              <a:lnSpc>
                <a:spcPts val="3422"/>
              </a:lnSpc>
            </a:pP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Người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tập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đứng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cách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tường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5 – 6 m,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thực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hiện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kĩ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thuật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nghiêng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mình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vào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tường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</a:t>
            </a:r>
          </a:p>
          <a:p>
            <a:pPr marL="0" lvl="0" indent="0" algn="just">
              <a:lnSpc>
                <a:spcPts val="3422"/>
              </a:lnSpc>
              <a:spcBef>
                <a:spcPct val="0"/>
              </a:spcBef>
            </a:pPr>
            <a:endParaRPr lang="en-US" sz="2099" dirty="0">
              <a:solidFill>
                <a:srgbClr val="303030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792338" y="6632448"/>
            <a:ext cx="4185932" cy="2625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3"/>
              </a:lnSpc>
            </a:pP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Bài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tập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4: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Phát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bóng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tại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vị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trí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cách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lưới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3 m, 6 m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và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cuối</a:t>
            </a:r>
            <a:r>
              <a:rPr lang="en-US" sz="2000" b="1" u="sng" dirty="0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2000" b="1" u="sng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sân</a:t>
            </a:r>
            <a:endParaRPr lang="en-US" sz="2000" b="1" u="sng" dirty="0">
              <a:solidFill>
                <a:srgbClr val="303030"/>
              </a:solidFill>
              <a:latin typeface="Times New Roman" panose="02020603050405020304" pitchFamily="18" charset="0"/>
              <a:ea typeface="Agrandir Bold"/>
              <a:cs typeface="Times New Roman" panose="02020603050405020304" pitchFamily="18" charset="0"/>
              <a:sym typeface="Agrandir Bold"/>
            </a:endParaRPr>
          </a:p>
          <a:p>
            <a:pPr algn="l">
              <a:lnSpc>
                <a:spcPts val="2933"/>
              </a:lnSpc>
            </a:pP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Người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tập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lần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lượt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đứng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tại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vị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trí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cách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lưới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3 m, 6 m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và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khu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vực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thực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hiện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kĩ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thuật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nghiêng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mình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qua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lưới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</a:t>
            </a:r>
          </a:p>
          <a:p>
            <a:pPr marL="0" lvl="0" indent="0" algn="l">
              <a:lnSpc>
                <a:spcPts val="2933"/>
              </a:lnSpc>
              <a:spcBef>
                <a:spcPct val="0"/>
              </a:spcBef>
            </a:pPr>
            <a:endParaRPr lang="en-US" sz="1799" dirty="0">
              <a:solidFill>
                <a:srgbClr val="303030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  <p:sp>
        <p:nvSpPr>
          <p:cNvPr id="21" name="Freeform 21"/>
          <p:cNvSpPr/>
          <p:nvPr/>
        </p:nvSpPr>
        <p:spPr>
          <a:xfrm rot="-7900054">
            <a:off x="6268945" y="2667908"/>
            <a:ext cx="908400" cy="407954"/>
          </a:xfrm>
          <a:custGeom>
            <a:avLst/>
            <a:gdLst/>
            <a:ahLst/>
            <a:cxnLst/>
            <a:rect l="l" t="t" r="r" b="b"/>
            <a:pathLst>
              <a:path w="908400" h="407954">
                <a:moveTo>
                  <a:pt x="0" y="0"/>
                </a:moveTo>
                <a:lnTo>
                  <a:pt x="908399" y="0"/>
                </a:lnTo>
                <a:lnTo>
                  <a:pt x="908399" y="407954"/>
                </a:lnTo>
                <a:lnTo>
                  <a:pt x="0" y="4079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700000">
            <a:off x="11099584" y="2658410"/>
            <a:ext cx="908400" cy="407954"/>
          </a:xfrm>
          <a:custGeom>
            <a:avLst/>
            <a:gdLst/>
            <a:ahLst/>
            <a:cxnLst/>
            <a:rect l="l" t="t" r="r" b="b"/>
            <a:pathLst>
              <a:path w="908400" h="407954">
                <a:moveTo>
                  <a:pt x="0" y="0"/>
                </a:moveTo>
                <a:lnTo>
                  <a:pt x="908399" y="0"/>
                </a:lnTo>
                <a:lnTo>
                  <a:pt x="908399" y="407954"/>
                </a:lnTo>
                <a:lnTo>
                  <a:pt x="0" y="4079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3209977">
            <a:off x="11116585" y="7292038"/>
            <a:ext cx="874397" cy="392684"/>
          </a:xfrm>
          <a:custGeom>
            <a:avLst/>
            <a:gdLst/>
            <a:ahLst/>
            <a:cxnLst/>
            <a:rect l="l" t="t" r="r" b="b"/>
            <a:pathLst>
              <a:path w="874397" h="392684">
                <a:moveTo>
                  <a:pt x="0" y="0"/>
                </a:moveTo>
                <a:lnTo>
                  <a:pt x="874397" y="0"/>
                </a:lnTo>
                <a:lnTo>
                  <a:pt x="874397" y="392683"/>
                </a:lnTo>
                <a:lnTo>
                  <a:pt x="0" y="3926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7866361">
            <a:off x="6285946" y="7271110"/>
            <a:ext cx="874397" cy="392684"/>
          </a:xfrm>
          <a:custGeom>
            <a:avLst/>
            <a:gdLst/>
            <a:ahLst/>
            <a:cxnLst/>
            <a:rect l="l" t="t" r="r" b="b"/>
            <a:pathLst>
              <a:path w="874397" h="392684">
                <a:moveTo>
                  <a:pt x="0" y="0"/>
                </a:moveTo>
                <a:lnTo>
                  <a:pt x="874397" y="0"/>
                </a:lnTo>
                <a:lnTo>
                  <a:pt x="874397" y="392683"/>
                </a:lnTo>
                <a:lnTo>
                  <a:pt x="0" y="3926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453689" y="6761990"/>
            <a:ext cx="3380621" cy="516313"/>
          </a:xfrm>
          <a:custGeom>
            <a:avLst/>
            <a:gdLst/>
            <a:ahLst/>
            <a:cxnLst/>
            <a:rect l="l" t="t" r="r" b="b"/>
            <a:pathLst>
              <a:path w="3380621" h="516313">
                <a:moveTo>
                  <a:pt x="0" y="0"/>
                </a:moveTo>
                <a:lnTo>
                  <a:pt x="3380622" y="0"/>
                </a:lnTo>
                <a:lnTo>
                  <a:pt x="3380622" y="516313"/>
                </a:lnTo>
                <a:lnTo>
                  <a:pt x="0" y="5163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r="-83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10856" y="2531959"/>
            <a:ext cx="6242656" cy="5223082"/>
          </a:xfrm>
          <a:custGeom>
            <a:avLst/>
            <a:gdLst/>
            <a:ahLst/>
            <a:cxnLst/>
            <a:rect l="l" t="t" r="r" b="b"/>
            <a:pathLst>
              <a:path w="6242656" h="5223082">
                <a:moveTo>
                  <a:pt x="0" y="0"/>
                </a:moveTo>
                <a:lnTo>
                  <a:pt x="6242656" y="0"/>
                </a:lnTo>
                <a:lnTo>
                  <a:pt x="6242656" y="5223082"/>
                </a:lnTo>
                <a:lnTo>
                  <a:pt x="0" y="52230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39593" y="2158522"/>
            <a:ext cx="9571263" cy="3965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93"/>
              </a:lnSpc>
            </a:pP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Người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tập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đứng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tại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khu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vực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lần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lượt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thực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hiện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trước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mặt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;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nghiêng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mình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qua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lưới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vào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nửa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cuối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sân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(H.7).</a:t>
            </a:r>
          </a:p>
          <a:p>
            <a:pPr marL="0" lvl="0" indent="0" algn="l">
              <a:lnSpc>
                <a:spcPts val="6845"/>
              </a:lnSpc>
              <a:spcBef>
                <a:spcPct val="0"/>
              </a:spcBef>
            </a:pPr>
            <a:endParaRPr lang="en-US" sz="3799" dirty="0">
              <a:solidFill>
                <a:srgbClr val="FFFFFF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4397" y="1362232"/>
            <a:ext cx="9889742" cy="105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999" spc="-95" dirty="0">
                <a:solidFill>
                  <a:srgbClr val="303030"/>
                </a:solidFill>
                <a:highlight>
                  <a:srgbClr val="FFFF00"/>
                </a:highlight>
                <a:latin typeface="Alata"/>
                <a:ea typeface="Alata"/>
                <a:cs typeface="Alata"/>
                <a:sym typeface="Alata"/>
              </a:rPr>
              <a:t>BÀI TẬP 5: PHÁT BÓNG VÀO NỬA CUỐI SÂN</a:t>
            </a:r>
          </a:p>
          <a:p>
            <a:pPr marL="0" lvl="0" indent="0" algn="l">
              <a:lnSpc>
                <a:spcPts val="4079"/>
              </a:lnSpc>
              <a:spcBef>
                <a:spcPct val="0"/>
              </a:spcBef>
            </a:pPr>
            <a:endParaRPr lang="en-US" sz="3999" spc="-95" dirty="0">
              <a:solidFill>
                <a:srgbClr val="303030"/>
              </a:solidFill>
              <a:latin typeface="Alata"/>
              <a:ea typeface="Alata"/>
              <a:cs typeface="Alata"/>
              <a:sym typeface="Alat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r="-83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10856" y="2533358"/>
            <a:ext cx="6260754" cy="5220284"/>
          </a:xfrm>
          <a:custGeom>
            <a:avLst/>
            <a:gdLst/>
            <a:ahLst/>
            <a:cxnLst/>
            <a:rect l="l" t="t" r="r" b="b"/>
            <a:pathLst>
              <a:path w="6260754" h="5220284">
                <a:moveTo>
                  <a:pt x="0" y="0"/>
                </a:moveTo>
                <a:lnTo>
                  <a:pt x="6260753" y="0"/>
                </a:lnTo>
                <a:lnTo>
                  <a:pt x="6260753" y="5220284"/>
                </a:lnTo>
                <a:lnTo>
                  <a:pt x="0" y="52202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39593" y="2158522"/>
            <a:ext cx="9571263" cy="3965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93"/>
              </a:lnSpc>
            </a:pP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Người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tập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đứng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tại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khu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vực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lần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lượt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thực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hiện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trước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mặt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;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nghiêng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mình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qua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lưới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vào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ô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quy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định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(H.8).</a:t>
            </a:r>
          </a:p>
          <a:p>
            <a:pPr marL="0" lvl="0" indent="0" algn="l">
              <a:lnSpc>
                <a:spcPts val="6845"/>
              </a:lnSpc>
              <a:spcBef>
                <a:spcPct val="0"/>
              </a:spcBef>
            </a:pPr>
            <a:endParaRPr lang="en-US" sz="3799" dirty="0">
              <a:solidFill>
                <a:srgbClr val="FFFFFF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4397" y="1362232"/>
            <a:ext cx="9889742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  <a:spcBef>
                <a:spcPct val="0"/>
              </a:spcBef>
            </a:pPr>
            <a:r>
              <a:rPr lang="en-US" sz="3999" spc="-95" dirty="0">
                <a:solidFill>
                  <a:srgbClr val="303030"/>
                </a:solidFill>
                <a:highlight>
                  <a:srgbClr val="FFFF00"/>
                </a:highlight>
                <a:latin typeface="Alata"/>
                <a:ea typeface="Alata"/>
                <a:cs typeface="Alata"/>
                <a:sym typeface="Alata"/>
              </a:rPr>
              <a:t>BÀI TẬP 6: PHÁT BÓNG VÀO Ô QUY ĐỊNH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r="-83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10856" y="2540372"/>
            <a:ext cx="6444107" cy="5206256"/>
          </a:xfrm>
          <a:custGeom>
            <a:avLst/>
            <a:gdLst/>
            <a:ahLst/>
            <a:cxnLst/>
            <a:rect l="l" t="t" r="r" b="b"/>
            <a:pathLst>
              <a:path w="6444107" h="5206256">
                <a:moveTo>
                  <a:pt x="0" y="0"/>
                </a:moveTo>
                <a:lnTo>
                  <a:pt x="6444107" y="0"/>
                </a:lnTo>
                <a:lnTo>
                  <a:pt x="6444107" y="5206256"/>
                </a:lnTo>
                <a:lnTo>
                  <a:pt x="0" y="5206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39593" y="2158522"/>
            <a:ext cx="9571263" cy="4760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93"/>
              </a:lnSpc>
            </a:pP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Người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tập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đứng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tại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khu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vực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lấn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lượt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thực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hiện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kĩ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thuật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trước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mặt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;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nghiêng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mình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qua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lưới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cho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bạn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cùng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tập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đỡ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ở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sân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đối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diện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(H.9).</a:t>
            </a:r>
          </a:p>
          <a:p>
            <a:pPr marL="0" lvl="0" indent="0" algn="l">
              <a:lnSpc>
                <a:spcPts val="6845"/>
              </a:lnSpc>
              <a:spcBef>
                <a:spcPct val="0"/>
              </a:spcBef>
            </a:pPr>
            <a:endParaRPr lang="en-US" sz="3799" dirty="0">
              <a:solidFill>
                <a:srgbClr val="FFFFFF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4397" y="1362232"/>
            <a:ext cx="10534253" cy="105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999" spc="-95" dirty="0">
                <a:solidFill>
                  <a:srgbClr val="303030"/>
                </a:solidFill>
                <a:highlight>
                  <a:srgbClr val="FFFF00"/>
                </a:highlight>
                <a:latin typeface="Alata"/>
                <a:ea typeface="Alata"/>
                <a:cs typeface="Alata"/>
                <a:sym typeface="Alata"/>
              </a:rPr>
              <a:t>BÀI TẬP 7: PHỐI HỢP PHÁT VÀ ĐỠ PHÁT BÓNG</a:t>
            </a:r>
          </a:p>
          <a:p>
            <a:pPr marL="0" lvl="0" indent="0" algn="l">
              <a:lnSpc>
                <a:spcPts val="4079"/>
              </a:lnSpc>
              <a:spcBef>
                <a:spcPct val="0"/>
              </a:spcBef>
            </a:pPr>
            <a:endParaRPr lang="en-US" sz="3999" spc="-95" dirty="0">
              <a:solidFill>
                <a:srgbClr val="303030"/>
              </a:solidFill>
              <a:latin typeface="Alata"/>
              <a:ea typeface="Alata"/>
              <a:cs typeface="Alata"/>
              <a:sym typeface="Alat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r="-83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468837" y="8685775"/>
            <a:ext cx="6517111" cy="2916407"/>
          </a:xfrm>
          <a:custGeom>
            <a:avLst/>
            <a:gdLst/>
            <a:ahLst/>
            <a:cxnLst/>
            <a:rect l="l" t="t" r="r" b="b"/>
            <a:pathLst>
              <a:path w="6517111" h="2916407">
                <a:moveTo>
                  <a:pt x="0" y="0"/>
                </a:moveTo>
                <a:lnTo>
                  <a:pt x="6517111" y="0"/>
                </a:lnTo>
                <a:lnTo>
                  <a:pt x="6517111" y="2916408"/>
                </a:lnTo>
                <a:lnTo>
                  <a:pt x="0" y="2916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82643" y="-412187"/>
            <a:ext cx="6670249" cy="1592522"/>
          </a:xfrm>
          <a:custGeom>
            <a:avLst/>
            <a:gdLst/>
            <a:ahLst/>
            <a:cxnLst/>
            <a:rect l="l" t="t" r="r" b="b"/>
            <a:pathLst>
              <a:path w="6670249" h="1592522">
                <a:moveTo>
                  <a:pt x="0" y="0"/>
                </a:moveTo>
                <a:lnTo>
                  <a:pt x="6670249" y="0"/>
                </a:lnTo>
                <a:lnTo>
                  <a:pt x="6670249" y="1592522"/>
                </a:lnTo>
                <a:lnTo>
                  <a:pt x="0" y="1592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59300" y="1779686"/>
            <a:ext cx="2446977" cy="2939311"/>
          </a:xfrm>
          <a:custGeom>
            <a:avLst/>
            <a:gdLst/>
            <a:ahLst/>
            <a:cxnLst/>
            <a:rect l="l" t="t" r="r" b="b"/>
            <a:pathLst>
              <a:path w="2446977" h="2939311">
                <a:moveTo>
                  <a:pt x="0" y="0"/>
                </a:moveTo>
                <a:lnTo>
                  <a:pt x="2446977" y="0"/>
                </a:lnTo>
                <a:lnTo>
                  <a:pt x="2446977" y="2939311"/>
                </a:lnTo>
                <a:lnTo>
                  <a:pt x="0" y="293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052402" y="589234"/>
            <a:ext cx="5416435" cy="827237"/>
          </a:xfrm>
          <a:custGeom>
            <a:avLst/>
            <a:gdLst/>
            <a:ahLst/>
            <a:cxnLst/>
            <a:rect l="l" t="t" r="r" b="b"/>
            <a:pathLst>
              <a:path w="5416435" h="827237">
                <a:moveTo>
                  <a:pt x="0" y="0"/>
                </a:moveTo>
                <a:lnTo>
                  <a:pt x="5416435" y="0"/>
                </a:lnTo>
                <a:lnTo>
                  <a:pt x="5416435" y="827238"/>
                </a:lnTo>
                <a:lnTo>
                  <a:pt x="0" y="8272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729948" y="9258300"/>
            <a:ext cx="6242672" cy="1771358"/>
          </a:xfrm>
          <a:custGeom>
            <a:avLst/>
            <a:gdLst/>
            <a:ahLst/>
            <a:cxnLst/>
            <a:rect l="l" t="t" r="r" b="b"/>
            <a:pathLst>
              <a:path w="6242672" h="1771358">
                <a:moveTo>
                  <a:pt x="0" y="0"/>
                </a:moveTo>
                <a:lnTo>
                  <a:pt x="6242672" y="0"/>
                </a:lnTo>
                <a:lnTo>
                  <a:pt x="6242672" y="1771358"/>
                </a:lnTo>
                <a:lnTo>
                  <a:pt x="0" y="17713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75121" y="9107385"/>
            <a:ext cx="6397553" cy="2942875"/>
          </a:xfrm>
          <a:custGeom>
            <a:avLst/>
            <a:gdLst/>
            <a:ahLst/>
            <a:cxnLst/>
            <a:rect l="l" t="t" r="r" b="b"/>
            <a:pathLst>
              <a:path w="6397553" h="2942875">
                <a:moveTo>
                  <a:pt x="0" y="0"/>
                </a:moveTo>
                <a:lnTo>
                  <a:pt x="6397554" y="0"/>
                </a:lnTo>
                <a:lnTo>
                  <a:pt x="6397554" y="2942875"/>
                </a:lnTo>
                <a:lnTo>
                  <a:pt x="0" y="29428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800000">
            <a:off x="13216435" y="-2666503"/>
            <a:ext cx="3866169" cy="3846838"/>
          </a:xfrm>
          <a:custGeom>
            <a:avLst/>
            <a:gdLst/>
            <a:ahLst/>
            <a:cxnLst/>
            <a:rect l="l" t="t" r="r" b="b"/>
            <a:pathLst>
              <a:path w="3866169" h="3846838">
                <a:moveTo>
                  <a:pt x="0" y="0"/>
                </a:moveTo>
                <a:lnTo>
                  <a:pt x="3866169" y="0"/>
                </a:lnTo>
                <a:lnTo>
                  <a:pt x="3866169" y="3846838"/>
                </a:lnTo>
                <a:lnTo>
                  <a:pt x="0" y="38468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-4581420" y="4960948"/>
            <a:ext cx="6397553" cy="2942875"/>
          </a:xfrm>
          <a:custGeom>
            <a:avLst/>
            <a:gdLst/>
            <a:ahLst/>
            <a:cxnLst/>
            <a:rect l="l" t="t" r="r" b="b"/>
            <a:pathLst>
              <a:path w="6397553" h="2942875">
                <a:moveTo>
                  <a:pt x="0" y="0"/>
                </a:moveTo>
                <a:lnTo>
                  <a:pt x="6397553" y="0"/>
                </a:lnTo>
                <a:lnTo>
                  <a:pt x="6397553" y="2942874"/>
                </a:lnTo>
                <a:lnTo>
                  <a:pt x="0" y="29428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TextBox 11"/>
          <p:cNvSpPr txBox="1"/>
          <p:nvPr/>
        </p:nvSpPr>
        <p:spPr>
          <a:xfrm>
            <a:off x="1952481" y="1159297"/>
            <a:ext cx="15130123" cy="719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93"/>
              </a:lnSpc>
            </a:pP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2.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Hình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thức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luyện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tập</a:t>
            </a:r>
            <a:endParaRPr lang="en-US" sz="4000" b="1" dirty="0">
              <a:solidFill>
                <a:srgbClr val="FFFFFF"/>
              </a:solidFill>
              <a:latin typeface="Times New Roman" panose="02020603050405020304" pitchFamily="18" charset="0"/>
              <a:ea typeface="Agrandir Medium"/>
              <a:cs typeface="Times New Roman" panose="02020603050405020304" pitchFamily="18" charset="0"/>
              <a:sym typeface="Agrandir Medium"/>
            </a:endParaRPr>
          </a:p>
          <a:p>
            <a:pPr algn="l">
              <a:lnSpc>
                <a:spcPts val="6519"/>
              </a:lnSpc>
            </a:pPr>
            <a:r>
              <a:rPr lang="en-US" sz="4000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Luyện</a:t>
            </a:r>
            <a:r>
              <a:rPr lang="en-US" sz="4000" u="sng" dirty="0">
                <a:solidFill>
                  <a:srgbClr val="FFFFFF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4000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tập</a:t>
            </a:r>
            <a:r>
              <a:rPr lang="en-US" sz="4000" u="sng" dirty="0">
                <a:solidFill>
                  <a:srgbClr val="FFFFFF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4000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cá</a:t>
            </a:r>
            <a:r>
              <a:rPr lang="en-US" sz="4000" u="sng" dirty="0">
                <a:solidFill>
                  <a:srgbClr val="FFFFFF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4000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nhân</a:t>
            </a:r>
            <a:endParaRPr lang="en-US" sz="4000" u="sng" dirty="0">
              <a:solidFill>
                <a:srgbClr val="FFFFFF"/>
              </a:solidFill>
              <a:latin typeface="Times New Roman" panose="02020603050405020304" pitchFamily="18" charset="0"/>
              <a:ea typeface="Agrandir Bold"/>
              <a:cs typeface="Times New Roman" panose="02020603050405020304" pitchFamily="18" charset="0"/>
              <a:sym typeface="Agrandir Bold"/>
            </a:endParaRPr>
          </a:p>
          <a:p>
            <a:pPr algn="l">
              <a:lnSpc>
                <a:spcPts val="6193"/>
              </a:lnSpc>
            </a:pP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Người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tập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chủ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động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tự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thực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hiện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các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bài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tập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1,2,3,4,5,6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trên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lớp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hoặc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ở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nhà</a:t>
            </a:r>
            <a:endParaRPr lang="en-US" sz="4000" dirty="0">
              <a:solidFill>
                <a:srgbClr val="FFFFFF"/>
              </a:solidFill>
              <a:latin typeface="Times New Roman" panose="02020603050405020304" pitchFamily="18" charset="0"/>
              <a:ea typeface="Agrandir"/>
              <a:cs typeface="Times New Roman" panose="02020603050405020304" pitchFamily="18" charset="0"/>
              <a:sym typeface="Agrandir"/>
            </a:endParaRPr>
          </a:p>
          <a:p>
            <a:pPr algn="l">
              <a:lnSpc>
                <a:spcPts val="6519"/>
              </a:lnSpc>
            </a:pPr>
            <a:r>
              <a:rPr lang="en-US" sz="4000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Luyện</a:t>
            </a:r>
            <a:r>
              <a:rPr lang="en-US" sz="4000" u="sng" dirty="0">
                <a:solidFill>
                  <a:srgbClr val="FFFFFF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4000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tập</a:t>
            </a:r>
            <a:r>
              <a:rPr lang="en-US" sz="4000" u="sng" dirty="0">
                <a:solidFill>
                  <a:srgbClr val="FFFFFF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4000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cặp</a:t>
            </a:r>
            <a:r>
              <a:rPr lang="en-US" sz="4000" u="sng" dirty="0">
                <a:solidFill>
                  <a:srgbClr val="FFFFFF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4000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đôi</a:t>
            </a:r>
            <a:endParaRPr lang="en-US" sz="4000" u="sng" dirty="0">
              <a:solidFill>
                <a:srgbClr val="FFFFFF"/>
              </a:solidFill>
              <a:latin typeface="Times New Roman" panose="02020603050405020304" pitchFamily="18" charset="0"/>
              <a:ea typeface="Agrandir Bold"/>
              <a:cs typeface="Times New Roman" panose="02020603050405020304" pitchFamily="18" charset="0"/>
              <a:sym typeface="Agrandir Bold"/>
            </a:endParaRPr>
          </a:p>
          <a:p>
            <a:pPr algn="l">
              <a:lnSpc>
                <a:spcPts val="6193"/>
              </a:lnSpc>
            </a:pP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Từng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cặp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luân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phiên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hỗ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trợ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nhau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thực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hiện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đúng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kĩ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thuật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phát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bóng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thấp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tay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nghiêng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mình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khi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tham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gia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các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bài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tập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1,2,3,4,5,6.</a:t>
            </a:r>
          </a:p>
          <a:p>
            <a:pPr algn="l">
              <a:lnSpc>
                <a:spcPts val="6519"/>
              </a:lnSpc>
            </a:pPr>
            <a:r>
              <a:rPr lang="en-US" sz="4000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Luyện</a:t>
            </a:r>
            <a:r>
              <a:rPr lang="en-US" sz="4000" u="sng" dirty="0">
                <a:solidFill>
                  <a:srgbClr val="FFFFFF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4000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tập</a:t>
            </a:r>
            <a:r>
              <a:rPr lang="en-US" sz="4000" u="sng" dirty="0">
                <a:solidFill>
                  <a:srgbClr val="FFFFFF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 </a:t>
            </a:r>
            <a:r>
              <a:rPr lang="en-US" sz="4000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Bold"/>
                <a:cs typeface="Times New Roman" panose="02020603050405020304" pitchFamily="18" charset="0"/>
                <a:sym typeface="Agrandir Bold"/>
              </a:rPr>
              <a:t>nhóm</a:t>
            </a:r>
            <a:endParaRPr lang="en-US" sz="4000" u="sng" dirty="0">
              <a:solidFill>
                <a:srgbClr val="FFFFFF"/>
              </a:solidFill>
              <a:latin typeface="Times New Roman" panose="02020603050405020304" pitchFamily="18" charset="0"/>
              <a:ea typeface="Agrandir Bold"/>
              <a:cs typeface="Times New Roman" panose="02020603050405020304" pitchFamily="18" charset="0"/>
              <a:sym typeface="Agrandir Bold"/>
            </a:endParaRPr>
          </a:p>
          <a:p>
            <a:pPr algn="l">
              <a:lnSpc>
                <a:spcPts val="6193"/>
              </a:lnSpc>
            </a:pP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Các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nhóm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cùng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nhau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luân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phiên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chỉ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huy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thực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hiện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tất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cả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các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bài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tập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"/>
                <a:cs typeface="Times New Roman" panose="02020603050405020304" pitchFamily="18" charset="0"/>
                <a:sym typeface="Agrandir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r="-83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42554" y="2139950"/>
            <a:ext cx="6956760" cy="5362176"/>
          </a:xfrm>
          <a:custGeom>
            <a:avLst/>
            <a:gdLst/>
            <a:ahLst/>
            <a:cxnLst/>
            <a:rect l="l" t="t" r="r" b="b"/>
            <a:pathLst>
              <a:path w="6956760" h="5362176">
                <a:moveTo>
                  <a:pt x="0" y="0"/>
                </a:moveTo>
                <a:lnTo>
                  <a:pt x="6956760" y="0"/>
                </a:lnTo>
                <a:lnTo>
                  <a:pt x="6956760" y="5362177"/>
                </a:lnTo>
                <a:lnTo>
                  <a:pt x="0" y="53621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171575"/>
            <a:ext cx="8520156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 spc="-192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TRÒ CHƠI BỔ TRỢ KĨ THUẬT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042897"/>
            <a:ext cx="9572583" cy="6346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6"/>
              </a:lnSpc>
            </a:pP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Mục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đích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Bổ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trợ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kĩ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thuật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nghiêng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mình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triển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sức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mạnh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</a:t>
            </a:r>
          </a:p>
          <a:p>
            <a:pPr algn="l">
              <a:lnSpc>
                <a:spcPts val="3586"/>
              </a:lnSpc>
            </a:pP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cụ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còi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rổ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đựng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sân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chuyền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</a:t>
            </a:r>
          </a:p>
          <a:p>
            <a:pPr algn="l">
              <a:lnSpc>
                <a:spcPts val="3586"/>
              </a:lnSpc>
            </a:pP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Cách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thực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: Chia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người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chơi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thành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hai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nhóm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có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số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người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bằng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nhau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xếp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thành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hàng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dọc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sau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vạch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cuối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sân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 Khi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có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hiệu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lệnh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người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đứng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đầu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hàng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của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mỗi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nhóm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nhảy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lò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cò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lên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vạch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3 m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lấy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trong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rồ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và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lò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cò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quay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lại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vạch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cuối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sân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thực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nghiêng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mình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qua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lưới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 Sau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người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chạm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đồng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kế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tiếp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để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tiếp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tục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thực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trò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chơi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và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di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chuyển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về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cuối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hàng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chuẩn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bị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cho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lượt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tiếp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theo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(H.10).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Kết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thúc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thời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gian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quy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định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nhóm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được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nhiều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qua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lưới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vào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sản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hơn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là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nhóm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thắng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cuộc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Agrandir Medium"/>
              <a:cs typeface="Times New Roman" panose="02020603050405020304" pitchFamily="18" charset="0"/>
              <a:sym typeface="Agrandir Medium"/>
            </a:endParaRPr>
          </a:p>
          <a:p>
            <a:pPr algn="l">
              <a:lnSpc>
                <a:spcPts val="3586"/>
              </a:lnSpc>
            </a:pP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ý: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Phải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sử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đùng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kí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thuật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nghiêng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mình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Agrandir Medium"/>
              <a:cs typeface="Times New Roman" panose="02020603050405020304" pitchFamily="18" charset="0"/>
              <a:sym typeface="Agrandir Medium"/>
            </a:endParaRPr>
          </a:p>
          <a:p>
            <a:pPr marL="0" lvl="0" indent="0" algn="l">
              <a:lnSpc>
                <a:spcPts val="2771"/>
              </a:lnSpc>
              <a:spcBef>
                <a:spcPct val="0"/>
              </a:spcBef>
            </a:pPr>
            <a:endParaRPr lang="en-US" sz="2200" dirty="0">
              <a:solidFill>
                <a:srgbClr val="FFFFFF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04950" y="3317876"/>
            <a:ext cx="8520156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  <a:spcBef>
                <a:spcPct val="0"/>
              </a:spcBef>
            </a:pPr>
            <a:r>
              <a:rPr lang="en-US" sz="3999" spc="-95" dirty="0">
                <a:solidFill>
                  <a:srgbClr val="303030"/>
                </a:solidFill>
                <a:highlight>
                  <a:srgbClr val="FFFF00"/>
                </a:highlight>
                <a:latin typeface="Alata"/>
                <a:ea typeface="Alata"/>
                <a:cs typeface="Alata"/>
                <a:sym typeface="Alata"/>
              </a:rPr>
              <a:t>PHÁT BÓNG TIẾP SỨC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r="-8341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52481" y="1891752"/>
            <a:ext cx="14774725" cy="2465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39"/>
              </a:lnSpc>
              <a:spcBef>
                <a:spcPct val="0"/>
              </a:spcBef>
            </a:pPr>
            <a:r>
              <a:rPr lang="en-US" sz="189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VẬN DỤNG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03660" y="4308564"/>
            <a:ext cx="11480680" cy="4370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89"/>
              </a:lnSpc>
            </a:pP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1. Khi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thực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hiện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kĩ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thuật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nghiêng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mình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cần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lưu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ý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những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điều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gì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?</a:t>
            </a:r>
          </a:p>
          <a:p>
            <a:pPr algn="just">
              <a:lnSpc>
                <a:spcPts val="4889"/>
              </a:lnSpc>
            </a:pP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2.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Hãy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cho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biết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sự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khác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biệt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giữa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kĩ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thuật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trước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mặt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và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nghiêng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mình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</a:t>
            </a:r>
          </a:p>
          <a:p>
            <a:pPr algn="just">
              <a:lnSpc>
                <a:spcPts val="4889"/>
              </a:lnSpc>
            </a:pP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3.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Sử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dụng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kĩ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thuật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nghiêng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mình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trong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tập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luyện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thi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đấu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và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vui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chơi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hằng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ngày</a:t>
            </a:r>
            <a:r>
              <a:rPr lang="en-US" sz="29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</a:t>
            </a:r>
          </a:p>
          <a:p>
            <a:pPr marL="0" lvl="0" indent="0" algn="just">
              <a:lnSpc>
                <a:spcPts val="4889"/>
              </a:lnSpc>
              <a:spcBef>
                <a:spcPct val="0"/>
              </a:spcBef>
            </a:pPr>
            <a:endParaRPr lang="en-US" sz="2999" dirty="0">
              <a:solidFill>
                <a:srgbClr val="FFFFFF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2632073" y="8828796"/>
            <a:ext cx="6517111" cy="2916407"/>
          </a:xfrm>
          <a:custGeom>
            <a:avLst/>
            <a:gdLst/>
            <a:ahLst/>
            <a:cxnLst/>
            <a:rect l="l" t="t" r="r" b="b"/>
            <a:pathLst>
              <a:path w="6517111" h="2916407">
                <a:moveTo>
                  <a:pt x="0" y="0"/>
                </a:moveTo>
                <a:lnTo>
                  <a:pt x="6517111" y="0"/>
                </a:lnTo>
                <a:lnTo>
                  <a:pt x="6517111" y="2916408"/>
                </a:lnTo>
                <a:lnTo>
                  <a:pt x="0" y="2916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382643" y="-567545"/>
            <a:ext cx="6670249" cy="1592522"/>
          </a:xfrm>
          <a:custGeom>
            <a:avLst/>
            <a:gdLst/>
            <a:ahLst/>
            <a:cxnLst/>
            <a:rect l="l" t="t" r="r" b="b"/>
            <a:pathLst>
              <a:path w="6670249" h="1592522">
                <a:moveTo>
                  <a:pt x="0" y="0"/>
                </a:moveTo>
                <a:lnTo>
                  <a:pt x="6670249" y="0"/>
                </a:lnTo>
                <a:lnTo>
                  <a:pt x="6670249" y="1592522"/>
                </a:lnTo>
                <a:lnTo>
                  <a:pt x="0" y="1592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259300" y="1779686"/>
            <a:ext cx="2446977" cy="2939311"/>
          </a:xfrm>
          <a:custGeom>
            <a:avLst/>
            <a:gdLst/>
            <a:ahLst/>
            <a:cxnLst/>
            <a:rect l="l" t="t" r="r" b="b"/>
            <a:pathLst>
              <a:path w="2446977" h="2939311">
                <a:moveTo>
                  <a:pt x="0" y="0"/>
                </a:moveTo>
                <a:lnTo>
                  <a:pt x="2446977" y="0"/>
                </a:lnTo>
                <a:lnTo>
                  <a:pt x="2446977" y="2939311"/>
                </a:lnTo>
                <a:lnTo>
                  <a:pt x="0" y="293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052402" y="-412187"/>
            <a:ext cx="5416435" cy="827237"/>
          </a:xfrm>
          <a:custGeom>
            <a:avLst/>
            <a:gdLst/>
            <a:ahLst/>
            <a:cxnLst/>
            <a:rect l="l" t="t" r="r" b="b"/>
            <a:pathLst>
              <a:path w="5416435" h="827237">
                <a:moveTo>
                  <a:pt x="0" y="0"/>
                </a:moveTo>
                <a:lnTo>
                  <a:pt x="5416435" y="0"/>
                </a:lnTo>
                <a:lnTo>
                  <a:pt x="5416435" y="827238"/>
                </a:lnTo>
                <a:lnTo>
                  <a:pt x="0" y="8272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729948" y="9258300"/>
            <a:ext cx="6242672" cy="1771358"/>
          </a:xfrm>
          <a:custGeom>
            <a:avLst/>
            <a:gdLst/>
            <a:ahLst/>
            <a:cxnLst/>
            <a:rect l="l" t="t" r="r" b="b"/>
            <a:pathLst>
              <a:path w="6242672" h="1771358">
                <a:moveTo>
                  <a:pt x="0" y="0"/>
                </a:moveTo>
                <a:lnTo>
                  <a:pt x="6242672" y="0"/>
                </a:lnTo>
                <a:lnTo>
                  <a:pt x="6242672" y="1771358"/>
                </a:lnTo>
                <a:lnTo>
                  <a:pt x="0" y="17713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75121" y="9558221"/>
            <a:ext cx="6397553" cy="2942875"/>
          </a:xfrm>
          <a:custGeom>
            <a:avLst/>
            <a:gdLst/>
            <a:ahLst/>
            <a:cxnLst/>
            <a:rect l="l" t="t" r="r" b="b"/>
            <a:pathLst>
              <a:path w="6397553" h="2942875">
                <a:moveTo>
                  <a:pt x="0" y="0"/>
                </a:moveTo>
                <a:lnTo>
                  <a:pt x="6397554" y="0"/>
                </a:lnTo>
                <a:lnTo>
                  <a:pt x="6397554" y="2942874"/>
                </a:lnTo>
                <a:lnTo>
                  <a:pt x="0" y="29428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-10800000">
            <a:off x="13393131" y="-2821861"/>
            <a:ext cx="3866169" cy="3846838"/>
          </a:xfrm>
          <a:custGeom>
            <a:avLst/>
            <a:gdLst/>
            <a:ahLst/>
            <a:cxnLst/>
            <a:rect l="l" t="t" r="r" b="b"/>
            <a:pathLst>
              <a:path w="3866169" h="3846838">
                <a:moveTo>
                  <a:pt x="0" y="0"/>
                </a:moveTo>
                <a:lnTo>
                  <a:pt x="3866169" y="0"/>
                </a:lnTo>
                <a:lnTo>
                  <a:pt x="3866169" y="3846838"/>
                </a:lnTo>
                <a:lnTo>
                  <a:pt x="0" y="38468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-4907893" y="4960948"/>
            <a:ext cx="6397553" cy="2942875"/>
          </a:xfrm>
          <a:custGeom>
            <a:avLst/>
            <a:gdLst/>
            <a:ahLst/>
            <a:cxnLst/>
            <a:rect l="l" t="t" r="r" b="b"/>
            <a:pathLst>
              <a:path w="6397553" h="2942875">
                <a:moveTo>
                  <a:pt x="0" y="0"/>
                </a:moveTo>
                <a:lnTo>
                  <a:pt x="6397553" y="0"/>
                </a:lnTo>
                <a:lnTo>
                  <a:pt x="6397553" y="2942874"/>
                </a:lnTo>
                <a:lnTo>
                  <a:pt x="0" y="29428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r="-83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496043" y="8985429"/>
            <a:ext cx="6517111" cy="2916407"/>
          </a:xfrm>
          <a:custGeom>
            <a:avLst/>
            <a:gdLst/>
            <a:ahLst/>
            <a:cxnLst/>
            <a:rect l="l" t="t" r="r" b="b"/>
            <a:pathLst>
              <a:path w="6517111" h="2916407">
                <a:moveTo>
                  <a:pt x="0" y="0"/>
                </a:moveTo>
                <a:lnTo>
                  <a:pt x="6517111" y="0"/>
                </a:lnTo>
                <a:lnTo>
                  <a:pt x="6517111" y="2916407"/>
                </a:lnTo>
                <a:lnTo>
                  <a:pt x="0" y="29164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534967" y="-743084"/>
            <a:ext cx="6670249" cy="1592522"/>
          </a:xfrm>
          <a:custGeom>
            <a:avLst/>
            <a:gdLst/>
            <a:ahLst/>
            <a:cxnLst/>
            <a:rect l="l" t="t" r="r" b="b"/>
            <a:pathLst>
              <a:path w="6670249" h="1592522">
                <a:moveTo>
                  <a:pt x="0" y="0"/>
                </a:moveTo>
                <a:lnTo>
                  <a:pt x="6670249" y="0"/>
                </a:lnTo>
                <a:lnTo>
                  <a:pt x="6670249" y="1592522"/>
                </a:lnTo>
                <a:lnTo>
                  <a:pt x="0" y="1592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59300" y="741599"/>
            <a:ext cx="2446977" cy="2939311"/>
          </a:xfrm>
          <a:custGeom>
            <a:avLst/>
            <a:gdLst/>
            <a:ahLst/>
            <a:cxnLst/>
            <a:rect l="l" t="t" r="r" b="b"/>
            <a:pathLst>
              <a:path w="2446977" h="2939311">
                <a:moveTo>
                  <a:pt x="0" y="0"/>
                </a:moveTo>
                <a:lnTo>
                  <a:pt x="2446977" y="0"/>
                </a:lnTo>
                <a:lnTo>
                  <a:pt x="2446977" y="2939311"/>
                </a:lnTo>
                <a:lnTo>
                  <a:pt x="0" y="293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435782" y="435819"/>
            <a:ext cx="5416435" cy="827237"/>
          </a:xfrm>
          <a:custGeom>
            <a:avLst/>
            <a:gdLst/>
            <a:ahLst/>
            <a:cxnLst/>
            <a:rect l="l" t="t" r="r" b="b"/>
            <a:pathLst>
              <a:path w="5416435" h="827237">
                <a:moveTo>
                  <a:pt x="0" y="0"/>
                </a:moveTo>
                <a:lnTo>
                  <a:pt x="5416436" y="0"/>
                </a:lnTo>
                <a:lnTo>
                  <a:pt x="5416436" y="827238"/>
                </a:lnTo>
                <a:lnTo>
                  <a:pt x="0" y="8272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838772" y="9401321"/>
            <a:ext cx="6242672" cy="1771358"/>
          </a:xfrm>
          <a:custGeom>
            <a:avLst/>
            <a:gdLst/>
            <a:ahLst/>
            <a:cxnLst/>
            <a:rect l="l" t="t" r="r" b="b"/>
            <a:pathLst>
              <a:path w="6242672" h="1771358">
                <a:moveTo>
                  <a:pt x="0" y="0"/>
                </a:moveTo>
                <a:lnTo>
                  <a:pt x="6242672" y="0"/>
                </a:lnTo>
                <a:lnTo>
                  <a:pt x="6242672" y="1771358"/>
                </a:lnTo>
                <a:lnTo>
                  <a:pt x="0" y="17713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781314" y="9258300"/>
            <a:ext cx="5746817" cy="2643536"/>
          </a:xfrm>
          <a:custGeom>
            <a:avLst/>
            <a:gdLst/>
            <a:ahLst/>
            <a:cxnLst/>
            <a:rect l="l" t="t" r="r" b="b"/>
            <a:pathLst>
              <a:path w="5746817" h="2643536">
                <a:moveTo>
                  <a:pt x="0" y="0"/>
                </a:moveTo>
                <a:lnTo>
                  <a:pt x="5746817" y="0"/>
                </a:lnTo>
                <a:lnTo>
                  <a:pt x="5746817" y="2643536"/>
                </a:lnTo>
                <a:lnTo>
                  <a:pt x="0" y="26435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800000">
            <a:off x="13157143" y="-2818138"/>
            <a:ext cx="3866169" cy="3846838"/>
          </a:xfrm>
          <a:custGeom>
            <a:avLst/>
            <a:gdLst/>
            <a:ahLst/>
            <a:cxnLst/>
            <a:rect l="l" t="t" r="r" b="b"/>
            <a:pathLst>
              <a:path w="3866169" h="3846838">
                <a:moveTo>
                  <a:pt x="0" y="0"/>
                </a:moveTo>
                <a:lnTo>
                  <a:pt x="3866169" y="0"/>
                </a:lnTo>
                <a:lnTo>
                  <a:pt x="3866169" y="3846838"/>
                </a:lnTo>
                <a:lnTo>
                  <a:pt x="0" y="38468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-4241867" y="1416472"/>
            <a:ext cx="5746817" cy="2643536"/>
          </a:xfrm>
          <a:custGeom>
            <a:avLst/>
            <a:gdLst/>
            <a:ahLst/>
            <a:cxnLst/>
            <a:rect l="l" t="t" r="r" b="b"/>
            <a:pathLst>
              <a:path w="5746817" h="2643536">
                <a:moveTo>
                  <a:pt x="0" y="0"/>
                </a:moveTo>
                <a:lnTo>
                  <a:pt x="5746817" y="0"/>
                </a:lnTo>
                <a:lnTo>
                  <a:pt x="5746817" y="2643536"/>
                </a:lnTo>
                <a:lnTo>
                  <a:pt x="0" y="26435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TextBox 11"/>
          <p:cNvSpPr txBox="1"/>
          <p:nvPr/>
        </p:nvSpPr>
        <p:spPr>
          <a:xfrm>
            <a:off x="4354746" y="2402205"/>
            <a:ext cx="9578507" cy="592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80"/>
              </a:lnSpc>
            </a:pPr>
            <a:r>
              <a:rPr lang="en-US" sz="16500" spc="-940">
                <a:solidFill>
                  <a:srgbClr val="FFFFFF"/>
                </a:solidFill>
                <a:latin typeface="TT Milks Casual 700 One"/>
                <a:ea typeface="TT Milks Casual 700 One"/>
                <a:cs typeface="TT Milks Casual 700 One"/>
                <a:sym typeface="TT Milks Casual 700 One"/>
              </a:rPr>
              <a:t>THANK YOU VERY MUCH!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414591" y="6341893"/>
            <a:ext cx="5746817" cy="2643536"/>
          </a:xfrm>
          <a:custGeom>
            <a:avLst/>
            <a:gdLst/>
            <a:ahLst/>
            <a:cxnLst/>
            <a:rect l="l" t="t" r="r" b="b"/>
            <a:pathLst>
              <a:path w="5746817" h="2643536">
                <a:moveTo>
                  <a:pt x="0" y="0"/>
                </a:moveTo>
                <a:lnTo>
                  <a:pt x="5746818" y="0"/>
                </a:lnTo>
                <a:lnTo>
                  <a:pt x="5746818" y="2643536"/>
                </a:lnTo>
                <a:lnTo>
                  <a:pt x="0" y="26435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r="-83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14765" y="1028700"/>
            <a:ext cx="4670298" cy="8229600"/>
          </a:xfrm>
          <a:custGeom>
            <a:avLst/>
            <a:gdLst/>
            <a:ahLst/>
            <a:cxnLst/>
            <a:rect l="l" t="t" r="r" b="b"/>
            <a:pathLst>
              <a:path w="4670298" h="8229600">
                <a:moveTo>
                  <a:pt x="0" y="0"/>
                </a:moveTo>
                <a:lnTo>
                  <a:pt x="4670298" y="0"/>
                </a:lnTo>
                <a:lnTo>
                  <a:pt x="467029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200150"/>
            <a:ext cx="10286835" cy="2218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91"/>
              </a:lnSpc>
            </a:pPr>
            <a:r>
              <a:rPr lang="en-US" sz="8591" spc="-206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MỤC TIÊU VÀ YÊU CẦU CẦN ĐẠT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237647"/>
            <a:ext cx="10706100" cy="4263731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37"/>
              </a:lnSpc>
            </a:pP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-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Thực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hiện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đúng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kĩ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thuật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nghiêng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mình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;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Thực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hiện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thuần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thục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ổn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định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kĩ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thuật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đã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học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trong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luyện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tập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và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đấu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</a:t>
            </a:r>
          </a:p>
          <a:p>
            <a:pPr algn="l">
              <a:lnSpc>
                <a:spcPts val="4237"/>
              </a:lnSpc>
            </a:pP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-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Có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khả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năng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quan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sát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điều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chỉnh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sửa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sai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các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lỗi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trong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tác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nghiêng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mình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</a:t>
            </a:r>
          </a:p>
          <a:p>
            <a:pPr algn="l">
              <a:lnSpc>
                <a:spcPts val="4237"/>
              </a:lnSpc>
            </a:pP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-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Thể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hiện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được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ý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thức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tự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giác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tinh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thần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tập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thể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đoàn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kết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giúp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đỡ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lẫn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nhau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trong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luyện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tập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và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đấu</a:t>
            </a:r>
            <a:endParaRPr lang="en-US" sz="4000" dirty="0">
              <a:solidFill>
                <a:srgbClr val="FFFFFF"/>
              </a:solidFill>
              <a:latin typeface="Times New Roman" panose="02020603050405020304" pitchFamily="18" charset="0"/>
              <a:ea typeface="Agrandir Medium"/>
              <a:cs typeface="Times New Roman" panose="02020603050405020304" pitchFamily="18" charset="0"/>
              <a:sym typeface="Agrandir Medium"/>
            </a:endParaRPr>
          </a:p>
          <a:p>
            <a:pPr marL="0" lvl="0" indent="0" algn="l">
              <a:lnSpc>
                <a:spcPts val="4237"/>
              </a:lnSpc>
              <a:spcBef>
                <a:spcPct val="0"/>
              </a:spcBef>
            </a:pPr>
            <a:endParaRPr lang="en-US" sz="2599" dirty="0">
              <a:solidFill>
                <a:srgbClr val="FFFFFF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r="-83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468837" y="8685775"/>
            <a:ext cx="6517111" cy="2916407"/>
          </a:xfrm>
          <a:custGeom>
            <a:avLst/>
            <a:gdLst/>
            <a:ahLst/>
            <a:cxnLst/>
            <a:rect l="l" t="t" r="r" b="b"/>
            <a:pathLst>
              <a:path w="6517111" h="2916407">
                <a:moveTo>
                  <a:pt x="0" y="0"/>
                </a:moveTo>
                <a:lnTo>
                  <a:pt x="6517111" y="0"/>
                </a:lnTo>
                <a:lnTo>
                  <a:pt x="6517111" y="2916408"/>
                </a:lnTo>
                <a:lnTo>
                  <a:pt x="0" y="2916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82643" y="-412187"/>
            <a:ext cx="6670249" cy="1592522"/>
          </a:xfrm>
          <a:custGeom>
            <a:avLst/>
            <a:gdLst/>
            <a:ahLst/>
            <a:cxnLst/>
            <a:rect l="l" t="t" r="r" b="b"/>
            <a:pathLst>
              <a:path w="6670249" h="1592522">
                <a:moveTo>
                  <a:pt x="0" y="0"/>
                </a:moveTo>
                <a:lnTo>
                  <a:pt x="6670249" y="0"/>
                </a:lnTo>
                <a:lnTo>
                  <a:pt x="6670249" y="1592522"/>
                </a:lnTo>
                <a:lnTo>
                  <a:pt x="0" y="1592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59300" y="1779686"/>
            <a:ext cx="2446977" cy="2939311"/>
          </a:xfrm>
          <a:custGeom>
            <a:avLst/>
            <a:gdLst/>
            <a:ahLst/>
            <a:cxnLst/>
            <a:rect l="l" t="t" r="r" b="b"/>
            <a:pathLst>
              <a:path w="2446977" h="2939311">
                <a:moveTo>
                  <a:pt x="0" y="0"/>
                </a:moveTo>
                <a:lnTo>
                  <a:pt x="2446977" y="0"/>
                </a:lnTo>
                <a:lnTo>
                  <a:pt x="2446977" y="2939311"/>
                </a:lnTo>
                <a:lnTo>
                  <a:pt x="0" y="293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052402" y="589234"/>
            <a:ext cx="5416435" cy="827237"/>
          </a:xfrm>
          <a:custGeom>
            <a:avLst/>
            <a:gdLst/>
            <a:ahLst/>
            <a:cxnLst/>
            <a:rect l="l" t="t" r="r" b="b"/>
            <a:pathLst>
              <a:path w="5416435" h="827237">
                <a:moveTo>
                  <a:pt x="0" y="0"/>
                </a:moveTo>
                <a:lnTo>
                  <a:pt x="5416435" y="0"/>
                </a:lnTo>
                <a:lnTo>
                  <a:pt x="5416435" y="827238"/>
                </a:lnTo>
                <a:lnTo>
                  <a:pt x="0" y="8272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729948" y="9258300"/>
            <a:ext cx="6242672" cy="1771358"/>
          </a:xfrm>
          <a:custGeom>
            <a:avLst/>
            <a:gdLst/>
            <a:ahLst/>
            <a:cxnLst/>
            <a:rect l="l" t="t" r="r" b="b"/>
            <a:pathLst>
              <a:path w="6242672" h="1771358">
                <a:moveTo>
                  <a:pt x="0" y="0"/>
                </a:moveTo>
                <a:lnTo>
                  <a:pt x="6242672" y="0"/>
                </a:lnTo>
                <a:lnTo>
                  <a:pt x="6242672" y="1771358"/>
                </a:lnTo>
                <a:lnTo>
                  <a:pt x="0" y="17713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75121" y="9107385"/>
            <a:ext cx="6397553" cy="2942875"/>
          </a:xfrm>
          <a:custGeom>
            <a:avLst/>
            <a:gdLst/>
            <a:ahLst/>
            <a:cxnLst/>
            <a:rect l="l" t="t" r="r" b="b"/>
            <a:pathLst>
              <a:path w="6397553" h="2942875">
                <a:moveTo>
                  <a:pt x="0" y="0"/>
                </a:moveTo>
                <a:lnTo>
                  <a:pt x="6397554" y="0"/>
                </a:lnTo>
                <a:lnTo>
                  <a:pt x="6397554" y="2942875"/>
                </a:lnTo>
                <a:lnTo>
                  <a:pt x="0" y="29428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800000">
            <a:off x="13216435" y="-2666503"/>
            <a:ext cx="3866169" cy="3846838"/>
          </a:xfrm>
          <a:custGeom>
            <a:avLst/>
            <a:gdLst/>
            <a:ahLst/>
            <a:cxnLst/>
            <a:rect l="l" t="t" r="r" b="b"/>
            <a:pathLst>
              <a:path w="3866169" h="3846838">
                <a:moveTo>
                  <a:pt x="0" y="0"/>
                </a:moveTo>
                <a:lnTo>
                  <a:pt x="3866169" y="0"/>
                </a:lnTo>
                <a:lnTo>
                  <a:pt x="3866169" y="3846838"/>
                </a:lnTo>
                <a:lnTo>
                  <a:pt x="0" y="38468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-4581420" y="4960948"/>
            <a:ext cx="6397553" cy="2942875"/>
          </a:xfrm>
          <a:custGeom>
            <a:avLst/>
            <a:gdLst/>
            <a:ahLst/>
            <a:cxnLst/>
            <a:rect l="l" t="t" r="r" b="b"/>
            <a:pathLst>
              <a:path w="6397553" h="2942875">
                <a:moveTo>
                  <a:pt x="0" y="0"/>
                </a:moveTo>
                <a:lnTo>
                  <a:pt x="6397553" y="0"/>
                </a:lnTo>
                <a:lnTo>
                  <a:pt x="6397553" y="2942874"/>
                </a:lnTo>
                <a:lnTo>
                  <a:pt x="0" y="29428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2840880" y="5621651"/>
            <a:ext cx="13389720" cy="3872785"/>
          </a:xfrm>
          <a:custGeom>
            <a:avLst/>
            <a:gdLst/>
            <a:ahLst/>
            <a:cxnLst/>
            <a:rect l="l" t="t" r="r" b="b"/>
            <a:pathLst>
              <a:path w="9259585" h="3330965">
                <a:moveTo>
                  <a:pt x="0" y="0"/>
                </a:moveTo>
                <a:lnTo>
                  <a:pt x="9259584" y="0"/>
                </a:lnTo>
                <a:lnTo>
                  <a:pt x="9259584" y="3330964"/>
                </a:lnTo>
                <a:lnTo>
                  <a:pt x="0" y="333096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  <a:ln w="38100">
            <a:solidFill>
              <a:schemeClr val="accent1"/>
            </a:solidFill>
          </a:ln>
        </p:spPr>
      </p:sp>
      <p:sp>
        <p:nvSpPr>
          <p:cNvPr id="12" name="TextBox 12"/>
          <p:cNvSpPr txBox="1"/>
          <p:nvPr/>
        </p:nvSpPr>
        <p:spPr>
          <a:xfrm>
            <a:off x="2840879" y="1922561"/>
            <a:ext cx="12606243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spc="-192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MỞ ĐẦU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40879" y="2678212"/>
            <a:ext cx="10444093" cy="267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49" lvl="1" indent="-474975" algn="l">
              <a:lnSpc>
                <a:spcPts val="7171"/>
              </a:lnSpc>
              <a:buAutoNum type="arabicPeriod"/>
            </a:pPr>
            <a:r>
              <a:rPr lang="en-US" sz="4399" b="1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Khởi</a:t>
            </a:r>
            <a:r>
              <a:rPr lang="en-US" sz="4399" b="1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b="1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động</a:t>
            </a:r>
            <a:endParaRPr lang="en-US" sz="4399" b="1" dirty="0">
              <a:solidFill>
                <a:srgbClr val="FFFFFF"/>
              </a:solidFill>
              <a:latin typeface="Times New Roman" panose="02020603050405020304" pitchFamily="18" charset="0"/>
              <a:ea typeface="Agrandir Medium"/>
              <a:cs typeface="Times New Roman" panose="02020603050405020304" pitchFamily="18" charset="0"/>
              <a:sym typeface="Agrandir Medium"/>
            </a:endParaRPr>
          </a:p>
          <a:p>
            <a:pPr algn="l">
              <a:lnSpc>
                <a:spcPts val="7171"/>
              </a:lnSpc>
            </a:pPr>
            <a:r>
              <a:rPr lang="en-US" sz="4399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Khởi</a:t>
            </a:r>
            <a:r>
              <a:rPr lang="en-US" sz="4399" u="sng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động</a:t>
            </a:r>
            <a:r>
              <a:rPr lang="en-US" sz="4399" u="sng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chung</a:t>
            </a:r>
            <a:endParaRPr lang="en-US" sz="4399" u="sng" dirty="0">
              <a:solidFill>
                <a:srgbClr val="FFFFFF"/>
              </a:solidFill>
              <a:latin typeface="Times New Roman" panose="02020603050405020304" pitchFamily="18" charset="0"/>
              <a:ea typeface="Agrandir Medium"/>
              <a:cs typeface="Times New Roman" panose="02020603050405020304" pitchFamily="18" charset="0"/>
              <a:sym typeface="Agrandir Medium"/>
            </a:endParaRPr>
          </a:p>
          <a:p>
            <a:pPr marL="949949" lvl="1" indent="-474975" algn="l">
              <a:lnSpc>
                <a:spcPts val="7171"/>
              </a:lnSpc>
              <a:buFont typeface="Arial"/>
              <a:buChar char="•"/>
            </a:pP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Xoay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các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khớp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(H.1).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r="-83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468837" y="8685775"/>
            <a:ext cx="6517111" cy="2916407"/>
          </a:xfrm>
          <a:custGeom>
            <a:avLst/>
            <a:gdLst/>
            <a:ahLst/>
            <a:cxnLst/>
            <a:rect l="l" t="t" r="r" b="b"/>
            <a:pathLst>
              <a:path w="6517111" h="2916407">
                <a:moveTo>
                  <a:pt x="0" y="0"/>
                </a:moveTo>
                <a:lnTo>
                  <a:pt x="6517111" y="0"/>
                </a:lnTo>
                <a:lnTo>
                  <a:pt x="6517111" y="2916408"/>
                </a:lnTo>
                <a:lnTo>
                  <a:pt x="0" y="2916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82643" y="-412187"/>
            <a:ext cx="6670249" cy="1592522"/>
          </a:xfrm>
          <a:custGeom>
            <a:avLst/>
            <a:gdLst/>
            <a:ahLst/>
            <a:cxnLst/>
            <a:rect l="l" t="t" r="r" b="b"/>
            <a:pathLst>
              <a:path w="6670249" h="1592522">
                <a:moveTo>
                  <a:pt x="0" y="0"/>
                </a:moveTo>
                <a:lnTo>
                  <a:pt x="6670249" y="0"/>
                </a:lnTo>
                <a:lnTo>
                  <a:pt x="6670249" y="1592522"/>
                </a:lnTo>
                <a:lnTo>
                  <a:pt x="0" y="1592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59300" y="1779686"/>
            <a:ext cx="2446977" cy="2939311"/>
          </a:xfrm>
          <a:custGeom>
            <a:avLst/>
            <a:gdLst/>
            <a:ahLst/>
            <a:cxnLst/>
            <a:rect l="l" t="t" r="r" b="b"/>
            <a:pathLst>
              <a:path w="2446977" h="2939311">
                <a:moveTo>
                  <a:pt x="0" y="0"/>
                </a:moveTo>
                <a:lnTo>
                  <a:pt x="2446977" y="0"/>
                </a:lnTo>
                <a:lnTo>
                  <a:pt x="2446977" y="2939311"/>
                </a:lnTo>
                <a:lnTo>
                  <a:pt x="0" y="293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052402" y="589234"/>
            <a:ext cx="5416435" cy="827237"/>
          </a:xfrm>
          <a:custGeom>
            <a:avLst/>
            <a:gdLst/>
            <a:ahLst/>
            <a:cxnLst/>
            <a:rect l="l" t="t" r="r" b="b"/>
            <a:pathLst>
              <a:path w="5416435" h="827237">
                <a:moveTo>
                  <a:pt x="0" y="0"/>
                </a:moveTo>
                <a:lnTo>
                  <a:pt x="5416435" y="0"/>
                </a:lnTo>
                <a:lnTo>
                  <a:pt x="5416435" y="827238"/>
                </a:lnTo>
                <a:lnTo>
                  <a:pt x="0" y="8272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729948" y="9258300"/>
            <a:ext cx="6242672" cy="1771358"/>
          </a:xfrm>
          <a:custGeom>
            <a:avLst/>
            <a:gdLst/>
            <a:ahLst/>
            <a:cxnLst/>
            <a:rect l="l" t="t" r="r" b="b"/>
            <a:pathLst>
              <a:path w="6242672" h="1771358">
                <a:moveTo>
                  <a:pt x="0" y="0"/>
                </a:moveTo>
                <a:lnTo>
                  <a:pt x="6242672" y="0"/>
                </a:lnTo>
                <a:lnTo>
                  <a:pt x="6242672" y="1771358"/>
                </a:lnTo>
                <a:lnTo>
                  <a:pt x="0" y="17713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75121" y="9107385"/>
            <a:ext cx="6397553" cy="2942875"/>
          </a:xfrm>
          <a:custGeom>
            <a:avLst/>
            <a:gdLst/>
            <a:ahLst/>
            <a:cxnLst/>
            <a:rect l="l" t="t" r="r" b="b"/>
            <a:pathLst>
              <a:path w="6397553" h="2942875">
                <a:moveTo>
                  <a:pt x="0" y="0"/>
                </a:moveTo>
                <a:lnTo>
                  <a:pt x="6397554" y="0"/>
                </a:lnTo>
                <a:lnTo>
                  <a:pt x="6397554" y="2942875"/>
                </a:lnTo>
                <a:lnTo>
                  <a:pt x="0" y="29428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800000">
            <a:off x="13216435" y="-2666503"/>
            <a:ext cx="3866169" cy="3846838"/>
          </a:xfrm>
          <a:custGeom>
            <a:avLst/>
            <a:gdLst/>
            <a:ahLst/>
            <a:cxnLst/>
            <a:rect l="l" t="t" r="r" b="b"/>
            <a:pathLst>
              <a:path w="3866169" h="3846838">
                <a:moveTo>
                  <a:pt x="0" y="0"/>
                </a:moveTo>
                <a:lnTo>
                  <a:pt x="3866169" y="0"/>
                </a:lnTo>
                <a:lnTo>
                  <a:pt x="3866169" y="3846838"/>
                </a:lnTo>
                <a:lnTo>
                  <a:pt x="0" y="38468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-4581420" y="4960948"/>
            <a:ext cx="6397553" cy="2942875"/>
          </a:xfrm>
          <a:custGeom>
            <a:avLst/>
            <a:gdLst/>
            <a:ahLst/>
            <a:cxnLst/>
            <a:rect l="l" t="t" r="r" b="b"/>
            <a:pathLst>
              <a:path w="6397553" h="2942875">
                <a:moveTo>
                  <a:pt x="0" y="0"/>
                </a:moveTo>
                <a:lnTo>
                  <a:pt x="6397553" y="0"/>
                </a:lnTo>
                <a:lnTo>
                  <a:pt x="6397553" y="2942874"/>
                </a:lnTo>
                <a:lnTo>
                  <a:pt x="0" y="29428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4442661" y="5466881"/>
            <a:ext cx="9402679" cy="3496029"/>
          </a:xfrm>
          <a:custGeom>
            <a:avLst/>
            <a:gdLst/>
            <a:ahLst/>
            <a:cxnLst/>
            <a:rect l="l" t="t" r="r" b="b"/>
            <a:pathLst>
              <a:path w="9402679" h="3496029">
                <a:moveTo>
                  <a:pt x="0" y="0"/>
                </a:moveTo>
                <a:lnTo>
                  <a:pt x="9402678" y="0"/>
                </a:lnTo>
                <a:lnTo>
                  <a:pt x="9402678" y="3496029"/>
                </a:lnTo>
                <a:lnTo>
                  <a:pt x="0" y="349602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840879" y="1922561"/>
            <a:ext cx="12606243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spc="-192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MỞ ĐẦU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40879" y="2678212"/>
            <a:ext cx="10444093" cy="27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49" lvl="1" indent="-474975" algn="l">
              <a:lnSpc>
                <a:spcPts val="7171"/>
              </a:lnSpc>
              <a:buAutoNum type="arabicPeriod"/>
            </a:pPr>
            <a:r>
              <a:rPr lang="en-US" sz="4399" b="1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Khởi</a:t>
            </a:r>
            <a:r>
              <a:rPr lang="en-US" sz="4399" b="1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b="1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động</a:t>
            </a:r>
            <a:endParaRPr lang="en-US" sz="4399" b="1" dirty="0">
              <a:solidFill>
                <a:srgbClr val="FFFFFF"/>
              </a:solidFill>
              <a:latin typeface="Times New Roman" panose="02020603050405020304" pitchFamily="18" charset="0"/>
              <a:ea typeface="Agrandir Medium"/>
              <a:cs typeface="Times New Roman" panose="02020603050405020304" pitchFamily="18" charset="0"/>
              <a:sym typeface="Agrandir Medium"/>
            </a:endParaRPr>
          </a:p>
          <a:p>
            <a:pPr algn="l">
              <a:lnSpc>
                <a:spcPts val="7171"/>
              </a:lnSpc>
            </a:pPr>
            <a:r>
              <a:rPr lang="en-US" sz="4399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Khởi</a:t>
            </a:r>
            <a:r>
              <a:rPr lang="en-US" sz="4399" u="sng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động</a:t>
            </a:r>
            <a:r>
              <a:rPr lang="en-US" sz="4399" u="sng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chung</a:t>
            </a:r>
            <a:endParaRPr lang="en-US" sz="4399" u="sng" dirty="0">
              <a:solidFill>
                <a:srgbClr val="FFFFFF"/>
              </a:solidFill>
              <a:latin typeface="Times New Roman" panose="02020603050405020304" pitchFamily="18" charset="0"/>
              <a:ea typeface="Agrandir Medium"/>
              <a:cs typeface="Times New Roman" panose="02020603050405020304" pitchFamily="18" charset="0"/>
              <a:sym typeface="Agrandir Medium"/>
            </a:endParaRPr>
          </a:p>
          <a:p>
            <a:pPr marL="949949" lvl="1" indent="-474975" algn="l">
              <a:lnSpc>
                <a:spcPts val="7171"/>
              </a:lnSpc>
              <a:buFont typeface="Arial"/>
              <a:buChar char="•"/>
            </a:pP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Các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động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tác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căng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cơ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(H</a:t>
            </a:r>
            <a:r>
              <a:rPr lang="en-US" sz="4399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.2).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r="-83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468837" y="8685775"/>
            <a:ext cx="6517111" cy="2916407"/>
          </a:xfrm>
          <a:custGeom>
            <a:avLst/>
            <a:gdLst/>
            <a:ahLst/>
            <a:cxnLst/>
            <a:rect l="l" t="t" r="r" b="b"/>
            <a:pathLst>
              <a:path w="6517111" h="2916407">
                <a:moveTo>
                  <a:pt x="0" y="0"/>
                </a:moveTo>
                <a:lnTo>
                  <a:pt x="6517111" y="0"/>
                </a:lnTo>
                <a:lnTo>
                  <a:pt x="6517111" y="2916408"/>
                </a:lnTo>
                <a:lnTo>
                  <a:pt x="0" y="2916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82643" y="-412187"/>
            <a:ext cx="6670249" cy="1592522"/>
          </a:xfrm>
          <a:custGeom>
            <a:avLst/>
            <a:gdLst/>
            <a:ahLst/>
            <a:cxnLst/>
            <a:rect l="l" t="t" r="r" b="b"/>
            <a:pathLst>
              <a:path w="6670249" h="1592522">
                <a:moveTo>
                  <a:pt x="0" y="0"/>
                </a:moveTo>
                <a:lnTo>
                  <a:pt x="6670249" y="0"/>
                </a:lnTo>
                <a:lnTo>
                  <a:pt x="6670249" y="1592522"/>
                </a:lnTo>
                <a:lnTo>
                  <a:pt x="0" y="1592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59300" y="1779686"/>
            <a:ext cx="2446977" cy="2939311"/>
          </a:xfrm>
          <a:custGeom>
            <a:avLst/>
            <a:gdLst/>
            <a:ahLst/>
            <a:cxnLst/>
            <a:rect l="l" t="t" r="r" b="b"/>
            <a:pathLst>
              <a:path w="2446977" h="2939311">
                <a:moveTo>
                  <a:pt x="0" y="0"/>
                </a:moveTo>
                <a:lnTo>
                  <a:pt x="2446977" y="0"/>
                </a:lnTo>
                <a:lnTo>
                  <a:pt x="2446977" y="2939311"/>
                </a:lnTo>
                <a:lnTo>
                  <a:pt x="0" y="293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052402" y="589234"/>
            <a:ext cx="5416435" cy="827237"/>
          </a:xfrm>
          <a:custGeom>
            <a:avLst/>
            <a:gdLst/>
            <a:ahLst/>
            <a:cxnLst/>
            <a:rect l="l" t="t" r="r" b="b"/>
            <a:pathLst>
              <a:path w="5416435" h="827237">
                <a:moveTo>
                  <a:pt x="0" y="0"/>
                </a:moveTo>
                <a:lnTo>
                  <a:pt x="5416435" y="0"/>
                </a:lnTo>
                <a:lnTo>
                  <a:pt x="5416435" y="827238"/>
                </a:lnTo>
                <a:lnTo>
                  <a:pt x="0" y="8272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729948" y="9258300"/>
            <a:ext cx="6242672" cy="1771358"/>
          </a:xfrm>
          <a:custGeom>
            <a:avLst/>
            <a:gdLst/>
            <a:ahLst/>
            <a:cxnLst/>
            <a:rect l="l" t="t" r="r" b="b"/>
            <a:pathLst>
              <a:path w="6242672" h="1771358">
                <a:moveTo>
                  <a:pt x="0" y="0"/>
                </a:moveTo>
                <a:lnTo>
                  <a:pt x="6242672" y="0"/>
                </a:lnTo>
                <a:lnTo>
                  <a:pt x="6242672" y="1771358"/>
                </a:lnTo>
                <a:lnTo>
                  <a:pt x="0" y="17713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75121" y="9107385"/>
            <a:ext cx="6397553" cy="2942875"/>
          </a:xfrm>
          <a:custGeom>
            <a:avLst/>
            <a:gdLst/>
            <a:ahLst/>
            <a:cxnLst/>
            <a:rect l="l" t="t" r="r" b="b"/>
            <a:pathLst>
              <a:path w="6397553" h="2942875">
                <a:moveTo>
                  <a:pt x="0" y="0"/>
                </a:moveTo>
                <a:lnTo>
                  <a:pt x="6397554" y="0"/>
                </a:lnTo>
                <a:lnTo>
                  <a:pt x="6397554" y="2942875"/>
                </a:lnTo>
                <a:lnTo>
                  <a:pt x="0" y="29428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800000">
            <a:off x="13216435" y="-2666503"/>
            <a:ext cx="3866169" cy="3846838"/>
          </a:xfrm>
          <a:custGeom>
            <a:avLst/>
            <a:gdLst/>
            <a:ahLst/>
            <a:cxnLst/>
            <a:rect l="l" t="t" r="r" b="b"/>
            <a:pathLst>
              <a:path w="3866169" h="3846838">
                <a:moveTo>
                  <a:pt x="0" y="0"/>
                </a:moveTo>
                <a:lnTo>
                  <a:pt x="3866169" y="0"/>
                </a:lnTo>
                <a:lnTo>
                  <a:pt x="3866169" y="3846838"/>
                </a:lnTo>
                <a:lnTo>
                  <a:pt x="0" y="38468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-4581420" y="4960948"/>
            <a:ext cx="6397553" cy="2942875"/>
          </a:xfrm>
          <a:custGeom>
            <a:avLst/>
            <a:gdLst/>
            <a:ahLst/>
            <a:cxnLst/>
            <a:rect l="l" t="t" r="r" b="b"/>
            <a:pathLst>
              <a:path w="6397553" h="2942875">
                <a:moveTo>
                  <a:pt x="0" y="0"/>
                </a:moveTo>
                <a:lnTo>
                  <a:pt x="6397553" y="0"/>
                </a:lnTo>
                <a:lnTo>
                  <a:pt x="6397553" y="2942874"/>
                </a:lnTo>
                <a:lnTo>
                  <a:pt x="0" y="29428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4089858" y="5466881"/>
            <a:ext cx="9610012" cy="3520377"/>
          </a:xfrm>
          <a:custGeom>
            <a:avLst/>
            <a:gdLst/>
            <a:ahLst/>
            <a:cxnLst/>
            <a:rect l="l" t="t" r="r" b="b"/>
            <a:pathLst>
              <a:path w="9610012" h="3520377">
                <a:moveTo>
                  <a:pt x="0" y="0"/>
                </a:moveTo>
                <a:lnTo>
                  <a:pt x="9610011" y="0"/>
                </a:lnTo>
                <a:lnTo>
                  <a:pt x="9610011" y="3520377"/>
                </a:lnTo>
                <a:lnTo>
                  <a:pt x="0" y="352037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840879" y="1922561"/>
            <a:ext cx="12606243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spc="-192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MỞ ĐẦU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40879" y="2678212"/>
            <a:ext cx="10444093" cy="278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49" lvl="1" indent="-474975" algn="l">
              <a:lnSpc>
                <a:spcPts val="7171"/>
              </a:lnSpc>
              <a:buAutoNum type="arabicPeriod"/>
            </a:pPr>
            <a:r>
              <a:rPr lang="en-US" sz="4399" b="1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Khởi</a:t>
            </a:r>
            <a:r>
              <a:rPr lang="en-US" sz="4399" b="1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b="1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động</a:t>
            </a:r>
            <a:endParaRPr lang="en-US" sz="4399" b="1" dirty="0">
              <a:solidFill>
                <a:srgbClr val="FFFFFF"/>
              </a:solidFill>
              <a:latin typeface="Times New Roman" panose="02020603050405020304" pitchFamily="18" charset="0"/>
              <a:ea typeface="Agrandir Medium"/>
              <a:cs typeface="Times New Roman" panose="02020603050405020304" pitchFamily="18" charset="0"/>
              <a:sym typeface="Agrandir Medium"/>
            </a:endParaRPr>
          </a:p>
          <a:p>
            <a:pPr algn="l">
              <a:lnSpc>
                <a:spcPts val="7171"/>
              </a:lnSpc>
            </a:pPr>
            <a:r>
              <a:rPr lang="en-US" sz="4399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Khởi</a:t>
            </a:r>
            <a:r>
              <a:rPr lang="en-US" sz="4399" u="sng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động</a:t>
            </a:r>
            <a:r>
              <a:rPr lang="en-US" sz="4399" u="sng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chung</a:t>
            </a:r>
            <a:endParaRPr lang="en-US" sz="4399" u="sng" dirty="0">
              <a:solidFill>
                <a:srgbClr val="FFFFFF"/>
              </a:solidFill>
              <a:latin typeface="Times New Roman" panose="02020603050405020304" pitchFamily="18" charset="0"/>
              <a:ea typeface="Agrandir Medium"/>
              <a:cs typeface="Times New Roman" panose="02020603050405020304" pitchFamily="18" charset="0"/>
              <a:sym typeface="Agrandir Medium"/>
            </a:endParaRPr>
          </a:p>
          <a:p>
            <a:pPr marL="949949" lvl="1" indent="-474975" algn="l">
              <a:lnSpc>
                <a:spcPts val="7171"/>
              </a:lnSpc>
              <a:buFont typeface="Arial"/>
              <a:buChar char="•"/>
            </a:pP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Các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động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tác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di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chuyển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(H</a:t>
            </a:r>
            <a:r>
              <a:rPr lang="en-US" sz="4399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.3).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r="-83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468837" y="8685775"/>
            <a:ext cx="6517111" cy="2916407"/>
          </a:xfrm>
          <a:custGeom>
            <a:avLst/>
            <a:gdLst/>
            <a:ahLst/>
            <a:cxnLst/>
            <a:rect l="l" t="t" r="r" b="b"/>
            <a:pathLst>
              <a:path w="6517111" h="2916407">
                <a:moveTo>
                  <a:pt x="0" y="0"/>
                </a:moveTo>
                <a:lnTo>
                  <a:pt x="6517111" y="0"/>
                </a:lnTo>
                <a:lnTo>
                  <a:pt x="6517111" y="2916408"/>
                </a:lnTo>
                <a:lnTo>
                  <a:pt x="0" y="2916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82643" y="-412187"/>
            <a:ext cx="6670249" cy="1592522"/>
          </a:xfrm>
          <a:custGeom>
            <a:avLst/>
            <a:gdLst/>
            <a:ahLst/>
            <a:cxnLst/>
            <a:rect l="l" t="t" r="r" b="b"/>
            <a:pathLst>
              <a:path w="6670249" h="1592522">
                <a:moveTo>
                  <a:pt x="0" y="0"/>
                </a:moveTo>
                <a:lnTo>
                  <a:pt x="6670249" y="0"/>
                </a:lnTo>
                <a:lnTo>
                  <a:pt x="6670249" y="1592522"/>
                </a:lnTo>
                <a:lnTo>
                  <a:pt x="0" y="1592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59300" y="1779686"/>
            <a:ext cx="2446977" cy="2939311"/>
          </a:xfrm>
          <a:custGeom>
            <a:avLst/>
            <a:gdLst/>
            <a:ahLst/>
            <a:cxnLst/>
            <a:rect l="l" t="t" r="r" b="b"/>
            <a:pathLst>
              <a:path w="2446977" h="2939311">
                <a:moveTo>
                  <a:pt x="0" y="0"/>
                </a:moveTo>
                <a:lnTo>
                  <a:pt x="2446977" y="0"/>
                </a:lnTo>
                <a:lnTo>
                  <a:pt x="2446977" y="2939311"/>
                </a:lnTo>
                <a:lnTo>
                  <a:pt x="0" y="293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052402" y="589234"/>
            <a:ext cx="5416435" cy="827237"/>
          </a:xfrm>
          <a:custGeom>
            <a:avLst/>
            <a:gdLst/>
            <a:ahLst/>
            <a:cxnLst/>
            <a:rect l="l" t="t" r="r" b="b"/>
            <a:pathLst>
              <a:path w="5416435" h="827237">
                <a:moveTo>
                  <a:pt x="0" y="0"/>
                </a:moveTo>
                <a:lnTo>
                  <a:pt x="5416435" y="0"/>
                </a:lnTo>
                <a:lnTo>
                  <a:pt x="5416435" y="827238"/>
                </a:lnTo>
                <a:lnTo>
                  <a:pt x="0" y="8272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729948" y="9258300"/>
            <a:ext cx="6242672" cy="1771358"/>
          </a:xfrm>
          <a:custGeom>
            <a:avLst/>
            <a:gdLst/>
            <a:ahLst/>
            <a:cxnLst/>
            <a:rect l="l" t="t" r="r" b="b"/>
            <a:pathLst>
              <a:path w="6242672" h="1771358">
                <a:moveTo>
                  <a:pt x="0" y="0"/>
                </a:moveTo>
                <a:lnTo>
                  <a:pt x="6242672" y="0"/>
                </a:lnTo>
                <a:lnTo>
                  <a:pt x="6242672" y="1771358"/>
                </a:lnTo>
                <a:lnTo>
                  <a:pt x="0" y="17713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75121" y="9107385"/>
            <a:ext cx="6397553" cy="2942875"/>
          </a:xfrm>
          <a:custGeom>
            <a:avLst/>
            <a:gdLst/>
            <a:ahLst/>
            <a:cxnLst/>
            <a:rect l="l" t="t" r="r" b="b"/>
            <a:pathLst>
              <a:path w="6397553" h="2942875">
                <a:moveTo>
                  <a:pt x="0" y="0"/>
                </a:moveTo>
                <a:lnTo>
                  <a:pt x="6397554" y="0"/>
                </a:lnTo>
                <a:lnTo>
                  <a:pt x="6397554" y="2942875"/>
                </a:lnTo>
                <a:lnTo>
                  <a:pt x="0" y="29428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800000">
            <a:off x="13216435" y="-2666503"/>
            <a:ext cx="3866169" cy="3846838"/>
          </a:xfrm>
          <a:custGeom>
            <a:avLst/>
            <a:gdLst/>
            <a:ahLst/>
            <a:cxnLst/>
            <a:rect l="l" t="t" r="r" b="b"/>
            <a:pathLst>
              <a:path w="3866169" h="3846838">
                <a:moveTo>
                  <a:pt x="0" y="0"/>
                </a:moveTo>
                <a:lnTo>
                  <a:pt x="3866169" y="0"/>
                </a:lnTo>
                <a:lnTo>
                  <a:pt x="3866169" y="3846838"/>
                </a:lnTo>
                <a:lnTo>
                  <a:pt x="0" y="38468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-4581420" y="4960948"/>
            <a:ext cx="6397553" cy="2942875"/>
          </a:xfrm>
          <a:custGeom>
            <a:avLst/>
            <a:gdLst/>
            <a:ahLst/>
            <a:cxnLst/>
            <a:rect l="l" t="t" r="r" b="b"/>
            <a:pathLst>
              <a:path w="6397553" h="2942875">
                <a:moveTo>
                  <a:pt x="0" y="0"/>
                </a:moveTo>
                <a:lnTo>
                  <a:pt x="6397553" y="0"/>
                </a:lnTo>
                <a:lnTo>
                  <a:pt x="6397553" y="2942874"/>
                </a:lnTo>
                <a:lnTo>
                  <a:pt x="0" y="29428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TextBox 11"/>
          <p:cNvSpPr txBox="1"/>
          <p:nvPr/>
        </p:nvSpPr>
        <p:spPr>
          <a:xfrm>
            <a:off x="2840879" y="1922561"/>
            <a:ext cx="12606243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spc="-192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MỞ ĐẦU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40879" y="2678212"/>
            <a:ext cx="13948622" cy="459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49" lvl="1" indent="-474975" algn="l">
              <a:lnSpc>
                <a:spcPts val="7171"/>
              </a:lnSpc>
              <a:buAutoNum type="arabicPeriod"/>
            </a:pPr>
            <a:r>
              <a:rPr lang="en-US" sz="4399" b="1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Khởi</a:t>
            </a:r>
            <a:r>
              <a:rPr lang="en-US" sz="4399" b="1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b="1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động</a:t>
            </a:r>
            <a:endParaRPr lang="en-US" sz="4399" b="1" dirty="0">
              <a:solidFill>
                <a:srgbClr val="FFFFFF"/>
              </a:solidFill>
              <a:latin typeface="Times New Roman" panose="02020603050405020304" pitchFamily="18" charset="0"/>
              <a:ea typeface="Agrandir Medium"/>
              <a:cs typeface="Times New Roman" panose="02020603050405020304" pitchFamily="18" charset="0"/>
              <a:sym typeface="Agrandir Medium"/>
            </a:endParaRPr>
          </a:p>
          <a:p>
            <a:pPr algn="l">
              <a:lnSpc>
                <a:spcPts val="7171"/>
              </a:lnSpc>
            </a:pPr>
            <a:r>
              <a:rPr lang="en-US" sz="4399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Khởi</a:t>
            </a:r>
            <a:r>
              <a:rPr lang="en-US" sz="4399" u="sng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động</a:t>
            </a:r>
            <a:r>
              <a:rPr lang="en-US" sz="4399" u="sng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chuyên</a:t>
            </a:r>
            <a:r>
              <a:rPr lang="en-US" sz="4399" u="sng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u="sng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môn</a:t>
            </a:r>
            <a:endParaRPr lang="en-US" sz="4399" u="sng" dirty="0">
              <a:solidFill>
                <a:srgbClr val="FFFFFF"/>
              </a:solidFill>
              <a:latin typeface="Times New Roman" panose="02020603050405020304" pitchFamily="18" charset="0"/>
              <a:ea typeface="Agrandir Medium"/>
              <a:cs typeface="Times New Roman" panose="02020603050405020304" pitchFamily="18" charset="0"/>
              <a:sym typeface="Agrandir Medium"/>
            </a:endParaRPr>
          </a:p>
          <a:p>
            <a:pPr marL="949949" lvl="1" indent="-474975" algn="l">
              <a:lnSpc>
                <a:spcPts val="7171"/>
              </a:lnSpc>
              <a:buFont typeface="Arial"/>
              <a:buChar char="•"/>
            </a:pP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Ném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nẩy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lên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bằng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hai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qua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lại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(H.4a).</a:t>
            </a:r>
          </a:p>
          <a:p>
            <a:pPr marL="949949" lvl="1" indent="-474975" algn="l">
              <a:lnSpc>
                <a:spcPts val="7171"/>
              </a:lnSpc>
              <a:buFont typeface="Arial"/>
              <a:buChar char="•"/>
            </a:pP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Tại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chổ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đập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xuống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sân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qua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lại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(H.4b).</a:t>
            </a:r>
          </a:p>
          <a:p>
            <a:pPr marL="949949" lvl="1" indent="-474975" algn="l">
              <a:lnSpc>
                <a:spcPts val="7171"/>
              </a:lnSpc>
              <a:buFont typeface="Arial"/>
              <a:buChar char="•"/>
            </a:pP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cao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trước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mặt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qua </a:t>
            </a:r>
            <a:r>
              <a:rPr lang="en-US" sz="43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lại</a:t>
            </a:r>
            <a:r>
              <a:rPr lang="en-US" sz="43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r="-83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468837" y="8685775"/>
            <a:ext cx="6517111" cy="2916407"/>
          </a:xfrm>
          <a:custGeom>
            <a:avLst/>
            <a:gdLst/>
            <a:ahLst/>
            <a:cxnLst/>
            <a:rect l="l" t="t" r="r" b="b"/>
            <a:pathLst>
              <a:path w="6517111" h="2916407">
                <a:moveTo>
                  <a:pt x="0" y="0"/>
                </a:moveTo>
                <a:lnTo>
                  <a:pt x="6517111" y="0"/>
                </a:lnTo>
                <a:lnTo>
                  <a:pt x="6517111" y="2916408"/>
                </a:lnTo>
                <a:lnTo>
                  <a:pt x="0" y="2916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82643" y="-412187"/>
            <a:ext cx="6670249" cy="1592522"/>
          </a:xfrm>
          <a:custGeom>
            <a:avLst/>
            <a:gdLst/>
            <a:ahLst/>
            <a:cxnLst/>
            <a:rect l="l" t="t" r="r" b="b"/>
            <a:pathLst>
              <a:path w="6670249" h="1592522">
                <a:moveTo>
                  <a:pt x="0" y="0"/>
                </a:moveTo>
                <a:lnTo>
                  <a:pt x="6670249" y="0"/>
                </a:lnTo>
                <a:lnTo>
                  <a:pt x="6670249" y="1592522"/>
                </a:lnTo>
                <a:lnTo>
                  <a:pt x="0" y="1592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59300" y="1779686"/>
            <a:ext cx="2446977" cy="2939311"/>
          </a:xfrm>
          <a:custGeom>
            <a:avLst/>
            <a:gdLst/>
            <a:ahLst/>
            <a:cxnLst/>
            <a:rect l="l" t="t" r="r" b="b"/>
            <a:pathLst>
              <a:path w="2446977" h="2939311">
                <a:moveTo>
                  <a:pt x="0" y="0"/>
                </a:moveTo>
                <a:lnTo>
                  <a:pt x="2446977" y="0"/>
                </a:lnTo>
                <a:lnTo>
                  <a:pt x="2446977" y="2939311"/>
                </a:lnTo>
                <a:lnTo>
                  <a:pt x="0" y="29393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052402" y="589234"/>
            <a:ext cx="5416435" cy="827237"/>
          </a:xfrm>
          <a:custGeom>
            <a:avLst/>
            <a:gdLst/>
            <a:ahLst/>
            <a:cxnLst/>
            <a:rect l="l" t="t" r="r" b="b"/>
            <a:pathLst>
              <a:path w="5416435" h="827237">
                <a:moveTo>
                  <a:pt x="0" y="0"/>
                </a:moveTo>
                <a:lnTo>
                  <a:pt x="5416435" y="0"/>
                </a:lnTo>
                <a:lnTo>
                  <a:pt x="5416435" y="827238"/>
                </a:lnTo>
                <a:lnTo>
                  <a:pt x="0" y="8272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729948" y="9258300"/>
            <a:ext cx="6242672" cy="1771358"/>
          </a:xfrm>
          <a:custGeom>
            <a:avLst/>
            <a:gdLst/>
            <a:ahLst/>
            <a:cxnLst/>
            <a:rect l="l" t="t" r="r" b="b"/>
            <a:pathLst>
              <a:path w="6242672" h="1771358">
                <a:moveTo>
                  <a:pt x="0" y="0"/>
                </a:moveTo>
                <a:lnTo>
                  <a:pt x="6242672" y="0"/>
                </a:lnTo>
                <a:lnTo>
                  <a:pt x="6242672" y="1771358"/>
                </a:lnTo>
                <a:lnTo>
                  <a:pt x="0" y="17713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75121" y="9107385"/>
            <a:ext cx="6397553" cy="2942875"/>
          </a:xfrm>
          <a:custGeom>
            <a:avLst/>
            <a:gdLst/>
            <a:ahLst/>
            <a:cxnLst/>
            <a:rect l="l" t="t" r="r" b="b"/>
            <a:pathLst>
              <a:path w="6397553" h="2942875">
                <a:moveTo>
                  <a:pt x="0" y="0"/>
                </a:moveTo>
                <a:lnTo>
                  <a:pt x="6397554" y="0"/>
                </a:lnTo>
                <a:lnTo>
                  <a:pt x="6397554" y="2942875"/>
                </a:lnTo>
                <a:lnTo>
                  <a:pt x="0" y="29428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800000">
            <a:off x="13216435" y="-2666503"/>
            <a:ext cx="3866169" cy="3846838"/>
          </a:xfrm>
          <a:custGeom>
            <a:avLst/>
            <a:gdLst/>
            <a:ahLst/>
            <a:cxnLst/>
            <a:rect l="l" t="t" r="r" b="b"/>
            <a:pathLst>
              <a:path w="3866169" h="3846838">
                <a:moveTo>
                  <a:pt x="0" y="0"/>
                </a:moveTo>
                <a:lnTo>
                  <a:pt x="3866169" y="0"/>
                </a:lnTo>
                <a:lnTo>
                  <a:pt x="3866169" y="3846838"/>
                </a:lnTo>
                <a:lnTo>
                  <a:pt x="0" y="38468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-4581420" y="4960948"/>
            <a:ext cx="6397553" cy="2942875"/>
          </a:xfrm>
          <a:custGeom>
            <a:avLst/>
            <a:gdLst/>
            <a:ahLst/>
            <a:cxnLst/>
            <a:rect l="l" t="t" r="r" b="b"/>
            <a:pathLst>
              <a:path w="6397553" h="2942875">
                <a:moveTo>
                  <a:pt x="0" y="0"/>
                </a:moveTo>
                <a:lnTo>
                  <a:pt x="6397553" y="0"/>
                </a:lnTo>
                <a:lnTo>
                  <a:pt x="6397553" y="2942874"/>
                </a:lnTo>
                <a:lnTo>
                  <a:pt x="0" y="29428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864749" y="2262297"/>
            <a:ext cx="15345935" cy="5999264"/>
          </a:xfrm>
          <a:custGeom>
            <a:avLst/>
            <a:gdLst/>
            <a:ahLst/>
            <a:cxnLst/>
            <a:rect l="l" t="t" r="r" b="b"/>
            <a:pathLst>
              <a:path w="15345935" h="5999264">
                <a:moveTo>
                  <a:pt x="0" y="0"/>
                </a:moveTo>
                <a:lnTo>
                  <a:pt x="15345935" y="0"/>
                </a:lnTo>
                <a:lnTo>
                  <a:pt x="15345935" y="5999264"/>
                </a:lnTo>
                <a:lnTo>
                  <a:pt x="0" y="599926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t="-2922"/>
            </a:stretch>
          </a:blipFill>
          <a:ln w="38100">
            <a:solidFill>
              <a:schemeClr val="tx1"/>
            </a:solidFill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r="-83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68854" y="2557349"/>
            <a:ext cx="6701341" cy="5172303"/>
          </a:xfrm>
          <a:custGeom>
            <a:avLst/>
            <a:gdLst/>
            <a:ahLst/>
            <a:cxnLst/>
            <a:rect l="l" t="t" r="r" b="b"/>
            <a:pathLst>
              <a:path w="6701341" h="5172303">
                <a:moveTo>
                  <a:pt x="0" y="0"/>
                </a:moveTo>
                <a:lnTo>
                  <a:pt x="6701341" y="0"/>
                </a:lnTo>
                <a:lnTo>
                  <a:pt x="6701341" y="5172302"/>
                </a:lnTo>
                <a:lnTo>
                  <a:pt x="0" y="51723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171575"/>
            <a:ext cx="8520156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 spc="-192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2. TRÒ CHƠI HỖ TRỢ KHỞI ĐỘNG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033372"/>
            <a:ext cx="9572583" cy="5103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Dụng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cụ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: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còi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</a:t>
            </a:r>
          </a:p>
          <a:p>
            <a:pPr algn="l">
              <a:lnSpc>
                <a:spcPts val="3749"/>
              </a:lnSpc>
            </a:pP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Cách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thực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hiện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: Chia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người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chơi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thành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nhiều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có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số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người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bằng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nhau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mỗi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đứng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thành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vòng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tròn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mặt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hướng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tâm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 Khi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có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hiệu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lệnh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người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chơi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thực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hiện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tác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chuyên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cao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qua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lại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cho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người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cùng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trong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vòng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tròn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quy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định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làm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rơi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chạm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sân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trước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là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thua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cuộc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(H.5).</a:t>
            </a:r>
          </a:p>
          <a:p>
            <a:pPr algn="l">
              <a:lnSpc>
                <a:spcPts val="3749"/>
              </a:lnSpc>
            </a:pP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Lưu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ý: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Không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chuyền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trả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lại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cho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người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vừa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chuyển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cho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mình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</a:t>
            </a:r>
          </a:p>
          <a:p>
            <a:pPr marL="0" lvl="0" indent="0" algn="l">
              <a:lnSpc>
                <a:spcPts val="2934"/>
              </a:lnSpc>
              <a:spcBef>
                <a:spcPct val="0"/>
              </a:spcBef>
            </a:pPr>
            <a:endParaRPr lang="en-US" sz="2300" dirty="0">
              <a:solidFill>
                <a:srgbClr val="FFFFFF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04950" y="3317876"/>
            <a:ext cx="8520156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  <a:spcBef>
                <a:spcPct val="0"/>
              </a:spcBef>
            </a:pPr>
            <a:r>
              <a:rPr lang="en-US" sz="3999" spc="-95" dirty="0">
                <a:solidFill>
                  <a:srgbClr val="303030"/>
                </a:solidFill>
                <a:highlight>
                  <a:srgbClr val="FFFF00"/>
                </a:highlight>
                <a:latin typeface="Alata"/>
                <a:ea typeface="Alata"/>
                <a:cs typeface="Alata"/>
                <a:sym typeface="Alata"/>
              </a:rPr>
              <a:t>KHÔNG ĐỂ BÓNG RƠI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r="-8341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152525"/>
            <a:ext cx="7639050" cy="2212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spc="-167" dirty="0">
                <a:solidFill>
                  <a:srgbClr val="FFFFFF"/>
                </a:solidFill>
                <a:latin typeface="Times New Roman" panose="02020603050405020304" pitchFamily="18" charset="0"/>
                <a:ea typeface="TT Milks Casual 700 One"/>
                <a:cs typeface="Times New Roman" panose="02020603050405020304" pitchFamily="18" charset="0"/>
                <a:sym typeface="TT Milks Casual 700 One"/>
              </a:rPr>
              <a:t>KIẾN THỨC MỚI</a:t>
            </a:r>
          </a:p>
          <a:p>
            <a:pPr algn="l">
              <a:lnSpc>
                <a:spcPts val="5000"/>
              </a:lnSpc>
            </a:pPr>
            <a:r>
              <a:rPr lang="en-US" sz="5000" spc="-120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KĨ THUẬT PHÁT BÓNG THẤP TAY NGHIÊNG MÌNH (H.6).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213093"/>
            <a:ext cx="7639050" cy="471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Kĩ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thuật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nghiêng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mình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có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đặc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điểm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là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vai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người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hướng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vào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lưới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ở TTCB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và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điểm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tiếp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xúc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của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đánh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vào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hơn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vai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Ưu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điểm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của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kĩ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thuật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thấp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nghiêng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mình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là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lực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mạnh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do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động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tác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vung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đánh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có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biên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lớn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quỹ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đạo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bay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của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sát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lưới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gây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khó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khăn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cho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đối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phương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khi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đỡ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799" dirty="0">
                <a:solidFill>
                  <a:srgbClr val="FFFFFF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</a:t>
            </a:r>
          </a:p>
          <a:p>
            <a:pPr marL="0" lvl="0" indent="0" algn="l">
              <a:lnSpc>
                <a:spcPts val="5052"/>
              </a:lnSpc>
              <a:spcBef>
                <a:spcPct val="0"/>
              </a:spcBef>
            </a:pPr>
            <a:endParaRPr lang="en-US" sz="2799" dirty="0">
              <a:solidFill>
                <a:srgbClr val="FFFFFF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9784783" y="1365020"/>
            <a:ext cx="7097287" cy="2434044"/>
            <a:chOff x="0" y="0"/>
            <a:chExt cx="2213460" cy="7591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13460" cy="759115"/>
            </a:xfrm>
            <a:custGeom>
              <a:avLst/>
              <a:gdLst/>
              <a:ahLst/>
              <a:cxnLst/>
              <a:rect l="l" t="t" r="r" b="b"/>
              <a:pathLst>
                <a:path w="2213460" h="759115">
                  <a:moveTo>
                    <a:pt x="19635" y="0"/>
                  </a:moveTo>
                  <a:lnTo>
                    <a:pt x="2193825" y="0"/>
                  </a:lnTo>
                  <a:cubicBezTo>
                    <a:pt x="2204669" y="0"/>
                    <a:pt x="2213460" y="8791"/>
                    <a:pt x="2213460" y="19635"/>
                  </a:cubicBezTo>
                  <a:lnTo>
                    <a:pt x="2213460" y="739480"/>
                  </a:lnTo>
                  <a:cubicBezTo>
                    <a:pt x="2213460" y="750324"/>
                    <a:pt x="2204669" y="759115"/>
                    <a:pt x="2193825" y="759115"/>
                  </a:cubicBezTo>
                  <a:lnTo>
                    <a:pt x="19635" y="759115"/>
                  </a:lnTo>
                  <a:cubicBezTo>
                    <a:pt x="14427" y="759115"/>
                    <a:pt x="9433" y="757047"/>
                    <a:pt x="5751" y="753364"/>
                  </a:cubicBezTo>
                  <a:cubicBezTo>
                    <a:pt x="2069" y="749682"/>
                    <a:pt x="0" y="744688"/>
                    <a:pt x="0" y="739480"/>
                  </a:cubicBezTo>
                  <a:lnTo>
                    <a:pt x="0" y="19635"/>
                  </a:lnTo>
                  <a:cubicBezTo>
                    <a:pt x="0" y="8791"/>
                    <a:pt x="8791" y="0"/>
                    <a:pt x="19635" y="0"/>
                  </a:cubicBezTo>
                  <a:close/>
                </a:path>
              </a:pathLst>
            </a:custGeom>
            <a:solidFill>
              <a:srgbClr val="DEE19A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2213460" cy="730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2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84783" y="3925191"/>
            <a:ext cx="7097287" cy="2434044"/>
            <a:chOff x="0" y="0"/>
            <a:chExt cx="2213460" cy="7591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13460" cy="759115"/>
            </a:xfrm>
            <a:custGeom>
              <a:avLst/>
              <a:gdLst/>
              <a:ahLst/>
              <a:cxnLst/>
              <a:rect l="l" t="t" r="r" b="b"/>
              <a:pathLst>
                <a:path w="2213460" h="759115">
                  <a:moveTo>
                    <a:pt x="19635" y="0"/>
                  </a:moveTo>
                  <a:lnTo>
                    <a:pt x="2193825" y="0"/>
                  </a:lnTo>
                  <a:cubicBezTo>
                    <a:pt x="2204669" y="0"/>
                    <a:pt x="2213460" y="8791"/>
                    <a:pt x="2213460" y="19635"/>
                  </a:cubicBezTo>
                  <a:lnTo>
                    <a:pt x="2213460" y="739480"/>
                  </a:lnTo>
                  <a:cubicBezTo>
                    <a:pt x="2213460" y="750324"/>
                    <a:pt x="2204669" y="759115"/>
                    <a:pt x="2193825" y="759115"/>
                  </a:cubicBezTo>
                  <a:lnTo>
                    <a:pt x="19635" y="759115"/>
                  </a:lnTo>
                  <a:cubicBezTo>
                    <a:pt x="14427" y="759115"/>
                    <a:pt x="9433" y="757047"/>
                    <a:pt x="5751" y="753364"/>
                  </a:cubicBezTo>
                  <a:cubicBezTo>
                    <a:pt x="2069" y="749682"/>
                    <a:pt x="0" y="744688"/>
                    <a:pt x="0" y="739480"/>
                  </a:cubicBezTo>
                  <a:lnTo>
                    <a:pt x="0" y="19635"/>
                  </a:lnTo>
                  <a:cubicBezTo>
                    <a:pt x="0" y="8791"/>
                    <a:pt x="8791" y="0"/>
                    <a:pt x="19635" y="0"/>
                  </a:cubicBezTo>
                  <a:close/>
                </a:path>
              </a:pathLst>
            </a:custGeom>
            <a:solidFill>
              <a:srgbClr val="DEE19A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2213460" cy="730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2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784783" y="6531360"/>
            <a:ext cx="7097287" cy="2390619"/>
            <a:chOff x="0" y="0"/>
            <a:chExt cx="2213460" cy="7591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13460" cy="759115"/>
            </a:xfrm>
            <a:custGeom>
              <a:avLst/>
              <a:gdLst/>
              <a:ahLst/>
              <a:cxnLst/>
              <a:rect l="l" t="t" r="r" b="b"/>
              <a:pathLst>
                <a:path w="2213460" h="759115">
                  <a:moveTo>
                    <a:pt x="19635" y="0"/>
                  </a:moveTo>
                  <a:lnTo>
                    <a:pt x="2193825" y="0"/>
                  </a:lnTo>
                  <a:cubicBezTo>
                    <a:pt x="2204669" y="0"/>
                    <a:pt x="2213460" y="8791"/>
                    <a:pt x="2213460" y="19635"/>
                  </a:cubicBezTo>
                  <a:lnTo>
                    <a:pt x="2213460" y="739480"/>
                  </a:lnTo>
                  <a:cubicBezTo>
                    <a:pt x="2213460" y="750324"/>
                    <a:pt x="2204669" y="759115"/>
                    <a:pt x="2193825" y="759115"/>
                  </a:cubicBezTo>
                  <a:lnTo>
                    <a:pt x="19635" y="759115"/>
                  </a:lnTo>
                  <a:cubicBezTo>
                    <a:pt x="14427" y="759115"/>
                    <a:pt x="9433" y="757047"/>
                    <a:pt x="5751" y="753364"/>
                  </a:cubicBezTo>
                  <a:cubicBezTo>
                    <a:pt x="2069" y="749682"/>
                    <a:pt x="0" y="744688"/>
                    <a:pt x="0" y="739480"/>
                  </a:cubicBezTo>
                  <a:lnTo>
                    <a:pt x="0" y="19635"/>
                  </a:lnTo>
                  <a:cubicBezTo>
                    <a:pt x="0" y="8791"/>
                    <a:pt x="8791" y="0"/>
                    <a:pt x="19635" y="0"/>
                  </a:cubicBezTo>
                  <a:close/>
                </a:path>
              </a:pathLst>
            </a:custGeom>
            <a:solidFill>
              <a:srgbClr val="DEE19A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2213460" cy="730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070978" y="6649861"/>
            <a:ext cx="6563779" cy="16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0"/>
              </a:lnSpc>
            </a:pP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Kết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thúc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: Sau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đánh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phải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vươn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theo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hướng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về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phía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trước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lên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cao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(H.6d),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chân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phải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theo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đã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bước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lên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trước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để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giữ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thăng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bằng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và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nhanh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chóng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di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chuyển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vào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sân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(H.6e).</a:t>
            </a:r>
          </a:p>
          <a:p>
            <a:pPr marL="0" lvl="0" indent="0" algn="l">
              <a:lnSpc>
                <a:spcPts val="3260"/>
              </a:lnSpc>
              <a:spcBef>
                <a:spcPct val="0"/>
              </a:spcBef>
            </a:pPr>
            <a:endParaRPr lang="en-US" sz="2000" dirty="0">
              <a:solidFill>
                <a:srgbClr val="303030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070978" y="3991370"/>
            <a:ext cx="6563779" cy="2539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1"/>
              </a:lnSpc>
            </a:pP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Thực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hiện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động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tác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: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Từ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TTCB,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trái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tung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lên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cao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khoảng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50 cm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hơi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chếch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về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phía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trước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mặt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(H.6b),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kết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hợp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chuyển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trọng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tâm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sang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chân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trái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xoay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người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hướng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lưới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đồng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thời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phải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vung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từ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sau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ra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trước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đánh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vào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phần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dưới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sau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ở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tầm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ngang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thắt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(H.6c).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Lòng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bàn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căng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cứng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(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hoặc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nắm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)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khi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tiếp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xúc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để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tăng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thêm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lực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cho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quả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phát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bóng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.</a:t>
            </a:r>
          </a:p>
          <a:p>
            <a:pPr marL="0" lvl="0" indent="0" algn="l">
              <a:lnSpc>
                <a:spcPts val="3423"/>
              </a:lnSpc>
              <a:spcBef>
                <a:spcPct val="0"/>
              </a:spcBef>
            </a:pPr>
            <a:endParaRPr lang="en-US" sz="1700" dirty="0">
              <a:solidFill>
                <a:srgbClr val="303030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070978" y="1654558"/>
            <a:ext cx="6563779" cy="1807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6"/>
              </a:lnSpc>
            </a:pP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TTCB: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Đứng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hai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chân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rộng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bằng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vai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trọng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lượng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cơ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thể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dồn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đều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trên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hai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chân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hông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và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vai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trái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hướng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lưới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trái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đỡ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bỏng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ngang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thắt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lưng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,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tay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phải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co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tự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nhiên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về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phía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sau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 (</a:t>
            </a:r>
            <a:r>
              <a:rPr lang="en-US" sz="2000" dirty="0" err="1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Н.ба</a:t>
            </a:r>
            <a:r>
              <a:rPr lang="en-US" sz="2000" dirty="0">
                <a:solidFill>
                  <a:srgbClr val="303030"/>
                </a:solidFill>
                <a:latin typeface="Times New Roman" panose="02020603050405020304" pitchFamily="18" charset="0"/>
                <a:ea typeface="Agrandir Medium"/>
                <a:cs typeface="Times New Roman" panose="02020603050405020304" pitchFamily="18" charset="0"/>
                <a:sym typeface="Agrandir Medium"/>
              </a:rPr>
              <a:t>). </a:t>
            </a:r>
          </a:p>
          <a:p>
            <a:pPr marL="0" lvl="0" indent="0" algn="l">
              <a:lnSpc>
                <a:spcPts val="3586"/>
              </a:lnSpc>
              <a:spcBef>
                <a:spcPct val="0"/>
              </a:spcBef>
            </a:pPr>
            <a:endParaRPr lang="en-US" sz="2200" dirty="0">
              <a:solidFill>
                <a:srgbClr val="303030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1347</Words>
  <Application>Microsoft Office PowerPoint</Application>
  <PresentationFormat>Custom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Bungee</vt:lpstr>
      <vt:lpstr>TT Milks Casual 700 One</vt:lpstr>
      <vt:lpstr>Times New Roman</vt:lpstr>
      <vt:lpstr>Calibri</vt:lpstr>
      <vt:lpstr>Alata</vt:lpstr>
      <vt:lpstr>Agrandir Medium</vt:lpstr>
      <vt:lpstr>Arial</vt:lpstr>
      <vt:lpstr>Chonburi</vt:lpstr>
      <vt:lpstr>Baloo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2: kĩ thuật phát bóng thấp tay</dc:title>
  <cp:lastModifiedBy>Nguyen Thi Thanh Nhi</cp:lastModifiedBy>
  <cp:revision>3</cp:revision>
  <dcterms:created xsi:type="dcterms:W3CDTF">2006-08-16T00:00:00Z</dcterms:created>
  <dcterms:modified xsi:type="dcterms:W3CDTF">2024-08-24T02:45:29Z</dcterms:modified>
  <dc:identifier>DAGNLd4slWo</dc:identifier>
</cp:coreProperties>
</file>