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7" r:id="rId3"/>
    <p:sldMasterId id="2147483729" r:id="rId4"/>
  </p:sldMasterIdLst>
  <p:notesMasterIdLst>
    <p:notesMasterId r:id="rId30"/>
  </p:notesMasterIdLst>
  <p:sldIdLst>
    <p:sldId id="258" r:id="rId5"/>
    <p:sldId id="282" r:id="rId6"/>
    <p:sldId id="2007577896" r:id="rId7"/>
    <p:sldId id="2007577954" r:id="rId8"/>
    <p:sldId id="2007577968" r:id="rId9"/>
    <p:sldId id="260" r:id="rId10"/>
    <p:sldId id="2007578451" r:id="rId11"/>
    <p:sldId id="2007578453" r:id="rId12"/>
    <p:sldId id="2007578452" r:id="rId13"/>
    <p:sldId id="2007577961" r:id="rId14"/>
    <p:sldId id="2007578454" r:id="rId15"/>
    <p:sldId id="2007578455" r:id="rId16"/>
    <p:sldId id="2007577932" r:id="rId17"/>
    <p:sldId id="2007578458" r:id="rId18"/>
    <p:sldId id="2007578456" r:id="rId19"/>
    <p:sldId id="2007577970" r:id="rId20"/>
    <p:sldId id="2007578457" r:id="rId21"/>
    <p:sldId id="2007577972" r:id="rId22"/>
    <p:sldId id="513" r:id="rId23"/>
    <p:sldId id="2007577956" r:id="rId24"/>
    <p:sldId id="2007578459" r:id="rId25"/>
    <p:sldId id="2007578460" r:id="rId26"/>
    <p:sldId id="2007577967" r:id="rId27"/>
    <p:sldId id="2007578012" r:id="rId28"/>
    <p:sldId id="20075779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DFB1"/>
    <a:srgbClr val="FFD7C4"/>
    <a:srgbClr val="B584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9D7E3-C706-443D-B417-79ECC94D7C10}" type="datetimeFigureOut">
              <a:rPr lang="en-SG" smtClean="0"/>
              <a:t>28/7/2024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235BB-ADB5-4AC7-B01C-38201DB79411}" type="slidenum">
              <a:rPr lang="en-SG" smtClean="0"/>
              <a:t>‹#›</a:t>
            </a:fld>
            <a:endParaRPr lang="en-SG"/>
          </a:p>
        </p:txBody>
      </p:sp>
    </p:spTree>
    <p:extLst>
      <p:ext uri="{BB962C8B-B14F-4D97-AF65-F5344CB8AC3E}">
        <p14:creationId xmlns:p14="http://schemas.microsoft.com/office/powerpoint/2010/main" val="371115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66235BB-ADB5-4AC7-B01C-38201DB79411}" type="slidenum">
              <a:rPr lang="en-SG" smtClean="0"/>
              <a:t>5</a:t>
            </a:fld>
            <a:endParaRPr lang="en-SG"/>
          </a:p>
        </p:txBody>
      </p:sp>
    </p:spTree>
    <p:extLst>
      <p:ext uri="{BB962C8B-B14F-4D97-AF65-F5344CB8AC3E}">
        <p14:creationId xmlns:p14="http://schemas.microsoft.com/office/powerpoint/2010/main" val="320750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66235BB-ADB5-4AC7-B01C-38201DB79411}" type="slidenum">
              <a:rPr lang="en-SG" smtClean="0"/>
              <a:t>16</a:t>
            </a:fld>
            <a:endParaRPr lang="en-SG"/>
          </a:p>
        </p:txBody>
      </p:sp>
    </p:spTree>
    <p:extLst>
      <p:ext uri="{BB962C8B-B14F-4D97-AF65-F5344CB8AC3E}">
        <p14:creationId xmlns:p14="http://schemas.microsoft.com/office/powerpoint/2010/main" val="256788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66235BB-ADB5-4AC7-B01C-38201DB79411}" type="slidenum">
              <a:rPr lang="en-SG" smtClean="0"/>
              <a:t>18</a:t>
            </a:fld>
            <a:endParaRPr lang="en-SG"/>
          </a:p>
        </p:txBody>
      </p:sp>
    </p:spTree>
    <p:extLst>
      <p:ext uri="{BB962C8B-B14F-4D97-AF65-F5344CB8AC3E}">
        <p14:creationId xmlns:p14="http://schemas.microsoft.com/office/powerpoint/2010/main" val="406998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66235BB-ADB5-4AC7-B01C-38201DB79411}" type="slidenum">
              <a:rPr lang="en-SG" smtClean="0"/>
              <a:t>21</a:t>
            </a:fld>
            <a:endParaRPr lang="en-SG"/>
          </a:p>
        </p:txBody>
      </p:sp>
    </p:spTree>
    <p:extLst>
      <p:ext uri="{BB962C8B-B14F-4D97-AF65-F5344CB8AC3E}">
        <p14:creationId xmlns:p14="http://schemas.microsoft.com/office/powerpoint/2010/main" val="515362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66235BB-ADB5-4AC7-B01C-38201DB79411}" type="slidenum">
              <a:rPr lang="en-SG" smtClean="0"/>
              <a:t>22</a:t>
            </a:fld>
            <a:endParaRPr lang="en-SG"/>
          </a:p>
        </p:txBody>
      </p:sp>
    </p:spTree>
    <p:extLst>
      <p:ext uri="{BB962C8B-B14F-4D97-AF65-F5344CB8AC3E}">
        <p14:creationId xmlns:p14="http://schemas.microsoft.com/office/powerpoint/2010/main" val="81678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F66235BB-ADB5-4AC7-B01C-38201DB79411}" type="slidenum">
              <a:rPr lang="en-SG" smtClean="0"/>
              <a:t>24</a:t>
            </a:fld>
            <a:endParaRPr lang="en-SG"/>
          </a:p>
        </p:txBody>
      </p:sp>
    </p:spTree>
    <p:extLst>
      <p:ext uri="{BB962C8B-B14F-4D97-AF65-F5344CB8AC3E}">
        <p14:creationId xmlns:p14="http://schemas.microsoft.com/office/powerpoint/2010/main" val="339461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98915e9a0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98915e9a0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5281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915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74777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794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55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41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020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07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0253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62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693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701371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193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259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671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7131" y="1563767"/>
            <a:ext cx="5680400" cy="29260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647131" y="4451433"/>
            <a:ext cx="4617600" cy="639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267">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6655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377846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027548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9" name="Google Shape;19;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137767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15600" y="491767"/>
            <a:ext cx="113608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9629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4" name="Google Shape;2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832090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3134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498215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 name="Google Shape;30;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1" name="Google Shape;31;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466110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1483794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436733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609881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448E4C-D8F9-40E9-8CA8-A75B4564C30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6082831-AD50-401F-90BD-C48D0C6ED374}"/>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18006B5-B24B-4390-8D9C-BEE5C1410F27}"/>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5" name="页脚占位符 4">
            <a:extLst>
              <a:ext uri="{FF2B5EF4-FFF2-40B4-BE49-F238E27FC236}">
                <a16:creationId xmlns:a16="http://schemas.microsoft.com/office/drawing/2014/main" id="{3A2CCD10-AE61-4E7B-9215-8271C8E691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BB2643-111C-41B5-9F8C-F5AE4B36BED6}"/>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8760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5C462F-4A90-4080-86DD-897451C43A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C1A31F-627E-4EFF-AB5B-4EE228A528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BEC41D-BF1C-4F25-A35D-00F45BEF6706}"/>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5" name="页脚占位符 4">
            <a:extLst>
              <a:ext uri="{FF2B5EF4-FFF2-40B4-BE49-F238E27FC236}">
                <a16:creationId xmlns:a16="http://schemas.microsoft.com/office/drawing/2014/main" id="{DAA8E386-83A6-4346-8EC6-91EBC30713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7DC17E9-F8E1-4197-8E10-893C5B2BD9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42271541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761295-5AD5-43D2-A248-1C1413001FBF}"/>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8F1CBE9-4A74-421A-88C3-2674932FD62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CA043132-6FB2-4829-B2F3-F1719C8C8857}"/>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5" name="页脚占位符 4">
            <a:extLst>
              <a:ext uri="{FF2B5EF4-FFF2-40B4-BE49-F238E27FC236}">
                <a16:creationId xmlns:a16="http://schemas.microsoft.com/office/drawing/2014/main" id="{D812A6BB-8924-42C9-8331-0214705A5A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FF261A-1130-4F14-BC03-329CD617804B}"/>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1743009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7CF2C0-F5EC-4BCF-94F6-5188FF2BE1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0F69B3-4B27-4017-8317-8D7F32F226CC}"/>
              </a:ext>
            </a:extLst>
          </p:cNvPr>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4661E3F-B0D5-446A-ACCC-B7B6BD647D59}"/>
              </a:ext>
            </a:extLst>
          </p:cNvPr>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74B621A-4319-43E9-BC0C-5CBBC3D88E66}"/>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6" name="页脚占位符 5">
            <a:extLst>
              <a:ext uri="{FF2B5EF4-FFF2-40B4-BE49-F238E27FC236}">
                <a16:creationId xmlns:a16="http://schemas.microsoft.com/office/drawing/2014/main" id="{09343777-540A-4198-A5A6-2CBBE423FD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7FF6A1-8632-403A-88EE-6A1433DC387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81304132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E63300-84CF-487C-8FA5-CF6DBAAF681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E0C3A55-A1DA-40F6-AA54-C5F6AD99C2CE}"/>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583C1EC-92E0-4401-8BA2-9C930B0830AA}"/>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FB45DF5-EE32-4128-A239-15515989A94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7D8731D-0B1E-4617-A523-716DA7D33F4B}"/>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76733D-96D2-464D-999F-1CFB982CCCBC}"/>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8" name="页脚占位符 7">
            <a:extLst>
              <a:ext uri="{FF2B5EF4-FFF2-40B4-BE49-F238E27FC236}">
                <a16:creationId xmlns:a16="http://schemas.microsoft.com/office/drawing/2014/main" id="{8679606B-1FB4-45B5-802D-D79F31083FA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D9FDED-03FD-4ACA-A5D2-8E72F4A35169}"/>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205602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832A10-1890-4012-9557-C32285029D2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4B3A02E-2C7B-416E-9E9A-AA17EDE97439}"/>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4" name="页脚占位符 3">
            <a:extLst>
              <a:ext uri="{FF2B5EF4-FFF2-40B4-BE49-F238E27FC236}">
                <a16:creationId xmlns:a16="http://schemas.microsoft.com/office/drawing/2014/main" id="{5877476C-4C98-4D31-805C-FB546A69C4D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6E61F00-ADA6-41F0-9CBF-062BF5DD8113}"/>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4069572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86543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974B89-9D3C-4B11-BFAC-00B12AACAC2E}"/>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3" name="页脚占位符 2">
            <a:extLst>
              <a:ext uri="{FF2B5EF4-FFF2-40B4-BE49-F238E27FC236}">
                <a16:creationId xmlns:a16="http://schemas.microsoft.com/office/drawing/2014/main" id="{C9F7A01F-16DC-4271-9163-603DC8EB94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D4B5988-0A61-4324-AC85-123A75D9AEEF}"/>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26228763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B776ED-6332-499F-A510-202AA67E229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136A2E8-5045-4518-AF9D-8FB129DAAE0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9B2D7A7-5F13-48E8-88BE-6CB0A4FBFFA1}"/>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5C72E07-5683-4744-BD13-5753DADD9678}"/>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6" name="页脚占位符 5">
            <a:extLst>
              <a:ext uri="{FF2B5EF4-FFF2-40B4-BE49-F238E27FC236}">
                <a16:creationId xmlns:a16="http://schemas.microsoft.com/office/drawing/2014/main" id="{06B5290A-F425-45F3-9E56-7D065E370CB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97CDACB-CA36-4D9C-9C8A-81A6414DA41A}"/>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76171646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BAE9-5A80-4BBF-BE2A-CD8D29C9EED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7867C28-013F-4B9D-9A54-54109F53AD4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DD8878E6-51B0-485A-8262-6AE32A36B1C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E24F2A2-1E2A-4C92-9B62-52826469E876}"/>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6" name="页脚占位符 5">
            <a:extLst>
              <a:ext uri="{FF2B5EF4-FFF2-40B4-BE49-F238E27FC236}">
                <a16:creationId xmlns:a16="http://schemas.microsoft.com/office/drawing/2014/main" id="{441A2A51-DA88-45AE-B070-95FF3D9460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6CF88B7-695A-4564-BE4C-93B99EC027D7}"/>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1144270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D2BEC-48A8-47E7-B9FC-43C85E9FF11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9E9E81-C02B-42A9-96F1-689AD239AB1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AE4E2B-1E73-41B0-B161-0C02B9A70486}"/>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5" name="页脚占位符 4">
            <a:extLst>
              <a:ext uri="{FF2B5EF4-FFF2-40B4-BE49-F238E27FC236}">
                <a16:creationId xmlns:a16="http://schemas.microsoft.com/office/drawing/2014/main" id="{3F3F3BFE-390A-44C7-9FA2-3ED96DC7C6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5D0D4A-B7A2-42FC-81A9-7B6DB6BCB7A8}"/>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0072794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FAE9DAA-C1C6-40E4-9F4B-44E665AE7DB1}"/>
              </a:ext>
            </a:extLst>
          </p:cNvPr>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897D10-2400-40B2-ACCF-5357112D85DE}"/>
              </a:ext>
            </a:extLst>
          </p:cNvPr>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26F1F44-AE81-492F-A017-E60E2B9706DB}"/>
              </a:ext>
            </a:extLst>
          </p:cNvPr>
          <p:cNvSpPr>
            <a:spLocks noGrp="1"/>
          </p:cNvSpPr>
          <p:nvPr>
            <p:ph type="dt" sz="half" idx="10"/>
          </p:nvPr>
        </p:nvSpPr>
        <p:spPr/>
        <p:txBody>
          <a:bodyPr/>
          <a:lstStyle/>
          <a:p>
            <a:fld id="{2A00D888-544E-4077-B3F0-7E1D3E6D39A3}" type="datetimeFigureOut">
              <a:rPr lang="zh-CN" altLang="en-US" smtClean="0"/>
              <a:t>2024/7/28</a:t>
            </a:fld>
            <a:endParaRPr lang="zh-CN" altLang="en-US"/>
          </a:p>
        </p:txBody>
      </p:sp>
      <p:sp>
        <p:nvSpPr>
          <p:cNvPr id="5" name="页脚占位符 4">
            <a:extLst>
              <a:ext uri="{FF2B5EF4-FFF2-40B4-BE49-F238E27FC236}">
                <a16:creationId xmlns:a16="http://schemas.microsoft.com/office/drawing/2014/main" id="{B1487E45-48E0-43C6-8C56-6C80E0EA051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9EB30BD-EDDB-4B65-BBFB-50BC413438B4}"/>
              </a:ext>
            </a:extLst>
          </p:cNvPr>
          <p:cNvSpPr>
            <a:spLocks noGrp="1"/>
          </p:cNvSpPr>
          <p:nvPr>
            <p:ph type="sldNum" sz="quarter" idx="12"/>
          </p:nvPr>
        </p:nvSpPr>
        <p:spPr/>
        <p:txBody>
          <a:body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344639073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86648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03652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859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6613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28/7/2024</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0993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28/7/2024</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106632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28/7/2024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50696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960924180"/>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orient="horz" pos="1620">
          <p15:clr>
            <a:srgbClr val="EA4335"/>
          </p15:clr>
        </p15:guide>
        <p15:guide id="3">
          <p15:clr>
            <a:srgbClr val="EA4335"/>
          </p15:clr>
        </p15:guide>
        <p15:guide id="4" pos="5760">
          <p15:clr>
            <a:srgbClr val="EA4335"/>
          </p15:clr>
        </p15:guide>
        <p15:guide id="5" orient="horz">
          <p15:clr>
            <a:srgbClr val="EA4335"/>
          </p15:clr>
        </p15:guide>
        <p15:guide id="6" orient="horz" pos="3240">
          <p15:clr>
            <a:srgbClr val="EA4335"/>
          </p15:clr>
        </p15:guide>
        <p15:guide id="7" pos="113">
          <p15:clr>
            <a:srgbClr val="EA4335"/>
          </p15:clr>
        </p15:guide>
        <p15:guide id="8" orient="horz" pos="102">
          <p15:clr>
            <a:srgbClr val="EA4335"/>
          </p15:clr>
        </p15:guide>
        <p15:guide id="9" orient="horz" pos="3138">
          <p15:clr>
            <a:srgbClr val="EA4335"/>
          </p15:clr>
        </p15:guide>
        <p15:guide id="10" pos="5642">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B81E27-4FCA-443A-8CE1-8735EC681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154F792-AF1D-47B5-BEE0-9DE180E71EAA}"/>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9AE9EB0-E4F4-4C1F-B803-D3D29AA4C0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0D888-544E-4077-B3F0-7E1D3E6D39A3}" type="datetimeFigureOut">
              <a:rPr lang="zh-CN" altLang="en-US" smtClean="0"/>
              <a:t>2024/7/28</a:t>
            </a:fld>
            <a:endParaRPr lang="zh-CN" altLang="en-US"/>
          </a:p>
        </p:txBody>
      </p:sp>
      <p:sp>
        <p:nvSpPr>
          <p:cNvPr id="5" name="页脚占位符 4">
            <a:extLst>
              <a:ext uri="{FF2B5EF4-FFF2-40B4-BE49-F238E27FC236}">
                <a16:creationId xmlns:a16="http://schemas.microsoft.com/office/drawing/2014/main" id="{D8B3D2F7-2BC5-4E89-9C21-5CEC07BA118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566B03C-BD0D-4DD7-8A1B-0B34CB719C1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A6F8C-78BF-48EB-A58E-20A03D149246}" type="slidenum">
              <a:rPr lang="zh-CN" altLang="en-US" smtClean="0"/>
              <a:t>‹#›</a:t>
            </a:fld>
            <a:endParaRPr lang="zh-CN" altLang="en-US"/>
          </a:p>
        </p:txBody>
      </p:sp>
    </p:spTree>
    <p:extLst>
      <p:ext uri="{BB962C8B-B14F-4D97-AF65-F5344CB8AC3E}">
        <p14:creationId xmlns:p14="http://schemas.microsoft.com/office/powerpoint/2010/main" val="232536071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32.sv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38.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4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2.svg"/><Relationship Id="rId5" Type="http://schemas.openxmlformats.org/officeDocument/2006/relationships/image" Target="../media/image27.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8.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2.png"/><Relationship Id="rId18" Type="http://schemas.openxmlformats.org/officeDocument/2006/relationships/image" Target="../media/image57.svg"/><Relationship Id="rId3" Type="http://schemas.openxmlformats.org/officeDocument/2006/relationships/image" Target="../media/image8.png"/><Relationship Id="rId7" Type="http://schemas.openxmlformats.org/officeDocument/2006/relationships/image" Target="../media/image30.png"/><Relationship Id="rId12" Type="http://schemas.openxmlformats.org/officeDocument/2006/relationships/image" Target="../media/image51.sv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55.svg"/><Relationship Id="rId20" Type="http://schemas.openxmlformats.org/officeDocument/2006/relationships/image" Target="../media/image59.sv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image" Target="../media/image33.png"/><Relationship Id="rId10" Type="http://schemas.openxmlformats.org/officeDocument/2006/relationships/image" Target="../media/image49.svg"/><Relationship Id="rId19"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26.png"/><Relationship Id="rId14" Type="http://schemas.openxmlformats.org/officeDocument/2006/relationships/image" Target="../media/image53.sv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image" Target="../media/image19.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787C1-00F6-DA72-49C3-0A8BB59ABDD8}"/>
              </a:ext>
            </a:extLst>
          </p:cNvPr>
          <p:cNvPicPr>
            <a:picLocks noChangeAspect="1"/>
          </p:cNvPicPr>
          <p:nvPr/>
        </p:nvPicPr>
        <p:blipFill>
          <a:blip r:embed="rId2"/>
          <a:stretch>
            <a:fillRect/>
          </a:stretch>
        </p:blipFill>
        <p:spPr>
          <a:xfrm>
            <a:off x="0" y="0"/>
            <a:ext cx="12192000" cy="6854653"/>
          </a:xfrm>
          <a:prstGeom prst="rect">
            <a:avLst/>
          </a:prstGeom>
        </p:spPr>
      </p:pic>
      <p:sp>
        <p:nvSpPr>
          <p:cNvPr id="2" name="Rectangle 1">
            <a:extLst>
              <a:ext uri="{FF2B5EF4-FFF2-40B4-BE49-F238E27FC236}">
                <a16:creationId xmlns:a16="http://schemas.microsoft.com/office/drawing/2014/main" id="{9C760D3A-F630-05F0-352F-054A466455B6}"/>
              </a:ext>
            </a:extLst>
          </p:cNvPr>
          <p:cNvSpPr/>
          <p:nvPr/>
        </p:nvSpPr>
        <p:spPr>
          <a:xfrm>
            <a:off x="2442258" y="1523444"/>
            <a:ext cx="7709902" cy="221599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b="1" noProof="0" dirty="0">
                <a:solidFill>
                  <a:prstClr val="white"/>
                </a:solidFill>
                <a:latin typeface="Times New Roman" panose="02020603050405020304" pitchFamily="18" charset="0"/>
                <a:cs typeface="Times New Roman" panose="02020603050405020304" pitchFamily="18" charset="0"/>
              </a:rPr>
              <a:t>ÔN TẬP</a:t>
            </a:r>
            <a:endParaRPr kumimoji="0" lang="en-SG" sz="13800" b="0" i="0" u="none" strike="noStrike" kern="1200" cap="none" spc="0" normalizeH="0" baseline="0" noProof="0" dirty="0">
              <a:ln>
                <a:noFill/>
              </a:ln>
              <a:solidFill>
                <a:schemeClr val="accent4">
                  <a:lumMod val="60000"/>
                  <a:lumOff val="40000"/>
                </a:schemeClr>
              </a:solidFill>
              <a:effectLst/>
              <a:uLnTx/>
              <a:uFillTx/>
              <a:latin typeface="Times New Roman" panose="02020603050405020304" pitchFamily="18" charset="0"/>
              <a:cs typeface="Times New Roman" panose="02020603050405020304" pitchFamily="18" charset="0"/>
            </a:endParaRPr>
          </a:p>
        </p:txBody>
      </p:sp>
      <p:sp>
        <p:nvSpPr>
          <p:cNvPr id="5" name="Freeform 4">
            <a:extLst>
              <a:ext uri="{FF2B5EF4-FFF2-40B4-BE49-F238E27FC236}">
                <a16:creationId xmlns:a16="http://schemas.microsoft.com/office/drawing/2014/main" id="{FEFA7631-A5C6-F3F1-37B5-9AE7E75583E6}"/>
              </a:ext>
            </a:extLst>
          </p:cNvPr>
          <p:cNvSpPr/>
          <p:nvPr/>
        </p:nvSpPr>
        <p:spPr>
          <a:xfrm>
            <a:off x="162045" y="4722471"/>
            <a:ext cx="3090441" cy="2030475"/>
          </a:xfrm>
          <a:custGeom>
            <a:avLst/>
            <a:gdLst/>
            <a:ahLst/>
            <a:cxnLst/>
            <a:rect l="l" t="t" r="r" b="b"/>
            <a:pathLst>
              <a:path w="3964422" h="3185953">
                <a:moveTo>
                  <a:pt x="0" y="0"/>
                </a:moveTo>
                <a:lnTo>
                  <a:pt x="3964422" y="0"/>
                </a:lnTo>
                <a:lnTo>
                  <a:pt x="3964422" y="3185953"/>
                </a:lnTo>
                <a:lnTo>
                  <a:pt x="0" y="318595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Google Shape;1888;p33">
            <a:extLst>
              <a:ext uri="{FF2B5EF4-FFF2-40B4-BE49-F238E27FC236}">
                <a16:creationId xmlns:a16="http://schemas.microsoft.com/office/drawing/2014/main" id="{91AC8897-A561-7585-E081-4174F1D8EB38}"/>
              </a:ext>
            </a:extLst>
          </p:cNvPr>
          <p:cNvSpPr/>
          <p:nvPr/>
        </p:nvSpPr>
        <p:spPr>
          <a:xfrm>
            <a:off x="3075549" y="5227934"/>
            <a:ext cx="4887703" cy="1118382"/>
          </a:xfrm>
          <a:prstGeom prst="roundRect">
            <a:avLst>
              <a:gd name="adj" fmla="val 50000"/>
            </a:avLst>
          </a:prstGeom>
          <a:solidFill>
            <a:srgbClr val="FDCE8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228600" algn="ct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363814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110" y="159100"/>
            <a:ext cx="11915038" cy="6581028"/>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14300"/>
              <a:ext cx="4707176" cy="2714212"/>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86806" y="185278"/>
            <a:ext cx="11639936" cy="1194784"/>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0" y="-9525"/>
                <a:ext cx="4088884" cy="394982"/>
              </a:xfrm>
              <a:prstGeom prst="rect">
                <a:avLst/>
              </a:prstGeom>
            </p:spPr>
            <p:txBody>
              <a:bodyPr lIns="18288" tIns="18288" rIns="18288" bIns="18288" rtlCol="0" anchor="t"/>
              <a:lstStyle/>
              <a:p>
                <a:pPr marL="0" marR="0" lvl="0" indent="0" algn="ctr" defTabSz="609630" rtl="0" eaLnBrk="1" fontAlgn="auto" latinLnBrk="0" hangingPunct="1">
                  <a:lnSpc>
                    <a:spcPts val="7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347269" y="9380"/>
              <a:ext cx="1653017" cy="1939116"/>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475934" y="182584"/>
              <a:ext cx="1395685" cy="1637246"/>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391263" y="295226"/>
            <a:ext cx="9929583" cy="954107"/>
          </a:xfrm>
          <a:prstGeom prst="rect">
            <a:avLst/>
          </a:prstGeom>
          <a:noFill/>
        </p:spPr>
        <p:txBody>
          <a:bodyPr wrap="square">
            <a:spAutoFit/>
          </a:bodyPr>
          <a:lstStyle/>
          <a:p>
            <a:pPr algn="ct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Lập bảng tóm tắt tri thức về phong cách cổ điển, phong cách hiện thực và phong cách lãng mạn (đã học ở Bài 1 và Bài 2).</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90996" y="232771"/>
            <a:ext cx="1127237" cy="1127237"/>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76200" y="-38100"/>
                <a:ext cx="660400" cy="774700"/>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3"/>
                <p:cNvSpPr txBox="1"/>
                <p:nvPr/>
              </p:nvSpPr>
              <p:spPr>
                <a:xfrm>
                  <a:off x="76200" y="-38100"/>
                  <a:ext cx="660400" cy="774700"/>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grpSp>
      <p:graphicFrame>
        <p:nvGraphicFramePr>
          <p:cNvPr id="8" name="Table 7">
            <a:extLst>
              <a:ext uri="{FF2B5EF4-FFF2-40B4-BE49-F238E27FC236}">
                <a16:creationId xmlns:a16="http://schemas.microsoft.com/office/drawing/2014/main" id="{66A0E658-C418-37C3-6728-5FF3F85F7278}"/>
              </a:ext>
            </a:extLst>
          </p:cNvPr>
          <p:cNvGraphicFramePr>
            <a:graphicFrameLocks noGrp="1"/>
          </p:cNvGraphicFramePr>
          <p:nvPr>
            <p:extLst>
              <p:ext uri="{D42A27DB-BD31-4B8C-83A1-F6EECF244321}">
                <p14:modId xmlns:p14="http://schemas.microsoft.com/office/powerpoint/2010/main" val="3855938262"/>
              </p:ext>
            </p:extLst>
          </p:nvPr>
        </p:nvGraphicFramePr>
        <p:xfrm>
          <a:off x="203396" y="1424310"/>
          <a:ext cx="11766890" cy="5274590"/>
        </p:xfrm>
        <a:graphic>
          <a:graphicData uri="http://schemas.openxmlformats.org/drawingml/2006/table">
            <a:tbl>
              <a:tblPr firstRow="1" firstCol="1" bandRow="1">
                <a:tableStyleId>{10A1B5D5-9B99-4C35-A422-299274C87663}</a:tableStyleId>
              </a:tblPr>
              <a:tblGrid>
                <a:gridCol w="898545">
                  <a:extLst>
                    <a:ext uri="{9D8B030D-6E8A-4147-A177-3AD203B41FA5}">
                      <a16:colId xmlns:a16="http://schemas.microsoft.com/office/drawing/2014/main" val="3259929353"/>
                    </a:ext>
                  </a:extLst>
                </a:gridCol>
                <a:gridCol w="3642471">
                  <a:extLst>
                    <a:ext uri="{9D8B030D-6E8A-4147-A177-3AD203B41FA5}">
                      <a16:colId xmlns:a16="http://schemas.microsoft.com/office/drawing/2014/main" val="1264673927"/>
                    </a:ext>
                  </a:extLst>
                </a:gridCol>
                <a:gridCol w="2398968">
                  <a:extLst>
                    <a:ext uri="{9D8B030D-6E8A-4147-A177-3AD203B41FA5}">
                      <a16:colId xmlns:a16="http://schemas.microsoft.com/office/drawing/2014/main" val="2488632894"/>
                    </a:ext>
                  </a:extLst>
                </a:gridCol>
                <a:gridCol w="4826906">
                  <a:extLst>
                    <a:ext uri="{9D8B030D-6E8A-4147-A177-3AD203B41FA5}">
                      <a16:colId xmlns:a16="http://schemas.microsoft.com/office/drawing/2014/main" val="564323206"/>
                    </a:ext>
                  </a:extLst>
                </a:gridCol>
              </a:tblGrid>
              <a:tr h="753513">
                <a:tc>
                  <a:txBody>
                    <a:bodyPr/>
                    <a:lstStyle/>
                    <a:p>
                      <a:pPr algn="ctr">
                        <a:lnSpc>
                          <a:spcPct val="100000"/>
                        </a:lnSpc>
                        <a:spcAft>
                          <a:spcPts val="800"/>
                        </a:spcAft>
                      </a:pPr>
                      <a:r>
                        <a:rPr lang="vi-VN" sz="2300" dirty="0">
                          <a:solidFill>
                            <a:schemeClr val="tx1"/>
                          </a:solidFill>
                          <a:effectLst/>
                          <a:latin typeface="+mj-lt"/>
                        </a:rPr>
                        <a:t> </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vi-VN" sz="2300" dirty="0">
                          <a:solidFill>
                            <a:schemeClr val="tx1"/>
                          </a:solidFill>
                          <a:effectLst/>
                          <a:latin typeface="+mj-lt"/>
                        </a:rPr>
                        <a:t>Phong cách cổ điển</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vi-VN" sz="2300" dirty="0">
                          <a:solidFill>
                            <a:schemeClr val="tx1"/>
                          </a:solidFill>
                          <a:effectLst/>
                          <a:latin typeface="+mj-lt"/>
                        </a:rPr>
                        <a:t>Phong cách lãng mạn</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vi-VN" sz="2300" dirty="0">
                          <a:solidFill>
                            <a:schemeClr val="tx1"/>
                          </a:solidFill>
                          <a:effectLst/>
                          <a:latin typeface="+mj-lt"/>
                        </a:rPr>
                        <a:t>Phong cách hiện thực</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49186947"/>
                  </a:ext>
                </a:extLst>
              </a:tr>
              <a:tr h="1130269">
                <a:tc>
                  <a:txBody>
                    <a:bodyPr/>
                    <a:lstStyle/>
                    <a:p>
                      <a:pPr algn="ctr">
                        <a:lnSpc>
                          <a:spcPct val="100000"/>
                        </a:lnSpc>
                        <a:spcAft>
                          <a:spcPts val="800"/>
                        </a:spcAft>
                      </a:pPr>
                      <a:r>
                        <a:rPr lang="vi-VN" sz="2300">
                          <a:solidFill>
                            <a:schemeClr val="tx1"/>
                          </a:solidFill>
                          <a:effectLst/>
                          <a:latin typeface="+mj-lt"/>
                        </a:rPr>
                        <a:t>Đề tài</a:t>
                      </a: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940487"/>
                  </a:ext>
                </a:extLst>
              </a:tr>
              <a:tr h="1507026">
                <a:tc>
                  <a:txBody>
                    <a:bodyPr/>
                    <a:lstStyle/>
                    <a:p>
                      <a:pPr algn="ctr">
                        <a:lnSpc>
                          <a:spcPct val="100000"/>
                        </a:lnSpc>
                        <a:spcAft>
                          <a:spcPts val="800"/>
                        </a:spcAft>
                      </a:pPr>
                      <a:r>
                        <a:rPr lang="vi-VN" sz="2300">
                          <a:solidFill>
                            <a:schemeClr val="tx1"/>
                          </a:solidFill>
                          <a:effectLst/>
                          <a:latin typeface="+mj-lt"/>
                        </a:rPr>
                        <a:t>Cảm hứng</a:t>
                      </a: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8241"/>
                  </a:ext>
                </a:extLst>
              </a:tr>
              <a:tr h="1883782">
                <a:tc>
                  <a:txBody>
                    <a:bodyPr/>
                    <a:lstStyle/>
                    <a:p>
                      <a:pPr algn="ctr">
                        <a:lnSpc>
                          <a:spcPct val="100000"/>
                        </a:lnSpc>
                        <a:spcAft>
                          <a:spcPts val="800"/>
                        </a:spcAft>
                      </a:pPr>
                      <a:r>
                        <a:rPr lang="vi-VN" sz="2300">
                          <a:solidFill>
                            <a:schemeClr val="tx1"/>
                          </a:solidFill>
                          <a:effectLst/>
                          <a:latin typeface="+mj-lt"/>
                        </a:rPr>
                        <a:t>Nghệ thuật</a:t>
                      </a: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5104122"/>
                  </a:ext>
                </a:extLst>
              </a:tr>
            </a:tbl>
          </a:graphicData>
        </a:graphic>
      </p:graphicFrame>
    </p:spTree>
    <p:extLst>
      <p:ext uri="{BB962C8B-B14F-4D97-AF65-F5344CB8AC3E}">
        <p14:creationId xmlns:p14="http://schemas.microsoft.com/office/powerpoint/2010/main" val="7062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110" y="159100"/>
            <a:ext cx="11915038" cy="6581028"/>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114300"/>
              <a:ext cx="4707176" cy="2714212"/>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 name="Group 32">
            <a:extLst>
              <a:ext uri="{FF2B5EF4-FFF2-40B4-BE49-F238E27FC236}">
                <a16:creationId xmlns:a16="http://schemas.microsoft.com/office/drawing/2014/main" id="{322A90CC-DAAB-E509-3842-7F11D89BB7D0}"/>
              </a:ext>
            </a:extLst>
          </p:cNvPr>
          <p:cNvGrpSpPr/>
          <p:nvPr/>
        </p:nvGrpSpPr>
        <p:grpSpPr>
          <a:xfrm>
            <a:off x="286806" y="185278"/>
            <a:ext cx="11639936" cy="1194784"/>
            <a:chOff x="347269" y="9380"/>
            <a:chExt cx="17487588" cy="1939116"/>
          </a:xfrm>
        </p:grpSpPr>
        <p:grpSp>
          <p:nvGrpSpPr>
            <p:cNvPr id="5" name="Group 5"/>
            <p:cNvGrpSpPr/>
            <p:nvPr/>
          </p:nvGrpSpPr>
          <p:grpSpPr>
            <a:xfrm>
              <a:off x="871904" y="135672"/>
              <a:ext cx="16962953" cy="1587950"/>
              <a:chOff x="0" y="-9525"/>
              <a:chExt cx="6896614" cy="645611"/>
            </a:xfrm>
          </p:grpSpPr>
          <p:sp>
            <p:nvSpPr>
              <p:cNvPr id="6" name="Freeform 6"/>
              <p:cNvSpPr/>
              <p:nvPr/>
            </p:nvSpPr>
            <p:spPr>
              <a:xfrm>
                <a:off x="307265" y="37606"/>
                <a:ext cx="6589349"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p:cNvSpPr txBox="1"/>
              <p:nvPr/>
            </p:nvSpPr>
            <p:spPr>
              <a:xfrm>
                <a:off x="0" y="-9525"/>
                <a:ext cx="4088884" cy="394982"/>
              </a:xfrm>
              <a:prstGeom prst="rect">
                <a:avLst/>
              </a:prstGeom>
            </p:spPr>
            <p:txBody>
              <a:bodyPr lIns="18288" tIns="18288" rIns="18288" bIns="18288" rtlCol="0" anchor="t"/>
              <a:lstStyle/>
              <a:p>
                <a:pPr marL="0" marR="0" lvl="0" indent="0" algn="ctr" defTabSz="609630" rtl="0" eaLnBrk="1" fontAlgn="auto" latinLnBrk="0" hangingPunct="1">
                  <a:lnSpc>
                    <a:spcPts val="7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347269" y="9380"/>
              <a:ext cx="1653017" cy="1939116"/>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475934" y="182584"/>
              <a:ext cx="1395685" cy="1637246"/>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TextBox 35">
            <a:extLst>
              <a:ext uri="{FF2B5EF4-FFF2-40B4-BE49-F238E27FC236}">
                <a16:creationId xmlns:a16="http://schemas.microsoft.com/office/drawing/2014/main" id="{748B77A4-19E6-D94F-9694-437EA5795071}"/>
              </a:ext>
            </a:extLst>
          </p:cNvPr>
          <p:cNvSpPr txBox="1"/>
          <p:nvPr/>
        </p:nvSpPr>
        <p:spPr>
          <a:xfrm>
            <a:off x="1391263" y="295226"/>
            <a:ext cx="9929583" cy="954107"/>
          </a:xfrm>
          <a:prstGeom prst="rect">
            <a:avLst/>
          </a:prstGeom>
          <a:noFill/>
        </p:spPr>
        <p:txBody>
          <a:bodyPr wrap="square">
            <a:spAutoFit/>
          </a:bodyPr>
          <a:lstStyle/>
          <a:p>
            <a:pPr algn="ct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Lập bảng tóm tắt tri thức về phong cách cổ điển, phong cách hiện thực và phong cách lãng mạn (đã học ở Bài 1 và Bài 2).</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B0FE37D-8FFD-0FEB-C17C-01D470070E07}"/>
              </a:ext>
            </a:extLst>
          </p:cNvPr>
          <p:cNvGrpSpPr/>
          <p:nvPr/>
        </p:nvGrpSpPr>
        <p:grpSpPr>
          <a:xfrm>
            <a:off x="290996" y="232771"/>
            <a:ext cx="1127237" cy="1127237"/>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9"/>
              <p:cNvSpPr txBox="1"/>
              <p:nvPr/>
            </p:nvSpPr>
            <p:spPr>
              <a:xfrm>
                <a:off x="76200" y="-38100"/>
                <a:ext cx="660400" cy="774700"/>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3"/>
                <p:cNvSpPr txBox="1"/>
                <p:nvPr/>
              </p:nvSpPr>
              <p:spPr>
                <a:xfrm>
                  <a:off x="76200" y="-38100"/>
                  <a:ext cx="660400" cy="774700"/>
                </a:xfrm>
                <a:prstGeom prst="rect">
                  <a:avLst/>
                </a:prstGeom>
              </p:spPr>
              <p:txBody>
                <a:bodyPr lIns="33867" tIns="33867" rIns="33867" bIns="33867" rtlCol="0" anchor="ctr"/>
                <a:lstStyle/>
                <a:p>
                  <a:pPr marL="0" marR="0" lvl="0" indent="0" algn="ctr" defTabSz="609630" rtl="0" eaLnBrk="1" fontAlgn="auto" latinLnBrk="0" hangingPunct="1">
                    <a:lnSpc>
                      <a:spcPts val="218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mn-ea"/>
                  <a:cs typeface="+mn-cs"/>
                </a:endParaRPr>
              </a:p>
            </p:txBody>
          </p:sp>
        </p:grpSp>
      </p:grpSp>
      <p:graphicFrame>
        <p:nvGraphicFramePr>
          <p:cNvPr id="8" name="Table 7">
            <a:extLst>
              <a:ext uri="{FF2B5EF4-FFF2-40B4-BE49-F238E27FC236}">
                <a16:creationId xmlns:a16="http://schemas.microsoft.com/office/drawing/2014/main" id="{66A0E658-C418-37C3-6728-5FF3F85F7278}"/>
              </a:ext>
            </a:extLst>
          </p:cNvPr>
          <p:cNvGraphicFramePr>
            <a:graphicFrameLocks noGrp="1"/>
          </p:cNvGraphicFramePr>
          <p:nvPr>
            <p:extLst>
              <p:ext uri="{D42A27DB-BD31-4B8C-83A1-F6EECF244321}">
                <p14:modId xmlns:p14="http://schemas.microsoft.com/office/powerpoint/2010/main" val="621420088"/>
              </p:ext>
            </p:extLst>
          </p:nvPr>
        </p:nvGraphicFramePr>
        <p:xfrm>
          <a:off x="203396" y="1424310"/>
          <a:ext cx="11766890" cy="5274590"/>
        </p:xfrm>
        <a:graphic>
          <a:graphicData uri="http://schemas.openxmlformats.org/drawingml/2006/table">
            <a:tbl>
              <a:tblPr firstRow="1" firstCol="1" bandRow="1">
                <a:tableStyleId>{10A1B5D5-9B99-4C35-A422-299274C87663}</a:tableStyleId>
              </a:tblPr>
              <a:tblGrid>
                <a:gridCol w="898545">
                  <a:extLst>
                    <a:ext uri="{9D8B030D-6E8A-4147-A177-3AD203B41FA5}">
                      <a16:colId xmlns:a16="http://schemas.microsoft.com/office/drawing/2014/main" val="3259929353"/>
                    </a:ext>
                  </a:extLst>
                </a:gridCol>
                <a:gridCol w="3642471">
                  <a:extLst>
                    <a:ext uri="{9D8B030D-6E8A-4147-A177-3AD203B41FA5}">
                      <a16:colId xmlns:a16="http://schemas.microsoft.com/office/drawing/2014/main" val="1264673927"/>
                    </a:ext>
                  </a:extLst>
                </a:gridCol>
                <a:gridCol w="2398968">
                  <a:extLst>
                    <a:ext uri="{9D8B030D-6E8A-4147-A177-3AD203B41FA5}">
                      <a16:colId xmlns:a16="http://schemas.microsoft.com/office/drawing/2014/main" val="2488632894"/>
                    </a:ext>
                  </a:extLst>
                </a:gridCol>
                <a:gridCol w="4826906">
                  <a:extLst>
                    <a:ext uri="{9D8B030D-6E8A-4147-A177-3AD203B41FA5}">
                      <a16:colId xmlns:a16="http://schemas.microsoft.com/office/drawing/2014/main" val="564323206"/>
                    </a:ext>
                  </a:extLst>
                </a:gridCol>
              </a:tblGrid>
              <a:tr h="753513">
                <a:tc>
                  <a:txBody>
                    <a:bodyPr/>
                    <a:lstStyle/>
                    <a:p>
                      <a:pPr algn="ctr">
                        <a:lnSpc>
                          <a:spcPct val="100000"/>
                        </a:lnSpc>
                        <a:spcAft>
                          <a:spcPts val="800"/>
                        </a:spcAft>
                      </a:pPr>
                      <a:r>
                        <a:rPr lang="vi-VN" sz="2300" dirty="0">
                          <a:solidFill>
                            <a:schemeClr val="tx1"/>
                          </a:solidFill>
                          <a:effectLst/>
                          <a:latin typeface="+mj-lt"/>
                        </a:rPr>
                        <a:t> </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vi-VN" sz="2300" dirty="0">
                          <a:solidFill>
                            <a:schemeClr val="tx1"/>
                          </a:solidFill>
                          <a:effectLst/>
                          <a:latin typeface="+mj-lt"/>
                        </a:rPr>
                        <a:t>Phong cách cổ điển</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vi-VN" sz="2300" dirty="0">
                          <a:solidFill>
                            <a:schemeClr val="tx1"/>
                          </a:solidFill>
                          <a:effectLst/>
                          <a:latin typeface="+mj-lt"/>
                        </a:rPr>
                        <a:t>Phong cách lãng mạn</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spcAft>
                          <a:spcPts val="800"/>
                        </a:spcAft>
                      </a:pPr>
                      <a:r>
                        <a:rPr lang="vi-VN" sz="2300" dirty="0">
                          <a:solidFill>
                            <a:schemeClr val="tx1"/>
                          </a:solidFill>
                          <a:effectLst/>
                          <a:latin typeface="+mj-lt"/>
                        </a:rPr>
                        <a:t>Phong cách hiện thực</a:t>
                      </a: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49186947"/>
                  </a:ext>
                </a:extLst>
              </a:tr>
              <a:tr h="1130269">
                <a:tc>
                  <a:txBody>
                    <a:bodyPr/>
                    <a:lstStyle/>
                    <a:p>
                      <a:pPr algn="ctr">
                        <a:lnSpc>
                          <a:spcPct val="100000"/>
                        </a:lnSpc>
                        <a:spcAft>
                          <a:spcPts val="800"/>
                        </a:spcAft>
                      </a:pPr>
                      <a:r>
                        <a:rPr lang="vi-VN" sz="2300">
                          <a:solidFill>
                            <a:schemeClr val="tx1"/>
                          </a:solidFill>
                          <a:effectLst/>
                          <a:latin typeface="+mj-lt"/>
                        </a:rPr>
                        <a:t>Đề tài</a:t>
                      </a: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1940487"/>
                  </a:ext>
                </a:extLst>
              </a:tr>
              <a:tr h="1507026">
                <a:tc>
                  <a:txBody>
                    <a:bodyPr/>
                    <a:lstStyle/>
                    <a:p>
                      <a:pPr algn="ctr">
                        <a:lnSpc>
                          <a:spcPct val="100000"/>
                        </a:lnSpc>
                        <a:spcAft>
                          <a:spcPts val="800"/>
                        </a:spcAft>
                      </a:pPr>
                      <a:r>
                        <a:rPr lang="vi-VN" sz="2300">
                          <a:solidFill>
                            <a:schemeClr val="tx1"/>
                          </a:solidFill>
                          <a:effectLst/>
                          <a:latin typeface="+mj-lt"/>
                        </a:rPr>
                        <a:t>Cảm hứng</a:t>
                      </a: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18241"/>
                  </a:ext>
                </a:extLst>
              </a:tr>
              <a:tr h="1883782">
                <a:tc>
                  <a:txBody>
                    <a:bodyPr/>
                    <a:lstStyle/>
                    <a:p>
                      <a:pPr algn="ctr">
                        <a:lnSpc>
                          <a:spcPct val="100000"/>
                        </a:lnSpc>
                        <a:spcAft>
                          <a:spcPts val="800"/>
                        </a:spcAft>
                      </a:pPr>
                      <a:r>
                        <a:rPr lang="vi-VN" sz="2300">
                          <a:solidFill>
                            <a:schemeClr val="tx1"/>
                          </a:solidFill>
                          <a:effectLst/>
                          <a:latin typeface="+mj-lt"/>
                        </a:rPr>
                        <a:t>Nghệ thuật</a:t>
                      </a:r>
                      <a:endParaRPr lang="en-SG" sz="230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300" dirty="0">
                        <a:solidFill>
                          <a:schemeClr val="tx1"/>
                        </a:solidFill>
                        <a:effectLst/>
                        <a:latin typeface="+mj-lt"/>
                        <a:ea typeface="Calibri" panose="020F0502020204030204" pitchFamily="34" charset="0"/>
                        <a:cs typeface="Times New Roman" panose="02020603050405020304" pitchFamily="18" charset="0"/>
                      </a:endParaRPr>
                    </a:p>
                  </a:txBody>
                  <a:tcPr marL="31435" marR="3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5104122"/>
                  </a:ext>
                </a:extLst>
              </a:tr>
            </a:tbl>
          </a:graphicData>
        </a:graphic>
      </p:graphicFrame>
      <p:sp>
        <p:nvSpPr>
          <p:cNvPr id="11" name="TextBox 10">
            <a:extLst>
              <a:ext uri="{FF2B5EF4-FFF2-40B4-BE49-F238E27FC236}">
                <a16:creationId xmlns:a16="http://schemas.microsoft.com/office/drawing/2014/main" id="{922CD6BF-C121-B76C-054B-8B55E2B6A8E4}"/>
              </a:ext>
            </a:extLst>
          </p:cNvPr>
          <p:cNvSpPr txBox="1"/>
          <p:nvPr/>
        </p:nvSpPr>
        <p:spPr>
          <a:xfrm>
            <a:off x="1055915" y="2159550"/>
            <a:ext cx="3712028" cy="1154162"/>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Những tư tưởng, đạo lí, lí tưởng sống có tính chất khuôn mẫu, chuẩn mực</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0CC9725-0EC7-E14D-59D3-28F6E5B491F4}"/>
              </a:ext>
            </a:extLst>
          </p:cNvPr>
          <p:cNvSpPr txBox="1"/>
          <p:nvPr/>
        </p:nvSpPr>
        <p:spPr>
          <a:xfrm>
            <a:off x="1055915" y="3283043"/>
            <a:ext cx="3712028" cy="1508105"/>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Tôn vinh sự bình ổn, trật tự của tự nhiên và xã hội, những lối sống, tư tưởng, tình cảm truyền thống, mực thước</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D85E719E-2F36-036D-5B75-629C193AF0F3}"/>
              </a:ext>
            </a:extLst>
          </p:cNvPr>
          <p:cNvSpPr txBox="1"/>
          <p:nvPr/>
        </p:nvSpPr>
        <p:spPr>
          <a:xfrm>
            <a:off x="1055915" y="4855450"/>
            <a:ext cx="3712028" cy="1508105"/>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Tính tao nhã, ước lệ, sử dụng nhiều điển tích, điển cố, tôn trọng các chuẩn mực và quy phạm</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42FB8605-28B8-DE25-6AF1-DE9B00C038C4}"/>
              </a:ext>
            </a:extLst>
          </p:cNvPr>
          <p:cNvSpPr txBox="1"/>
          <p:nvPr/>
        </p:nvSpPr>
        <p:spPr>
          <a:xfrm>
            <a:off x="4767943" y="2159550"/>
            <a:ext cx="2090057" cy="1154162"/>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Tình cảm, cảm xúc và trí tưởng tượng</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635FDA6F-C2A2-3CDC-7260-DB386F9FE175}"/>
              </a:ext>
            </a:extLst>
          </p:cNvPr>
          <p:cNvSpPr txBox="1"/>
          <p:nvPr/>
        </p:nvSpPr>
        <p:spPr>
          <a:xfrm>
            <a:off x="7256770" y="2336521"/>
            <a:ext cx="4669972" cy="800219"/>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Đời sống hằng ngày, cuộc sống và môi trường xã hội đương thời</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44440506-0F71-79DB-65D1-94BFEF49C042}"/>
              </a:ext>
            </a:extLst>
          </p:cNvPr>
          <p:cNvSpPr txBox="1"/>
          <p:nvPr/>
        </p:nvSpPr>
        <p:spPr>
          <a:xfrm>
            <a:off x="4755070" y="3488689"/>
            <a:ext cx="2331530" cy="1154162"/>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Giải phóng con người cá nhân, bộc lộ cá tính</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24B4DCD4-2CDC-A940-E03E-4433B8C1A9DB}"/>
              </a:ext>
            </a:extLst>
          </p:cNvPr>
          <p:cNvSpPr txBox="1"/>
          <p:nvPr/>
        </p:nvSpPr>
        <p:spPr>
          <a:xfrm>
            <a:off x="7172885" y="3592500"/>
            <a:ext cx="4669971" cy="800219"/>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Phê phán, bóc trần những tiêu cực của thực tại</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64CCC768-E78B-A214-D383-E356C883CBEE}"/>
              </a:ext>
            </a:extLst>
          </p:cNvPr>
          <p:cNvSpPr txBox="1"/>
          <p:nvPr/>
        </p:nvSpPr>
        <p:spPr>
          <a:xfrm>
            <a:off x="4684308" y="4823806"/>
            <a:ext cx="2488577" cy="1862048"/>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Có xu hướng phá vỡ các quy phạm nhằm giải phóng con người cá nhân, bộc lộ cá tính</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EE2AAD5B-D662-999A-F010-53FDF56FFEA9}"/>
              </a:ext>
            </a:extLst>
          </p:cNvPr>
          <p:cNvSpPr txBox="1"/>
          <p:nvPr/>
        </p:nvSpPr>
        <p:spPr>
          <a:xfrm>
            <a:off x="7138616" y="4855450"/>
            <a:ext cx="4849988" cy="1862048"/>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Có xu hướng khắc hoạ chính xác, tỉ mỉ những bức tranh chân thực về cuộc sống và môi trường xã hội, những nhân vật điển hình cho một hoàn cảnh, tính cách, số phận trong xã hội</a:t>
            </a:r>
            <a:endParaRPr kumimoji="0" lang="en-SG" sz="23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3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25" grpId="0"/>
      <p:bldP spid="27" grpId="0"/>
      <p:bldP spid="29" grpId="0"/>
      <p:bldP spid="31" grpId="0"/>
      <p:bldP spid="34" grpId="0"/>
      <p:bldP spid="3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3</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2766422" y="1586566"/>
            <a:ext cx="6659151" cy="3154710"/>
          </a:xfrm>
          <a:prstGeom prst="rect">
            <a:avLst/>
          </a:prstGeom>
          <a:noFill/>
        </p:spPr>
        <p:txBody>
          <a:bodyPr wrap="square">
            <a:spAutoFit/>
          </a:bodyPr>
          <a:lstStyle/>
          <a:p>
            <a:pPr algn="ctr"/>
            <a:r>
              <a:rPr lang="en-US" sz="19900" b="1" dirty="0" err="1">
                <a:solidFill>
                  <a:schemeClr val="bg1"/>
                </a:solidFill>
                <a:latin typeface="Times New Roman" panose="02020603050405020304" pitchFamily="18" charset="0"/>
                <a:cs typeface="Times New Roman" panose="02020603050405020304" pitchFamily="18" charset="0"/>
              </a:rPr>
              <a:t>Câu</a:t>
            </a:r>
            <a:r>
              <a:rPr lang="en-US" sz="19900" b="1" dirty="0">
                <a:solidFill>
                  <a:schemeClr val="bg1"/>
                </a:solidFill>
                <a:latin typeface="Times New Roman" panose="02020603050405020304" pitchFamily="18" charset="0"/>
                <a:cs typeface="Times New Roman" panose="02020603050405020304" pitchFamily="18" charset="0"/>
              </a:rPr>
              <a:t> 3</a:t>
            </a:r>
            <a:endParaRPr lang="en-SG" sz="19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9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9CE9A1-C51B-C176-3891-E7D0FF413CF7}"/>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2B5DDBD-4FBA-BFD4-24FE-4EBC753FA65E}"/>
              </a:ext>
            </a:extLst>
          </p:cNvPr>
          <p:cNvSpPr txBox="1"/>
          <p:nvPr/>
        </p:nvSpPr>
        <p:spPr>
          <a:xfrm>
            <a:off x="348344" y="848806"/>
            <a:ext cx="3733800" cy="4626908"/>
          </a:xfrm>
          <a:prstGeom prst="rect">
            <a:avLst/>
          </a:prstGeom>
          <a:noFill/>
        </p:spPr>
        <p:txBody>
          <a:bodyPr wrap="square">
            <a:spAutoFit/>
          </a:bodyPr>
          <a:lstStyle/>
          <a:p>
            <a:pPr algn="just">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Phân tích lỗi câu mơ hồ trong các trường hợp sau và nêu cách sửa:</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a. Nó đưa cho cô giáo chủ nhiệm lớp ba cuốn truyện tranh mới mua hôm qua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A6A64EF-A3A0-9A65-9E12-17609840D129}"/>
              </a:ext>
            </a:extLst>
          </p:cNvPr>
          <p:cNvSpPr txBox="1"/>
          <p:nvPr/>
        </p:nvSpPr>
        <p:spPr>
          <a:xfrm>
            <a:off x="7043058" y="88828"/>
            <a:ext cx="6096000" cy="584775"/>
          </a:xfrm>
          <a:prstGeom prst="rect">
            <a:avLst/>
          </a:prstGeom>
          <a:noFill/>
        </p:spPr>
        <p:txBody>
          <a:bodyPr wrap="square">
            <a:spAutoFit/>
          </a:bodyPr>
          <a:lstStyle/>
          <a:p>
            <a:pPr defTabSz="1219170">
              <a:buClr>
                <a:srgbClr val="000000"/>
              </a:buClr>
            </a:pPr>
            <a:r>
              <a:rPr lang="vi-VN" sz="3200" b="1" i="1" dirty="0">
                <a:effectLst/>
                <a:latin typeface="Times New Roman" panose="02020603050405020304" pitchFamily="18" charset="0"/>
                <a:ea typeface="Times New Roman" panose="02020603050405020304" pitchFamily="18" charset="0"/>
              </a:rPr>
              <a:t>Phân tích lỗi</a:t>
            </a:r>
            <a:endParaRPr lang="en-SG" sz="4000" b="1"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83DA078B-22EA-8497-C78E-19D01EA0B7B8}"/>
              </a:ext>
            </a:extLst>
          </p:cNvPr>
          <p:cNvSpPr txBox="1"/>
          <p:nvPr/>
        </p:nvSpPr>
        <p:spPr>
          <a:xfrm>
            <a:off x="7315200" y="3301587"/>
            <a:ext cx="3733800" cy="584775"/>
          </a:xfrm>
          <a:prstGeom prst="rect">
            <a:avLst/>
          </a:prstGeom>
          <a:noFill/>
        </p:spPr>
        <p:txBody>
          <a:bodyPr wrap="square">
            <a:spAutoFit/>
          </a:bodyPr>
          <a:lstStyle/>
          <a:p>
            <a:pPr defTabSz="1219170">
              <a:buClr>
                <a:srgbClr val="000000"/>
              </a:buClr>
            </a:pPr>
            <a:r>
              <a:rPr lang="vi-VN" sz="3200" b="1" i="1" dirty="0">
                <a:effectLst/>
                <a:latin typeface="Times New Roman" panose="02020603050405020304" pitchFamily="18" charset="0"/>
                <a:ea typeface="Times New Roman" panose="02020603050405020304" pitchFamily="18" charset="0"/>
              </a:rPr>
              <a:t>Cách sửa</a:t>
            </a:r>
            <a:endParaRPr lang="en-SG" sz="4000" b="1" kern="0" dirty="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ACF4079F-D8D6-0BC2-7532-5A483B1CC90D}"/>
              </a:ext>
            </a:extLst>
          </p:cNvPr>
          <p:cNvSpPr txBox="1"/>
          <p:nvPr/>
        </p:nvSpPr>
        <p:spPr>
          <a:xfrm>
            <a:off x="4697186" y="805975"/>
            <a:ext cx="7396843" cy="2246769"/>
          </a:xfrm>
          <a:prstGeom prst="rect">
            <a:avLst/>
          </a:prstGeom>
          <a:noFill/>
        </p:spPr>
        <p:txBody>
          <a:bodyPr wrap="square">
            <a:spAutoFit/>
          </a:bodyPr>
          <a:lstStyle/>
          <a:p>
            <a:pPr algn="just" defTabSz="1219170">
              <a:buClr>
                <a:srgbClr val="000000"/>
              </a:buClr>
            </a:pPr>
            <a:r>
              <a:rPr lang="vi-VN" sz="2800" dirty="0">
                <a:latin typeface="+mj-lt"/>
              </a:rPr>
              <a:t>Trong câu trên, “ba” có thể được hiểu là thành phần phụ bổ sung ý nghĩa cho danh từ “lớp”, cũng có thể được hiểu là thành phần phụ bổ sung ý nghĩa cho “cuốn”. </a:t>
            </a:r>
            <a:endParaRPr lang="en-US" sz="2800" dirty="0">
              <a:latin typeface="+mj-lt"/>
            </a:endParaRPr>
          </a:p>
          <a:p>
            <a:pPr algn="just" defTabSz="1219170">
              <a:buClr>
                <a:srgbClr val="000000"/>
              </a:buClr>
            </a:pPr>
            <a:r>
              <a:rPr lang="vi-VN" sz="2800" b="1" dirty="0">
                <a:latin typeface="+mj-lt"/>
                <a:sym typeface="Wingdings" panose="05000000000000000000" pitchFamily="2" charset="2"/>
              </a:rPr>
              <a:t></a:t>
            </a:r>
            <a:r>
              <a:rPr lang="vi-VN" sz="2800" b="1" dirty="0">
                <a:latin typeface="+mj-lt"/>
              </a:rPr>
              <a:t> Loại câu mơ hồ cấu trúc. </a:t>
            </a:r>
            <a:endParaRPr lang="en-SG" sz="4400" b="1" kern="0" dirty="0">
              <a:solidFill>
                <a:srgbClr val="000000"/>
              </a:solidFill>
              <a:latin typeface="+mj-lt"/>
              <a:cs typeface="Arial"/>
              <a:sym typeface="Arial"/>
            </a:endParaRPr>
          </a:p>
        </p:txBody>
      </p:sp>
      <p:sp>
        <p:nvSpPr>
          <p:cNvPr id="18" name="TextBox 17">
            <a:extLst>
              <a:ext uri="{FF2B5EF4-FFF2-40B4-BE49-F238E27FC236}">
                <a16:creationId xmlns:a16="http://schemas.microsoft.com/office/drawing/2014/main" id="{37461979-70BA-CB34-F8D5-DA506C168E19}"/>
              </a:ext>
            </a:extLst>
          </p:cNvPr>
          <p:cNvSpPr txBox="1"/>
          <p:nvPr/>
        </p:nvSpPr>
        <p:spPr>
          <a:xfrm>
            <a:off x="4852306" y="4178749"/>
            <a:ext cx="6991350" cy="2246769"/>
          </a:xfrm>
          <a:prstGeom prst="rect">
            <a:avLst/>
          </a:prstGeom>
          <a:noFill/>
        </p:spPr>
        <p:txBody>
          <a:bodyPr wrap="square">
            <a:spAutoFit/>
          </a:bodyPr>
          <a:lstStyle/>
          <a:p>
            <a:pPr algn="just"/>
            <a:r>
              <a:rPr lang="vi-VN" sz="2800" dirty="0">
                <a:latin typeface="+mj-lt"/>
              </a:rPr>
              <a:t>Thêm từ ngữ để câu rõ nghĩa hơn: </a:t>
            </a:r>
            <a:r>
              <a:rPr lang="vi-VN" sz="2800" i="1" dirty="0">
                <a:latin typeface="+mj-lt"/>
              </a:rPr>
              <a:t>Nó đưa cho cô giáo chủ nhiệm lớp nó ba cuốn truyện tranh mới mua hôm qua.</a:t>
            </a:r>
            <a:r>
              <a:rPr lang="vi-VN" sz="2800" dirty="0">
                <a:latin typeface="+mj-lt"/>
              </a:rPr>
              <a:t>/ </a:t>
            </a:r>
            <a:r>
              <a:rPr lang="vi-VN" sz="2800" i="1" dirty="0">
                <a:latin typeface="+mj-lt"/>
              </a:rPr>
              <a:t>Nó đưa cho cô giáo chủ nhiệm lớp ba, lớp của em trai nó, cuốn truyện tranh mới mua hôm qua.</a:t>
            </a:r>
            <a:endParaRPr lang="en-SG" sz="2800" dirty="0">
              <a:latin typeface="+mj-lt"/>
            </a:endParaRPr>
          </a:p>
        </p:txBody>
      </p:sp>
    </p:spTree>
    <p:extLst>
      <p:ext uri="{BB962C8B-B14F-4D97-AF65-F5344CB8AC3E}">
        <p14:creationId xmlns:p14="http://schemas.microsoft.com/office/powerpoint/2010/main" val="10131602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9CE9A1-C51B-C176-3891-E7D0FF413CF7}"/>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2B5DDBD-4FBA-BFD4-24FE-4EBC753FA65E}"/>
              </a:ext>
            </a:extLst>
          </p:cNvPr>
          <p:cNvSpPr txBox="1"/>
          <p:nvPr/>
        </p:nvSpPr>
        <p:spPr>
          <a:xfrm>
            <a:off x="348344" y="848806"/>
            <a:ext cx="3733800" cy="5180905"/>
          </a:xfrm>
          <a:prstGeom prst="rect">
            <a:avLst/>
          </a:prstGeom>
          <a:noFill/>
        </p:spPr>
        <p:txBody>
          <a:bodyPr wrap="square">
            <a:spAutoFit/>
          </a:bodyPr>
          <a:lstStyle/>
          <a:p>
            <a:pPr algn="just">
              <a:spcAft>
                <a:spcPts val="800"/>
              </a:spcAft>
            </a:pP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 Phân tích lỗi câu mơ hồ trong các trường hợp sau và nêu cách sửa:</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b. Nam nói với Sơn bức tranh của cậu ấy rất đẹp.</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A6A64EF-A3A0-9A65-9E12-17609840D129}"/>
              </a:ext>
            </a:extLst>
          </p:cNvPr>
          <p:cNvSpPr txBox="1"/>
          <p:nvPr/>
        </p:nvSpPr>
        <p:spPr>
          <a:xfrm>
            <a:off x="7043058" y="88828"/>
            <a:ext cx="6096000" cy="646331"/>
          </a:xfrm>
          <a:prstGeom prst="rect">
            <a:avLst/>
          </a:prstGeom>
          <a:noFill/>
        </p:spPr>
        <p:txBody>
          <a:bodyPr wrap="square">
            <a:spAutoFit/>
          </a:bodyPr>
          <a:lstStyle/>
          <a:p>
            <a:pPr defTabSz="1219170">
              <a:buClr>
                <a:srgbClr val="000000"/>
              </a:buClr>
            </a:pPr>
            <a:r>
              <a:rPr lang="vi-VN" sz="3600" b="1" i="1" dirty="0">
                <a:effectLst/>
                <a:latin typeface="Times New Roman" panose="02020603050405020304" pitchFamily="18" charset="0"/>
                <a:ea typeface="Times New Roman" panose="02020603050405020304" pitchFamily="18" charset="0"/>
              </a:rPr>
              <a:t>Phân tích lỗi</a:t>
            </a:r>
            <a:endParaRPr lang="en-SG" sz="4400" b="1"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id="{83DA078B-22EA-8497-C78E-19D01EA0B7B8}"/>
              </a:ext>
            </a:extLst>
          </p:cNvPr>
          <p:cNvSpPr txBox="1"/>
          <p:nvPr/>
        </p:nvSpPr>
        <p:spPr>
          <a:xfrm>
            <a:off x="7315200" y="3301587"/>
            <a:ext cx="3733800" cy="646331"/>
          </a:xfrm>
          <a:prstGeom prst="rect">
            <a:avLst/>
          </a:prstGeom>
          <a:noFill/>
        </p:spPr>
        <p:txBody>
          <a:bodyPr wrap="square">
            <a:spAutoFit/>
          </a:bodyPr>
          <a:lstStyle/>
          <a:p>
            <a:pPr defTabSz="1219170">
              <a:buClr>
                <a:srgbClr val="000000"/>
              </a:buClr>
            </a:pPr>
            <a:r>
              <a:rPr lang="vi-VN" sz="3600" b="1" i="1" dirty="0">
                <a:effectLst/>
                <a:latin typeface="Times New Roman" panose="02020603050405020304" pitchFamily="18" charset="0"/>
                <a:ea typeface="Times New Roman" panose="02020603050405020304" pitchFamily="18" charset="0"/>
              </a:rPr>
              <a:t>Cách sửa</a:t>
            </a:r>
            <a:endParaRPr lang="en-SG" sz="4400" b="1" kern="0" dirty="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ACF4079F-D8D6-0BC2-7532-5A483B1CC90D}"/>
              </a:ext>
            </a:extLst>
          </p:cNvPr>
          <p:cNvSpPr txBox="1"/>
          <p:nvPr/>
        </p:nvSpPr>
        <p:spPr>
          <a:xfrm>
            <a:off x="4697186" y="805975"/>
            <a:ext cx="7396843" cy="1754326"/>
          </a:xfrm>
          <a:prstGeom prst="rect">
            <a:avLst/>
          </a:prstGeom>
          <a:noFill/>
        </p:spPr>
        <p:txBody>
          <a:bodyPr wrap="square">
            <a:spAutoFit/>
          </a:bodyPr>
          <a:lstStyle/>
          <a:p>
            <a:pPr algn="just"/>
            <a:r>
              <a:rPr lang="vi-VN" sz="3600" dirty="0">
                <a:latin typeface="+mj-lt"/>
              </a:rPr>
              <a:t>Trong câu trên, “cậu ấy” có thể hiểu là Nam, cũng có thể hiểu là Sơn. </a:t>
            </a:r>
            <a:endParaRPr lang="en-US" sz="3600" dirty="0">
              <a:latin typeface="+mj-lt"/>
            </a:endParaRPr>
          </a:p>
          <a:p>
            <a:pPr algn="just"/>
            <a:r>
              <a:rPr lang="vi-VN" sz="3600" b="1" dirty="0">
                <a:latin typeface="+mj-lt"/>
                <a:sym typeface="Wingdings" panose="05000000000000000000" pitchFamily="2" charset="2"/>
              </a:rPr>
              <a:t></a:t>
            </a:r>
            <a:r>
              <a:rPr lang="vi-VN" sz="3600" b="1" dirty="0">
                <a:latin typeface="+mj-lt"/>
              </a:rPr>
              <a:t> Loại câu mơ hồ logic. </a:t>
            </a:r>
            <a:endParaRPr lang="en-SG" sz="3600" b="1" dirty="0">
              <a:latin typeface="+mj-lt"/>
            </a:endParaRPr>
          </a:p>
        </p:txBody>
      </p:sp>
      <p:sp>
        <p:nvSpPr>
          <p:cNvPr id="18" name="TextBox 17">
            <a:extLst>
              <a:ext uri="{FF2B5EF4-FFF2-40B4-BE49-F238E27FC236}">
                <a16:creationId xmlns:a16="http://schemas.microsoft.com/office/drawing/2014/main" id="{37461979-70BA-CB34-F8D5-DA506C168E19}"/>
              </a:ext>
            </a:extLst>
          </p:cNvPr>
          <p:cNvSpPr txBox="1"/>
          <p:nvPr/>
        </p:nvSpPr>
        <p:spPr>
          <a:xfrm>
            <a:off x="4852306" y="4178749"/>
            <a:ext cx="6991350" cy="2308324"/>
          </a:xfrm>
          <a:prstGeom prst="rect">
            <a:avLst/>
          </a:prstGeom>
          <a:noFill/>
        </p:spPr>
        <p:txBody>
          <a:bodyPr wrap="square">
            <a:spAutoFit/>
          </a:bodyPr>
          <a:lstStyle/>
          <a:p>
            <a:pPr algn="just"/>
            <a:r>
              <a:rPr lang="vi-VN" sz="3600" dirty="0">
                <a:latin typeface="+mj-lt"/>
              </a:rPr>
              <a:t>Thay thế từ ngữ để câu rõ nghĩa: </a:t>
            </a:r>
            <a:r>
              <a:rPr lang="vi-VN" sz="3600" i="1" dirty="0">
                <a:latin typeface="+mj-lt"/>
              </a:rPr>
              <a:t>Nam nói với Sơn bức tranh của Nam rất đẹp</a:t>
            </a:r>
            <a:r>
              <a:rPr lang="vi-VN" sz="3600" dirty="0">
                <a:latin typeface="+mj-lt"/>
              </a:rPr>
              <a:t>./ </a:t>
            </a:r>
            <a:r>
              <a:rPr lang="vi-VN" sz="3600" i="1" dirty="0">
                <a:latin typeface="+mj-lt"/>
              </a:rPr>
              <a:t>Nam nói với Sơn bức tranh của Sơn rất đẹp.</a:t>
            </a:r>
            <a:endParaRPr lang="en-SG" sz="3600" dirty="0">
              <a:latin typeface="+mj-lt"/>
            </a:endParaRPr>
          </a:p>
        </p:txBody>
      </p:sp>
    </p:spTree>
    <p:extLst>
      <p:ext uri="{BB962C8B-B14F-4D97-AF65-F5344CB8AC3E}">
        <p14:creationId xmlns:p14="http://schemas.microsoft.com/office/powerpoint/2010/main" val="43303059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arn(inVertic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4</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2766422" y="1586566"/>
            <a:ext cx="6659151" cy="3154710"/>
          </a:xfrm>
          <a:prstGeom prst="rect">
            <a:avLst/>
          </a:prstGeom>
          <a:noFill/>
        </p:spPr>
        <p:txBody>
          <a:bodyPr wrap="square">
            <a:spAutoFit/>
          </a:bodyPr>
          <a:lstStyle/>
          <a:p>
            <a:pPr algn="ctr"/>
            <a:r>
              <a:rPr lang="en-US" sz="19900" b="1" dirty="0" err="1">
                <a:solidFill>
                  <a:schemeClr val="bg1"/>
                </a:solidFill>
                <a:latin typeface="Times New Roman" panose="02020603050405020304" pitchFamily="18" charset="0"/>
                <a:cs typeface="Times New Roman" panose="02020603050405020304" pitchFamily="18" charset="0"/>
              </a:rPr>
              <a:t>Câu</a:t>
            </a:r>
            <a:r>
              <a:rPr lang="en-US" sz="19900" b="1" dirty="0">
                <a:solidFill>
                  <a:schemeClr val="bg1"/>
                </a:solidFill>
                <a:latin typeface="Times New Roman" panose="02020603050405020304" pitchFamily="18" charset="0"/>
                <a:cs typeface="Times New Roman" panose="02020603050405020304" pitchFamily="18" charset="0"/>
              </a:rPr>
              <a:t> 4</a:t>
            </a:r>
            <a:endParaRPr lang="en-SG" sz="19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054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134787"/>
            <a:ext cx="7952540" cy="999441"/>
          </a:xfrm>
          <a:prstGeom prst="rect">
            <a:avLst/>
          </a:prstGeom>
          <a:noFill/>
        </p:spPr>
        <p:txBody>
          <a:bodyPr wrap="square" rtlCol="0">
            <a:spAutoFit/>
          </a:bodyPr>
          <a:lstStyle/>
          <a:p>
            <a:pPr algn="ctr">
              <a:lnSpc>
                <a:spcPct val="150000"/>
              </a:lnSpc>
              <a:spcAft>
                <a:spcPts val="800"/>
              </a:spcAft>
              <a:tabLst>
                <a:tab pos="347345" algn="l"/>
              </a:tabLst>
            </a:pPr>
            <a:r>
              <a:rPr lang="en-US" sz="44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4400" b="1" dirty="0" err="1">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4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SG" sz="4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F9AE82BB-A7A2-D657-40A7-33CD9E1E2030}"/>
              </a:ext>
            </a:extLst>
          </p:cNvPr>
          <p:cNvGrpSpPr/>
          <p:nvPr/>
        </p:nvGrpSpPr>
        <p:grpSpPr>
          <a:xfrm>
            <a:off x="5269242" y="749610"/>
            <a:ext cx="6310408" cy="5562600"/>
            <a:chOff x="5280806" y="1244675"/>
            <a:chExt cx="5812058" cy="5015344"/>
          </a:xfrm>
        </p:grpSpPr>
        <p:pic>
          <p:nvPicPr>
            <p:cNvPr id="3" name="图片 10245" descr="22">
              <a:extLst>
                <a:ext uri="{FF2B5EF4-FFF2-40B4-BE49-F238E27FC236}">
                  <a16:creationId xmlns:a16="http://schemas.microsoft.com/office/drawing/2014/main" id="{E96AF7FE-EC98-E8DC-AD8B-C8325E6F6A86}"/>
                </a:ext>
              </a:extLst>
            </p:cNvPr>
            <p:cNvPicPr>
              <a:picLocks noChangeAspect="1"/>
            </p:cNvPicPr>
            <p:nvPr/>
          </p:nvPicPr>
          <p:blipFill>
            <a:blip r:embed="rId5"/>
            <a:stretch>
              <a:fillRect/>
            </a:stretch>
          </p:blipFill>
          <p:spPr>
            <a:xfrm>
              <a:off x="5280806" y="1244675"/>
              <a:ext cx="5812058" cy="5015344"/>
            </a:xfrm>
            <a:prstGeom prst="rect">
              <a:avLst/>
            </a:prstGeom>
            <a:noFill/>
            <a:ln w="9525">
              <a:noFill/>
            </a:ln>
          </p:spPr>
        </p:pic>
        <p:sp>
          <p:nvSpPr>
            <p:cNvPr id="8" name="TextBox 7">
              <a:extLst>
                <a:ext uri="{FF2B5EF4-FFF2-40B4-BE49-F238E27FC236}">
                  <a16:creationId xmlns:a16="http://schemas.microsoft.com/office/drawing/2014/main" id="{5FABE6D0-9B53-A606-00D3-5F4FBE312464}"/>
                </a:ext>
              </a:extLst>
            </p:cNvPr>
            <p:cNvSpPr txBox="1"/>
            <p:nvPr/>
          </p:nvSpPr>
          <p:spPr>
            <a:xfrm>
              <a:off x="5741953" y="2572488"/>
              <a:ext cx="4889762" cy="3533208"/>
            </a:xfrm>
            <a:prstGeom prst="rect">
              <a:avLst/>
            </a:prstGeom>
            <a:noFill/>
          </p:spPr>
          <p:txBody>
            <a:bodyPr wrap="square">
              <a:spAutoFit/>
            </a:bodyPr>
            <a:lstStyle/>
            <a:p>
              <a:pPr algn="just">
                <a:spcAft>
                  <a:spcPts val="800"/>
                </a:spcAft>
              </a:pPr>
              <a:r>
                <a:rPr lang="vi-VN" sz="4000" dirty="0">
                  <a:effectLst/>
                  <a:latin typeface="Times New Roman" panose="02020603050405020304" pitchFamily="18" charset="0"/>
                  <a:ea typeface="Calibri" panose="020F0502020204030204" pitchFamily="34" charset="0"/>
                  <a:cs typeface="Times New Roman" panose="02020603050405020304" pitchFamily="18" charset="0"/>
                </a:rPr>
                <a:t>Chia sẻ ít nhất một kinh nghiệm mà theo bạn là hữu ích để tạo tính thuyết phục cho bài văn nghị luận về một vấn đề có liên quan đến tuổi trẻ.</a:t>
              </a:r>
              <a:endParaRPr lang="en-SG"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8EC811F6-ED10-FB8F-B327-02E0D4353FAF}"/>
              </a:ext>
            </a:extLst>
          </p:cNvPr>
          <p:cNvGrpSpPr/>
          <p:nvPr/>
        </p:nvGrpSpPr>
        <p:grpSpPr>
          <a:xfrm>
            <a:off x="862249" y="2523666"/>
            <a:ext cx="3698176" cy="4048125"/>
            <a:chOff x="862249" y="2523666"/>
            <a:chExt cx="3698176" cy="4048125"/>
          </a:xfrm>
        </p:grpSpPr>
        <p:sp>
          <p:nvSpPr>
            <p:cNvPr id="18" name="Freeform 20">
              <a:extLst>
                <a:ext uri="{FF2B5EF4-FFF2-40B4-BE49-F238E27FC236}">
                  <a16:creationId xmlns:a16="http://schemas.microsoft.com/office/drawing/2014/main" id="{B784D719-6F0F-0DFF-84D8-27E548E5A240}"/>
                </a:ext>
              </a:extLst>
            </p:cNvPr>
            <p:cNvSpPr/>
            <p:nvPr/>
          </p:nvSpPr>
          <p:spPr>
            <a:xfrm>
              <a:off x="2298819" y="2523666"/>
              <a:ext cx="2039395"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dirty="0"/>
            </a:p>
          </p:txBody>
        </p:sp>
        <p:sp>
          <p:nvSpPr>
            <p:cNvPr id="19" name="Freeform 21">
              <a:extLst>
                <a:ext uri="{FF2B5EF4-FFF2-40B4-BE49-F238E27FC236}">
                  <a16:creationId xmlns:a16="http://schemas.microsoft.com/office/drawing/2014/main" id="{E19D501C-EF7F-983C-0FD6-1D0A076C2CF5}"/>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8">
                <a:extLst>
                  <a:ext uri="{96DAC541-7B7A-43D3-8B79-37D633B846F1}">
                    <asvg:svgBlip xmlns:asvg="http://schemas.microsoft.com/office/drawing/2016/SVG/main" xmlns="" r:embed="rId9"/>
                  </a:ext>
                </a:extLst>
              </a:blip>
              <a:stretch>
                <a:fillRect r="-69273" b="-52568"/>
              </a:stretch>
            </a:blipFill>
            <a:ln cap="sq">
              <a:noFill/>
              <a:prstDash val="solid"/>
              <a:miter/>
            </a:ln>
          </p:spPr>
          <p:txBody>
            <a:bodyPr/>
            <a:lstStyle/>
            <a:p>
              <a:endParaRPr lang="en-SG"/>
            </a:p>
          </p:txBody>
        </p:sp>
      </p:grpSp>
    </p:spTree>
    <p:extLst>
      <p:ext uri="{BB962C8B-B14F-4D97-AF65-F5344CB8AC3E}">
        <p14:creationId xmlns:p14="http://schemas.microsoft.com/office/powerpoint/2010/main" val="11194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74362"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5</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2766422" y="1586566"/>
            <a:ext cx="6659151" cy="3154710"/>
          </a:xfrm>
          <a:prstGeom prst="rect">
            <a:avLst/>
          </a:prstGeom>
          <a:noFill/>
        </p:spPr>
        <p:txBody>
          <a:bodyPr wrap="square">
            <a:spAutoFit/>
          </a:bodyPr>
          <a:lstStyle/>
          <a:p>
            <a:pPr algn="ctr"/>
            <a:r>
              <a:rPr lang="en-US" sz="19900" b="1" dirty="0" err="1">
                <a:solidFill>
                  <a:schemeClr val="bg1"/>
                </a:solidFill>
                <a:latin typeface="Times New Roman" panose="02020603050405020304" pitchFamily="18" charset="0"/>
                <a:cs typeface="Times New Roman" panose="02020603050405020304" pitchFamily="18" charset="0"/>
              </a:rPr>
              <a:t>Câu</a:t>
            </a:r>
            <a:r>
              <a:rPr lang="en-US" sz="19900" b="1" dirty="0">
                <a:solidFill>
                  <a:schemeClr val="bg1"/>
                </a:solidFill>
                <a:latin typeface="Times New Roman" panose="02020603050405020304" pitchFamily="18" charset="0"/>
                <a:cs typeface="Times New Roman" panose="02020603050405020304" pitchFamily="18" charset="0"/>
              </a:rPr>
              <a:t> 5</a:t>
            </a:r>
            <a:endParaRPr lang="en-SG" sz="19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76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5"/>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20964" y="204991"/>
            <a:ext cx="7952540" cy="999441"/>
          </a:xfrm>
          <a:prstGeom prst="rect">
            <a:avLst/>
          </a:prstGeom>
          <a:noFill/>
        </p:spPr>
        <p:txBody>
          <a:bodyPr wrap="square" rtlCol="0">
            <a:spAutoFit/>
          </a:bodyPr>
          <a:lstStyle/>
          <a:p>
            <a:pPr algn="ctr">
              <a:lnSpc>
                <a:spcPct val="150000"/>
              </a:lnSpc>
              <a:spcAft>
                <a:spcPts val="800"/>
              </a:spcAft>
              <a:tabLst>
                <a:tab pos="347345" algn="l"/>
              </a:tabLst>
            </a:pPr>
            <a:r>
              <a:rPr lang="en-US" sz="44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4400" b="1" dirty="0" err="1">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4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SG" sz="4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2">
            <a:extLst>
              <a:ext uri="{FF2B5EF4-FFF2-40B4-BE49-F238E27FC236}">
                <a16:creationId xmlns:a16="http://schemas.microsoft.com/office/drawing/2014/main" id="{7A632925-4CF7-8053-C76A-F8A455A37AC1}"/>
              </a:ext>
            </a:extLst>
          </p:cNvPr>
          <p:cNvGrpSpPr/>
          <p:nvPr/>
        </p:nvGrpSpPr>
        <p:grpSpPr>
          <a:xfrm>
            <a:off x="344105" y="1060047"/>
            <a:ext cx="4616305" cy="1998021"/>
            <a:chOff x="-1164358" y="1859224"/>
            <a:chExt cx="7425619" cy="2467933"/>
          </a:xfrm>
        </p:grpSpPr>
        <p:pic>
          <p:nvPicPr>
            <p:cNvPr id="3" name="图片 9">
              <a:extLst>
                <a:ext uri="{FF2B5EF4-FFF2-40B4-BE49-F238E27FC236}">
                  <a16:creationId xmlns:a16="http://schemas.microsoft.com/office/drawing/2014/main" id="{F5DA1C30-B115-D41F-0D70-24E44E165B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94399" y="1859224"/>
              <a:ext cx="2209800" cy="2209800"/>
            </a:xfrm>
            <a:prstGeom prst="rect">
              <a:avLst/>
            </a:prstGeom>
          </p:spPr>
        </p:pic>
        <p:sp>
          <p:nvSpPr>
            <p:cNvPr id="4" name="文本框 11">
              <a:extLst>
                <a:ext uri="{FF2B5EF4-FFF2-40B4-BE49-F238E27FC236}">
                  <a16:creationId xmlns:a16="http://schemas.microsoft.com/office/drawing/2014/main" id="{3C0829E6-B78B-D685-9212-4A87ADE75E3C}"/>
                </a:ext>
              </a:extLst>
            </p:cNvPr>
            <p:cNvSpPr txBox="1"/>
            <p:nvPr/>
          </p:nvSpPr>
          <p:spPr>
            <a:xfrm>
              <a:off x="1458595" y="2795834"/>
              <a:ext cx="1358900" cy="584775"/>
            </a:xfrm>
            <a:prstGeom prst="rect">
              <a:avLst/>
            </a:prstGeom>
            <a:noFill/>
          </p:spPr>
          <p:txBody>
            <a:bodyPr wrap="square">
              <a:spAutoFit/>
            </a:bodyPr>
            <a:lstStyle/>
            <a:p>
              <a:pPr algn="ctr">
                <a:defRPr/>
              </a:pPr>
              <a:r>
                <a:rPr lang="vi-VN" altLang="zh-CN" sz="3200" kern="0" dirty="0">
                  <a:solidFill>
                    <a:srgbClr val="264E4E"/>
                  </a:solidFill>
                  <a:latin typeface="微软雅黑"/>
                  <a:cs typeface="+mn-ea"/>
                  <a:sym typeface="+mn-lt"/>
                </a:rPr>
                <a:t>01</a:t>
              </a:r>
              <a:endParaRPr lang="zh-CN" altLang="en-US" sz="3200" dirty="0">
                <a:solidFill>
                  <a:srgbClr val="264E4E"/>
                </a:solidFill>
                <a:latin typeface="微软雅黑"/>
                <a:cs typeface="+mn-ea"/>
                <a:sym typeface="+mn-lt"/>
              </a:endParaRPr>
            </a:p>
          </p:txBody>
        </p:sp>
        <p:sp>
          <p:nvSpPr>
            <p:cNvPr id="8" name="MH_Text_1">
              <a:extLst>
                <a:ext uri="{FF2B5EF4-FFF2-40B4-BE49-F238E27FC236}">
                  <a16:creationId xmlns:a16="http://schemas.microsoft.com/office/drawing/2014/main" id="{AADD00BE-2BFD-6DA0-0CA1-14EC05B858E2}"/>
                </a:ext>
              </a:extLst>
            </p:cNvPr>
            <p:cNvSpPr txBox="1">
              <a:spLocks noChangeArrowheads="1"/>
            </p:cNvSpPr>
            <p:nvPr>
              <p:custDataLst>
                <p:tags r:id="rId2"/>
              </p:custDataLst>
            </p:nvPr>
          </p:nvSpPr>
          <p:spPr bwMode="auto">
            <a:xfrm>
              <a:off x="-1164358" y="3380610"/>
              <a:ext cx="7425619"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spcAft>
                  <a:spcPts val="800"/>
                </a:spcAft>
                <a:buClr>
                  <a:srgbClr val="000000"/>
                </a:buClr>
                <a:buFont typeface="Arial"/>
                <a:buNone/>
              </a:pPr>
              <a:r>
                <a:rPr lang="vi-VN" sz="3600" dirty="0">
                  <a:effectLst/>
                  <a:latin typeface="Times New Roman" panose="02020603050405020304" pitchFamily="18" charset="0"/>
                  <a:ea typeface="Calibri" panose="020F0502020204030204" pitchFamily="34" charset="0"/>
                </a:rPr>
                <a:t>Khi thuyết trình về một vấn đề xã hội liên quan đến cơ hội và thách thức đối với đất nước, em cần chú ý điều gì để thu hút sự quan tâm của người nghe. </a:t>
              </a:r>
              <a:endParaRPr lang="en-SG" sz="41300" kern="0" dirty="0">
                <a:solidFill>
                  <a:srgbClr val="191919"/>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grpSp>
        <p:nvGrpSpPr>
          <p:cNvPr id="9" name="组合 4">
            <a:extLst>
              <a:ext uri="{FF2B5EF4-FFF2-40B4-BE49-F238E27FC236}">
                <a16:creationId xmlns:a16="http://schemas.microsoft.com/office/drawing/2014/main" id="{0E70E98B-8D6A-B9E8-807B-C8BDCA052396}"/>
              </a:ext>
            </a:extLst>
          </p:cNvPr>
          <p:cNvGrpSpPr/>
          <p:nvPr/>
        </p:nvGrpSpPr>
        <p:grpSpPr>
          <a:xfrm>
            <a:off x="7347857" y="1264096"/>
            <a:ext cx="4342572" cy="2087715"/>
            <a:chOff x="1980886" y="1803400"/>
            <a:chExt cx="6985302" cy="2578721"/>
          </a:xfrm>
        </p:grpSpPr>
        <p:pic>
          <p:nvPicPr>
            <p:cNvPr id="10" name="图片 13">
              <a:extLst>
                <a:ext uri="{FF2B5EF4-FFF2-40B4-BE49-F238E27FC236}">
                  <a16:creationId xmlns:a16="http://schemas.microsoft.com/office/drawing/2014/main" id="{345844A9-199B-6331-717F-740E20E9C2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46500" y="1803400"/>
              <a:ext cx="2209800" cy="2209800"/>
            </a:xfrm>
            <a:prstGeom prst="rect">
              <a:avLst/>
            </a:prstGeom>
          </p:spPr>
        </p:pic>
        <p:sp>
          <p:nvSpPr>
            <p:cNvPr id="11" name="MH_Text_1">
              <a:extLst>
                <a:ext uri="{FF2B5EF4-FFF2-40B4-BE49-F238E27FC236}">
                  <a16:creationId xmlns:a16="http://schemas.microsoft.com/office/drawing/2014/main" id="{2B0C0175-DC60-E94F-FE58-D6C0493C0A5F}"/>
                </a:ext>
              </a:extLst>
            </p:cNvPr>
            <p:cNvSpPr txBox="1">
              <a:spLocks noChangeArrowheads="1"/>
            </p:cNvSpPr>
            <p:nvPr>
              <p:custDataLst>
                <p:tags r:id="rId1"/>
              </p:custDataLst>
            </p:nvPr>
          </p:nvSpPr>
          <p:spPr bwMode="auto">
            <a:xfrm>
              <a:off x="1980886" y="3435574"/>
              <a:ext cx="6985302"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ts val="2600"/>
                </a:lnSpc>
                <a:defRPr sz="1600">
                  <a:solidFill>
                    <a:schemeClr val="tx1">
                      <a:lumMod val="75000"/>
                      <a:lumOff val="25000"/>
                    </a:schemeClr>
                  </a:solidFill>
                  <a:latin typeface="字魂95号-手刻宋" panose="00000500000000000000" charset="-122"/>
                  <a:ea typeface="字魂95号-手刻宋" panose="00000500000000000000"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a:lnSpc>
                  <a:spcPct val="100000"/>
                </a:lnSpc>
                <a:spcAft>
                  <a:spcPts val="800"/>
                </a:spcAft>
              </a:pPr>
              <a:r>
                <a:rPr lang="vi-VN"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Khi nghe một bài thuyết trình, muốn nhận xét, đánh giá được nội dung và cách thức thuyết trình, bạn nên lưu ý điều gì?</a:t>
              </a:r>
              <a:endParaRPr lang="en-SG"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文本框 24">
              <a:extLst>
                <a:ext uri="{FF2B5EF4-FFF2-40B4-BE49-F238E27FC236}">
                  <a16:creationId xmlns:a16="http://schemas.microsoft.com/office/drawing/2014/main" id="{DD27BC86-1107-A1FC-5BA1-83956251D6DF}"/>
                </a:ext>
              </a:extLst>
            </p:cNvPr>
            <p:cNvSpPr txBox="1"/>
            <p:nvPr/>
          </p:nvSpPr>
          <p:spPr>
            <a:xfrm>
              <a:off x="4001601" y="2785328"/>
              <a:ext cx="1358900" cy="584775"/>
            </a:xfrm>
            <a:prstGeom prst="rect">
              <a:avLst/>
            </a:prstGeom>
            <a:noFill/>
          </p:spPr>
          <p:txBody>
            <a:bodyPr wrap="square">
              <a:spAutoFit/>
            </a:bodyPr>
            <a:lstStyle/>
            <a:p>
              <a:pPr algn="ctr">
                <a:defRPr/>
              </a:pPr>
              <a:r>
                <a:rPr lang="vi-VN" altLang="zh-CN" sz="3200" dirty="0">
                  <a:solidFill>
                    <a:srgbClr val="264E4E"/>
                  </a:solidFill>
                  <a:latin typeface="微软雅黑"/>
                  <a:cs typeface="+mn-ea"/>
                  <a:sym typeface="+mn-lt"/>
                </a:rPr>
                <a:t>02</a:t>
              </a:r>
              <a:endParaRPr lang="zh-CN" altLang="en-US" sz="3200" dirty="0">
                <a:solidFill>
                  <a:srgbClr val="264E4E"/>
                </a:solidFill>
                <a:latin typeface="微软雅黑"/>
                <a:cs typeface="+mn-ea"/>
                <a:sym typeface="+mn-lt"/>
              </a:endParaRPr>
            </a:p>
          </p:txBody>
        </p:sp>
      </p:grpSp>
      <p:pic>
        <p:nvPicPr>
          <p:cNvPr id="13" name="그림 29">
            <a:extLst>
              <a:ext uri="{FF2B5EF4-FFF2-40B4-BE49-F238E27FC236}">
                <a16:creationId xmlns:a16="http://schemas.microsoft.com/office/drawing/2014/main" id="{3D2A781A-5414-6DD6-6883-2ABC3FEC694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3328" y="1718967"/>
            <a:ext cx="2320972" cy="1733051"/>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309471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250589" y="2587519"/>
            <a:ext cx="5350054" cy="4103304"/>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defTabSz="609615">
              <a:defRPr/>
            </a:pPr>
            <a:endParaRPr lang="en-SG" sz="1600" dirty="0">
              <a:solidFill>
                <a:prstClr val="black"/>
              </a:solidFill>
              <a:latin typeface="Calibri"/>
              <a:cs typeface="Arial"/>
              <a:sym typeface="Arial"/>
            </a:endParaRPr>
          </a:p>
        </p:txBody>
      </p:sp>
      <p:sp>
        <p:nvSpPr>
          <p:cNvPr id="4" name="TextBox 4"/>
          <p:cNvSpPr txBox="1"/>
          <p:nvPr/>
        </p:nvSpPr>
        <p:spPr>
          <a:xfrm>
            <a:off x="-105404" y="2084430"/>
            <a:ext cx="5706047" cy="3138117"/>
          </a:xfrm>
          <a:prstGeom prst="rect">
            <a:avLst/>
          </a:prstGeom>
        </p:spPr>
        <p:txBody>
          <a:bodyPr lIns="33867" tIns="33867" rIns="33867" bIns="33867" rtlCol="0" anchor="ctr"/>
          <a:lstStyle/>
          <a:p>
            <a:pPr algn="ctr" defTabSz="609615">
              <a:lnSpc>
                <a:spcPts val="1133"/>
              </a:lnSpc>
              <a:defRPr/>
            </a:pPr>
            <a:endParaRPr sz="1200">
              <a:solidFill>
                <a:prstClr val="black"/>
              </a:solidFill>
              <a:latin typeface="Calibri"/>
              <a:cs typeface="Arial"/>
              <a:sym typeface="Arial"/>
            </a:endParaRPr>
          </a:p>
        </p:txBody>
      </p:sp>
      <p:grpSp>
        <p:nvGrpSpPr>
          <p:cNvPr id="5" name="Group 5"/>
          <p:cNvGrpSpPr/>
          <p:nvPr/>
        </p:nvGrpSpPr>
        <p:grpSpPr>
          <a:xfrm>
            <a:off x="232497" y="939491"/>
            <a:ext cx="11755597" cy="1563250"/>
            <a:chOff x="0" y="-745098"/>
            <a:chExt cx="39960962" cy="4288568"/>
          </a:xfrm>
        </p:grpSpPr>
        <p:sp>
          <p:nvSpPr>
            <p:cNvPr id="6" name="Freeform 6"/>
            <p:cNvSpPr/>
            <p:nvPr/>
          </p:nvSpPr>
          <p:spPr>
            <a:xfrm>
              <a:off x="0" y="-745098"/>
              <a:ext cx="18186512" cy="4288568"/>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defTabSz="609615">
                <a:defRPr/>
              </a:pPr>
              <a:endParaRPr lang="en-SG" sz="1600" b="1">
                <a:solidFill>
                  <a:prstClr val="black"/>
                </a:solidFill>
                <a:latin typeface="Calibri"/>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algn="ctr" defTabSz="609615">
                <a:lnSpc>
                  <a:spcPts val="1133"/>
                </a:lnSpc>
                <a:defRPr/>
              </a:pPr>
              <a:endParaRPr sz="1600" b="1">
                <a:solidFill>
                  <a:prstClr val="black"/>
                </a:solidFill>
                <a:latin typeface="Calibri"/>
                <a:cs typeface="Arial"/>
                <a:sym typeface="Arial"/>
              </a:endParaRPr>
            </a:p>
          </p:txBody>
        </p:sp>
        <p:sp>
          <p:nvSpPr>
            <p:cNvPr id="2" name="Freeform 6">
              <a:extLst>
                <a:ext uri="{FF2B5EF4-FFF2-40B4-BE49-F238E27FC236}">
                  <a16:creationId xmlns:a16="http://schemas.microsoft.com/office/drawing/2014/main" id="{77416D35-0F37-C83F-5DA4-1FDFB6B1F03D}"/>
                </a:ext>
              </a:extLst>
            </p:cNvPr>
            <p:cNvSpPr/>
            <p:nvPr/>
          </p:nvSpPr>
          <p:spPr>
            <a:xfrm>
              <a:off x="20423573" y="-625641"/>
              <a:ext cx="19537389" cy="3543470"/>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chemeClr val="accent6">
                <a:lumMod val="20000"/>
                <a:lumOff val="80000"/>
              </a:schemeClr>
            </a:solidFill>
            <a:ln w="19050" cap="rnd">
              <a:solidFill>
                <a:srgbClr val="000000"/>
              </a:solidFill>
              <a:prstDash val="solid"/>
              <a:round/>
            </a:ln>
          </p:spPr>
          <p:txBody>
            <a:bodyPr/>
            <a:lstStyle/>
            <a:p>
              <a:pPr defTabSz="609615">
                <a:defRPr/>
              </a:pPr>
              <a:endParaRPr lang="en-SG" sz="1600" b="1">
                <a:solidFill>
                  <a:prstClr val="black"/>
                </a:solidFill>
                <a:latin typeface="Calibri"/>
                <a:cs typeface="Arial"/>
                <a:sym typeface="Arial"/>
              </a:endParaRPr>
            </a:p>
          </p:txBody>
        </p:sp>
      </p:grpSp>
      <p:sp>
        <p:nvSpPr>
          <p:cNvPr id="8" name="TextBox 8"/>
          <p:cNvSpPr txBox="1"/>
          <p:nvPr/>
        </p:nvSpPr>
        <p:spPr>
          <a:xfrm>
            <a:off x="271481" y="969763"/>
            <a:ext cx="5299494" cy="1477328"/>
          </a:xfrm>
          <a:prstGeom prst="rect">
            <a:avLst/>
          </a:prstGeom>
        </p:spPr>
        <p:txBody>
          <a:bodyPr wrap="square" lIns="0" tIns="0" rIns="0" bIns="0" rtlCol="0" anchor="t">
            <a:spAutoFit/>
          </a:bodyPr>
          <a:lstStyle/>
          <a:p>
            <a:pPr algn="just" defTabSz="609615">
              <a:spcBef>
                <a:spcPct val="0"/>
              </a:spcBef>
              <a:defRPr/>
            </a:pPr>
            <a:r>
              <a:rPr lang="vi-VN" sz="2400" b="1" dirty="0">
                <a:effectLst/>
                <a:latin typeface="Times New Roman" panose="02020603050405020304" pitchFamily="18" charset="0"/>
                <a:ea typeface="Times New Roman" panose="02020603050405020304" pitchFamily="18" charset="0"/>
              </a:rPr>
              <a:t>Những điểm cần chú ý để thu hút sự quan tâm của người nghe khi thuyết trình về một vấn đề xã hội liên quan đến cơ hội và thách thức đối với đất nước</a:t>
            </a:r>
            <a:endParaRPr lang="en-US" sz="4800" b="1"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22" name="Group 22"/>
          <p:cNvGrpSpPr/>
          <p:nvPr/>
        </p:nvGrpSpPr>
        <p:grpSpPr>
          <a:xfrm>
            <a:off x="6223627" y="2383973"/>
            <a:ext cx="5747452" cy="4175751"/>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defTabSz="609615">
                <a:defRPr/>
              </a:pPr>
              <a:endParaRPr lang="en-SG" sz="1600">
                <a:solidFill>
                  <a:prstClr val="black"/>
                </a:solidFill>
                <a:latin typeface="Calibri"/>
                <a:cs typeface="Arial"/>
                <a:sym typeface="Arial"/>
              </a:endParaRPr>
            </a:p>
          </p:txBody>
        </p:sp>
        <p:sp>
          <p:nvSpPr>
            <p:cNvPr id="24" name="TextBox 24"/>
            <p:cNvSpPr txBox="1"/>
            <p:nvPr/>
          </p:nvSpPr>
          <p:spPr>
            <a:xfrm>
              <a:off x="0" y="9525"/>
              <a:ext cx="16862095" cy="17455915"/>
            </a:xfrm>
            <a:prstGeom prst="rect">
              <a:avLst/>
            </a:prstGeom>
            <a:solidFill>
              <a:schemeClr val="bg2"/>
            </a:solidFill>
            <a:ln>
              <a:solidFill>
                <a:schemeClr val="tx1"/>
              </a:solidFill>
            </a:ln>
          </p:spPr>
          <p:txBody>
            <a:bodyPr lIns="33867" tIns="33867" rIns="33867" bIns="33867" rtlCol="0" anchor="ctr"/>
            <a:lstStyle/>
            <a:p>
              <a:pPr algn="ctr" defTabSz="609615">
                <a:lnSpc>
                  <a:spcPts val="1133"/>
                </a:lnSpc>
                <a:defRPr/>
              </a:pPr>
              <a:endParaRPr sz="1600" dirty="0">
                <a:solidFill>
                  <a:prstClr val="black"/>
                </a:solidFill>
                <a:latin typeface="Calibri"/>
                <a:cs typeface="Arial"/>
                <a:sym typeface="Arial"/>
              </a:endParaRPr>
            </a:p>
          </p:txBody>
        </p:sp>
      </p:grpSp>
      <p:sp>
        <p:nvSpPr>
          <p:cNvPr id="40" name="Freeform 13">
            <a:extLst>
              <a:ext uri="{FF2B5EF4-FFF2-40B4-BE49-F238E27FC236}">
                <a16:creationId xmlns:a16="http://schemas.microsoft.com/office/drawing/2014/main" id="{E75B00F4-E692-1640-896A-72379781E410}"/>
              </a:ext>
            </a:extLst>
          </p:cNvPr>
          <p:cNvSpPr/>
          <p:nvPr/>
        </p:nvSpPr>
        <p:spPr>
          <a:xfrm rot="20743588">
            <a:off x="5187272" y="6052856"/>
            <a:ext cx="1538727" cy="764241"/>
          </a:xfrm>
          <a:custGeom>
            <a:avLst/>
            <a:gdLst/>
            <a:ahLst/>
            <a:cxnLst/>
            <a:rect l="l" t="t" r="r" b="b"/>
            <a:pathLst>
              <a:path w="2783506" h="1549154">
                <a:moveTo>
                  <a:pt x="0" y="0"/>
                </a:moveTo>
                <a:lnTo>
                  <a:pt x="2783506" y="0"/>
                </a:lnTo>
                <a:lnTo>
                  <a:pt x="2783506" y="1549154"/>
                </a:lnTo>
                <a:lnTo>
                  <a:pt x="0" y="154915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15">
              <a:defRPr/>
            </a:pPr>
            <a:endParaRPr lang="en-SG" sz="1200">
              <a:solidFill>
                <a:prstClr val="black"/>
              </a:solidFill>
              <a:latin typeface="Calibri"/>
              <a:cs typeface="Arial"/>
              <a:sym typeface="Arial"/>
            </a:endParaRPr>
          </a:p>
        </p:txBody>
      </p:sp>
      <p:sp>
        <p:nvSpPr>
          <p:cNvPr id="41" name="Freeform 8">
            <a:extLst>
              <a:ext uri="{FF2B5EF4-FFF2-40B4-BE49-F238E27FC236}">
                <a16:creationId xmlns:a16="http://schemas.microsoft.com/office/drawing/2014/main" id="{DF4A488D-7E3F-2B95-B8E6-BEE289E2724B}"/>
              </a:ext>
            </a:extLst>
          </p:cNvPr>
          <p:cNvSpPr/>
          <p:nvPr/>
        </p:nvSpPr>
        <p:spPr>
          <a:xfrm rot="20719017">
            <a:off x="11057510" y="24243"/>
            <a:ext cx="758067" cy="925685"/>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15">
              <a:defRPr/>
            </a:pPr>
            <a:endParaRPr lang="en-SG" sz="1200" dirty="0">
              <a:solidFill>
                <a:prstClr val="black"/>
              </a:solidFill>
              <a:latin typeface="Calibri"/>
              <a:cs typeface="Arial"/>
              <a:sym typeface="Arial"/>
            </a:endParaRPr>
          </a:p>
        </p:txBody>
      </p:sp>
      <p:sp>
        <p:nvSpPr>
          <p:cNvPr id="62" name="TextBox 61">
            <a:extLst>
              <a:ext uri="{FF2B5EF4-FFF2-40B4-BE49-F238E27FC236}">
                <a16:creationId xmlns:a16="http://schemas.microsoft.com/office/drawing/2014/main" id="{979834AF-1788-EBFE-280C-72B3E7E79408}"/>
              </a:ext>
            </a:extLst>
          </p:cNvPr>
          <p:cNvSpPr txBox="1"/>
          <p:nvPr/>
        </p:nvSpPr>
        <p:spPr>
          <a:xfrm>
            <a:off x="220921" y="2596857"/>
            <a:ext cx="5265479" cy="4154984"/>
          </a:xfrm>
          <a:prstGeom prst="rect">
            <a:avLst/>
          </a:prstGeom>
          <a:noFill/>
        </p:spPr>
        <p:txBody>
          <a:bodyPr wrap="square">
            <a:spAutoFit/>
          </a:bodyPr>
          <a:lstStyle/>
          <a:p>
            <a:pPr marL="342900" indent="-342900" algn="just">
              <a:buFont typeface="Wingdings" panose="05000000000000000000" pitchFamily="2" charset="2"/>
              <a:buChar char="ü"/>
            </a:pPr>
            <a:r>
              <a:rPr lang="vi-VN" sz="2400" dirty="0">
                <a:latin typeface="+mj-lt"/>
              </a:rPr>
              <a:t>chọn được vấn đề mang tính thời sự, nhận được sự quan tâm của nhiều bạn trẻ; </a:t>
            </a:r>
            <a:endParaRPr lang="en-US" sz="2400" dirty="0">
              <a:latin typeface="+mj-lt"/>
            </a:endParaRPr>
          </a:p>
          <a:p>
            <a:pPr marL="342900" indent="-342900" algn="just">
              <a:buFont typeface="Wingdings" panose="05000000000000000000" pitchFamily="2" charset="2"/>
              <a:buChar char="ü"/>
            </a:pPr>
            <a:r>
              <a:rPr lang="vi-VN" sz="2400" dirty="0">
                <a:latin typeface="+mj-lt"/>
              </a:rPr>
              <a:t>thể hiện rõ ràng, cụ thể quan điểm của người nói; </a:t>
            </a:r>
            <a:endParaRPr lang="en-US" sz="2400" dirty="0">
              <a:latin typeface="+mj-lt"/>
            </a:endParaRPr>
          </a:p>
          <a:p>
            <a:pPr marL="342900" indent="-342900" algn="just">
              <a:buFont typeface="Wingdings" panose="05000000000000000000" pitchFamily="2" charset="2"/>
              <a:buChar char="ü"/>
            </a:pPr>
            <a:r>
              <a:rPr lang="vi-VN" sz="2400" dirty="0">
                <a:latin typeface="+mj-lt"/>
              </a:rPr>
              <a:t>trình bày lí lẽ, bằng chứng thuyết phục, tiêu biểu, đầy đủ; </a:t>
            </a:r>
            <a:endParaRPr lang="en-US" sz="2400" dirty="0">
              <a:latin typeface="+mj-lt"/>
            </a:endParaRPr>
          </a:p>
          <a:p>
            <a:pPr marL="342900" indent="-342900" algn="just">
              <a:buFont typeface="Wingdings" panose="05000000000000000000" pitchFamily="2" charset="2"/>
              <a:buChar char="ü"/>
            </a:pPr>
            <a:r>
              <a:rPr lang="vi-VN" sz="2400" dirty="0">
                <a:latin typeface="+mj-lt"/>
              </a:rPr>
              <a:t>mở đầu và kết thúc ấn tượng; sử dụng hợp lí, hiệu quả các phương tiện phi ngôn ngữ để hỗ trợ người nghe theo dõi bài trình bày;… </a:t>
            </a:r>
            <a:endParaRPr lang="en-SG" sz="2400" dirty="0">
              <a:latin typeface="+mj-lt"/>
            </a:endParaRPr>
          </a:p>
        </p:txBody>
      </p:sp>
      <p:sp>
        <p:nvSpPr>
          <p:cNvPr id="69" name="AutoShape 12">
            <a:extLst>
              <a:ext uri="{FF2B5EF4-FFF2-40B4-BE49-F238E27FC236}">
                <a16:creationId xmlns:a16="http://schemas.microsoft.com/office/drawing/2014/main" id="{FBEDA0F8-C3E2-8B08-11E4-933B1A2F6C7C}"/>
              </a:ext>
            </a:extLst>
          </p:cNvPr>
          <p:cNvSpPr/>
          <p:nvPr/>
        </p:nvSpPr>
        <p:spPr>
          <a:xfrm flipV="1">
            <a:off x="1110343" y="501799"/>
            <a:ext cx="9842228" cy="0"/>
          </a:xfrm>
          <a:prstGeom prst="line">
            <a:avLst/>
          </a:prstGeom>
          <a:ln w="19050" cap="flat">
            <a:solidFill>
              <a:srgbClr val="000000"/>
            </a:solidFill>
            <a:prstDash val="solid"/>
            <a:headEnd type="none" w="sm" len="sm"/>
            <a:tailEnd type="none" w="sm" len="sm"/>
          </a:ln>
        </p:spPr>
        <p:txBody>
          <a:bodyPr/>
          <a:lstStyle/>
          <a:p>
            <a:pPr defTabSz="609615">
              <a:defRPr/>
            </a:pPr>
            <a:endParaRPr lang="en-SG" sz="1200" dirty="0">
              <a:solidFill>
                <a:prstClr val="black"/>
              </a:solidFill>
              <a:latin typeface="Calibri"/>
              <a:cs typeface="Arial"/>
              <a:sym typeface="Arial"/>
            </a:endParaRPr>
          </a:p>
        </p:txBody>
      </p:sp>
      <p:sp>
        <p:nvSpPr>
          <p:cNvPr id="71" name="Freeform 14">
            <a:extLst>
              <a:ext uri="{FF2B5EF4-FFF2-40B4-BE49-F238E27FC236}">
                <a16:creationId xmlns:a16="http://schemas.microsoft.com/office/drawing/2014/main" id="{9BAAA285-39B2-4D4A-BDE0-80216805AE5A}"/>
              </a:ext>
            </a:extLst>
          </p:cNvPr>
          <p:cNvSpPr/>
          <p:nvPr/>
        </p:nvSpPr>
        <p:spPr>
          <a:xfrm>
            <a:off x="2423160" y="167177"/>
            <a:ext cx="7345680" cy="660947"/>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algn="ctr" defTabSz="609615">
              <a:defRPr/>
            </a:pPr>
            <a:r>
              <a:rPr lang="en-US" sz="4000" b="1" kern="0" dirty="0">
                <a:solidFill>
                  <a:srgbClr val="F79646">
                    <a:lumMod val="75000"/>
                  </a:srgbClr>
                </a:solidFill>
                <a:highlight>
                  <a:srgbClr val="FFFFFF"/>
                </a:highlight>
                <a:latin typeface="Times New Roman" panose="02020603050405020304" pitchFamily="18" charset="0"/>
                <a:ea typeface="Times New Roman" panose="02020603050405020304" pitchFamily="18" charset="0"/>
                <a:cs typeface="Arial"/>
                <a:sym typeface="Arial"/>
              </a:rPr>
              <a:t>5. </a:t>
            </a:r>
            <a:r>
              <a:rPr lang="en-US" sz="4000" b="1" kern="0" dirty="0" err="1">
                <a:solidFill>
                  <a:srgbClr val="F79646">
                    <a:lumMod val="75000"/>
                  </a:srgbClr>
                </a:solidFill>
                <a:highlight>
                  <a:srgbClr val="FFFFFF"/>
                </a:highlight>
                <a:latin typeface="Times New Roman" panose="02020603050405020304" pitchFamily="18" charset="0"/>
                <a:ea typeface="Times New Roman" panose="02020603050405020304" pitchFamily="18" charset="0"/>
                <a:cs typeface="Arial"/>
                <a:sym typeface="Arial"/>
              </a:rPr>
              <a:t>Câu</a:t>
            </a:r>
            <a:r>
              <a:rPr lang="en-US" sz="4000" b="1" kern="0" dirty="0">
                <a:solidFill>
                  <a:srgbClr val="F79646">
                    <a:lumMod val="75000"/>
                  </a:srgbClr>
                </a:solidFill>
                <a:highlight>
                  <a:srgbClr val="FFFFFF"/>
                </a:highlight>
                <a:latin typeface="Times New Roman" panose="02020603050405020304" pitchFamily="18" charset="0"/>
                <a:ea typeface="Times New Roman" panose="02020603050405020304" pitchFamily="18" charset="0"/>
                <a:cs typeface="Arial"/>
                <a:sym typeface="Arial"/>
              </a:rPr>
              <a:t> 5</a:t>
            </a:r>
            <a:endParaRPr lang="en-SG" sz="4400" b="1" dirty="0">
              <a:solidFill>
                <a:srgbClr val="F79646">
                  <a:lumMod val="75000"/>
                </a:srgbClr>
              </a:solidFill>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0997C67C-9A49-7A76-C693-23C270D436CE}"/>
              </a:ext>
            </a:extLst>
          </p:cNvPr>
          <p:cNvSpPr txBox="1"/>
          <p:nvPr/>
        </p:nvSpPr>
        <p:spPr>
          <a:xfrm>
            <a:off x="6295326" y="2576197"/>
            <a:ext cx="5664177" cy="3416320"/>
          </a:xfrm>
          <a:prstGeom prst="rect">
            <a:avLst/>
          </a:prstGeom>
          <a:noFill/>
        </p:spPr>
        <p:txBody>
          <a:bodyPr wrap="square">
            <a:spAutoFit/>
          </a:bodyPr>
          <a:lstStyle/>
          <a:p>
            <a:pPr marL="342900" indent="-342900" algn="just" defTabSz="1219170">
              <a:buClr>
                <a:srgbClr val="000000"/>
              </a:buClr>
              <a:buFont typeface="Wingdings" panose="05000000000000000000" pitchFamily="2" charset="2"/>
              <a:buChar char="ü"/>
            </a:pPr>
            <a:r>
              <a:rPr lang="vi-VN" sz="2400" dirty="0">
                <a:latin typeface="+mj-lt"/>
              </a:rPr>
              <a:t>tìm hiểu trước về bài thuyết trình; </a:t>
            </a:r>
            <a:endParaRPr lang="en-US" sz="2400" dirty="0">
              <a:latin typeface="+mj-lt"/>
            </a:endParaRPr>
          </a:p>
          <a:p>
            <a:pPr marL="342900" indent="-342900" algn="just" defTabSz="1219170">
              <a:buClr>
                <a:srgbClr val="000000"/>
              </a:buClr>
              <a:buFont typeface="Wingdings" panose="05000000000000000000" pitchFamily="2" charset="2"/>
              <a:buChar char="ü"/>
            </a:pPr>
            <a:r>
              <a:rPr lang="vi-VN" sz="2400" dirty="0">
                <a:latin typeface="+mj-lt"/>
              </a:rPr>
              <a:t>tập trung lắng nghe, nắm bắt và ghi chép những nội dung chính và quan điểm của người nói; </a:t>
            </a:r>
            <a:endParaRPr lang="en-US" sz="2400" dirty="0">
              <a:latin typeface="+mj-lt"/>
            </a:endParaRPr>
          </a:p>
          <a:p>
            <a:pPr marL="342900" indent="-342900" algn="just" defTabSz="1219170">
              <a:buClr>
                <a:srgbClr val="000000"/>
              </a:buClr>
              <a:buFont typeface="Wingdings" panose="05000000000000000000" pitchFamily="2" charset="2"/>
              <a:buChar char="ü"/>
            </a:pPr>
            <a:r>
              <a:rPr lang="vi-VN" sz="2400" dirty="0">
                <a:latin typeface="+mj-lt"/>
              </a:rPr>
              <a:t>chỉ ra được những điểm mới mẻ, thú vị hoặc những điểm cần trao đổi; </a:t>
            </a:r>
            <a:endParaRPr lang="en-US" sz="2400" dirty="0">
              <a:latin typeface="+mj-lt"/>
            </a:endParaRPr>
          </a:p>
          <a:p>
            <a:pPr marL="342900" indent="-342900" algn="just" defTabSz="1219170">
              <a:buClr>
                <a:srgbClr val="000000"/>
              </a:buClr>
              <a:buFont typeface="Wingdings" panose="05000000000000000000" pitchFamily="2" charset="2"/>
              <a:buChar char="ü"/>
            </a:pPr>
            <a:r>
              <a:rPr lang="vi-VN" sz="2400" dirty="0">
                <a:latin typeface="+mj-lt"/>
              </a:rPr>
              <a:t>lịch sự, đúng mực khi trao đổi; </a:t>
            </a:r>
            <a:endParaRPr lang="en-US" sz="2400" dirty="0">
              <a:latin typeface="+mj-lt"/>
            </a:endParaRPr>
          </a:p>
          <a:p>
            <a:pPr marL="342900" indent="-342900" algn="just" defTabSz="1219170">
              <a:buClr>
                <a:srgbClr val="000000"/>
              </a:buClr>
              <a:buFont typeface="Wingdings" panose="05000000000000000000" pitchFamily="2" charset="2"/>
              <a:buChar char="ü"/>
            </a:pPr>
            <a:r>
              <a:rPr lang="vi-VN" sz="2400" dirty="0">
                <a:latin typeface="+mj-lt"/>
              </a:rPr>
              <a:t>nhận xét, đánh giá cần có lí lẽ, bằng chứng thuyết phục;…</a:t>
            </a:r>
            <a:endParaRPr lang="en-SG" sz="6600" kern="0" dirty="0">
              <a:solidFill>
                <a:srgbClr val="000000"/>
              </a:solidFill>
              <a:latin typeface="+mj-lt"/>
              <a:cs typeface="Arial"/>
              <a:sym typeface="Arial"/>
            </a:endParaRPr>
          </a:p>
        </p:txBody>
      </p:sp>
      <p:sp>
        <p:nvSpPr>
          <p:cNvPr id="11" name="TextBox 10">
            <a:extLst>
              <a:ext uri="{FF2B5EF4-FFF2-40B4-BE49-F238E27FC236}">
                <a16:creationId xmlns:a16="http://schemas.microsoft.com/office/drawing/2014/main" id="{FD0D5342-2C22-434F-DEE2-DF522E30DDC6}"/>
              </a:ext>
            </a:extLst>
          </p:cNvPr>
          <p:cNvSpPr txBox="1"/>
          <p:nvPr/>
        </p:nvSpPr>
        <p:spPr>
          <a:xfrm>
            <a:off x="6315258" y="1041737"/>
            <a:ext cx="5605260" cy="1200329"/>
          </a:xfrm>
          <a:prstGeom prst="rect">
            <a:avLst/>
          </a:prstGeom>
          <a:noFill/>
        </p:spPr>
        <p:txBody>
          <a:bodyPr wrap="square">
            <a:spAutoFit/>
          </a:bodyPr>
          <a:lstStyle/>
          <a:p>
            <a:pPr algn="just"/>
            <a:r>
              <a:rPr lang="vi-VN" sz="2400" b="1" dirty="0">
                <a:effectLst/>
                <a:latin typeface="Times New Roman" panose="02020603050405020304" pitchFamily="18" charset="0"/>
                <a:ea typeface="Times New Roman" panose="02020603050405020304" pitchFamily="18" charset="0"/>
              </a:rPr>
              <a:t>Những điểm cần lưu ý khi nghe một bài thuyết trình, nhận xét, đánh giá nội dung và cách thức thuyết trình</a:t>
            </a:r>
            <a:endParaRPr lang="en-SG" sz="2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2">
                                            <p:txEl>
                                              <p:pRg st="1" end="1"/>
                                            </p:txEl>
                                          </p:spTgt>
                                        </p:tgtEl>
                                        <p:attrNameLst>
                                          <p:attrName>style.visibility</p:attrName>
                                        </p:attrNameLst>
                                      </p:cBhvr>
                                      <p:to>
                                        <p:strVal val="visible"/>
                                      </p:to>
                                    </p:set>
                                    <p:animEffect transition="in" filter="barn(inVertical)">
                                      <p:cBhvr>
                                        <p:cTn id="12" dur="500"/>
                                        <p:tgtEl>
                                          <p:spTgt spid="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2">
                                            <p:txEl>
                                              <p:pRg st="2" end="2"/>
                                            </p:txEl>
                                          </p:spTgt>
                                        </p:tgtEl>
                                        <p:attrNameLst>
                                          <p:attrName>style.visibility</p:attrName>
                                        </p:attrNameLst>
                                      </p:cBhvr>
                                      <p:to>
                                        <p:strVal val="visible"/>
                                      </p:to>
                                    </p:set>
                                    <p:animEffect transition="in" filter="barn(inVertical)">
                                      <p:cBhvr>
                                        <p:cTn id="17" dur="500"/>
                                        <p:tgtEl>
                                          <p:spTgt spid="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2">
                                            <p:txEl>
                                              <p:pRg st="3" end="3"/>
                                            </p:txEl>
                                          </p:spTgt>
                                        </p:tgtEl>
                                        <p:attrNameLst>
                                          <p:attrName>style.visibility</p:attrName>
                                        </p:attrNameLst>
                                      </p:cBhvr>
                                      <p:to>
                                        <p:strVal val="visible"/>
                                      </p:to>
                                    </p:set>
                                    <p:animEffect transition="in" filter="barn(inVertical)">
                                      <p:cBhvr>
                                        <p:cTn id="22" dur="500"/>
                                        <p:tgtEl>
                                          <p:spTgt spid="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barn(inVertical)">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barn(inVertical)">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barn(inVertical)">
                                      <p:cBhvr>
                                        <p:cTn id="4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vi-VN"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MỞ ĐẦU</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9149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LUYỆN TẬP</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085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3545758" y="308958"/>
            <a:ext cx="7952540" cy="752065"/>
          </a:xfrm>
          <a:prstGeom prst="rect">
            <a:avLst/>
          </a:prstGeom>
          <a:noFill/>
        </p:spPr>
        <p:txBody>
          <a:bodyPr wrap="square" rtlCol="0">
            <a:spAutoFit/>
          </a:bodyPr>
          <a:lstStyle/>
          <a:p>
            <a:pPr marR="259080" algn="just">
              <a:lnSpc>
                <a:spcPct val="150000"/>
              </a:lnSpc>
              <a:spcAft>
                <a:spcPts val="800"/>
              </a:spcAft>
            </a:pPr>
            <a:r>
              <a:rPr lang="en-GB"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a:t>
            </a: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LUYỆN TẬP </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10">
            <a:extLst>
              <a:ext uri="{FF2B5EF4-FFF2-40B4-BE49-F238E27FC236}">
                <a16:creationId xmlns:a16="http://schemas.microsoft.com/office/drawing/2014/main" id="{468BFCBE-AADF-3A6D-88E2-4994E5F87651}"/>
              </a:ext>
            </a:extLst>
          </p:cNvPr>
          <p:cNvGrpSpPr/>
          <p:nvPr/>
        </p:nvGrpSpPr>
        <p:grpSpPr>
          <a:xfrm>
            <a:off x="423441" y="1967804"/>
            <a:ext cx="4307300" cy="3798958"/>
            <a:chOff x="548" y="6427"/>
            <a:chExt cx="6199" cy="5984"/>
          </a:xfrm>
        </p:grpSpPr>
        <p:grpSp>
          <p:nvGrpSpPr>
            <p:cNvPr id="4" name="组合 11">
              <a:extLst>
                <a:ext uri="{FF2B5EF4-FFF2-40B4-BE49-F238E27FC236}">
                  <a16:creationId xmlns:a16="http://schemas.microsoft.com/office/drawing/2014/main" id="{CF2B754B-8B31-4016-9F72-CF37E50AD131}"/>
                </a:ext>
              </a:extLst>
            </p:cNvPr>
            <p:cNvGrpSpPr/>
            <p:nvPr/>
          </p:nvGrpSpPr>
          <p:grpSpPr>
            <a:xfrm>
              <a:off x="2522" y="6427"/>
              <a:ext cx="1146" cy="1146"/>
              <a:chOff x="3250" y="6121"/>
              <a:chExt cx="1146" cy="1146"/>
            </a:xfrm>
          </p:grpSpPr>
          <p:sp>
            <p:nvSpPr>
              <p:cNvPr id="10" name="椭圆 1">
                <a:extLst>
                  <a:ext uri="{FF2B5EF4-FFF2-40B4-BE49-F238E27FC236}">
                    <a16:creationId xmlns:a16="http://schemas.microsoft.com/office/drawing/2014/main" id="{B3A19A98-AAEB-B260-7D56-37889D33D3D2}"/>
                  </a:ext>
                </a:extLst>
              </p:cNvPr>
              <p:cNvSpPr>
                <a:spLocks noChangeArrowheads="1"/>
              </p:cNvSpPr>
              <p:nvPr/>
            </p:nvSpPr>
            <p:spPr bwMode="auto">
              <a:xfrm>
                <a:off x="3250" y="6121"/>
                <a:ext cx="1146" cy="1146"/>
              </a:xfrm>
              <a:prstGeom prst="roundRect">
                <a:avLst/>
              </a:prstGeom>
              <a:solidFill>
                <a:srgbClr val="C5C979"/>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72"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11" name="TextBox 32">
                <a:extLst>
                  <a:ext uri="{FF2B5EF4-FFF2-40B4-BE49-F238E27FC236}">
                    <a16:creationId xmlns:a16="http://schemas.microsoft.com/office/drawing/2014/main" id="{BF757EAD-8D64-0470-40E5-8008263332F2}"/>
                  </a:ext>
                </a:extLst>
              </p:cNvPr>
              <p:cNvSpPr txBox="1">
                <a:spLocks noChangeArrowheads="1"/>
              </p:cNvSpPr>
              <p:nvPr/>
            </p:nvSpPr>
            <p:spPr bwMode="auto">
              <a:xfrm>
                <a:off x="3398" y="6227"/>
                <a:ext cx="856"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72"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01</a:t>
                </a:r>
              </a:p>
            </p:txBody>
          </p:sp>
        </p:grpSp>
        <p:sp>
          <p:nvSpPr>
            <p:cNvPr id="9" name="TextBox 76">
              <a:extLst>
                <a:ext uri="{FF2B5EF4-FFF2-40B4-BE49-F238E27FC236}">
                  <a16:creationId xmlns:a16="http://schemas.microsoft.com/office/drawing/2014/main" id="{B1149FCD-F9D9-BCE7-69B1-1B0D772A4404}"/>
                </a:ext>
              </a:extLst>
            </p:cNvPr>
            <p:cNvSpPr txBox="1"/>
            <p:nvPr/>
          </p:nvSpPr>
          <p:spPr>
            <a:xfrm>
              <a:off x="548" y="7902"/>
              <a:ext cx="6199" cy="4509"/>
            </a:xfrm>
            <a:prstGeom prst="rect">
              <a:avLst/>
            </a:prstGeom>
            <a:noFill/>
          </p:spPr>
          <p:txBody>
            <a:bodyPr wrap="square" rtlCol="0">
              <a:spAutoFit/>
            </a:bodyPr>
            <a:lstStyle/>
            <a:p>
              <a:pPr algn="ctr" defTabSz="1219170">
                <a:spcAft>
                  <a:spcPts val="1067"/>
                </a:spcAft>
                <a:buClr>
                  <a:srgbClr val="000000"/>
                </a:buClr>
                <a:tabLst>
                  <a:tab pos="463115" algn="l"/>
                </a:tabLst>
              </a:pPr>
              <a:r>
                <a:rPr lang="vi-VN" sz="3600" dirty="0">
                  <a:effectLst/>
                  <a:latin typeface="Times New Roman" panose="02020603050405020304" pitchFamily="18" charset="0"/>
                  <a:ea typeface="Calibri" panose="020F0502020204030204" pitchFamily="34" charset="0"/>
                </a:rPr>
                <a:t>Em có có suy nghĩ gì về những ô cửa nhìn ra cuộc sống mà các văn bản trong bài mang đến? </a:t>
              </a:r>
              <a:endParaRPr lang="en-SG" sz="60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pic>
        <p:nvPicPr>
          <p:cNvPr id="12" name="图片 2">
            <a:extLst>
              <a:ext uri="{FF2B5EF4-FFF2-40B4-BE49-F238E27FC236}">
                <a16:creationId xmlns:a16="http://schemas.microsoft.com/office/drawing/2014/main" id="{6B8D4370-8C2E-F641-0257-F8DF726588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1596" y="1324719"/>
            <a:ext cx="1701283" cy="1701283"/>
          </a:xfrm>
          <a:prstGeom prst="rect">
            <a:avLst/>
          </a:prstGeom>
        </p:spPr>
      </p:pic>
      <p:grpSp>
        <p:nvGrpSpPr>
          <p:cNvPr id="13" name="组合 33">
            <a:extLst>
              <a:ext uri="{FF2B5EF4-FFF2-40B4-BE49-F238E27FC236}">
                <a16:creationId xmlns:a16="http://schemas.microsoft.com/office/drawing/2014/main" id="{95B99892-A037-FF83-6B8B-A96621ABFD9D}"/>
              </a:ext>
            </a:extLst>
          </p:cNvPr>
          <p:cNvGrpSpPr/>
          <p:nvPr/>
        </p:nvGrpSpPr>
        <p:grpSpPr>
          <a:xfrm>
            <a:off x="7683340" y="2035363"/>
            <a:ext cx="3674152" cy="4195762"/>
            <a:chOff x="4852" y="6427"/>
            <a:chExt cx="5086" cy="6609"/>
          </a:xfrm>
        </p:grpSpPr>
        <p:grpSp>
          <p:nvGrpSpPr>
            <p:cNvPr id="14" name="组合 34">
              <a:extLst>
                <a:ext uri="{FF2B5EF4-FFF2-40B4-BE49-F238E27FC236}">
                  <a16:creationId xmlns:a16="http://schemas.microsoft.com/office/drawing/2014/main" id="{F8D94882-DB99-2DCF-0958-7EC631C10495}"/>
                </a:ext>
              </a:extLst>
            </p:cNvPr>
            <p:cNvGrpSpPr/>
            <p:nvPr/>
          </p:nvGrpSpPr>
          <p:grpSpPr>
            <a:xfrm>
              <a:off x="6744" y="6427"/>
              <a:ext cx="1146" cy="1146"/>
              <a:chOff x="11167" y="6123"/>
              <a:chExt cx="1146" cy="1146"/>
            </a:xfrm>
          </p:grpSpPr>
          <p:sp>
            <p:nvSpPr>
              <p:cNvPr id="16" name="椭圆 1">
                <a:extLst>
                  <a:ext uri="{FF2B5EF4-FFF2-40B4-BE49-F238E27FC236}">
                    <a16:creationId xmlns:a16="http://schemas.microsoft.com/office/drawing/2014/main" id="{3DF7A13D-8BA1-5D9C-84F2-698B0B79532E}"/>
                  </a:ext>
                </a:extLst>
              </p:cNvPr>
              <p:cNvSpPr>
                <a:spLocks noChangeArrowheads="1"/>
              </p:cNvSpPr>
              <p:nvPr/>
            </p:nvSpPr>
            <p:spPr bwMode="auto">
              <a:xfrm>
                <a:off x="11167" y="6123"/>
                <a:ext cx="1146" cy="1146"/>
              </a:xfrm>
              <a:prstGeom prst="roundRect">
                <a:avLst/>
              </a:prstGeom>
              <a:solidFill>
                <a:srgbClr val="E2B3BD"/>
              </a:solidFill>
              <a:ln w="19050">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914172" eaLnBrk="1" hangingPunct="1">
                  <a:defRPr/>
                </a:pPr>
                <a:endParaRPr lang="zh-CN" altLang="en-US" sz="2000">
                  <a:solidFill>
                    <a:srgbClr val="010101"/>
                  </a:solidFill>
                  <a:latin typeface="Times New Roman" panose="02020603050405020304" pitchFamily="18" charset="0"/>
                  <a:ea typeface="仓耳羽辰体-谷力 W04" panose="02020400000000000000" pitchFamily="18" charset="-122"/>
                  <a:cs typeface="Times New Roman" panose="02020603050405020304" pitchFamily="18" charset="0"/>
                  <a:sym typeface="Arial"/>
                </a:endParaRPr>
              </a:p>
            </p:txBody>
          </p:sp>
          <p:sp>
            <p:nvSpPr>
              <p:cNvPr id="21" name="TextBox 32">
                <a:extLst>
                  <a:ext uri="{FF2B5EF4-FFF2-40B4-BE49-F238E27FC236}">
                    <a16:creationId xmlns:a16="http://schemas.microsoft.com/office/drawing/2014/main" id="{0C78428F-A604-7151-C8B1-AD42B22F2248}"/>
                  </a:ext>
                </a:extLst>
              </p:cNvPr>
              <p:cNvSpPr txBox="1">
                <a:spLocks noChangeArrowheads="1"/>
              </p:cNvSpPr>
              <p:nvPr/>
            </p:nvSpPr>
            <p:spPr bwMode="auto">
              <a:xfrm>
                <a:off x="11266" y="6236"/>
                <a:ext cx="824"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defTabSz="914172" eaLnBrk="1" hangingPunct="1">
                  <a:defRPr/>
                </a:pPr>
                <a:r>
                  <a:rPr lang="en-US" altLang="zh-CN" sz="3199" b="1" dirty="0">
                    <a:solidFill>
                      <a:srgbClr val="FFFFFF"/>
                    </a:solidFill>
                    <a:effectLst>
                      <a:outerShdw blurRad="38100" dist="38100" dir="2700000" algn="tl">
                        <a:srgbClr val="000000">
                          <a:alpha val="43137"/>
                        </a:srgbClr>
                      </a:outerShdw>
                    </a:effectLst>
                    <a:latin typeface="Times New Roman" panose="02020603050405020304" pitchFamily="18" charset="0"/>
                    <a:ea typeface="仓耳羽辰体-谷力 W04" panose="02020400000000000000" pitchFamily="18" charset="-122"/>
                    <a:cs typeface="Times New Roman" panose="02020603050405020304" pitchFamily="18" charset="0"/>
                    <a:sym typeface="Arial"/>
                  </a:rPr>
                  <a:t>02</a:t>
                </a:r>
              </a:p>
            </p:txBody>
          </p:sp>
        </p:grpSp>
        <p:sp>
          <p:nvSpPr>
            <p:cNvPr id="15" name="TextBox 76">
              <a:extLst>
                <a:ext uri="{FF2B5EF4-FFF2-40B4-BE49-F238E27FC236}">
                  <a16:creationId xmlns:a16="http://schemas.microsoft.com/office/drawing/2014/main" id="{E7347F06-813A-4A06-F5A1-A9A88EA983F8}"/>
                </a:ext>
              </a:extLst>
            </p:cNvPr>
            <p:cNvSpPr txBox="1"/>
            <p:nvPr/>
          </p:nvSpPr>
          <p:spPr>
            <a:xfrm>
              <a:off x="4852" y="7655"/>
              <a:ext cx="5086" cy="5381"/>
            </a:xfrm>
            <a:prstGeom prst="rect">
              <a:avLst/>
            </a:prstGeom>
            <a:noFill/>
          </p:spPr>
          <p:txBody>
            <a:bodyPr wrap="square" rtlCol="0">
              <a:spAutoFit/>
            </a:bodyPr>
            <a:lstStyle>
              <a:defPPr>
                <a:defRPr lang="zh-CN"/>
              </a:defPPr>
              <a:lvl1pPr marR="0" lvl="0" indent="0" algn="ctr" fontAlgn="auto">
                <a:lnSpc>
                  <a:spcPct val="100000"/>
                </a:lnSpc>
                <a:spcBef>
                  <a:spcPts val="0"/>
                </a:spcBef>
                <a:spcAft>
                  <a:spcPts val="0"/>
                </a:spcAft>
                <a:buClrTx/>
                <a:buSzTx/>
                <a:buFontTx/>
                <a:buNone/>
                <a:tabLst/>
                <a:defRPr kumimoji="0" sz="2400" i="0" u="none" strike="noStrike" cap="none" normalizeH="0" baseline="0">
                  <a:ln>
                    <a:noFill/>
                  </a:ln>
                  <a:solidFill>
                    <a:schemeClr val="tx1">
                      <a:lumMod val="75000"/>
                      <a:lumOff val="25000"/>
                    </a:schemeClr>
                  </a:solidFill>
                  <a:effectLst/>
                  <a:uLnTx/>
                  <a:uFillTx/>
                  <a:latin typeface="仓耳羽辰体-谷力 W04" panose="02020400000000000000" pitchFamily="18" charset="-122"/>
                  <a:ea typeface="仓耳羽辰体-谷力 W04" panose="02020400000000000000" pitchFamily="18" charset="-122"/>
                  <a:cs typeface="+mn-ea"/>
                </a:defRPr>
              </a:lvl1pPr>
            </a:lstStyle>
            <a:p>
              <a:pPr>
                <a:spcAft>
                  <a:spcPts val="800"/>
                </a:spcAft>
              </a:pPr>
              <a:r>
                <a:rPr lang="vi-VN"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 rút ra được những liên hệ gì khi đối chiếu giữa tác phẩm văn học và cuộc sống xung quanh?</a:t>
              </a:r>
              <a:endParaRPr lang="en-SG" sz="3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2" name="图片 40">
            <a:extLst>
              <a:ext uri="{FF2B5EF4-FFF2-40B4-BE49-F238E27FC236}">
                <a16:creationId xmlns:a16="http://schemas.microsoft.com/office/drawing/2014/main" id="{8B08A76B-1B1A-B93F-F54F-8D2F0B50F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0021" y="1061023"/>
            <a:ext cx="1701283" cy="1701283"/>
          </a:xfrm>
          <a:prstGeom prst="rect">
            <a:avLst/>
          </a:prstGeom>
        </p:spPr>
      </p:pic>
      <p:grpSp>
        <p:nvGrpSpPr>
          <p:cNvPr id="23" name="Group 22">
            <a:extLst>
              <a:ext uri="{FF2B5EF4-FFF2-40B4-BE49-F238E27FC236}">
                <a16:creationId xmlns:a16="http://schemas.microsoft.com/office/drawing/2014/main" id="{443D0544-7D53-38AE-7EDE-0EF00BFFB196}"/>
              </a:ext>
            </a:extLst>
          </p:cNvPr>
          <p:cNvGrpSpPr/>
          <p:nvPr/>
        </p:nvGrpSpPr>
        <p:grpSpPr>
          <a:xfrm>
            <a:off x="4795491" y="3033952"/>
            <a:ext cx="2720695" cy="3607808"/>
            <a:chOff x="11604736" y="839607"/>
            <a:chExt cx="6309347" cy="8177673"/>
          </a:xfrm>
        </p:grpSpPr>
        <p:sp>
          <p:nvSpPr>
            <p:cNvPr id="24" name="Freeform 16">
              <a:extLst>
                <a:ext uri="{FF2B5EF4-FFF2-40B4-BE49-F238E27FC236}">
                  <a16:creationId xmlns:a16="http://schemas.microsoft.com/office/drawing/2014/main" id="{7A48E866-D825-D2F1-4E00-525B259C8334}"/>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1219140">
                <a:buClr>
                  <a:srgbClr val="000000"/>
                </a:buClr>
                <a:defRPr/>
              </a:pPr>
              <a:endParaRPr lang="en-SG" sz="1867" kern="0">
                <a:solidFill>
                  <a:srgbClr val="000000"/>
                </a:solidFill>
                <a:latin typeface="Arial"/>
                <a:cs typeface="Arial"/>
                <a:sym typeface="Arial"/>
              </a:endParaRPr>
            </a:p>
          </p:txBody>
        </p:sp>
        <p:sp>
          <p:nvSpPr>
            <p:cNvPr id="25" name="Freeform 17">
              <a:extLst>
                <a:ext uri="{FF2B5EF4-FFF2-40B4-BE49-F238E27FC236}">
                  <a16:creationId xmlns:a16="http://schemas.microsoft.com/office/drawing/2014/main" id="{0CE491E2-7FAE-6FAC-61EC-9057A388CED1}"/>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1219140">
                <a:buClr>
                  <a:srgbClr val="000000"/>
                </a:buClr>
                <a:defRPr/>
              </a:pPr>
              <a:endParaRPr lang="en-SG" sz="1867" kern="0">
                <a:solidFill>
                  <a:srgbClr val="000000"/>
                </a:solidFill>
                <a:latin typeface="Arial"/>
                <a:cs typeface="Arial"/>
                <a:sym typeface="Arial"/>
              </a:endParaRPr>
            </a:p>
          </p:txBody>
        </p:sp>
        <p:sp>
          <p:nvSpPr>
            <p:cNvPr id="26" name="Freeform 18">
              <a:extLst>
                <a:ext uri="{FF2B5EF4-FFF2-40B4-BE49-F238E27FC236}">
                  <a16:creationId xmlns:a16="http://schemas.microsoft.com/office/drawing/2014/main" id="{BE41358C-28C0-29E3-08DF-5B1F1F0CDF87}"/>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1219140">
                <a:buClr>
                  <a:srgbClr val="000000"/>
                </a:buClr>
                <a:defRPr/>
              </a:pPr>
              <a:endParaRPr lang="en-SG" sz="1867" kern="0">
                <a:solidFill>
                  <a:srgbClr val="000000"/>
                </a:solidFill>
                <a:latin typeface="Arial"/>
                <a:cs typeface="Arial"/>
                <a:sym typeface="Arial"/>
              </a:endParaRPr>
            </a:p>
          </p:txBody>
        </p:sp>
      </p:grpSp>
    </p:spTree>
    <p:extLst>
      <p:ext uri="{BB962C8B-B14F-4D97-AF65-F5344CB8AC3E}">
        <p14:creationId xmlns:p14="http://schemas.microsoft.com/office/powerpoint/2010/main" val="23709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ppt_x"/>
                                          </p:val>
                                        </p:tav>
                                        <p:tav tm="100000">
                                          <p:val>
                                            <p:strVal val="#ppt_x"/>
                                          </p:val>
                                        </p:tav>
                                      </p:tavLst>
                                    </p:anim>
                                    <p:anim calcmode="lin" valueType="num">
                                      <p:cBhvr additive="base">
                                        <p:cTn id="14"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750" fill="hold"/>
                                        <p:tgtEl>
                                          <p:spTgt spid="22"/>
                                        </p:tgtEl>
                                        <p:attrNameLst>
                                          <p:attrName>ppt_x</p:attrName>
                                        </p:attrNameLst>
                                      </p:cBhvr>
                                      <p:tavLst>
                                        <p:tav tm="0">
                                          <p:val>
                                            <p:strVal val="1+#ppt_w/2"/>
                                          </p:val>
                                        </p:tav>
                                        <p:tav tm="100000">
                                          <p:val>
                                            <p:strVal val="#ppt_x"/>
                                          </p:val>
                                        </p:tav>
                                      </p:tavLst>
                                    </p:anim>
                                    <p:anim calcmode="lin" valueType="num">
                                      <p:cBhvr additive="base">
                                        <p:cTn id="2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3545758" y="308958"/>
            <a:ext cx="7952540" cy="752065"/>
          </a:xfrm>
          <a:prstGeom prst="rect">
            <a:avLst/>
          </a:prstGeom>
          <a:noFill/>
        </p:spPr>
        <p:txBody>
          <a:bodyPr wrap="square" rtlCol="0">
            <a:spAutoFit/>
          </a:bodyPr>
          <a:lstStyle/>
          <a:p>
            <a:pPr marR="259080" algn="just">
              <a:lnSpc>
                <a:spcPct val="150000"/>
              </a:lnSpc>
              <a:spcAft>
                <a:spcPts val="800"/>
              </a:spcAft>
            </a:pPr>
            <a:r>
              <a:rPr lang="en-GB"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HOẠT ĐỘNG</a:t>
            </a: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LUYỆN TẬP </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oogle Shape;3541;p52">
            <a:extLst>
              <a:ext uri="{FF2B5EF4-FFF2-40B4-BE49-F238E27FC236}">
                <a16:creationId xmlns:a16="http://schemas.microsoft.com/office/drawing/2014/main" id="{C16219D1-AA01-6075-67A1-F0A14E83377E}"/>
              </a:ext>
            </a:extLst>
          </p:cNvPr>
          <p:cNvGrpSpPr/>
          <p:nvPr/>
        </p:nvGrpSpPr>
        <p:grpSpPr>
          <a:xfrm rot="-4615500">
            <a:off x="7965718" y="3145102"/>
            <a:ext cx="895957" cy="841057"/>
            <a:chOff x="2684975" y="639179"/>
            <a:chExt cx="607581" cy="570352"/>
          </a:xfrm>
        </p:grpSpPr>
        <p:sp>
          <p:nvSpPr>
            <p:cNvPr id="3" name="Google Shape;3542;p52">
              <a:extLst>
                <a:ext uri="{FF2B5EF4-FFF2-40B4-BE49-F238E27FC236}">
                  <a16:creationId xmlns:a16="http://schemas.microsoft.com/office/drawing/2014/main" id="{4B731AB3-7325-9BA1-13D8-DE5CE66DCF63}"/>
                </a:ext>
              </a:extLst>
            </p:cNvPr>
            <p:cNvSpPr/>
            <p:nvPr/>
          </p:nvSpPr>
          <p:spPr>
            <a:xfrm>
              <a:off x="2873508" y="651283"/>
              <a:ext cx="386394" cy="368378"/>
            </a:xfrm>
            <a:custGeom>
              <a:avLst/>
              <a:gdLst/>
              <a:ahLst/>
              <a:cxnLst/>
              <a:rect l="l" t="t" r="r" b="b"/>
              <a:pathLst>
                <a:path w="10981" h="10469" extrusionOk="0">
                  <a:moveTo>
                    <a:pt x="5746" y="0"/>
                  </a:moveTo>
                  <a:cubicBezTo>
                    <a:pt x="4406" y="0"/>
                    <a:pt x="3067" y="511"/>
                    <a:pt x="2045" y="1533"/>
                  </a:cubicBezTo>
                  <a:cubicBezTo>
                    <a:pt x="1" y="3578"/>
                    <a:pt x="1" y="6892"/>
                    <a:pt x="2045" y="8936"/>
                  </a:cubicBezTo>
                  <a:cubicBezTo>
                    <a:pt x="3026" y="9917"/>
                    <a:pt x="4358" y="10469"/>
                    <a:pt x="5746" y="10469"/>
                  </a:cubicBezTo>
                  <a:cubicBezTo>
                    <a:pt x="7133" y="10469"/>
                    <a:pt x="8465" y="9917"/>
                    <a:pt x="9446" y="8936"/>
                  </a:cubicBezTo>
                  <a:cubicBezTo>
                    <a:pt x="10429" y="7955"/>
                    <a:pt x="10980" y="6624"/>
                    <a:pt x="10980" y="5236"/>
                  </a:cubicBezTo>
                  <a:cubicBezTo>
                    <a:pt x="10980" y="3846"/>
                    <a:pt x="10429" y="2516"/>
                    <a:pt x="9446" y="1533"/>
                  </a:cubicBezTo>
                  <a:cubicBezTo>
                    <a:pt x="8424" y="511"/>
                    <a:pt x="7085" y="0"/>
                    <a:pt x="574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4" name="Google Shape;3543;p52">
              <a:extLst>
                <a:ext uri="{FF2B5EF4-FFF2-40B4-BE49-F238E27FC236}">
                  <a16:creationId xmlns:a16="http://schemas.microsoft.com/office/drawing/2014/main" id="{E2F3F1F0-290D-EE4C-878E-54FB25FA05AE}"/>
                </a:ext>
              </a:extLst>
            </p:cNvPr>
            <p:cNvSpPr/>
            <p:nvPr/>
          </p:nvSpPr>
          <p:spPr>
            <a:xfrm>
              <a:off x="2878153" y="639179"/>
              <a:ext cx="414403" cy="392552"/>
            </a:xfrm>
            <a:custGeom>
              <a:avLst/>
              <a:gdLst/>
              <a:ahLst/>
              <a:cxnLst/>
              <a:rect l="l" t="t" r="r" b="b"/>
              <a:pathLst>
                <a:path w="11777" h="11156" extrusionOk="0">
                  <a:moveTo>
                    <a:pt x="5612" y="689"/>
                  </a:moveTo>
                  <a:cubicBezTo>
                    <a:pt x="5654" y="689"/>
                    <a:pt x="5696" y="689"/>
                    <a:pt x="5737" y="691"/>
                  </a:cubicBezTo>
                  <a:cubicBezTo>
                    <a:pt x="7043" y="723"/>
                    <a:pt x="8258" y="1263"/>
                    <a:pt x="9158" y="2209"/>
                  </a:cubicBezTo>
                  <a:cubicBezTo>
                    <a:pt x="11016" y="4163"/>
                    <a:pt x="10938" y="7265"/>
                    <a:pt x="8984" y="9123"/>
                  </a:cubicBezTo>
                  <a:cubicBezTo>
                    <a:pt x="8040" y="10021"/>
                    <a:pt x="6827" y="10467"/>
                    <a:pt x="5616" y="10467"/>
                  </a:cubicBezTo>
                  <a:cubicBezTo>
                    <a:pt x="4323" y="10467"/>
                    <a:pt x="3031" y="9958"/>
                    <a:pt x="2071" y="8949"/>
                  </a:cubicBezTo>
                  <a:cubicBezTo>
                    <a:pt x="1172" y="8003"/>
                    <a:pt x="694" y="6762"/>
                    <a:pt x="726" y="5456"/>
                  </a:cubicBezTo>
                  <a:cubicBezTo>
                    <a:pt x="758" y="4150"/>
                    <a:pt x="1299" y="2936"/>
                    <a:pt x="2244" y="2035"/>
                  </a:cubicBezTo>
                  <a:cubicBezTo>
                    <a:pt x="3161" y="1165"/>
                    <a:pt x="4353" y="689"/>
                    <a:pt x="5612" y="689"/>
                  </a:cubicBezTo>
                  <a:close/>
                  <a:moveTo>
                    <a:pt x="5613" y="1"/>
                  </a:moveTo>
                  <a:cubicBezTo>
                    <a:pt x="4181" y="1"/>
                    <a:pt x="2816" y="543"/>
                    <a:pt x="1770" y="1537"/>
                  </a:cubicBezTo>
                  <a:cubicBezTo>
                    <a:pt x="691" y="2564"/>
                    <a:pt x="75" y="3949"/>
                    <a:pt x="38" y="5440"/>
                  </a:cubicBezTo>
                  <a:cubicBezTo>
                    <a:pt x="1" y="6929"/>
                    <a:pt x="546" y="8344"/>
                    <a:pt x="1572" y="9423"/>
                  </a:cubicBezTo>
                  <a:cubicBezTo>
                    <a:pt x="2667" y="10575"/>
                    <a:pt x="4140" y="11155"/>
                    <a:pt x="5615" y="11155"/>
                  </a:cubicBezTo>
                  <a:cubicBezTo>
                    <a:pt x="6997" y="11155"/>
                    <a:pt x="8381" y="10647"/>
                    <a:pt x="9459" y="9621"/>
                  </a:cubicBezTo>
                  <a:cubicBezTo>
                    <a:pt x="11688" y="7502"/>
                    <a:pt x="11776" y="3963"/>
                    <a:pt x="9657" y="1734"/>
                  </a:cubicBezTo>
                  <a:cubicBezTo>
                    <a:pt x="8631" y="655"/>
                    <a:pt x="7244" y="39"/>
                    <a:pt x="5755" y="2"/>
                  </a:cubicBezTo>
                  <a:cubicBezTo>
                    <a:pt x="5708" y="1"/>
                    <a:pt x="5661" y="1"/>
                    <a:pt x="5613" y="1"/>
                  </a:cubicBez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8" name="Google Shape;3544;p52">
              <a:extLst>
                <a:ext uri="{FF2B5EF4-FFF2-40B4-BE49-F238E27FC236}">
                  <a16:creationId xmlns:a16="http://schemas.microsoft.com/office/drawing/2014/main" id="{ECB2E959-422A-431C-3EED-27BF221426E1}"/>
                </a:ext>
              </a:extLst>
            </p:cNvPr>
            <p:cNvSpPr/>
            <p:nvPr/>
          </p:nvSpPr>
          <p:spPr>
            <a:xfrm>
              <a:off x="2863621" y="953647"/>
              <a:ext cx="87019" cy="84344"/>
            </a:xfrm>
            <a:custGeom>
              <a:avLst/>
              <a:gdLst/>
              <a:ahLst/>
              <a:cxnLst/>
              <a:rect l="l" t="t" r="r" b="b"/>
              <a:pathLst>
                <a:path w="2473" h="2397" extrusionOk="0">
                  <a:moveTo>
                    <a:pt x="1998" y="1"/>
                  </a:moveTo>
                  <a:lnTo>
                    <a:pt x="0" y="1898"/>
                  </a:lnTo>
                  <a:lnTo>
                    <a:pt x="475" y="2397"/>
                  </a:lnTo>
                  <a:lnTo>
                    <a:pt x="2472" y="499"/>
                  </a:lnTo>
                  <a:lnTo>
                    <a:pt x="1998" y="1"/>
                  </a:ln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9" name="Google Shape;3545;p52">
              <a:extLst>
                <a:ext uri="{FF2B5EF4-FFF2-40B4-BE49-F238E27FC236}">
                  <a16:creationId xmlns:a16="http://schemas.microsoft.com/office/drawing/2014/main" id="{20DF0BDF-FD18-785A-A43D-BC984563FB68}"/>
                </a:ext>
              </a:extLst>
            </p:cNvPr>
            <p:cNvSpPr/>
            <p:nvPr/>
          </p:nvSpPr>
          <p:spPr>
            <a:xfrm>
              <a:off x="2685081" y="976695"/>
              <a:ext cx="243146" cy="232836"/>
            </a:xfrm>
            <a:custGeom>
              <a:avLst/>
              <a:gdLst/>
              <a:ahLst/>
              <a:cxnLst/>
              <a:rect l="l" t="t" r="r" b="b"/>
              <a:pathLst>
                <a:path w="6910" h="6617" extrusionOk="0">
                  <a:moveTo>
                    <a:pt x="5695" y="1"/>
                  </a:moveTo>
                  <a:cubicBezTo>
                    <a:pt x="5490" y="1"/>
                    <a:pt x="5285" y="77"/>
                    <a:pt x="5124" y="229"/>
                  </a:cubicBezTo>
                  <a:lnTo>
                    <a:pt x="0" y="5102"/>
                  </a:lnTo>
                  <a:lnTo>
                    <a:pt x="1441" y="6617"/>
                  </a:lnTo>
                  <a:lnTo>
                    <a:pt x="6565" y="1744"/>
                  </a:lnTo>
                  <a:cubicBezTo>
                    <a:pt x="6897" y="1428"/>
                    <a:pt x="6909" y="907"/>
                    <a:pt x="6594" y="576"/>
                  </a:cubicBezTo>
                  <a:lnTo>
                    <a:pt x="6287" y="251"/>
                  </a:lnTo>
                  <a:cubicBezTo>
                    <a:pt x="6125" y="85"/>
                    <a:pt x="5910" y="1"/>
                    <a:pt x="5695" y="1"/>
                  </a:cubicBezTo>
                  <a:close/>
                </a:path>
              </a:pathLst>
            </a:custGeom>
            <a:solidFill>
              <a:srgbClr val="FFB9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0" name="Google Shape;3546;p52">
              <a:extLst>
                <a:ext uri="{FF2B5EF4-FFF2-40B4-BE49-F238E27FC236}">
                  <a16:creationId xmlns:a16="http://schemas.microsoft.com/office/drawing/2014/main" id="{B11167EE-200E-B83D-E373-AA09CF7272C6}"/>
                </a:ext>
              </a:extLst>
            </p:cNvPr>
            <p:cNvSpPr/>
            <p:nvPr/>
          </p:nvSpPr>
          <p:spPr>
            <a:xfrm>
              <a:off x="2684975" y="986864"/>
              <a:ext cx="228648" cy="222561"/>
            </a:xfrm>
            <a:custGeom>
              <a:avLst/>
              <a:gdLst/>
              <a:ahLst/>
              <a:cxnLst/>
              <a:rect l="l" t="t" r="r" b="b"/>
              <a:pathLst>
                <a:path w="6498" h="6325" extrusionOk="0">
                  <a:moveTo>
                    <a:pt x="5057" y="1"/>
                  </a:moveTo>
                  <a:lnTo>
                    <a:pt x="0" y="4809"/>
                  </a:lnTo>
                  <a:lnTo>
                    <a:pt x="1440" y="6324"/>
                  </a:lnTo>
                  <a:lnTo>
                    <a:pt x="6498" y="1516"/>
                  </a:lnTo>
                  <a:lnTo>
                    <a:pt x="5057" y="1"/>
                  </a:lnTo>
                  <a:close/>
                </a:path>
              </a:pathLst>
            </a:custGeom>
            <a:solidFill>
              <a:srgbClr val="6C91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1" name="Google Shape;3547;p52">
              <a:extLst>
                <a:ext uri="{FF2B5EF4-FFF2-40B4-BE49-F238E27FC236}">
                  <a16:creationId xmlns:a16="http://schemas.microsoft.com/office/drawing/2014/main" id="{D1FA2758-9495-3C4F-4428-DFC2C7A71585}"/>
                </a:ext>
              </a:extLst>
            </p:cNvPr>
            <p:cNvSpPr/>
            <p:nvPr/>
          </p:nvSpPr>
          <p:spPr>
            <a:xfrm>
              <a:off x="2810312" y="1064557"/>
              <a:ext cx="47855" cy="45322"/>
            </a:xfrm>
            <a:custGeom>
              <a:avLst/>
              <a:gdLst/>
              <a:ahLst/>
              <a:cxnLst/>
              <a:rect l="l" t="t" r="r" b="b"/>
              <a:pathLst>
                <a:path w="1360" h="1288" extrusionOk="0">
                  <a:moveTo>
                    <a:pt x="1197" y="0"/>
                  </a:moveTo>
                  <a:cubicBezTo>
                    <a:pt x="1193" y="0"/>
                    <a:pt x="1189" y="1"/>
                    <a:pt x="1184" y="1"/>
                  </a:cubicBezTo>
                  <a:cubicBezTo>
                    <a:pt x="1129" y="4"/>
                    <a:pt x="1076" y="36"/>
                    <a:pt x="1028" y="62"/>
                  </a:cubicBezTo>
                  <a:cubicBezTo>
                    <a:pt x="973" y="89"/>
                    <a:pt x="922" y="120"/>
                    <a:pt x="871" y="154"/>
                  </a:cubicBezTo>
                  <a:cubicBezTo>
                    <a:pt x="671" y="282"/>
                    <a:pt x="496" y="450"/>
                    <a:pt x="337" y="625"/>
                  </a:cubicBezTo>
                  <a:cubicBezTo>
                    <a:pt x="205" y="771"/>
                    <a:pt x="1" y="959"/>
                    <a:pt x="28" y="1177"/>
                  </a:cubicBezTo>
                  <a:cubicBezTo>
                    <a:pt x="37" y="1247"/>
                    <a:pt x="91" y="1286"/>
                    <a:pt x="160" y="1287"/>
                  </a:cubicBezTo>
                  <a:cubicBezTo>
                    <a:pt x="164" y="1288"/>
                    <a:pt x="168" y="1288"/>
                    <a:pt x="172" y="1288"/>
                  </a:cubicBezTo>
                  <a:cubicBezTo>
                    <a:pt x="346" y="1288"/>
                    <a:pt x="500" y="1127"/>
                    <a:pt x="621" y="1021"/>
                  </a:cubicBezTo>
                  <a:cubicBezTo>
                    <a:pt x="748" y="910"/>
                    <a:pt x="867" y="791"/>
                    <a:pt x="978" y="663"/>
                  </a:cubicBezTo>
                  <a:cubicBezTo>
                    <a:pt x="1125" y="559"/>
                    <a:pt x="1261" y="433"/>
                    <a:pt x="1322" y="261"/>
                  </a:cubicBezTo>
                  <a:cubicBezTo>
                    <a:pt x="1360" y="154"/>
                    <a:pt x="1340" y="0"/>
                    <a:pt x="119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2" name="Google Shape;3548;p52">
              <a:extLst>
                <a:ext uri="{FF2B5EF4-FFF2-40B4-BE49-F238E27FC236}">
                  <a16:creationId xmlns:a16="http://schemas.microsoft.com/office/drawing/2014/main" id="{2B79972C-B03D-7FDC-47D7-AD7ED9C74102}"/>
                </a:ext>
              </a:extLst>
            </p:cNvPr>
            <p:cNvSpPr/>
            <p:nvPr/>
          </p:nvSpPr>
          <p:spPr>
            <a:xfrm>
              <a:off x="2788707" y="1120646"/>
              <a:ext cx="9747" cy="9852"/>
            </a:xfrm>
            <a:custGeom>
              <a:avLst/>
              <a:gdLst/>
              <a:ahLst/>
              <a:cxnLst/>
              <a:rect l="l" t="t" r="r" b="b"/>
              <a:pathLst>
                <a:path w="277" h="280" extrusionOk="0">
                  <a:moveTo>
                    <a:pt x="138" y="1"/>
                  </a:moveTo>
                  <a:cubicBezTo>
                    <a:pt x="129" y="2"/>
                    <a:pt x="116" y="5"/>
                    <a:pt x="108" y="7"/>
                  </a:cubicBezTo>
                  <a:cubicBezTo>
                    <a:pt x="106" y="7"/>
                    <a:pt x="106" y="7"/>
                    <a:pt x="106" y="9"/>
                  </a:cubicBezTo>
                  <a:lnTo>
                    <a:pt x="101" y="9"/>
                  </a:lnTo>
                  <a:cubicBezTo>
                    <a:pt x="97" y="12"/>
                    <a:pt x="90" y="15"/>
                    <a:pt x="85" y="17"/>
                  </a:cubicBezTo>
                  <a:cubicBezTo>
                    <a:pt x="81" y="20"/>
                    <a:pt x="74" y="23"/>
                    <a:pt x="69" y="25"/>
                  </a:cubicBezTo>
                  <a:cubicBezTo>
                    <a:pt x="69" y="26"/>
                    <a:pt x="68" y="26"/>
                    <a:pt x="66" y="28"/>
                  </a:cubicBezTo>
                  <a:cubicBezTo>
                    <a:pt x="66" y="28"/>
                    <a:pt x="64" y="30"/>
                    <a:pt x="64" y="30"/>
                  </a:cubicBezTo>
                  <a:cubicBezTo>
                    <a:pt x="56" y="36"/>
                    <a:pt x="47" y="44"/>
                    <a:pt x="40" y="52"/>
                  </a:cubicBezTo>
                  <a:lnTo>
                    <a:pt x="39" y="52"/>
                  </a:lnTo>
                  <a:cubicBezTo>
                    <a:pt x="37" y="54"/>
                    <a:pt x="37" y="55"/>
                    <a:pt x="36" y="55"/>
                  </a:cubicBezTo>
                  <a:cubicBezTo>
                    <a:pt x="29" y="67"/>
                    <a:pt x="23" y="76"/>
                    <a:pt x="16" y="87"/>
                  </a:cubicBezTo>
                  <a:cubicBezTo>
                    <a:pt x="15" y="89"/>
                    <a:pt x="15" y="91"/>
                    <a:pt x="15" y="91"/>
                  </a:cubicBezTo>
                  <a:cubicBezTo>
                    <a:pt x="10" y="102"/>
                    <a:pt x="7" y="113"/>
                    <a:pt x="3" y="126"/>
                  </a:cubicBezTo>
                  <a:cubicBezTo>
                    <a:pt x="3" y="128"/>
                    <a:pt x="2" y="129"/>
                    <a:pt x="2" y="131"/>
                  </a:cubicBezTo>
                  <a:cubicBezTo>
                    <a:pt x="2" y="141"/>
                    <a:pt x="0" y="153"/>
                    <a:pt x="0" y="163"/>
                  </a:cubicBezTo>
                  <a:cubicBezTo>
                    <a:pt x="0" y="165"/>
                    <a:pt x="2" y="166"/>
                    <a:pt x="2" y="166"/>
                  </a:cubicBezTo>
                  <a:cubicBezTo>
                    <a:pt x="2" y="182"/>
                    <a:pt x="7" y="197"/>
                    <a:pt x="15" y="211"/>
                  </a:cubicBezTo>
                  <a:cubicBezTo>
                    <a:pt x="21" y="226"/>
                    <a:pt x="31" y="239"/>
                    <a:pt x="44" y="250"/>
                  </a:cubicBezTo>
                  <a:cubicBezTo>
                    <a:pt x="56" y="261"/>
                    <a:pt x="69" y="268"/>
                    <a:pt x="85" y="272"/>
                  </a:cubicBezTo>
                  <a:cubicBezTo>
                    <a:pt x="97" y="276"/>
                    <a:pt x="110" y="279"/>
                    <a:pt x="123" y="279"/>
                  </a:cubicBezTo>
                  <a:cubicBezTo>
                    <a:pt x="126" y="279"/>
                    <a:pt x="129" y="279"/>
                    <a:pt x="132" y="279"/>
                  </a:cubicBezTo>
                  <a:lnTo>
                    <a:pt x="163" y="272"/>
                  </a:lnTo>
                  <a:cubicBezTo>
                    <a:pt x="169" y="269"/>
                    <a:pt x="175" y="266"/>
                    <a:pt x="182" y="261"/>
                  </a:cubicBezTo>
                  <a:lnTo>
                    <a:pt x="187" y="261"/>
                  </a:lnTo>
                  <a:cubicBezTo>
                    <a:pt x="190" y="260"/>
                    <a:pt x="212" y="248"/>
                    <a:pt x="216" y="247"/>
                  </a:cubicBezTo>
                  <a:cubicBezTo>
                    <a:pt x="216" y="247"/>
                    <a:pt x="216" y="245"/>
                    <a:pt x="216" y="245"/>
                  </a:cubicBezTo>
                  <a:lnTo>
                    <a:pt x="217" y="245"/>
                  </a:lnTo>
                  <a:lnTo>
                    <a:pt x="217" y="243"/>
                  </a:lnTo>
                  <a:cubicBezTo>
                    <a:pt x="225" y="237"/>
                    <a:pt x="233" y="229"/>
                    <a:pt x="241" y="223"/>
                  </a:cubicBezTo>
                  <a:cubicBezTo>
                    <a:pt x="243" y="223"/>
                    <a:pt x="243" y="221"/>
                    <a:pt x="243" y="221"/>
                  </a:cubicBezTo>
                  <a:cubicBezTo>
                    <a:pt x="251" y="213"/>
                    <a:pt x="257" y="200"/>
                    <a:pt x="264" y="190"/>
                  </a:cubicBezTo>
                  <a:cubicBezTo>
                    <a:pt x="264" y="189"/>
                    <a:pt x="264" y="187"/>
                    <a:pt x="266" y="187"/>
                  </a:cubicBezTo>
                  <a:lnTo>
                    <a:pt x="270" y="171"/>
                  </a:lnTo>
                  <a:cubicBezTo>
                    <a:pt x="272" y="166"/>
                    <a:pt x="274" y="161"/>
                    <a:pt x="275" y="157"/>
                  </a:cubicBezTo>
                  <a:cubicBezTo>
                    <a:pt x="275" y="155"/>
                    <a:pt x="275" y="155"/>
                    <a:pt x="275" y="155"/>
                  </a:cubicBezTo>
                  <a:cubicBezTo>
                    <a:pt x="275" y="153"/>
                    <a:pt x="275" y="153"/>
                    <a:pt x="275" y="153"/>
                  </a:cubicBezTo>
                  <a:cubicBezTo>
                    <a:pt x="277" y="147"/>
                    <a:pt x="277" y="137"/>
                    <a:pt x="277" y="136"/>
                  </a:cubicBezTo>
                  <a:cubicBezTo>
                    <a:pt x="277" y="136"/>
                    <a:pt x="277" y="126"/>
                    <a:pt x="277" y="120"/>
                  </a:cubicBezTo>
                  <a:cubicBezTo>
                    <a:pt x="277" y="120"/>
                    <a:pt x="277" y="118"/>
                    <a:pt x="277" y="118"/>
                  </a:cubicBezTo>
                  <a:cubicBezTo>
                    <a:pt x="277" y="112"/>
                    <a:pt x="274" y="102"/>
                    <a:pt x="274" y="102"/>
                  </a:cubicBezTo>
                  <a:cubicBezTo>
                    <a:pt x="274" y="102"/>
                    <a:pt x="272" y="91"/>
                    <a:pt x="270" y="86"/>
                  </a:cubicBezTo>
                  <a:cubicBezTo>
                    <a:pt x="270" y="84"/>
                    <a:pt x="270" y="84"/>
                    <a:pt x="269" y="84"/>
                  </a:cubicBezTo>
                  <a:cubicBezTo>
                    <a:pt x="269" y="83"/>
                    <a:pt x="269" y="83"/>
                    <a:pt x="269" y="83"/>
                  </a:cubicBezTo>
                  <a:cubicBezTo>
                    <a:pt x="269" y="79"/>
                    <a:pt x="256" y="55"/>
                    <a:pt x="254" y="54"/>
                  </a:cubicBezTo>
                  <a:cubicBezTo>
                    <a:pt x="243" y="34"/>
                    <a:pt x="235" y="31"/>
                    <a:pt x="219" y="22"/>
                  </a:cubicBezTo>
                  <a:cubicBezTo>
                    <a:pt x="203" y="10"/>
                    <a:pt x="196" y="5"/>
                    <a:pt x="175" y="2"/>
                  </a:cubicBezTo>
                  <a:lnTo>
                    <a:pt x="159" y="2"/>
                  </a:lnTo>
                  <a:cubicBezTo>
                    <a:pt x="155" y="1"/>
                    <a:pt x="148" y="1"/>
                    <a:pt x="1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sp>
          <p:nvSpPr>
            <p:cNvPr id="13" name="Google Shape;3549;p52">
              <a:extLst>
                <a:ext uri="{FF2B5EF4-FFF2-40B4-BE49-F238E27FC236}">
                  <a16:creationId xmlns:a16="http://schemas.microsoft.com/office/drawing/2014/main" id="{4874850B-30D4-5C64-53BA-D5EE7D695EDF}"/>
                </a:ext>
              </a:extLst>
            </p:cNvPr>
            <p:cNvSpPr/>
            <p:nvPr/>
          </p:nvSpPr>
          <p:spPr>
            <a:xfrm>
              <a:off x="2760663" y="1139999"/>
              <a:ext cx="11893" cy="8586"/>
            </a:xfrm>
            <a:custGeom>
              <a:avLst/>
              <a:gdLst/>
              <a:ahLst/>
              <a:cxnLst/>
              <a:rect l="l" t="t" r="r" b="b"/>
              <a:pathLst>
                <a:path w="338" h="244" extrusionOk="0">
                  <a:moveTo>
                    <a:pt x="163" y="0"/>
                  </a:moveTo>
                  <a:cubicBezTo>
                    <a:pt x="133" y="0"/>
                    <a:pt x="102" y="13"/>
                    <a:pt x="77" y="42"/>
                  </a:cubicBezTo>
                  <a:cubicBezTo>
                    <a:pt x="1" y="132"/>
                    <a:pt x="85" y="243"/>
                    <a:pt x="175" y="243"/>
                  </a:cubicBezTo>
                  <a:cubicBezTo>
                    <a:pt x="205" y="243"/>
                    <a:pt x="236" y="230"/>
                    <a:pt x="262" y="200"/>
                  </a:cubicBezTo>
                  <a:cubicBezTo>
                    <a:pt x="337" y="111"/>
                    <a:pt x="253" y="0"/>
                    <a:pt x="1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等线" panose="020F0502020204030204"/>
                <a:cs typeface="Arial"/>
                <a:sym typeface="Arial"/>
              </a:endParaRPr>
            </a:p>
          </p:txBody>
        </p:sp>
      </p:grpSp>
      <p:cxnSp>
        <p:nvCxnSpPr>
          <p:cNvPr id="14" name="Google Shape;1260;p65">
            <a:extLst>
              <a:ext uri="{FF2B5EF4-FFF2-40B4-BE49-F238E27FC236}">
                <a16:creationId xmlns:a16="http://schemas.microsoft.com/office/drawing/2014/main" id="{766F0562-FDDF-52CC-2C8F-D46236E65DDA}"/>
              </a:ext>
            </a:extLst>
          </p:cNvPr>
          <p:cNvCxnSpPr>
            <a:cxnSpLocks/>
          </p:cNvCxnSpPr>
          <p:nvPr/>
        </p:nvCxnSpPr>
        <p:spPr>
          <a:xfrm>
            <a:off x="8710879" y="2387395"/>
            <a:ext cx="1462256" cy="348335"/>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5" name="Google Shape;1261;p65">
            <a:extLst>
              <a:ext uri="{FF2B5EF4-FFF2-40B4-BE49-F238E27FC236}">
                <a16:creationId xmlns:a16="http://schemas.microsoft.com/office/drawing/2014/main" id="{548DD055-201D-756E-B931-3E135AFEAE5C}"/>
              </a:ext>
            </a:extLst>
          </p:cNvPr>
          <p:cNvSpPr txBox="1"/>
          <p:nvPr/>
        </p:nvSpPr>
        <p:spPr>
          <a:xfrm>
            <a:off x="7002671" y="1937028"/>
            <a:ext cx="1741771" cy="670167"/>
          </a:xfrm>
          <a:prstGeom prst="rect">
            <a:avLst/>
          </a:prstGeom>
          <a:solidFill>
            <a:srgbClr val="00CDB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01</a:t>
            </a: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sp>
        <p:nvSpPr>
          <p:cNvPr id="16" name="Google Shape;1262;p65">
            <a:extLst>
              <a:ext uri="{FF2B5EF4-FFF2-40B4-BE49-F238E27FC236}">
                <a16:creationId xmlns:a16="http://schemas.microsoft.com/office/drawing/2014/main" id="{B06C8D04-2FC5-4547-DB7F-04E6DE8C7281}"/>
              </a:ext>
            </a:extLst>
          </p:cNvPr>
          <p:cNvSpPr txBox="1"/>
          <p:nvPr/>
        </p:nvSpPr>
        <p:spPr>
          <a:xfrm>
            <a:off x="7381447" y="4745878"/>
            <a:ext cx="1515683" cy="829779"/>
          </a:xfrm>
          <a:prstGeom prst="rect">
            <a:avLst/>
          </a:prstGeom>
          <a:solidFill>
            <a:srgbClr val="F65B84"/>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rPr>
              <a:t>02</a:t>
            </a:r>
            <a:endParaRPr kumimoji="0" sz="3200" b="1" i="0" u="none" strike="noStrike" kern="0" cap="none" spc="0" normalizeH="0" baseline="0" noProof="0">
              <a:ln>
                <a:noFill/>
              </a:ln>
              <a:solidFill>
                <a:srgbClr val="FFFFFF"/>
              </a:solidFill>
              <a:effectLst/>
              <a:uLnTx/>
              <a:uFillTx/>
              <a:latin typeface="Times New Roman" panose="02020603050405020304" pitchFamily="18" charset="0"/>
              <a:ea typeface="Nunito"/>
              <a:cs typeface="Times New Roman" panose="02020603050405020304" pitchFamily="18" charset="0"/>
              <a:sym typeface="Nunito"/>
            </a:endParaRPr>
          </a:p>
        </p:txBody>
      </p:sp>
      <p:cxnSp>
        <p:nvCxnSpPr>
          <p:cNvPr id="17" name="Google Shape;1263;p65">
            <a:extLst>
              <a:ext uri="{FF2B5EF4-FFF2-40B4-BE49-F238E27FC236}">
                <a16:creationId xmlns:a16="http://schemas.microsoft.com/office/drawing/2014/main" id="{5B398EC6-297E-CBD2-0FA4-9F0A234C0B80}"/>
              </a:ext>
            </a:extLst>
          </p:cNvPr>
          <p:cNvCxnSpPr>
            <a:cxnSpLocks/>
            <a:stCxn id="16" idx="3"/>
          </p:cNvCxnSpPr>
          <p:nvPr/>
        </p:nvCxnSpPr>
        <p:spPr>
          <a:xfrm flipV="1">
            <a:off x="8897130" y="4403279"/>
            <a:ext cx="1184400" cy="757489"/>
          </a:xfrm>
          <a:prstGeom prst="bentConnector3">
            <a:avLst>
              <a:gd name="adj1" fmla="val 50000"/>
            </a:avLst>
          </a:prstGeom>
          <a:noFill/>
          <a:ln w="28575" cap="flat" cmpd="sng">
            <a:solidFill>
              <a:srgbClr val="F65B84"/>
            </a:solidFill>
            <a:prstDash val="solid"/>
            <a:round/>
            <a:headEnd type="none" w="med" len="med"/>
            <a:tailEnd type="none" w="med" len="med"/>
          </a:ln>
        </p:spPr>
      </p:cxnSp>
      <p:sp>
        <p:nvSpPr>
          <p:cNvPr id="18" name="TextBox 17">
            <a:extLst>
              <a:ext uri="{FF2B5EF4-FFF2-40B4-BE49-F238E27FC236}">
                <a16:creationId xmlns:a16="http://schemas.microsoft.com/office/drawing/2014/main" id="{A8B469B2-32C2-16F1-7692-119F9F131E73}"/>
              </a:ext>
            </a:extLst>
          </p:cNvPr>
          <p:cNvSpPr txBox="1"/>
          <p:nvPr/>
        </p:nvSpPr>
        <p:spPr>
          <a:xfrm>
            <a:off x="331095" y="1503526"/>
            <a:ext cx="6405800" cy="2062103"/>
          </a:xfrm>
          <a:prstGeom prst="rect">
            <a:avLst/>
          </a:prstGeom>
          <a:noFill/>
        </p:spPr>
        <p:txBody>
          <a:bodyPr wrap="square">
            <a:spAutoFit/>
          </a:bodyPr>
          <a:lstStyle/>
          <a:p>
            <a:pPr algn="just"/>
            <a:r>
              <a:rPr lang="vi-VN" sz="3200" dirty="0">
                <a:latin typeface="+mj-lt"/>
              </a:rPr>
              <a:t>Các văn bản trong bài học gợi cho ta biết cảm thông với những nỗi bất hạnh; trân trọng khát vọng, ước mơ đẹp đẽ của con người.</a:t>
            </a:r>
            <a:endParaRPr lang="en-SG" sz="3200" dirty="0">
              <a:latin typeface="+mj-lt"/>
            </a:endParaRPr>
          </a:p>
        </p:txBody>
      </p:sp>
      <p:sp>
        <p:nvSpPr>
          <p:cNvPr id="19" name="TextBox 18">
            <a:extLst>
              <a:ext uri="{FF2B5EF4-FFF2-40B4-BE49-F238E27FC236}">
                <a16:creationId xmlns:a16="http://schemas.microsoft.com/office/drawing/2014/main" id="{9FD8FB49-AEA6-362C-D635-DB704EA4F68A}"/>
              </a:ext>
            </a:extLst>
          </p:cNvPr>
          <p:cNvSpPr txBox="1"/>
          <p:nvPr/>
        </p:nvSpPr>
        <p:spPr>
          <a:xfrm>
            <a:off x="949999" y="4296005"/>
            <a:ext cx="6052672" cy="2062103"/>
          </a:xfrm>
          <a:prstGeom prst="rect">
            <a:avLst/>
          </a:prstGeom>
          <a:noFill/>
        </p:spPr>
        <p:txBody>
          <a:bodyPr wrap="square">
            <a:spAutoFit/>
          </a:bodyPr>
          <a:lstStyle/>
          <a:p>
            <a:pPr lvl="0" algn="just"/>
            <a:r>
              <a:rPr lang="vi-VN" sz="3200" dirty="0">
                <a:latin typeface="+mj-lt"/>
              </a:rPr>
              <a:t>Khi đối chiếu giữa tác phẩm văn học và cuộc sống xung quanh em rút ra được giá trị nhận thức, giáo dục và thẩm mĩ cho bản thân.</a:t>
            </a:r>
            <a:endParaRPr kumimoji="0" lang="en-SG" sz="8000" b="0" i="0" u="none" strike="noStrike" kern="1200" cap="none" spc="0" normalizeH="0" baseline="0" noProof="0" dirty="0">
              <a:ln>
                <a:noFill/>
              </a:ln>
              <a:solidFill>
                <a:prstClr val="black"/>
              </a:solidFill>
              <a:effectLst/>
              <a:uLnTx/>
              <a:uFillTx/>
              <a:latin typeface="+mj-lt"/>
              <a:ea typeface="等线" panose="020F0502020204030204"/>
              <a:cs typeface="Arial"/>
            </a:endParaRPr>
          </a:p>
        </p:txBody>
      </p:sp>
      <p:sp>
        <p:nvSpPr>
          <p:cNvPr id="20" name="Freeform 2">
            <a:extLst>
              <a:ext uri="{FF2B5EF4-FFF2-40B4-BE49-F238E27FC236}">
                <a16:creationId xmlns:a16="http://schemas.microsoft.com/office/drawing/2014/main" id="{685EF20E-7C16-76C2-5E64-BE7F8D17B67D}"/>
              </a:ext>
            </a:extLst>
          </p:cNvPr>
          <p:cNvSpPr/>
          <p:nvPr/>
        </p:nvSpPr>
        <p:spPr>
          <a:xfrm flipH="1">
            <a:off x="9068682" y="2085267"/>
            <a:ext cx="2791944" cy="4772733"/>
          </a:xfrm>
          <a:custGeom>
            <a:avLst/>
            <a:gdLst/>
            <a:ahLst/>
            <a:cxnLst/>
            <a:rect l="l" t="t" r="r" b="b"/>
            <a:pathLst>
              <a:path w="6613379" h="6954796">
                <a:moveTo>
                  <a:pt x="0" y="0"/>
                </a:moveTo>
                <a:lnTo>
                  <a:pt x="6613379" y="0"/>
                </a:lnTo>
                <a:lnTo>
                  <a:pt x="6613379" y="6954796"/>
                </a:lnTo>
                <a:lnTo>
                  <a:pt x="0" y="6954796"/>
                </a:lnTo>
                <a:lnTo>
                  <a:pt x="0" y="0"/>
                </a:lnTo>
                <a:close/>
              </a:path>
            </a:pathLst>
          </a:custGeom>
          <a:blipFill>
            <a:blip r:embed="rId5">
              <a:extLst>
                <a:ext uri="{96DAC541-7B7A-43D3-8B79-37D633B846F1}">
                  <asvg:svgBlip xmlns:asvg="http://schemas.microsoft.com/office/drawing/2016/SVG/main" xmlns="" r:embed="rId6"/>
                </a:ext>
              </a:extLst>
            </a:blip>
            <a:stretch>
              <a:fillRect t="3897" r="-104270" b="-2864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等线" panose="020F0502020204030204"/>
              <a:ea typeface="等线" panose="020F0502020204030204"/>
              <a:cs typeface="Arial"/>
            </a:endParaRPr>
          </a:p>
        </p:txBody>
      </p:sp>
    </p:spTree>
    <p:extLst>
      <p:ext uri="{BB962C8B-B14F-4D97-AF65-F5344CB8AC3E}">
        <p14:creationId xmlns:p14="http://schemas.microsoft.com/office/powerpoint/2010/main" val="42187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HOẠT ĐỘNG VẬN DỤNG</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p:cNvSpPr/>
          <p:nvPr/>
        </p:nvSpPr>
        <p:spPr>
          <a:xfrm>
            <a:off x="3510146" y="6112574"/>
            <a:ext cx="2813591" cy="369332"/>
          </a:xfrm>
          <a:prstGeom prst="rect">
            <a:avLst/>
          </a:prstGeom>
        </p:spPr>
        <p:txBody>
          <a:bodyPr wrap="none">
            <a:spAutoFit/>
          </a:bodyPr>
          <a:lstStyle/>
          <a:p>
            <a:pPr algn="ctr">
              <a:spcAft>
                <a:spcPts val="800"/>
              </a:spcAft>
            </a:pP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Nguyễn</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Nhâm</a:t>
            </a:r>
            <a:r>
              <a:rPr lang="en-US"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0981713891</a:t>
            </a:r>
            <a:endParaRPr lang="en-SG"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412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1731821" y="386864"/>
            <a:ext cx="10141405" cy="587148"/>
          </a:xfrm>
          <a:prstGeom prst="rect">
            <a:avLst/>
          </a:prstGeom>
          <a:noFill/>
        </p:spPr>
        <p:txBody>
          <a:bodyPr wrap="square" rtlCol="0">
            <a:spAutoFit/>
          </a:bodyPr>
          <a:lstStyle/>
          <a:p>
            <a:pPr marR="259080" algn="just">
              <a:lnSpc>
                <a:spcPct val="150000"/>
              </a:lnSpc>
              <a:spcAft>
                <a:spcPts val="800"/>
              </a:spcAft>
            </a:pPr>
            <a:r>
              <a:rPr lang="vi-VN" sz="24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TRÌNH BÀY KẾT QUẢ PHẦN </a:t>
            </a:r>
            <a:r>
              <a:rPr lang="vi-VN" sz="2400" b="1"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 ĐỌC ĐẾN VIẾT</a:t>
            </a:r>
            <a:endParaRPr lang="en-SG" sz="2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BFC30E59-0FA0-3D1F-BAE6-1F54CCDF30B4}"/>
              </a:ext>
            </a:extLst>
          </p:cNvPr>
          <p:cNvGrpSpPr/>
          <p:nvPr/>
        </p:nvGrpSpPr>
        <p:grpSpPr>
          <a:xfrm>
            <a:off x="1778915" y="1043108"/>
            <a:ext cx="9247057" cy="4902090"/>
            <a:chOff x="1452011" y="619825"/>
            <a:chExt cx="15639893" cy="8662884"/>
          </a:xfrm>
        </p:grpSpPr>
        <p:sp>
          <p:nvSpPr>
            <p:cNvPr id="4" name="Freeform 3">
              <a:extLst>
                <a:ext uri="{FF2B5EF4-FFF2-40B4-BE49-F238E27FC236}">
                  <a16:creationId xmlns:a16="http://schemas.microsoft.com/office/drawing/2014/main" id="{7D8B9600-8136-C1E4-AC4E-6F76C0FAF220}"/>
                </a:ext>
              </a:extLst>
            </p:cNvPr>
            <p:cNvSpPr/>
            <p:nvPr/>
          </p:nvSpPr>
          <p:spPr>
            <a:xfrm rot="21040862">
              <a:off x="1711814" y="1807000"/>
              <a:ext cx="2862465" cy="3308132"/>
            </a:xfrm>
            <a:custGeom>
              <a:avLst/>
              <a:gdLst/>
              <a:ahLst/>
              <a:cxnLst/>
              <a:rect l="l" t="t" r="r" b="b"/>
              <a:pathLst>
                <a:path w="4624308" h="4624308">
                  <a:moveTo>
                    <a:pt x="0" y="0"/>
                  </a:moveTo>
                  <a:lnTo>
                    <a:pt x="4624307" y="0"/>
                  </a:lnTo>
                  <a:lnTo>
                    <a:pt x="4624307" y="4624308"/>
                  </a:lnTo>
                  <a:lnTo>
                    <a:pt x="0" y="46243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a:defRPr/>
              </a:pPr>
              <a:endParaRPr lang="en-SG">
                <a:solidFill>
                  <a:prstClr val="black"/>
                </a:solidFill>
                <a:ea typeface="微软雅黑"/>
              </a:endParaRPr>
            </a:p>
          </p:txBody>
        </p:sp>
        <p:sp>
          <p:nvSpPr>
            <p:cNvPr id="9" name="Freeform 4">
              <a:extLst>
                <a:ext uri="{FF2B5EF4-FFF2-40B4-BE49-F238E27FC236}">
                  <a16:creationId xmlns:a16="http://schemas.microsoft.com/office/drawing/2014/main" id="{4C03F2FC-F4D3-5B47-3320-B89134D69302}"/>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a:defRPr/>
              </a:pPr>
              <a:endParaRPr lang="en-SG">
                <a:solidFill>
                  <a:prstClr val="black"/>
                </a:solidFill>
                <a:ea typeface="微软雅黑"/>
              </a:endParaRPr>
            </a:p>
          </p:txBody>
        </p:sp>
        <p:grpSp>
          <p:nvGrpSpPr>
            <p:cNvPr id="10" name="Group 5">
              <a:extLst>
                <a:ext uri="{FF2B5EF4-FFF2-40B4-BE49-F238E27FC236}">
                  <a16:creationId xmlns:a16="http://schemas.microsoft.com/office/drawing/2014/main" id="{7BBBDAA0-DF48-9131-328B-A3D031BB17F2}"/>
                </a:ext>
              </a:extLst>
            </p:cNvPr>
            <p:cNvGrpSpPr/>
            <p:nvPr/>
          </p:nvGrpSpPr>
          <p:grpSpPr>
            <a:xfrm>
              <a:off x="2305772" y="2396800"/>
              <a:ext cx="13676457" cy="5253039"/>
              <a:chOff x="0" y="0"/>
              <a:chExt cx="5065354" cy="1945570"/>
            </a:xfrm>
          </p:grpSpPr>
          <p:sp>
            <p:nvSpPr>
              <p:cNvPr id="21" name="Freeform 6">
                <a:extLst>
                  <a:ext uri="{FF2B5EF4-FFF2-40B4-BE49-F238E27FC236}">
                    <a16:creationId xmlns:a16="http://schemas.microsoft.com/office/drawing/2014/main" id="{7EF48518-1C98-EF5E-1537-6355506B600E}"/>
                  </a:ext>
                </a:extLst>
              </p:cNvPr>
              <p:cNvSpPr/>
              <p:nvPr/>
            </p:nvSpPr>
            <p:spPr>
              <a:xfrm>
                <a:off x="0" y="0"/>
                <a:ext cx="5065354" cy="1945570"/>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a:defRPr/>
                </a:pPr>
                <a:endParaRPr lang="en-SG">
                  <a:solidFill>
                    <a:prstClr val="black"/>
                  </a:solidFill>
                  <a:ea typeface="微软雅黑"/>
                </a:endParaRPr>
              </a:p>
            </p:txBody>
          </p:sp>
          <p:sp>
            <p:nvSpPr>
              <p:cNvPr id="22" name="TextBox 7">
                <a:extLst>
                  <a:ext uri="{FF2B5EF4-FFF2-40B4-BE49-F238E27FC236}">
                    <a16:creationId xmlns:a16="http://schemas.microsoft.com/office/drawing/2014/main" id="{A1D08A1F-8F85-66B3-2B44-8A66A772C159}"/>
                  </a:ext>
                </a:extLst>
              </p:cNvPr>
              <p:cNvSpPr txBox="1"/>
              <p:nvPr/>
            </p:nvSpPr>
            <p:spPr>
              <a:xfrm>
                <a:off x="0" y="9525"/>
                <a:ext cx="5065354" cy="1936045"/>
              </a:xfrm>
              <a:prstGeom prst="rect">
                <a:avLst/>
              </a:prstGeom>
            </p:spPr>
            <p:txBody>
              <a:bodyPr lIns="50800" tIns="50800" rIns="50800" bIns="50800" rtlCol="0" anchor="ctr"/>
              <a:lstStyle/>
              <a:p>
                <a:pPr algn="ctr">
                  <a:lnSpc>
                    <a:spcPts val="1540"/>
                  </a:lnSpc>
                  <a:defRPr/>
                </a:pPr>
                <a:endParaRPr>
                  <a:solidFill>
                    <a:prstClr val="black"/>
                  </a:solidFill>
                  <a:ea typeface="微软雅黑"/>
                </a:endParaRPr>
              </a:p>
            </p:txBody>
          </p:sp>
        </p:grpSp>
        <p:sp>
          <p:nvSpPr>
            <p:cNvPr id="11" name="Freeform 8">
              <a:extLst>
                <a:ext uri="{FF2B5EF4-FFF2-40B4-BE49-F238E27FC236}">
                  <a16:creationId xmlns:a16="http://schemas.microsoft.com/office/drawing/2014/main" id="{F06AB0FA-4D0E-5E6B-7E14-EDA0ED0E5A62}"/>
                </a:ext>
              </a:extLst>
            </p:cNvPr>
            <p:cNvSpPr/>
            <p:nvPr/>
          </p:nvSpPr>
          <p:spPr>
            <a:xfrm rot="1537641">
              <a:off x="13841866" y="6016968"/>
              <a:ext cx="2476025" cy="326574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a:defRPr/>
              </a:pPr>
              <a:endParaRPr lang="en-SG">
                <a:solidFill>
                  <a:prstClr val="black"/>
                </a:solidFill>
                <a:ea typeface="微软雅黑"/>
              </a:endParaRPr>
            </a:p>
          </p:txBody>
        </p:sp>
        <p:sp>
          <p:nvSpPr>
            <p:cNvPr id="12" name="Freeform 9">
              <a:extLst>
                <a:ext uri="{FF2B5EF4-FFF2-40B4-BE49-F238E27FC236}">
                  <a16:creationId xmlns:a16="http://schemas.microsoft.com/office/drawing/2014/main" id="{84BD8517-7CC2-BC5B-A709-D3F3AF9FB765}"/>
                </a:ext>
              </a:extLst>
            </p:cNvPr>
            <p:cNvSpPr/>
            <p:nvPr/>
          </p:nvSpPr>
          <p:spPr>
            <a:xfrm rot="231885">
              <a:off x="1452011" y="619825"/>
              <a:ext cx="2204024" cy="2547175"/>
            </a:xfrm>
            <a:custGeom>
              <a:avLst/>
              <a:gdLst/>
              <a:ahLst/>
              <a:cxnLst/>
              <a:rect l="l" t="t" r="r" b="b"/>
              <a:pathLst>
                <a:path w="3560597" h="3560597">
                  <a:moveTo>
                    <a:pt x="0" y="0"/>
                  </a:moveTo>
                  <a:lnTo>
                    <a:pt x="3560598" y="0"/>
                  </a:lnTo>
                  <a:lnTo>
                    <a:pt x="3560598" y="3560597"/>
                  </a:lnTo>
                  <a:lnTo>
                    <a:pt x="0" y="356059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a:defRPr/>
              </a:pPr>
              <a:endParaRPr lang="en-SG">
                <a:solidFill>
                  <a:prstClr val="black"/>
                </a:solidFill>
                <a:ea typeface="微软雅黑"/>
              </a:endParaRPr>
            </a:p>
          </p:txBody>
        </p:sp>
        <p:sp>
          <p:nvSpPr>
            <p:cNvPr id="13" name="Freeform 10">
              <a:extLst>
                <a:ext uri="{FF2B5EF4-FFF2-40B4-BE49-F238E27FC236}">
                  <a16:creationId xmlns:a16="http://schemas.microsoft.com/office/drawing/2014/main" id="{B302C232-4E86-4416-EAF7-13DA09480826}"/>
                </a:ext>
              </a:extLst>
            </p:cNvPr>
            <p:cNvSpPr/>
            <p:nvPr/>
          </p:nvSpPr>
          <p:spPr>
            <a:xfrm>
              <a:off x="7989737" y="2071507"/>
              <a:ext cx="2308526"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a:defRPr/>
              </a:pPr>
              <a:endParaRPr lang="en-SG">
                <a:solidFill>
                  <a:prstClr val="black"/>
                </a:solidFill>
                <a:ea typeface="微软雅黑"/>
              </a:endParaRPr>
            </a:p>
          </p:txBody>
        </p:sp>
        <p:sp>
          <p:nvSpPr>
            <p:cNvPr id="14" name="Freeform 12">
              <a:extLst>
                <a:ext uri="{FF2B5EF4-FFF2-40B4-BE49-F238E27FC236}">
                  <a16:creationId xmlns:a16="http://schemas.microsoft.com/office/drawing/2014/main" id="{66977F43-7171-B080-2512-E57BC87E06EA}"/>
                </a:ext>
              </a:extLst>
            </p:cNvPr>
            <p:cNvSpPr/>
            <p:nvPr/>
          </p:nvSpPr>
          <p:spPr>
            <a:xfrm rot="4483766">
              <a:off x="4585313" y="7165650"/>
              <a:ext cx="1488229" cy="2470090"/>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a:defRPr/>
              </a:pPr>
              <a:endParaRPr lang="en-SG">
                <a:solidFill>
                  <a:prstClr val="black"/>
                </a:solidFill>
                <a:ea typeface="微软雅黑"/>
              </a:endParaRPr>
            </a:p>
          </p:txBody>
        </p:sp>
        <p:sp>
          <p:nvSpPr>
            <p:cNvPr id="15" name="Freeform 13">
              <a:extLst>
                <a:ext uri="{FF2B5EF4-FFF2-40B4-BE49-F238E27FC236}">
                  <a16:creationId xmlns:a16="http://schemas.microsoft.com/office/drawing/2014/main" id="{C38B3EDD-1F87-1607-0667-154A36953A73}"/>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7">
                <a:extLst>
                  <a:ext uri="{96DAC541-7B7A-43D3-8B79-37D633B846F1}">
                    <asvg:svgBlip xmlns:asvg="http://schemas.microsoft.com/office/drawing/2016/SVG/main" xmlns="" r:embed="rId18"/>
                  </a:ext>
                </a:extLst>
              </a:blip>
              <a:stretch>
                <a:fillRect t="-19117" r="-25904"/>
              </a:stretch>
            </a:blipFill>
          </p:spPr>
          <p:txBody>
            <a:bodyPr/>
            <a:lstStyle/>
            <a:p>
              <a:pPr>
                <a:defRPr/>
              </a:pPr>
              <a:endParaRPr lang="en-SG">
                <a:solidFill>
                  <a:prstClr val="black"/>
                </a:solidFill>
                <a:ea typeface="微软雅黑"/>
              </a:endParaRPr>
            </a:p>
          </p:txBody>
        </p:sp>
        <p:sp>
          <p:nvSpPr>
            <p:cNvPr id="16" name="Freeform 14">
              <a:extLst>
                <a:ext uri="{FF2B5EF4-FFF2-40B4-BE49-F238E27FC236}">
                  <a16:creationId xmlns:a16="http://schemas.microsoft.com/office/drawing/2014/main" id="{D7A6DD28-F7D1-5A6F-7779-841E239F75F5}"/>
                </a:ext>
              </a:extLst>
            </p:cNvPr>
            <p:cNvSpPr/>
            <p:nvPr/>
          </p:nvSpPr>
          <p:spPr>
            <a:xfrm>
              <a:off x="14938152" y="1546001"/>
              <a:ext cx="1814524" cy="1814524"/>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txBody>
            <a:bodyPr/>
            <a:lstStyle/>
            <a:p>
              <a:pPr>
                <a:defRPr/>
              </a:pPr>
              <a:endParaRPr lang="en-SG">
                <a:solidFill>
                  <a:prstClr val="black"/>
                </a:solidFill>
                <a:ea typeface="微软雅黑"/>
              </a:endParaRPr>
            </a:p>
          </p:txBody>
        </p:sp>
      </p:grpSp>
      <p:grpSp>
        <p:nvGrpSpPr>
          <p:cNvPr id="23" name="Google Shape;49;p15">
            <a:extLst>
              <a:ext uri="{FF2B5EF4-FFF2-40B4-BE49-F238E27FC236}">
                <a16:creationId xmlns:a16="http://schemas.microsoft.com/office/drawing/2014/main" id="{6364FB39-5E80-5EBB-A4E1-EC9F707EBAA3}"/>
              </a:ext>
            </a:extLst>
          </p:cNvPr>
          <p:cNvGrpSpPr/>
          <p:nvPr/>
        </p:nvGrpSpPr>
        <p:grpSpPr>
          <a:xfrm>
            <a:off x="128363" y="3200401"/>
            <a:ext cx="3516880" cy="3730924"/>
            <a:chOff x="457200" y="1608525"/>
            <a:chExt cx="3653750" cy="3648425"/>
          </a:xfrm>
        </p:grpSpPr>
        <p:sp>
          <p:nvSpPr>
            <p:cNvPr id="24" name="Google Shape;50;p15">
              <a:extLst>
                <a:ext uri="{FF2B5EF4-FFF2-40B4-BE49-F238E27FC236}">
                  <a16:creationId xmlns:a16="http://schemas.microsoft.com/office/drawing/2014/main" id="{5F1DE7BF-D462-C69C-5C54-44C27EE3CBF8}"/>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51;p15">
              <a:extLst>
                <a:ext uri="{FF2B5EF4-FFF2-40B4-BE49-F238E27FC236}">
                  <a16:creationId xmlns:a16="http://schemas.microsoft.com/office/drawing/2014/main" id="{20361F85-4E1D-3007-A36A-2F7583EDE6CB}"/>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52;p15">
              <a:extLst>
                <a:ext uri="{FF2B5EF4-FFF2-40B4-BE49-F238E27FC236}">
                  <a16:creationId xmlns:a16="http://schemas.microsoft.com/office/drawing/2014/main" id="{E3F871CD-9F91-684C-000F-B03AC90D2448}"/>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53;p15">
              <a:extLst>
                <a:ext uri="{FF2B5EF4-FFF2-40B4-BE49-F238E27FC236}">
                  <a16:creationId xmlns:a16="http://schemas.microsoft.com/office/drawing/2014/main" id="{D9C864D7-8C1E-1ACD-18F6-ACE2E9EDD556}"/>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4;p15">
              <a:extLst>
                <a:ext uri="{FF2B5EF4-FFF2-40B4-BE49-F238E27FC236}">
                  <a16:creationId xmlns:a16="http://schemas.microsoft.com/office/drawing/2014/main" id="{26D4A836-C9AB-A3C3-BB44-52A957A98155}"/>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5;p15">
              <a:extLst>
                <a:ext uri="{FF2B5EF4-FFF2-40B4-BE49-F238E27FC236}">
                  <a16:creationId xmlns:a16="http://schemas.microsoft.com/office/drawing/2014/main" id="{808C8D0E-DB13-F57D-9173-6AACBD20DD76}"/>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6;p15">
              <a:extLst>
                <a:ext uri="{FF2B5EF4-FFF2-40B4-BE49-F238E27FC236}">
                  <a16:creationId xmlns:a16="http://schemas.microsoft.com/office/drawing/2014/main" id="{D5CB3B2C-B771-E001-E088-142BD174F8F3}"/>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7;p15">
              <a:extLst>
                <a:ext uri="{FF2B5EF4-FFF2-40B4-BE49-F238E27FC236}">
                  <a16:creationId xmlns:a16="http://schemas.microsoft.com/office/drawing/2014/main" id="{DFEC7B34-CB63-B2C2-99C6-F395CD04249A}"/>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8;p15">
              <a:extLst>
                <a:ext uri="{FF2B5EF4-FFF2-40B4-BE49-F238E27FC236}">
                  <a16:creationId xmlns:a16="http://schemas.microsoft.com/office/drawing/2014/main" id="{C1BDABEF-96A3-E202-CAAD-24BDB18BAD75}"/>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 name="Google Shape;59;p15">
              <a:extLst>
                <a:ext uri="{FF2B5EF4-FFF2-40B4-BE49-F238E27FC236}">
                  <a16:creationId xmlns:a16="http://schemas.microsoft.com/office/drawing/2014/main" id="{51ECC63D-838A-522D-498D-A249E869E198}"/>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60;p15">
              <a:extLst>
                <a:ext uri="{FF2B5EF4-FFF2-40B4-BE49-F238E27FC236}">
                  <a16:creationId xmlns:a16="http://schemas.microsoft.com/office/drawing/2014/main" id="{6E4865C9-0A62-164B-47D1-8417D2C89158}"/>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61;p15">
              <a:extLst>
                <a:ext uri="{FF2B5EF4-FFF2-40B4-BE49-F238E27FC236}">
                  <a16:creationId xmlns:a16="http://schemas.microsoft.com/office/drawing/2014/main" id="{432D57FF-C5B4-E3BC-A42F-D4C9509DD851}"/>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62;p15">
              <a:extLst>
                <a:ext uri="{FF2B5EF4-FFF2-40B4-BE49-F238E27FC236}">
                  <a16:creationId xmlns:a16="http://schemas.microsoft.com/office/drawing/2014/main" id="{CA9EFB81-7CAE-36EA-827F-9A19EAF07928}"/>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63;p15">
              <a:extLst>
                <a:ext uri="{FF2B5EF4-FFF2-40B4-BE49-F238E27FC236}">
                  <a16:creationId xmlns:a16="http://schemas.microsoft.com/office/drawing/2014/main" id="{9CF83ECD-6F4E-F30B-3CD1-32901A624099}"/>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64;p15">
              <a:extLst>
                <a:ext uri="{FF2B5EF4-FFF2-40B4-BE49-F238E27FC236}">
                  <a16:creationId xmlns:a16="http://schemas.microsoft.com/office/drawing/2014/main" id="{239F8C95-D3BD-F176-02CD-3E2A29D901AA}"/>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65;p15">
              <a:extLst>
                <a:ext uri="{FF2B5EF4-FFF2-40B4-BE49-F238E27FC236}">
                  <a16:creationId xmlns:a16="http://schemas.microsoft.com/office/drawing/2014/main" id="{FAF597A2-F4FD-202B-6E76-6231FDBBDFD3}"/>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66;p15">
              <a:extLst>
                <a:ext uri="{FF2B5EF4-FFF2-40B4-BE49-F238E27FC236}">
                  <a16:creationId xmlns:a16="http://schemas.microsoft.com/office/drawing/2014/main" id="{91CE6231-D603-7153-7BA8-14CCE6B61CC2}"/>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67;p15">
              <a:extLst>
                <a:ext uri="{FF2B5EF4-FFF2-40B4-BE49-F238E27FC236}">
                  <a16:creationId xmlns:a16="http://schemas.microsoft.com/office/drawing/2014/main" id="{1997BE43-DBA9-887C-E997-EC3A6C64D365}"/>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68;p15">
              <a:extLst>
                <a:ext uri="{FF2B5EF4-FFF2-40B4-BE49-F238E27FC236}">
                  <a16:creationId xmlns:a16="http://schemas.microsoft.com/office/drawing/2014/main" id="{79E5EEB5-62B8-4802-5DBA-583EB7B92432}"/>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Google Shape;69;p15">
              <a:extLst>
                <a:ext uri="{FF2B5EF4-FFF2-40B4-BE49-F238E27FC236}">
                  <a16:creationId xmlns:a16="http://schemas.microsoft.com/office/drawing/2014/main" id="{6A17F2FB-3E51-68E0-D18F-5DBC100FBB2F}"/>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0;p15">
              <a:extLst>
                <a:ext uri="{FF2B5EF4-FFF2-40B4-BE49-F238E27FC236}">
                  <a16:creationId xmlns:a16="http://schemas.microsoft.com/office/drawing/2014/main" id="{AD99DCFA-5489-8043-FAB8-2DD0418A7D79}"/>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1;p15">
              <a:extLst>
                <a:ext uri="{FF2B5EF4-FFF2-40B4-BE49-F238E27FC236}">
                  <a16:creationId xmlns:a16="http://schemas.microsoft.com/office/drawing/2014/main" id="{7CAB76A8-A0C1-ACDA-8A0E-EBA26AB72180}"/>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2;p15">
              <a:extLst>
                <a:ext uri="{FF2B5EF4-FFF2-40B4-BE49-F238E27FC236}">
                  <a16:creationId xmlns:a16="http://schemas.microsoft.com/office/drawing/2014/main" id="{DC0DB02A-236A-9E7A-FDB7-B86ABFFBD974}"/>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3;p15">
              <a:extLst>
                <a:ext uri="{FF2B5EF4-FFF2-40B4-BE49-F238E27FC236}">
                  <a16:creationId xmlns:a16="http://schemas.microsoft.com/office/drawing/2014/main" id="{9D706912-4078-FD7A-2DC7-26749CEB2CDB}"/>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4;p15">
              <a:extLst>
                <a:ext uri="{FF2B5EF4-FFF2-40B4-BE49-F238E27FC236}">
                  <a16:creationId xmlns:a16="http://schemas.microsoft.com/office/drawing/2014/main" id="{2C6B6AC8-3421-86A7-3055-E729CB057496}"/>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5;p15">
              <a:extLst>
                <a:ext uri="{FF2B5EF4-FFF2-40B4-BE49-F238E27FC236}">
                  <a16:creationId xmlns:a16="http://schemas.microsoft.com/office/drawing/2014/main" id="{68E810D3-BBF9-DF5D-EA92-7A931518E924}"/>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6;p15">
              <a:extLst>
                <a:ext uri="{FF2B5EF4-FFF2-40B4-BE49-F238E27FC236}">
                  <a16:creationId xmlns:a16="http://schemas.microsoft.com/office/drawing/2014/main" id="{A49C5739-3B97-C074-5076-97DED08C578C}"/>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77;p15">
              <a:extLst>
                <a:ext uri="{FF2B5EF4-FFF2-40B4-BE49-F238E27FC236}">
                  <a16:creationId xmlns:a16="http://schemas.microsoft.com/office/drawing/2014/main" id="{C98DAAF4-07CA-666C-0D4D-AFB490AC2239}"/>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3;p15">
              <a:extLst>
                <a:ext uri="{FF2B5EF4-FFF2-40B4-BE49-F238E27FC236}">
                  <a16:creationId xmlns:a16="http://schemas.microsoft.com/office/drawing/2014/main" id="{B76C820F-F132-CBB6-F2B1-8353B9434348}"/>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3" name="Google Shape;84;p15">
              <a:extLst>
                <a:ext uri="{FF2B5EF4-FFF2-40B4-BE49-F238E27FC236}">
                  <a16:creationId xmlns:a16="http://schemas.microsoft.com/office/drawing/2014/main" id="{9A18B90D-9234-32F3-8168-9253BD0F9A6F}"/>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85;p15">
              <a:extLst>
                <a:ext uri="{FF2B5EF4-FFF2-40B4-BE49-F238E27FC236}">
                  <a16:creationId xmlns:a16="http://schemas.microsoft.com/office/drawing/2014/main" id="{3E228FA0-549D-87BA-F333-D6E6499C7C26}"/>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86;p15">
              <a:extLst>
                <a:ext uri="{FF2B5EF4-FFF2-40B4-BE49-F238E27FC236}">
                  <a16:creationId xmlns:a16="http://schemas.microsoft.com/office/drawing/2014/main" id="{9EE00B93-09A8-CDF3-D08B-A45E604DC434}"/>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87;p15">
              <a:extLst>
                <a:ext uri="{FF2B5EF4-FFF2-40B4-BE49-F238E27FC236}">
                  <a16:creationId xmlns:a16="http://schemas.microsoft.com/office/drawing/2014/main" id="{8D555608-7E3B-5E6B-69D6-B9A56F6F637A}"/>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88;p15">
              <a:extLst>
                <a:ext uri="{FF2B5EF4-FFF2-40B4-BE49-F238E27FC236}">
                  <a16:creationId xmlns:a16="http://schemas.microsoft.com/office/drawing/2014/main" id="{B2F78CC3-82B9-BD2C-D1D7-BC9E4D6FAC33}"/>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 name="TextBox 57">
            <a:extLst>
              <a:ext uri="{FF2B5EF4-FFF2-40B4-BE49-F238E27FC236}">
                <a16:creationId xmlns:a16="http://schemas.microsoft.com/office/drawing/2014/main" id="{19A12DE5-FBF9-24C0-C31F-B3FA799C9C8B}"/>
              </a:ext>
            </a:extLst>
          </p:cNvPr>
          <p:cNvSpPr txBox="1"/>
          <p:nvPr/>
        </p:nvSpPr>
        <p:spPr>
          <a:xfrm>
            <a:off x="2425348" y="2481160"/>
            <a:ext cx="7334876" cy="1754326"/>
          </a:xfrm>
          <a:prstGeom prst="rect">
            <a:avLst/>
          </a:prstGeom>
          <a:noFill/>
        </p:spPr>
        <p:txBody>
          <a:bodyPr wrap="square">
            <a:spAutoFit/>
          </a:bodyPr>
          <a:lstStyle/>
          <a:p>
            <a:pPr algn="ctr"/>
            <a:r>
              <a:rPr lang="vi-VN" sz="5400" dirty="0">
                <a:latin typeface="+mj-lt"/>
              </a:rPr>
              <a:t>Cá nhân HS trình bày đoạn văn đã viết ở nhà.</a:t>
            </a:r>
            <a:endParaRPr lang="en-SG" sz="5400" dirty="0">
              <a:latin typeface="+mj-lt"/>
            </a:endParaRPr>
          </a:p>
        </p:txBody>
      </p:sp>
    </p:spTree>
    <p:extLst>
      <p:ext uri="{BB962C8B-B14F-4D97-AF65-F5344CB8AC3E}">
        <p14:creationId xmlns:p14="http://schemas.microsoft.com/office/powerpoint/2010/main" val="190150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4" name="Picture 3">
            <a:extLst>
              <a:ext uri="{FF2B5EF4-FFF2-40B4-BE49-F238E27FC236}">
                <a16:creationId xmlns:a16="http://schemas.microsoft.com/office/drawing/2014/main" id="{CA7FF5ED-D94B-B37E-737C-0CB4A85DD36B}"/>
              </a:ext>
            </a:extLst>
          </p:cNvPr>
          <p:cNvPicPr>
            <a:picLocks noChangeAspect="1"/>
          </p:cNvPicPr>
          <p:nvPr/>
        </p:nvPicPr>
        <p:blipFill>
          <a:blip r:embed="rId3"/>
          <a:stretch>
            <a:fillRect/>
          </a:stretch>
        </p:blipFill>
        <p:spPr>
          <a:xfrm>
            <a:off x="0" y="13252"/>
            <a:ext cx="12192000" cy="6858000"/>
          </a:xfrm>
          <a:prstGeom prst="rect">
            <a:avLst/>
          </a:prstGeom>
        </p:spPr>
      </p:pic>
      <p:sp>
        <p:nvSpPr>
          <p:cNvPr id="1362" name="Google Shape;1362;p27"/>
          <p:cNvSpPr/>
          <p:nvPr/>
        </p:nvSpPr>
        <p:spPr>
          <a:xfrm>
            <a:off x="4354286" y="125896"/>
            <a:ext cx="3657599" cy="646990"/>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2">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effectLst/>
                <a:uLnTx/>
                <a:uFillTx/>
                <a:latin typeface="Fira Sans Extra Condensed"/>
                <a:ea typeface="Fira Sans Extra Condensed"/>
                <a:cs typeface="Fira Sans Extra Condensed"/>
                <a:sym typeface="Fira Sans Extra Condensed"/>
              </a:rPr>
              <a:t>BẢNG KIỂM</a:t>
            </a:r>
            <a:endParaRPr kumimoji="0" sz="2800" b="1" i="0" u="none" strike="noStrike" kern="0" cap="none" spc="0" normalizeH="0" baseline="0" noProof="0" dirty="0">
              <a:ln>
                <a:noFill/>
              </a:ln>
              <a:effectLst/>
              <a:uLnTx/>
              <a:uFillTx/>
              <a:latin typeface="Fira Sans Extra Condensed"/>
              <a:ea typeface="Fira Sans Extra Condensed"/>
              <a:cs typeface="Fira Sans Extra Condensed"/>
              <a:sym typeface="Fira Sans Extra Condensed"/>
            </a:endParaRPr>
          </a:p>
        </p:txBody>
      </p:sp>
      <p:graphicFrame>
        <p:nvGraphicFramePr>
          <p:cNvPr id="3" name="Table 2">
            <a:extLst>
              <a:ext uri="{FF2B5EF4-FFF2-40B4-BE49-F238E27FC236}">
                <a16:creationId xmlns:a16="http://schemas.microsoft.com/office/drawing/2014/main" id="{3DE1120F-AEBC-65F3-F5C4-C7348DCFC133}"/>
              </a:ext>
            </a:extLst>
          </p:cNvPr>
          <p:cNvGraphicFramePr>
            <a:graphicFrameLocks noGrp="1"/>
          </p:cNvGraphicFramePr>
          <p:nvPr>
            <p:extLst>
              <p:ext uri="{D42A27DB-BD31-4B8C-83A1-F6EECF244321}">
                <p14:modId xmlns:p14="http://schemas.microsoft.com/office/powerpoint/2010/main" val="1766793969"/>
              </p:ext>
            </p:extLst>
          </p:nvPr>
        </p:nvGraphicFramePr>
        <p:xfrm>
          <a:off x="129766" y="974542"/>
          <a:ext cx="11800977" cy="5757561"/>
        </p:xfrm>
        <a:graphic>
          <a:graphicData uri="http://schemas.openxmlformats.org/drawingml/2006/table">
            <a:tbl>
              <a:tblPr firstRow="1" firstCol="1" bandRow="1">
                <a:tableStyleId>{10A1B5D5-9B99-4C35-A422-299274C87663}</a:tableStyleId>
              </a:tblPr>
              <a:tblGrid>
                <a:gridCol w="7152777">
                  <a:extLst>
                    <a:ext uri="{9D8B030D-6E8A-4147-A177-3AD203B41FA5}">
                      <a16:colId xmlns:a16="http://schemas.microsoft.com/office/drawing/2014/main" val="3378110979"/>
                    </a:ext>
                  </a:extLst>
                </a:gridCol>
                <a:gridCol w="1938456">
                  <a:extLst>
                    <a:ext uri="{9D8B030D-6E8A-4147-A177-3AD203B41FA5}">
                      <a16:colId xmlns:a16="http://schemas.microsoft.com/office/drawing/2014/main" val="1075070225"/>
                    </a:ext>
                  </a:extLst>
                </a:gridCol>
                <a:gridCol w="2709744">
                  <a:extLst>
                    <a:ext uri="{9D8B030D-6E8A-4147-A177-3AD203B41FA5}">
                      <a16:colId xmlns:a16="http://schemas.microsoft.com/office/drawing/2014/main" val="1686791706"/>
                    </a:ext>
                  </a:extLst>
                </a:gridCol>
              </a:tblGrid>
              <a:tr h="1279458">
                <a:tc>
                  <a:txBody>
                    <a:bodyPr/>
                    <a:lstStyle/>
                    <a:p>
                      <a:pPr algn="ctr">
                        <a:lnSpc>
                          <a:spcPct val="100000"/>
                        </a:lnSpc>
                        <a:spcAft>
                          <a:spcPts val="800"/>
                        </a:spcAft>
                      </a:pPr>
                      <a:r>
                        <a:rPr lang="vi-VN" sz="3600" dirty="0">
                          <a:solidFill>
                            <a:schemeClr val="tx1"/>
                          </a:solidFill>
                          <a:effectLst/>
                          <a:latin typeface="+mj-lt"/>
                        </a:rPr>
                        <a:t>Tiêu chí đánh giá bài tập Từ đọc đến viết</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3600">
                          <a:solidFill>
                            <a:schemeClr val="tx1"/>
                          </a:solidFill>
                          <a:effectLst/>
                          <a:latin typeface="+mj-lt"/>
                        </a:rPr>
                        <a:t>Đạt</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vi-VN" sz="3600">
                          <a:solidFill>
                            <a:schemeClr val="tx1"/>
                          </a:solidFill>
                          <a:effectLst/>
                          <a:latin typeface="+mj-lt"/>
                        </a:rPr>
                        <a:t>Chưa đạt</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707124"/>
                  </a:ext>
                </a:extLst>
              </a:tr>
              <a:tr h="1919187">
                <a:tc>
                  <a:txBody>
                    <a:bodyPr/>
                    <a:lstStyle/>
                    <a:p>
                      <a:pPr algn="just">
                        <a:lnSpc>
                          <a:spcPct val="100000"/>
                        </a:lnSpc>
                        <a:spcAft>
                          <a:spcPts val="800"/>
                        </a:spcAft>
                        <a:tabLst>
                          <a:tab pos="347345" algn="l"/>
                        </a:tabLst>
                      </a:pPr>
                      <a:r>
                        <a:rPr lang="vi-VN" sz="3600" b="0" i="1" dirty="0">
                          <a:solidFill>
                            <a:schemeClr val="tx1"/>
                          </a:solidFill>
                          <a:effectLst/>
                          <a:latin typeface="+mj-lt"/>
                        </a:rPr>
                        <a:t>1. Trình bày được suy nghĩ của bản thân về vai trò của ước mơ trong cuộc sống con người</a:t>
                      </a:r>
                      <a:endParaRPr lang="en-SG" sz="2800" b="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a:solidFill>
                            <a:schemeClr val="tx1"/>
                          </a:solidFill>
                          <a:effectLst/>
                          <a:latin typeface="+mj-lt"/>
                        </a:rPr>
                        <a:t> </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a:solidFill>
                            <a:schemeClr val="tx1"/>
                          </a:solidFill>
                          <a:effectLst/>
                          <a:latin typeface="+mj-lt"/>
                        </a:rPr>
                        <a:t> </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5116412"/>
                  </a:ext>
                </a:extLst>
              </a:tr>
              <a:tr h="1279458">
                <a:tc>
                  <a:txBody>
                    <a:bodyPr/>
                    <a:lstStyle/>
                    <a:p>
                      <a:pPr algn="just">
                        <a:lnSpc>
                          <a:spcPct val="100000"/>
                        </a:lnSpc>
                        <a:spcAft>
                          <a:spcPts val="800"/>
                        </a:spcAft>
                      </a:pPr>
                      <a:r>
                        <a:rPr lang="vi-VN" sz="3600" b="0" i="1" dirty="0">
                          <a:solidFill>
                            <a:schemeClr val="tx1"/>
                          </a:solidFill>
                          <a:effectLst/>
                          <a:latin typeface="+mj-lt"/>
                        </a:rPr>
                        <a:t>2. Viết đúng yêu cầu hình thức của một đoạn văn</a:t>
                      </a:r>
                      <a:endParaRPr lang="en-SG" sz="2800" b="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a:solidFill>
                            <a:schemeClr val="tx1"/>
                          </a:solidFill>
                          <a:effectLst/>
                          <a:latin typeface="+mj-lt"/>
                        </a:rPr>
                        <a:t> </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a:solidFill>
                            <a:schemeClr val="tx1"/>
                          </a:solidFill>
                          <a:effectLst/>
                          <a:latin typeface="+mj-lt"/>
                        </a:rPr>
                        <a:t> </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8028475"/>
                  </a:ext>
                </a:extLst>
              </a:tr>
              <a:tr h="639729">
                <a:tc>
                  <a:txBody>
                    <a:bodyPr/>
                    <a:lstStyle/>
                    <a:p>
                      <a:pPr algn="just">
                        <a:lnSpc>
                          <a:spcPct val="100000"/>
                        </a:lnSpc>
                        <a:spcAft>
                          <a:spcPts val="800"/>
                        </a:spcAft>
                      </a:pPr>
                      <a:r>
                        <a:rPr lang="vi-VN" sz="3600" b="0" i="1" dirty="0">
                          <a:solidFill>
                            <a:schemeClr val="tx1"/>
                          </a:solidFill>
                          <a:effectLst/>
                          <a:latin typeface="+mj-lt"/>
                        </a:rPr>
                        <a:t>3. Đủ dung lượng 200 chữ</a:t>
                      </a:r>
                      <a:endParaRPr lang="en-SG" sz="2800" b="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a:solidFill>
                            <a:schemeClr val="tx1"/>
                          </a:solidFill>
                          <a:effectLst/>
                          <a:latin typeface="+mj-lt"/>
                        </a:rPr>
                        <a:t> </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a:solidFill>
                            <a:schemeClr val="tx1"/>
                          </a:solidFill>
                          <a:effectLst/>
                          <a:latin typeface="+mj-lt"/>
                        </a:rPr>
                        <a:t> </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26120"/>
                  </a:ext>
                </a:extLst>
              </a:tr>
              <a:tr h="639729">
                <a:tc>
                  <a:txBody>
                    <a:bodyPr/>
                    <a:lstStyle/>
                    <a:p>
                      <a:pPr algn="just">
                        <a:lnSpc>
                          <a:spcPct val="100000"/>
                        </a:lnSpc>
                        <a:spcAft>
                          <a:spcPts val="800"/>
                        </a:spcAft>
                      </a:pPr>
                      <a:r>
                        <a:rPr lang="vi-VN" sz="3600" b="0" i="1" dirty="0">
                          <a:solidFill>
                            <a:schemeClr val="tx1"/>
                          </a:solidFill>
                          <a:effectLst/>
                          <a:latin typeface="+mj-lt"/>
                        </a:rPr>
                        <a:t>4. Đoạn văn không mắc lỗi câu mơ hồ</a:t>
                      </a:r>
                      <a:endParaRPr lang="en-SG" sz="2800" b="0" i="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a:solidFill>
                            <a:schemeClr val="tx1"/>
                          </a:solidFill>
                          <a:effectLst/>
                          <a:latin typeface="+mj-lt"/>
                        </a:rPr>
                        <a:t> </a:t>
                      </a:r>
                      <a:endParaRPr lang="en-SG" sz="28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3600" dirty="0">
                          <a:solidFill>
                            <a:schemeClr val="tx1"/>
                          </a:solidFill>
                          <a:effectLst/>
                          <a:latin typeface="+mj-lt"/>
                        </a:rPr>
                        <a:t> </a:t>
                      </a:r>
                      <a:endParaRPr lang="en-SG" sz="2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76196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84173"/>
            <a:ext cx="7952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1. HOẠT ĐỘNG MỞ ĐẦU</a:t>
            </a:r>
            <a:endParaRPr kumimoji="0" lang="en-SG" sz="32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3" name="Freeform 7">
            <a:extLst>
              <a:ext uri="{FF2B5EF4-FFF2-40B4-BE49-F238E27FC236}">
                <a16:creationId xmlns:a16="http://schemas.microsoft.com/office/drawing/2014/main" id="{D3FA35DE-47CD-55DB-E4E5-95659E553722}"/>
              </a:ext>
            </a:extLst>
          </p:cNvPr>
          <p:cNvSpPr/>
          <p:nvPr/>
        </p:nvSpPr>
        <p:spPr>
          <a:xfrm flipH="1">
            <a:off x="5243332" y="1351448"/>
            <a:ext cx="6412374" cy="4882535"/>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E41405D-1C57-7B15-E27E-721F28A66562}"/>
              </a:ext>
            </a:extLst>
          </p:cNvPr>
          <p:cNvSpPr txBox="1"/>
          <p:nvPr/>
        </p:nvSpPr>
        <p:spPr>
          <a:xfrm>
            <a:off x="6281918" y="2207665"/>
            <a:ext cx="4335202" cy="3170099"/>
          </a:xfrm>
          <a:prstGeom prst="rect">
            <a:avLst/>
          </a:prstGeom>
          <a:noFill/>
        </p:spPr>
        <p:txBody>
          <a:bodyPr wrap="square">
            <a:spAutoFit/>
          </a:bodyPr>
          <a:lstStyle/>
          <a:p>
            <a:pPr algn="ctr"/>
            <a:r>
              <a:rPr lang="vi-VN" sz="4000" i="1" dirty="0">
                <a:latin typeface="+mj-lt"/>
              </a:rPr>
              <a:t>Chia sẻ về điều em ấn tượng nhất khi học chủ điểm </a:t>
            </a:r>
            <a:r>
              <a:rPr lang="vi-VN" sz="4000" b="1" i="1" dirty="0">
                <a:latin typeface="+mj-lt"/>
              </a:rPr>
              <a:t>“Những ô cửa nhìn ra cuộc đời”</a:t>
            </a:r>
            <a:endParaRPr lang="en-SG" sz="4000" b="1" dirty="0">
              <a:latin typeface="+mj-lt"/>
            </a:endParaRPr>
          </a:p>
        </p:txBody>
      </p:sp>
      <p:sp>
        <p:nvSpPr>
          <p:cNvPr id="2" name="Freeform 11">
            <a:extLst>
              <a:ext uri="{FF2B5EF4-FFF2-40B4-BE49-F238E27FC236}">
                <a16:creationId xmlns:a16="http://schemas.microsoft.com/office/drawing/2014/main" id="{233CF142-7ACB-2C69-BA88-ED6D0785B275}"/>
              </a:ext>
            </a:extLst>
          </p:cNvPr>
          <p:cNvSpPr/>
          <p:nvPr/>
        </p:nvSpPr>
        <p:spPr>
          <a:xfrm>
            <a:off x="1325217" y="2708477"/>
            <a:ext cx="3598808" cy="3885000"/>
          </a:xfrm>
          <a:custGeom>
            <a:avLst/>
            <a:gdLst/>
            <a:ahLst/>
            <a:cxnLst/>
            <a:rect l="l" t="t" r="r" b="b"/>
            <a:pathLst>
              <a:path w="3725764" h="4114800">
                <a:moveTo>
                  <a:pt x="0" y="0"/>
                </a:moveTo>
                <a:lnTo>
                  <a:pt x="3725765" y="0"/>
                </a:lnTo>
                <a:lnTo>
                  <a:pt x="3725765"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SG" dirty="0"/>
          </a:p>
        </p:txBody>
      </p:sp>
    </p:spTree>
    <p:extLst>
      <p:ext uri="{BB962C8B-B14F-4D97-AF65-F5344CB8AC3E}">
        <p14:creationId xmlns:p14="http://schemas.microsoft.com/office/powerpoint/2010/main" val="100422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4B06B96-9E85-0B2B-8001-B96CB139423D}"/>
              </a:ext>
            </a:extLst>
          </p:cNvPr>
          <p:cNvPicPr>
            <a:picLocks noChangeAspect="1"/>
          </p:cNvPicPr>
          <p:nvPr/>
        </p:nvPicPr>
        <p:blipFill>
          <a:blip r:embed="rId2"/>
          <a:stretch>
            <a:fillRect/>
          </a:stretch>
        </p:blipFill>
        <p:spPr>
          <a:xfrm>
            <a:off x="0" y="1673"/>
            <a:ext cx="12192000" cy="6854653"/>
          </a:xfrm>
          <a:prstGeom prst="rect">
            <a:avLst/>
          </a:prstGeom>
        </p:spPr>
      </p:pic>
      <p:sp>
        <p:nvSpPr>
          <p:cNvPr id="12" name="Google Shape;572;p37">
            <a:extLst>
              <a:ext uri="{FF2B5EF4-FFF2-40B4-BE49-F238E27FC236}">
                <a16:creationId xmlns:a16="http://schemas.microsoft.com/office/drawing/2014/main" id="{DDDA00B9-0641-FE60-56A1-CEB66BA9911F}"/>
              </a:ext>
            </a:extLst>
          </p:cNvPr>
          <p:cNvSpPr txBox="1">
            <a:spLocks/>
          </p:cNvSpPr>
          <p:nvPr/>
        </p:nvSpPr>
        <p:spPr>
          <a:xfrm>
            <a:off x="3760132" y="2543098"/>
            <a:ext cx="7102116" cy="993000"/>
          </a:xfrm>
          <a:prstGeom prst="rect">
            <a:avLst/>
          </a:prstGeom>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THỨC</a:t>
            </a:r>
            <a:endParaRPr kumimoji="0" lang="en-US" sz="8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6" name="Group 5">
            <a:extLst>
              <a:ext uri="{FF2B5EF4-FFF2-40B4-BE49-F238E27FC236}">
                <a16:creationId xmlns:a16="http://schemas.microsoft.com/office/drawing/2014/main" id="{719BED07-6919-BEEF-D24E-F47626EF3C94}"/>
              </a:ext>
            </a:extLst>
          </p:cNvPr>
          <p:cNvGrpSpPr/>
          <p:nvPr/>
        </p:nvGrpSpPr>
        <p:grpSpPr>
          <a:xfrm>
            <a:off x="157375" y="2099131"/>
            <a:ext cx="3685421" cy="4757195"/>
            <a:chOff x="11604736" y="839607"/>
            <a:chExt cx="6309347" cy="8177673"/>
          </a:xfrm>
        </p:grpSpPr>
        <p:sp>
          <p:nvSpPr>
            <p:cNvPr id="2" name="Freeform 16">
              <a:extLst>
                <a:ext uri="{FF2B5EF4-FFF2-40B4-BE49-F238E27FC236}">
                  <a16:creationId xmlns:a16="http://schemas.microsoft.com/office/drawing/2014/main" id="{847FC567-EE76-9240-2CC0-9964AFB3678C}"/>
                </a:ext>
              </a:extLst>
            </p:cNvPr>
            <p:cNvSpPr/>
            <p:nvPr/>
          </p:nvSpPr>
          <p:spPr>
            <a:xfrm rot="-9800757">
              <a:off x="15541212" y="6452982"/>
              <a:ext cx="458368" cy="2564298"/>
            </a:xfrm>
            <a:custGeom>
              <a:avLst/>
              <a:gdLst/>
              <a:ahLst/>
              <a:cxnLst/>
              <a:rect l="l" t="t" r="r" b="b"/>
              <a:pathLst>
                <a:path w="458368" h="2564298">
                  <a:moveTo>
                    <a:pt x="0" y="0"/>
                  </a:moveTo>
                  <a:lnTo>
                    <a:pt x="458369" y="0"/>
                  </a:lnTo>
                  <a:lnTo>
                    <a:pt x="458369" y="2564298"/>
                  </a:lnTo>
                  <a:lnTo>
                    <a:pt x="0" y="256429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17">
              <a:extLst>
                <a:ext uri="{FF2B5EF4-FFF2-40B4-BE49-F238E27FC236}">
                  <a16:creationId xmlns:a16="http://schemas.microsoft.com/office/drawing/2014/main" id="{AE3C6927-DE6B-BD47-7D1F-40A7049A5CAB}"/>
                </a:ext>
              </a:extLst>
            </p:cNvPr>
            <p:cNvSpPr/>
            <p:nvPr/>
          </p:nvSpPr>
          <p:spPr>
            <a:xfrm rot="-890567">
              <a:off x="11604736" y="4324391"/>
              <a:ext cx="3946267" cy="3278989"/>
            </a:xfrm>
            <a:custGeom>
              <a:avLst/>
              <a:gdLst/>
              <a:ahLst/>
              <a:cxnLst/>
              <a:rect l="l" t="t" r="r" b="b"/>
              <a:pathLst>
                <a:path w="3946267" h="3278989">
                  <a:moveTo>
                    <a:pt x="0" y="0"/>
                  </a:moveTo>
                  <a:lnTo>
                    <a:pt x="3946267" y="0"/>
                  </a:lnTo>
                  <a:lnTo>
                    <a:pt x="3946267" y="3278989"/>
                  </a:lnTo>
                  <a:lnTo>
                    <a:pt x="0" y="32789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8">
              <a:extLst>
                <a:ext uri="{FF2B5EF4-FFF2-40B4-BE49-F238E27FC236}">
                  <a16:creationId xmlns:a16="http://schemas.microsoft.com/office/drawing/2014/main" id="{BF0D1AA5-A326-3C28-DCCA-89BE98CB7C68}"/>
                </a:ext>
              </a:extLst>
            </p:cNvPr>
            <p:cNvSpPr/>
            <p:nvPr/>
          </p:nvSpPr>
          <p:spPr>
            <a:xfrm rot="-3671378">
              <a:off x="14207454" y="258863"/>
              <a:ext cx="3125885" cy="4287373"/>
            </a:xfrm>
            <a:custGeom>
              <a:avLst/>
              <a:gdLst/>
              <a:ahLst/>
              <a:cxnLst/>
              <a:rect l="l" t="t" r="r" b="b"/>
              <a:pathLst>
                <a:path w="3125885" h="4287373">
                  <a:moveTo>
                    <a:pt x="0" y="0"/>
                  </a:moveTo>
                  <a:lnTo>
                    <a:pt x="3125885" y="0"/>
                  </a:lnTo>
                  <a:lnTo>
                    <a:pt x="3125885" y="4287373"/>
                  </a:lnTo>
                  <a:lnTo>
                    <a:pt x="0" y="428737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582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D15B16-19BA-E97A-4E22-BBEE07F386A1}"/>
              </a:ext>
            </a:extLst>
          </p:cNvPr>
          <p:cNvPicPr>
            <a:picLocks noChangeAspect="1"/>
          </p:cNvPicPr>
          <p:nvPr/>
        </p:nvPicPr>
        <p:blipFill>
          <a:blip r:embed="rId9"/>
          <a:stretch>
            <a:fillRect/>
          </a:stretch>
        </p:blipFill>
        <p:spPr>
          <a:xfrm>
            <a:off x="0" y="1673"/>
            <a:ext cx="12192000" cy="6854653"/>
          </a:xfrm>
          <a:prstGeom prst="rect">
            <a:avLst/>
          </a:prstGeom>
        </p:spPr>
      </p:pic>
      <p:pic>
        <p:nvPicPr>
          <p:cNvPr id="6" name="图片 7">
            <a:extLst>
              <a:ext uri="{FF2B5EF4-FFF2-40B4-BE49-F238E27FC236}">
                <a16:creationId xmlns:a16="http://schemas.microsoft.com/office/drawing/2014/main" id="{BBBAC4B3-77D3-55BE-E63E-8905325BD2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802607"/>
            <a:ext cx="1325217" cy="1053719"/>
          </a:xfrm>
          <a:prstGeom prst="rect">
            <a:avLst/>
          </a:prstGeom>
        </p:spPr>
      </p:pic>
      <p:sp>
        <p:nvSpPr>
          <p:cNvPr id="7" name="文本框 8">
            <a:extLst>
              <a:ext uri="{FF2B5EF4-FFF2-40B4-BE49-F238E27FC236}">
                <a16:creationId xmlns:a16="http://schemas.microsoft.com/office/drawing/2014/main" id="{7165135B-2517-E21E-B2B6-30BDA3F50D3C}"/>
              </a:ext>
            </a:extLst>
          </p:cNvPr>
          <p:cNvSpPr txBox="1"/>
          <p:nvPr/>
        </p:nvSpPr>
        <p:spPr>
          <a:xfrm>
            <a:off x="2119730" y="384173"/>
            <a:ext cx="79525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rPr>
              <a:t>HÌNH THÀNH KIẾN THỨC</a:t>
            </a:r>
            <a:endParaRPr kumimoji="0" lang="en-SG" sz="3200" b="0"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2" name="Freeform 10">
            <a:extLst>
              <a:ext uri="{FF2B5EF4-FFF2-40B4-BE49-F238E27FC236}">
                <a16:creationId xmlns:a16="http://schemas.microsoft.com/office/drawing/2014/main" id="{61E32EAD-4752-C0DC-5B71-7AB0D1E1887D}"/>
              </a:ext>
            </a:extLst>
          </p:cNvPr>
          <p:cNvSpPr/>
          <p:nvPr/>
        </p:nvSpPr>
        <p:spPr>
          <a:xfrm flipH="1">
            <a:off x="524990" y="2486142"/>
            <a:ext cx="4062430" cy="4114800"/>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SG"/>
          </a:p>
        </p:txBody>
      </p:sp>
      <p:grpSp>
        <p:nvGrpSpPr>
          <p:cNvPr id="4" name="Group 3">
            <a:extLst>
              <a:ext uri="{FF2B5EF4-FFF2-40B4-BE49-F238E27FC236}">
                <a16:creationId xmlns:a16="http://schemas.microsoft.com/office/drawing/2014/main" id="{DA57B1DD-4962-372F-EE30-560F4138A663}"/>
              </a:ext>
            </a:extLst>
          </p:cNvPr>
          <p:cNvGrpSpPr/>
          <p:nvPr/>
        </p:nvGrpSpPr>
        <p:grpSpPr>
          <a:xfrm>
            <a:off x="4948027" y="797971"/>
            <a:ext cx="6883365" cy="5472939"/>
            <a:chOff x="1762760" y="-20320"/>
            <a:chExt cx="8666480" cy="4883150"/>
          </a:xfrm>
        </p:grpSpPr>
        <p:grpSp>
          <p:nvGrpSpPr>
            <p:cNvPr id="9" name="组合 7">
              <a:extLst>
                <a:ext uri="{FF2B5EF4-FFF2-40B4-BE49-F238E27FC236}">
                  <a16:creationId xmlns:a16="http://schemas.microsoft.com/office/drawing/2014/main" id="{75915186-44E8-491F-ADFC-309B243C4B40}"/>
                </a:ext>
              </a:extLst>
            </p:cNvPr>
            <p:cNvGrpSpPr/>
            <p:nvPr>
              <p:custDataLst>
                <p:tags r:id="rId1"/>
              </p:custDataLst>
            </p:nvPr>
          </p:nvGrpSpPr>
          <p:grpSpPr>
            <a:xfrm>
              <a:off x="1762760" y="-20320"/>
              <a:ext cx="8666480" cy="4883150"/>
              <a:chOff x="2776" y="-32"/>
              <a:chExt cx="13648" cy="7690"/>
            </a:xfrm>
            <a:effectLst>
              <a:outerShdw blurRad="50800" dist="38100" dir="5400000" algn="t" rotWithShape="0">
                <a:prstClr val="black">
                  <a:alpha val="40000"/>
                </a:prstClr>
              </a:outerShdw>
            </a:effectLst>
          </p:grpSpPr>
          <p:grpSp>
            <p:nvGrpSpPr>
              <p:cNvPr id="12" name="组合 8">
                <a:extLst>
                  <a:ext uri="{FF2B5EF4-FFF2-40B4-BE49-F238E27FC236}">
                    <a16:creationId xmlns:a16="http://schemas.microsoft.com/office/drawing/2014/main" id="{90D6A9DB-3C1E-10B8-73A9-B5EA10F4D358}"/>
                  </a:ext>
                </a:extLst>
              </p:cNvPr>
              <p:cNvGrpSpPr/>
              <p:nvPr>
                <p:custDataLst>
                  <p:tags r:id="rId2"/>
                </p:custDataLst>
              </p:nvPr>
            </p:nvGrpSpPr>
            <p:grpSpPr>
              <a:xfrm>
                <a:off x="2776" y="-32"/>
                <a:ext cx="13649" cy="7691"/>
                <a:chOff x="1762543" y="-20073"/>
                <a:chExt cx="8666914" cy="4883621"/>
              </a:xfrm>
            </p:grpSpPr>
            <p:cxnSp>
              <p:nvCxnSpPr>
                <p:cNvPr id="14" name="直接连接符 6">
                  <a:extLst>
                    <a:ext uri="{FF2B5EF4-FFF2-40B4-BE49-F238E27FC236}">
                      <a16:creationId xmlns:a16="http://schemas.microsoft.com/office/drawing/2014/main" id="{724B54A3-333D-4028-65AE-7CF90B1C2DC5}"/>
                    </a:ext>
                  </a:extLst>
                </p:cNvPr>
                <p:cNvCxnSpPr/>
                <p:nvPr>
                  <p:custDataLst>
                    <p:tags r:id="rId4"/>
                  </p:custDataLst>
                </p:nvPr>
              </p:nvCxnSpPr>
              <p:spPr>
                <a:xfrm flipH="1">
                  <a:off x="4015408" y="0"/>
                  <a:ext cx="0" cy="1762539"/>
                </a:xfrm>
                <a:prstGeom prst="line">
                  <a:avLst/>
                </a:prstGeom>
                <a:noFill/>
                <a:ln w="25400" cap="flat" cmpd="sng" algn="ctr">
                  <a:solidFill>
                    <a:sysClr val="window" lastClr="FFFFFF"/>
                  </a:solidFill>
                  <a:prstDash val="solid"/>
                  <a:miter lim="800000"/>
                </a:ln>
                <a:effectLst/>
              </p:spPr>
            </p:cxnSp>
            <p:cxnSp>
              <p:nvCxnSpPr>
                <p:cNvPr id="15" name="直接连接符 15">
                  <a:extLst>
                    <a:ext uri="{FF2B5EF4-FFF2-40B4-BE49-F238E27FC236}">
                      <a16:creationId xmlns:a16="http://schemas.microsoft.com/office/drawing/2014/main" id="{9CF8717A-9FB3-C15C-913A-9E462F36233E}"/>
                    </a:ext>
                  </a:extLst>
                </p:cNvPr>
                <p:cNvCxnSpPr/>
                <p:nvPr>
                  <p:custDataLst>
                    <p:tags r:id="rId5"/>
                  </p:custDataLst>
                </p:nvPr>
              </p:nvCxnSpPr>
              <p:spPr>
                <a:xfrm flipH="1">
                  <a:off x="8408503" y="-20073"/>
                  <a:ext cx="0" cy="1762539"/>
                </a:xfrm>
                <a:prstGeom prst="line">
                  <a:avLst/>
                </a:prstGeom>
                <a:noFill/>
                <a:ln w="25400" cap="flat" cmpd="sng" algn="ctr">
                  <a:solidFill>
                    <a:sysClr val="window" lastClr="FFFFFF"/>
                  </a:solidFill>
                  <a:prstDash val="solid"/>
                  <a:miter lim="800000"/>
                </a:ln>
                <a:effectLst/>
              </p:spPr>
            </p:cxnSp>
            <p:sp>
              <p:nvSpPr>
                <p:cNvPr id="16" name="云形 14">
                  <a:extLst>
                    <a:ext uri="{FF2B5EF4-FFF2-40B4-BE49-F238E27FC236}">
                      <a16:creationId xmlns:a16="http://schemas.microsoft.com/office/drawing/2014/main" id="{2232DDAC-2505-21FB-6ECD-C0D7CB799312}"/>
                    </a:ext>
                  </a:extLst>
                </p:cNvPr>
                <p:cNvSpPr/>
                <p:nvPr>
                  <p:custDataLst>
                    <p:tags r:id="rId6"/>
                  </p:custDataLst>
                </p:nvPr>
              </p:nvSpPr>
              <p:spPr>
                <a:xfrm>
                  <a:off x="1762543" y="1285461"/>
                  <a:ext cx="8666914" cy="3578087"/>
                </a:xfrm>
                <a:prstGeom prst="cloud">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cs typeface="Arial"/>
                  </a:endParaRPr>
                </a:p>
              </p:txBody>
            </p:sp>
          </p:grpSp>
          <p:sp>
            <p:nvSpPr>
              <p:cNvPr id="13" name="云形 21">
                <a:extLst>
                  <a:ext uri="{FF2B5EF4-FFF2-40B4-BE49-F238E27FC236}">
                    <a16:creationId xmlns:a16="http://schemas.microsoft.com/office/drawing/2014/main" id="{F4337F08-FE5C-5EAA-A67B-7E1ED1DE5664}"/>
                  </a:ext>
                </a:extLst>
              </p:cNvPr>
              <p:cNvSpPr/>
              <p:nvPr>
                <p:custDataLst>
                  <p:tags r:id="rId3"/>
                </p:custDataLst>
              </p:nvPr>
            </p:nvSpPr>
            <p:spPr>
              <a:xfrm>
                <a:off x="3067" y="2144"/>
                <a:ext cx="13068" cy="5395"/>
              </a:xfrm>
              <a:prstGeom prst="cloud">
                <a:avLst/>
              </a:prstGeom>
              <a:noFill/>
              <a:ln w="12700" cap="flat" cmpd="sng" algn="ctr">
                <a:solidFill>
                  <a:srgbClr val="0087E9"/>
                </a:solidFill>
                <a:prstDash val="dash"/>
                <a:miter lim="800000"/>
              </a:ln>
              <a:effectLst/>
              <a:extLst>
                <a:ext uri="{909E8E84-426E-40DD-AFC4-6F175D3DCCD1}">
                  <a14:hiddenFill xmlns:a14="http://schemas.microsoft.com/office/drawing/2010/main">
                    <a:solidFill>
                      <a:schemeClr val="bg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Calibri"/>
                  <a:cs typeface="Arial"/>
                </a:endParaRPr>
              </a:p>
            </p:txBody>
          </p:sp>
        </p:grpSp>
        <p:pic>
          <p:nvPicPr>
            <p:cNvPr id="10" name="图片 11">
              <a:extLst>
                <a:ext uri="{FF2B5EF4-FFF2-40B4-BE49-F238E27FC236}">
                  <a16:creationId xmlns:a16="http://schemas.microsoft.com/office/drawing/2014/main" id="{E2509A7E-775A-44C1-7443-DE8C766CF1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3188855">
              <a:off x="7771378" y="944703"/>
              <a:ext cx="3129914" cy="1937663"/>
            </a:xfrm>
            <a:prstGeom prst="rect">
              <a:avLst/>
            </a:prstGeom>
          </p:spPr>
        </p:pic>
        <p:sp>
          <p:nvSpPr>
            <p:cNvPr id="11" name="TextBox 10">
              <a:extLst>
                <a:ext uri="{FF2B5EF4-FFF2-40B4-BE49-F238E27FC236}">
                  <a16:creationId xmlns:a16="http://schemas.microsoft.com/office/drawing/2014/main" id="{FC15DE5B-EF2C-A317-F6CB-26A4A2C53921}"/>
                </a:ext>
              </a:extLst>
            </p:cNvPr>
            <p:cNvSpPr txBox="1"/>
            <p:nvPr/>
          </p:nvSpPr>
          <p:spPr>
            <a:xfrm>
              <a:off x="2638781" y="1954562"/>
              <a:ext cx="7211804" cy="2306717"/>
            </a:xfrm>
            <a:prstGeom prst="rect">
              <a:avLst/>
            </a:prstGeom>
            <a:noFill/>
          </p:spPr>
          <p:txBody>
            <a:bodyPr wrap="square">
              <a:spAutoFit/>
            </a:bodyPr>
            <a:lstStyle/>
            <a:p>
              <a:pPr algn="ctr">
                <a:spcAft>
                  <a:spcPts val="800"/>
                </a:spcAft>
              </a:pPr>
              <a:r>
                <a:rPr lang="vi-VN" sz="5400" dirty="0">
                  <a:effectLst/>
                  <a:latin typeface="Times New Roman" panose="02020603050405020304" pitchFamily="18" charset="0"/>
                  <a:ea typeface="Times New Roman" panose="02020603050405020304" pitchFamily="18" charset="0"/>
                  <a:cs typeface="Times New Roman" panose="02020603050405020304" pitchFamily="18" charset="0"/>
                </a:rPr>
                <a:t>HS trả lời các bài tập trong SGK, tr. 28. </a:t>
              </a:r>
              <a:endParaRPr lang="en-SG" sz="5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260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1</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2766422" y="1586566"/>
            <a:ext cx="6659151" cy="3154710"/>
          </a:xfrm>
          <a:prstGeom prst="rect">
            <a:avLst/>
          </a:prstGeom>
          <a:noFill/>
        </p:spPr>
        <p:txBody>
          <a:bodyPr wrap="square">
            <a:spAutoFit/>
          </a:bodyPr>
          <a:lstStyle/>
          <a:p>
            <a:pPr algn="ctr"/>
            <a:r>
              <a:rPr lang="en-US" sz="19900" b="1" dirty="0" err="1">
                <a:solidFill>
                  <a:schemeClr val="bg1"/>
                </a:solidFill>
                <a:latin typeface="Times New Roman" panose="02020603050405020304" pitchFamily="18" charset="0"/>
                <a:cs typeface="Times New Roman" panose="02020603050405020304" pitchFamily="18" charset="0"/>
              </a:rPr>
              <a:t>Câu</a:t>
            </a:r>
            <a:r>
              <a:rPr lang="en-US" sz="19900" b="1" dirty="0">
                <a:solidFill>
                  <a:schemeClr val="bg1"/>
                </a:solidFill>
                <a:latin typeface="Times New Roman" panose="02020603050405020304" pitchFamily="18" charset="0"/>
                <a:cs typeface="Times New Roman" panose="02020603050405020304" pitchFamily="18" charset="0"/>
              </a:rPr>
              <a:t> 1</a:t>
            </a:r>
            <a:endParaRPr lang="en-SG" sz="19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7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grpSp>
        <p:nvGrpSpPr>
          <p:cNvPr id="23" name="Group 23"/>
          <p:cNvGrpSpPr/>
          <p:nvPr/>
        </p:nvGrpSpPr>
        <p:grpSpPr>
          <a:xfrm>
            <a:off x="1665514" y="-86462"/>
            <a:ext cx="8985489" cy="1288528"/>
            <a:chOff x="0" y="-38100"/>
            <a:chExt cx="1837740" cy="338653"/>
          </a:xfrm>
        </p:grpSpPr>
        <p:sp>
          <p:nvSpPr>
            <p:cNvPr id="24" name="Freeform 24"/>
            <p:cNvSpPr/>
            <p:nvPr/>
          </p:nvSpPr>
          <p:spPr>
            <a:xfrm>
              <a:off x="0" y="0"/>
              <a:ext cx="1837740" cy="30055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defTabSz="609615">
                <a:defRPr/>
              </a:pPr>
              <a:endParaRPr lang="en-SG" sz="1200" dirty="0">
                <a:solidFill>
                  <a:prstClr val="black"/>
                </a:solidFill>
                <a:latin typeface="Calibri"/>
                <a:cs typeface="Arial"/>
                <a:sym typeface="Arial"/>
              </a:endParaRPr>
            </a:p>
          </p:txBody>
        </p:sp>
        <p:sp>
          <p:nvSpPr>
            <p:cNvPr id="25" name="TextBox 25"/>
            <p:cNvSpPr txBox="1"/>
            <p:nvPr/>
          </p:nvSpPr>
          <p:spPr>
            <a:xfrm>
              <a:off x="0" y="-38100"/>
              <a:ext cx="1837740" cy="331358"/>
            </a:xfrm>
            <a:prstGeom prst="rect">
              <a:avLst/>
            </a:prstGeom>
          </p:spPr>
          <p:txBody>
            <a:bodyPr lIns="33867" tIns="33867" rIns="33867" bIns="33867" rtlCol="0" anchor="ctr"/>
            <a:lstStyle/>
            <a:p>
              <a:pPr algn="ctr" defTabSz="609615">
                <a:lnSpc>
                  <a:spcPts val="1773"/>
                </a:lnSpc>
                <a:defRPr/>
              </a:pPr>
              <a:endParaRPr sz="1200">
                <a:solidFill>
                  <a:prstClr val="black"/>
                </a:solidFill>
                <a:latin typeface="Calibri"/>
                <a:cs typeface="Arial"/>
                <a:sym typeface="Arial"/>
              </a:endParaRPr>
            </a:p>
          </p:txBody>
        </p:sp>
      </p:grpSp>
      <p:sp>
        <p:nvSpPr>
          <p:cNvPr id="26" name="Freeform 26"/>
          <p:cNvSpPr/>
          <p:nvPr/>
        </p:nvSpPr>
        <p:spPr>
          <a:xfrm rot="-3085816">
            <a:off x="10846250" y="34615"/>
            <a:ext cx="893697" cy="929844"/>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15">
              <a:defRPr/>
            </a:pPr>
            <a:endParaRPr lang="en-SG" sz="1200">
              <a:solidFill>
                <a:prstClr val="black"/>
              </a:solidFill>
              <a:latin typeface="Calibri"/>
              <a:cs typeface="Arial"/>
              <a:sym typeface="Arial"/>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823806" y="34395"/>
            <a:ext cx="8762022" cy="1200329"/>
          </a:xfrm>
          <a:prstGeom prst="rect">
            <a:avLst/>
          </a:prstGeom>
          <a:noFill/>
        </p:spPr>
        <p:txBody>
          <a:bodyPr wrap="square">
            <a:spAutoFit/>
          </a:bodyPr>
          <a:lstStyle/>
          <a:p>
            <a:pPr algn="ctr" defTabSz="914377">
              <a:spcAft>
                <a:spcPts val="800"/>
              </a:spcAft>
              <a:defRPr/>
            </a:pPr>
            <a:r>
              <a:rPr lang="vi-VN" sz="2400" b="1" dirty="0">
                <a:solidFill>
                  <a:schemeClr val="bg1"/>
                </a:solidFill>
                <a:effectLst/>
                <a:latin typeface="Times New Roman" panose="02020603050405020304" pitchFamily="18" charset="0"/>
                <a:ea typeface="Calibri" panose="020F0502020204030204" pitchFamily="34" charset="0"/>
              </a:rPr>
              <a:t>Lập bảng để tóm tắt, hệ thống những vấn đề như đề tài, câu chuyện, nhân vật trong hai truyện ngắn Lão Hạc (Nam Cao) và Hai đứa trẻ (Thạch Lam).</a:t>
            </a:r>
            <a:endParaRPr lang="en-SG"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33" name="Google Shape;1888;p60">
            <a:extLst>
              <a:ext uri="{FF2B5EF4-FFF2-40B4-BE49-F238E27FC236}">
                <a16:creationId xmlns:a16="http://schemas.microsoft.com/office/drawing/2014/main" id="{14C0AB64-4F61-BF51-C8B5-C718DF5CB275}"/>
              </a:ext>
            </a:extLst>
          </p:cNvPr>
          <p:cNvGrpSpPr/>
          <p:nvPr/>
        </p:nvGrpSpPr>
        <p:grpSpPr>
          <a:xfrm rot="10800000">
            <a:off x="11652726" y="471407"/>
            <a:ext cx="520380" cy="777304"/>
            <a:chOff x="6316225" y="3717575"/>
            <a:chExt cx="251400" cy="421100"/>
          </a:xfrm>
        </p:grpSpPr>
        <p:sp>
          <p:nvSpPr>
            <p:cNvPr id="34" name="Google Shape;1889;p60">
              <a:extLst>
                <a:ext uri="{FF2B5EF4-FFF2-40B4-BE49-F238E27FC236}">
                  <a16:creationId xmlns:a16="http://schemas.microsoft.com/office/drawing/2014/main" id="{F9936E7A-B68C-B788-A2A9-ADD99AFA48E9}"/>
                </a:ext>
              </a:extLst>
            </p:cNvPr>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 name="Google Shape;1890;p60">
              <a:extLst>
                <a:ext uri="{FF2B5EF4-FFF2-40B4-BE49-F238E27FC236}">
                  <a16:creationId xmlns:a16="http://schemas.microsoft.com/office/drawing/2014/main" id="{459DD0B3-60BB-6C96-EB8B-7F49914335A4}"/>
                </a:ext>
              </a:extLst>
            </p:cNvPr>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 name="Google Shape;1891;p60">
              <a:extLst>
                <a:ext uri="{FF2B5EF4-FFF2-40B4-BE49-F238E27FC236}">
                  <a16:creationId xmlns:a16="http://schemas.microsoft.com/office/drawing/2014/main" id="{E99E1944-2F81-B786-A13D-55E40DFCF7EF}"/>
                </a:ext>
              </a:extLst>
            </p:cNvPr>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 name="Google Shape;1892;p60">
              <a:extLst>
                <a:ext uri="{FF2B5EF4-FFF2-40B4-BE49-F238E27FC236}">
                  <a16:creationId xmlns:a16="http://schemas.microsoft.com/office/drawing/2014/main" id="{745F80AE-E8B2-AA8E-0CDA-E40895EF7BAE}"/>
                </a:ext>
              </a:extLst>
            </p:cNvPr>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 name="Google Shape;1893;p60">
              <a:extLst>
                <a:ext uri="{FF2B5EF4-FFF2-40B4-BE49-F238E27FC236}">
                  <a16:creationId xmlns:a16="http://schemas.microsoft.com/office/drawing/2014/main" id="{D73295E2-48A9-3CCF-B352-A0C10EDC4F7C}"/>
                </a:ext>
              </a:extLst>
            </p:cNvPr>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 name="Google Shape;1894;p60">
              <a:extLst>
                <a:ext uri="{FF2B5EF4-FFF2-40B4-BE49-F238E27FC236}">
                  <a16:creationId xmlns:a16="http://schemas.microsoft.com/office/drawing/2014/main" id="{675EE455-4632-CE82-ADD7-99A91CFBDFC5}"/>
                </a:ext>
              </a:extLst>
            </p:cNvPr>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 name="Google Shape;1895;p60">
              <a:extLst>
                <a:ext uri="{FF2B5EF4-FFF2-40B4-BE49-F238E27FC236}">
                  <a16:creationId xmlns:a16="http://schemas.microsoft.com/office/drawing/2014/main" id="{D35B596C-F88C-95DE-99D3-1EC32C41E7A8}"/>
                </a:ext>
              </a:extLst>
            </p:cNvPr>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1" name="Google Shape;1896;p60">
              <a:extLst>
                <a:ext uri="{FF2B5EF4-FFF2-40B4-BE49-F238E27FC236}">
                  <a16:creationId xmlns:a16="http://schemas.microsoft.com/office/drawing/2014/main" id="{3FF6E6EB-2260-922A-15F0-BE17C6A3A650}"/>
                </a:ext>
              </a:extLst>
            </p:cNvPr>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aphicFrame>
        <p:nvGraphicFramePr>
          <p:cNvPr id="14" name="Table 13">
            <a:extLst>
              <a:ext uri="{FF2B5EF4-FFF2-40B4-BE49-F238E27FC236}">
                <a16:creationId xmlns:a16="http://schemas.microsoft.com/office/drawing/2014/main" id="{A71C4B67-9686-BDCE-4D4F-19828C1C5422}"/>
              </a:ext>
            </a:extLst>
          </p:cNvPr>
          <p:cNvGraphicFramePr>
            <a:graphicFrameLocks noGrp="1"/>
          </p:cNvGraphicFramePr>
          <p:nvPr>
            <p:extLst>
              <p:ext uri="{D42A27DB-BD31-4B8C-83A1-F6EECF244321}">
                <p14:modId xmlns:p14="http://schemas.microsoft.com/office/powerpoint/2010/main" val="2141449197"/>
              </p:ext>
            </p:extLst>
          </p:nvPr>
        </p:nvGraphicFramePr>
        <p:xfrm>
          <a:off x="138794" y="1297571"/>
          <a:ext cx="11914412" cy="5375371"/>
        </p:xfrm>
        <a:graphic>
          <a:graphicData uri="http://schemas.openxmlformats.org/drawingml/2006/table">
            <a:tbl>
              <a:tblPr firstRow="1" firstCol="1" bandRow="1">
                <a:tableStyleId>{10A1B5D5-9B99-4C35-A422-299274C87663}</a:tableStyleId>
              </a:tblPr>
              <a:tblGrid>
                <a:gridCol w="1437225">
                  <a:extLst>
                    <a:ext uri="{9D8B030D-6E8A-4147-A177-3AD203B41FA5}">
                      <a16:colId xmlns:a16="http://schemas.microsoft.com/office/drawing/2014/main" val="1365888987"/>
                    </a:ext>
                  </a:extLst>
                </a:gridCol>
                <a:gridCol w="2084216">
                  <a:extLst>
                    <a:ext uri="{9D8B030D-6E8A-4147-A177-3AD203B41FA5}">
                      <a16:colId xmlns:a16="http://schemas.microsoft.com/office/drawing/2014/main" val="3599747672"/>
                    </a:ext>
                  </a:extLst>
                </a:gridCol>
                <a:gridCol w="6594108">
                  <a:extLst>
                    <a:ext uri="{9D8B030D-6E8A-4147-A177-3AD203B41FA5}">
                      <a16:colId xmlns:a16="http://schemas.microsoft.com/office/drawing/2014/main" val="4240077158"/>
                    </a:ext>
                  </a:extLst>
                </a:gridCol>
                <a:gridCol w="1798863">
                  <a:extLst>
                    <a:ext uri="{9D8B030D-6E8A-4147-A177-3AD203B41FA5}">
                      <a16:colId xmlns:a16="http://schemas.microsoft.com/office/drawing/2014/main" val="2794408839"/>
                    </a:ext>
                  </a:extLst>
                </a:gridCol>
              </a:tblGrid>
              <a:tr h="977340">
                <a:tc>
                  <a:txBody>
                    <a:bodyPr/>
                    <a:lstStyle/>
                    <a:p>
                      <a:pPr algn="ctr">
                        <a:lnSpc>
                          <a:spcPct val="100000"/>
                        </a:lnSpc>
                        <a:spcAft>
                          <a:spcPts val="800"/>
                        </a:spcAft>
                      </a:pPr>
                      <a:r>
                        <a:rPr lang="vi-VN" sz="2800" dirty="0">
                          <a:solidFill>
                            <a:schemeClr val="tx1"/>
                          </a:solidFill>
                          <a:effectLst/>
                          <a:latin typeface="+mj-lt"/>
                        </a:rPr>
                        <a:t>Truyện Ngắn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800" dirty="0">
                          <a:solidFill>
                            <a:schemeClr val="tx1"/>
                          </a:solidFill>
                          <a:effectLst/>
                          <a:latin typeface="+mj-lt"/>
                        </a:rPr>
                        <a:t>Đề Tài</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800" dirty="0">
                          <a:solidFill>
                            <a:schemeClr val="tx1"/>
                          </a:solidFill>
                          <a:effectLst/>
                          <a:latin typeface="+mj-lt"/>
                        </a:rPr>
                        <a:t>Câu Chuyện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800" dirty="0">
                          <a:solidFill>
                            <a:schemeClr val="tx1"/>
                          </a:solidFill>
                          <a:effectLst/>
                          <a:latin typeface="+mj-lt"/>
                        </a:rPr>
                        <a:t>Nhân Vật Chính</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57982515"/>
                  </a:ext>
                </a:extLst>
              </a:tr>
              <a:tr h="1954681">
                <a:tc>
                  <a:txBody>
                    <a:bodyPr/>
                    <a:lstStyle/>
                    <a:p>
                      <a:pPr algn="just">
                        <a:lnSpc>
                          <a:spcPct val="100000"/>
                        </a:lnSpc>
                        <a:spcAft>
                          <a:spcPts val="800"/>
                        </a:spcAft>
                      </a:pPr>
                      <a:r>
                        <a:rPr lang="vi-VN" sz="2800">
                          <a:solidFill>
                            <a:schemeClr val="tx1"/>
                          </a:solidFill>
                          <a:effectLst/>
                          <a:latin typeface="+mj-lt"/>
                        </a:rPr>
                        <a:t>Lão Hạc</a:t>
                      </a: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593560"/>
                  </a:ext>
                </a:extLst>
              </a:tr>
              <a:tr h="2443350">
                <a:tc>
                  <a:txBody>
                    <a:bodyPr/>
                    <a:lstStyle/>
                    <a:p>
                      <a:pPr algn="just">
                        <a:lnSpc>
                          <a:spcPct val="100000"/>
                        </a:lnSpc>
                        <a:spcAft>
                          <a:spcPts val="800"/>
                        </a:spcAft>
                      </a:pPr>
                      <a:r>
                        <a:rPr lang="vi-VN" sz="2800">
                          <a:solidFill>
                            <a:schemeClr val="tx1"/>
                          </a:solidFill>
                          <a:effectLst/>
                          <a:latin typeface="+mj-lt"/>
                        </a:rPr>
                        <a:t>Hai đứa trẻ</a:t>
                      </a: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679619"/>
                  </a:ext>
                </a:extLst>
              </a:tr>
            </a:tbl>
          </a:graphicData>
        </a:graphic>
      </p:graphicFrame>
    </p:spTree>
    <p:extLst>
      <p:ext uri="{BB962C8B-B14F-4D97-AF65-F5344CB8AC3E}">
        <p14:creationId xmlns:p14="http://schemas.microsoft.com/office/powerpoint/2010/main" val="1371157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grpSp>
        <p:nvGrpSpPr>
          <p:cNvPr id="23" name="Group 23"/>
          <p:cNvGrpSpPr/>
          <p:nvPr/>
        </p:nvGrpSpPr>
        <p:grpSpPr>
          <a:xfrm>
            <a:off x="1665514" y="-86462"/>
            <a:ext cx="8985489" cy="1288528"/>
            <a:chOff x="0" y="-38100"/>
            <a:chExt cx="1837740" cy="338653"/>
          </a:xfrm>
        </p:grpSpPr>
        <p:sp>
          <p:nvSpPr>
            <p:cNvPr id="24" name="Freeform 24"/>
            <p:cNvSpPr/>
            <p:nvPr/>
          </p:nvSpPr>
          <p:spPr>
            <a:xfrm>
              <a:off x="0" y="0"/>
              <a:ext cx="1837740" cy="30055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defTabSz="609615">
                <a:defRPr/>
              </a:pPr>
              <a:endParaRPr lang="en-SG" sz="1200" dirty="0">
                <a:solidFill>
                  <a:prstClr val="black"/>
                </a:solidFill>
                <a:latin typeface="Calibri"/>
                <a:cs typeface="Arial"/>
                <a:sym typeface="Arial"/>
              </a:endParaRPr>
            </a:p>
          </p:txBody>
        </p:sp>
        <p:sp>
          <p:nvSpPr>
            <p:cNvPr id="25" name="TextBox 25"/>
            <p:cNvSpPr txBox="1"/>
            <p:nvPr/>
          </p:nvSpPr>
          <p:spPr>
            <a:xfrm>
              <a:off x="0" y="-38100"/>
              <a:ext cx="1837740" cy="331358"/>
            </a:xfrm>
            <a:prstGeom prst="rect">
              <a:avLst/>
            </a:prstGeom>
          </p:spPr>
          <p:txBody>
            <a:bodyPr lIns="33867" tIns="33867" rIns="33867" bIns="33867" rtlCol="0" anchor="ctr"/>
            <a:lstStyle/>
            <a:p>
              <a:pPr algn="ctr" defTabSz="609615">
                <a:lnSpc>
                  <a:spcPts val="1773"/>
                </a:lnSpc>
                <a:defRPr/>
              </a:pPr>
              <a:endParaRPr sz="1200">
                <a:solidFill>
                  <a:prstClr val="black"/>
                </a:solidFill>
                <a:latin typeface="Calibri"/>
                <a:cs typeface="Arial"/>
                <a:sym typeface="Arial"/>
              </a:endParaRPr>
            </a:p>
          </p:txBody>
        </p:sp>
      </p:grpSp>
      <p:sp>
        <p:nvSpPr>
          <p:cNvPr id="26" name="Freeform 26"/>
          <p:cNvSpPr/>
          <p:nvPr/>
        </p:nvSpPr>
        <p:spPr>
          <a:xfrm rot="-3085816">
            <a:off x="10846250" y="34615"/>
            <a:ext cx="893697" cy="929844"/>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15">
              <a:defRPr/>
            </a:pPr>
            <a:endParaRPr lang="en-SG" sz="1200">
              <a:solidFill>
                <a:prstClr val="black"/>
              </a:solidFill>
              <a:latin typeface="Calibri"/>
              <a:cs typeface="Arial"/>
              <a:sym typeface="Arial"/>
            </a:endParaRPr>
          </a:p>
        </p:txBody>
      </p:sp>
      <p:sp>
        <p:nvSpPr>
          <p:cNvPr id="31" name="TextBox 30">
            <a:extLst>
              <a:ext uri="{FF2B5EF4-FFF2-40B4-BE49-F238E27FC236}">
                <a16:creationId xmlns:a16="http://schemas.microsoft.com/office/drawing/2014/main" id="{8A956377-AC85-42B8-F4A0-B7A15A3C955B}"/>
              </a:ext>
            </a:extLst>
          </p:cNvPr>
          <p:cNvSpPr txBox="1"/>
          <p:nvPr/>
        </p:nvSpPr>
        <p:spPr>
          <a:xfrm>
            <a:off x="1823806" y="34395"/>
            <a:ext cx="8762022" cy="1200329"/>
          </a:xfrm>
          <a:prstGeom prst="rect">
            <a:avLst/>
          </a:prstGeom>
          <a:noFill/>
        </p:spPr>
        <p:txBody>
          <a:bodyPr wrap="square">
            <a:spAutoFit/>
          </a:bodyPr>
          <a:lstStyle/>
          <a:p>
            <a:pPr algn="ctr" defTabSz="914377">
              <a:spcAft>
                <a:spcPts val="800"/>
              </a:spcAft>
              <a:defRPr/>
            </a:pPr>
            <a:r>
              <a:rPr lang="vi-VN" sz="2400" b="1" dirty="0">
                <a:solidFill>
                  <a:schemeClr val="bg1"/>
                </a:solidFill>
                <a:effectLst/>
                <a:latin typeface="Times New Roman" panose="02020603050405020304" pitchFamily="18" charset="0"/>
                <a:ea typeface="Calibri" panose="020F0502020204030204" pitchFamily="34" charset="0"/>
              </a:rPr>
              <a:t>Lập bảng để tóm tắt, hệ thống những vấn đề như đề tài, câu chuyện, nhân vật trong hai truyện ngắn Lão Hạc (Nam Cao) và Hai đứa trẻ (Thạch Lam).</a:t>
            </a:r>
            <a:endParaRPr lang="en-SG"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33" name="Google Shape;1888;p60">
            <a:extLst>
              <a:ext uri="{FF2B5EF4-FFF2-40B4-BE49-F238E27FC236}">
                <a16:creationId xmlns:a16="http://schemas.microsoft.com/office/drawing/2014/main" id="{14C0AB64-4F61-BF51-C8B5-C718DF5CB275}"/>
              </a:ext>
            </a:extLst>
          </p:cNvPr>
          <p:cNvGrpSpPr/>
          <p:nvPr/>
        </p:nvGrpSpPr>
        <p:grpSpPr>
          <a:xfrm rot="10800000">
            <a:off x="11652726" y="471407"/>
            <a:ext cx="520380" cy="777304"/>
            <a:chOff x="6316225" y="3717575"/>
            <a:chExt cx="251400" cy="421100"/>
          </a:xfrm>
        </p:grpSpPr>
        <p:sp>
          <p:nvSpPr>
            <p:cNvPr id="34" name="Google Shape;1889;p60">
              <a:extLst>
                <a:ext uri="{FF2B5EF4-FFF2-40B4-BE49-F238E27FC236}">
                  <a16:creationId xmlns:a16="http://schemas.microsoft.com/office/drawing/2014/main" id="{F9936E7A-B68C-B788-A2A9-ADD99AFA48E9}"/>
                </a:ext>
              </a:extLst>
            </p:cNvPr>
            <p:cNvSpPr/>
            <p:nvPr/>
          </p:nvSpPr>
          <p:spPr>
            <a:xfrm>
              <a:off x="6481350" y="3717575"/>
              <a:ext cx="86275" cy="107200"/>
            </a:xfrm>
            <a:custGeom>
              <a:avLst/>
              <a:gdLst/>
              <a:ahLst/>
              <a:cxnLst/>
              <a:rect l="l" t="t" r="r" b="b"/>
              <a:pathLst>
                <a:path w="3451" h="4288" extrusionOk="0">
                  <a:moveTo>
                    <a:pt x="3327" y="0"/>
                  </a:moveTo>
                  <a:lnTo>
                    <a:pt x="1" y="2030"/>
                  </a:lnTo>
                  <a:cubicBezTo>
                    <a:pt x="1" y="2030"/>
                    <a:pt x="77" y="3192"/>
                    <a:pt x="1180" y="3919"/>
                  </a:cubicBezTo>
                  <a:cubicBezTo>
                    <a:pt x="1604" y="4201"/>
                    <a:pt x="2038" y="4288"/>
                    <a:pt x="2411" y="4288"/>
                  </a:cubicBezTo>
                  <a:cubicBezTo>
                    <a:pt x="3008" y="4288"/>
                    <a:pt x="3450" y="4066"/>
                    <a:pt x="3450" y="4066"/>
                  </a:cubicBezTo>
                  <a:lnTo>
                    <a:pt x="3327" y="0"/>
                  </a:lnTo>
                  <a:close/>
                </a:path>
              </a:pathLst>
            </a:custGeom>
            <a:solidFill>
              <a:srgbClr val="FDE19F"/>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 name="Google Shape;1890;p60">
              <a:extLst>
                <a:ext uri="{FF2B5EF4-FFF2-40B4-BE49-F238E27FC236}">
                  <a16:creationId xmlns:a16="http://schemas.microsoft.com/office/drawing/2014/main" id="{459DD0B3-60BB-6C96-EB8B-7F49914335A4}"/>
                </a:ext>
              </a:extLst>
            </p:cNvPr>
            <p:cNvSpPr/>
            <p:nvPr/>
          </p:nvSpPr>
          <p:spPr>
            <a:xfrm>
              <a:off x="6325175" y="3768300"/>
              <a:ext cx="242450" cy="352475"/>
            </a:xfrm>
            <a:custGeom>
              <a:avLst/>
              <a:gdLst/>
              <a:ahLst/>
              <a:cxnLst/>
              <a:rect l="l" t="t" r="r" b="b"/>
              <a:pathLst>
                <a:path w="9698" h="14099" extrusionOk="0">
                  <a:moveTo>
                    <a:pt x="6248" y="1"/>
                  </a:moveTo>
                  <a:lnTo>
                    <a:pt x="0" y="12232"/>
                  </a:lnTo>
                  <a:lnTo>
                    <a:pt x="3731" y="14098"/>
                  </a:lnTo>
                  <a:lnTo>
                    <a:pt x="9697" y="2037"/>
                  </a:lnTo>
                  <a:lnTo>
                    <a:pt x="9697" y="2037"/>
                  </a:lnTo>
                  <a:cubicBezTo>
                    <a:pt x="9697" y="2037"/>
                    <a:pt x="9476" y="2125"/>
                    <a:pt x="9110" y="2125"/>
                  </a:cubicBezTo>
                  <a:cubicBezTo>
                    <a:pt x="8744" y="2125"/>
                    <a:pt x="8234" y="2037"/>
                    <a:pt x="7656" y="1685"/>
                  </a:cubicBezTo>
                  <a:cubicBezTo>
                    <a:pt x="6494" y="975"/>
                    <a:pt x="6248" y="1"/>
                    <a:pt x="6248" y="1"/>
                  </a:cubicBezTo>
                  <a:close/>
                </a:path>
              </a:pathLst>
            </a:custGeom>
            <a:solidFill>
              <a:srgbClr val="F9DB0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 name="Google Shape;1891;p60">
              <a:extLst>
                <a:ext uri="{FF2B5EF4-FFF2-40B4-BE49-F238E27FC236}">
                  <a16:creationId xmlns:a16="http://schemas.microsoft.com/office/drawing/2014/main" id="{E99E1944-2F81-B786-A13D-55E40DFCF7EF}"/>
                </a:ext>
              </a:extLst>
            </p:cNvPr>
            <p:cNvSpPr/>
            <p:nvPr/>
          </p:nvSpPr>
          <p:spPr>
            <a:xfrm>
              <a:off x="6325175" y="4035525"/>
              <a:ext cx="112800" cy="85250"/>
            </a:xfrm>
            <a:custGeom>
              <a:avLst/>
              <a:gdLst/>
              <a:ahLst/>
              <a:cxnLst/>
              <a:rect l="l" t="t" r="r" b="b"/>
              <a:pathLst>
                <a:path w="4512" h="3410" extrusionOk="0">
                  <a:moveTo>
                    <a:pt x="786" y="1"/>
                  </a:moveTo>
                  <a:lnTo>
                    <a:pt x="0" y="1543"/>
                  </a:lnTo>
                  <a:lnTo>
                    <a:pt x="3731" y="3409"/>
                  </a:lnTo>
                  <a:lnTo>
                    <a:pt x="4511" y="1837"/>
                  </a:lnTo>
                  <a:lnTo>
                    <a:pt x="786" y="1"/>
                  </a:lnTo>
                  <a:close/>
                </a:path>
              </a:pathLst>
            </a:custGeom>
            <a:solidFill>
              <a:srgbClr val="B5A6A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 name="Google Shape;1892;p60">
              <a:extLst>
                <a:ext uri="{FF2B5EF4-FFF2-40B4-BE49-F238E27FC236}">
                  <a16:creationId xmlns:a16="http://schemas.microsoft.com/office/drawing/2014/main" id="{745F80AE-E8B2-AA8E-0CDA-E40895EF7BAE}"/>
                </a:ext>
              </a:extLst>
            </p:cNvPr>
            <p:cNvSpPr/>
            <p:nvPr/>
          </p:nvSpPr>
          <p:spPr>
            <a:xfrm>
              <a:off x="6536500" y="3717575"/>
              <a:ext cx="29225" cy="37300"/>
            </a:xfrm>
            <a:custGeom>
              <a:avLst/>
              <a:gdLst/>
              <a:ahLst/>
              <a:cxnLst/>
              <a:rect l="l" t="t" r="r" b="b"/>
              <a:pathLst>
                <a:path w="1169" h="1492" extrusionOk="0">
                  <a:moveTo>
                    <a:pt x="1121" y="0"/>
                  </a:moveTo>
                  <a:lnTo>
                    <a:pt x="1" y="687"/>
                  </a:lnTo>
                  <a:cubicBezTo>
                    <a:pt x="116" y="1380"/>
                    <a:pt x="614" y="1491"/>
                    <a:pt x="921" y="1491"/>
                  </a:cubicBezTo>
                  <a:cubicBezTo>
                    <a:pt x="1066" y="1491"/>
                    <a:pt x="1168" y="1467"/>
                    <a:pt x="1168" y="1467"/>
                  </a:cubicBezTo>
                  <a:lnTo>
                    <a:pt x="1121" y="0"/>
                  </a:lnTo>
                  <a:close/>
                </a:path>
              </a:pathLst>
            </a:custGeom>
            <a:solidFill>
              <a:srgbClr val="3C3C3B"/>
            </a:solidFill>
            <a:ln w="2500" cap="flat" cmpd="sng">
              <a:solidFill>
                <a:srgbClr val="3C3C3B"/>
              </a:solidFill>
              <a:prstDash val="solid"/>
              <a:miter lim="5866"/>
              <a:headEnd type="none" w="sm" len="sm"/>
              <a:tailEnd type="none" w="sm" len="sm"/>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8" name="Google Shape;1893;p60">
              <a:extLst>
                <a:ext uri="{FF2B5EF4-FFF2-40B4-BE49-F238E27FC236}">
                  <a16:creationId xmlns:a16="http://schemas.microsoft.com/office/drawing/2014/main" id="{D73295E2-48A9-3CCF-B352-A0C10EDC4F7C}"/>
                </a:ext>
              </a:extLst>
            </p:cNvPr>
            <p:cNvSpPr/>
            <p:nvPr/>
          </p:nvSpPr>
          <p:spPr>
            <a:xfrm>
              <a:off x="6374150" y="3806775"/>
              <a:ext cx="113400" cy="222025"/>
            </a:xfrm>
            <a:custGeom>
              <a:avLst/>
              <a:gdLst/>
              <a:ahLst/>
              <a:cxnLst/>
              <a:rect l="l" t="t" r="r" b="b"/>
              <a:pathLst>
                <a:path w="4536" h="8881" extrusionOk="0">
                  <a:moveTo>
                    <a:pt x="4480" y="0"/>
                  </a:moveTo>
                  <a:cubicBezTo>
                    <a:pt x="4462" y="0"/>
                    <a:pt x="4443" y="11"/>
                    <a:pt x="4430" y="28"/>
                  </a:cubicBezTo>
                  <a:lnTo>
                    <a:pt x="3866" y="1119"/>
                  </a:lnTo>
                  <a:lnTo>
                    <a:pt x="3303" y="2211"/>
                  </a:lnTo>
                  <a:lnTo>
                    <a:pt x="2195" y="4405"/>
                  </a:lnTo>
                  <a:lnTo>
                    <a:pt x="1098" y="6605"/>
                  </a:lnTo>
                  <a:cubicBezTo>
                    <a:pt x="734" y="7344"/>
                    <a:pt x="370" y="8077"/>
                    <a:pt x="12" y="8816"/>
                  </a:cubicBezTo>
                  <a:cubicBezTo>
                    <a:pt x="0" y="8840"/>
                    <a:pt x="12" y="8863"/>
                    <a:pt x="36" y="8875"/>
                  </a:cubicBezTo>
                  <a:cubicBezTo>
                    <a:pt x="42" y="8879"/>
                    <a:pt x="49" y="8881"/>
                    <a:pt x="56" y="8881"/>
                  </a:cubicBezTo>
                  <a:cubicBezTo>
                    <a:pt x="71" y="8881"/>
                    <a:pt x="87" y="8873"/>
                    <a:pt x="94" y="8857"/>
                  </a:cubicBezTo>
                  <a:cubicBezTo>
                    <a:pt x="476" y="8130"/>
                    <a:pt x="851" y="7402"/>
                    <a:pt x="1227" y="6669"/>
                  </a:cubicBezTo>
                  <a:lnTo>
                    <a:pt x="2335" y="4481"/>
                  </a:lnTo>
                  <a:lnTo>
                    <a:pt x="3438" y="2281"/>
                  </a:lnTo>
                  <a:lnTo>
                    <a:pt x="3984" y="1178"/>
                  </a:lnTo>
                  <a:lnTo>
                    <a:pt x="4524" y="75"/>
                  </a:lnTo>
                  <a:cubicBezTo>
                    <a:pt x="4535" y="46"/>
                    <a:pt x="4524" y="17"/>
                    <a:pt x="4500" y="5"/>
                  </a:cubicBezTo>
                  <a:cubicBezTo>
                    <a:pt x="4494" y="2"/>
                    <a:pt x="4487" y="0"/>
                    <a:pt x="4480" y="0"/>
                  </a:cubicBezTo>
                  <a:close/>
                </a:path>
              </a:pathLst>
            </a:custGeom>
            <a:solidFill>
              <a:srgbClr val="3C3C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9" name="Google Shape;1894;p60">
              <a:extLst>
                <a:ext uri="{FF2B5EF4-FFF2-40B4-BE49-F238E27FC236}">
                  <a16:creationId xmlns:a16="http://schemas.microsoft.com/office/drawing/2014/main" id="{675EE455-4632-CE82-ADD7-99A91CFBDFC5}"/>
                </a:ext>
              </a:extLst>
            </p:cNvPr>
            <p:cNvSpPr/>
            <p:nvPr/>
          </p:nvSpPr>
          <p:spPr>
            <a:xfrm>
              <a:off x="6399375" y="3820550"/>
              <a:ext cx="113400" cy="222050"/>
            </a:xfrm>
            <a:custGeom>
              <a:avLst/>
              <a:gdLst/>
              <a:ahLst/>
              <a:cxnLst/>
              <a:rect l="l" t="t" r="r" b="b"/>
              <a:pathLst>
                <a:path w="4536" h="8882" extrusionOk="0">
                  <a:moveTo>
                    <a:pt x="4480" y="1"/>
                  </a:moveTo>
                  <a:cubicBezTo>
                    <a:pt x="4462" y="1"/>
                    <a:pt x="4444" y="12"/>
                    <a:pt x="4436" y="29"/>
                  </a:cubicBezTo>
                  <a:lnTo>
                    <a:pt x="3867" y="1120"/>
                  </a:lnTo>
                  <a:lnTo>
                    <a:pt x="3303" y="2211"/>
                  </a:lnTo>
                  <a:lnTo>
                    <a:pt x="2195" y="4405"/>
                  </a:lnTo>
                  <a:lnTo>
                    <a:pt x="1098" y="6605"/>
                  </a:lnTo>
                  <a:cubicBezTo>
                    <a:pt x="734" y="7344"/>
                    <a:pt x="370" y="8078"/>
                    <a:pt x="12" y="8817"/>
                  </a:cubicBezTo>
                  <a:cubicBezTo>
                    <a:pt x="1" y="8840"/>
                    <a:pt x="12" y="8864"/>
                    <a:pt x="36" y="8875"/>
                  </a:cubicBezTo>
                  <a:cubicBezTo>
                    <a:pt x="44" y="8879"/>
                    <a:pt x="51" y="8881"/>
                    <a:pt x="59" y="8881"/>
                  </a:cubicBezTo>
                  <a:cubicBezTo>
                    <a:pt x="74" y="8881"/>
                    <a:pt x="87" y="8873"/>
                    <a:pt x="94" y="8858"/>
                  </a:cubicBezTo>
                  <a:cubicBezTo>
                    <a:pt x="476" y="8130"/>
                    <a:pt x="851" y="7403"/>
                    <a:pt x="1227" y="6670"/>
                  </a:cubicBezTo>
                  <a:lnTo>
                    <a:pt x="2341" y="4481"/>
                  </a:lnTo>
                  <a:lnTo>
                    <a:pt x="3438" y="2281"/>
                  </a:lnTo>
                  <a:lnTo>
                    <a:pt x="3984" y="1179"/>
                  </a:lnTo>
                  <a:lnTo>
                    <a:pt x="4524" y="76"/>
                  </a:lnTo>
                  <a:cubicBezTo>
                    <a:pt x="4535" y="46"/>
                    <a:pt x="4524" y="17"/>
                    <a:pt x="4500" y="5"/>
                  </a:cubicBezTo>
                  <a:cubicBezTo>
                    <a:pt x="4494" y="2"/>
                    <a:pt x="4487" y="1"/>
                    <a:pt x="4480" y="1"/>
                  </a:cubicBezTo>
                  <a:close/>
                </a:path>
              </a:pathLst>
            </a:custGeom>
            <a:solidFill>
              <a:srgbClr val="3C3C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0" name="Google Shape;1895;p60">
              <a:extLst>
                <a:ext uri="{FF2B5EF4-FFF2-40B4-BE49-F238E27FC236}">
                  <a16:creationId xmlns:a16="http://schemas.microsoft.com/office/drawing/2014/main" id="{D35B596C-F88C-95DE-99D3-1EC32C41E7A8}"/>
                </a:ext>
              </a:extLst>
            </p:cNvPr>
            <p:cNvSpPr/>
            <p:nvPr/>
          </p:nvSpPr>
          <p:spPr>
            <a:xfrm>
              <a:off x="6424900" y="3833325"/>
              <a:ext cx="113250" cy="222025"/>
            </a:xfrm>
            <a:custGeom>
              <a:avLst/>
              <a:gdLst/>
              <a:ahLst/>
              <a:cxnLst/>
              <a:rect l="l" t="t" r="r" b="b"/>
              <a:pathLst>
                <a:path w="4530" h="8881" extrusionOk="0">
                  <a:moveTo>
                    <a:pt x="4477" y="0"/>
                  </a:moveTo>
                  <a:cubicBezTo>
                    <a:pt x="4456" y="0"/>
                    <a:pt x="4438" y="11"/>
                    <a:pt x="4429" y="28"/>
                  </a:cubicBezTo>
                  <a:lnTo>
                    <a:pt x="3860" y="1119"/>
                  </a:lnTo>
                  <a:lnTo>
                    <a:pt x="3303" y="2210"/>
                  </a:lnTo>
                  <a:lnTo>
                    <a:pt x="2188" y="4405"/>
                  </a:lnTo>
                  <a:lnTo>
                    <a:pt x="1091" y="6604"/>
                  </a:lnTo>
                  <a:cubicBezTo>
                    <a:pt x="728" y="7344"/>
                    <a:pt x="370" y="8077"/>
                    <a:pt x="12" y="8816"/>
                  </a:cubicBezTo>
                  <a:cubicBezTo>
                    <a:pt x="0" y="8840"/>
                    <a:pt x="6" y="8863"/>
                    <a:pt x="30" y="8875"/>
                  </a:cubicBezTo>
                  <a:cubicBezTo>
                    <a:pt x="37" y="8879"/>
                    <a:pt x="46" y="8881"/>
                    <a:pt x="54" y="8881"/>
                  </a:cubicBezTo>
                  <a:cubicBezTo>
                    <a:pt x="71" y="8881"/>
                    <a:pt x="86" y="8873"/>
                    <a:pt x="94" y="8857"/>
                  </a:cubicBezTo>
                  <a:cubicBezTo>
                    <a:pt x="470" y="8130"/>
                    <a:pt x="851" y="7402"/>
                    <a:pt x="1221" y="6669"/>
                  </a:cubicBezTo>
                  <a:lnTo>
                    <a:pt x="2335" y="4481"/>
                  </a:lnTo>
                  <a:lnTo>
                    <a:pt x="3438" y="2281"/>
                  </a:lnTo>
                  <a:lnTo>
                    <a:pt x="3978" y="1178"/>
                  </a:lnTo>
                  <a:lnTo>
                    <a:pt x="4517" y="75"/>
                  </a:lnTo>
                  <a:cubicBezTo>
                    <a:pt x="4529" y="46"/>
                    <a:pt x="4523" y="16"/>
                    <a:pt x="4500" y="5"/>
                  </a:cubicBezTo>
                  <a:cubicBezTo>
                    <a:pt x="4492" y="2"/>
                    <a:pt x="4484" y="0"/>
                    <a:pt x="4477" y="0"/>
                  </a:cubicBezTo>
                  <a:close/>
                </a:path>
              </a:pathLst>
            </a:custGeom>
            <a:solidFill>
              <a:srgbClr val="3C3C3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41" name="Google Shape;1896;p60">
              <a:extLst>
                <a:ext uri="{FF2B5EF4-FFF2-40B4-BE49-F238E27FC236}">
                  <a16:creationId xmlns:a16="http://schemas.microsoft.com/office/drawing/2014/main" id="{3FF6E6EB-2260-922A-15F0-BE17C6A3A650}"/>
                </a:ext>
              </a:extLst>
            </p:cNvPr>
            <p:cNvSpPr/>
            <p:nvPr/>
          </p:nvSpPr>
          <p:spPr>
            <a:xfrm>
              <a:off x="6316225" y="4074100"/>
              <a:ext cx="102250" cy="64575"/>
            </a:xfrm>
            <a:custGeom>
              <a:avLst/>
              <a:gdLst/>
              <a:ahLst/>
              <a:cxnLst/>
              <a:rect l="l" t="t" r="r" b="b"/>
              <a:pathLst>
                <a:path w="4090" h="2583" extrusionOk="0">
                  <a:moveTo>
                    <a:pt x="358" y="0"/>
                  </a:moveTo>
                  <a:cubicBezTo>
                    <a:pt x="358" y="1"/>
                    <a:pt x="0" y="1649"/>
                    <a:pt x="1778" y="2359"/>
                  </a:cubicBezTo>
                  <a:cubicBezTo>
                    <a:pt x="2181" y="2521"/>
                    <a:pt x="2521" y="2583"/>
                    <a:pt x="2805" y="2583"/>
                  </a:cubicBezTo>
                  <a:cubicBezTo>
                    <a:pt x="3767" y="2583"/>
                    <a:pt x="4089" y="1866"/>
                    <a:pt x="4089" y="1866"/>
                  </a:cubicBezTo>
                  <a:lnTo>
                    <a:pt x="358" y="0"/>
                  </a:lnTo>
                  <a:close/>
                </a:path>
              </a:pathLst>
            </a:custGeom>
            <a:solidFill>
              <a:srgbClr val="F18D9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aphicFrame>
        <p:nvGraphicFramePr>
          <p:cNvPr id="14" name="Table 13">
            <a:extLst>
              <a:ext uri="{FF2B5EF4-FFF2-40B4-BE49-F238E27FC236}">
                <a16:creationId xmlns:a16="http://schemas.microsoft.com/office/drawing/2014/main" id="{A71C4B67-9686-BDCE-4D4F-19828C1C5422}"/>
              </a:ext>
            </a:extLst>
          </p:cNvPr>
          <p:cNvGraphicFramePr>
            <a:graphicFrameLocks noGrp="1"/>
          </p:cNvGraphicFramePr>
          <p:nvPr>
            <p:extLst>
              <p:ext uri="{D42A27DB-BD31-4B8C-83A1-F6EECF244321}">
                <p14:modId xmlns:p14="http://schemas.microsoft.com/office/powerpoint/2010/main" val="4050168081"/>
              </p:ext>
            </p:extLst>
          </p:nvPr>
        </p:nvGraphicFramePr>
        <p:xfrm>
          <a:off x="138794" y="1297571"/>
          <a:ext cx="11914412" cy="5375371"/>
        </p:xfrm>
        <a:graphic>
          <a:graphicData uri="http://schemas.openxmlformats.org/drawingml/2006/table">
            <a:tbl>
              <a:tblPr firstRow="1" firstCol="1" bandRow="1">
                <a:tableStyleId>{10A1B5D5-9B99-4C35-A422-299274C87663}</a:tableStyleId>
              </a:tblPr>
              <a:tblGrid>
                <a:gridCol w="1437225">
                  <a:extLst>
                    <a:ext uri="{9D8B030D-6E8A-4147-A177-3AD203B41FA5}">
                      <a16:colId xmlns:a16="http://schemas.microsoft.com/office/drawing/2014/main" val="1365888987"/>
                    </a:ext>
                  </a:extLst>
                </a:gridCol>
                <a:gridCol w="2084216">
                  <a:extLst>
                    <a:ext uri="{9D8B030D-6E8A-4147-A177-3AD203B41FA5}">
                      <a16:colId xmlns:a16="http://schemas.microsoft.com/office/drawing/2014/main" val="3599747672"/>
                    </a:ext>
                  </a:extLst>
                </a:gridCol>
                <a:gridCol w="6594108">
                  <a:extLst>
                    <a:ext uri="{9D8B030D-6E8A-4147-A177-3AD203B41FA5}">
                      <a16:colId xmlns:a16="http://schemas.microsoft.com/office/drawing/2014/main" val="4240077158"/>
                    </a:ext>
                  </a:extLst>
                </a:gridCol>
                <a:gridCol w="1798863">
                  <a:extLst>
                    <a:ext uri="{9D8B030D-6E8A-4147-A177-3AD203B41FA5}">
                      <a16:colId xmlns:a16="http://schemas.microsoft.com/office/drawing/2014/main" val="2794408839"/>
                    </a:ext>
                  </a:extLst>
                </a:gridCol>
              </a:tblGrid>
              <a:tr h="977340">
                <a:tc>
                  <a:txBody>
                    <a:bodyPr/>
                    <a:lstStyle/>
                    <a:p>
                      <a:pPr algn="ctr">
                        <a:lnSpc>
                          <a:spcPct val="100000"/>
                        </a:lnSpc>
                        <a:spcAft>
                          <a:spcPts val="800"/>
                        </a:spcAft>
                      </a:pPr>
                      <a:r>
                        <a:rPr lang="vi-VN" sz="2800" dirty="0">
                          <a:solidFill>
                            <a:schemeClr val="tx1"/>
                          </a:solidFill>
                          <a:effectLst/>
                          <a:latin typeface="+mj-lt"/>
                        </a:rPr>
                        <a:t>Truyện Ngắn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800" dirty="0">
                          <a:solidFill>
                            <a:schemeClr val="tx1"/>
                          </a:solidFill>
                          <a:effectLst/>
                          <a:latin typeface="+mj-lt"/>
                        </a:rPr>
                        <a:t>Đề Tài</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800" dirty="0">
                          <a:solidFill>
                            <a:schemeClr val="tx1"/>
                          </a:solidFill>
                          <a:effectLst/>
                          <a:latin typeface="+mj-lt"/>
                        </a:rPr>
                        <a:t>Câu Chuyện</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800" dirty="0">
                          <a:solidFill>
                            <a:schemeClr val="tx1"/>
                          </a:solidFill>
                          <a:effectLst/>
                          <a:latin typeface="+mj-lt"/>
                        </a:rPr>
                        <a:t>Nhân Vật Chính</a:t>
                      </a: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57982515"/>
                  </a:ext>
                </a:extLst>
              </a:tr>
              <a:tr h="1954681">
                <a:tc>
                  <a:txBody>
                    <a:bodyPr/>
                    <a:lstStyle/>
                    <a:p>
                      <a:pPr algn="just">
                        <a:lnSpc>
                          <a:spcPct val="100000"/>
                        </a:lnSpc>
                        <a:spcAft>
                          <a:spcPts val="800"/>
                        </a:spcAft>
                      </a:pPr>
                      <a:r>
                        <a:rPr lang="vi-VN" sz="2800">
                          <a:solidFill>
                            <a:schemeClr val="tx1"/>
                          </a:solidFill>
                          <a:effectLst/>
                          <a:latin typeface="+mj-lt"/>
                        </a:rPr>
                        <a:t>Lão Hạc</a:t>
                      </a: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593560"/>
                  </a:ext>
                </a:extLst>
              </a:tr>
              <a:tr h="2443350">
                <a:tc>
                  <a:txBody>
                    <a:bodyPr/>
                    <a:lstStyle/>
                    <a:p>
                      <a:pPr algn="just">
                        <a:lnSpc>
                          <a:spcPct val="100000"/>
                        </a:lnSpc>
                        <a:spcAft>
                          <a:spcPts val="800"/>
                        </a:spcAft>
                      </a:pPr>
                      <a:r>
                        <a:rPr lang="vi-VN" sz="2800">
                          <a:solidFill>
                            <a:schemeClr val="tx1"/>
                          </a:solidFill>
                          <a:effectLst/>
                          <a:latin typeface="+mj-lt"/>
                        </a:rPr>
                        <a:t>Hai đứa trẻ</a:t>
                      </a:r>
                      <a:endParaRPr lang="en-SG" sz="200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mj-lt"/>
                        <a:ea typeface="Calibri" panose="020F0502020204030204" pitchFamily="34" charset="0"/>
                        <a:cs typeface="Times New Roman" panose="02020603050405020304" pitchFamily="18" charset="0"/>
                      </a:endParaRPr>
                    </a:p>
                  </a:txBody>
                  <a:tcPr marL="32861" marR="3286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679619"/>
                  </a:ext>
                </a:extLst>
              </a:tr>
            </a:tbl>
          </a:graphicData>
        </a:graphic>
      </p:graphicFrame>
      <p:pic>
        <p:nvPicPr>
          <p:cNvPr id="15" name="Picture 14">
            <a:extLst>
              <a:ext uri="{FF2B5EF4-FFF2-40B4-BE49-F238E27FC236}">
                <a16:creationId xmlns:a16="http://schemas.microsoft.com/office/drawing/2014/main" id="{67D38ED6-7696-BCFC-1C81-5788C41EE80D}"/>
              </a:ext>
            </a:extLst>
          </p:cNvPr>
          <p:cNvPicPr>
            <a:picLocks noChangeAspect="1"/>
          </p:cNvPicPr>
          <p:nvPr/>
        </p:nvPicPr>
        <p:blipFill rotWithShape="1">
          <a:blip r:embed="rId4"/>
          <a:srcRect r="-1593" b="23324"/>
          <a:stretch/>
        </p:blipFill>
        <p:spPr>
          <a:xfrm>
            <a:off x="10190201" y="4899350"/>
            <a:ext cx="2551827" cy="1764623"/>
          </a:xfrm>
          <a:prstGeom prst="rect">
            <a:avLst/>
          </a:prstGeom>
        </p:spPr>
      </p:pic>
      <p:pic>
        <p:nvPicPr>
          <p:cNvPr id="16" name="Picture 15">
            <a:extLst>
              <a:ext uri="{FF2B5EF4-FFF2-40B4-BE49-F238E27FC236}">
                <a16:creationId xmlns:a16="http://schemas.microsoft.com/office/drawing/2014/main" id="{67D85F6B-94DE-2000-A5D8-18455F5ECF99}"/>
              </a:ext>
            </a:extLst>
          </p:cNvPr>
          <p:cNvPicPr>
            <a:picLocks noChangeAspect="1"/>
          </p:cNvPicPr>
          <p:nvPr/>
        </p:nvPicPr>
        <p:blipFill rotWithShape="1">
          <a:blip r:embed="rId5"/>
          <a:srcRect t="29051"/>
          <a:stretch/>
        </p:blipFill>
        <p:spPr>
          <a:xfrm flipH="1">
            <a:off x="10759125" y="2760687"/>
            <a:ext cx="1413981" cy="1465727"/>
          </a:xfrm>
          <a:prstGeom prst="rect">
            <a:avLst/>
          </a:prstGeom>
        </p:spPr>
      </p:pic>
      <p:sp>
        <p:nvSpPr>
          <p:cNvPr id="17" name="TextBox 16">
            <a:extLst>
              <a:ext uri="{FF2B5EF4-FFF2-40B4-BE49-F238E27FC236}">
                <a16:creationId xmlns:a16="http://schemas.microsoft.com/office/drawing/2014/main" id="{6614ED6F-CF6A-60FB-AD5F-5F72796F103E}"/>
              </a:ext>
            </a:extLst>
          </p:cNvPr>
          <p:cNvSpPr txBox="1"/>
          <p:nvPr/>
        </p:nvSpPr>
        <p:spPr>
          <a:xfrm>
            <a:off x="1586593" y="2328551"/>
            <a:ext cx="2027464" cy="1815882"/>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Số phận người nông dân trong xã hội cũ</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D0FD4F3-35EE-70A7-3C53-171E5D6EC845}"/>
              </a:ext>
            </a:extLst>
          </p:cNvPr>
          <p:cNvSpPr txBox="1"/>
          <p:nvPr/>
        </p:nvSpPr>
        <p:spPr>
          <a:xfrm>
            <a:off x="3722186" y="2362141"/>
            <a:ext cx="6504214" cy="1815882"/>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Lão Hạc, một người nông dân nghèo khổ, đã bán đi người bạn duy nhất là chú chó Cậu Vàng và chọn cái chết để giải thoát cho mình khỏi cuộc sống cơ cực.</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D95BDF3E-9159-5F38-48A4-FD82DF76B706}"/>
              </a:ext>
            </a:extLst>
          </p:cNvPr>
          <p:cNvSpPr txBox="1"/>
          <p:nvPr/>
        </p:nvSpPr>
        <p:spPr>
          <a:xfrm>
            <a:off x="1586593" y="4294367"/>
            <a:ext cx="2027464" cy="2246769"/>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Cuộc sống của những người dân nghèo ở phố huyện</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154DE4A6-7897-8099-909A-27DAFA1A7996}"/>
              </a:ext>
            </a:extLst>
          </p:cNvPr>
          <p:cNvSpPr txBox="1"/>
          <p:nvPr/>
        </p:nvSpPr>
        <p:spPr>
          <a:xfrm>
            <a:off x="3722186" y="4649300"/>
            <a:ext cx="6504214" cy="1384995"/>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Hai đứa trẻ Liên và An phải sống trong cảnh nghèo khó, đơn điệu sau khi gia đình họ sa sút và phải chuyển từ Hà Nội về phố huyện.</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F0AD5654-215C-07E9-9991-84C9D6DB871B}"/>
              </a:ext>
            </a:extLst>
          </p:cNvPr>
          <p:cNvSpPr txBox="1"/>
          <p:nvPr/>
        </p:nvSpPr>
        <p:spPr>
          <a:xfrm>
            <a:off x="10476847" y="2413288"/>
            <a:ext cx="2473779" cy="523220"/>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Lão Hạc</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17FFBE8D-3422-2601-3166-C900DEA0A8B4}"/>
              </a:ext>
            </a:extLst>
          </p:cNvPr>
          <p:cNvSpPr txBox="1"/>
          <p:nvPr/>
        </p:nvSpPr>
        <p:spPr>
          <a:xfrm>
            <a:off x="10332585" y="4524186"/>
            <a:ext cx="6591300" cy="523220"/>
          </a:xfrm>
          <a:prstGeom prst="rect">
            <a:avLst/>
          </a:prstGeom>
          <a:noFill/>
        </p:spPr>
        <p:txBody>
          <a:bodyPr wrap="square">
            <a:spAutoFit/>
          </a:bodyPr>
          <a:lstStyle/>
          <a:p>
            <a:pPr marL="0" marR="0" lvl="0" indent="0" algn="just" defTabSz="609630"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Liên và An</a:t>
            </a:r>
            <a:endParaRPr kumimoji="0" lang="en-SG"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par>
                          <p:cTn id="37" fill="hold">
                            <p:stCondLst>
                              <p:cond delay="500"/>
                            </p:stCondLst>
                            <p:childTnLst>
                              <p:par>
                                <p:cTn id="38" presetID="16" presetClass="entr" presetSubtype="21"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7" grpId="0"/>
      <p:bldP spid="29"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0E4AA58C-7EC9-1344-FF45-B23F088B7384}"/>
              </a:ext>
            </a:extLst>
          </p:cNvPr>
          <p:cNvPicPr>
            <a:picLocks noChangeAspect="1"/>
          </p:cNvPicPr>
          <p:nvPr/>
        </p:nvPicPr>
        <p:blipFill>
          <a:blip r:embed="rId2"/>
          <a:stretch>
            <a:fillRect/>
          </a:stretch>
        </p:blipFill>
        <p:spPr>
          <a:xfrm>
            <a:off x="0" y="1673"/>
            <a:ext cx="12192000" cy="6854653"/>
          </a:xfrm>
          <a:prstGeom prst="rect">
            <a:avLst/>
          </a:prstGeom>
        </p:spPr>
      </p:pic>
      <p:grpSp>
        <p:nvGrpSpPr>
          <p:cNvPr id="47" name="组合 63">
            <a:extLst>
              <a:ext uri="{FF2B5EF4-FFF2-40B4-BE49-F238E27FC236}">
                <a16:creationId xmlns:a16="http://schemas.microsoft.com/office/drawing/2014/main" id="{8477FAC1-A049-398D-51BC-49EC08DC261A}"/>
              </a:ext>
            </a:extLst>
          </p:cNvPr>
          <p:cNvGrpSpPr/>
          <p:nvPr/>
        </p:nvGrpSpPr>
        <p:grpSpPr>
          <a:xfrm>
            <a:off x="3796134" y="299840"/>
            <a:ext cx="2968069" cy="1846572"/>
            <a:chOff x="3974544" y="364677"/>
            <a:chExt cx="2226857" cy="1385431"/>
          </a:xfrm>
        </p:grpSpPr>
        <p:grpSp>
          <p:nvGrpSpPr>
            <p:cNvPr id="48" name="组合 64">
              <a:extLst>
                <a:ext uri="{FF2B5EF4-FFF2-40B4-BE49-F238E27FC236}">
                  <a16:creationId xmlns:a16="http://schemas.microsoft.com/office/drawing/2014/main" id="{A8E547B8-FBF6-86E7-1BAC-AED2B64D68D3}"/>
                </a:ext>
              </a:extLst>
            </p:cNvPr>
            <p:cNvGrpSpPr/>
            <p:nvPr/>
          </p:nvGrpSpPr>
          <p:grpSpPr>
            <a:xfrm>
              <a:off x="3974544" y="1008636"/>
              <a:ext cx="741472" cy="741472"/>
              <a:chOff x="3059832" y="3339719"/>
              <a:chExt cx="3607562" cy="3607562"/>
            </a:xfrm>
          </p:grpSpPr>
          <p:sp>
            <p:nvSpPr>
              <p:cNvPr id="50" name="椭圆 70">
                <a:extLst>
                  <a:ext uri="{FF2B5EF4-FFF2-40B4-BE49-F238E27FC236}">
                    <a16:creationId xmlns:a16="http://schemas.microsoft.com/office/drawing/2014/main" id="{6E1C5337-EF8E-C9A7-9FF8-F7697E7023D8}"/>
                  </a:ext>
                </a:extLst>
              </p:cNvPr>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sp>
            <p:nvSpPr>
              <p:cNvPr id="51" name="同心圆 69">
                <a:extLst>
                  <a:ext uri="{FF2B5EF4-FFF2-40B4-BE49-F238E27FC236}">
                    <a16:creationId xmlns:a16="http://schemas.microsoft.com/office/drawing/2014/main" id="{BA0C5066-41C2-DFEB-7BB1-4F71ECA915B6}"/>
                  </a:ext>
                </a:extLst>
              </p:cNvPr>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3599" b="0" i="0" u="none" strike="noStrike" kern="0" cap="none" spc="0" normalizeH="0" baseline="0" noProof="0" dirty="0">
                  <a:ln>
                    <a:noFill/>
                  </a:ln>
                  <a:solidFill>
                    <a:srgbClr val="FF7422"/>
                  </a:solidFill>
                  <a:effectLst/>
                  <a:uLnTx/>
                  <a:uFillTx/>
                  <a:latin typeface="字魂36号-正文宋楷" panose="02000000000000000000" pitchFamily="2" charset="-122"/>
                  <a:ea typeface="字魂36号-正文宋楷" panose="02000000000000000000" pitchFamily="2" charset="-122"/>
                  <a:cs typeface="+mn-ea"/>
                  <a:sym typeface="+mn-lt"/>
                </a:endParaRPr>
              </a:p>
            </p:txBody>
          </p:sp>
        </p:grpSp>
        <p:sp>
          <p:nvSpPr>
            <p:cNvPr id="49" name="TextBox 6">
              <a:extLst>
                <a:ext uri="{FF2B5EF4-FFF2-40B4-BE49-F238E27FC236}">
                  <a16:creationId xmlns:a16="http://schemas.microsoft.com/office/drawing/2014/main" id="{2E08D22A-7C90-9FB7-FED4-F093DC27C35E}"/>
                </a:ext>
              </a:extLst>
            </p:cNvPr>
            <p:cNvSpPr txBox="1"/>
            <p:nvPr/>
          </p:nvSpPr>
          <p:spPr>
            <a:xfrm>
              <a:off x="5198732" y="364677"/>
              <a:ext cx="1002669" cy="530915"/>
            </a:xfrm>
            <a:prstGeom prst="rect">
              <a:avLst/>
            </a:prstGeom>
            <a:noFill/>
          </p:spPr>
          <p:txBody>
            <a:bodyPr wrap="non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8000" b="1" i="0" u="none" strike="noStrike" kern="0" cap="none" spc="0" normalizeH="0" baseline="0" noProof="0" dirty="0">
                  <a:ln>
                    <a:noFill/>
                  </a:ln>
                  <a:solidFill>
                    <a:prstClr val="white"/>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sym typeface="+mn-lt"/>
                </a:rPr>
                <a:t>2</a:t>
              </a:r>
            </a:p>
          </p:txBody>
        </p:sp>
      </p:grpSp>
      <p:sp>
        <p:nvSpPr>
          <p:cNvPr id="52" name="TextBox 51">
            <a:extLst>
              <a:ext uri="{FF2B5EF4-FFF2-40B4-BE49-F238E27FC236}">
                <a16:creationId xmlns:a16="http://schemas.microsoft.com/office/drawing/2014/main" id="{653E68F4-0C18-9776-BA86-1997073BFD4C}"/>
              </a:ext>
            </a:extLst>
          </p:cNvPr>
          <p:cNvSpPr txBox="1"/>
          <p:nvPr/>
        </p:nvSpPr>
        <p:spPr>
          <a:xfrm>
            <a:off x="2766422" y="1586566"/>
            <a:ext cx="6659151" cy="3154710"/>
          </a:xfrm>
          <a:prstGeom prst="rect">
            <a:avLst/>
          </a:prstGeom>
          <a:noFill/>
        </p:spPr>
        <p:txBody>
          <a:bodyPr wrap="square">
            <a:spAutoFit/>
          </a:bodyPr>
          <a:lstStyle/>
          <a:p>
            <a:pPr algn="ctr"/>
            <a:r>
              <a:rPr lang="en-US" sz="19900" b="1" dirty="0" err="1">
                <a:solidFill>
                  <a:schemeClr val="bg1"/>
                </a:solidFill>
                <a:latin typeface="Times New Roman" panose="02020603050405020304" pitchFamily="18" charset="0"/>
                <a:cs typeface="Times New Roman" panose="02020603050405020304" pitchFamily="18" charset="0"/>
              </a:rPr>
              <a:t>Câu</a:t>
            </a:r>
            <a:r>
              <a:rPr lang="en-US" sz="19900" b="1" dirty="0">
                <a:solidFill>
                  <a:schemeClr val="bg1"/>
                </a:solidFill>
                <a:latin typeface="Times New Roman" panose="02020603050405020304" pitchFamily="18" charset="0"/>
                <a:cs typeface="Times New Roman" panose="02020603050405020304" pitchFamily="18" charset="0"/>
              </a:rPr>
              <a:t> 2</a:t>
            </a:r>
            <a:endParaRPr lang="en-SG" sz="199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736"/>
</p:tagLst>
</file>

<file path=ppt/tags/tag2.xml><?xml version="1.0" encoding="utf-8"?>
<p:tagLst xmlns:a="http://schemas.openxmlformats.org/drawingml/2006/main" xmlns:r="http://schemas.openxmlformats.org/officeDocument/2006/relationships" xmlns:p="http://schemas.openxmlformats.org/presentationml/2006/main">
  <p:tag name="AS_UNIQUEID" val="737"/>
</p:tagLst>
</file>

<file path=ppt/tags/tag3.xml><?xml version="1.0" encoding="utf-8"?>
<p:tagLst xmlns:a="http://schemas.openxmlformats.org/drawingml/2006/main" xmlns:r="http://schemas.openxmlformats.org/officeDocument/2006/relationships" xmlns:p="http://schemas.openxmlformats.org/presentationml/2006/main">
  <p:tag name="AS_UNIQUEID" val="741"/>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AS_UNIQUEID" val="738"/>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AS_UNIQUEID" val="739"/>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S_UNIQUEID" val="740"/>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 Planning Infographics by Slidesgo">
  <a:themeElements>
    <a:clrScheme name="Simple Light">
      <a:dk1>
        <a:srgbClr val="000000"/>
      </a:dk1>
      <a:lt1>
        <a:srgbClr val="FFFFFF"/>
      </a:lt1>
      <a:dk2>
        <a:srgbClr val="595959"/>
      </a:dk2>
      <a:lt2>
        <a:srgbClr val="EEEEEE"/>
      </a:lt2>
      <a:accent1>
        <a:srgbClr val="4A74FF"/>
      </a:accent1>
      <a:accent2>
        <a:srgbClr val="EB1085"/>
      </a:accent2>
      <a:accent3>
        <a:srgbClr val="FFB12E"/>
      </a:accent3>
      <a:accent4>
        <a:srgbClr val="4EE27A"/>
      </a:accent4>
      <a:accent5>
        <a:srgbClr val="F5DA3E"/>
      </a:accent5>
      <a:accent6>
        <a:srgbClr val="FEDFB1"/>
      </a:accent6>
      <a:hlink>
        <a:srgbClr val="4A74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295</TotalTime>
  <Words>1296</Words>
  <Application>Microsoft Office PowerPoint</Application>
  <PresentationFormat>Widescreen</PresentationFormat>
  <Paragraphs>134</Paragraphs>
  <Slides>25</Slides>
  <Notes>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25</vt:i4>
      </vt:variant>
    </vt:vector>
  </HeadingPairs>
  <TitlesOfParts>
    <vt:vector size="43" baseType="lpstr">
      <vt:lpstr>DengXian</vt:lpstr>
      <vt:lpstr>等线 Light</vt:lpstr>
      <vt:lpstr>Aptos</vt:lpstr>
      <vt:lpstr>Arial</vt:lpstr>
      <vt:lpstr>Calibri</vt:lpstr>
      <vt:lpstr>Calibri Light</vt:lpstr>
      <vt:lpstr>Fira Sans</vt:lpstr>
      <vt:lpstr>Fira Sans Extra Condensed</vt:lpstr>
      <vt:lpstr>Microsoft YaHei</vt:lpstr>
      <vt:lpstr>Nunito</vt:lpstr>
      <vt:lpstr>Times New Roman</vt:lpstr>
      <vt:lpstr>Wingdings</vt:lpstr>
      <vt:lpstr>仓耳羽辰体-谷力 W04</vt:lpstr>
      <vt:lpstr>字魂36号-正文宋楷</vt:lpstr>
      <vt:lpstr>1_Office Theme</vt:lpstr>
      <vt:lpstr>2_Office Theme</vt:lpstr>
      <vt:lpstr>Class Planning Infographics by Slidesgo</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2024-06-09T14:43:57Z</dcterms:created>
  <dcterms:modified xsi:type="dcterms:W3CDTF">2024-07-28T13:53:00Z</dcterms:modified>
</cp:coreProperties>
</file>