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Inter" charset="0"/>
      <p:regular r:id="rId11"/>
    </p:embeddedFont>
    <p:embeddedFont>
      <p:font typeface="Calibri"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8" d="100"/>
          <a:sy n="68" d="100"/>
        </p:scale>
        <p:origin x="-264" y="-3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565525" cy="731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660900" y="0"/>
            <a:ext cx="3567113" cy="731838"/>
          </a:xfrm>
          <a:prstGeom prst="rect">
            <a:avLst/>
          </a:prstGeom>
        </p:spPr>
        <p:txBody>
          <a:bodyPr vert="horz" lIns="91440" tIns="45720" rIns="91440" bIns="45720" rtlCol="0"/>
          <a:lstStyle>
            <a:lvl1pPr algn="r">
              <a:defRPr sz="1200"/>
            </a:lvl1pPr>
          </a:lstStyle>
          <a:p>
            <a:fld id="{44FF88B2-CE8A-4D51-BAFC-E53F7D81185C}" type="datetimeFigureOut">
              <a:rPr lang="en-US" smtClean="0"/>
              <a:t>02/04/2025</a:t>
            </a:fld>
            <a:endParaRPr lang="en-US"/>
          </a:p>
        </p:txBody>
      </p:sp>
      <p:sp>
        <p:nvSpPr>
          <p:cNvPr id="4" name="Slide Image Placeholder 3"/>
          <p:cNvSpPr>
            <a:spLocks noGrp="1" noRot="1" noChangeAspect="1"/>
          </p:cNvSpPr>
          <p:nvPr>
            <p:ph type="sldImg" idx="2"/>
          </p:nvPr>
        </p:nvSpPr>
        <p:spPr>
          <a:xfrm>
            <a:off x="-762000" y="1096963"/>
            <a:ext cx="9753600" cy="5486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22325" y="6950075"/>
            <a:ext cx="6584950" cy="65833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3896975"/>
            <a:ext cx="3565525" cy="7302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660900" y="13896975"/>
            <a:ext cx="3567113" cy="730250"/>
          </a:xfrm>
          <a:prstGeom prst="rect">
            <a:avLst/>
          </a:prstGeom>
        </p:spPr>
        <p:txBody>
          <a:bodyPr vert="horz" lIns="91440" tIns="45720" rIns="91440" bIns="45720" rtlCol="0" anchor="b"/>
          <a:lstStyle>
            <a:lvl1pPr algn="r">
              <a:defRPr sz="1200"/>
            </a:lvl1pPr>
          </a:lstStyle>
          <a:p>
            <a:fld id="{F6684C83-ACFA-49F0-A351-795AD32BE914}" type="slidenum">
              <a:rPr lang="en-US" smtClean="0"/>
              <a:t>‹#›</a:t>
            </a:fld>
            <a:endParaRPr lang="en-US"/>
          </a:p>
        </p:txBody>
      </p:sp>
    </p:spTree>
    <p:extLst>
      <p:ext uri="{BB962C8B-B14F-4D97-AF65-F5344CB8AC3E}">
        <p14:creationId xmlns:p14="http://schemas.microsoft.com/office/powerpoint/2010/main" val="4174306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2E9"/>
          </a:solidFill>
          <a:ln/>
        </p:spPr>
      </p:sp>
      <p:sp>
        <p:nvSpPr>
          <p:cNvPr id="3" name="Shape 1"/>
          <p:cNvSpPr/>
          <p:nvPr/>
        </p:nvSpPr>
        <p:spPr>
          <a:xfrm>
            <a:off x="0" y="0"/>
            <a:ext cx="14630400" cy="8229600"/>
          </a:xfrm>
          <a:prstGeom prst="rect">
            <a:avLst/>
          </a:prstGeom>
          <a:solidFill>
            <a:srgbClr val="FDFAF7"/>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294692"/>
            <a:ext cx="7556421" cy="1559243"/>
          </a:xfrm>
          <a:prstGeom prst="rect">
            <a:avLst/>
          </a:prstGeom>
          <a:noFill/>
          <a:ln/>
        </p:spPr>
        <p:txBody>
          <a:bodyPr wrap="square" lIns="0" tIns="0" rIns="0" bIns="0" rtlCol="0" anchor="t"/>
          <a:lstStyle/>
          <a:p>
            <a:pPr marL="0" indent="0" algn="l">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Giới thiệu về cách chuẩn bị bàn ăn</a:t>
            </a:r>
            <a:endParaRPr lang="en-US" sz="4900" dirty="0"/>
          </a:p>
        </p:txBody>
      </p:sp>
      <p:sp>
        <p:nvSpPr>
          <p:cNvPr id="4" name="Text 1"/>
          <p:cNvSpPr/>
          <p:nvPr/>
        </p:nvSpPr>
        <p:spPr>
          <a:xfrm>
            <a:off x="6280190" y="4194096"/>
            <a:ext cx="75564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Chào mừng đến với buổi học về chuẩn bị bàn ăn! Buổi học này sẽ giúp bạn nắm vững các kỹ năng cơ bản để chuẩn bị một bàn ăn trang trọng và ấm cúng.</a:t>
            </a:r>
            <a:endParaRPr lang="en-US" sz="1750" dirty="0"/>
          </a:p>
        </p:txBody>
      </p:sp>
      <p:sp>
        <p:nvSpPr>
          <p:cNvPr id="5" name="Shape 2"/>
          <p:cNvSpPr/>
          <p:nvPr/>
        </p:nvSpPr>
        <p:spPr>
          <a:xfrm>
            <a:off x="6280190" y="5554861"/>
            <a:ext cx="362903" cy="362903"/>
          </a:xfrm>
          <a:prstGeom prst="roundRect">
            <a:avLst>
              <a:gd name="adj" fmla="val 25194296"/>
            </a:avLst>
          </a:prstGeom>
          <a:solidFill>
            <a:srgbClr val="3F4D89"/>
          </a:solidFill>
          <a:ln w="7620">
            <a:solidFill>
              <a:srgbClr val="FFFFFF"/>
            </a:solidFill>
            <a:prstDash val="solid"/>
          </a:ln>
        </p:spPr>
      </p:sp>
      <p:sp>
        <p:nvSpPr>
          <p:cNvPr id="6" name="Text 3"/>
          <p:cNvSpPr/>
          <p:nvPr/>
        </p:nvSpPr>
        <p:spPr>
          <a:xfrm>
            <a:off x="6397466" y="5687497"/>
            <a:ext cx="128349" cy="97512"/>
          </a:xfrm>
          <a:prstGeom prst="rect">
            <a:avLst/>
          </a:prstGeom>
          <a:noFill/>
          <a:ln/>
        </p:spPr>
        <p:txBody>
          <a:bodyPr wrap="none" lIns="0" tIns="0" rIns="0" bIns="0" rtlCol="0" anchor="t"/>
          <a:lstStyle/>
          <a:p>
            <a:pPr marL="0" indent="0" algn="ctr">
              <a:lnSpc>
                <a:spcPts val="750"/>
              </a:lnSpc>
              <a:buNone/>
            </a:pPr>
            <a:r>
              <a:rPr lang="en-US" sz="750" kern="0" spc="-36" dirty="0">
                <a:solidFill>
                  <a:srgbClr val="FFFFFF"/>
                </a:solidFill>
                <a:latin typeface="Inter Medium" pitchFamily="34" charset="0"/>
                <a:ea typeface="Inter Medium" pitchFamily="34" charset="-122"/>
                <a:cs typeface="Inter Medium" pitchFamily="34" charset="-120"/>
              </a:rPr>
              <a:t>NT</a:t>
            </a:r>
            <a:endParaRPr lang="en-US" sz="750" dirty="0"/>
          </a:p>
        </p:txBody>
      </p:sp>
      <p:sp>
        <p:nvSpPr>
          <p:cNvPr id="7" name="Text 4"/>
          <p:cNvSpPr/>
          <p:nvPr/>
        </p:nvSpPr>
        <p:spPr>
          <a:xfrm>
            <a:off x="6756440" y="5537954"/>
            <a:ext cx="3714869"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72525"/>
                </a:solidFill>
                <a:latin typeface="Inter Bold" pitchFamily="34" charset="0"/>
                <a:ea typeface="Inter Bold" pitchFamily="34" charset="-122"/>
                <a:cs typeface="Inter Bold" pitchFamily="34" charset="-120"/>
              </a:rPr>
              <a:t>bởi Nguyễn  Thị Huyền Trâm</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77240" y="611624"/>
            <a:ext cx="7589520" cy="1526858"/>
          </a:xfrm>
          <a:prstGeom prst="rect">
            <a:avLst/>
          </a:prstGeom>
          <a:noFill/>
          <a:ln/>
        </p:spPr>
        <p:txBody>
          <a:bodyPr wrap="square" lIns="0" tIns="0" rIns="0" bIns="0" rtlCol="0" anchor="t"/>
          <a:lstStyle/>
          <a:p>
            <a:pPr marL="0" indent="0" algn="l">
              <a:lnSpc>
                <a:spcPts val="6000"/>
              </a:lnSpc>
              <a:buNone/>
            </a:pPr>
            <a:r>
              <a:rPr lang="en-US" sz="4800" b="1" kern="0" spc="-96" dirty="0">
                <a:solidFill>
                  <a:srgbClr val="F95F88"/>
                </a:solidFill>
                <a:latin typeface="Petrona Bold" pitchFamily="34" charset="0"/>
                <a:ea typeface="Petrona Bold" pitchFamily="34" charset="-122"/>
                <a:cs typeface="Petrona Bold" pitchFamily="34" charset="-120"/>
              </a:rPr>
              <a:t>Tại sao cần chuẩn bị bàn ăn?</a:t>
            </a:r>
            <a:endParaRPr lang="en-US" sz="4800" dirty="0"/>
          </a:p>
        </p:txBody>
      </p:sp>
      <p:sp>
        <p:nvSpPr>
          <p:cNvPr id="4" name="Shape 1"/>
          <p:cNvSpPr/>
          <p:nvPr/>
        </p:nvSpPr>
        <p:spPr>
          <a:xfrm>
            <a:off x="777240" y="2721412"/>
            <a:ext cx="499705" cy="499705"/>
          </a:xfrm>
          <a:prstGeom prst="roundRect">
            <a:avLst>
              <a:gd name="adj" fmla="val 18667"/>
            </a:avLst>
          </a:prstGeom>
          <a:solidFill>
            <a:srgbClr val="E0D7F4"/>
          </a:solidFill>
          <a:ln w="7620">
            <a:solidFill>
              <a:srgbClr val="C6BDDA"/>
            </a:solidFill>
            <a:prstDash val="solid"/>
          </a:ln>
        </p:spPr>
      </p:sp>
      <p:sp>
        <p:nvSpPr>
          <p:cNvPr id="5" name="Text 2"/>
          <p:cNvSpPr/>
          <p:nvPr/>
        </p:nvSpPr>
        <p:spPr>
          <a:xfrm>
            <a:off x="1498997" y="2721412"/>
            <a:ext cx="3053834" cy="381714"/>
          </a:xfrm>
          <a:prstGeom prst="rect">
            <a:avLst/>
          </a:prstGeom>
          <a:noFill/>
          <a:ln/>
        </p:spPr>
        <p:txBody>
          <a:bodyPr wrap="none" lIns="0" tIns="0" rIns="0" bIns="0" rtlCol="0" anchor="t"/>
          <a:lstStyle/>
          <a:p>
            <a:pPr marL="0" indent="0" algn="l">
              <a:lnSpc>
                <a:spcPts val="3000"/>
              </a:lnSpc>
              <a:buNone/>
            </a:pPr>
            <a:r>
              <a:rPr lang="en-US" sz="2400" b="1" kern="0" spc="-48" dirty="0">
                <a:solidFill>
                  <a:srgbClr val="272525"/>
                </a:solidFill>
                <a:latin typeface="Petrona Bold" pitchFamily="34" charset="0"/>
                <a:ea typeface="Petrona Bold" pitchFamily="34" charset="-122"/>
                <a:cs typeface="Petrona Bold" pitchFamily="34" charset="-120"/>
              </a:rPr>
              <a:t>Tôn trọng</a:t>
            </a:r>
            <a:endParaRPr lang="en-US" sz="2400" dirty="0"/>
          </a:p>
        </p:txBody>
      </p:sp>
      <p:sp>
        <p:nvSpPr>
          <p:cNvPr id="6" name="Text 3"/>
          <p:cNvSpPr/>
          <p:nvPr/>
        </p:nvSpPr>
        <p:spPr>
          <a:xfrm>
            <a:off x="1498997" y="3236357"/>
            <a:ext cx="6867763" cy="355283"/>
          </a:xfrm>
          <a:prstGeom prst="rect">
            <a:avLst/>
          </a:prstGeom>
          <a:noFill/>
          <a:ln/>
        </p:spPr>
        <p:txBody>
          <a:bodyPr wrap="none" lIns="0" tIns="0" rIns="0" bIns="0" rtlCol="0" anchor="t"/>
          <a:lstStyle/>
          <a:p>
            <a:pPr marL="0" indent="0" algn="l">
              <a:lnSpc>
                <a:spcPts val="2750"/>
              </a:lnSpc>
              <a:buNone/>
            </a:pPr>
            <a:r>
              <a:rPr lang="en-US" sz="1700" kern="0" spc="-35" dirty="0">
                <a:solidFill>
                  <a:srgbClr val="272525"/>
                </a:solidFill>
                <a:latin typeface="Inter" pitchFamily="34" charset="0"/>
                <a:ea typeface="Inter" pitchFamily="34" charset="-122"/>
                <a:cs typeface="Inter" pitchFamily="34" charset="-120"/>
              </a:rPr>
              <a:t>Thể hiện sự tôn trọng với người dùng bữa.</a:t>
            </a:r>
            <a:endParaRPr lang="en-US" sz="1700" dirty="0"/>
          </a:p>
        </p:txBody>
      </p:sp>
      <p:sp>
        <p:nvSpPr>
          <p:cNvPr id="7" name="Shape 4"/>
          <p:cNvSpPr/>
          <p:nvPr/>
        </p:nvSpPr>
        <p:spPr>
          <a:xfrm>
            <a:off x="777240" y="4063484"/>
            <a:ext cx="499705" cy="499705"/>
          </a:xfrm>
          <a:prstGeom prst="roundRect">
            <a:avLst>
              <a:gd name="adj" fmla="val 18667"/>
            </a:avLst>
          </a:prstGeom>
          <a:solidFill>
            <a:srgbClr val="E0D7F4"/>
          </a:solidFill>
          <a:ln w="7620">
            <a:solidFill>
              <a:srgbClr val="C6BDDA"/>
            </a:solidFill>
            <a:prstDash val="solid"/>
          </a:ln>
        </p:spPr>
      </p:sp>
      <p:sp>
        <p:nvSpPr>
          <p:cNvPr id="8" name="Text 5"/>
          <p:cNvSpPr/>
          <p:nvPr/>
        </p:nvSpPr>
        <p:spPr>
          <a:xfrm>
            <a:off x="1498997" y="4063484"/>
            <a:ext cx="3053834" cy="381714"/>
          </a:xfrm>
          <a:prstGeom prst="rect">
            <a:avLst/>
          </a:prstGeom>
          <a:noFill/>
          <a:ln/>
        </p:spPr>
        <p:txBody>
          <a:bodyPr wrap="none" lIns="0" tIns="0" rIns="0" bIns="0" rtlCol="0" anchor="t"/>
          <a:lstStyle/>
          <a:p>
            <a:pPr marL="0" indent="0" algn="l">
              <a:lnSpc>
                <a:spcPts val="3000"/>
              </a:lnSpc>
              <a:buNone/>
            </a:pPr>
            <a:r>
              <a:rPr lang="en-US" sz="2400" b="1" kern="0" spc="-48" dirty="0">
                <a:solidFill>
                  <a:srgbClr val="272525"/>
                </a:solidFill>
                <a:latin typeface="Petrona Bold" pitchFamily="34" charset="0"/>
                <a:ea typeface="Petrona Bold" pitchFamily="34" charset="-122"/>
                <a:cs typeface="Petrona Bold" pitchFamily="34" charset="-120"/>
              </a:rPr>
              <a:t>Ấm cúng</a:t>
            </a:r>
            <a:endParaRPr lang="en-US" sz="2400" dirty="0"/>
          </a:p>
        </p:txBody>
      </p:sp>
      <p:sp>
        <p:nvSpPr>
          <p:cNvPr id="9" name="Text 6"/>
          <p:cNvSpPr/>
          <p:nvPr/>
        </p:nvSpPr>
        <p:spPr>
          <a:xfrm>
            <a:off x="1498997" y="4578429"/>
            <a:ext cx="6867763" cy="355283"/>
          </a:xfrm>
          <a:prstGeom prst="rect">
            <a:avLst/>
          </a:prstGeom>
          <a:noFill/>
          <a:ln/>
        </p:spPr>
        <p:txBody>
          <a:bodyPr wrap="none" lIns="0" tIns="0" rIns="0" bIns="0" rtlCol="0" anchor="t"/>
          <a:lstStyle/>
          <a:p>
            <a:pPr marL="0" indent="0" algn="l">
              <a:lnSpc>
                <a:spcPts val="2750"/>
              </a:lnSpc>
              <a:buNone/>
            </a:pPr>
            <a:r>
              <a:rPr lang="en-US" sz="1700" kern="0" spc="-35" dirty="0">
                <a:solidFill>
                  <a:srgbClr val="272525"/>
                </a:solidFill>
                <a:latin typeface="Inter" pitchFamily="34" charset="0"/>
                <a:ea typeface="Inter" pitchFamily="34" charset="-122"/>
                <a:cs typeface="Inter" pitchFamily="34" charset="-120"/>
              </a:rPr>
              <a:t>Tạo không khí trang trọng, ấm cúng.</a:t>
            </a:r>
            <a:endParaRPr lang="en-US" sz="1700" dirty="0"/>
          </a:p>
        </p:txBody>
      </p:sp>
      <p:sp>
        <p:nvSpPr>
          <p:cNvPr id="10" name="Shape 7"/>
          <p:cNvSpPr/>
          <p:nvPr/>
        </p:nvSpPr>
        <p:spPr>
          <a:xfrm>
            <a:off x="777240" y="5405557"/>
            <a:ext cx="499705" cy="499705"/>
          </a:xfrm>
          <a:prstGeom prst="roundRect">
            <a:avLst>
              <a:gd name="adj" fmla="val 18667"/>
            </a:avLst>
          </a:prstGeom>
          <a:solidFill>
            <a:srgbClr val="E0D7F4"/>
          </a:solidFill>
          <a:ln w="7620">
            <a:solidFill>
              <a:srgbClr val="C6BDDA"/>
            </a:solidFill>
            <a:prstDash val="solid"/>
          </a:ln>
        </p:spPr>
      </p:sp>
      <p:sp>
        <p:nvSpPr>
          <p:cNvPr id="11" name="Text 8"/>
          <p:cNvSpPr/>
          <p:nvPr/>
        </p:nvSpPr>
        <p:spPr>
          <a:xfrm>
            <a:off x="1498997" y="5405557"/>
            <a:ext cx="3053834" cy="381714"/>
          </a:xfrm>
          <a:prstGeom prst="rect">
            <a:avLst/>
          </a:prstGeom>
          <a:noFill/>
          <a:ln/>
        </p:spPr>
        <p:txBody>
          <a:bodyPr wrap="none" lIns="0" tIns="0" rIns="0" bIns="0" rtlCol="0" anchor="t"/>
          <a:lstStyle/>
          <a:p>
            <a:pPr marL="0" indent="0" algn="l">
              <a:lnSpc>
                <a:spcPts val="3000"/>
              </a:lnSpc>
              <a:buNone/>
            </a:pPr>
            <a:r>
              <a:rPr lang="en-US" sz="2400" b="1" kern="0" spc="-48" dirty="0">
                <a:solidFill>
                  <a:srgbClr val="272525"/>
                </a:solidFill>
                <a:latin typeface="Petrona Bold" pitchFamily="34" charset="0"/>
                <a:ea typeface="Petrona Bold" pitchFamily="34" charset="-122"/>
                <a:cs typeface="Petrona Bold" pitchFamily="34" charset="-120"/>
              </a:rPr>
              <a:t>Ngon miệng</a:t>
            </a:r>
            <a:endParaRPr lang="en-US" sz="2400" dirty="0"/>
          </a:p>
        </p:txBody>
      </p:sp>
      <p:sp>
        <p:nvSpPr>
          <p:cNvPr id="12" name="Text 9"/>
          <p:cNvSpPr/>
          <p:nvPr/>
        </p:nvSpPr>
        <p:spPr>
          <a:xfrm>
            <a:off x="1498997" y="5920502"/>
            <a:ext cx="6867763" cy="355283"/>
          </a:xfrm>
          <a:prstGeom prst="rect">
            <a:avLst/>
          </a:prstGeom>
          <a:noFill/>
          <a:ln/>
        </p:spPr>
        <p:txBody>
          <a:bodyPr wrap="none" lIns="0" tIns="0" rIns="0" bIns="0" rtlCol="0" anchor="t"/>
          <a:lstStyle/>
          <a:p>
            <a:pPr marL="0" indent="0" algn="l">
              <a:lnSpc>
                <a:spcPts val="2750"/>
              </a:lnSpc>
              <a:buNone/>
            </a:pPr>
            <a:r>
              <a:rPr lang="en-US" sz="1700" kern="0" spc="-35" dirty="0">
                <a:solidFill>
                  <a:srgbClr val="272525"/>
                </a:solidFill>
                <a:latin typeface="Inter" pitchFamily="34" charset="0"/>
                <a:ea typeface="Inter" pitchFamily="34" charset="-122"/>
                <a:cs typeface="Inter" pitchFamily="34" charset="-120"/>
              </a:rPr>
              <a:t>Góp phần tăng thêm sự ngon miệng.</a:t>
            </a:r>
            <a:endParaRPr lang="en-US" sz="1700" dirty="0"/>
          </a:p>
        </p:txBody>
      </p:sp>
      <p:sp>
        <p:nvSpPr>
          <p:cNvPr id="13" name="Shape 10"/>
          <p:cNvSpPr/>
          <p:nvPr/>
        </p:nvSpPr>
        <p:spPr>
          <a:xfrm>
            <a:off x="777240" y="6747629"/>
            <a:ext cx="499705" cy="499705"/>
          </a:xfrm>
          <a:prstGeom prst="roundRect">
            <a:avLst>
              <a:gd name="adj" fmla="val 18667"/>
            </a:avLst>
          </a:prstGeom>
          <a:solidFill>
            <a:srgbClr val="E0D7F4"/>
          </a:solidFill>
          <a:ln w="7620">
            <a:solidFill>
              <a:srgbClr val="C6BDDA"/>
            </a:solidFill>
            <a:prstDash val="solid"/>
          </a:ln>
        </p:spPr>
      </p:sp>
      <p:sp>
        <p:nvSpPr>
          <p:cNvPr id="14" name="Text 11"/>
          <p:cNvSpPr/>
          <p:nvPr/>
        </p:nvSpPr>
        <p:spPr>
          <a:xfrm>
            <a:off x="1498997" y="6747629"/>
            <a:ext cx="3053834" cy="381714"/>
          </a:xfrm>
          <a:prstGeom prst="rect">
            <a:avLst/>
          </a:prstGeom>
          <a:noFill/>
          <a:ln/>
        </p:spPr>
        <p:txBody>
          <a:bodyPr wrap="none" lIns="0" tIns="0" rIns="0" bIns="0" rtlCol="0" anchor="t"/>
          <a:lstStyle/>
          <a:p>
            <a:pPr marL="0" indent="0" algn="l">
              <a:lnSpc>
                <a:spcPts val="3000"/>
              </a:lnSpc>
              <a:buNone/>
            </a:pPr>
            <a:r>
              <a:rPr lang="en-US" sz="2400" b="1" kern="0" spc="-48" dirty="0">
                <a:solidFill>
                  <a:srgbClr val="272525"/>
                </a:solidFill>
                <a:latin typeface="Petrona Bold" pitchFamily="34" charset="0"/>
                <a:ea typeface="Petrona Bold" pitchFamily="34" charset="-122"/>
                <a:cs typeface="Petrona Bold" pitchFamily="34" charset="-120"/>
              </a:rPr>
              <a:t>Tỉ mỉ</a:t>
            </a:r>
            <a:endParaRPr lang="en-US" sz="2400" dirty="0"/>
          </a:p>
        </p:txBody>
      </p:sp>
      <p:sp>
        <p:nvSpPr>
          <p:cNvPr id="15" name="Text 12"/>
          <p:cNvSpPr/>
          <p:nvPr/>
        </p:nvSpPr>
        <p:spPr>
          <a:xfrm>
            <a:off x="1498997" y="7262574"/>
            <a:ext cx="6867763" cy="355283"/>
          </a:xfrm>
          <a:prstGeom prst="rect">
            <a:avLst/>
          </a:prstGeom>
          <a:noFill/>
          <a:ln/>
        </p:spPr>
        <p:txBody>
          <a:bodyPr wrap="none" lIns="0" tIns="0" rIns="0" bIns="0" rtlCol="0" anchor="t"/>
          <a:lstStyle/>
          <a:p>
            <a:pPr marL="0" indent="0" algn="l">
              <a:lnSpc>
                <a:spcPts val="2750"/>
              </a:lnSpc>
              <a:buNone/>
            </a:pPr>
            <a:r>
              <a:rPr lang="en-US" sz="1700" kern="0" spc="-35" dirty="0">
                <a:solidFill>
                  <a:srgbClr val="272525"/>
                </a:solidFill>
                <a:latin typeface="Inter" pitchFamily="34" charset="0"/>
                <a:ea typeface="Inter" pitchFamily="34" charset="-122"/>
                <a:cs typeface="Inter" pitchFamily="34" charset="-120"/>
              </a:rPr>
              <a:t>Rèn luyện tính tỉ mỉ, cẩn thận.</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762839"/>
            <a:ext cx="6237684" cy="779621"/>
          </a:xfrm>
          <a:prstGeom prst="rect">
            <a:avLst/>
          </a:prstGeom>
          <a:noFill/>
          <a:ln/>
        </p:spPr>
        <p:txBody>
          <a:bodyPr wrap="none" lIns="0" tIns="0" rIns="0" bIns="0" rtlCol="0" anchor="t"/>
          <a:lstStyle/>
          <a:p>
            <a:pPr marL="0" indent="0" algn="l">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Các vật dụng cần thiết</a:t>
            </a:r>
            <a:endParaRPr lang="en-US" sz="4900" dirty="0"/>
          </a:p>
        </p:txBody>
      </p:sp>
      <p:pic>
        <p:nvPicPr>
          <p:cNvPr id="4" name="Image 1" descr="preencoded.png"/>
          <p:cNvPicPr>
            <a:picLocks noChangeAspect="1"/>
          </p:cNvPicPr>
          <p:nvPr/>
        </p:nvPicPr>
        <p:blipFill>
          <a:blip r:embed="rId4"/>
          <a:stretch>
            <a:fillRect/>
          </a:stretch>
        </p:blipFill>
        <p:spPr>
          <a:xfrm>
            <a:off x="793790" y="2922270"/>
            <a:ext cx="250627" cy="250627"/>
          </a:xfrm>
          <a:prstGeom prst="rect">
            <a:avLst/>
          </a:prstGeom>
        </p:spPr>
      </p:pic>
      <p:sp>
        <p:nvSpPr>
          <p:cNvPr id="5" name="Text 1"/>
          <p:cNvSpPr/>
          <p:nvPr/>
        </p:nvSpPr>
        <p:spPr>
          <a:xfrm>
            <a:off x="1271230" y="2882622"/>
            <a:ext cx="1814513" cy="779859"/>
          </a:xfrm>
          <a:prstGeom prst="rect">
            <a:avLst/>
          </a:prstGeom>
          <a:noFill/>
          <a:ln/>
        </p:spPr>
        <p:txBody>
          <a:bodyPr wrap="square" lIns="0" tIns="0" rIns="0" bIns="0" rtlCol="0" anchor="t"/>
          <a:lstStyle/>
          <a:p>
            <a:pPr marL="0" indent="0" algn="l">
              <a:lnSpc>
                <a:spcPts val="3050"/>
              </a:lnSpc>
              <a:buNone/>
            </a:pPr>
            <a:r>
              <a:rPr lang="en-US" sz="2450" b="1" kern="0" spc="-49" dirty="0">
                <a:solidFill>
                  <a:srgbClr val="272525"/>
                </a:solidFill>
                <a:latin typeface="Petrona Bold" pitchFamily="34" charset="0"/>
                <a:ea typeface="Petrona Bold" pitchFamily="34" charset="-122"/>
                <a:cs typeface="Petrona Bold" pitchFamily="34" charset="-120"/>
              </a:rPr>
              <a:t>Khăn trải bàn</a:t>
            </a:r>
            <a:endParaRPr lang="en-US" sz="2450" dirty="0"/>
          </a:p>
        </p:txBody>
      </p:sp>
      <p:pic>
        <p:nvPicPr>
          <p:cNvPr id="6" name="Image 2" descr="preencoded.png"/>
          <p:cNvPicPr>
            <a:picLocks noChangeAspect="1"/>
          </p:cNvPicPr>
          <p:nvPr/>
        </p:nvPicPr>
        <p:blipFill>
          <a:blip r:embed="rId5"/>
          <a:stretch>
            <a:fillRect/>
          </a:stretch>
        </p:blipFill>
        <p:spPr>
          <a:xfrm>
            <a:off x="3425904" y="2922270"/>
            <a:ext cx="250746" cy="250746"/>
          </a:xfrm>
          <a:prstGeom prst="rect">
            <a:avLst/>
          </a:prstGeom>
        </p:spPr>
      </p:pic>
      <p:sp>
        <p:nvSpPr>
          <p:cNvPr id="7" name="Text 2"/>
          <p:cNvSpPr/>
          <p:nvPr/>
        </p:nvSpPr>
        <p:spPr>
          <a:xfrm>
            <a:off x="3903464" y="2882622"/>
            <a:ext cx="1814513"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272525"/>
                </a:solidFill>
                <a:latin typeface="Petrona Bold" pitchFamily="34" charset="0"/>
                <a:ea typeface="Petrona Bold" pitchFamily="34" charset="-122"/>
                <a:cs typeface="Petrona Bold" pitchFamily="34" charset="-120"/>
              </a:rPr>
              <a:t>Đĩa các loại</a:t>
            </a:r>
            <a:endParaRPr lang="en-US" sz="2450" dirty="0"/>
          </a:p>
        </p:txBody>
      </p:sp>
      <p:pic>
        <p:nvPicPr>
          <p:cNvPr id="8" name="Image 3" descr="preencoded.png"/>
          <p:cNvPicPr>
            <a:picLocks noChangeAspect="1"/>
          </p:cNvPicPr>
          <p:nvPr/>
        </p:nvPicPr>
        <p:blipFill>
          <a:blip r:embed="rId6"/>
          <a:stretch>
            <a:fillRect/>
          </a:stretch>
        </p:blipFill>
        <p:spPr>
          <a:xfrm>
            <a:off x="6058138" y="2922270"/>
            <a:ext cx="250627" cy="250627"/>
          </a:xfrm>
          <a:prstGeom prst="rect">
            <a:avLst/>
          </a:prstGeom>
        </p:spPr>
      </p:pic>
      <p:sp>
        <p:nvSpPr>
          <p:cNvPr id="9" name="Text 3"/>
          <p:cNvSpPr/>
          <p:nvPr/>
        </p:nvSpPr>
        <p:spPr>
          <a:xfrm>
            <a:off x="6535579" y="2882622"/>
            <a:ext cx="1814513"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272525"/>
                </a:solidFill>
                <a:latin typeface="Petrona Bold" pitchFamily="34" charset="0"/>
                <a:ea typeface="Petrona Bold" pitchFamily="34" charset="-122"/>
                <a:cs typeface="Petrona Bold" pitchFamily="34" charset="-120"/>
              </a:rPr>
              <a:t>Dao, dĩa, thìa</a:t>
            </a:r>
            <a:endParaRPr lang="en-US" sz="2450" dirty="0"/>
          </a:p>
        </p:txBody>
      </p:sp>
      <p:pic>
        <p:nvPicPr>
          <p:cNvPr id="10" name="Image 4" descr="preencoded.png"/>
          <p:cNvPicPr>
            <a:picLocks noChangeAspect="1"/>
          </p:cNvPicPr>
          <p:nvPr/>
        </p:nvPicPr>
        <p:blipFill>
          <a:blip r:embed="rId7"/>
          <a:stretch>
            <a:fillRect/>
          </a:stretch>
        </p:blipFill>
        <p:spPr>
          <a:xfrm>
            <a:off x="793790" y="4382572"/>
            <a:ext cx="250627" cy="250627"/>
          </a:xfrm>
          <a:prstGeom prst="rect">
            <a:avLst/>
          </a:prstGeom>
        </p:spPr>
      </p:pic>
      <p:sp>
        <p:nvSpPr>
          <p:cNvPr id="11" name="Text 4"/>
          <p:cNvSpPr/>
          <p:nvPr/>
        </p:nvSpPr>
        <p:spPr>
          <a:xfrm>
            <a:off x="1271230" y="4342924"/>
            <a:ext cx="1814513" cy="779859"/>
          </a:xfrm>
          <a:prstGeom prst="rect">
            <a:avLst/>
          </a:prstGeom>
          <a:noFill/>
          <a:ln/>
        </p:spPr>
        <p:txBody>
          <a:bodyPr wrap="square" lIns="0" tIns="0" rIns="0" bIns="0" rtlCol="0" anchor="t"/>
          <a:lstStyle/>
          <a:p>
            <a:pPr marL="0" indent="0" algn="l">
              <a:lnSpc>
                <a:spcPts val="3050"/>
              </a:lnSpc>
              <a:buNone/>
            </a:pPr>
            <a:r>
              <a:rPr lang="en-US" sz="2450" b="1" kern="0" spc="-49" dirty="0">
                <a:solidFill>
                  <a:srgbClr val="272525"/>
                </a:solidFill>
                <a:latin typeface="Petrona Bold" pitchFamily="34" charset="0"/>
                <a:ea typeface="Petrona Bold" pitchFamily="34" charset="-122"/>
                <a:cs typeface="Petrona Bold" pitchFamily="34" charset="-120"/>
              </a:rPr>
              <a:t>Ly uống nước</a:t>
            </a:r>
            <a:endParaRPr lang="en-US" sz="2450" dirty="0"/>
          </a:p>
        </p:txBody>
      </p:sp>
      <p:sp>
        <p:nvSpPr>
          <p:cNvPr id="12" name="Text 5"/>
          <p:cNvSpPr/>
          <p:nvPr/>
        </p:nvSpPr>
        <p:spPr>
          <a:xfrm>
            <a:off x="793790" y="5377934"/>
            <a:ext cx="7556421" cy="1088708"/>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Để có một bàn ăn hoàn hảo, bạn cần chuẩn bị đầy đủ các vật dụng cơ bản. Khăn trải bàn tạo sự trang trọng, đĩa các loại phù hợp với món ăn, và bộ dao dĩa thìa sang trọng.</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59606" y="518517"/>
            <a:ext cx="7839194" cy="647819"/>
          </a:xfrm>
          <a:prstGeom prst="rect">
            <a:avLst/>
          </a:prstGeom>
          <a:noFill/>
          <a:ln/>
        </p:spPr>
        <p:txBody>
          <a:bodyPr wrap="none" lIns="0" tIns="0" rIns="0" bIns="0" rtlCol="0" anchor="t"/>
          <a:lstStyle/>
          <a:p>
            <a:pPr marL="0" indent="0" algn="l">
              <a:lnSpc>
                <a:spcPts val="5100"/>
              </a:lnSpc>
              <a:buNone/>
            </a:pPr>
            <a:r>
              <a:rPr lang="en-US" sz="4050" b="1" kern="0" spc="-82" dirty="0">
                <a:solidFill>
                  <a:srgbClr val="F95F88"/>
                </a:solidFill>
                <a:latin typeface="Petrona Bold" pitchFamily="34" charset="0"/>
                <a:ea typeface="Petrona Bold" pitchFamily="34" charset="-122"/>
                <a:cs typeface="Petrona Bold" pitchFamily="34" charset="-120"/>
              </a:rPr>
              <a:t>Hướng dẫn chuẩn bị bàn ăn cơ bản</a:t>
            </a:r>
            <a:endParaRPr lang="en-US" sz="4050" dirty="0"/>
          </a:p>
        </p:txBody>
      </p:sp>
      <p:pic>
        <p:nvPicPr>
          <p:cNvPr id="3" name="Image 0" descr="preencoded.png"/>
          <p:cNvPicPr>
            <a:picLocks noChangeAspect="1"/>
          </p:cNvPicPr>
          <p:nvPr/>
        </p:nvPicPr>
        <p:blipFill>
          <a:blip r:embed="rId3"/>
          <a:stretch>
            <a:fillRect/>
          </a:stretch>
        </p:blipFill>
        <p:spPr>
          <a:xfrm>
            <a:off x="659606" y="1543288"/>
            <a:ext cx="942380" cy="1130856"/>
          </a:xfrm>
          <a:prstGeom prst="rect">
            <a:avLst/>
          </a:prstGeom>
        </p:spPr>
      </p:pic>
      <p:sp>
        <p:nvSpPr>
          <p:cNvPr id="4" name="Text 1"/>
          <p:cNvSpPr/>
          <p:nvPr/>
        </p:nvSpPr>
        <p:spPr>
          <a:xfrm>
            <a:off x="1884640" y="1731764"/>
            <a:ext cx="2591514" cy="323969"/>
          </a:xfrm>
          <a:prstGeom prst="rect">
            <a:avLst/>
          </a:prstGeom>
          <a:noFill/>
          <a:ln/>
        </p:spPr>
        <p:txBody>
          <a:bodyPr wrap="none" lIns="0" tIns="0" rIns="0" bIns="0" rtlCol="0" anchor="t"/>
          <a:lstStyle/>
          <a:p>
            <a:pPr marL="0" indent="0" algn="l">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Trải khăn</a:t>
            </a:r>
            <a:endParaRPr lang="en-US" sz="2000" dirty="0"/>
          </a:p>
        </p:txBody>
      </p:sp>
      <p:pic>
        <p:nvPicPr>
          <p:cNvPr id="5" name="Image 1" descr="preencoded.png"/>
          <p:cNvPicPr>
            <a:picLocks noChangeAspect="1"/>
          </p:cNvPicPr>
          <p:nvPr/>
        </p:nvPicPr>
        <p:blipFill>
          <a:blip r:embed="rId4"/>
          <a:stretch>
            <a:fillRect/>
          </a:stretch>
        </p:blipFill>
        <p:spPr>
          <a:xfrm>
            <a:off x="659606" y="2674144"/>
            <a:ext cx="942380" cy="1130856"/>
          </a:xfrm>
          <a:prstGeom prst="rect">
            <a:avLst/>
          </a:prstGeom>
        </p:spPr>
      </p:pic>
      <p:sp>
        <p:nvSpPr>
          <p:cNvPr id="6" name="Text 2"/>
          <p:cNvSpPr/>
          <p:nvPr/>
        </p:nvSpPr>
        <p:spPr>
          <a:xfrm>
            <a:off x="1884640" y="2862620"/>
            <a:ext cx="2591514" cy="323969"/>
          </a:xfrm>
          <a:prstGeom prst="rect">
            <a:avLst/>
          </a:prstGeom>
          <a:noFill/>
          <a:ln/>
        </p:spPr>
        <p:txBody>
          <a:bodyPr wrap="none" lIns="0" tIns="0" rIns="0" bIns="0" rtlCol="0" anchor="t"/>
          <a:lstStyle/>
          <a:p>
            <a:pPr marL="0" indent="0" algn="l">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Đặt đĩa</a:t>
            </a:r>
            <a:endParaRPr lang="en-US" sz="2000" dirty="0"/>
          </a:p>
        </p:txBody>
      </p:sp>
      <p:pic>
        <p:nvPicPr>
          <p:cNvPr id="7" name="Image 2" descr="preencoded.png"/>
          <p:cNvPicPr>
            <a:picLocks noChangeAspect="1"/>
          </p:cNvPicPr>
          <p:nvPr/>
        </p:nvPicPr>
        <p:blipFill>
          <a:blip r:embed="rId5"/>
          <a:stretch>
            <a:fillRect/>
          </a:stretch>
        </p:blipFill>
        <p:spPr>
          <a:xfrm>
            <a:off x="659606" y="3804999"/>
            <a:ext cx="942380" cy="1130856"/>
          </a:xfrm>
          <a:prstGeom prst="rect">
            <a:avLst/>
          </a:prstGeom>
        </p:spPr>
      </p:pic>
      <p:sp>
        <p:nvSpPr>
          <p:cNvPr id="8" name="Text 3"/>
          <p:cNvSpPr/>
          <p:nvPr/>
        </p:nvSpPr>
        <p:spPr>
          <a:xfrm>
            <a:off x="1884640" y="3993475"/>
            <a:ext cx="2591514" cy="323969"/>
          </a:xfrm>
          <a:prstGeom prst="rect">
            <a:avLst/>
          </a:prstGeom>
          <a:noFill/>
          <a:ln/>
        </p:spPr>
        <p:txBody>
          <a:bodyPr wrap="none" lIns="0" tIns="0" rIns="0" bIns="0" rtlCol="0" anchor="t"/>
          <a:lstStyle/>
          <a:p>
            <a:pPr marL="0" indent="0" algn="l">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Dao dĩa</a:t>
            </a:r>
            <a:endParaRPr lang="en-US" sz="2000" dirty="0"/>
          </a:p>
        </p:txBody>
      </p:sp>
      <p:pic>
        <p:nvPicPr>
          <p:cNvPr id="9" name="Image 3" descr="preencoded.png"/>
          <p:cNvPicPr>
            <a:picLocks noChangeAspect="1"/>
          </p:cNvPicPr>
          <p:nvPr/>
        </p:nvPicPr>
        <p:blipFill>
          <a:blip r:embed="rId6"/>
          <a:stretch>
            <a:fillRect/>
          </a:stretch>
        </p:blipFill>
        <p:spPr>
          <a:xfrm>
            <a:off x="659606" y="4935855"/>
            <a:ext cx="942380" cy="1130856"/>
          </a:xfrm>
          <a:prstGeom prst="rect">
            <a:avLst/>
          </a:prstGeom>
        </p:spPr>
      </p:pic>
      <p:sp>
        <p:nvSpPr>
          <p:cNvPr id="10" name="Text 4"/>
          <p:cNvSpPr/>
          <p:nvPr/>
        </p:nvSpPr>
        <p:spPr>
          <a:xfrm>
            <a:off x="1884640" y="5124331"/>
            <a:ext cx="2591514" cy="323969"/>
          </a:xfrm>
          <a:prstGeom prst="rect">
            <a:avLst/>
          </a:prstGeom>
          <a:noFill/>
          <a:ln/>
        </p:spPr>
        <p:txBody>
          <a:bodyPr wrap="none" lIns="0" tIns="0" rIns="0" bIns="0" rtlCol="0" anchor="t"/>
          <a:lstStyle/>
          <a:p>
            <a:pPr marL="0" indent="0" algn="l">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Đặt ly</a:t>
            </a:r>
            <a:endParaRPr lang="en-US" sz="2000" dirty="0"/>
          </a:p>
        </p:txBody>
      </p:sp>
      <p:pic>
        <p:nvPicPr>
          <p:cNvPr id="11" name="Image 4" descr="preencoded.png"/>
          <p:cNvPicPr>
            <a:picLocks noChangeAspect="1"/>
          </p:cNvPicPr>
          <p:nvPr/>
        </p:nvPicPr>
        <p:blipFill>
          <a:blip r:embed="rId7"/>
          <a:stretch>
            <a:fillRect/>
          </a:stretch>
        </p:blipFill>
        <p:spPr>
          <a:xfrm>
            <a:off x="659606" y="6066711"/>
            <a:ext cx="942380" cy="1130856"/>
          </a:xfrm>
          <a:prstGeom prst="rect">
            <a:avLst/>
          </a:prstGeom>
        </p:spPr>
      </p:pic>
      <p:sp>
        <p:nvSpPr>
          <p:cNvPr id="12" name="Text 5"/>
          <p:cNvSpPr/>
          <p:nvPr/>
        </p:nvSpPr>
        <p:spPr>
          <a:xfrm>
            <a:off x="1884640" y="6255187"/>
            <a:ext cx="2591514" cy="323969"/>
          </a:xfrm>
          <a:prstGeom prst="rect">
            <a:avLst/>
          </a:prstGeom>
          <a:noFill/>
          <a:ln/>
        </p:spPr>
        <p:txBody>
          <a:bodyPr wrap="none" lIns="0" tIns="0" rIns="0" bIns="0" rtlCol="0" anchor="t"/>
          <a:lstStyle/>
          <a:p>
            <a:pPr marL="0" indent="0" algn="l">
              <a:lnSpc>
                <a:spcPts val="2550"/>
              </a:lnSpc>
              <a:buNone/>
            </a:pPr>
            <a:r>
              <a:rPr lang="en-US" sz="2000" b="1" kern="0" spc="-41" dirty="0">
                <a:solidFill>
                  <a:srgbClr val="272525"/>
                </a:solidFill>
                <a:latin typeface="Petrona Bold" pitchFamily="34" charset="0"/>
                <a:ea typeface="Petrona Bold" pitchFamily="34" charset="-122"/>
                <a:cs typeface="Petrona Bold" pitchFamily="34" charset="-120"/>
              </a:rPr>
              <a:t>Khăn ăn</a:t>
            </a:r>
            <a:endParaRPr lang="en-US" sz="2000" dirty="0"/>
          </a:p>
        </p:txBody>
      </p:sp>
      <p:sp>
        <p:nvSpPr>
          <p:cNvPr id="13" name="Text 6"/>
          <p:cNvSpPr/>
          <p:nvPr/>
        </p:nvSpPr>
        <p:spPr>
          <a:xfrm>
            <a:off x="659606" y="7409498"/>
            <a:ext cx="13311188" cy="301466"/>
          </a:xfrm>
          <a:prstGeom prst="rect">
            <a:avLst/>
          </a:prstGeom>
          <a:noFill/>
          <a:ln/>
        </p:spPr>
        <p:txBody>
          <a:bodyPr wrap="none" lIns="0" tIns="0" rIns="0" bIns="0" rtlCol="0" anchor="t"/>
          <a:lstStyle/>
          <a:p>
            <a:pPr marL="0" indent="0" algn="l">
              <a:lnSpc>
                <a:spcPts val="2350"/>
              </a:lnSpc>
              <a:buNone/>
            </a:pPr>
            <a:r>
              <a:rPr lang="en-US" sz="1450" kern="0" spc="-30" dirty="0">
                <a:solidFill>
                  <a:srgbClr val="272525"/>
                </a:solidFill>
                <a:latin typeface="Inter" pitchFamily="34" charset="0"/>
                <a:ea typeface="Inter" pitchFamily="34" charset="-122"/>
                <a:cs typeface="Inter" pitchFamily="34" charset="-120"/>
              </a:rPr>
              <a:t>Hãy bắt đầu với việc trải khăn bàn. Sau đó, đặt đĩa ăn chính ở giữa. Tiếp theo, đặt dĩa bên trái và dao bên phải. Đừng quên đặt ly nước phía trên dao.</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814751"/>
            <a:ext cx="7039928" cy="779621"/>
          </a:xfrm>
          <a:prstGeom prst="rect">
            <a:avLst/>
          </a:prstGeom>
          <a:noFill/>
          <a:ln/>
        </p:spPr>
        <p:txBody>
          <a:bodyPr wrap="none" lIns="0" tIns="0" rIns="0" bIns="0" rtlCol="0" anchor="t"/>
          <a:lstStyle/>
          <a:p>
            <a:pPr marL="0" indent="0" algn="l">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Chuẩn bị bàn ăn nâng cao</a:t>
            </a:r>
            <a:endParaRPr lang="en-US" sz="4900" dirty="0"/>
          </a:p>
        </p:txBody>
      </p:sp>
      <p:sp>
        <p:nvSpPr>
          <p:cNvPr id="3" name="Text 1"/>
          <p:cNvSpPr/>
          <p:nvPr/>
        </p:nvSpPr>
        <p:spPr>
          <a:xfrm>
            <a:off x="793790" y="3161348"/>
            <a:ext cx="2845594"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F95F88"/>
                </a:solidFill>
                <a:latin typeface="Petrona Bold" pitchFamily="34" charset="0"/>
                <a:ea typeface="Petrona Bold" pitchFamily="34" charset="-122"/>
                <a:cs typeface="Petrona Bold" pitchFamily="34" charset="-120"/>
              </a:rPr>
              <a:t>Các loại ly</a:t>
            </a:r>
            <a:endParaRPr lang="en-US" sz="2450" dirty="0"/>
          </a:p>
        </p:txBody>
      </p:sp>
      <p:sp>
        <p:nvSpPr>
          <p:cNvPr id="4" name="Text 2"/>
          <p:cNvSpPr/>
          <p:nvPr/>
        </p:nvSpPr>
        <p:spPr>
          <a:xfrm>
            <a:off x="793790" y="3778091"/>
            <a:ext cx="2845594" cy="1451610"/>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Sử dụng các loại ly khác nhau cho rượu vang đỏ, rượu vang trắng, champagne.</a:t>
            </a:r>
            <a:endParaRPr lang="en-US" sz="1750" dirty="0"/>
          </a:p>
        </p:txBody>
      </p:sp>
      <p:sp>
        <p:nvSpPr>
          <p:cNvPr id="5" name="Text 3"/>
          <p:cNvSpPr/>
          <p:nvPr/>
        </p:nvSpPr>
        <p:spPr>
          <a:xfrm>
            <a:off x="4200406" y="3161348"/>
            <a:ext cx="2845594"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F95F88"/>
                </a:solidFill>
                <a:latin typeface="Petrona Bold" pitchFamily="34" charset="0"/>
                <a:ea typeface="Petrona Bold" pitchFamily="34" charset="-122"/>
                <a:cs typeface="Petrona Bold" pitchFamily="34" charset="-120"/>
              </a:rPr>
              <a:t>Dao dĩa</a:t>
            </a:r>
            <a:endParaRPr lang="en-US" sz="2450" dirty="0"/>
          </a:p>
        </p:txBody>
      </p:sp>
      <p:sp>
        <p:nvSpPr>
          <p:cNvPr id="6" name="Text 4"/>
          <p:cNvSpPr/>
          <p:nvPr/>
        </p:nvSpPr>
        <p:spPr>
          <a:xfrm>
            <a:off x="4200406" y="3778091"/>
            <a:ext cx="2845594"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Cách sắp xếp dao, dĩa, thìa cho nhiều món ăn.</a:t>
            </a:r>
            <a:endParaRPr lang="en-US" sz="1750" dirty="0"/>
          </a:p>
        </p:txBody>
      </p:sp>
      <p:sp>
        <p:nvSpPr>
          <p:cNvPr id="7" name="Text 5"/>
          <p:cNvSpPr/>
          <p:nvPr/>
        </p:nvSpPr>
        <p:spPr>
          <a:xfrm>
            <a:off x="7607022" y="3161348"/>
            <a:ext cx="2845594"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F95F88"/>
                </a:solidFill>
                <a:latin typeface="Petrona Bold" pitchFamily="34" charset="0"/>
                <a:ea typeface="Petrona Bold" pitchFamily="34" charset="-122"/>
                <a:cs typeface="Petrona Bold" pitchFamily="34" charset="-120"/>
              </a:rPr>
              <a:t>Đĩa bánh mì</a:t>
            </a:r>
            <a:endParaRPr lang="en-US" sz="2450" dirty="0"/>
          </a:p>
        </p:txBody>
      </p:sp>
      <p:sp>
        <p:nvSpPr>
          <p:cNvPr id="8" name="Text 6"/>
          <p:cNvSpPr/>
          <p:nvPr/>
        </p:nvSpPr>
        <p:spPr>
          <a:xfrm>
            <a:off x="7607022" y="3778091"/>
            <a:ext cx="2845594"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Sử dụng đĩa bánh mì và dao phết bơ.</a:t>
            </a:r>
            <a:endParaRPr lang="en-US" sz="1750" dirty="0"/>
          </a:p>
        </p:txBody>
      </p:sp>
      <p:sp>
        <p:nvSpPr>
          <p:cNvPr id="9" name="Text 7"/>
          <p:cNvSpPr/>
          <p:nvPr/>
        </p:nvSpPr>
        <p:spPr>
          <a:xfrm>
            <a:off x="11013638" y="3161348"/>
            <a:ext cx="2845594"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F95F88"/>
                </a:solidFill>
                <a:latin typeface="Petrona Bold" pitchFamily="34" charset="0"/>
                <a:ea typeface="Petrona Bold" pitchFamily="34" charset="-122"/>
                <a:cs typeface="Petrona Bold" pitchFamily="34" charset="-120"/>
              </a:rPr>
              <a:t>Trang trí</a:t>
            </a:r>
            <a:endParaRPr lang="en-US" sz="2450" dirty="0"/>
          </a:p>
        </p:txBody>
      </p:sp>
      <p:sp>
        <p:nvSpPr>
          <p:cNvPr id="10" name="Text 8"/>
          <p:cNvSpPr/>
          <p:nvPr/>
        </p:nvSpPr>
        <p:spPr>
          <a:xfrm>
            <a:off x="11013638" y="3778091"/>
            <a:ext cx="2845594"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Trang trí bàn ăn với hoa, nến.</a:t>
            </a:r>
            <a:endParaRPr lang="en-US" sz="1750" dirty="0"/>
          </a:p>
        </p:txBody>
      </p:sp>
      <p:sp>
        <p:nvSpPr>
          <p:cNvPr id="11" name="Text 9"/>
          <p:cNvSpPr/>
          <p:nvPr/>
        </p:nvSpPr>
        <p:spPr>
          <a:xfrm>
            <a:off x="793790" y="5688925"/>
            <a:ext cx="13042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Nâng cao kỹ năng của bạn bằng cách học cách sử dụng các loại ly khác nhau. Sắp xếp dao dĩa cho nhiều món ăn. Trang trí bàn ăn với hoa và nến.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195"/>
          </a:xfrm>
          <a:prstGeom prst="rect">
            <a:avLst/>
          </a:prstGeom>
        </p:spPr>
      </p:pic>
      <p:sp>
        <p:nvSpPr>
          <p:cNvPr id="3" name="Text 0"/>
          <p:cNvSpPr/>
          <p:nvPr/>
        </p:nvSpPr>
        <p:spPr>
          <a:xfrm>
            <a:off x="690086" y="542211"/>
            <a:ext cx="5422106" cy="677704"/>
          </a:xfrm>
          <a:prstGeom prst="rect">
            <a:avLst/>
          </a:prstGeom>
          <a:noFill/>
          <a:ln/>
        </p:spPr>
        <p:txBody>
          <a:bodyPr wrap="none" lIns="0" tIns="0" rIns="0" bIns="0" rtlCol="0" anchor="t"/>
          <a:lstStyle/>
          <a:p>
            <a:pPr marL="0" indent="0" algn="l">
              <a:lnSpc>
                <a:spcPts val="5300"/>
              </a:lnSpc>
              <a:buNone/>
            </a:pPr>
            <a:r>
              <a:rPr lang="en-US" sz="4250" b="1" kern="0" spc="-85" dirty="0">
                <a:solidFill>
                  <a:srgbClr val="F95F88"/>
                </a:solidFill>
                <a:latin typeface="Petrona Bold" pitchFamily="34" charset="0"/>
                <a:ea typeface="Petrona Bold" pitchFamily="34" charset="-122"/>
                <a:cs typeface="Petrona Bold" pitchFamily="34" charset="-120"/>
              </a:rPr>
              <a:t>Những lỗi thường gặp</a:t>
            </a:r>
            <a:endParaRPr lang="en-US" sz="4250" dirty="0"/>
          </a:p>
        </p:txBody>
      </p:sp>
      <p:sp>
        <p:nvSpPr>
          <p:cNvPr id="4" name="Shape 1"/>
          <p:cNvSpPr/>
          <p:nvPr/>
        </p:nvSpPr>
        <p:spPr>
          <a:xfrm>
            <a:off x="690086" y="1515666"/>
            <a:ext cx="7763828" cy="1182053"/>
          </a:xfrm>
          <a:prstGeom prst="roundRect">
            <a:avLst>
              <a:gd name="adj" fmla="val 7006"/>
            </a:avLst>
          </a:prstGeom>
          <a:solidFill>
            <a:srgbClr val="E0D7F4"/>
          </a:solidFill>
          <a:ln w="7620">
            <a:solidFill>
              <a:srgbClr val="C6BDDA"/>
            </a:solidFill>
            <a:prstDash val="solid"/>
          </a:ln>
        </p:spPr>
      </p:sp>
      <p:sp>
        <p:nvSpPr>
          <p:cNvPr id="5" name="Text 2"/>
          <p:cNvSpPr/>
          <p:nvPr/>
        </p:nvSpPr>
        <p:spPr>
          <a:xfrm>
            <a:off x="894874" y="1720453"/>
            <a:ext cx="2711053" cy="338852"/>
          </a:xfrm>
          <a:prstGeom prst="rect">
            <a:avLst/>
          </a:prstGeom>
          <a:noFill/>
          <a:ln/>
        </p:spPr>
        <p:txBody>
          <a:bodyPr wrap="none" lIns="0" tIns="0" rIns="0" bIns="0" rtlCol="0" anchor="t"/>
          <a:lstStyle/>
          <a:p>
            <a:pPr marL="0" indent="0" algn="l">
              <a:lnSpc>
                <a:spcPts val="2650"/>
              </a:lnSpc>
              <a:buNone/>
            </a:pPr>
            <a:r>
              <a:rPr lang="en-US" sz="2100" b="1" kern="0" spc="-43" dirty="0">
                <a:solidFill>
                  <a:srgbClr val="272525"/>
                </a:solidFill>
                <a:latin typeface="Petrona Bold" pitchFamily="34" charset="0"/>
                <a:ea typeface="Petrona Bold" pitchFamily="34" charset="-122"/>
                <a:cs typeface="Petrona Bold" pitchFamily="34" charset="-120"/>
              </a:rPr>
              <a:t>Sai vị trí</a:t>
            </a:r>
            <a:endParaRPr lang="en-US" sz="2100" dirty="0"/>
          </a:p>
        </p:txBody>
      </p:sp>
      <p:sp>
        <p:nvSpPr>
          <p:cNvPr id="6" name="Text 3"/>
          <p:cNvSpPr/>
          <p:nvPr/>
        </p:nvSpPr>
        <p:spPr>
          <a:xfrm>
            <a:off x="894874" y="2177534"/>
            <a:ext cx="7354253" cy="315397"/>
          </a:xfrm>
          <a:prstGeom prst="rect">
            <a:avLst/>
          </a:prstGeom>
          <a:noFill/>
          <a:ln/>
        </p:spPr>
        <p:txBody>
          <a:bodyPr wrap="none" lIns="0" tIns="0" rIns="0" bIns="0" rtlCol="0" anchor="t"/>
          <a:lstStyle/>
          <a:p>
            <a:pPr marL="0" indent="0" algn="l">
              <a:lnSpc>
                <a:spcPts val="2450"/>
              </a:lnSpc>
              <a:buNone/>
            </a:pPr>
            <a:r>
              <a:rPr lang="en-US" sz="1550" kern="0" spc="-31" dirty="0">
                <a:solidFill>
                  <a:srgbClr val="272525"/>
                </a:solidFill>
                <a:latin typeface="Inter" pitchFamily="34" charset="0"/>
                <a:ea typeface="Inter" pitchFamily="34" charset="-122"/>
                <a:cs typeface="Inter" pitchFamily="34" charset="-120"/>
              </a:rPr>
              <a:t>Sắp xếp sai vị trí các dụng cụ.</a:t>
            </a:r>
            <a:endParaRPr lang="en-US" sz="1550" dirty="0"/>
          </a:p>
        </p:txBody>
      </p:sp>
      <p:sp>
        <p:nvSpPr>
          <p:cNvPr id="7" name="Shape 4"/>
          <p:cNvSpPr/>
          <p:nvPr/>
        </p:nvSpPr>
        <p:spPr>
          <a:xfrm>
            <a:off x="690086" y="2894886"/>
            <a:ext cx="7763828" cy="1182053"/>
          </a:xfrm>
          <a:prstGeom prst="roundRect">
            <a:avLst>
              <a:gd name="adj" fmla="val 7006"/>
            </a:avLst>
          </a:prstGeom>
          <a:solidFill>
            <a:srgbClr val="E0D7F4"/>
          </a:solidFill>
          <a:ln w="7620">
            <a:solidFill>
              <a:srgbClr val="C6BDDA"/>
            </a:solidFill>
            <a:prstDash val="solid"/>
          </a:ln>
        </p:spPr>
      </p:sp>
      <p:sp>
        <p:nvSpPr>
          <p:cNvPr id="8" name="Text 5"/>
          <p:cNvSpPr/>
          <p:nvPr/>
        </p:nvSpPr>
        <p:spPr>
          <a:xfrm>
            <a:off x="894874" y="3099673"/>
            <a:ext cx="2711053" cy="338852"/>
          </a:xfrm>
          <a:prstGeom prst="rect">
            <a:avLst/>
          </a:prstGeom>
          <a:noFill/>
          <a:ln/>
        </p:spPr>
        <p:txBody>
          <a:bodyPr wrap="none" lIns="0" tIns="0" rIns="0" bIns="0" rtlCol="0" anchor="t"/>
          <a:lstStyle/>
          <a:p>
            <a:pPr marL="0" indent="0" algn="l">
              <a:lnSpc>
                <a:spcPts val="2650"/>
              </a:lnSpc>
              <a:buNone/>
            </a:pPr>
            <a:r>
              <a:rPr lang="en-US" sz="2100" b="1" kern="0" spc="-43" dirty="0">
                <a:solidFill>
                  <a:srgbClr val="272525"/>
                </a:solidFill>
                <a:latin typeface="Petrona Bold" pitchFamily="34" charset="0"/>
                <a:ea typeface="Petrona Bold" pitchFamily="34" charset="-122"/>
                <a:cs typeface="Petrona Bold" pitchFamily="34" charset="-120"/>
              </a:rPr>
              <a:t>Khăn bẩn</a:t>
            </a:r>
            <a:endParaRPr lang="en-US" sz="2100" dirty="0"/>
          </a:p>
        </p:txBody>
      </p:sp>
      <p:sp>
        <p:nvSpPr>
          <p:cNvPr id="9" name="Text 6"/>
          <p:cNvSpPr/>
          <p:nvPr/>
        </p:nvSpPr>
        <p:spPr>
          <a:xfrm>
            <a:off x="894874" y="3556754"/>
            <a:ext cx="7354253" cy="315397"/>
          </a:xfrm>
          <a:prstGeom prst="rect">
            <a:avLst/>
          </a:prstGeom>
          <a:noFill/>
          <a:ln/>
        </p:spPr>
        <p:txBody>
          <a:bodyPr wrap="none" lIns="0" tIns="0" rIns="0" bIns="0" rtlCol="0" anchor="t"/>
          <a:lstStyle/>
          <a:p>
            <a:pPr marL="0" indent="0" algn="l">
              <a:lnSpc>
                <a:spcPts val="2450"/>
              </a:lnSpc>
              <a:buNone/>
            </a:pPr>
            <a:r>
              <a:rPr lang="en-US" sz="1550" kern="0" spc="-31" dirty="0">
                <a:solidFill>
                  <a:srgbClr val="272525"/>
                </a:solidFill>
                <a:latin typeface="Inter" pitchFamily="34" charset="0"/>
                <a:ea typeface="Inter" pitchFamily="34" charset="-122"/>
                <a:cs typeface="Inter" pitchFamily="34" charset="-120"/>
              </a:rPr>
              <a:t>Sử dụng khăn ăn bẩn hoặc nhàu nhĩ.</a:t>
            </a:r>
            <a:endParaRPr lang="en-US" sz="1550" dirty="0"/>
          </a:p>
        </p:txBody>
      </p:sp>
      <p:sp>
        <p:nvSpPr>
          <p:cNvPr id="10" name="Shape 7"/>
          <p:cNvSpPr/>
          <p:nvPr/>
        </p:nvSpPr>
        <p:spPr>
          <a:xfrm>
            <a:off x="690086" y="4274106"/>
            <a:ext cx="7763828" cy="1182053"/>
          </a:xfrm>
          <a:prstGeom prst="roundRect">
            <a:avLst>
              <a:gd name="adj" fmla="val 7006"/>
            </a:avLst>
          </a:prstGeom>
          <a:solidFill>
            <a:srgbClr val="E0D7F4"/>
          </a:solidFill>
          <a:ln w="7620">
            <a:solidFill>
              <a:srgbClr val="C6BDDA"/>
            </a:solidFill>
            <a:prstDash val="solid"/>
          </a:ln>
        </p:spPr>
      </p:sp>
      <p:sp>
        <p:nvSpPr>
          <p:cNvPr id="11" name="Text 8"/>
          <p:cNvSpPr/>
          <p:nvPr/>
        </p:nvSpPr>
        <p:spPr>
          <a:xfrm>
            <a:off x="894874" y="4478893"/>
            <a:ext cx="2711053" cy="338852"/>
          </a:xfrm>
          <a:prstGeom prst="rect">
            <a:avLst/>
          </a:prstGeom>
          <a:noFill/>
          <a:ln/>
        </p:spPr>
        <p:txBody>
          <a:bodyPr wrap="none" lIns="0" tIns="0" rIns="0" bIns="0" rtlCol="0" anchor="t"/>
          <a:lstStyle/>
          <a:p>
            <a:pPr marL="0" indent="0" algn="l">
              <a:lnSpc>
                <a:spcPts val="2650"/>
              </a:lnSpc>
              <a:buNone/>
            </a:pPr>
            <a:r>
              <a:rPr lang="en-US" sz="2100" b="1" kern="0" spc="-43" dirty="0">
                <a:solidFill>
                  <a:srgbClr val="272525"/>
                </a:solidFill>
                <a:latin typeface="Petrona Bold" pitchFamily="34" charset="0"/>
                <a:ea typeface="Petrona Bold" pitchFamily="34" charset="-122"/>
                <a:cs typeface="Petrona Bold" pitchFamily="34" charset="-120"/>
              </a:rPr>
              <a:t>Lộn xộn</a:t>
            </a:r>
            <a:endParaRPr lang="en-US" sz="2100" dirty="0"/>
          </a:p>
        </p:txBody>
      </p:sp>
      <p:sp>
        <p:nvSpPr>
          <p:cNvPr id="12" name="Text 9"/>
          <p:cNvSpPr/>
          <p:nvPr/>
        </p:nvSpPr>
        <p:spPr>
          <a:xfrm>
            <a:off x="894874" y="4935974"/>
            <a:ext cx="7354253" cy="315397"/>
          </a:xfrm>
          <a:prstGeom prst="rect">
            <a:avLst/>
          </a:prstGeom>
          <a:noFill/>
          <a:ln/>
        </p:spPr>
        <p:txBody>
          <a:bodyPr wrap="none" lIns="0" tIns="0" rIns="0" bIns="0" rtlCol="0" anchor="t"/>
          <a:lstStyle/>
          <a:p>
            <a:pPr marL="0" indent="0" algn="l">
              <a:lnSpc>
                <a:spcPts val="2450"/>
              </a:lnSpc>
              <a:buNone/>
            </a:pPr>
            <a:r>
              <a:rPr lang="en-US" sz="1550" kern="0" spc="-31" dirty="0">
                <a:solidFill>
                  <a:srgbClr val="272525"/>
                </a:solidFill>
                <a:latin typeface="Inter" pitchFamily="34" charset="0"/>
                <a:ea typeface="Inter" pitchFamily="34" charset="-122"/>
                <a:cs typeface="Inter" pitchFamily="34" charset="-120"/>
              </a:rPr>
              <a:t>Bàn ăn quá lộn xộn hoặc thiếu thẩm mỹ.</a:t>
            </a:r>
            <a:endParaRPr lang="en-US" sz="1550" dirty="0"/>
          </a:p>
        </p:txBody>
      </p:sp>
      <p:sp>
        <p:nvSpPr>
          <p:cNvPr id="13" name="Shape 10"/>
          <p:cNvSpPr/>
          <p:nvPr/>
        </p:nvSpPr>
        <p:spPr>
          <a:xfrm>
            <a:off x="690086" y="5653326"/>
            <a:ext cx="7763828" cy="1182053"/>
          </a:xfrm>
          <a:prstGeom prst="roundRect">
            <a:avLst>
              <a:gd name="adj" fmla="val 7006"/>
            </a:avLst>
          </a:prstGeom>
          <a:solidFill>
            <a:srgbClr val="E0D7F4"/>
          </a:solidFill>
          <a:ln w="7620">
            <a:solidFill>
              <a:srgbClr val="C6BDDA"/>
            </a:solidFill>
            <a:prstDash val="solid"/>
          </a:ln>
        </p:spPr>
      </p:sp>
      <p:sp>
        <p:nvSpPr>
          <p:cNvPr id="14" name="Text 11"/>
          <p:cNvSpPr/>
          <p:nvPr/>
        </p:nvSpPr>
        <p:spPr>
          <a:xfrm>
            <a:off x="894874" y="5858113"/>
            <a:ext cx="2711053" cy="338852"/>
          </a:xfrm>
          <a:prstGeom prst="rect">
            <a:avLst/>
          </a:prstGeom>
          <a:noFill/>
          <a:ln/>
        </p:spPr>
        <p:txBody>
          <a:bodyPr wrap="none" lIns="0" tIns="0" rIns="0" bIns="0" rtlCol="0" anchor="t"/>
          <a:lstStyle/>
          <a:p>
            <a:pPr marL="0" indent="0" algn="l">
              <a:lnSpc>
                <a:spcPts val="2650"/>
              </a:lnSpc>
              <a:buNone/>
            </a:pPr>
            <a:r>
              <a:rPr lang="en-US" sz="2100" b="1" kern="0" spc="-43" dirty="0">
                <a:solidFill>
                  <a:srgbClr val="272525"/>
                </a:solidFill>
                <a:latin typeface="Petrona Bold" pitchFamily="34" charset="0"/>
                <a:ea typeface="Petrona Bold" pitchFamily="34" charset="-122"/>
                <a:cs typeface="Petrona Bold" pitchFamily="34" charset="-120"/>
              </a:rPr>
              <a:t>Quên đồ</a:t>
            </a:r>
            <a:endParaRPr lang="en-US" sz="2100" dirty="0"/>
          </a:p>
        </p:txBody>
      </p:sp>
      <p:sp>
        <p:nvSpPr>
          <p:cNvPr id="15" name="Text 12"/>
          <p:cNvSpPr/>
          <p:nvPr/>
        </p:nvSpPr>
        <p:spPr>
          <a:xfrm>
            <a:off x="894874" y="6315194"/>
            <a:ext cx="7354253" cy="315397"/>
          </a:xfrm>
          <a:prstGeom prst="rect">
            <a:avLst/>
          </a:prstGeom>
          <a:noFill/>
          <a:ln/>
        </p:spPr>
        <p:txBody>
          <a:bodyPr wrap="none" lIns="0" tIns="0" rIns="0" bIns="0" rtlCol="0" anchor="t"/>
          <a:lstStyle/>
          <a:p>
            <a:pPr marL="0" indent="0" algn="l">
              <a:lnSpc>
                <a:spcPts val="2450"/>
              </a:lnSpc>
              <a:buNone/>
            </a:pPr>
            <a:r>
              <a:rPr lang="en-US" sz="1550" kern="0" spc="-31" dirty="0">
                <a:solidFill>
                  <a:srgbClr val="272525"/>
                </a:solidFill>
                <a:latin typeface="Inter" pitchFamily="34" charset="0"/>
                <a:ea typeface="Inter" pitchFamily="34" charset="-122"/>
                <a:cs typeface="Inter" pitchFamily="34" charset="-120"/>
              </a:rPr>
              <a:t>Quên các vật dụng cần thiết.</a:t>
            </a:r>
            <a:endParaRPr lang="en-US" sz="1550" dirty="0"/>
          </a:p>
        </p:txBody>
      </p:sp>
      <p:sp>
        <p:nvSpPr>
          <p:cNvPr id="16" name="Text 13"/>
          <p:cNvSpPr/>
          <p:nvPr/>
        </p:nvSpPr>
        <p:spPr>
          <a:xfrm>
            <a:off x="690086" y="7057192"/>
            <a:ext cx="7763828" cy="630793"/>
          </a:xfrm>
          <a:prstGeom prst="rect">
            <a:avLst/>
          </a:prstGeom>
          <a:noFill/>
          <a:ln/>
        </p:spPr>
        <p:txBody>
          <a:bodyPr wrap="square" lIns="0" tIns="0" rIns="0" bIns="0" rtlCol="0" anchor="t"/>
          <a:lstStyle/>
          <a:p>
            <a:pPr marL="0" indent="0" algn="l">
              <a:lnSpc>
                <a:spcPts val="2450"/>
              </a:lnSpc>
              <a:buNone/>
            </a:pPr>
            <a:r>
              <a:rPr lang="en-US" sz="1550" kern="0" spc="-31" dirty="0">
                <a:solidFill>
                  <a:srgbClr val="272525"/>
                </a:solidFill>
                <a:latin typeface="Inter" pitchFamily="34" charset="0"/>
                <a:ea typeface="Inter" pitchFamily="34" charset="-122"/>
                <a:cs typeface="Inter" pitchFamily="34" charset="-120"/>
              </a:rPr>
              <a:t>Tránh các lỗi thường gặp như sắp xếp sai vị trí, sử dụng khăn bẩn, bàn ăn lộn xộn và quên các vật dụng quan trọng.</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314212"/>
            <a:ext cx="6237684" cy="779621"/>
          </a:xfrm>
          <a:prstGeom prst="rect">
            <a:avLst/>
          </a:prstGeom>
          <a:noFill/>
          <a:ln/>
        </p:spPr>
        <p:txBody>
          <a:bodyPr wrap="none" lIns="0" tIns="0" rIns="0" bIns="0" rtlCol="0" anchor="t"/>
          <a:lstStyle/>
          <a:p>
            <a:pPr marL="0" indent="0" algn="l">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Ôn tập và thực hành</a:t>
            </a:r>
            <a:endParaRPr lang="en-US" sz="4900" dirty="0"/>
          </a:p>
        </p:txBody>
      </p:sp>
      <p:sp>
        <p:nvSpPr>
          <p:cNvPr id="4" name="Shape 1"/>
          <p:cNvSpPr/>
          <p:nvPr/>
        </p:nvSpPr>
        <p:spPr>
          <a:xfrm>
            <a:off x="6535341" y="2433995"/>
            <a:ext cx="30480" cy="4481274"/>
          </a:xfrm>
          <a:prstGeom prst="roundRect">
            <a:avLst>
              <a:gd name="adj" fmla="val 312558"/>
            </a:avLst>
          </a:prstGeom>
          <a:solidFill>
            <a:srgbClr val="C6BDDA"/>
          </a:solidFill>
          <a:ln/>
        </p:spPr>
      </p:sp>
      <p:sp>
        <p:nvSpPr>
          <p:cNvPr id="5" name="Shape 2"/>
          <p:cNvSpPr/>
          <p:nvPr/>
        </p:nvSpPr>
        <p:spPr>
          <a:xfrm>
            <a:off x="6760012" y="2929057"/>
            <a:ext cx="680442" cy="30480"/>
          </a:xfrm>
          <a:prstGeom prst="roundRect">
            <a:avLst>
              <a:gd name="adj" fmla="val 312558"/>
            </a:avLst>
          </a:prstGeom>
          <a:solidFill>
            <a:srgbClr val="C6BDDA"/>
          </a:solidFill>
          <a:ln/>
        </p:spPr>
      </p:sp>
      <p:sp>
        <p:nvSpPr>
          <p:cNvPr id="6" name="Shape 3"/>
          <p:cNvSpPr/>
          <p:nvPr/>
        </p:nvSpPr>
        <p:spPr>
          <a:xfrm>
            <a:off x="6280190" y="2689146"/>
            <a:ext cx="510302" cy="510302"/>
          </a:xfrm>
          <a:prstGeom prst="roundRect">
            <a:avLst>
              <a:gd name="adj" fmla="val 18669"/>
            </a:avLst>
          </a:prstGeom>
          <a:solidFill>
            <a:srgbClr val="E0D7F4"/>
          </a:solidFill>
          <a:ln w="7620">
            <a:solidFill>
              <a:srgbClr val="C6BDDA"/>
            </a:solidFill>
            <a:prstDash val="solid"/>
          </a:ln>
        </p:spPr>
      </p:sp>
      <p:sp>
        <p:nvSpPr>
          <p:cNvPr id="7" name="Text 4"/>
          <p:cNvSpPr/>
          <p:nvPr/>
        </p:nvSpPr>
        <p:spPr>
          <a:xfrm>
            <a:off x="6348234" y="2710398"/>
            <a:ext cx="374213" cy="467797"/>
          </a:xfrm>
          <a:prstGeom prst="rect">
            <a:avLst/>
          </a:prstGeom>
          <a:noFill/>
          <a:ln/>
        </p:spPr>
        <p:txBody>
          <a:bodyPr wrap="none" lIns="0" tIns="0" rIns="0" bIns="0" rtlCol="0" anchor="t"/>
          <a:lstStyle/>
          <a:p>
            <a:pPr marL="0" indent="0" algn="ctr">
              <a:lnSpc>
                <a:spcPts val="2900"/>
              </a:lnSpc>
              <a:buNone/>
            </a:pPr>
            <a:r>
              <a:rPr lang="en-US" sz="2900" b="1" kern="0" spc="-59" dirty="0">
                <a:solidFill>
                  <a:srgbClr val="272525"/>
                </a:solidFill>
                <a:latin typeface="Petrona Bold" pitchFamily="34" charset="0"/>
                <a:ea typeface="Petrona Bold" pitchFamily="34" charset="-122"/>
                <a:cs typeface="Petrona Bold" pitchFamily="34" charset="-120"/>
              </a:rPr>
              <a:t>1</a:t>
            </a:r>
            <a:endParaRPr lang="en-US" sz="2900" dirty="0"/>
          </a:p>
        </p:txBody>
      </p:sp>
      <p:sp>
        <p:nvSpPr>
          <p:cNvPr id="8" name="Text 5"/>
          <p:cNvSpPr/>
          <p:nvPr/>
        </p:nvSpPr>
        <p:spPr>
          <a:xfrm>
            <a:off x="7669411" y="2660809"/>
            <a:ext cx="3118842"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272525"/>
                </a:solidFill>
                <a:latin typeface="Petrona Bold" pitchFamily="34" charset="0"/>
                <a:ea typeface="Petrona Bold" pitchFamily="34" charset="-122"/>
                <a:cs typeface="Petrona Bold" pitchFamily="34" charset="-120"/>
              </a:rPr>
              <a:t>Kiểm tra</a:t>
            </a:r>
            <a:endParaRPr lang="en-US" sz="2450" dirty="0"/>
          </a:p>
        </p:txBody>
      </p:sp>
      <p:sp>
        <p:nvSpPr>
          <p:cNvPr id="9" name="Text 6"/>
          <p:cNvSpPr/>
          <p:nvPr/>
        </p:nvSpPr>
        <p:spPr>
          <a:xfrm>
            <a:off x="7669411" y="3186827"/>
            <a:ext cx="616719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Kiểm tra lại kiến thức đã học.</a:t>
            </a:r>
            <a:endParaRPr lang="en-US" sz="1750" dirty="0"/>
          </a:p>
        </p:txBody>
      </p:sp>
      <p:sp>
        <p:nvSpPr>
          <p:cNvPr id="10" name="Shape 7"/>
          <p:cNvSpPr/>
          <p:nvPr/>
        </p:nvSpPr>
        <p:spPr>
          <a:xfrm>
            <a:off x="6760012" y="4498419"/>
            <a:ext cx="680442" cy="30480"/>
          </a:xfrm>
          <a:prstGeom prst="roundRect">
            <a:avLst>
              <a:gd name="adj" fmla="val 312558"/>
            </a:avLst>
          </a:prstGeom>
          <a:solidFill>
            <a:srgbClr val="C6BDDA"/>
          </a:solidFill>
          <a:ln/>
        </p:spPr>
      </p:sp>
      <p:sp>
        <p:nvSpPr>
          <p:cNvPr id="11" name="Shape 8"/>
          <p:cNvSpPr/>
          <p:nvPr/>
        </p:nvSpPr>
        <p:spPr>
          <a:xfrm>
            <a:off x="6280190" y="4258508"/>
            <a:ext cx="510302" cy="510302"/>
          </a:xfrm>
          <a:prstGeom prst="roundRect">
            <a:avLst>
              <a:gd name="adj" fmla="val 18669"/>
            </a:avLst>
          </a:prstGeom>
          <a:solidFill>
            <a:srgbClr val="E0D7F4"/>
          </a:solidFill>
          <a:ln w="7620">
            <a:solidFill>
              <a:srgbClr val="C6BDDA"/>
            </a:solidFill>
            <a:prstDash val="solid"/>
          </a:ln>
        </p:spPr>
      </p:sp>
      <p:sp>
        <p:nvSpPr>
          <p:cNvPr id="12" name="Text 9"/>
          <p:cNvSpPr/>
          <p:nvPr/>
        </p:nvSpPr>
        <p:spPr>
          <a:xfrm>
            <a:off x="6348234" y="4279761"/>
            <a:ext cx="374213" cy="467797"/>
          </a:xfrm>
          <a:prstGeom prst="rect">
            <a:avLst/>
          </a:prstGeom>
          <a:noFill/>
          <a:ln/>
        </p:spPr>
        <p:txBody>
          <a:bodyPr wrap="none" lIns="0" tIns="0" rIns="0" bIns="0" rtlCol="0" anchor="t"/>
          <a:lstStyle/>
          <a:p>
            <a:pPr marL="0" indent="0" algn="ctr">
              <a:lnSpc>
                <a:spcPts val="2900"/>
              </a:lnSpc>
              <a:buNone/>
            </a:pPr>
            <a:r>
              <a:rPr lang="en-US" sz="2900" b="1" kern="0" spc="-59" dirty="0">
                <a:solidFill>
                  <a:srgbClr val="272525"/>
                </a:solidFill>
                <a:latin typeface="Petrona Bold" pitchFamily="34" charset="0"/>
                <a:ea typeface="Petrona Bold" pitchFamily="34" charset="-122"/>
                <a:cs typeface="Petrona Bold" pitchFamily="34" charset="-120"/>
              </a:rPr>
              <a:t>2</a:t>
            </a:r>
            <a:endParaRPr lang="en-US" sz="2900" dirty="0"/>
          </a:p>
        </p:txBody>
      </p:sp>
      <p:sp>
        <p:nvSpPr>
          <p:cNvPr id="13" name="Text 10"/>
          <p:cNvSpPr/>
          <p:nvPr/>
        </p:nvSpPr>
        <p:spPr>
          <a:xfrm>
            <a:off x="7669411" y="4230172"/>
            <a:ext cx="3118842"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272525"/>
                </a:solidFill>
                <a:latin typeface="Petrona Bold" pitchFamily="34" charset="0"/>
                <a:ea typeface="Petrona Bold" pitchFamily="34" charset="-122"/>
                <a:cs typeface="Petrona Bold" pitchFamily="34" charset="-120"/>
              </a:rPr>
              <a:t>Thực hành</a:t>
            </a:r>
            <a:endParaRPr lang="en-US" sz="2450" dirty="0"/>
          </a:p>
        </p:txBody>
      </p:sp>
      <p:sp>
        <p:nvSpPr>
          <p:cNvPr id="14" name="Text 11"/>
          <p:cNvSpPr/>
          <p:nvPr/>
        </p:nvSpPr>
        <p:spPr>
          <a:xfrm>
            <a:off x="7669411" y="4756190"/>
            <a:ext cx="616719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Thực hành chuẩn bị bàn ăn theo nhóm.</a:t>
            </a:r>
            <a:endParaRPr lang="en-US" sz="1750" dirty="0"/>
          </a:p>
        </p:txBody>
      </p:sp>
      <p:sp>
        <p:nvSpPr>
          <p:cNvPr id="15" name="Shape 12"/>
          <p:cNvSpPr/>
          <p:nvPr/>
        </p:nvSpPr>
        <p:spPr>
          <a:xfrm>
            <a:off x="6760012" y="6067782"/>
            <a:ext cx="680442" cy="30480"/>
          </a:xfrm>
          <a:prstGeom prst="roundRect">
            <a:avLst>
              <a:gd name="adj" fmla="val 312558"/>
            </a:avLst>
          </a:prstGeom>
          <a:solidFill>
            <a:srgbClr val="C6BDDA"/>
          </a:solidFill>
          <a:ln/>
        </p:spPr>
      </p:sp>
      <p:sp>
        <p:nvSpPr>
          <p:cNvPr id="16" name="Shape 13"/>
          <p:cNvSpPr/>
          <p:nvPr/>
        </p:nvSpPr>
        <p:spPr>
          <a:xfrm>
            <a:off x="6280190" y="5827871"/>
            <a:ext cx="510302" cy="510302"/>
          </a:xfrm>
          <a:prstGeom prst="roundRect">
            <a:avLst>
              <a:gd name="adj" fmla="val 18669"/>
            </a:avLst>
          </a:prstGeom>
          <a:solidFill>
            <a:srgbClr val="E0D7F4"/>
          </a:solidFill>
          <a:ln w="7620">
            <a:solidFill>
              <a:srgbClr val="C6BDDA"/>
            </a:solidFill>
            <a:prstDash val="solid"/>
          </a:ln>
        </p:spPr>
      </p:sp>
      <p:sp>
        <p:nvSpPr>
          <p:cNvPr id="17" name="Text 14"/>
          <p:cNvSpPr/>
          <p:nvPr/>
        </p:nvSpPr>
        <p:spPr>
          <a:xfrm>
            <a:off x="6348234" y="5849124"/>
            <a:ext cx="374213" cy="467797"/>
          </a:xfrm>
          <a:prstGeom prst="rect">
            <a:avLst/>
          </a:prstGeom>
          <a:noFill/>
          <a:ln/>
        </p:spPr>
        <p:txBody>
          <a:bodyPr wrap="none" lIns="0" tIns="0" rIns="0" bIns="0" rtlCol="0" anchor="t"/>
          <a:lstStyle/>
          <a:p>
            <a:pPr marL="0" indent="0" algn="ctr">
              <a:lnSpc>
                <a:spcPts val="2900"/>
              </a:lnSpc>
              <a:buNone/>
            </a:pPr>
            <a:r>
              <a:rPr lang="en-US" sz="2900" b="1" kern="0" spc="-59" dirty="0">
                <a:solidFill>
                  <a:srgbClr val="272525"/>
                </a:solidFill>
                <a:latin typeface="Petrona Bold" pitchFamily="34" charset="0"/>
                <a:ea typeface="Petrona Bold" pitchFamily="34" charset="-122"/>
                <a:cs typeface="Petrona Bold" pitchFamily="34" charset="-120"/>
              </a:rPr>
              <a:t>3</a:t>
            </a:r>
            <a:endParaRPr lang="en-US" sz="2900" dirty="0"/>
          </a:p>
        </p:txBody>
      </p:sp>
      <p:sp>
        <p:nvSpPr>
          <p:cNvPr id="18" name="Text 15"/>
          <p:cNvSpPr/>
          <p:nvPr/>
        </p:nvSpPr>
        <p:spPr>
          <a:xfrm>
            <a:off x="7669411" y="5799534"/>
            <a:ext cx="3118842" cy="389930"/>
          </a:xfrm>
          <a:prstGeom prst="rect">
            <a:avLst/>
          </a:prstGeom>
          <a:noFill/>
          <a:ln/>
        </p:spPr>
        <p:txBody>
          <a:bodyPr wrap="none" lIns="0" tIns="0" rIns="0" bIns="0" rtlCol="0" anchor="t"/>
          <a:lstStyle/>
          <a:p>
            <a:pPr marL="0" indent="0" algn="l">
              <a:lnSpc>
                <a:spcPts val="3050"/>
              </a:lnSpc>
              <a:buNone/>
            </a:pPr>
            <a:r>
              <a:rPr lang="en-US" sz="2450" b="1" kern="0" spc="-49" dirty="0">
                <a:solidFill>
                  <a:srgbClr val="272525"/>
                </a:solidFill>
                <a:latin typeface="Petrona Bold" pitchFamily="34" charset="0"/>
                <a:ea typeface="Petrona Bold" pitchFamily="34" charset="-122"/>
                <a:cs typeface="Petrona Bold" pitchFamily="34" charset="-120"/>
              </a:rPr>
              <a:t>Nhận xét</a:t>
            </a:r>
            <a:endParaRPr lang="en-US" sz="2450" dirty="0"/>
          </a:p>
        </p:txBody>
      </p:sp>
      <p:sp>
        <p:nvSpPr>
          <p:cNvPr id="19" name="Text 16"/>
          <p:cNvSpPr/>
          <p:nvPr/>
        </p:nvSpPr>
        <p:spPr>
          <a:xfrm>
            <a:off x="7669411" y="6325553"/>
            <a:ext cx="6167199"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Nhận xét và chỉnh sửa.</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3191947"/>
            <a:ext cx="6237684" cy="779621"/>
          </a:xfrm>
          <a:prstGeom prst="rect">
            <a:avLst/>
          </a:prstGeom>
          <a:noFill/>
          <a:ln/>
        </p:spPr>
        <p:txBody>
          <a:bodyPr wrap="none" lIns="0" tIns="0" rIns="0" bIns="0" rtlCol="0" anchor="t"/>
          <a:lstStyle/>
          <a:p>
            <a:pPr marL="0" indent="0" algn="l">
              <a:lnSpc>
                <a:spcPts val="6100"/>
              </a:lnSpc>
              <a:buNone/>
            </a:pPr>
            <a:r>
              <a:rPr lang="en-US" sz="4900" b="1" kern="0" spc="-98" dirty="0">
                <a:solidFill>
                  <a:srgbClr val="F95F88"/>
                </a:solidFill>
                <a:latin typeface="Petrona Bold" pitchFamily="34" charset="0"/>
                <a:ea typeface="Petrona Bold" pitchFamily="34" charset="-122"/>
                <a:cs typeface="Petrona Bold" pitchFamily="34" charset="-120"/>
              </a:rPr>
              <a:t>Kết luận</a:t>
            </a:r>
            <a:endParaRPr lang="en-US" sz="4900" dirty="0"/>
          </a:p>
        </p:txBody>
      </p:sp>
      <p:sp>
        <p:nvSpPr>
          <p:cNvPr id="4" name="Text 1"/>
          <p:cNvSpPr/>
          <p:nvPr/>
        </p:nvSpPr>
        <p:spPr>
          <a:xfrm>
            <a:off x="6280190" y="4311729"/>
            <a:ext cx="75564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72525"/>
                </a:solidFill>
                <a:latin typeface="Inter" pitchFamily="34" charset="0"/>
                <a:ea typeface="Inter" pitchFamily="34" charset="-122"/>
                <a:cs typeface="Inter" pitchFamily="34" charset="-120"/>
              </a:rPr>
              <a:t>Bạn đã nắm vững các kiến thức quan trọng về chuẩn bị bàn ăn. Hãy thực hành thường xuyên để trở thành một chuyên gia. Chúc bạn thành công!</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Custom</PresentationFormat>
  <Paragraphs>66</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Petrona Bold</vt:lpstr>
      <vt:lpstr>Inter</vt:lpstr>
      <vt:lpstr>Calibri</vt:lpstr>
      <vt:lpstr>Inter Medium</vt:lpstr>
      <vt:lpstr>Inter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Tram</cp:lastModifiedBy>
  <cp:revision>1</cp:revision>
  <dcterms:created xsi:type="dcterms:W3CDTF">2025-04-02T11:21:19Z</dcterms:created>
  <dcterms:modified xsi:type="dcterms:W3CDTF">2025-04-02T11:22:35Z</dcterms:modified>
</cp:coreProperties>
</file>