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1" r:id="rId7"/>
    <p:sldId id="279" r:id="rId8"/>
    <p:sldId id="266" r:id="rId9"/>
    <p:sldId id="264" r:id="rId10"/>
    <p:sldId id="267" r:id="rId11"/>
    <p:sldId id="273" r:id="rId12"/>
    <p:sldId id="274" r:id="rId13"/>
    <p:sldId id="268" r:id="rId14"/>
    <p:sldId id="276" r:id="rId15"/>
    <p:sldId id="280" r:id="rId16"/>
    <p:sldId id="277" r:id="rId18"/>
    <p:sldId id="278" r:id="rId19"/>
  </p:sldIdLst>
  <p:sldSz cx="12192000" cy="6858000"/>
  <p:notesSz cx="6858000" cy="9144000"/>
  <p:defaultTextStyle>
    <a:defPPr rtl="0">
      <a:defRPr lang="vi-V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2417779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en-US"/>
              <a:t>Bấm để chỉnh sửa kiểu tiêu đề Bản cái</a:t>
            </a:r>
            <a:endParaRPr lang="en-US" dirty="0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2417780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/>
              <a:t>Bấm để chỉnh sửa kiểu phụ đề của Bản cái</a:t>
            </a:r>
            <a:endParaRPr lang="en-US" dirty="0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 rtlCol="0"/>
          <a:lstStyle/>
          <a:p>
            <a:pPr rtl="0"/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15" name="Đường nối Thẳng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n-US"/>
              <a:t>Bấm để chỉnh sửa kiểu tiêu đề Bản cái</a:t>
            </a:r>
            <a:endParaRPr lang="en-US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n-US"/>
              <a:t>Bấm để chỉnh sửa kiểu văn bản Bản cái</a:t>
            </a:r>
            <a:endParaRPr lang="en-US"/>
          </a:p>
          <a:p>
            <a:pPr lvl="1" rtl="0"/>
            <a:r>
              <a:rPr lang="en-US"/>
              <a:t>Mức hai</a:t>
            </a:r>
            <a:endParaRPr lang="en-US"/>
          </a:p>
          <a:p>
            <a:pPr lvl="2" rtl="0"/>
            <a:r>
              <a:rPr lang="en-US"/>
              <a:t>Mức ba</a:t>
            </a:r>
            <a:endParaRPr lang="en-US"/>
          </a:p>
          <a:p>
            <a:pPr lvl="3" rtl="0"/>
            <a:r>
              <a:rPr lang="en-US"/>
              <a:t>Mức bốn</a:t>
            </a:r>
            <a:endParaRPr lang="en-US"/>
          </a:p>
          <a:p>
            <a:pPr lvl="4" rtl="0"/>
            <a:r>
              <a:rPr lang="en-US"/>
              <a:t>Mức năm</a:t>
            </a:r>
            <a:endParaRPr lang="en-US" dirty="0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26" name="Đường nối Thẳng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439111" y="798973"/>
            <a:ext cx="1615742" cy="465988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en-US"/>
              <a:t>Bấm để chỉnh sửa kiểu tiêu đề Bản cái</a:t>
            </a:r>
            <a:endParaRPr lang="en-US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44672" y="798973"/>
            <a:ext cx="7828830" cy="4659889"/>
          </a:xfrm>
        </p:spPr>
        <p:txBody>
          <a:bodyPr vert="eaVert" rtlCol="0"/>
          <a:lstStyle/>
          <a:p>
            <a:pPr lvl="0" rtl="0"/>
            <a:r>
              <a:rPr lang="en-US"/>
              <a:t>Bấm để chỉnh sửa kiểu văn bản Bản cái</a:t>
            </a:r>
            <a:endParaRPr lang="en-US"/>
          </a:p>
          <a:p>
            <a:pPr lvl="1" rtl="0"/>
            <a:r>
              <a:rPr lang="en-US"/>
              <a:t>Mức hai</a:t>
            </a:r>
            <a:endParaRPr lang="en-US"/>
          </a:p>
          <a:p>
            <a:pPr lvl="2" rtl="0"/>
            <a:r>
              <a:rPr lang="en-US"/>
              <a:t>Mức ba</a:t>
            </a:r>
            <a:endParaRPr lang="en-US"/>
          </a:p>
          <a:p>
            <a:pPr lvl="3" rtl="0"/>
            <a:r>
              <a:rPr lang="en-US"/>
              <a:t>Mức bốn</a:t>
            </a:r>
            <a:endParaRPr lang="en-US"/>
          </a:p>
          <a:p>
            <a:pPr lvl="4" rtl="0"/>
            <a:r>
              <a:rPr lang="en-US"/>
              <a:t>Mức năm</a:t>
            </a:r>
            <a:endParaRPr lang="en-US" dirty="0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15" name="Đường nối Thẳng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n-US"/>
              <a:t>Bấm để chỉnh sửa kiểu tiêu đề Bản cái</a:t>
            </a:r>
            <a:endParaRPr lang="en-US" dirty="0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en-US"/>
              <a:t>Bấm để chỉnh sửa kiểu văn bản Bản cái</a:t>
            </a:r>
            <a:endParaRPr lang="en-US"/>
          </a:p>
          <a:p>
            <a:pPr lvl="1" rtl="0"/>
            <a:r>
              <a:rPr lang="en-US"/>
              <a:t>Mức hai</a:t>
            </a:r>
            <a:endParaRPr lang="en-US"/>
          </a:p>
          <a:p>
            <a:pPr lvl="2" rtl="0"/>
            <a:r>
              <a:rPr lang="en-US"/>
              <a:t>Mức ba</a:t>
            </a:r>
            <a:endParaRPr lang="en-US"/>
          </a:p>
          <a:p>
            <a:pPr lvl="3" rtl="0"/>
            <a:r>
              <a:rPr lang="en-US"/>
              <a:t>Mức bốn</a:t>
            </a:r>
            <a:endParaRPr lang="en-US"/>
          </a:p>
          <a:p>
            <a:pPr lvl="4" rtl="0"/>
            <a:r>
              <a:rPr lang="en-US"/>
              <a:t>Mức năm</a:t>
            </a:r>
            <a:endParaRPr lang="en-US" dirty="0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33" name="Đường nối Thẳng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454239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en-US"/>
              <a:t>Bấm để chỉnh sửa kiểu tiêu đề Bản cái</a:t>
            </a:r>
            <a:endParaRPr lang="en-US" dirty="0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54239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Bấm để chỉnh sửa kiểu văn bản Bản cái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15" name="Đường nối Thẳng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1059305"/>
          </a:xfrm>
        </p:spPr>
        <p:txBody>
          <a:bodyPr rtlCol="0"/>
          <a:lstStyle/>
          <a:p>
            <a:pPr rtl="0"/>
            <a:r>
              <a:rPr lang="en-US"/>
              <a:t>Bấm để chỉnh sửa kiểu tiêu đề Bản cái</a:t>
            </a:r>
            <a:endParaRPr lang="en-US" dirty="0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 rtlCol="0"/>
          <a:lstStyle/>
          <a:p>
            <a:pPr lvl="0" rtl="0"/>
            <a:r>
              <a:rPr lang="en-US"/>
              <a:t>Bấm để chỉnh sửa kiểu văn bản Bản cái</a:t>
            </a:r>
            <a:endParaRPr lang="en-US"/>
          </a:p>
          <a:p>
            <a:pPr lvl="1" rtl="0"/>
            <a:r>
              <a:rPr lang="en-US"/>
              <a:t>Mức hai</a:t>
            </a:r>
            <a:endParaRPr lang="en-US"/>
          </a:p>
          <a:p>
            <a:pPr lvl="2" rtl="0"/>
            <a:r>
              <a:rPr lang="en-US"/>
              <a:t>Mức ba</a:t>
            </a:r>
            <a:endParaRPr lang="en-US"/>
          </a:p>
          <a:p>
            <a:pPr lvl="3" rtl="0"/>
            <a:r>
              <a:rPr lang="en-US"/>
              <a:t>Mức bốn</a:t>
            </a:r>
            <a:endParaRPr lang="en-US"/>
          </a:p>
          <a:p>
            <a:pPr lvl="4" rtl="0"/>
            <a:r>
              <a:rPr lang="en-US"/>
              <a:t>Mức năm</a:t>
            </a:r>
            <a:endParaRPr lang="en-US" dirty="0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413771" y="2017343"/>
            <a:ext cx="4645152" cy="3441520"/>
          </a:xfrm>
        </p:spPr>
        <p:txBody>
          <a:bodyPr rtlCol="0"/>
          <a:lstStyle/>
          <a:p>
            <a:pPr lvl="0" rtl="0"/>
            <a:r>
              <a:rPr lang="en-US"/>
              <a:t>Bấm để chỉnh sửa kiểu văn bản Bản cái</a:t>
            </a:r>
            <a:endParaRPr lang="en-US"/>
          </a:p>
          <a:p>
            <a:pPr lvl="1" rtl="0"/>
            <a:r>
              <a:rPr lang="en-US"/>
              <a:t>Mức hai</a:t>
            </a:r>
            <a:endParaRPr lang="en-US"/>
          </a:p>
          <a:p>
            <a:pPr lvl="2" rtl="0"/>
            <a:r>
              <a:rPr lang="en-US"/>
              <a:t>Mức ba</a:t>
            </a:r>
            <a:endParaRPr lang="en-US"/>
          </a:p>
          <a:p>
            <a:pPr lvl="3" rtl="0"/>
            <a:r>
              <a:rPr lang="en-US"/>
              <a:t>Mức bốn</a:t>
            </a:r>
            <a:endParaRPr lang="en-US"/>
          </a:p>
          <a:p>
            <a:pPr lvl="4" rtl="0"/>
            <a:r>
              <a:rPr lang="en-US"/>
              <a:t>Mức năm</a:t>
            </a:r>
            <a:endParaRPr lang="en-US" dirty="0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35" name="Đường nối Thẳng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447191" y="804163"/>
            <a:ext cx="9607661" cy="1056319"/>
          </a:xfrm>
        </p:spPr>
        <p:txBody>
          <a:bodyPr rtlCol="0"/>
          <a:lstStyle/>
          <a:p>
            <a:pPr rtl="0"/>
            <a:r>
              <a:rPr lang="en-US"/>
              <a:t>Bấm để chỉnh sửa kiểu tiêu đề Bản cái</a:t>
            </a:r>
            <a:endParaRPr lang="en-US" dirty="0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47191" y="2019549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Bấm để chỉnh sửa kiểu văn bản Bản cái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47191" y="2824269"/>
            <a:ext cx="4645152" cy="2644457"/>
          </a:xfrm>
        </p:spPr>
        <p:txBody>
          <a:bodyPr rtlCol="0"/>
          <a:lstStyle/>
          <a:p>
            <a:pPr lvl="0" rtl="0"/>
            <a:r>
              <a:rPr lang="en-US"/>
              <a:t>Bấm để chỉnh sửa kiểu văn bản Bản cái</a:t>
            </a:r>
            <a:endParaRPr lang="en-US"/>
          </a:p>
          <a:p>
            <a:pPr lvl="1" rtl="0"/>
            <a:r>
              <a:rPr lang="en-US"/>
              <a:t>Mức hai</a:t>
            </a:r>
            <a:endParaRPr lang="en-US"/>
          </a:p>
          <a:p>
            <a:pPr lvl="2" rtl="0"/>
            <a:r>
              <a:rPr lang="en-US"/>
              <a:t>Mức ba</a:t>
            </a:r>
            <a:endParaRPr lang="en-US"/>
          </a:p>
          <a:p>
            <a:pPr lvl="3" rtl="0"/>
            <a:r>
              <a:rPr lang="en-US"/>
              <a:t>Mức bốn</a:t>
            </a:r>
            <a:endParaRPr lang="en-US"/>
          </a:p>
          <a:p>
            <a:pPr lvl="4" rtl="0"/>
            <a:r>
              <a:rPr lang="en-US"/>
              <a:t>Mức năm</a:t>
            </a:r>
            <a:endParaRPr lang="en-US" dirty="0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412362" y="2023003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Bấm để chỉnh sửa kiểu văn bản Bản cái</a:t>
            </a:r>
            <a:endParaRPr lang="en-US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412362" y="2821491"/>
            <a:ext cx="4645152" cy="2637371"/>
          </a:xfrm>
        </p:spPr>
        <p:txBody>
          <a:bodyPr rtlCol="0"/>
          <a:lstStyle/>
          <a:p>
            <a:pPr lvl="0" rtl="0"/>
            <a:r>
              <a:rPr lang="en-US"/>
              <a:t>Bấm để chỉnh sửa kiểu văn bản Bản cái</a:t>
            </a:r>
            <a:endParaRPr lang="en-US"/>
          </a:p>
          <a:p>
            <a:pPr lvl="1" rtl="0"/>
            <a:r>
              <a:rPr lang="en-US"/>
              <a:t>Mức hai</a:t>
            </a:r>
            <a:endParaRPr lang="en-US"/>
          </a:p>
          <a:p>
            <a:pPr lvl="2" rtl="0"/>
            <a:r>
              <a:rPr lang="en-US"/>
              <a:t>Mức ba</a:t>
            </a:r>
            <a:endParaRPr lang="en-US"/>
          </a:p>
          <a:p>
            <a:pPr lvl="3" rtl="0"/>
            <a:r>
              <a:rPr lang="en-US"/>
              <a:t>Mức bốn</a:t>
            </a:r>
            <a:endParaRPr lang="en-US"/>
          </a:p>
          <a:p>
            <a:pPr lvl="4" rtl="0"/>
            <a:r>
              <a:rPr lang="en-US"/>
              <a:t>Mức năm</a:t>
            </a:r>
            <a:endParaRPr lang="en-US" dirty="0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29" name="Đường nối Thẳng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n-US"/>
              <a:t>Bấm để chỉnh sửa kiểu tiêu đề Bản cái</a:t>
            </a:r>
            <a:endParaRPr lang="en-US" dirty="0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25" name="Đường nối Thẳng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444671" y="798973"/>
            <a:ext cx="3273099" cy="2247117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en-US"/>
              <a:t>Bấm để chỉnh sửa kiểu tiêu đề Bản cái</a:t>
            </a:r>
            <a:endParaRPr lang="en-US" dirty="0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043714" y="798974"/>
            <a:ext cx="6012470" cy="4658826"/>
          </a:xfrm>
        </p:spPr>
        <p:txBody>
          <a:bodyPr rtlCol="0" anchor="ctr"/>
          <a:lstStyle/>
          <a:p>
            <a:pPr lvl="0" rtl="0"/>
            <a:r>
              <a:rPr lang="en-US"/>
              <a:t>Bấm để chỉnh sửa kiểu văn bản Bản cái</a:t>
            </a:r>
            <a:endParaRPr lang="en-US"/>
          </a:p>
          <a:p>
            <a:pPr lvl="1" rtl="0"/>
            <a:r>
              <a:rPr lang="en-US"/>
              <a:t>Mức hai</a:t>
            </a:r>
            <a:endParaRPr lang="en-US"/>
          </a:p>
          <a:p>
            <a:pPr lvl="2" rtl="0"/>
            <a:r>
              <a:rPr lang="en-US"/>
              <a:t>Mức ba</a:t>
            </a:r>
            <a:endParaRPr lang="en-US"/>
          </a:p>
          <a:p>
            <a:pPr lvl="3" rtl="0"/>
            <a:r>
              <a:rPr lang="en-US"/>
              <a:t>Mức bốn</a:t>
            </a:r>
            <a:endParaRPr lang="en-US"/>
          </a:p>
          <a:p>
            <a:pPr lvl="4" rtl="0"/>
            <a:r>
              <a:rPr lang="en-US"/>
              <a:t>Mức năm</a:t>
            </a:r>
            <a:endParaRPr lang="en-US" dirty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44671" y="3205491"/>
            <a:ext cx="3275013" cy="2248181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Bấm để chỉnh sửa kiểu văn bản Bản cái</a:t>
            </a:r>
            <a:endParaRPr lang="en-US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17" name="Đường nối Thẳng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Hình chữ nhật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Hình chữ nhật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en-US"/>
              <a:t>Bấm để chỉnh sửa kiểu tiêu đề Bản cái</a:t>
            </a:r>
            <a:endParaRPr lang="en-US" dirty="0"/>
          </a:p>
        </p:txBody>
      </p:sp>
      <p:sp>
        <p:nvSpPr>
          <p:cNvPr id="3" name="Chỗ dành sẵn cho Hình ảnh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/>
              <a:t>Bấm vào biểu tượng để thêm ảnh</a:t>
            </a:r>
            <a:endParaRPr lang="en-US" dirty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Bấm để chỉnh sửa kiểu văn bản Bản cái</a:t>
            </a:r>
            <a:endParaRPr lang="en-US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31" name="Đường nối Thẳng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n-US"/>
              <a:t>Bấm để chỉnh sửa kiểu tiêu đề Bản cái</a:t>
            </a:r>
            <a:endParaRPr lang="en-US" dirty="0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/>
              <a:t>Chỉnh sửa kiểu văn bản Bản cái</a:t>
            </a:r>
            <a:endParaRPr lang="en-US"/>
          </a:p>
          <a:p>
            <a:pPr lvl="1" rtl="0"/>
            <a:r>
              <a:rPr lang="en-US"/>
              <a:t>Mức hai</a:t>
            </a:r>
            <a:endParaRPr lang="en-US"/>
          </a:p>
          <a:p>
            <a:pPr lvl="2" rtl="0"/>
            <a:r>
              <a:rPr lang="en-US"/>
              <a:t>Mức ba</a:t>
            </a:r>
            <a:endParaRPr lang="en-US"/>
          </a:p>
          <a:p>
            <a:pPr lvl="3" rtl="0"/>
            <a:r>
              <a:rPr lang="en-US"/>
              <a:t>Mức bốn</a:t>
            </a:r>
            <a:endParaRPr lang="en-US"/>
          </a:p>
          <a:p>
            <a:pPr lvl="4" rtl="0"/>
            <a:r>
              <a:rPr lang="en-US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10" name="Đường nối Thẳng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1.wav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1980" y="1529715"/>
            <a:ext cx="10988040" cy="17532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Môn: KỸ NĂNG TỰ PHỤC VỤ</a:t>
            </a:r>
            <a:endParaRPr lang="en-US" sz="48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6000" b="1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Chủ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000" b="1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: BÉ TỰ XẾP QUẦN ÁO</a:t>
            </a:r>
            <a:endParaRPr lang="en-US" sz="60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60260" y="5297170"/>
            <a:ext cx="5034280" cy="829945"/>
          </a:xfrm>
          <a:prstGeom prst="rect">
            <a:avLst/>
          </a:prstGeom>
          <a:pattFill prst="pct5">
            <a:fgClr>
              <a:schemeClr val="accent2"/>
            </a:fgClr>
            <a:bgClr>
              <a:schemeClr val="bg1"/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GV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thực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hiện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Cô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Hải &amp; </a:t>
            </a:r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Cô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 Giang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 b="1" dirty="0" err="1">
                <a:latin typeface="Times New Roman" panose="02020603050405020304" charset="0"/>
                <a:cs typeface="Times New Roman" panose="02020603050405020304" charset="0"/>
              </a:rPr>
              <a:t>Lớp</a:t>
            </a:r>
            <a:r>
              <a:rPr lang="en-US" sz="2400" b="1" dirty="0">
                <a:latin typeface="Times New Roman" panose="02020603050405020304" charset="0"/>
                <a:cs typeface="Times New Roman" panose="02020603050405020304" charset="0"/>
              </a:rPr>
              <a:t>: 1A4</a:t>
            </a:r>
            <a:endParaRPr lang="en-US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0009" y="891575"/>
            <a:ext cx="525466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Book Antiqua" panose="02040602050305030304"/>
                <a:cs typeface="Angsana New"/>
              </a:rPr>
              <a:t>THỰC HÀNH</a:t>
            </a:r>
            <a:endParaRPr lang="en-US" sz="6000"/>
          </a:p>
        </p:txBody>
      </p:sp>
      <p:sp>
        <p:nvSpPr>
          <p:cNvPr id="5" name="TextBox 4"/>
          <p:cNvSpPr txBox="1"/>
          <p:nvPr/>
        </p:nvSpPr>
        <p:spPr>
          <a:xfrm>
            <a:off x="2250440" y="1981200"/>
            <a:ext cx="7679690" cy="645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3600" dirty="0"/>
              <a:t>4 BƯỚC XẾP QUẦN ÁO CƠ BẢN: </a:t>
            </a:r>
            <a:endParaRPr lang="en-US" sz="3600" dirty="0"/>
          </a:p>
        </p:txBody>
      </p:sp>
      <p:pic>
        <p:nvPicPr>
          <p:cNvPr id="2" name="Picture 1" descr="A person holding a white object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0205" y="2934970"/>
            <a:ext cx="8915400" cy="401764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0009" y="891575"/>
            <a:ext cx="525466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Book Antiqua" panose="02040602050305030304"/>
                <a:cs typeface="Angsana New"/>
              </a:rPr>
              <a:t>THỰC HÀNH</a:t>
            </a:r>
            <a:endParaRPr lang="en-US" sz="6000"/>
          </a:p>
        </p:txBody>
      </p:sp>
      <p:sp>
        <p:nvSpPr>
          <p:cNvPr id="5" name="TextBox 4"/>
          <p:cNvSpPr txBox="1"/>
          <p:nvPr/>
        </p:nvSpPr>
        <p:spPr>
          <a:xfrm>
            <a:off x="2676525" y="2070100"/>
            <a:ext cx="7587615" cy="645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3600" dirty="0"/>
              <a:t>4 BƯỚC XẾP QUẦN ÁO CƠ BẢN: </a:t>
            </a:r>
            <a:endParaRPr lang="en-US" sz="2800" dirty="0"/>
          </a:p>
        </p:txBody>
      </p:sp>
      <p:pic>
        <p:nvPicPr>
          <p:cNvPr id="2" name="Picture 1" descr="A person holding a white object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4108" y="2954193"/>
            <a:ext cx="9275330" cy="3905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896" y="3823853"/>
            <a:ext cx="3784024" cy="3043383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0009" y="279666"/>
            <a:ext cx="525466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6000" b="1">
                <a:solidFill>
                  <a:srgbClr val="0070C0"/>
                </a:solidFill>
                <a:latin typeface="Book Antiqua" panose="02040602050305030304"/>
                <a:cs typeface="Angsana New"/>
              </a:rPr>
              <a:t>THỰC HÀNH  </a:t>
            </a:r>
            <a:endParaRPr lang="en-US" sz="6000" dirty="0">
              <a:solidFill>
                <a:srgbClr val="000000"/>
              </a:solidFill>
              <a:latin typeface="Gill Sans MT" panose="020B0502020104020203"/>
              <a:cs typeface="Angsana New"/>
            </a:endParaRPr>
          </a:p>
        </p:txBody>
      </p:sp>
      <p:pic>
        <p:nvPicPr>
          <p:cNvPr id="2" name="Picture 1" descr="ezgif-5-16adc1a3b6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" y="2188729"/>
            <a:ext cx="2805546" cy="3600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771" y="2188730"/>
            <a:ext cx="2805548" cy="3600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Arrow: Right 6"/>
          <p:cNvSpPr/>
          <p:nvPr/>
        </p:nvSpPr>
        <p:spPr>
          <a:xfrm>
            <a:off x="2557926" y="3773348"/>
            <a:ext cx="793937" cy="43305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9915" y="6008002"/>
            <a:ext cx="1787323" cy="8486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err="1">
                <a:solidFill>
                  <a:schemeClr val="tx1"/>
                </a:solidFill>
                <a:ea typeface="+mn-lt"/>
                <a:cs typeface="+mn-lt"/>
              </a:rPr>
              <a:t>Trải</a:t>
            </a:r>
            <a:r>
              <a:rPr lang="en-US" b="1" i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b="1" i="1" err="1">
                <a:solidFill>
                  <a:schemeClr val="tx1"/>
                </a:solidFill>
                <a:ea typeface="+mn-lt"/>
                <a:cs typeface="+mn-lt"/>
              </a:rPr>
              <a:t>đồ</a:t>
            </a:r>
            <a:r>
              <a:rPr lang="en-US" b="1" i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b="1" i="1" err="1">
                <a:solidFill>
                  <a:schemeClr val="tx1"/>
                </a:solidFill>
                <a:ea typeface="+mn-lt"/>
                <a:cs typeface="+mn-lt"/>
              </a:rPr>
              <a:t>lên</a:t>
            </a:r>
            <a:r>
              <a:rPr lang="en-US" b="1" i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b="1" i="1" err="1">
                <a:solidFill>
                  <a:schemeClr val="tx1"/>
                </a:solidFill>
                <a:ea typeface="+mn-lt"/>
                <a:cs typeface="+mn-lt"/>
              </a:rPr>
              <a:t>mặt</a:t>
            </a:r>
            <a:r>
              <a:rPr lang="en-US" b="1" i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b="1" i="1" err="1">
                <a:solidFill>
                  <a:schemeClr val="tx1"/>
                </a:solidFill>
                <a:ea typeface="+mn-lt"/>
                <a:cs typeface="+mn-lt"/>
              </a:rPr>
              <a:t>phẳng</a:t>
            </a:r>
            <a:endParaRPr 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61612" y="6008001"/>
            <a:ext cx="2405549" cy="863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i="1" dirty="0" err="1">
                <a:solidFill>
                  <a:srgbClr val="333333"/>
                </a:solidFill>
                <a:latin typeface="Gill Sans MT" panose="020B0502020104020203"/>
                <a:ea typeface="Helvetica Neue"/>
                <a:cs typeface="Helvetica Neue"/>
              </a:rPr>
              <a:t>Gấp</a:t>
            </a:r>
            <a:r>
              <a:rPr lang="en-US" b="1" i="1" dirty="0">
                <a:solidFill>
                  <a:srgbClr val="333333"/>
                </a:solidFill>
                <a:latin typeface="Gill Sans MT" panose="020B0502020104020203"/>
                <a:ea typeface="Helvetica Neue"/>
                <a:cs typeface="Helvetica Neue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Gill Sans MT" panose="020B0502020104020203"/>
                <a:ea typeface="Helvetica Neue"/>
                <a:cs typeface="Helvetica Neue"/>
              </a:rPr>
              <a:t>lại</a:t>
            </a:r>
            <a:r>
              <a:rPr lang="en-US" b="1" i="1" dirty="0">
                <a:solidFill>
                  <a:srgbClr val="333333"/>
                </a:solidFill>
                <a:latin typeface="Gill Sans MT" panose="020B0502020104020203"/>
                <a:ea typeface="Helvetica Neue"/>
                <a:cs typeface="Helvetica Neue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Gill Sans MT" panose="020B0502020104020203"/>
                <a:ea typeface="Helvetica Neue"/>
                <a:cs typeface="Helvetica Neue"/>
              </a:rPr>
              <a:t>cho</a:t>
            </a:r>
            <a:r>
              <a:rPr lang="en-US" b="1" i="1" dirty="0">
                <a:solidFill>
                  <a:srgbClr val="333333"/>
                </a:solidFill>
                <a:latin typeface="Gill Sans MT" panose="020B0502020104020203"/>
                <a:ea typeface="Helvetica Neue"/>
                <a:cs typeface="Helvetica Neue"/>
              </a:rPr>
              <a:t> </a:t>
            </a:r>
            <a:endParaRPr lang="en-US" b="1" i="1">
              <a:solidFill>
                <a:srgbClr val="000000"/>
              </a:solidFill>
              <a:latin typeface="Gill Sans MT" panose="020B0502020104020203"/>
              <a:ea typeface="Helvetica Neue"/>
              <a:cs typeface="Helvetica Neue"/>
            </a:endParaRPr>
          </a:p>
          <a:p>
            <a:pPr algn="ctr"/>
            <a:r>
              <a:rPr lang="en-US" b="1" i="1" dirty="0" err="1">
                <a:solidFill>
                  <a:srgbClr val="333333"/>
                </a:solidFill>
                <a:latin typeface="Gill Sans MT" panose="020B0502020104020203"/>
                <a:ea typeface="Helvetica Neue"/>
                <a:cs typeface="Helvetica Neue"/>
              </a:rPr>
              <a:t>gọn</a:t>
            </a:r>
            <a:r>
              <a:rPr lang="en-US" b="1" i="1" dirty="0">
                <a:solidFill>
                  <a:srgbClr val="333333"/>
                </a:solidFill>
                <a:latin typeface="Gill Sans MT" panose="020B0502020104020203"/>
                <a:ea typeface="Helvetica Neue"/>
                <a:cs typeface="Helvetica Neue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Gill Sans MT" panose="020B0502020104020203"/>
                <a:ea typeface="Helvetica Neue"/>
                <a:cs typeface="Helvetica Neue"/>
              </a:rPr>
              <a:t>gàng</a:t>
            </a:r>
            <a:r>
              <a:rPr lang="en-US" b="1" i="1" dirty="0">
                <a:solidFill>
                  <a:srgbClr val="333333"/>
                </a:solidFill>
                <a:latin typeface="Gill Sans MT" panose="020B0502020104020203"/>
                <a:ea typeface="Helvetica Neue"/>
                <a:cs typeface="Helvetica Neue"/>
              </a:rPr>
              <a:t>, </a:t>
            </a:r>
            <a:endParaRPr lang="en-US" b="1" i="1">
              <a:solidFill>
                <a:srgbClr val="000000"/>
              </a:solidFill>
              <a:latin typeface="Gill Sans MT" panose="020B0502020104020203"/>
              <a:ea typeface="Helvetica Neue"/>
              <a:cs typeface="Helvetica Neue"/>
            </a:endParaRPr>
          </a:p>
          <a:p>
            <a:pPr algn="ctr"/>
            <a:r>
              <a:rPr lang="en-US" b="1" i="1" dirty="0" err="1">
                <a:solidFill>
                  <a:srgbClr val="333333"/>
                </a:solidFill>
                <a:latin typeface="Gill Sans MT" panose="020B0502020104020203"/>
                <a:ea typeface="Helvetica Neue"/>
                <a:cs typeface="Helvetica Neue"/>
              </a:rPr>
              <a:t>vuông</a:t>
            </a:r>
            <a:r>
              <a:rPr lang="en-US" b="1" i="1" dirty="0">
                <a:solidFill>
                  <a:srgbClr val="333333"/>
                </a:solidFill>
                <a:latin typeface="Gill Sans MT" panose="020B0502020104020203"/>
                <a:ea typeface="Helvetica Neue"/>
                <a:cs typeface="Helvetica Neue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Gill Sans MT" panose="020B0502020104020203"/>
                <a:ea typeface="Helvetica Neue"/>
                <a:cs typeface="Helvetica Neue"/>
              </a:rPr>
              <a:t>vắn</a:t>
            </a:r>
            <a:endParaRPr lang="en-US" b="1">
              <a:solidFill>
                <a:schemeClr val="tx1"/>
              </a:solidFill>
              <a:latin typeface="Gill Sans MT" panose="020B0502020104020203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67762" y="6008000"/>
            <a:ext cx="2405549" cy="863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b="1" i="1" dirty="0" err="1">
                <a:solidFill>
                  <a:srgbClr val="333333"/>
                </a:solidFill>
                <a:ea typeface="+mn-lt"/>
                <a:cs typeface="+mn-lt"/>
              </a:rPr>
              <a:t>Gấp</a:t>
            </a:r>
            <a:r>
              <a:rPr lang="en-US" sz="1600" b="1" i="1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b="1" i="1" dirty="0" err="1">
                <a:solidFill>
                  <a:srgbClr val="333333"/>
                </a:solidFill>
                <a:ea typeface="+mn-lt"/>
                <a:cs typeface="+mn-lt"/>
              </a:rPr>
              <a:t>tay</a:t>
            </a:r>
            <a:r>
              <a:rPr lang="en-US" sz="1600" b="1" i="1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b="1" i="1" dirty="0" err="1">
                <a:solidFill>
                  <a:srgbClr val="333333"/>
                </a:solidFill>
                <a:ea typeface="+mn-lt"/>
                <a:cs typeface="+mn-lt"/>
              </a:rPr>
              <a:t>áo</a:t>
            </a:r>
            <a:r>
              <a:rPr lang="en-US" sz="1600" b="1" i="1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b="1" i="1" dirty="0" err="1">
                <a:solidFill>
                  <a:srgbClr val="333333"/>
                </a:solidFill>
                <a:ea typeface="+mn-lt"/>
                <a:cs typeface="+mn-lt"/>
              </a:rPr>
              <a:t>và</a:t>
            </a:r>
            <a:r>
              <a:rPr lang="en-US" sz="1600" b="1" i="1" dirty="0">
                <a:solidFill>
                  <a:srgbClr val="333333"/>
                </a:solidFill>
                <a:ea typeface="+mn-lt"/>
                <a:cs typeface="+mn-lt"/>
              </a:rPr>
              <a:t> 1/4 </a:t>
            </a:r>
            <a:r>
              <a:rPr lang="en-US" sz="1600" b="1" i="1" dirty="0" err="1">
                <a:solidFill>
                  <a:srgbClr val="333333"/>
                </a:solidFill>
                <a:ea typeface="+mn-lt"/>
                <a:cs typeface="+mn-lt"/>
              </a:rPr>
              <a:t>thân</a:t>
            </a:r>
            <a:r>
              <a:rPr lang="en-US" sz="1600" b="1" i="1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b="1" i="1" dirty="0" err="1">
                <a:solidFill>
                  <a:srgbClr val="333333"/>
                </a:solidFill>
                <a:ea typeface="+mn-lt"/>
                <a:cs typeface="+mn-lt"/>
              </a:rPr>
              <a:t>áo</a:t>
            </a:r>
            <a:r>
              <a:rPr lang="en-US" sz="1600" b="1" i="1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b="1" i="1" dirty="0" err="1">
                <a:solidFill>
                  <a:srgbClr val="333333"/>
                </a:solidFill>
                <a:ea typeface="+mn-lt"/>
                <a:cs typeface="+mn-lt"/>
              </a:rPr>
              <a:t>bên</a:t>
            </a:r>
            <a:r>
              <a:rPr lang="en-US" sz="1600" b="1" i="1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b="1" i="1" dirty="0" err="1">
                <a:solidFill>
                  <a:srgbClr val="333333"/>
                </a:solidFill>
                <a:ea typeface="+mn-lt"/>
                <a:cs typeface="+mn-lt"/>
              </a:rPr>
              <a:t>phải</a:t>
            </a:r>
            <a:r>
              <a:rPr lang="en-US" sz="1600" b="1" i="1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b="1" i="1" dirty="0" err="1">
                <a:solidFill>
                  <a:srgbClr val="333333"/>
                </a:solidFill>
                <a:ea typeface="+mn-lt"/>
                <a:cs typeface="+mn-lt"/>
              </a:rPr>
              <a:t>vào</a:t>
            </a:r>
            <a:r>
              <a:rPr lang="en-US" sz="1600" b="1" i="1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b="1" i="1" dirty="0" err="1">
                <a:solidFill>
                  <a:srgbClr val="333333"/>
                </a:solidFill>
                <a:ea typeface="+mn-lt"/>
                <a:cs typeface="+mn-lt"/>
              </a:rPr>
              <a:t>trong</a:t>
            </a:r>
            <a:r>
              <a:rPr lang="en-US" sz="1600" b="1" i="1" dirty="0">
                <a:solidFill>
                  <a:srgbClr val="333333"/>
                </a:solidFill>
                <a:ea typeface="+mn-lt"/>
                <a:cs typeface="+mn-lt"/>
              </a:rPr>
              <a:t>.</a:t>
            </a:r>
            <a:endParaRPr lang="en-US" sz="1600" b="1"/>
          </a:p>
        </p:txBody>
      </p:sp>
      <p:sp>
        <p:nvSpPr>
          <p:cNvPr id="14" name="Oval 13"/>
          <p:cNvSpPr/>
          <p:nvPr/>
        </p:nvSpPr>
        <p:spPr>
          <a:xfrm>
            <a:off x="9538335" y="6007735"/>
            <a:ext cx="2647950" cy="8629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i="1" err="1">
                <a:solidFill>
                  <a:srgbClr val="333333"/>
                </a:solidFill>
                <a:latin typeface="Gill Sans MT" panose="020B0502020104020203"/>
                <a:ea typeface="Helvetica Neue"/>
                <a:cs typeface="Helvetica Neue"/>
              </a:rPr>
              <a:t>Tiếp</a:t>
            </a:r>
            <a:r>
              <a:rPr lang="en-US" b="1" i="1" dirty="0">
                <a:solidFill>
                  <a:srgbClr val="333333"/>
                </a:solidFill>
                <a:latin typeface="Gill Sans MT" panose="020B0502020104020203"/>
                <a:ea typeface="Helvetica Neue"/>
                <a:cs typeface="Helvetica Neue"/>
              </a:rPr>
              <a:t> </a:t>
            </a:r>
            <a:r>
              <a:rPr lang="en-US" b="1" i="1" err="1">
                <a:solidFill>
                  <a:srgbClr val="333333"/>
                </a:solidFill>
                <a:latin typeface="Gill Sans MT" panose="020B0502020104020203"/>
                <a:ea typeface="Helvetica Neue"/>
                <a:cs typeface="Helvetica Neue"/>
              </a:rPr>
              <a:t>tục</a:t>
            </a:r>
            <a:r>
              <a:rPr lang="en-US" b="1" i="1" dirty="0">
                <a:solidFill>
                  <a:srgbClr val="333333"/>
                </a:solidFill>
                <a:latin typeface="Gill Sans MT" panose="020B0502020104020203"/>
                <a:ea typeface="Helvetica Neue"/>
                <a:cs typeface="Helvetica Neue"/>
              </a:rPr>
              <a:t> </a:t>
            </a:r>
            <a:endParaRPr lang="en-US" sz="1600" b="1" i="1" dirty="0">
              <a:solidFill>
                <a:srgbClr val="333333"/>
              </a:solidFill>
              <a:latin typeface="Gill Sans MT" panose="020B0502020104020203"/>
              <a:ea typeface="Helvetica Neue"/>
              <a:cs typeface="Helvetica Neue"/>
            </a:endParaRPr>
          </a:p>
          <a:p>
            <a:pPr algn="ctr"/>
            <a:r>
              <a:rPr lang="en-US" b="1" i="1" err="1">
                <a:solidFill>
                  <a:srgbClr val="333333"/>
                </a:solidFill>
                <a:latin typeface="Gill Sans MT" panose="020B0502020104020203"/>
                <a:ea typeface="Helvetica Neue"/>
                <a:cs typeface="Helvetica Neue"/>
              </a:rPr>
              <a:t>gấp</a:t>
            </a:r>
            <a:r>
              <a:rPr lang="en-US" b="1" i="1" dirty="0">
                <a:solidFill>
                  <a:srgbClr val="333333"/>
                </a:solidFill>
                <a:latin typeface="Gill Sans MT" panose="020B0502020104020203"/>
                <a:ea typeface="Helvetica Neue"/>
                <a:cs typeface="Helvetica Neue"/>
              </a:rPr>
              <a:t> </a:t>
            </a:r>
            <a:r>
              <a:rPr lang="en-US" b="1" i="1" err="1">
                <a:solidFill>
                  <a:srgbClr val="333333"/>
                </a:solidFill>
                <a:latin typeface="Gill Sans MT" panose="020B0502020104020203"/>
                <a:ea typeface="Helvetica Neue"/>
                <a:cs typeface="Helvetica Neue"/>
              </a:rPr>
              <a:t>đôi</a:t>
            </a:r>
            <a:r>
              <a:rPr lang="en-US" b="1" i="1" dirty="0">
                <a:solidFill>
                  <a:srgbClr val="333333"/>
                </a:solidFill>
                <a:latin typeface="Gill Sans MT" panose="020B0502020104020203"/>
                <a:ea typeface="Helvetica Neue"/>
                <a:cs typeface="Helvetica Neue"/>
              </a:rPr>
              <a:t> </a:t>
            </a:r>
            <a:endParaRPr lang="en-US" sz="1600" b="1" i="1">
              <a:solidFill>
                <a:srgbClr val="333333"/>
              </a:solidFill>
              <a:latin typeface="Gill Sans MT" panose="020B0502020104020203"/>
              <a:ea typeface="Helvetica Neue"/>
              <a:cs typeface="Helvetica Neue"/>
            </a:endParaRPr>
          </a:p>
          <a:p>
            <a:pPr algn="ctr"/>
            <a:r>
              <a:rPr lang="en-US" b="1" i="1" dirty="0" err="1">
                <a:solidFill>
                  <a:srgbClr val="333333"/>
                </a:solidFill>
                <a:latin typeface="Gill Sans MT" panose="020B0502020104020203"/>
                <a:ea typeface="Helvetica Neue"/>
                <a:cs typeface="Helvetica Neue"/>
              </a:rPr>
              <a:t>theo</a:t>
            </a:r>
            <a:r>
              <a:rPr lang="en-US" b="1" i="1" dirty="0">
                <a:solidFill>
                  <a:srgbClr val="333333"/>
                </a:solidFill>
                <a:latin typeface="Gill Sans MT" panose="020B0502020104020203"/>
                <a:ea typeface="Helvetica Neue"/>
                <a:cs typeface="Helvetica Neue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Gill Sans MT" panose="020B0502020104020203"/>
                <a:ea typeface="Helvetica Neue"/>
                <a:cs typeface="Helvetica Neue"/>
              </a:rPr>
              <a:t>chiều</a:t>
            </a:r>
            <a:r>
              <a:rPr lang="en-US" b="1" i="1" dirty="0">
                <a:solidFill>
                  <a:srgbClr val="333333"/>
                </a:solidFill>
                <a:latin typeface="Gill Sans MT" panose="020B0502020104020203"/>
                <a:ea typeface="Helvetica Neue"/>
                <a:cs typeface="Helvetica Neue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Gill Sans MT" panose="020B0502020104020203"/>
                <a:ea typeface="Helvetica Neue"/>
                <a:cs typeface="Helvetica Neue"/>
              </a:rPr>
              <a:t>dọc</a:t>
            </a:r>
            <a:r>
              <a:rPr lang="en-US" b="1" i="1" dirty="0">
                <a:solidFill>
                  <a:srgbClr val="333333"/>
                </a:solidFill>
                <a:latin typeface="Gill Sans MT" panose="020B0502020104020203"/>
                <a:ea typeface="Helvetica Neue"/>
                <a:cs typeface="Helvetica Neue"/>
              </a:rPr>
              <a:t>.</a:t>
            </a:r>
            <a:endParaRPr lang="en-US" sz="1600" b="1" i="1">
              <a:solidFill>
                <a:srgbClr val="333333"/>
              </a:solidFill>
              <a:latin typeface="Gill Sans MT" panose="020B0502020104020203"/>
            </a:endParaRPr>
          </a:p>
        </p:txBody>
      </p:sp>
      <p:pic>
        <p:nvPicPr>
          <p:cNvPr id="15" name="Picture 14" descr="ezgif-5-434103023ff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626" y="2188729"/>
            <a:ext cx="2817091" cy="3600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Arrow: Right 16"/>
          <p:cNvSpPr/>
          <p:nvPr/>
        </p:nvSpPr>
        <p:spPr>
          <a:xfrm>
            <a:off x="5706567" y="3773347"/>
            <a:ext cx="793937" cy="43305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close up of a book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7466" y="2188144"/>
            <a:ext cx="2847975" cy="3603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Arrow: Right 18"/>
          <p:cNvSpPr/>
          <p:nvPr/>
        </p:nvSpPr>
        <p:spPr>
          <a:xfrm>
            <a:off x="8869585" y="3773346"/>
            <a:ext cx="793937" cy="43305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59399" y="1318163"/>
            <a:ext cx="66110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CÁC BƯỚC XẾP ÁO CHI TIẾT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0009" y="279666"/>
            <a:ext cx="525466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6000" b="1">
                <a:solidFill>
                  <a:srgbClr val="0070C0"/>
                </a:solidFill>
                <a:latin typeface="Book Antiqua" panose="02040602050305030304"/>
                <a:cs typeface="Angsana New"/>
              </a:rPr>
              <a:t>THỰC HÀNH  </a:t>
            </a:r>
            <a:endParaRPr lang="en-US" sz="6000" dirty="0">
              <a:solidFill>
                <a:srgbClr val="000000"/>
              </a:solidFill>
              <a:latin typeface="Gill Sans MT" panose="020B0502020104020203"/>
              <a:cs typeface="Angsana New"/>
            </a:endParaRPr>
          </a:p>
        </p:txBody>
      </p:sp>
      <p:sp>
        <p:nvSpPr>
          <p:cNvPr id="7" name="Arrow: Right 6"/>
          <p:cNvSpPr/>
          <p:nvPr/>
        </p:nvSpPr>
        <p:spPr>
          <a:xfrm>
            <a:off x="5492658" y="3433539"/>
            <a:ext cx="1205826" cy="92732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36734" y="5997703"/>
            <a:ext cx="3239630" cy="863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i="1" err="1">
                <a:solidFill>
                  <a:srgbClr val="333333"/>
                </a:solidFill>
                <a:latin typeface="Helvetica Neue"/>
                <a:ea typeface="Helvetica Neue"/>
                <a:cs typeface="Helvetica Neue"/>
              </a:rPr>
              <a:t>Trải</a:t>
            </a:r>
            <a:r>
              <a:rPr lang="en-US" b="1" i="1" dirty="0">
                <a:solidFill>
                  <a:srgbClr val="333333"/>
                </a:solidFill>
                <a:latin typeface="Helvetica Neue"/>
                <a:ea typeface="Helvetica Neue"/>
                <a:cs typeface="Helvetica Neue"/>
              </a:rPr>
              <a:t> </a:t>
            </a:r>
            <a:r>
              <a:rPr lang="en-US" b="1" i="1" err="1">
                <a:solidFill>
                  <a:srgbClr val="333333"/>
                </a:solidFill>
                <a:latin typeface="Helvetica Neue"/>
                <a:ea typeface="Helvetica Neue"/>
                <a:cs typeface="Helvetica Neue"/>
              </a:rPr>
              <a:t>quần</a:t>
            </a:r>
            <a:r>
              <a:rPr lang="en-US" b="1" i="1" dirty="0">
                <a:solidFill>
                  <a:srgbClr val="333333"/>
                </a:solidFill>
                <a:latin typeface="Helvetica Neue"/>
                <a:ea typeface="Helvetica Neue"/>
                <a:cs typeface="Helvetica Neue"/>
              </a:rPr>
              <a:t> </a:t>
            </a:r>
            <a:r>
              <a:rPr lang="en-US" b="1" i="1" err="1">
                <a:solidFill>
                  <a:srgbClr val="333333"/>
                </a:solidFill>
                <a:latin typeface="Helvetica Neue"/>
                <a:ea typeface="Helvetica Neue"/>
                <a:cs typeface="Helvetica Neue"/>
              </a:rPr>
              <a:t>dài</a:t>
            </a:r>
            <a:r>
              <a:rPr lang="en-US" b="1" i="1" dirty="0">
                <a:solidFill>
                  <a:srgbClr val="333333"/>
                </a:solidFill>
                <a:latin typeface="Helvetica Neue"/>
                <a:ea typeface="Helvetica Neue"/>
                <a:cs typeface="Helvetica Neue"/>
              </a:rPr>
              <a:t> </a:t>
            </a:r>
            <a:r>
              <a:rPr lang="en-US" b="1" i="1" err="1">
                <a:solidFill>
                  <a:srgbClr val="333333"/>
                </a:solidFill>
                <a:latin typeface="Helvetica Neue"/>
                <a:ea typeface="Helvetica Neue"/>
                <a:cs typeface="Helvetica Neue"/>
              </a:rPr>
              <a:t>trên</a:t>
            </a:r>
            <a:r>
              <a:rPr lang="en-US" b="1" i="1" dirty="0">
                <a:solidFill>
                  <a:srgbClr val="333333"/>
                </a:solidFill>
                <a:latin typeface="Helvetica Neue"/>
                <a:ea typeface="Helvetica Neue"/>
                <a:cs typeface="Helvetica Neue"/>
              </a:rPr>
              <a:t> </a:t>
            </a:r>
            <a:r>
              <a:rPr lang="en-US" b="1" i="1" err="1">
                <a:solidFill>
                  <a:srgbClr val="333333"/>
                </a:solidFill>
                <a:latin typeface="Helvetica Neue"/>
                <a:ea typeface="Helvetica Neue"/>
                <a:cs typeface="Helvetica Neue"/>
              </a:rPr>
              <a:t>mặt</a:t>
            </a:r>
            <a:r>
              <a:rPr lang="en-US" b="1" i="1" dirty="0">
                <a:solidFill>
                  <a:srgbClr val="333333"/>
                </a:solidFill>
                <a:latin typeface="Helvetica Neue"/>
                <a:ea typeface="Helvetica Neue"/>
                <a:cs typeface="Helvetica Neue"/>
              </a:rPr>
              <a:t> </a:t>
            </a:r>
            <a:r>
              <a:rPr lang="en-US" b="1" i="1" err="1">
                <a:solidFill>
                  <a:srgbClr val="333333"/>
                </a:solidFill>
                <a:latin typeface="Helvetica Neue"/>
                <a:ea typeface="Helvetica Neue"/>
                <a:cs typeface="Helvetica Neue"/>
              </a:rPr>
              <a:t>phẳng</a:t>
            </a:r>
            <a:r>
              <a:rPr lang="en-US" b="1" i="1" dirty="0">
                <a:solidFill>
                  <a:srgbClr val="333333"/>
                </a:solidFill>
                <a:latin typeface="Helvetica Neue"/>
                <a:ea typeface="Helvetica Neue"/>
                <a:cs typeface="Helvetica Neue"/>
              </a:rPr>
              <a:t>, </a:t>
            </a:r>
            <a:endParaRPr lang="en-US" b="1" i="1" dirty="0">
              <a:solidFill>
                <a:srgbClr val="333333"/>
              </a:solidFill>
              <a:latin typeface="Gill Sans MT" panose="020B0502020104020203"/>
              <a:ea typeface="Helvetica Neue"/>
              <a:cs typeface="Helvetica Neue"/>
            </a:endParaRPr>
          </a:p>
          <a:p>
            <a:pPr algn="ctr"/>
            <a:r>
              <a:rPr lang="en-US" b="1" i="1" dirty="0" err="1">
                <a:solidFill>
                  <a:srgbClr val="333333"/>
                </a:solidFill>
                <a:latin typeface="Helvetica Neue"/>
                <a:ea typeface="Helvetica Neue"/>
                <a:cs typeface="Helvetica Neue"/>
              </a:rPr>
              <a:t>gấp</a:t>
            </a:r>
            <a:r>
              <a:rPr lang="en-US" b="1" i="1" dirty="0">
                <a:solidFill>
                  <a:srgbClr val="333333"/>
                </a:solidFill>
                <a:latin typeface="Helvetica Neue"/>
                <a:ea typeface="Helvetica Neue"/>
                <a:cs typeface="Helvetica Neue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Helvetica Neue"/>
                <a:ea typeface="Helvetica Neue"/>
                <a:cs typeface="Helvetica Neue"/>
              </a:rPr>
              <a:t>đôi</a:t>
            </a:r>
            <a:r>
              <a:rPr lang="en-US" b="1" i="1" dirty="0">
                <a:solidFill>
                  <a:srgbClr val="333333"/>
                </a:solidFill>
                <a:latin typeface="Helvetica Neue"/>
                <a:ea typeface="Helvetica Neue"/>
                <a:cs typeface="Helvetica Neue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Helvetica Neue"/>
                <a:ea typeface="Helvetica Neue"/>
                <a:cs typeface="Helvetica Neue"/>
              </a:rPr>
              <a:t>lại</a:t>
            </a:r>
            <a:r>
              <a:rPr lang="en-US" b="1" i="1" dirty="0">
                <a:solidFill>
                  <a:srgbClr val="333333"/>
                </a:solidFill>
                <a:latin typeface="Helvetica Neue"/>
                <a:ea typeface="Helvetica Neue"/>
                <a:cs typeface="Helvetica Neue"/>
              </a:rPr>
              <a:t>.</a:t>
            </a:r>
            <a:endParaRPr lang="en-US" b="1" i="1">
              <a:solidFill>
                <a:srgbClr val="333333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85739" y="5997703"/>
            <a:ext cx="2991912" cy="86305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i="1" dirty="0" err="1">
                <a:solidFill>
                  <a:srgbClr val="333333"/>
                </a:solidFill>
                <a:latin typeface="Helvetica Neue"/>
                <a:ea typeface="Helvetica Neue"/>
                <a:cs typeface="Helvetica Neue"/>
              </a:rPr>
              <a:t>Tiếp</a:t>
            </a:r>
            <a:r>
              <a:rPr lang="en-US" b="1" i="1" dirty="0">
                <a:solidFill>
                  <a:srgbClr val="333333"/>
                </a:solidFill>
                <a:latin typeface="Helvetica Neue"/>
                <a:ea typeface="Helvetica Neue"/>
                <a:cs typeface="Helvetica Neue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Helvetica Neue"/>
                <a:ea typeface="Helvetica Neue"/>
                <a:cs typeface="Helvetica Neue"/>
              </a:rPr>
              <a:t>tục</a:t>
            </a:r>
            <a:r>
              <a:rPr lang="en-US" b="1" i="1" dirty="0">
                <a:solidFill>
                  <a:srgbClr val="333333"/>
                </a:solidFill>
                <a:latin typeface="Helvetica Neue"/>
                <a:ea typeface="Helvetica Neue"/>
                <a:cs typeface="Helvetica Neue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Helvetica Neue"/>
                <a:ea typeface="Helvetica Neue"/>
                <a:cs typeface="Helvetica Neue"/>
              </a:rPr>
              <a:t>gấp</a:t>
            </a:r>
            <a:r>
              <a:rPr lang="en-US" b="1" i="1" dirty="0">
                <a:solidFill>
                  <a:srgbClr val="333333"/>
                </a:solidFill>
                <a:latin typeface="Helvetica Neue"/>
                <a:ea typeface="Helvetica Neue"/>
                <a:cs typeface="Helvetica Neue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Helvetica Neue"/>
                <a:ea typeface="Helvetica Neue"/>
                <a:cs typeface="Helvetica Neue"/>
              </a:rPr>
              <a:t>đôi</a:t>
            </a:r>
            <a:r>
              <a:rPr lang="en-US" b="1" i="1" dirty="0">
                <a:solidFill>
                  <a:srgbClr val="333333"/>
                </a:solidFill>
                <a:latin typeface="Helvetica Neue"/>
                <a:ea typeface="Helvetica Neue"/>
                <a:cs typeface="Helvetica Neue"/>
              </a:rPr>
              <a:t> t</a:t>
            </a:r>
            <a:r>
              <a:rPr lang="en-US" b="1" i="1" dirty="0" err="1">
                <a:solidFill>
                  <a:srgbClr val="333333"/>
                </a:solidFill>
                <a:latin typeface="Helvetica Neue"/>
                <a:ea typeface="Helvetica Neue"/>
                <a:cs typeface="Helvetica Neue"/>
              </a:rPr>
              <a:t>heo</a:t>
            </a:r>
            <a:r>
              <a:rPr lang="en-US" b="1" i="1" dirty="0">
                <a:solidFill>
                  <a:srgbClr val="333333"/>
                </a:solidFill>
                <a:latin typeface="Helvetica Neue"/>
                <a:ea typeface="Helvetica Neue"/>
                <a:cs typeface="Helvetica Neue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Helvetica Neue"/>
                <a:ea typeface="Helvetica Neue"/>
                <a:cs typeface="Helvetica Neue"/>
              </a:rPr>
              <a:t>chiều</a:t>
            </a:r>
            <a:r>
              <a:rPr lang="en-US" b="1" i="1" dirty="0">
                <a:solidFill>
                  <a:srgbClr val="333333"/>
                </a:solidFill>
                <a:latin typeface="Helvetica Neue"/>
                <a:ea typeface="Helvetica Neue"/>
                <a:cs typeface="Helvetica Neue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latin typeface="Helvetica Neue"/>
                <a:ea typeface="Helvetica Neue"/>
                <a:cs typeface="Helvetica Neue"/>
              </a:rPr>
              <a:t>dọc</a:t>
            </a:r>
            <a:r>
              <a:rPr lang="en-US" b="1" i="1" dirty="0">
                <a:solidFill>
                  <a:srgbClr val="333333"/>
                </a:solidFill>
                <a:latin typeface="Helvetica Neue"/>
                <a:ea typeface="Helvetica Neue"/>
                <a:cs typeface="Helvetica Neue"/>
              </a:rPr>
              <a:t>.</a:t>
            </a:r>
            <a:endParaRPr lang="en-US" b="1" i="1">
              <a:solidFill>
                <a:srgbClr val="333333"/>
              </a:solidFill>
              <a:latin typeface="Gill Sans MT" panose="020B0502020104020203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9399" y="1318163"/>
            <a:ext cx="66110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CÁC BƯỚC XẾP QUẦN CHI TIẾT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5" name="Picture 4" descr="A person sewing a pair of jeans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027" y="1939754"/>
            <a:ext cx="4448946" cy="3905250"/>
          </a:xfrm>
          <a:prstGeom prst="rect">
            <a:avLst/>
          </a:prstGeom>
        </p:spPr>
      </p:pic>
      <p:pic>
        <p:nvPicPr>
          <p:cNvPr id="6" name="Picture 5" descr="A person sitting at a table with a red tablecloth and a pair of jeans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545" y="1944516"/>
            <a:ext cx="4465938" cy="3916319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0009" y="891575"/>
            <a:ext cx="525466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Book Antiqua" panose="02040602050305030304"/>
                <a:cs typeface="Angsana New"/>
              </a:rPr>
              <a:t>THỰC HÀNH</a:t>
            </a:r>
            <a:endParaRPr lang="en-US" sz="6000"/>
          </a:p>
        </p:txBody>
      </p:sp>
      <p:sp>
        <p:nvSpPr>
          <p:cNvPr id="5" name="TextBox 4"/>
          <p:cNvSpPr txBox="1"/>
          <p:nvPr/>
        </p:nvSpPr>
        <p:spPr>
          <a:xfrm>
            <a:off x="2560955" y="2035175"/>
            <a:ext cx="7860030" cy="645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3600" dirty="0"/>
              <a:t>4 BƯỚC XẾP QUẦN ÁO CƠ BẢN: </a:t>
            </a:r>
            <a:endParaRPr lang="en-US" sz="2800" dirty="0"/>
          </a:p>
        </p:txBody>
      </p:sp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rcRect l="-191" t="3571" r="191" b="-3571"/>
          <a:stretch>
            <a:fillRect/>
          </a:stretch>
        </p:blipFill>
        <p:spPr>
          <a:xfrm>
            <a:off x="1342390" y="2930525"/>
            <a:ext cx="10297160" cy="4067810"/>
          </a:xfrm>
          <a:prstGeom prst="roundRect">
            <a:avLst/>
          </a:prstGeom>
        </p:spPr>
      </p:pic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8181" y="884205"/>
            <a:ext cx="745821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</a:rPr>
              <a:t>ỨNG DỤNG THỰC TIỄN</a:t>
            </a:r>
            <a:endParaRPr lang="en-US" sz="4800" b="1">
              <a:solidFill>
                <a:srgbClr val="0070C0"/>
              </a:solidFill>
            </a:endParaRPr>
          </a:p>
        </p:txBody>
      </p:sp>
      <p:pic>
        <p:nvPicPr>
          <p:cNvPr id="3" name="Picture 2" descr="A person holding a book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2068727"/>
            <a:ext cx="11582400" cy="4790302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8181" y="884205"/>
            <a:ext cx="745821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</a:rPr>
              <a:t>ỨNG DỤNG THỰC TIỄN</a:t>
            </a:r>
            <a:endParaRPr lang="en-US" sz="4800" b="1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0543" y="2234250"/>
            <a:ext cx="10115106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2800" b="1" u="sng" dirty="0"/>
              <a:t>DẶN DÒ</a:t>
            </a:r>
            <a:r>
              <a:rPr lang="en-US" sz="2800" b="1" dirty="0"/>
              <a:t>:</a:t>
            </a:r>
            <a:r>
              <a:rPr lang="en-US" sz="2800" b="1" dirty="0">
                <a:solidFill>
                  <a:srgbClr val="00B050"/>
                </a:solidFill>
              </a:rPr>
              <a:t> CÁC EM HÃY VỀ NHÀ TỰ XẾP QUẦN ÁO, VÀ BÁO CÁO KẾT QUẢ VỚI CÔ VÀO TIẾT HỌC SAU NHÉ!</a:t>
            </a:r>
            <a:endParaRPr lang="en-US" sz="2800" b="1" dirty="0">
              <a:solidFill>
                <a:srgbClr val="00B050"/>
              </a:solidFill>
            </a:endParaRPr>
          </a:p>
          <a:p>
            <a:endParaRPr lang="en-US" sz="2800" b="1" dirty="0">
              <a:solidFill>
                <a:srgbClr val="00B050"/>
              </a:solidFill>
            </a:endParaRPr>
          </a:p>
          <a:p>
            <a:r>
              <a:rPr lang="en-US" sz="2800" b="1" dirty="0">
                <a:solidFill>
                  <a:srgbClr val="00B0F0"/>
                </a:solidFill>
                <a:latin typeface="Arial" panose="020B0604020202020204"/>
                <a:cs typeface="Angsana New"/>
              </a:rPr>
              <a:t>* KHI CÁC EM BIẾT TỰ XẾP QUẦN ÁO LÀ CÁC EM ĐANG TỰ LÀM VIỆC CỦA MÌNH ĐỂ PHỤ GIÚP GIA ĐÌNH ĐẤY! </a:t>
            </a:r>
            <a:endParaRPr lang="en-US" sz="2800" b="1" dirty="0">
              <a:solidFill>
                <a:srgbClr val="00B0F0"/>
              </a:solidFill>
              <a:latin typeface="Arial" panose="020B0604020202020204"/>
              <a:cs typeface="Angsana New"/>
            </a:endParaRPr>
          </a:p>
          <a:p>
            <a:endParaRPr lang="en-US" sz="2800" b="1" dirty="0">
              <a:solidFill>
                <a:srgbClr val="00B0F0"/>
              </a:solidFill>
            </a:endParaRPr>
          </a:p>
          <a:p>
            <a:pPr algn="ctr"/>
            <a:r>
              <a:rPr lang="en-US" sz="2800" b="1" i="1" dirty="0">
                <a:solidFill>
                  <a:schemeClr val="accent2">
                    <a:lumMod val="76000"/>
                  </a:schemeClr>
                </a:solidFill>
              </a:rPr>
              <a:t>CHÚC CÁC EM THÀNH CÔNG VÌ CÁC EM LÀ </a:t>
            </a:r>
            <a:endParaRPr lang="en-US" sz="2800" b="1" i="1" dirty="0">
              <a:solidFill>
                <a:schemeClr val="accent2">
                  <a:lumMod val="76000"/>
                </a:schemeClr>
              </a:solidFill>
            </a:endParaRPr>
          </a:p>
          <a:p>
            <a:pPr algn="ctr"/>
            <a:r>
              <a:rPr lang="en-US" sz="2800" b="1" i="1" dirty="0">
                <a:solidFill>
                  <a:schemeClr val="accent2">
                    <a:lumMod val="76000"/>
                  </a:schemeClr>
                </a:solidFill>
              </a:rPr>
              <a:t>NHỮNG NGƯỜI CON  NGOAN NGOÃN!</a:t>
            </a:r>
            <a:endParaRPr lang="en-US" dirty="0">
              <a:solidFill>
                <a:schemeClr val="accent2">
                  <a:lumMod val="76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6953" y="6148125"/>
            <a:ext cx="6331664" cy="70788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4000" dirty="0">
                <a:solidFill>
                  <a:schemeClr val="accent3">
                    <a:lumMod val="76000"/>
                  </a:schemeClr>
                </a:solidFill>
              </a:rPr>
              <a:t>Thank you! Have a nice day!</a:t>
            </a:r>
            <a:endParaRPr lang="en-US" sz="4000">
              <a:solidFill>
                <a:schemeClr val="accent3">
                  <a:lumMod val="76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0867" y="957774"/>
            <a:ext cx="986787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Book Antiqua" panose="02040602050305030304"/>
                <a:cs typeface="Angsana New"/>
              </a:rPr>
              <a:t>KHỞI ĐỘNG</a:t>
            </a:r>
            <a:endParaRPr lang="en-US" sz="5400" b="1" dirty="0">
              <a:solidFill>
                <a:srgbClr val="0070C0"/>
              </a:solidFill>
              <a:latin typeface="Book Antiqua" panose="02040602050305030304"/>
              <a:cs typeface="Angsana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818" y="2393164"/>
            <a:ext cx="11358405" cy="7067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4000" err="1">
                <a:latin typeface="Times New Roman" panose="02020603050405020304" charset="0"/>
                <a:ea typeface="Roboto"/>
                <a:cs typeface="Times New Roman" panose="02020603050405020304" charset="0"/>
              </a:rPr>
              <a:t>Cả</a:t>
            </a:r>
            <a:r>
              <a:rPr lang="en-US" sz="4000" dirty="0">
                <a:latin typeface="Times New Roman" panose="02020603050405020304" charset="0"/>
                <a:ea typeface="Roboto"/>
                <a:cs typeface="Times New Roman" panose="02020603050405020304" charset="0"/>
              </a:rPr>
              <a:t> </a:t>
            </a:r>
            <a:r>
              <a:rPr lang="en-US" sz="4000" err="1">
                <a:latin typeface="Times New Roman" panose="02020603050405020304" charset="0"/>
                <a:ea typeface="Roboto"/>
                <a:cs typeface="Times New Roman" panose="02020603050405020304" charset="0"/>
              </a:rPr>
              <a:t>lớp</a:t>
            </a:r>
            <a:r>
              <a:rPr lang="en-US" sz="4000" dirty="0">
                <a:latin typeface="Times New Roman" panose="02020603050405020304" charset="0"/>
                <a:ea typeface="Roboto"/>
                <a:cs typeface="Times New Roman" panose="02020603050405020304" charset="0"/>
              </a:rPr>
              <a:t> </a:t>
            </a:r>
            <a:r>
              <a:rPr lang="en-US" sz="4000" err="1">
                <a:latin typeface="Times New Roman" panose="02020603050405020304" charset="0"/>
                <a:ea typeface="Roboto"/>
                <a:cs typeface="Times New Roman" panose="02020603050405020304" charset="0"/>
              </a:rPr>
              <a:t>vui</a:t>
            </a:r>
            <a:r>
              <a:rPr lang="en-US" sz="4000" dirty="0">
                <a:latin typeface="Times New Roman" panose="02020603050405020304" charset="0"/>
                <a:ea typeface="Roboto"/>
                <a:cs typeface="Times New Roman" panose="02020603050405020304" charset="0"/>
              </a:rPr>
              <a:t> </a:t>
            </a:r>
            <a:r>
              <a:rPr lang="en-US" sz="4000" err="1">
                <a:latin typeface="Times New Roman" panose="02020603050405020304" charset="0"/>
                <a:ea typeface="Roboto"/>
                <a:cs typeface="Times New Roman" panose="02020603050405020304" charset="0"/>
              </a:rPr>
              <a:t>vận</a:t>
            </a:r>
            <a:r>
              <a:rPr lang="en-US" sz="4000" dirty="0">
                <a:latin typeface="Times New Roman" panose="02020603050405020304" charset="0"/>
                <a:ea typeface="Roboto"/>
                <a:cs typeface="Times New Roman" panose="02020603050405020304" charset="0"/>
              </a:rPr>
              <a:t> </a:t>
            </a:r>
            <a:r>
              <a:rPr lang="en-US" sz="4000" err="1">
                <a:latin typeface="Times New Roman" panose="02020603050405020304" charset="0"/>
                <a:ea typeface="Roboto"/>
                <a:cs typeface="Times New Roman" panose="02020603050405020304" charset="0"/>
              </a:rPr>
              <a:t>động</a:t>
            </a:r>
            <a:r>
              <a:rPr lang="en-US" sz="4000" dirty="0">
                <a:latin typeface="Times New Roman" panose="02020603050405020304" charset="0"/>
                <a:ea typeface="Roboto"/>
                <a:cs typeface="Times New Roman" panose="02020603050405020304" charset="0"/>
              </a:rPr>
              <a:t> </a:t>
            </a:r>
            <a:r>
              <a:rPr lang="en-US" sz="4000" err="1">
                <a:latin typeface="Times New Roman" panose="02020603050405020304" charset="0"/>
                <a:ea typeface="Roboto"/>
                <a:cs typeface="Times New Roman" panose="02020603050405020304" charset="0"/>
              </a:rPr>
              <a:t>bài</a:t>
            </a:r>
            <a:r>
              <a:rPr lang="en-US" sz="4000" dirty="0">
                <a:latin typeface="Times New Roman" panose="02020603050405020304" charset="0"/>
                <a:ea typeface="Roboto"/>
                <a:cs typeface="Times New Roman" panose="02020603050405020304" charset="0"/>
              </a:rPr>
              <a:t> </a:t>
            </a:r>
            <a:r>
              <a:rPr lang="en-US" sz="4000" err="1">
                <a:latin typeface="Times New Roman" panose="02020603050405020304" charset="0"/>
                <a:ea typeface="Roboto"/>
                <a:cs typeface="Times New Roman" panose="02020603050405020304" charset="0"/>
              </a:rPr>
              <a:t>hát“Mùa</a:t>
            </a:r>
            <a:r>
              <a:rPr lang="en-US" sz="4000" dirty="0">
                <a:latin typeface="Times New Roman" panose="02020603050405020304" charset="0"/>
                <a:ea typeface="Roboto"/>
                <a:cs typeface="Times New Roman" panose="02020603050405020304" charset="0"/>
              </a:rPr>
              <a:t> </a:t>
            </a:r>
            <a:r>
              <a:rPr lang="en-US" sz="4000" err="1">
                <a:latin typeface="Times New Roman" panose="02020603050405020304" charset="0"/>
                <a:ea typeface="Roboto"/>
                <a:cs typeface="Times New Roman" panose="02020603050405020304" charset="0"/>
              </a:rPr>
              <a:t>hè</a:t>
            </a:r>
            <a:r>
              <a:rPr lang="en-US" sz="4000" dirty="0">
                <a:latin typeface="Times New Roman" panose="02020603050405020304" charset="0"/>
                <a:ea typeface="Roboto"/>
                <a:cs typeface="Times New Roman" panose="02020603050405020304" charset="0"/>
              </a:rPr>
              <a:t> </a:t>
            </a:r>
            <a:r>
              <a:rPr lang="en-US" sz="4000" err="1">
                <a:latin typeface="Times New Roman" panose="02020603050405020304" charset="0"/>
                <a:ea typeface="Roboto"/>
                <a:cs typeface="Times New Roman" panose="02020603050405020304" charset="0"/>
              </a:rPr>
              <a:t>đến</a:t>
            </a:r>
            <a:r>
              <a:rPr lang="en-US" sz="4000" dirty="0">
                <a:latin typeface="Times New Roman" panose="02020603050405020304" charset="0"/>
                <a:ea typeface="Roboto"/>
                <a:cs typeface="Times New Roman" panose="02020603050405020304" charset="0"/>
              </a:rPr>
              <a:t>” 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1" y="3433141"/>
            <a:ext cx="12096171" cy="2996046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9009" y="792922"/>
            <a:ext cx="5680765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Book Antiqua" panose="02040602050305030304"/>
              </a:rPr>
              <a:t>KHỞI ĐỘNG</a:t>
            </a:r>
            <a:endParaRPr lang="en-US" sz="6600" dirty="0">
              <a:latin typeface="Book Antiqua" panose="020406020503050303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2644" y="2119184"/>
            <a:ext cx="9117226" cy="39693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- Các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vừa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vận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hát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Vậy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hết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mùa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đông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đón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mùa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hè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 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phải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mặc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quần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áo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thế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Hôm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nay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cô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thấy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lớp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chúng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mình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cũng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ăn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mặc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phù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đẹp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gọn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gàng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đấy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quần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áo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luôn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sạch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đẹp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gọn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gàng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thì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chúng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mình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phải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 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Hôm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nay,  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cô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mời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“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Gấp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quần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áo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” </a:t>
            </a:r>
            <a:r>
              <a:rPr lang="en-US" sz="2800" err="1">
                <a:latin typeface="Times New Roman" panose="02020603050405020304" charset="0"/>
                <a:cs typeface="Times New Roman" panose="02020603050405020304" charset="0"/>
              </a:rPr>
              <a:t>nhé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!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KHÁM PHÁ KIẾN THỨC</a:t>
            </a:r>
            <a:endParaRPr lang="en-US" sz="4800" b="1"/>
          </a:p>
        </p:txBody>
      </p:sp>
      <p:pic>
        <p:nvPicPr>
          <p:cNvPr id="4" name="Content Placeholder 3" descr="A couple of ugly sweaters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856080" y="2129563"/>
            <a:ext cx="8803307" cy="3736974"/>
          </a:xfrm>
        </p:spPr>
      </p:pic>
      <p:sp>
        <p:nvSpPr>
          <p:cNvPr id="5" name="TextBox 4"/>
          <p:cNvSpPr txBox="1"/>
          <p:nvPr/>
        </p:nvSpPr>
        <p:spPr>
          <a:xfrm>
            <a:off x="2142573" y="6234770"/>
            <a:ext cx="823926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2800" b="1" dirty="0"/>
              <a:t>CÁC EM HÃY CHO CÔ BIẾT ĐÂY LÀ CÁI GÌ?</a:t>
            </a:r>
            <a:endParaRPr lang="en-US" sz="2800"/>
          </a:p>
        </p:txBody>
      </p:sp>
      <p:sp>
        <p:nvSpPr>
          <p:cNvPr id="6" name="Arrow: Left 5"/>
          <p:cNvSpPr/>
          <p:nvPr/>
        </p:nvSpPr>
        <p:spPr>
          <a:xfrm>
            <a:off x="9399645" y="2131544"/>
            <a:ext cx="2280670" cy="1573440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CÁI ÁO​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8" name="Picture 7" descr="A thumbs up and hear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582" y="3929256"/>
            <a:ext cx="1911075" cy="1871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KHÁM PHÁ KIẾN THỨC</a:t>
            </a:r>
            <a:endParaRPr lang="en-US" sz="4800" b="1"/>
          </a:p>
        </p:txBody>
      </p:sp>
      <p:sp>
        <p:nvSpPr>
          <p:cNvPr id="5" name="TextBox 4"/>
          <p:cNvSpPr txBox="1"/>
          <p:nvPr/>
        </p:nvSpPr>
        <p:spPr>
          <a:xfrm>
            <a:off x="2142573" y="6234770"/>
            <a:ext cx="8239265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2800" b="1" dirty="0"/>
              <a:t>ĐÂY LÀ PHẦN GÌ CỦA ÁO NÀO?</a:t>
            </a:r>
            <a:endParaRPr lang="en-US" sz="2800" dirty="0"/>
          </a:p>
        </p:txBody>
      </p:sp>
      <p:pic>
        <p:nvPicPr>
          <p:cNvPr id="7" name="Picture 6" descr="A collage of different colored shirts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8970" y="2035810"/>
            <a:ext cx="6329680" cy="3848100"/>
          </a:xfrm>
          <a:prstGeom prst="rect">
            <a:avLst/>
          </a:prstGeom>
        </p:spPr>
      </p:pic>
      <p:sp>
        <p:nvSpPr>
          <p:cNvPr id="3" name="Arrow: Pentagon 2"/>
          <p:cNvSpPr/>
          <p:nvPr/>
        </p:nvSpPr>
        <p:spPr>
          <a:xfrm>
            <a:off x="317465" y="2379437"/>
            <a:ext cx="2539424" cy="1045998"/>
          </a:xfrm>
          <a:prstGeom prst="homePlat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CỔ ÁO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6" name="Picture 5" descr="A thumbs up and hear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862" y="4012496"/>
            <a:ext cx="1911075" cy="1871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A white t-shirt with a statue of liberty and american flag&#10;&#10;Description automatically generated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469130" y="2096135"/>
            <a:ext cx="3565525" cy="3756660"/>
          </a:xfrm>
          <a:prstGeom prst="rect">
            <a:avLst/>
          </a:prstGeom>
        </p:spPr>
      </p:pic>
      <p:pic>
        <p:nvPicPr>
          <p:cNvPr id="6" name="Content Placeholder 5" descr="A thumbs up and hearts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73135" y="3608070"/>
            <a:ext cx="2772410" cy="2244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Arrow: Pentagon 7"/>
          <p:cNvSpPr/>
          <p:nvPr/>
        </p:nvSpPr>
        <p:spPr>
          <a:xfrm>
            <a:off x="694055" y="2744470"/>
            <a:ext cx="3489325" cy="863600"/>
          </a:xfrm>
          <a:prstGeom prst="homePlat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p>
            <a:pPr algn="ctr"/>
            <a:r>
              <a:rPr lang="en-US" sz="4400" b="1" dirty="0">
                <a:solidFill>
                  <a:srgbClr val="0070C0"/>
                </a:solidFill>
              </a:rPr>
              <a:t>THÂN ÁO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0070C0"/>
                </a:solidFill>
              </a:rPr>
              <a:t>KHÁM PHÁ KIẾN THỨC</a:t>
            </a:r>
            <a:endParaRPr lang="en-US" sz="4800" b="1"/>
          </a:p>
        </p:txBody>
      </p:sp>
      <p:sp>
        <p:nvSpPr>
          <p:cNvPr id="9" name="TextBox 4"/>
          <p:cNvSpPr txBox="1"/>
          <p:nvPr/>
        </p:nvSpPr>
        <p:spPr>
          <a:xfrm>
            <a:off x="2142573" y="6234770"/>
            <a:ext cx="865490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p>
            <a:pPr algn="ctr"/>
            <a:r>
              <a:rPr lang="en-US" sz="2800" b="1" dirty="0"/>
              <a:t>CÒN ĐÂY LÀ PHẦN GÌ CỦA ÁO VẬY CÁC EM?</a:t>
            </a:r>
            <a:endParaRPr lang="en-US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KHÁM PHÁ KIẾN THỨC</a:t>
            </a:r>
            <a:endParaRPr lang="en-US" sz="4800" b="1"/>
          </a:p>
        </p:txBody>
      </p:sp>
      <p:sp>
        <p:nvSpPr>
          <p:cNvPr id="5" name="TextBox 4"/>
          <p:cNvSpPr txBox="1"/>
          <p:nvPr/>
        </p:nvSpPr>
        <p:spPr>
          <a:xfrm>
            <a:off x="4329182" y="6146422"/>
            <a:ext cx="4855945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3600" b="1" dirty="0"/>
              <a:t>CÓ MẤY TAY ÁO</a:t>
            </a:r>
            <a:r>
              <a:rPr lang="en-US" sz="4000" b="1" dirty="0"/>
              <a:t>​?</a:t>
            </a:r>
            <a:endParaRPr lang="en-US" sz="4000"/>
          </a:p>
        </p:txBody>
      </p:sp>
      <p:pic>
        <p:nvPicPr>
          <p:cNvPr id="6" name="Picture 5" descr="A thumbs up and heart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12605" y="3587115"/>
            <a:ext cx="2273300" cy="21532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Arrow: Pentagon 7"/>
          <p:cNvSpPr/>
          <p:nvPr/>
        </p:nvSpPr>
        <p:spPr>
          <a:xfrm>
            <a:off x="759204" y="2611350"/>
            <a:ext cx="4162815" cy="1045998"/>
          </a:xfrm>
          <a:prstGeom prst="homePlat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CÓ 2 TAY ÁO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Long sleeved shirt with long sleeves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710" y="2078080"/>
            <a:ext cx="3649946" cy="384313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0009" y="891575"/>
            <a:ext cx="525466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Book Antiqua" panose="02040602050305030304"/>
                <a:cs typeface="Angsana New"/>
              </a:rPr>
              <a:t>THỰC HÀNH</a:t>
            </a:r>
            <a:endParaRPr lang="en-US" sz="6000"/>
          </a:p>
        </p:txBody>
      </p:sp>
      <p:pic>
        <p:nvPicPr>
          <p:cNvPr id="6" name="Picture 5" descr="A screenshot of a computer screen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14" y="2144684"/>
            <a:ext cx="11029372" cy="4733634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9209" y="2347164"/>
            <a:ext cx="388307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* </a:t>
            </a:r>
            <a:r>
              <a:rPr lang="en-US" sz="3200" b="1" dirty="0" err="1">
                <a:solidFill>
                  <a:srgbClr val="7030A0"/>
                </a:solidFill>
              </a:rPr>
              <a:t>Khái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niệm</a:t>
            </a:r>
            <a:r>
              <a:rPr lang="en-US" sz="3200" b="1" dirty="0">
                <a:solidFill>
                  <a:srgbClr val="7030A0"/>
                </a:solidFill>
              </a:rPr>
              <a:t>:</a:t>
            </a:r>
            <a:endParaRPr lang="en-US"/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0009" y="891575"/>
            <a:ext cx="525466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Book Antiqua" panose="02040602050305030304"/>
                <a:cs typeface="Angsana New"/>
              </a:rPr>
              <a:t>THỰC HÀNH</a:t>
            </a:r>
            <a:endParaRPr lang="en-US" sz="6000"/>
          </a:p>
        </p:txBody>
      </p:sp>
      <p:pic>
        <p:nvPicPr>
          <p:cNvPr id="3" name="Picture 2" descr="A close up of a person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5110" y="2977515"/>
            <a:ext cx="9161780" cy="3801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60955" y="2035175"/>
            <a:ext cx="7860030" cy="645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en-US" sz="3600" dirty="0"/>
              <a:t>4 BƯỚC XẾP QUẦN ÁO CƠ BẢN: </a:t>
            </a:r>
            <a:endParaRPr lang="en-US" sz="2800" dirty="0"/>
          </a:p>
        </p:txBody>
      </p:sp>
    </p:spTree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Bộ sưu tập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0</TotalTime>
  <Words>1436</Words>
  <Application>WPS Presentation</Application>
  <PresentationFormat>Widescreen</PresentationFormat>
  <Paragraphs>100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SimSun</vt:lpstr>
      <vt:lpstr>Wingdings</vt:lpstr>
      <vt:lpstr>Times New Roman</vt:lpstr>
      <vt:lpstr>Book Antiqua</vt:lpstr>
      <vt:lpstr>Angsana New</vt:lpstr>
      <vt:lpstr>AMGDT</vt:lpstr>
      <vt:lpstr>Roboto</vt:lpstr>
      <vt:lpstr>Gill Sans MT</vt:lpstr>
      <vt:lpstr>Helvetica Neue</vt:lpstr>
      <vt:lpstr>Arial</vt:lpstr>
      <vt:lpstr>Microsoft YaHei</vt:lpstr>
      <vt:lpstr/>
      <vt:lpstr>Arial Unicode MS</vt:lpstr>
      <vt:lpstr>Calibri</vt:lpstr>
      <vt:lpstr>Bộ sưu tập</vt:lpstr>
      <vt:lpstr>PowerPoint 演示文稿</vt:lpstr>
      <vt:lpstr>PowerPoint 演示文稿</vt:lpstr>
      <vt:lpstr>PowerPoint 演示文稿</vt:lpstr>
      <vt:lpstr>KHÁM PHÁ KIẾN THỨC</vt:lpstr>
      <vt:lpstr>KHÁM PHÁ KIẾN THỨC</vt:lpstr>
      <vt:lpstr>PowerPoint 演示文稿</vt:lpstr>
      <vt:lpstr>KHÁM PHÁ KIẾN THỨC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ACER</cp:lastModifiedBy>
  <cp:revision>631</cp:revision>
  <dcterms:created xsi:type="dcterms:W3CDTF">2024-10-31T14:42:00Z</dcterms:created>
  <dcterms:modified xsi:type="dcterms:W3CDTF">2025-02-02T06:54:23Z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