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4" r:id="rId6"/>
    <p:sldId id="266" r:id="rId7"/>
    <p:sldId id="26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198120" y="1459865"/>
            <a:ext cx="11796395" cy="17532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lang="vi-VN" altLang="en-US" sz="48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Đạo Đức</a:t>
            </a:r>
            <a:endParaRPr lang="en-US" sz="48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6000" b="1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000" b="1" err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altLang="en-US" sz="60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Hoạt động của người thân</a:t>
            </a:r>
            <a:r>
              <a:rPr lang="vi-VN" altLang="en-US" sz="6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60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7020560" y="5815965"/>
            <a:ext cx="5034280" cy="829945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GV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Hải &amp;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Giang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: 1A4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707" y="369129"/>
            <a:ext cx="98678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KHỞI ĐỘNG</a:t>
            </a:r>
            <a:endParaRPr lang="en-US" sz="5400" b="1" dirty="0">
              <a:solidFill>
                <a:srgbClr val="0070C0"/>
              </a:solidFill>
              <a:latin typeface="Book Antiqua" panose="02040602050305030304"/>
              <a:cs typeface="Angsan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273" y="1963904"/>
            <a:ext cx="11358405" cy="706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Cả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lớp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vui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vận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động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bài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hát“</a:t>
            </a:r>
            <a:r>
              <a:rPr lang="vi-VN" alt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Cả nhà thương nhau”</a:t>
            </a:r>
            <a:endParaRPr lang="vi-VN" altLang="en-US" sz="4000" err="1">
              <a:latin typeface="Times New Roman" panose="02020603050405020304" charset="0"/>
              <a:ea typeface="Roboto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1" y="3433141"/>
            <a:ext cx="12096171" cy="2996046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814" y="333817"/>
            <a:ext cx="568076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Book Antiqua" panose="02040602050305030304"/>
              </a:rPr>
              <a:t>KHỞI ĐỘNG</a:t>
            </a:r>
            <a:endParaRPr lang="en-US" sz="6600" dirty="0">
              <a:latin typeface="Book Antiqua" panose="0204060205030503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955" y="2199005"/>
            <a:ext cx="9735185" cy="2861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- Các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vận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trong bài hát có những ai?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Vậy các em có thương những người đó không?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Hôm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nay,  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mời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Hoạt động của người thân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” </a:t>
            </a:r>
            <a:r>
              <a:rPr lang="en-US" sz="3600" err="1">
                <a:latin typeface="Times New Roman" panose="02020603050405020304" charset="0"/>
                <a:cs typeface="Times New Roman" panose="02020603050405020304" charset="0"/>
              </a:rPr>
              <a:t>nhé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KHÁM PHÁ KIẾN THỨC</a:t>
            </a:r>
            <a:endParaRPr lang="en-US" sz="4800" b="1"/>
          </a:p>
        </p:txBody>
      </p:sp>
      <p:sp>
        <p:nvSpPr>
          <p:cNvPr id="5" name="TextBox 4"/>
          <p:cNvSpPr txBox="1"/>
          <p:nvPr/>
        </p:nvSpPr>
        <p:spPr>
          <a:xfrm>
            <a:off x="323933" y="5456895"/>
            <a:ext cx="8239265" cy="953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800" b="1" dirty="0"/>
              <a:t>CÁC EM HÃY CHO CÔ BIẾT </a:t>
            </a:r>
            <a:r>
              <a:rPr lang="vi-VN" altLang="en-US" sz="2800" b="1" dirty="0"/>
              <a:t>CÓ NHỮNG AI TRONG BỨC HÌNH TRÊN</a:t>
            </a:r>
            <a:r>
              <a:rPr lang="en-US" sz="2800" b="1" dirty="0"/>
              <a:t> ?</a:t>
            </a:r>
            <a:endParaRPr lang="en-US" sz="280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84195" y="1579245"/>
            <a:ext cx="8219440" cy="34956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KHÁM PHÁ KIẾN THỨC</a:t>
            </a:r>
            <a:endParaRPr lang="en-US" sz="4800" b="1"/>
          </a:p>
        </p:txBody>
      </p:sp>
      <p:sp>
        <p:nvSpPr>
          <p:cNvPr id="5" name="TextBox 4"/>
          <p:cNvSpPr txBox="1"/>
          <p:nvPr/>
        </p:nvSpPr>
        <p:spPr>
          <a:xfrm>
            <a:off x="1518285" y="5739130"/>
            <a:ext cx="9678670" cy="829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400" b="1" dirty="0"/>
              <a:t>CÁC EM HÃY CHO CÔ BIẾT </a:t>
            </a:r>
            <a:r>
              <a:rPr lang="vi-VN" altLang="en-US" sz="2400" b="1" dirty="0"/>
              <a:t>MỌI NGƯỜI/TỪNG THÀNH VIÊN ĐANG LÀM GÌ TRONG BỨC HÌNH TRÊN</a:t>
            </a:r>
            <a:r>
              <a:rPr lang="en-US" sz="2400" b="1" dirty="0"/>
              <a:t> ?</a:t>
            </a:r>
            <a:endParaRPr lang="en-US" sz="2400" b="1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63445" y="1600200"/>
            <a:ext cx="8046085" cy="37903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60814" y="337220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</a:t>
            </a:r>
            <a:endParaRPr lang="en-US" sz="6000"/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55725" y="2405380"/>
            <a:ext cx="3669030" cy="4104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665" y="1485900"/>
            <a:ext cx="9678670" cy="1198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p>
            <a:pPr algn="ctr"/>
            <a:r>
              <a:rPr lang="en-US" sz="2400" b="1" dirty="0"/>
              <a:t>CÁC EM HÃY CHO CÔ BIẾT </a:t>
            </a:r>
            <a:r>
              <a:rPr lang="vi-VN" altLang="en-US" sz="2400" b="1" dirty="0"/>
              <a:t>MỌI NGƯỜI/TỪNG THÀNH VIÊN ĐANG LÀM GÌ TRONG BỨC HÌNH TRÊN</a:t>
            </a:r>
            <a:r>
              <a:rPr lang="en-US" sz="2400" b="1" dirty="0"/>
              <a:t> ? </a:t>
            </a:r>
            <a:r>
              <a:rPr lang="vi-VN" altLang="en-US" sz="2400" b="1" dirty="0"/>
              <a:t>TÔ MÀU CÁC BỨC HÌNH ĐÓ TRÊN PHIẾU BÀI TẬP NHÉ!</a:t>
            </a:r>
            <a:endParaRPr lang="vi-VN" altLang="en-US" sz="2400" b="1" dirty="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4535" y="2882900"/>
            <a:ext cx="3933825" cy="38957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736" y="400335"/>
            <a:ext cx="74582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ỨNG DỤNG THỰC TIỄN</a:t>
            </a:r>
            <a:endParaRPr lang="en-US" sz="4800" b="1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638" y="1800545"/>
            <a:ext cx="10115106" cy="39693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800" b="1" u="sng" dirty="0"/>
              <a:t>DẶN DÒ</a:t>
            </a:r>
            <a:r>
              <a:rPr lang="en-US" sz="2800" b="1" dirty="0"/>
              <a:t>:</a:t>
            </a:r>
            <a:r>
              <a:rPr lang="en-US" sz="2800" b="1" dirty="0">
                <a:solidFill>
                  <a:srgbClr val="00B050"/>
                </a:solidFill>
              </a:rPr>
              <a:t> CÁC EM HÃY VỀ </a:t>
            </a:r>
            <a:r>
              <a:rPr lang="vi-VN" altLang="en-US" sz="2800" b="1" dirty="0">
                <a:solidFill>
                  <a:srgbClr val="00B050"/>
                </a:solidFill>
              </a:rPr>
              <a:t>LÀM VIỆC NHÀ PHỤ NGƯỜI THÂN </a:t>
            </a:r>
            <a:r>
              <a:rPr lang="en-US" sz="2800" b="1" dirty="0">
                <a:solidFill>
                  <a:srgbClr val="00B050"/>
                </a:solidFill>
              </a:rPr>
              <a:t>VÀ BÁO CÁO KẾT QUẢ VỚI CÔ VÀO TIẾT HỌC SAU NHÉ!</a:t>
            </a:r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Arial" panose="020B0604020202020204"/>
                <a:cs typeface="Angsana New"/>
              </a:rPr>
              <a:t>* KHI CÁC EM BIẾT </a:t>
            </a:r>
            <a:r>
              <a:rPr lang="vi-VN" altLang="en-US" sz="2800" b="1" dirty="0">
                <a:solidFill>
                  <a:srgbClr val="00B0F0"/>
                </a:solidFill>
                <a:latin typeface="Arial" panose="020B0604020202020204"/>
                <a:cs typeface="Angsana New"/>
              </a:rPr>
              <a:t>CHIA SẺ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/>
                <a:cs typeface="Angsana New"/>
              </a:rPr>
              <a:t>LÀ CÁC EM ĐANG </a:t>
            </a:r>
            <a:r>
              <a:rPr lang="vi-VN" altLang="en-US" sz="2800" b="1" dirty="0">
                <a:solidFill>
                  <a:srgbClr val="00B0F0"/>
                </a:solidFill>
                <a:latin typeface="Arial" panose="020B0604020202020204"/>
                <a:cs typeface="Angsana New"/>
              </a:rPr>
              <a:t>HỌC CÁCH YÊU THƯƠNG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/>
                <a:cs typeface="Angsana New"/>
              </a:rPr>
              <a:t>TỰ GIA ĐÌNH </a:t>
            </a:r>
            <a:r>
              <a:rPr lang="vi-VN" altLang="en-US" sz="2800" b="1" dirty="0">
                <a:solidFill>
                  <a:srgbClr val="00B0F0"/>
                </a:solidFill>
                <a:latin typeface="Arial" panose="020B0604020202020204"/>
                <a:cs typeface="Angsana New"/>
              </a:rPr>
              <a:t>CỦA MÌNH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/>
                <a:cs typeface="Angsana New"/>
              </a:rPr>
              <a:t>ĐẤY! </a:t>
            </a:r>
            <a:endParaRPr lang="en-US" sz="2800" b="1" dirty="0">
              <a:solidFill>
                <a:srgbClr val="00B0F0"/>
              </a:solidFill>
              <a:latin typeface="Arial" panose="020B0604020202020204"/>
              <a:cs typeface="Angsana New"/>
            </a:endParaRPr>
          </a:p>
          <a:p>
            <a:endParaRPr lang="en-US" sz="2800" b="1" dirty="0">
              <a:solidFill>
                <a:srgbClr val="00B0F0"/>
              </a:solidFill>
            </a:endParaRPr>
          </a:p>
          <a:p>
            <a:pPr algn="ctr"/>
            <a:r>
              <a:rPr lang="en-US" sz="2800" b="1" i="1" dirty="0">
                <a:solidFill>
                  <a:schemeClr val="accent2">
                    <a:lumMod val="76000"/>
                  </a:schemeClr>
                </a:solidFill>
              </a:rPr>
              <a:t>CHÚC CÁC EM THÀNH CÔNG VÌ CÁC EM LÀ </a:t>
            </a:r>
            <a:endParaRPr lang="en-US" sz="2800" b="1" i="1" dirty="0">
              <a:solidFill>
                <a:schemeClr val="accent2">
                  <a:lumMod val="76000"/>
                </a:schemeClr>
              </a:solidFill>
            </a:endParaRPr>
          </a:p>
          <a:p>
            <a:pPr algn="ctr"/>
            <a:r>
              <a:rPr lang="en-US" sz="2800" b="1" i="1" dirty="0">
                <a:solidFill>
                  <a:schemeClr val="accent2">
                    <a:lumMod val="76000"/>
                  </a:schemeClr>
                </a:solidFill>
              </a:rPr>
              <a:t>NHỮNG NGƯỜI CON NGOAN NGOÃN!</a:t>
            </a:r>
            <a:endParaRPr lang="en-US" dirty="0">
              <a:solidFill>
                <a:schemeClr val="accent2">
                  <a:lumMod val="76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295" y="5875655"/>
            <a:ext cx="6955790" cy="70675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6000"/>
                  </a:schemeClr>
                </a:solidFill>
              </a:rPr>
              <a:t>Thank you! Have a nice day!</a:t>
            </a:r>
            <a:endParaRPr lang="en-US" sz="4000">
              <a:solidFill>
                <a:schemeClr val="accent3">
                  <a:lumMod val="76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WPS Presentation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/>
      <vt:lpstr>Arial Unicode MS</vt:lpstr>
      <vt:lpstr>Calibri Light</vt:lpstr>
      <vt:lpstr>Calibri</vt:lpstr>
      <vt:lpstr>Microsoft YaHei</vt:lpstr>
      <vt:lpstr>AMGDT</vt:lpstr>
      <vt:lpstr>Times New Roman</vt:lpstr>
      <vt:lpstr>Book Antiqua</vt:lpstr>
      <vt:lpstr>Angsana New</vt:lpstr>
      <vt:lpstr>Roboto</vt:lpstr>
      <vt:lpstr>Arial</vt:lpstr>
      <vt:lpstr>Business Cooperate</vt:lpstr>
      <vt:lpstr>PowerPoint 演示文稿</vt:lpstr>
      <vt:lpstr>PowerPoint 演示文稿</vt:lpstr>
      <vt:lpstr>PowerPoint 演示文稿</vt:lpstr>
      <vt:lpstr>KHÁM PHÁ KIẾN THỨC</vt:lpstr>
      <vt:lpstr>KHÁM PHÁ KIẾN THỨC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ACER</dc:creator>
  <cp:lastModifiedBy>ACER</cp:lastModifiedBy>
  <cp:revision>1</cp:revision>
  <dcterms:created xsi:type="dcterms:W3CDTF">2025-02-04T14:15:52Z</dcterms:created>
  <dcterms:modified xsi:type="dcterms:W3CDTF">2025-02-04T14:15:52Z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