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0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6E476-A702-449A-A01E-AFB7FA54F0F6}" type="datetimeFigureOut">
              <a:rPr lang="en-US" smtClean="0"/>
              <a:t>18/8/2023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0CDA7-D27E-4F6D-B70C-5849ED91A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32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4DCA5-A7A8-4689-8651-5E03C020EB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2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18/8/2023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18/8/2023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18/8/2023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3A5CE3-0C01-4DBF-926A-2F9BFD04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3D7EE4-1EDB-42FD-B6B7-A82C9F31F0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913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18/8/2023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18/8/2023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18/8/2023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18/8/2023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18/8/2023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18/8/2023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drive.googie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2621C-135A-4174-A85F-06FE62A5C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04" y="629533"/>
            <a:ext cx="11820939" cy="245822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C: TỔ CHỨC LƯU TRỮ, TÌM KIẾM </a:t>
            </a:r>
            <a:b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TRAO ĐỔI THÔNG TIN.</a:t>
            </a:r>
            <a:b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KIẾM VÀ TRAO ĐỔI THÔNG TIN TRÊN MẠNG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D046E8-0E85-4C41-A0F4-04DD07917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0666" y="3544958"/>
            <a:ext cx="6932613" cy="708990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cap="none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sz="3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lưu trữ trực tuyến</a:t>
            </a:r>
          </a:p>
        </p:txBody>
      </p:sp>
    </p:spTree>
    <p:extLst>
      <p:ext uri="{BB962C8B-B14F-4D97-AF65-F5344CB8AC3E}">
        <p14:creationId xmlns:p14="http://schemas.microsoft.com/office/powerpoint/2010/main" val="65394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9EA71C-F1E7-46D4-A6F1-AB01142DCBEC}"/>
              </a:ext>
            </a:extLst>
          </p:cNvPr>
          <p:cNvSpPr txBox="1"/>
          <p:nvPr/>
        </p:nvSpPr>
        <p:spPr>
          <a:xfrm>
            <a:off x="218661" y="85697"/>
            <a:ext cx="11754678" cy="6772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22300">
              <a:lnSpc>
                <a:spcPct val="120000"/>
              </a:lnSpc>
            </a:pPr>
            <a:r>
              <a:rPr lang="en-US" sz="2600" b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Lợi ích:</a:t>
            </a:r>
          </a:p>
          <a:p>
            <a:pPr indent="622300">
              <a:lnSpc>
                <a:spcPct val="120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 cập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dữ liệu từ mọi nơi và mọi lúc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truyền dữ liệu và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ồng bộ hoá dữ liệu giữa các thiết bị. Đi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này làm tăng tính sẵn có của dữ liệu.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buClr>
                <a:srgbClr val="000000"/>
              </a:buClr>
              <a:buSzPts val="2000"/>
              <a:tabLst>
                <a:tab pos="659130" algn="l"/>
              </a:tabLst>
            </a:pP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s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ẻ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tập tin với nhiều người dùng 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các vị trí địa lí khác nhau.</a:t>
            </a:r>
            <a:endParaRPr lang="en-US" sz="26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buClr>
                <a:srgbClr val="000000"/>
              </a:buClr>
              <a:buSzPts val="2000"/>
              <a:tabLst>
                <a:tab pos="659130" algn="l"/>
              </a:tabLst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 lưu và khôi phục tệp dữ liệu sau th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hoạ vì nó 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ằ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ngoài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ịa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của các thiết bị vật lí.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Clr>
                <a:srgbClr val="000000"/>
              </a:buClr>
              <a:buSzPts val="2000"/>
              <a:tabLst>
                <a:tab pos="665480" algn="l"/>
              </a:tabLst>
            </a:pP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 được các sự cố như mất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iện, thảm hoạ,...và kh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năng sao lưu tự động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r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ằ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dữ liệu không bị m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cần phải có tài kho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mới truy cập được dữ liệu.</a:t>
            </a:r>
            <a:endParaRPr lang="en-US" sz="2600" u="none" strike="noStrike" spc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93700">
              <a:lnSpc>
                <a:spcPct val="120000"/>
              </a:lnSpc>
            </a:pPr>
            <a:r>
              <a:rPr lang="en-US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 ý: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ưu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tr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ữ trực tuyến có một s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mặt trái tiềm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như: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Clr>
                <a:srgbClr val="000000"/>
              </a:buClr>
              <a:buSzPts val="2000"/>
              <a:tabLst>
                <a:tab pos="663575" algn="l"/>
              </a:tabLst>
            </a:pP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dịch vụ lưu trữ đám mây có th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có những l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ỗ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mật.</a:t>
            </a:r>
            <a:endParaRPr lang="en-US" sz="2600" u="none" strike="noStrike" spc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Clr>
                <a:srgbClr val="000000"/>
              </a:buClr>
              <a:buSzPts val="2000"/>
              <a:tabLst>
                <a:tab pos="675005" algn="l"/>
              </a:tabLst>
            </a:pP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 s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nhà cung c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đôi khi gặp tình trạng ngừng hoạt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ộng, d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ẫ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đ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lo ngại v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độ tin cậ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u="none" strike="noStrike" spc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Clr>
                <a:srgbClr val="000000"/>
              </a:buClr>
              <a:buSzPts val="2000"/>
              <a:tabLst>
                <a:tab pos="665480" algn="l"/>
              </a:tabLst>
            </a:pP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ụ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bộ nhớ tại chỗ nhanh hơn so với s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dụng bộ nhớ Internet, vì thời gian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ợi tệp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lên hoặc 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xuống phụ thuộc vào t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độ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ường truyền.</a:t>
            </a:r>
            <a:endParaRPr lang="en-US" sz="2600" u="none" strike="noStrike" spc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916629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0E66B-357D-4937-B92F-BDC71B7BD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4296094"/>
            <a:ext cx="3253823" cy="1100621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.VnArabiaH" panose="020B7200000000000000" pitchFamily="34" charset="0"/>
              </a:rPr>
              <a:t>Thank you</a:t>
            </a:r>
          </a:p>
        </p:txBody>
      </p:sp>
      <p:pic>
        <p:nvPicPr>
          <p:cNvPr id="11" name="Picture Placeholder 10" descr="Moss and mushrooms">
            <a:extLst>
              <a:ext uri="{FF2B5EF4-FFF2-40B4-BE49-F238E27FC236}">
                <a16:creationId xmlns:a16="http://schemas.microsoft.com/office/drawing/2014/main" id="{C6C7C533-8A44-4C93-904C-F4F963D800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8468" y="291548"/>
            <a:ext cx="5841043" cy="374474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DAE7A-6B1B-4C3F-85DB-89A45944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CCF82-DD52-4DF2-A97B-A6A198D3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A53D7EE4-1EDB-42FD-B6B7-A82C9F31F0F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182987-84B6-4106-9C67-7C5810833D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34" t="26463" r="37283" b="10582"/>
          <a:stretch/>
        </p:blipFill>
        <p:spPr>
          <a:xfrm>
            <a:off x="801343" y="291548"/>
            <a:ext cx="5387126" cy="374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21011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492D3-4471-4A14-825C-7D9D82D31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95" y="964096"/>
            <a:ext cx="11526010" cy="4851464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500"/>
              </a:spcAft>
              <a:buNone/>
            </a:pPr>
            <a:r>
              <a:rPr lang="en-US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vi-VN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Dịch vụ lưu trữ trực tuyến</a:t>
            </a:r>
            <a:endParaRPr lang="en-US" sz="2600" b="1">
              <a:solidFill>
                <a:srgbClr val="FFFF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1500"/>
              </a:spcAft>
              <a:buNone/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 lưu trữ dữ liệu số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xứ lí b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máy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 bằng các thiết bị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lư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lớn như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ổ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ĩa cứng HDD, SSD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USB rất phổ biến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=&gt;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Cách lưu trữ n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gọi là lưu trữ tại chỗ hay lưu trữ vật l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1500"/>
              </a:spcAft>
              <a:buNone/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 nay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việc lưu trữ dữ liệu c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đáp ứng nhu cầu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 toán như trong các dự án dữ liệu lớn (Big Data), trí tuệ nhân tạo (AI), máy học và Internet vạn vật (loT). Th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nữa, các yêu c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đặt ra là bảo vệ chống mất mát dữ liệu do thảm hoạ, lỗi hoặc gian lận.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phép người dùng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lưu trữ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sao lưu,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s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ẻ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 liệu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nhi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người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các vị trí địa l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khác nhau và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dữ liệu lưu trữ được đồng bộ hoá tr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nhiều thiết bị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=&gt; C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ách lưu trữ trực tuyến đang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ỏ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rất hiệu qu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6A04B4F-F8DE-4012-8D06-527DE5F11210}"/>
              </a:ext>
            </a:extLst>
          </p:cNvPr>
          <p:cNvSpPr txBox="1">
            <a:spLocks/>
          </p:cNvSpPr>
          <p:nvPr/>
        </p:nvSpPr>
        <p:spPr>
          <a:xfrm>
            <a:off x="2629693" y="255106"/>
            <a:ext cx="6932613" cy="708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3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LƯU TRỮ TRỰC TUYẾN</a:t>
            </a:r>
          </a:p>
        </p:txBody>
      </p:sp>
    </p:spTree>
    <p:extLst>
      <p:ext uri="{BB962C8B-B14F-4D97-AF65-F5344CB8AC3E}">
        <p14:creationId xmlns:p14="http://schemas.microsoft.com/office/powerpoint/2010/main" val="146985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0B1487-D3B0-42B9-82B1-A69254FBAC16}"/>
              </a:ext>
            </a:extLst>
          </p:cNvPr>
          <p:cNvSpPr txBox="1"/>
          <p:nvPr/>
        </p:nvSpPr>
        <p:spPr>
          <a:xfrm>
            <a:off x="278296" y="252026"/>
            <a:ext cx="11635408" cy="4116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7000"/>
              </a:lnSpc>
              <a:spcAft>
                <a:spcPts val="1100"/>
              </a:spcAft>
            </a:pPr>
            <a:r>
              <a:rPr lang="en-US" sz="2600" b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</a:t>
            </a:r>
            <a:r>
              <a:rPr lang="vi-VN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Thực hành lưu trữ và chia sẻ dữ liệu trên Google Drive</a:t>
            </a:r>
            <a:endParaRPr lang="en-US" sz="2600" b="1">
              <a:solidFill>
                <a:srgbClr val="FFFF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254000">
              <a:lnSpc>
                <a:spcPct val="127000"/>
              </a:lnSpc>
            </a:pP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 vụ 1. T</a:t>
            </a:r>
            <a:r>
              <a:rPr lang="en-US" sz="26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và chia s</a:t>
            </a:r>
            <a:r>
              <a:rPr lang="en-US" sz="26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ẻ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dữ liệu trên Google Drive</a:t>
            </a:r>
            <a:endParaRPr lang="en-US" sz="2600" b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54000">
              <a:lnSpc>
                <a:spcPct val="127000"/>
              </a:lnSpc>
            </a:pPr>
            <a:r>
              <a:rPr lang="en-US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cầu:</a:t>
            </a:r>
            <a:endParaRPr lang="en-US" sz="2600" b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Clr>
                <a:srgbClr val="000000"/>
              </a:buClr>
              <a:buSzPts val="2000"/>
              <a:tabLst>
                <a:tab pos="741680" algn="l"/>
              </a:tabLst>
            </a:pP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hi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một trong những dịch vụ lưu trữ trực tuy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n: Dropbox, OneDrive, Mega, Box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Mediafire. </a:t>
            </a:r>
            <a:endParaRPr lang="en-US" sz="2600" u="none" strike="noStrike" spc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Clr>
                <a:srgbClr val="000000"/>
              </a:buClr>
              <a:buSzPts val="2000"/>
              <a:tabLst>
                <a:tab pos="741680" algn="l"/>
              </a:tabLst>
            </a:pP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 một thư mục trên Google Drive có tên là tên nhóm 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(ví dụ: Nhóm 1, Nhóm 2,...). Tải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 tệp bất kì trên máy tính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lên thư mục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vừa tạo,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s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ẻ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cho giáo viên và các bạn trong lớp với các bình luận (n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có) được ghi kèm v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các tệp dữ liệu.</a:t>
            </a:r>
            <a:endParaRPr lang="en-US" sz="2600" u="none" strike="noStrike" spc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94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CC19DD-C59F-4941-A00E-51E62AB52A44}"/>
              </a:ext>
            </a:extLst>
          </p:cNvPr>
          <p:cNvSpPr txBox="1"/>
          <p:nvPr/>
        </p:nvSpPr>
        <p:spPr>
          <a:xfrm>
            <a:off x="437321" y="99315"/>
            <a:ext cx="11502888" cy="2394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30200" algn="just">
              <a:lnSpc>
                <a:spcPct val="117000"/>
              </a:lnSpc>
            </a:pP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</a:t>
            </a:r>
            <a:r>
              <a:rPr lang="en-US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ớ</a:t>
            </a: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d</a:t>
            </a:r>
            <a:r>
              <a:rPr lang="en-US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ẫ</a:t>
            </a: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thực hiện:</a:t>
            </a:r>
            <a:endParaRPr lang="en-US" sz="2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0200" algn="just">
              <a:lnSpc>
                <a:spcPct val="117000"/>
              </a:lnSpc>
            </a:pP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 1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Đăng nhập Google Drive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0200">
              <a:lnSpc>
                <a:spcPct val="117000"/>
              </a:lnSpc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 1: Truy cập địa chi </a:t>
            </a:r>
            <a:r>
              <a:rPr lang="vi-VN" sz="2600" i="1" u="none" strike="noStrike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www.drive.googie.com</a:t>
            </a:r>
            <a:r>
              <a:rPr lang="en-US" sz="2600" i="1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u="none" strike="noStrike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đăng nhập tài khoán Gmail.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17000"/>
              </a:lnSpc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 2: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ăng nhập tài kho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Gmail, chọn 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Google apps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(các ứng dụng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Google) đ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cửa sổ các ứng dụng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Google và chọn 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Drive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(Hình /).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3107A3-E170-4818-91BF-7C4E93EF50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65" t="27622" r="21196" b="17859"/>
          <a:stretch/>
        </p:blipFill>
        <p:spPr>
          <a:xfrm>
            <a:off x="3776869" y="2534719"/>
            <a:ext cx="8163340" cy="422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4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BF4043F-B9AA-4505-AEF2-85A88C795E38}"/>
              </a:ext>
            </a:extLst>
          </p:cNvPr>
          <p:cNvSpPr txBox="1"/>
          <p:nvPr/>
        </p:nvSpPr>
        <p:spPr>
          <a:xfrm>
            <a:off x="185529" y="0"/>
            <a:ext cx="11860697" cy="2432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17500">
              <a:lnSpc>
                <a:spcPct val="119000"/>
              </a:lnSpc>
            </a:pP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 2.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d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ữ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liệu l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ê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Google Drive.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17500" algn="just">
              <a:lnSpc>
                <a:spcPct val="119000"/>
              </a:lnSpc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ờ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dùng có thể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thư mục hoặc tệp từ máy tính lên Google Drive. Đ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ễ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lí, người dùng n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ê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tạo các thư mục đ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lưu các tệp theo câu trúc cây như trên Windows.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95300" algn="just">
              <a:lnSpc>
                <a:spcPct val="119000"/>
              </a:lnSpc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 thư mục mới: Chọn mục 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New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s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Google Drive, chọn 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Folder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(Hình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2),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ặt tên th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mục tại ô 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New folder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 chọn 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Create</a:t>
            </a:r>
            <a:r>
              <a:rPr lang="en-US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C53E5B-BFC4-40F5-A1F9-D12676F9E4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64" t="39224" r="27175" b="13024"/>
          <a:stretch/>
        </p:blipFill>
        <p:spPr>
          <a:xfrm>
            <a:off x="4797287" y="2383959"/>
            <a:ext cx="7209184" cy="447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1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48F58B-9476-4A50-AAD4-02749F22DC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49" t="19115" r="24456" b="15152"/>
          <a:stretch/>
        </p:blipFill>
        <p:spPr>
          <a:xfrm>
            <a:off x="1700019" y="92765"/>
            <a:ext cx="8791961" cy="667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8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754002-AEA8-46D4-9AB2-13AB1E6B7B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2" t="20468" r="15108" b="15152"/>
          <a:stretch/>
        </p:blipFill>
        <p:spPr>
          <a:xfrm>
            <a:off x="146849" y="318053"/>
            <a:ext cx="11898302" cy="600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27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D648A4-7B14-4BE1-94D7-12C779382A69}"/>
              </a:ext>
            </a:extLst>
          </p:cNvPr>
          <p:cNvSpPr txBox="1"/>
          <p:nvPr/>
        </p:nvSpPr>
        <p:spPr>
          <a:xfrm>
            <a:off x="106017" y="137989"/>
            <a:ext cx="11794435" cy="5684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>
              <a:lnSpc>
                <a:spcPct val="127000"/>
              </a:lnSpc>
              <a:spcAft>
                <a:spcPts val="400"/>
              </a:spcAft>
            </a:pPr>
            <a:r>
              <a:rPr lang="vi-VN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 vụ 2. Tìm ki</a:t>
            </a:r>
            <a:r>
              <a:rPr lang="en-US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m, truy cập và cập nhật dữ liệu</a:t>
            </a:r>
            <a:endParaRPr lang="en-US" sz="2600" b="1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93700" algn="just">
              <a:lnSpc>
                <a:spcPct val="127000"/>
              </a:lnSpc>
            </a:pP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thực hiện:</a:t>
            </a:r>
            <a:endParaRPr lang="en-US" sz="26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93700" algn="just">
              <a:lnSpc>
                <a:spcPct val="127000"/>
              </a:lnSpc>
            </a:pP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 1.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Tim kiếm và truy cập dữ liệu trên Google Drive.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09600" algn="just">
              <a:lnSpc>
                <a:spcPct val="127000"/>
              </a:lnSpc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 cập Google Drive, chọn 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Search in Drive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(Hình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2), xuất hiện danh sách các loại tệp ngay bên dưới bao g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ồ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m: Documents, Spreadsheets. Presentations. Forms,...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09600" algn="just">
              <a:lnSpc>
                <a:spcPct val="127000"/>
              </a:lnSpc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 loại tệp Documents, xuất hiện danh sách các tệp tài liệu (nếu muốn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chi tiết th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chọn 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More search tools),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 và m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tệp c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truy cập.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93700" algn="just">
              <a:lnSpc>
                <a:spcPct val="127000"/>
              </a:lnSpc>
            </a:pP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 2.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Cập nhật dữ liệu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93700" algn="just">
              <a:lnSpc>
                <a:spcPct val="127000"/>
              </a:lnSpc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 1: M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tệp trực ti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trên Google Drive và sửa nội dung tệp.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93700" algn="just">
              <a:lnSpc>
                <a:spcPct val="127000"/>
              </a:lnSpc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 2: Cập nhật và lưu cả phiên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cũ và mới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tệp dữ liệu trên Google Drive.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09600" algn="just">
              <a:lnSpc>
                <a:spcPct val="127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Cập nhật nội dung tệp và lưu trên máy tính.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09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8237F2-A461-429F-9218-EE86374A70DF}"/>
              </a:ext>
            </a:extLst>
          </p:cNvPr>
          <p:cNvSpPr txBox="1"/>
          <p:nvPr/>
        </p:nvSpPr>
        <p:spPr>
          <a:xfrm>
            <a:off x="364435" y="521172"/>
            <a:ext cx="11463130" cy="4663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09600">
              <a:lnSpc>
                <a:spcPct val="127000"/>
              </a:lnSpc>
              <a:spcAft>
                <a:spcPts val="200"/>
              </a:spcAft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Google Drive, chọn tệp c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cập nhật, nháy chuột ph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và chọn 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Manage versions.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09600">
              <a:lnSpc>
                <a:spcPct val="127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 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Upload new version,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 t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ệ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cập nhật từ máy tính, chọn 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lose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 khi tệp mới đ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ợc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xong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393700">
              <a:lnSpc>
                <a:spcPct val="127000"/>
              </a:lnSpc>
            </a:pP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 3.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chuy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tệp.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93700">
              <a:lnSpc>
                <a:spcPct val="127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 tệp cần di chuy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n, nháy chuột phải, chọn 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Move to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(Hình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3), chọn thư mục cần di chuy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ọ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Move h</a:t>
            </a:r>
            <a:r>
              <a:rPr lang="en-US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93700">
              <a:lnSpc>
                <a:spcPct val="130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Xoá tệp hoặc th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mục: Chọn tệp hoặc thư mục c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xoá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á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 chuột ph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i, chọn </a:t>
            </a: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Remove.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E67C9D-F9E8-4BCA-851C-B7E42E0E6DF6}"/>
              </a:ext>
            </a:extLst>
          </p:cNvPr>
          <p:cNvSpPr txBox="1"/>
          <p:nvPr/>
        </p:nvSpPr>
        <p:spPr>
          <a:xfrm>
            <a:off x="291548" y="5407144"/>
            <a:ext cx="11681792" cy="657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7000"/>
              </a:lnSpc>
              <a:spcAft>
                <a:spcPts val="1100"/>
              </a:spcAft>
            </a:pP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</a:t>
            </a:r>
            <a:r>
              <a:rPr lang="vi-VN" sz="32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Lợi ích và lưu ý khi sử dụng dịch vụ lưu trữ trực tuyến(SGK)</a:t>
            </a:r>
          </a:p>
        </p:txBody>
      </p:sp>
    </p:spTree>
    <p:extLst>
      <p:ext uri="{BB962C8B-B14F-4D97-AF65-F5344CB8AC3E}">
        <p14:creationId xmlns:p14="http://schemas.microsoft.com/office/powerpoint/2010/main" val="123085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136</TotalTime>
  <Words>1177</Words>
  <Application>Microsoft Office PowerPoint</Application>
  <PresentationFormat>Widescreen</PresentationFormat>
  <Paragraphs>46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.VnArabiaH</vt:lpstr>
      <vt:lpstr>Arial</vt:lpstr>
      <vt:lpstr>Calibri</vt:lpstr>
      <vt:lpstr>Century Gothic</vt:lpstr>
      <vt:lpstr>Times New Roman</vt:lpstr>
      <vt:lpstr>Wingdings 3</vt:lpstr>
      <vt:lpstr>Ion</vt:lpstr>
      <vt:lpstr>Chủ đề C: TỔ CHỨC LƯU TRỮ, TÌM KIẾM  VÀ TRAO ĐỔI THÔNG TIN. TÌM KIẾM VÀ TRAO ĐỔI THÔNG TIN TRÊN MẠNG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C: TỔ CHỨC LƯU TRỮ, TÌM KIẾM  VÀ TRAO ĐỔI THÔNG TIN. TÌM KIẾM VÀ TRAO ĐỔI THÔNG TIN TRÊN MẠNG </dc:title>
  <dc:creator>MINH-PC</dc:creator>
  <cp:lastModifiedBy>MINH-PC</cp:lastModifiedBy>
  <cp:revision>17</cp:revision>
  <dcterms:created xsi:type="dcterms:W3CDTF">2023-07-21T03:10:27Z</dcterms:created>
  <dcterms:modified xsi:type="dcterms:W3CDTF">2023-08-18T04:24:11Z</dcterms:modified>
</cp:coreProperties>
</file>