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8"/>
  </p:notesMasterIdLst>
  <p:sldIdLst>
    <p:sldId id="258" r:id="rId2"/>
    <p:sldId id="270" r:id="rId3"/>
    <p:sldId id="306" r:id="rId4"/>
    <p:sldId id="315" r:id="rId5"/>
    <p:sldId id="316" r:id="rId6"/>
    <p:sldId id="317" r:id="rId7"/>
    <p:sldId id="318" r:id="rId8"/>
    <p:sldId id="308" r:id="rId9"/>
    <p:sldId id="319" r:id="rId10"/>
    <p:sldId id="309" r:id="rId11"/>
    <p:sldId id="310" r:id="rId12"/>
    <p:sldId id="311" r:id="rId13"/>
    <p:sldId id="321" r:id="rId14"/>
    <p:sldId id="298" r:id="rId15"/>
    <p:sldId id="320"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1512D-44D7-624E-8D27-6BEAF9F44851}" type="datetimeFigureOut">
              <a:rPr lang="x-none" smtClean="0"/>
              <a:t>12/7/2024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34A53-4274-FF4B-8EF7-7E18A42028A0}" type="slidenum">
              <a:rPr lang="x-none" smtClean="0"/>
              <a:t>‹#›</a:t>
            </a:fld>
            <a:endParaRPr lang="x-none"/>
          </a:p>
        </p:txBody>
      </p:sp>
    </p:spTree>
    <p:extLst>
      <p:ext uri="{BB962C8B-B14F-4D97-AF65-F5344CB8AC3E}">
        <p14:creationId xmlns:p14="http://schemas.microsoft.com/office/powerpoint/2010/main" val="3804522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934AB1-143A-6607-C434-C47E9678A9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CB261AB-7FAC-4DCD-617F-F7A0596269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5BE3132-96D3-645F-152A-88A9606AC1FE}"/>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5" name="Footer Placeholder 4">
            <a:extLst>
              <a:ext uri="{FF2B5EF4-FFF2-40B4-BE49-F238E27FC236}">
                <a16:creationId xmlns="" xmlns:a16="http://schemas.microsoft.com/office/drawing/2014/main" id="{E848F054-7997-CE5A-DE65-3071A963D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163DF1-7F6E-20D2-8CF9-B0FD3A344E68}"/>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329650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8013C4-DC80-96F5-EBAC-676329526C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43F4223-FB39-FA6F-64E5-E26646525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8ACEB55E-902B-D1DB-1572-C72A7FF5D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944563A-90A1-0375-00D5-2F594AE36B41}"/>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6" name="Footer Placeholder 5">
            <a:extLst>
              <a:ext uri="{FF2B5EF4-FFF2-40B4-BE49-F238E27FC236}">
                <a16:creationId xmlns="" xmlns:a16="http://schemas.microsoft.com/office/drawing/2014/main" id="{9BCC6037-9111-BDE3-2458-8BC0BC82E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EF2DB88-DBAB-1E93-F5EF-36C6D48E86B0}"/>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6496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E8CCD2-6C80-40E6-EE40-0186DD3910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3ADEF6F-D6B9-60D8-FCA1-4A6DA1BA34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06C2A2-30B9-0690-080F-81CE90B46493}"/>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5" name="Footer Placeholder 4">
            <a:extLst>
              <a:ext uri="{FF2B5EF4-FFF2-40B4-BE49-F238E27FC236}">
                <a16:creationId xmlns="" xmlns:a16="http://schemas.microsoft.com/office/drawing/2014/main" id="{FA199437-0E10-CBE4-CC48-1C62083CA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6B32A95-B8B4-6342-B81B-CE3062849F2D}"/>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273110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7E18A05-EB11-E86C-645E-9DDE35054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376ED4F-CB7A-05F1-13E4-61A3306287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14234CC-3199-96ED-087D-13E6A698BA8B}"/>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5" name="Footer Placeholder 4">
            <a:extLst>
              <a:ext uri="{FF2B5EF4-FFF2-40B4-BE49-F238E27FC236}">
                <a16:creationId xmlns="" xmlns:a16="http://schemas.microsoft.com/office/drawing/2014/main" id="{662CEC34-AFB8-BAB8-1FB0-E7B7B4734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B2F464F-7E48-A7F5-24C2-5A3FF62846F3}"/>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3522027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80264F-796A-317C-470C-BBC4DF691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154D54D-1F6D-2A43-ADD2-E7741A38D89F}"/>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4" name="Footer Placeholder 3">
            <a:extLst>
              <a:ext uri="{FF2B5EF4-FFF2-40B4-BE49-F238E27FC236}">
                <a16:creationId xmlns="" xmlns:a16="http://schemas.microsoft.com/office/drawing/2014/main" id="{3674F5CE-A791-9A47-6806-F1DB8A0EF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7254F12-C15D-8B0C-496F-48C35CA8FE27}"/>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184800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80264F-796A-317C-470C-BBC4DF691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154D54D-1F6D-2A43-ADD2-E7741A38D89F}"/>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4" name="Footer Placeholder 3">
            <a:extLst>
              <a:ext uri="{FF2B5EF4-FFF2-40B4-BE49-F238E27FC236}">
                <a16:creationId xmlns="" xmlns:a16="http://schemas.microsoft.com/office/drawing/2014/main" id="{3674F5CE-A791-9A47-6806-F1DB8A0EF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7254F12-C15D-8B0C-496F-48C35CA8FE27}"/>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3015696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10C052-E22F-EA14-C0BF-A76EC907F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EC53B8-774C-3A3D-5554-1C0DF852B1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E8B3F2-68BC-392E-234E-323EFDDFF788}"/>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5" name="Footer Placeholder 4">
            <a:extLst>
              <a:ext uri="{FF2B5EF4-FFF2-40B4-BE49-F238E27FC236}">
                <a16:creationId xmlns="" xmlns:a16="http://schemas.microsoft.com/office/drawing/2014/main" id="{E392E9E8-E5B1-2192-334E-15768F1FA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3621901-1E55-DAF0-1312-D6B59F9ED7AD}"/>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321997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3A2D7F-D021-4A3A-6FFF-9BCDC684C3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88FCF3-1AD9-409C-EDC7-EA01FBAF8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D635C0-9695-D723-080F-E791E281CDDD}"/>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5" name="Footer Placeholder 4">
            <a:extLst>
              <a:ext uri="{FF2B5EF4-FFF2-40B4-BE49-F238E27FC236}">
                <a16:creationId xmlns="" xmlns:a16="http://schemas.microsoft.com/office/drawing/2014/main" id="{B984F562-6194-EED6-2F23-2143AFB7D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E0FD0CD-2EF4-8C59-D20A-58C89ADB4967}"/>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96739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6D98A3-4572-2D82-0432-E536F55F8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5327E9F-5C17-1D7B-8642-E4089A96D0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F73AC78-ECF6-0216-79B9-9437CFAEC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154C8DF-8B08-19DA-DE3B-E9C36F0DD3F0}"/>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6" name="Footer Placeholder 5">
            <a:extLst>
              <a:ext uri="{FF2B5EF4-FFF2-40B4-BE49-F238E27FC236}">
                <a16:creationId xmlns="" xmlns:a16="http://schemas.microsoft.com/office/drawing/2014/main" id="{C914EE8C-E2B1-DFB4-F4DD-5C193FB34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D170114-69F0-1BB4-1F9D-F68AE9E30ADA}"/>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2521060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6BB9C6-3B12-AF49-3C5C-0AB387AB0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2E45B07-FB5B-ED7D-CC22-4DC173E1F8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D82EC70-E873-2788-9F29-AE2E2EE316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F1E5F26-DDD4-2948-AFC9-F02794008D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EA33EB7-1428-2754-32A7-431148195F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A4FE4BF-0FE8-4F1C-447C-D051F6BA0890}"/>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8" name="Footer Placeholder 7">
            <a:extLst>
              <a:ext uri="{FF2B5EF4-FFF2-40B4-BE49-F238E27FC236}">
                <a16:creationId xmlns="" xmlns:a16="http://schemas.microsoft.com/office/drawing/2014/main" id="{ECA1C02F-9EE9-6BD7-D0A1-859A27B1F6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0F671C0-9773-4C83-F9F5-4F544E8FEBAC}"/>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3236488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772FC8-2BF8-2289-D91A-46101403F6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149D68B-B089-1D0B-05C0-F6EC17FBD522}"/>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4" name="Footer Placeholder 3">
            <a:extLst>
              <a:ext uri="{FF2B5EF4-FFF2-40B4-BE49-F238E27FC236}">
                <a16:creationId xmlns="" xmlns:a16="http://schemas.microsoft.com/office/drawing/2014/main" id="{C398F277-BC19-51A7-2653-BDBB2C3754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E905CD2-61A1-BCBA-E37D-241118B2F49B}"/>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116266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C3CE914-6144-D8D9-CF7C-50CAAF64C7A0}"/>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3" name="Footer Placeholder 2">
            <a:extLst>
              <a:ext uri="{FF2B5EF4-FFF2-40B4-BE49-F238E27FC236}">
                <a16:creationId xmlns="" xmlns:a16="http://schemas.microsoft.com/office/drawing/2014/main" id="{F1ACBB76-4FCA-0AE5-3127-531055F60E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D481071-5432-1B85-4541-AD700D337F17}"/>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116246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80264F-796A-317C-470C-BBC4DF691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154D54D-1F6D-2A43-ADD2-E7741A38D89F}"/>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4" name="Footer Placeholder 3">
            <a:extLst>
              <a:ext uri="{FF2B5EF4-FFF2-40B4-BE49-F238E27FC236}">
                <a16:creationId xmlns="" xmlns:a16="http://schemas.microsoft.com/office/drawing/2014/main" id="{3674F5CE-A791-9A47-6806-F1DB8A0EF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7254F12-C15D-8B0C-496F-48C35CA8FE27}"/>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187491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4FC59B-CFA8-28DB-6F18-49DCCA9DC3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588D252-3ECB-043C-E859-D1A394B49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23AE17-84DC-D3C7-9FA2-9A7D5153E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0A9B138-D3A2-560B-3830-E968F66803E0}"/>
              </a:ext>
            </a:extLst>
          </p:cNvPr>
          <p:cNvSpPr>
            <a:spLocks noGrp="1"/>
          </p:cNvSpPr>
          <p:nvPr>
            <p:ph type="dt" sz="half" idx="10"/>
          </p:nvPr>
        </p:nvSpPr>
        <p:spPr/>
        <p:txBody>
          <a:bodyPr/>
          <a:lstStyle/>
          <a:p>
            <a:fld id="{5162168E-FC13-4F37-ADCD-663AD4C7177D}" type="datetimeFigureOut">
              <a:rPr lang="en-US" smtClean="0"/>
              <a:t>12/7/2024</a:t>
            </a:fld>
            <a:endParaRPr lang="en-US"/>
          </a:p>
        </p:txBody>
      </p:sp>
      <p:sp>
        <p:nvSpPr>
          <p:cNvPr id="6" name="Footer Placeholder 5">
            <a:extLst>
              <a:ext uri="{FF2B5EF4-FFF2-40B4-BE49-F238E27FC236}">
                <a16:creationId xmlns="" xmlns:a16="http://schemas.microsoft.com/office/drawing/2014/main" id="{CCE36ADC-9277-D444-9CAA-1B22473ED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3F79719-6F6C-A1DC-6FD7-748FAB956F08}"/>
              </a:ext>
            </a:extLst>
          </p:cNvPr>
          <p:cNvSpPr>
            <a:spLocks noGrp="1"/>
          </p:cNvSpPr>
          <p:nvPr>
            <p:ph type="sldNum" sz="quarter" idx="12"/>
          </p:nvPr>
        </p:nvSpPr>
        <p:spPr/>
        <p:txBody>
          <a:bodyPr/>
          <a:lstStyle/>
          <a:p>
            <a:fld id="{D93D60DB-646C-42BD-B888-5B9B05C9AB01}" type="slidenum">
              <a:rPr lang="en-US" smtClean="0"/>
              <a:t>‹#›</a:t>
            </a:fld>
            <a:endParaRPr lang="en-US"/>
          </a:p>
        </p:txBody>
      </p:sp>
    </p:spTree>
    <p:extLst>
      <p:ext uri="{BB962C8B-B14F-4D97-AF65-F5344CB8AC3E}">
        <p14:creationId xmlns:p14="http://schemas.microsoft.com/office/powerpoint/2010/main" val="143754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A0E774F-DAAB-80F8-82B0-F3B49357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F33362A-2FDE-75CB-DC29-2BF45DECA6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E91778-48E0-3A45-6393-65B4B974BC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2168E-FC13-4F37-ADCD-663AD4C7177D}" type="datetimeFigureOut">
              <a:rPr lang="en-US" smtClean="0"/>
              <a:t>12/7/2024</a:t>
            </a:fld>
            <a:endParaRPr lang="en-US"/>
          </a:p>
        </p:txBody>
      </p:sp>
      <p:sp>
        <p:nvSpPr>
          <p:cNvPr id="5" name="Footer Placeholder 4">
            <a:extLst>
              <a:ext uri="{FF2B5EF4-FFF2-40B4-BE49-F238E27FC236}">
                <a16:creationId xmlns="" xmlns:a16="http://schemas.microsoft.com/office/drawing/2014/main" id="{EE245716-3296-2B2D-BF32-6657C26791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0964C17-A20C-58CC-3C4E-7786090739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D60DB-646C-42BD-B888-5B9B05C9AB01}" type="slidenum">
              <a:rPr lang="en-US" smtClean="0"/>
              <a:t>‹#›</a:t>
            </a:fld>
            <a:endParaRPr lang="en-US"/>
          </a:p>
        </p:txBody>
      </p:sp>
    </p:spTree>
    <p:extLst>
      <p:ext uri="{BB962C8B-B14F-4D97-AF65-F5344CB8AC3E}">
        <p14:creationId xmlns:p14="http://schemas.microsoft.com/office/powerpoint/2010/main" val="35463591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slide" Target="slide1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slide" Target="slide1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8;p1">
            <a:extLst>
              <a:ext uri="{FF2B5EF4-FFF2-40B4-BE49-F238E27FC236}">
                <a16:creationId xmlns="" xmlns:a16="http://schemas.microsoft.com/office/drawing/2014/main" id="{E2C0FE98-E296-3D36-3BAD-180390681924}"/>
              </a:ext>
            </a:extLst>
          </p:cNvPr>
          <p:cNvSpPr/>
          <p:nvPr/>
        </p:nvSpPr>
        <p:spPr>
          <a:xfrm>
            <a:off x="397344" y="4625788"/>
            <a:ext cx="2414681" cy="2283478"/>
          </a:xfrm>
          <a:prstGeom prst="rtTriangle">
            <a:avLst/>
          </a:prstGeom>
          <a:solidFill>
            <a:srgbClr val="FF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 name="Google Shape;190;p1">
            <a:extLst>
              <a:ext uri="{FF2B5EF4-FFF2-40B4-BE49-F238E27FC236}">
                <a16:creationId xmlns="" xmlns:a16="http://schemas.microsoft.com/office/drawing/2014/main" id="{2561B4E8-B2F0-07FC-AC30-C5AB5A1B8194}"/>
              </a:ext>
            </a:extLst>
          </p:cNvPr>
          <p:cNvSpPr/>
          <p:nvPr/>
        </p:nvSpPr>
        <p:spPr>
          <a:xfrm rot="10800000">
            <a:off x="9584578" y="501862"/>
            <a:ext cx="2414681" cy="2283478"/>
          </a:xfrm>
          <a:prstGeom prst="rtTriangle">
            <a:avLst/>
          </a:prstGeom>
          <a:solidFill>
            <a:srgbClr val="FF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7" name="Google Shape;191;p1">
            <a:extLst>
              <a:ext uri="{FF2B5EF4-FFF2-40B4-BE49-F238E27FC236}">
                <a16:creationId xmlns="" xmlns:a16="http://schemas.microsoft.com/office/drawing/2014/main" id="{8CBEA103-5F0A-EB78-80A0-5E28EAAF4C17}"/>
              </a:ext>
            </a:extLst>
          </p:cNvPr>
          <p:cNvSpPr/>
          <p:nvPr/>
        </p:nvSpPr>
        <p:spPr>
          <a:xfrm>
            <a:off x="5384800" y="2286736"/>
            <a:ext cx="6134161" cy="1852606"/>
          </a:xfrm>
          <a:prstGeom prst="roundRect">
            <a:avLst>
              <a:gd name="adj" fmla="val 50000"/>
            </a:avLst>
          </a:prstGeom>
          <a:solidFill>
            <a:srgbClr val="FF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u="none" strike="noStrike" kern="1200" cap="none" spc="0" normalizeH="0" baseline="0" noProof="0" dirty="0">
                <a:ln>
                  <a:noFill/>
                </a:ln>
                <a:solidFill>
                  <a:prstClr val="white"/>
                </a:solidFill>
                <a:effectLst/>
                <a:uLnTx/>
                <a:uFillTx/>
                <a:latin typeface="Calibri"/>
                <a:ea typeface="Calibri"/>
                <a:cs typeface="Calibri"/>
                <a:sym typeface="Calibri"/>
              </a:rPr>
              <a:t>CẢI LƯƠNG</a:t>
            </a:r>
          </a:p>
        </p:txBody>
      </p:sp>
      <p:pic>
        <p:nvPicPr>
          <p:cNvPr id="10" name="Google Shape;196;p1">
            <a:extLst>
              <a:ext uri="{FF2B5EF4-FFF2-40B4-BE49-F238E27FC236}">
                <a16:creationId xmlns="" xmlns:a16="http://schemas.microsoft.com/office/drawing/2014/main" id="{DAB7A7E6-C8C5-36BC-E8A1-0F38AC8AE660}"/>
              </a:ext>
            </a:extLst>
          </p:cNvPr>
          <p:cNvPicPr preferRelativeResize="0"/>
          <p:nvPr/>
        </p:nvPicPr>
        <p:blipFill rotWithShape="1">
          <a:blip r:embed="rId2">
            <a:alphaModFix/>
          </a:blip>
          <a:srcRect/>
          <a:stretch/>
        </p:blipFill>
        <p:spPr>
          <a:xfrm>
            <a:off x="8264606" y="1664100"/>
            <a:ext cx="2527312" cy="648352"/>
          </a:xfrm>
          <a:prstGeom prst="rect">
            <a:avLst/>
          </a:prstGeom>
          <a:noFill/>
          <a:ln>
            <a:noFill/>
          </a:ln>
        </p:spPr>
      </p:pic>
      <p:pic>
        <p:nvPicPr>
          <p:cNvPr id="13" name="Picture 12" descr="A yellow and orange background with white text&#10;&#10;Description automatically generated">
            <a:extLst>
              <a:ext uri="{FF2B5EF4-FFF2-40B4-BE49-F238E27FC236}">
                <a16:creationId xmlns="" xmlns:a16="http://schemas.microsoft.com/office/drawing/2014/main" id="{DF091E1E-F516-5C4B-60D1-3755C07C2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0913" y="1664100"/>
            <a:ext cx="3202223" cy="43274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146" name="Picture 2" descr="Cai Luong Projects :: Photos, videos, logos, illustrations and branding ::  Behance">
            <a:extLst>
              <a:ext uri="{FF2B5EF4-FFF2-40B4-BE49-F238E27FC236}">
                <a16:creationId xmlns="" xmlns:a16="http://schemas.microsoft.com/office/drawing/2014/main" id="{56E2821B-BD92-AC1D-F5C4-C61002285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8918" y="4353291"/>
            <a:ext cx="3202223" cy="25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408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422390"/>
            <a:ext cx="12112487" cy="584775"/>
          </a:xfrm>
          <a:prstGeom prst="rect">
            <a:avLst/>
          </a:prstGeom>
          <a:noFill/>
        </p:spPr>
        <p:txBody>
          <a:bodyPr wrap="square" lIns="91440" tIns="45720" rIns="91440" bIns="45720">
            <a:spAutoFit/>
          </a:bodyPr>
          <a:lstStyle/>
          <a:p>
            <a:r>
              <a:rPr lang="en-US" sz="3200" b="1" dirty="0">
                <a:ln w="0"/>
                <a:solidFill>
                  <a:srgbClr val="FF0000"/>
                </a:solidFill>
                <a:effectLst>
                  <a:outerShdw blurRad="38100" dist="25400" dir="5400000" algn="ctr" rotWithShape="0">
                    <a:srgbClr val="6E747A">
                      <a:alpha val="43000"/>
                    </a:srgbClr>
                  </a:outerShdw>
                </a:effectLst>
              </a:rPr>
              <a:t>Exercise 4. </a:t>
            </a:r>
            <a:r>
              <a:rPr lang="vi-VN" sz="3200" dirty="0">
                <a:ln w="0"/>
                <a:effectLst>
                  <a:outerShdw blurRad="38100" dist="25400" dir="5400000" algn="ctr" rotWithShape="0">
                    <a:srgbClr val="6E747A">
                      <a:alpha val="43000"/>
                    </a:srgbClr>
                  </a:outerShdw>
                </a:effectLst>
              </a:rPr>
              <a:t>Listen to a radio interview. Who is being interviewed?</a:t>
            </a:r>
            <a:endParaRPr lang="en-US" sz="3200" b="0" cap="none" spc="0" dirty="0">
              <a:ln w="0"/>
              <a:effectLst>
                <a:outerShdw blurRad="38100" dist="25400" dir="5400000" algn="ctr" rotWithShape="0">
                  <a:srgbClr val="6E747A">
                    <a:alpha val="43000"/>
                  </a:srgbClr>
                </a:outerShdw>
              </a:effectLst>
            </a:endParaRPr>
          </a:p>
        </p:txBody>
      </p:sp>
      <p:pic>
        <p:nvPicPr>
          <p:cNvPr id="3" name="1.38">
            <a:hlinkClick r:id="" action="ppaction://media"/>
            <a:extLst>
              <a:ext uri="{FF2B5EF4-FFF2-40B4-BE49-F238E27FC236}">
                <a16:creationId xmlns="" xmlns:a16="http://schemas.microsoft.com/office/drawing/2014/main" id="{85175998-E58D-BCBD-1D83-D337B47965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775" y="1023443"/>
            <a:ext cx="812800" cy="812800"/>
          </a:xfrm>
          <a:prstGeom prst="rect">
            <a:avLst/>
          </a:prstGeom>
        </p:spPr>
      </p:pic>
      <p:sp>
        <p:nvSpPr>
          <p:cNvPr id="5" name="TextBox 4">
            <a:extLst>
              <a:ext uri="{FF2B5EF4-FFF2-40B4-BE49-F238E27FC236}">
                <a16:creationId xmlns="" xmlns:a16="http://schemas.microsoft.com/office/drawing/2014/main" id="{EACC209C-F73E-F61A-FC8D-D344ED518B92}"/>
              </a:ext>
            </a:extLst>
          </p:cNvPr>
          <p:cNvSpPr txBox="1"/>
          <p:nvPr/>
        </p:nvSpPr>
        <p:spPr>
          <a:xfrm>
            <a:off x="612775" y="2314378"/>
            <a:ext cx="4835525" cy="523220"/>
          </a:xfrm>
          <a:prstGeom prst="rect">
            <a:avLst/>
          </a:prstGeom>
          <a:noFill/>
        </p:spPr>
        <p:txBody>
          <a:bodyPr wrap="square">
            <a:spAutoFit/>
          </a:bodyPr>
          <a:lstStyle/>
          <a:p>
            <a:r>
              <a:rPr lang="x-none" sz="2800" dirty="0">
                <a:solidFill>
                  <a:srgbClr val="FF0000"/>
                </a:solidFill>
              </a:rPr>
              <a:t>Mai Trinh, a Cải Lương actress.</a:t>
            </a:r>
          </a:p>
        </p:txBody>
      </p:sp>
      <p:pic>
        <p:nvPicPr>
          <p:cNvPr id="1026" name="Picture 2" descr="Tv Talk Show With Female Celebrity Flat Vector Illustration Stock  Illustration - Download Image Now - iStock">
            <a:extLst>
              <a:ext uri="{FF2B5EF4-FFF2-40B4-BE49-F238E27FC236}">
                <a16:creationId xmlns="" xmlns:a16="http://schemas.microsoft.com/office/drawing/2014/main" id="{5C02AC62-2972-C9E8-5299-11BAD1C79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025" y="1429843"/>
            <a:ext cx="5791200" cy="399327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2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7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130003"/>
            <a:ext cx="12112487" cy="1077218"/>
          </a:xfrm>
          <a:prstGeom prst="rect">
            <a:avLst/>
          </a:prstGeom>
          <a:noFill/>
        </p:spPr>
        <p:txBody>
          <a:bodyPr wrap="square" lIns="91440" tIns="45720" rIns="91440" bIns="45720">
            <a:spAutoFit/>
          </a:bodyPr>
          <a:lstStyle/>
          <a:p>
            <a:r>
              <a:rPr lang="en-US" sz="3200" b="1" dirty="0">
                <a:ln w="0"/>
                <a:solidFill>
                  <a:srgbClr val="FF0000"/>
                </a:solidFill>
                <a:effectLst>
                  <a:outerShdw blurRad="38100" dist="25400" dir="5400000" algn="ctr" rotWithShape="0">
                    <a:srgbClr val="6E747A">
                      <a:alpha val="43000"/>
                    </a:srgbClr>
                  </a:outerShdw>
                </a:effectLst>
              </a:rPr>
              <a:t>Exercise 5. </a:t>
            </a:r>
            <a:r>
              <a:rPr lang="vi-VN" sz="3200" dirty="0">
                <a:ln w="0"/>
                <a:effectLst>
                  <a:outerShdw blurRad="38100" dist="25400" dir="5400000" algn="ctr" rotWithShape="0">
                    <a:srgbClr val="6E747A">
                      <a:alpha val="43000"/>
                    </a:srgbClr>
                  </a:outerShdw>
                </a:effectLst>
              </a:rPr>
              <a:t>Listen again. Decide whether these statements are true or false. Write T or F.</a:t>
            </a:r>
            <a:endParaRPr lang="en-US" sz="3200" b="0" cap="none" spc="0" dirty="0">
              <a:ln w="0"/>
              <a:effectLst>
                <a:outerShdw blurRad="38100" dist="25400" dir="5400000" algn="ctr" rotWithShape="0">
                  <a:srgbClr val="6E747A">
                    <a:alpha val="43000"/>
                  </a:srgbClr>
                </a:outerShdw>
              </a:effectLst>
            </a:endParaRPr>
          </a:p>
        </p:txBody>
      </p:sp>
      <p:pic>
        <p:nvPicPr>
          <p:cNvPr id="3" name="1.38">
            <a:hlinkClick r:id="" action="ppaction://media"/>
            <a:extLst>
              <a:ext uri="{FF2B5EF4-FFF2-40B4-BE49-F238E27FC236}">
                <a16:creationId xmlns="" xmlns:a16="http://schemas.microsoft.com/office/drawing/2014/main" id="{85175998-E58D-BCBD-1D83-D337B47965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8775" y="557165"/>
            <a:ext cx="812800" cy="812800"/>
          </a:xfrm>
          <a:prstGeom prst="rect">
            <a:avLst/>
          </a:prstGeom>
        </p:spPr>
      </p:pic>
      <p:sp>
        <p:nvSpPr>
          <p:cNvPr id="5" name="TextBox 4">
            <a:extLst>
              <a:ext uri="{FF2B5EF4-FFF2-40B4-BE49-F238E27FC236}">
                <a16:creationId xmlns="" xmlns:a16="http://schemas.microsoft.com/office/drawing/2014/main" id="{4DAC61F9-289A-2744-648B-C06B224D8C07}"/>
              </a:ext>
            </a:extLst>
          </p:cNvPr>
          <p:cNvSpPr txBox="1"/>
          <p:nvPr/>
        </p:nvSpPr>
        <p:spPr>
          <a:xfrm>
            <a:off x="1038225" y="1438678"/>
            <a:ext cx="9182101" cy="3785652"/>
          </a:xfrm>
          <a:prstGeom prst="rect">
            <a:avLst/>
          </a:prstGeom>
          <a:noFill/>
        </p:spPr>
        <p:txBody>
          <a:bodyPr wrap="square">
            <a:spAutoFit/>
          </a:bodyPr>
          <a:lstStyle/>
          <a:p>
            <a:r>
              <a:rPr lang="x-none" sz="2400" dirty="0"/>
              <a:t>1 Mai Trinh’s involvement in Cải Lương began at a young age.</a:t>
            </a:r>
          </a:p>
          <a:p>
            <a:endParaRPr lang="x-none" sz="2400" dirty="0"/>
          </a:p>
          <a:p>
            <a:r>
              <a:rPr lang="x-none" sz="2400" dirty="0"/>
              <a:t>2 Her first stage performance in Phù Đổng Thiên Vương left a lasting impression on her.</a:t>
            </a:r>
          </a:p>
          <a:p>
            <a:endParaRPr lang="x-none" sz="2400" dirty="0"/>
          </a:p>
          <a:p>
            <a:r>
              <a:rPr lang="x-none" sz="2400" dirty="0"/>
              <a:t>3 Thanks to her parents, she got several significant roles, which shaped her career.</a:t>
            </a:r>
          </a:p>
          <a:p>
            <a:endParaRPr lang="x-none" sz="2400" dirty="0"/>
          </a:p>
          <a:p>
            <a:r>
              <a:rPr lang="x-none" sz="2400" dirty="0"/>
              <a:t>4 The future of Cải Lương faces challenges due to the impact of modern entertainment.</a:t>
            </a:r>
          </a:p>
        </p:txBody>
      </p:sp>
      <p:sp>
        <p:nvSpPr>
          <p:cNvPr id="4" name="TextBox 3">
            <a:extLst>
              <a:ext uri="{FF2B5EF4-FFF2-40B4-BE49-F238E27FC236}">
                <a16:creationId xmlns="" xmlns:a16="http://schemas.microsoft.com/office/drawing/2014/main" id="{14052B6F-F763-FA02-7428-0DA7DEAD9903}"/>
              </a:ext>
            </a:extLst>
          </p:cNvPr>
          <p:cNvSpPr txBox="1"/>
          <p:nvPr/>
        </p:nvSpPr>
        <p:spPr>
          <a:xfrm>
            <a:off x="1027111" y="1847935"/>
            <a:ext cx="11260424" cy="3785652"/>
          </a:xfrm>
          <a:prstGeom prst="rect">
            <a:avLst/>
          </a:prstGeom>
          <a:noFill/>
        </p:spPr>
        <p:txBody>
          <a:bodyPr wrap="square">
            <a:spAutoFit/>
          </a:bodyPr>
          <a:lstStyle/>
          <a:p>
            <a:r>
              <a:rPr lang="en-US" sz="2400" dirty="0">
                <a:solidFill>
                  <a:srgbClr val="00B050"/>
                </a:solidFill>
              </a:rPr>
              <a:t>1 TRUE</a:t>
            </a:r>
          </a:p>
          <a:p>
            <a:endParaRPr lang="en-US" sz="2400" dirty="0">
              <a:solidFill>
                <a:srgbClr val="00B050"/>
              </a:solidFill>
            </a:endParaRPr>
          </a:p>
          <a:p>
            <a:endParaRPr lang="en-US" sz="2400" dirty="0">
              <a:solidFill>
                <a:srgbClr val="00B050"/>
              </a:solidFill>
            </a:endParaRPr>
          </a:p>
          <a:p>
            <a:r>
              <a:rPr lang="en-US" sz="2400" dirty="0">
                <a:solidFill>
                  <a:srgbClr val="00B050"/>
                </a:solidFill>
              </a:rPr>
              <a:t>2 TRUE</a:t>
            </a:r>
          </a:p>
          <a:p>
            <a:endParaRPr lang="en-US" sz="2400" dirty="0">
              <a:solidFill>
                <a:srgbClr val="00B050"/>
              </a:solidFill>
            </a:endParaRPr>
          </a:p>
          <a:p>
            <a:endParaRPr lang="en-US" sz="2400" dirty="0">
              <a:solidFill>
                <a:srgbClr val="00B050"/>
              </a:solidFill>
            </a:endParaRPr>
          </a:p>
          <a:p>
            <a:r>
              <a:rPr lang="en-US" sz="2400" dirty="0">
                <a:solidFill>
                  <a:srgbClr val="FF0000"/>
                </a:solidFill>
              </a:rPr>
              <a:t>3 FALSE </a:t>
            </a:r>
            <a:r>
              <a:rPr lang="vi-VN" sz="2400" dirty="0">
                <a:solidFill>
                  <a:srgbClr val="FF0000"/>
                </a:solidFill>
              </a:rPr>
              <a:t>Her teacher, Phung Ha, was the one who made her career in Cải Lương</a:t>
            </a:r>
            <a:endParaRPr lang="en-US" sz="2400" dirty="0">
              <a:solidFill>
                <a:srgbClr val="FF0000"/>
              </a:solidFill>
            </a:endParaRPr>
          </a:p>
          <a:p>
            <a:endParaRPr lang="en-US" sz="2400" dirty="0">
              <a:solidFill>
                <a:srgbClr val="00B050"/>
              </a:solidFill>
            </a:endParaRPr>
          </a:p>
          <a:p>
            <a:endParaRPr lang="en-US" sz="2400" dirty="0">
              <a:solidFill>
                <a:srgbClr val="00B050"/>
              </a:solidFill>
            </a:endParaRPr>
          </a:p>
          <a:p>
            <a:r>
              <a:rPr lang="en-US" sz="2400" dirty="0">
                <a:solidFill>
                  <a:srgbClr val="00B050"/>
                </a:solidFill>
              </a:rPr>
              <a:t>4 TRUE</a:t>
            </a:r>
            <a:endParaRPr lang="x-none" sz="2400" dirty="0">
              <a:solidFill>
                <a:srgbClr val="00B050"/>
              </a:solidFill>
            </a:endParaRPr>
          </a:p>
        </p:txBody>
      </p:sp>
      <p:sp>
        <p:nvSpPr>
          <p:cNvPr id="6" name="Rounded Rectangle 5">
            <a:hlinkClick r:id="rId5" action="ppaction://hlinksldjump"/>
            <a:extLst>
              <a:ext uri="{FF2B5EF4-FFF2-40B4-BE49-F238E27FC236}">
                <a16:creationId xmlns="" xmlns:a16="http://schemas.microsoft.com/office/drawing/2014/main" id="{89FA4046-6F1D-3F6B-49AC-606F32AC64C9}"/>
              </a:ext>
            </a:extLst>
          </p:cNvPr>
          <p:cNvSpPr/>
          <p:nvPr/>
        </p:nvSpPr>
        <p:spPr>
          <a:xfrm>
            <a:off x="9677400" y="5633587"/>
            <a:ext cx="1476375" cy="475113"/>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x-none" dirty="0"/>
              <a:t>Transcript</a:t>
            </a:r>
          </a:p>
        </p:txBody>
      </p:sp>
    </p:spTree>
    <p:extLst>
      <p:ext uri="{BB962C8B-B14F-4D97-AF65-F5344CB8AC3E}">
        <p14:creationId xmlns:p14="http://schemas.microsoft.com/office/powerpoint/2010/main" val="6626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7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251248" y="295103"/>
            <a:ext cx="12112487" cy="1077218"/>
          </a:xfrm>
          <a:prstGeom prst="rect">
            <a:avLst/>
          </a:prstGeom>
          <a:noFill/>
        </p:spPr>
        <p:txBody>
          <a:bodyPr wrap="square" lIns="91440" tIns="45720" rIns="91440" bIns="45720">
            <a:spAutoFit/>
          </a:bodyPr>
          <a:lstStyle/>
          <a:p>
            <a:r>
              <a:rPr lang="en-US" sz="3200" b="1" dirty="0">
                <a:ln w="0"/>
                <a:solidFill>
                  <a:srgbClr val="FF0000"/>
                </a:solidFill>
                <a:effectLst>
                  <a:outerShdw blurRad="38100" dist="25400" dir="5400000" algn="ctr" rotWithShape="0">
                    <a:srgbClr val="6E747A">
                      <a:alpha val="43000"/>
                    </a:srgbClr>
                  </a:outerShdw>
                </a:effectLst>
              </a:rPr>
              <a:t>Exercise 6. </a:t>
            </a:r>
            <a:r>
              <a:rPr lang="vi-VN" sz="3200" b="1" dirty="0">
                <a:ln w="0"/>
                <a:solidFill>
                  <a:srgbClr val="00B050"/>
                </a:solidFill>
                <a:effectLst>
                  <a:outerShdw blurRad="38100" dist="25400" dir="5400000" algn="ctr" rotWithShape="0">
                    <a:srgbClr val="6E747A">
                      <a:alpha val="43000"/>
                    </a:srgbClr>
                  </a:outerShdw>
                </a:effectLst>
              </a:rPr>
              <a:t>SPEAKING</a:t>
            </a:r>
            <a:r>
              <a:rPr lang="vi-VN" sz="3200" dirty="0">
                <a:ln w="0"/>
                <a:effectLst>
                  <a:outerShdw blurRad="38100" dist="25400" dir="5400000" algn="ctr" rotWithShape="0">
                    <a:srgbClr val="6E747A">
                      <a:alpha val="43000"/>
                    </a:srgbClr>
                  </a:outerShdw>
                </a:effectLst>
              </a:rPr>
              <a:t> Work in groups. Research and prepare a presentation about Cải Lương. Present it to the whole class.</a:t>
            </a:r>
            <a:endParaRPr lang="en-US" sz="3200" b="0" cap="none" spc="0" dirty="0">
              <a:ln w="0"/>
              <a:effectLst>
                <a:outerShdw blurRad="38100" dist="25400" dir="5400000" algn="ctr" rotWithShape="0">
                  <a:srgbClr val="6E747A">
                    <a:alpha val="43000"/>
                  </a:srgbClr>
                </a:outerShdw>
              </a:effectLst>
            </a:endParaRPr>
          </a:p>
        </p:txBody>
      </p:sp>
      <p:pic>
        <p:nvPicPr>
          <p:cNvPr id="3076" name="Picture 4" descr="Google thay đổi biểu tượng, tôn vinh nghệ thuật cải lương Việt Nam | VOV.VN">
            <a:extLst>
              <a:ext uri="{FF2B5EF4-FFF2-40B4-BE49-F238E27FC236}">
                <a16:creationId xmlns="" xmlns:a16="http://schemas.microsoft.com/office/drawing/2014/main" id="{ABE55F3E-0C9C-01F0-71FC-39B755D93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805" y="1860550"/>
            <a:ext cx="10336389"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37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251248" y="295103"/>
            <a:ext cx="12112487" cy="1077218"/>
          </a:xfrm>
          <a:prstGeom prst="rect">
            <a:avLst/>
          </a:prstGeom>
          <a:noFill/>
        </p:spPr>
        <p:txBody>
          <a:bodyPr wrap="square" lIns="91440" tIns="45720" rIns="91440" bIns="45720">
            <a:spAutoFit/>
          </a:bodyPr>
          <a:lstStyle/>
          <a:p>
            <a:r>
              <a:rPr lang="en-US" sz="3200" b="1" dirty="0">
                <a:ln w="0"/>
                <a:solidFill>
                  <a:srgbClr val="FF0000"/>
                </a:solidFill>
                <a:effectLst>
                  <a:outerShdw blurRad="38100" dist="25400" dir="5400000" algn="ctr" rotWithShape="0">
                    <a:srgbClr val="6E747A">
                      <a:alpha val="43000"/>
                    </a:srgbClr>
                  </a:outerShdw>
                </a:effectLst>
              </a:rPr>
              <a:t>Exercise 6. </a:t>
            </a:r>
            <a:r>
              <a:rPr lang="vi-VN" sz="3200" b="1" dirty="0">
                <a:ln w="0"/>
                <a:solidFill>
                  <a:srgbClr val="00B050"/>
                </a:solidFill>
                <a:effectLst>
                  <a:outerShdw blurRad="38100" dist="25400" dir="5400000" algn="ctr" rotWithShape="0">
                    <a:srgbClr val="6E747A">
                      <a:alpha val="43000"/>
                    </a:srgbClr>
                  </a:outerShdw>
                </a:effectLst>
              </a:rPr>
              <a:t>SPEAKING</a:t>
            </a:r>
            <a:r>
              <a:rPr lang="vi-VN" sz="3200" dirty="0">
                <a:ln w="0"/>
                <a:effectLst>
                  <a:outerShdw blurRad="38100" dist="25400" dir="5400000" algn="ctr" rotWithShape="0">
                    <a:srgbClr val="6E747A">
                      <a:alpha val="43000"/>
                    </a:srgbClr>
                  </a:outerShdw>
                </a:effectLst>
              </a:rPr>
              <a:t> Work in groups. Research and prepare a presentation about Cải Lương. Present it to the whole class.</a:t>
            </a:r>
            <a:endParaRPr lang="en-US" sz="3200" b="0" cap="none" spc="0" dirty="0">
              <a:ln w="0"/>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4B3AE644-01CC-8B00-1D17-7962B0DD995C}"/>
              </a:ext>
            </a:extLst>
          </p:cNvPr>
          <p:cNvSpPr txBox="1"/>
          <p:nvPr/>
        </p:nvSpPr>
        <p:spPr>
          <a:xfrm>
            <a:off x="577850" y="1720840"/>
            <a:ext cx="6184900" cy="3416320"/>
          </a:xfrm>
          <a:prstGeom prst="rect">
            <a:avLst/>
          </a:prstGeom>
          <a:noFill/>
        </p:spPr>
        <p:txBody>
          <a:bodyPr wrap="square">
            <a:spAutoFit/>
          </a:bodyPr>
          <a:lstStyle/>
          <a:p>
            <a:r>
              <a:rPr lang="x-none" sz="2400" i="1" dirty="0">
                <a:solidFill>
                  <a:srgbClr val="00B0F0"/>
                </a:solidFill>
              </a:rPr>
              <a:t>Suggested ideas:</a:t>
            </a:r>
          </a:p>
          <a:p>
            <a:pPr marL="342900" indent="-342900">
              <a:buFont typeface="Arial" panose="020B0604020202020204" pitchFamily="34" charset="0"/>
              <a:buChar char="•"/>
            </a:pPr>
            <a:r>
              <a:rPr lang="x-none" sz="2400" i="1" dirty="0">
                <a:solidFill>
                  <a:srgbClr val="00B0F0"/>
                </a:solidFill>
              </a:rPr>
              <a:t>Origin and history </a:t>
            </a:r>
          </a:p>
          <a:p>
            <a:pPr marL="342900" indent="-342900">
              <a:buFont typeface="Arial" panose="020B0604020202020204" pitchFamily="34" charset="0"/>
              <a:buChar char="•"/>
            </a:pPr>
            <a:r>
              <a:rPr lang="x-none" sz="2400" i="1" dirty="0">
                <a:solidFill>
                  <a:srgbClr val="00B0F0"/>
                </a:solidFill>
              </a:rPr>
              <a:t>Performance style and themes</a:t>
            </a:r>
          </a:p>
          <a:p>
            <a:pPr marL="342900" indent="-342900">
              <a:buFont typeface="Arial" panose="020B0604020202020204" pitchFamily="34" charset="0"/>
              <a:buChar char="•"/>
            </a:pPr>
            <a:r>
              <a:rPr lang="x-none" sz="2400" i="1" dirty="0">
                <a:solidFill>
                  <a:srgbClr val="00B0F0"/>
                </a:solidFill>
              </a:rPr>
              <a:t>Musical instruments and singing style</a:t>
            </a:r>
          </a:p>
          <a:p>
            <a:pPr marL="342900" indent="-342900">
              <a:buFont typeface="Arial" panose="020B0604020202020204" pitchFamily="34" charset="0"/>
              <a:buChar char="•"/>
            </a:pPr>
            <a:r>
              <a:rPr lang="x-none" sz="2400" i="1" dirty="0">
                <a:solidFill>
                  <a:srgbClr val="00B0F0"/>
                </a:solidFill>
              </a:rPr>
              <a:t>Theatrical techniques</a:t>
            </a:r>
          </a:p>
          <a:p>
            <a:pPr marL="342900" indent="-342900">
              <a:buFont typeface="Arial" panose="020B0604020202020204" pitchFamily="34" charset="0"/>
              <a:buChar char="•"/>
            </a:pPr>
            <a:r>
              <a:rPr lang="x-none" sz="2400" i="1" dirty="0">
                <a:solidFill>
                  <a:srgbClr val="00B0F0"/>
                </a:solidFill>
              </a:rPr>
              <a:t>Costumes and gestures</a:t>
            </a:r>
          </a:p>
          <a:p>
            <a:pPr marL="342900" indent="-342900">
              <a:buFont typeface="Arial" panose="020B0604020202020204" pitchFamily="34" charset="0"/>
              <a:buChar char="•"/>
            </a:pPr>
            <a:r>
              <a:rPr lang="x-none" sz="2400" i="1" dirty="0">
                <a:solidFill>
                  <a:srgbClr val="00B0F0"/>
                </a:solidFill>
              </a:rPr>
              <a:t>Cultural significance and evolution</a:t>
            </a:r>
          </a:p>
          <a:p>
            <a:pPr marL="342900" indent="-342900">
              <a:buFont typeface="Arial" panose="020B0604020202020204" pitchFamily="34" charset="0"/>
              <a:buChar char="•"/>
            </a:pPr>
            <a:r>
              <a:rPr lang="x-none" sz="2400" i="1" dirty="0">
                <a:solidFill>
                  <a:srgbClr val="00B0F0"/>
                </a:solidFill>
              </a:rPr>
              <a:t>Challenges and preservation efforts</a:t>
            </a:r>
          </a:p>
          <a:p>
            <a:pPr marL="342900" indent="-342900">
              <a:buFont typeface="Arial" panose="020B0604020202020204" pitchFamily="34" charset="0"/>
              <a:buChar char="•"/>
            </a:pPr>
            <a:r>
              <a:rPr lang="x-none" sz="2400" i="1" dirty="0">
                <a:solidFill>
                  <a:srgbClr val="00B0F0"/>
                </a:solidFill>
              </a:rPr>
              <a:t>Global recognition.</a:t>
            </a:r>
          </a:p>
        </p:txBody>
      </p:sp>
      <p:pic>
        <p:nvPicPr>
          <p:cNvPr id="5122" name="Picture 2" descr="Sức sống mới cải lương tuồng cổ TPHCM | BÁO SÀI GÒN GIẢI PHÓNG">
            <a:extLst>
              <a:ext uri="{FF2B5EF4-FFF2-40B4-BE49-F238E27FC236}">
                <a16:creationId xmlns="" xmlns:a16="http://schemas.microsoft.com/office/drawing/2014/main" id="{FC87F634-D557-716E-86A9-ADF215B50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491" y="1566000"/>
            <a:ext cx="5586412" cy="37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494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51BEC399-1DAC-C8D5-F3EC-C83CEB1082C2}"/>
              </a:ext>
            </a:extLst>
          </p:cNvPr>
          <p:cNvSpPr/>
          <p:nvPr/>
        </p:nvSpPr>
        <p:spPr>
          <a:xfrm>
            <a:off x="3843091" y="524346"/>
            <a:ext cx="4505818" cy="1081980"/>
          </a:xfrm>
          <a:prstGeom prst="ellipse">
            <a:avLst/>
          </a:prstGeom>
          <a:solidFill>
            <a:schemeClr val="accent4">
              <a:lumMod val="60000"/>
              <a:lumOff val="4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FF0000"/>
                </a:solidFill>
              </a:rPr>
              <a:t>HOMEWORK</a:t>
            </a:r>
            <a:endParaRPr lang="en-US" sz="4400" b="1" cap="none" spc="0" dirty="0">
              <a:ln/>
              <a:solidFill>
                <a:srgbClr val="FF0000"/>
              </a:solidFill>
              <a:effectLst/>
            </a:endParaRPr>
          </a:p>
        </p:txBody>
      </p:sp>
      <p:sp>
        <p:nvSpPr>
          <p:cNvPr id="3" name="Content Placeholder 2">
            <a:extLst>
              <a:ext uri="{FF2B5EF4-FFF2-40B4-BE49-F238E27FC236}">
                <a16:creationId xmlns="" xmlns:a16="http://schemas.microsoft.com/office/drawing/2014/main" id="{A27224ED-98E7-3C02-CA25-181BF7272F20}"/>
              </a:ext>
            </a:extLst>
          </p:cNvPr>
          <p:cNvSpPr txBox="1">
            <a:spLocks/>
          </p:cNvSpPr>
          <p:nvPr/>
        </p:nvSpPr>
        <p:spPr>
          <a:xfrm>
            <a:off x="1955800" y="2042504"/>
            <a:ext cx="8354392" cy="2052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Complete the presentation and prepare to present in the next lesson</a:t>
            </a:r>
            <a:endParaRPr lang="en-US" sz="4000" b="1" dirty="0">
              <a:solidFill>
                <a:srgbClr val="FF9933"/>
              </a:solidFill>
            </a:endParaRPr>
          </a:p>
        </p:txBody>
      </p:sp>
    </p:spTree>
    <p:extLst>
      <p:ext uri="{BB962C8B-B14F-4D97-AF65-F5344CB8AC3E}">
        <p14:creationId xmlns:p14="http://schemas.microsoft.com/office/powerpoint/2010/main" val="3660541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172672-431C-24E6-F325-3C7CA80FCE8C}"/>
              </a:ext>
            </a:extLst>
          </p:cNvPr>
          <p:cNvSpPr>
            <a:spLocks noGrp="1"/>
          </p:cNvSpPr>
          <p:nvPr>
            <p:ph type="title"/>
          </p:nvPr>
        </p:nvSpPr>
        <p:spPr>
          <a:xfrm>
            <a:off x="838200" y="219980"/>
            <a:ext cx="10515600" cy="1325563"/>
          </a:xfrm>
        </p:spPr>
        <p:txBody>
          <a:bodyPr/>
          <a:lstStyle/>
          <a:p>
            <a:r>
              <a:rPr lang="x-none" dirty="0">
                <a:solidFill>
                  <a:srgbClr val="FF0000"/>
                </a:solidFill>
              </a:rPr>
              <a:t>Transcript 1.38</a:t>
            </a:r>
          </a:p>
        </p:txBody>
      </p:sp>
      <p:pic>
        <p:nvPicPr>
          <p:cNvPr id="3" name="1.38">
            <a:hlinkClick r:id="" action="ppaction://media"/>
            <a:extLst>
              <a:ext uri="{FF2B5EF4-FFF2-40B4-BE49-F238E27FC236}">
                <a16:creationId xmlns="" xmlns:a16="http://schemas.microsoft.com/office/drawing/2014/main" id="{2000CA92-826E-88D4-4588-6814BC758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59275" y="476362"/>
            <a:ext cx="812800" cy="812800"/>
          </a:xfrm>
          <a:prstGeom prst="rect">
            <a:avLst/>
          </a:prstGeom>
        </p:spPr>
      </p:pic>
      <p:sp>
        <p:nvSpPr>
          <p:cNvPr id="5" name="TextBox 4">
            <a:extLst>
              <a:ext uri="{FF2B5EF4-FFF2-40B4-BE49-F238E27FC236}">
                <a16:creationId xmlns="" xmlns:a16="http://schemas.microsoft.com/office/drawing/2014/main" id="{E947414B-7D3C-AE92-4499-FF390C49876C}"/>
              </a:ext>
            </a:extLst>
          </p:cNvPr>
          <p:cNvSpPr txBox="1"/>
          <p:nvPr/>
        </p:nvSpPr>
        <p:spPr>
          <a:xfrm>
            <a:off x="342900" y="1216567"/>
            <a:ext cx="5753100" cy="5355312"/>
          </a:xfrm>
          <a:prstGeom prst="rect">
            <a:avLst/>
          </a:prstGeom>
          <a:noFill/>
        </p:spPr>
        <p:txBody>
          <a:bodyPr wrap="square">
            <a:spAutoFit/>
          </a:bodyPr>
          <a:lstStyle/>
          <a:p>
            <a:r>
              <a:rPr lang="x-none" b="1" dirty="0"/>
              <a:t>Journalist</a:t>
            </a:r>
            <a:r>
              <a:rPr lang="x-none" dirty="0"/>
              <a:t> Good morning! Today, I have the pleasure of speaking with Mai Trinh, a talented Cải Lương actress. Thank you for joining us, Trinh. Can you share with us how you first got involved in Cải Lương?</a:t>
            </a:r>
          </a:p>
          <a:p>
            <a:r>
              <a:rPr lang="x-none" b="1" dirty="0"/>
              <a:t>Mai Trinh </a:t>
            </a:r>
            <a:r>
              <a:rPr lang="x-none" dirty="0"/>
              <a:t>Good morning! Thank you for having me. My journey with Cải Lương began when I was a child. I was blessed to come from a Cải Lương family. My parents were both Cải Lương performers, and I would often accompany them to rehearsals and performances. They used to invite celebrities to come and perform at our house. Being exposed to the music, costumes, and storytelling from a young age, I developed a love and passion for Cải Lương. </a:t>
            </a:r>
          </a:p>
          <a:p>
            <a:r>
              <a:rPr lang="x-none" b="1" dirty="0"/>
              <a:t>Journalist</a:t>
            </a:r>
            <a:r>
              <a:rPr lang="x-none" dirty="0"/>
              <a:t> That’s wonderful! When did you first perform on stage?</a:t>
            </a:r>
          </a:p>
          <a:p>
            <a:r>
              <a:rPr lang="x-none" b="1" dirty="0"/>
              <a:t>Mai Trinh </a:t>
            </a:r>
            <a:r>
              <a:rPr lang="x-none" dirty="0"/>
              <a:t>At the age of nine, I was chosen to perform in “Phu Dong Thien Vuong”, a theatre piece about a national hero, together with other friends. It was an unforgettable experience.</a:t>
            </a:r>
          </a:p>
          <a:p>
            <a:endParaRPr lang="x-none" dirty="0"/>
          </a:p>
        </p:txBody>
      </p:sp>
      <p:sp>
        <p:nvSpPr>
          <p:cNvPr id="7" name="TextBox 6">
            <a:extLst>
              <a:ext uri="{FF2B5EF4-FFF2-40B4-BE49-F238E27FC236}">
                <a16:creationId xmlns="" xmlns:a16="http://schemas.microsoft.com/office/drawing/2014/main" id="{D9B704E1-78A7-9B6E-AB56-B6C463215B8C}"/>
              </a:ext>
            </a:extLst>
          </p:cNvPr>
          <p:cNvSpPr txBox="1"/>
          <p:nvPr/>
        </p:nvSpPr>
        <p:spPr>
          <a:xfrm>
            <a:off x="6138862" y="131080"/>
            <a:ext cx="6096000" cy="6186309"/>
          </a:xfrm>
          <a:prstGeom prst="rect">
            <a:avLst/>
          </a:prstGeom>
          <a:noFill/>
        </p:spPr>
        <p:txBody>
          <a:bodyPr wrap="square">
            <a:spAutoFit/>
          </a:bodyPr>
          <a:lstStyle/>
          <a:p>
            <a:r>
              <a:rPr lang="x-none" b="1" dirty="0"/>
              <a:t>Journalist</a:t>
            </a:r>
            <a:r>
              <a:rPr lang="x-none" dirty="0"/>
              <a:t> Who is the most influential figure in your career? </a:t>
            </a:r>
            <a:r>
              <a:rPr lang="x-none" b="1" dirty="0"/>
              <a:t>Mai Trinh </a:t>
            </a:r>
            <a:r>
              <a:rPr lang="x-none" dirty="0"/>
              <a:t>My parents inspired me, but to tell you the truth, my teacher, Phung Ha, was the one who made my career in Cải Lương and let me play famous roles that impressed audiences. I learned from her how to move, dance, use weapons in acting and even how to put on makeup. </a:t>
            </a:r>
          </a:p>
          <a:p>
            <a:r>
              <a:rPr lang="x-none" b="1" dirty="0"/>
              <a:t>Journalist</a:t>
            </a:r>
            <a:r>
              <a:rPr lang="x-none" dirty="0"/>
              <a:t> That’s amazing! What do you think sets Cải Lương apart from other art forms?</a:t>
            </a:r>
          </a:p>
          <a:p>
            <a:r>
              <a:rPr lang="x-none" b="1" dirty="0"/>
              <a:t>Mai Trinh </a:t>
            </a:r>
            <a:r>
              <a:rPr lang="x-none" dirty="0"/>
              <a:t>What I find most intriguing about Cải Lương is its ability to encompass multiple art forms. The combination of music, singing, acting, and dance creates a unique experience for both performers and audiences. Moreover, Cải Lương is open to adaptation. It is both traditional and modern.</a:t>
            </a:r>
          </a:p>
          <a:p>
            <a:r>
              <a:rPr lang="x-none" dirty="0"/>
              <a:t>Journalist How do you envisage the future of Cải Lương in the modern world?</a:t>
            </a:r>
          </a:p>
          <a:p>
            <a:r>
              <a:rPr lang="x-none" b="1" dirty="0"/>
              <a:t>Mai Trinh </a:t>
            </a:r>
            <a:r>
              <a:rPr lang="x-none" dirty="0"/>
              <a:t>Given the influence of modern entertainment and changing audience preferences, the future of Cải Lương is a matter of concern. However, I believe that Cải Lương will be alive and well if we find innovative ways to engage younger generations.</a:t>
            </a:r>
          </a:p>
          <a:p>
            <a:r>
              <a:rPr lang="x-none" b="1" dirty="0"/>
              <a:t>Journalist</a:t>
            </a:r>
            <a:r>
              <a:rPr lang="x-none" dirty="0"/>
              <a:t> Thank you for sharing your insights and passion for Cải Lương.</a:t>
            </a:r>
          </a:p>
        </p:txBody>
      </p:sp>
      <p:pic>
        <p:nvPicPr>
          <p:cNvPr id="2052" name="Picture 4" descr="Download Back, Button, Arrow. Royalty-Free Stock Illustration Image -  Pixabay">
            <a:hlinkClick r:id="rId5" action="ppaction://hlinksldjump"/>
            <a:extLst>
              <a:ext uri="{FF2B5EF4-FFF2-40B4-BE49-F238E27FC236}">
                <a16:creationId xmlns="" xmlns:a16="http://schemas.microsoft.com/office/drawing/2014/main" id="{7667F32A-87A6-D34D-D8F2-58A09A296B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995" y="106259"/>
            <a:ext cx="740205" cy="74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49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596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130003"/>
            <a:ext cx="12112487" cy="1077218"/>
          </a:xfrm>
          <a:prstGeom prst="rect">
            <a:avLst/>
          </a:prstGeom>
          <a:noFill/>
        </p:spPr>
        <p:txBody>
          <a:bodyPr wrap="square" lIns="91440" tIns="45720" rIns="91440" bIns="45720">
            <a:spAutoFit/>
          </a:bodyPr>
          <a:lstStyle/>
          <a:p>
            <a:r>
              <a:rPr lang="en-US" sz="3200" b="1" dirty="0">
                <a:ln w="0"/>
                <a:solidFill>
                  <a:srgbClr val="FF0000"/>
                </a:solidFill>
                <a:effectLst>
                  <a:outerShdw blurRad="38100" dist="25400" dir="5400000" algn="ctr" rotWithShape="0">
                    <a:srgbClr val="6E747A">
                      <a:alpha val="43000"/>
                    </a:srgbClr>
                  </a:outerShdw>
                </a:effectLst>
              </a:rPr>
              <a:t>Exercise 1. </a:t>
            </a:r>
            <a:r>
              <a:rPr lang="en-US" sz="3200" b="1" dirty="0">
                <a:ln w="0"/>
                <a:solidFill>
                  <a:srgbClr val="00B050"/>
                </a:solidFill>
                <a:effectLst>
                  <a:outerShdw blurRad="38100" dist="25400" dir="5400000" algn="ctr" rotWithShape="0">
                    <a:srgbClr val="6E747A">
                      <a:alpha val="43000"/>
                    </a:srgbClr>
                  </a:outerShdw>
                </a:effectLst>
              </a:rPr>
              <a:t>SPEAKING</a:t>
            </a:r>
            <a:r>
              <a:rPr lang="en-US" sz="3200" b="1" dirty="0">
                <a:ln w="0"/>
                <a:solidFill>
                  <a:srgbClr val="FF0000"/>
                </a:solidFill>
                <a:effectLst>
                  <a:outerShdw blurRad="38100" dist="25400" dir="5400000" algn="ctr" rotWithShape="0">
                    <a:srgbClr val="6E747A">
                      <a:alpha val="43000"/>
                    </a:srgbClr>
                  </a:outerShdw>
                </a:effectLst>
              </a:rPr>
              <a:t> </a:t>
            </a:r>
            <a:r>
              <a:rPr lang="en-US" sz="3200" dirty="0">
                <a:ln w="0"/>
                <a:effectLst>
                  <a:outerShdw blurRad="38100" dist="25400" dir="5400000" algn="ctr" rotWithShape="0">
                    <a:srgbClr val="6E747A">
                      <a:alpha val="43000"/>
                    </a:srgbClr>
                  </a:outerShdw>
                </a:effectLst>
              </a:rPr>
              <a:t>Work in pairs. What is the theatrical form in the photo? Have you seen any performances like this live or on TV?</a:t>
            </a:r>
            <a:endParaRPr lang="en-US" sz="3200" b="0" cap="none" spc="0" dirty="0">
              <a:ln w="0"/>
              <a:effectLst>
                <a:outerShdw blurRad="38100" dist="25400" dir="5400000" algn="ctr" rotWithShape="0">
                  <a:srgbClr val="6E747A">
                    <a:alpha val="43000"/>
                  </a:srgbClr>
                </a:outerShdw>
              </a:effectLst>
            </a:endParaRPr>
          </a:p>
        </p:txBody>
      </p:sp>
      <p:pic>
        <p:nvPicPr>
          <p:cNvPr id="6" name="Picture 5" descr="A group of people performing on stage&#10;&#10;Description automatically generated">
            <a:extLst>
              <a:ext uri="{FF2B5EF4-FFF2-40B4-BE49-F238E27FC236}">
                <a16:creationId xmlns="" xmlns:a16="http://schemas.microsoft.com/office/drawing/2014/main" id="{A805D47C-1706-08E2-B7ED-32D0A7D34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464" y="1556245"/>
            <a:ext cx="6856836" cy="4644072"/>
          </a:xfrm>
          <a:prstGeom prst="rect">
            <a:avLst/>
          </a:prstGeom>
        </p:spPr>
      </p:pic>
    </p:spTree>
    <p:extLst>
      <p:ext uri="{BB962C8B-B14F-4D97-AF65-F5344CB8AC3E}">
        <p14:creationId xmlns:p14="http://schemas.microsoft.com/office/powerpoint/2010/main" val="2258399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130003"/>
            <a:ext cx="12112487" cy="1384995"/>
          </a:xfrm>
          <a:prstGeom prst="rect">
            <a:avLst/>
          </a:prstGeom>
          <a:noFill/>
        </p:spPr>
        <p:txBody>
          <a:bodyPr wrap="square" lIns="91440" tIns="45720" rIns="91440" bIns="45720">
            <a:spAutoFit/>
          </a:bodyPr>
          <a:lstStyle/>
          <a:p>
            <a:r>
              <a:rPr lang="en-US" sz="2800" b="1" dirty="0">
                <a:ln w="0"/>
                <a:solidFill>
                  <a:srgbClr val="FF0000"/>
                </a:solidFill>
                <a:effectLst>
                  <a:outerShdw blurRad="38100" dist="25400" dir="5400000" algn="ctr" rotWithShape="0">
                    <a:srgbClr val="6E747A">
                      <a:alpha val="43000"/>
                    </a:srgbClr>
                  </a:outerShdw>
                </a:effectLst>
              </a:rPr>
              <a:t>Exercise 2. </a:t>
            </a:r>
            <a:r>
              <a:rPr lang="vi-VN" sz="2800" dirty="0">
                <a:ln w="0"/>
                <a:effectLst>
                  <a:outerShdw blurRad="38100" dist="25400" dir="5400000" algn="ctr" rotWithShape="0">
                    <a:srgbClr val="6E747A">
                      <a:alpha val="43000"/>
                    </a:srgbClr>
                  </a:outerShdw>
                </a:effectLst>
              </a:rPr>
              <a:t>You are going to read an article about Cải Lương, a traditional Vietnamese theatrical art form. Match the headings (A–G) with paragraphs (1­–5). There are two extra headings.</a:t>
            </a:r>
            <a:endParaRPr lang="en-US" sz="2800" b="0" cap="none" spc="0" dirty="0">
              <a:ln w="0"/>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6D4ABE3F-93A9-D511-0D38-8A11BFD055C3}"/>
              </a:ext>
            </a:extLst>
          </p:cNvPr>
          <p:cNvSpPr txBox="1"/>
          <p:nvPr/>
        </p:nvSpPr>
        <p:spPr>
          <a:xfrm>
            <a:off x="787400" y="2035725"/>
            <a:ext cx="6159500" cy="2677656"/>
          </a:xfrm>
          <a:prstGeom prst="rect">
            <a:avLst/>
          </a:prstGeom>
          <a:noFill/>
        </p:spPr>
        <p:txBody>
          <a:bodyPr wrap="square">
            <a:spAutoFit/>
          </a:bodyPr>
          <a:lstStyle/>
          <a:p>
            <a:r>
              <a:rPr lang="x-none" sz="2400" dirty="0"/>
              <a:t>A The Development of Cải Lương </a:t>
            </a:r>
          </a:p>
          <a:p>
            <a:r>
              <a:rPr lang="x-none" sz="2400" dirty="0"/>
              <a:t>B The pioneers </a:t>
            </a:r>
          </a:p>
          <a:p>
            <a:r>
              <a:rPr lang="x-none" sz="2400" dirty="0"/>
              <a:t>C The early days </a:t>
            </a:r>
          </a:p>
          <a:p>
            <a:r>
              <a:rPr lang="x-none" sz="2400" dirty="0"/>
              <a:t>D A Vibrant Fusion of Arts </a:t>
            </a:r>
          </a:p>
          <a:p>
            <a:r>
              <a:rPr lang="x-none" sz="2400" dirty="0"/>
              <a:t>E The Future of Cải Lương </a:t>
            </a:r>
          </a:p>
          <a:p>
            <a:r>
              <a:rPr lang="x-none" sz="2400" dirty="0"/>
              <a:t>F Viet Nam’s rich heritage </a:t>
            </a:r>
          </a:p>
          <a:p>
            <a:r>
              <a:rPr lang="x-none" sz="2400" dirty="0"/>
              <a:t>G The instrumental ensemble</a:t>
            </a:r>
          </a:p>
        </p:txBody>
      </p:sp>
      <p:pic>
        <p:nvPicPr>
          <p:cNvPr id="7" name="Picture 6" descr="A close-up of a text&#10;&#10;Description automatically generated">
            <a:extLst>
              <a:ext uri="{FF2B5EF4-FFF2-40B4-BE49-F238E27FC236}">
                <a16:creationId xmlns="" xmlns:a16="http://schemas.microsoft.com/office/drawing/2014/main" id="{C2C1DA3F-BD42-6B76-B951-6E03E908A843}"/>
              </a:ext>
            </a:extLst>
          </p:cNvPr>
          <p:cNvPicPr>
            <a:picLocks noChangeAspect="1"/>
          </p:cNvPicPr>
          <p:nvPr/>
        </p:nvPicPr>
        <p:blipFill rotWithShape="1">
          <a:blip r:embed="rId2">
            <a:extLst>
              <a:ext uri="{28A0092B-C50C-407E-A947-70E740481C1C}">
                <a14:useLocalDpi xmlns:a14="http://schemas.microsoft.com/office/drawing/2010/main" val="0"/>
              </a:ext>
            </a:extLst>
          </a:blip>
          <a:srcRect b="59415"/>
          <a:stretch/>
        </p:blipFill>
        <p:spPr>
          <a:xfrm>
            <a:off x="5545491" y="2035725"/>
            <a:ext cx="6349327" cy="2786550"/>
          </a:xfrm>
          <a:prstGeom prst="rect">
            <a:avLst/>
          </a:prstGeom>
        </p:spPr>
      </p:pic>
      <p:sp>
        <p:nvSpPr>
          <p:cNvPr id="5" name="Rectangle 4">
            <a:extLst>
              <a:ext uri="{FF2B5EF4-FFF2-40B4-BE49-F238E27FC236}">
                <a16:creationId xmlns="" xmlns:a16="http://schemas.microsoft.com/office/drawing/2014/main" id="{99EC77AF-E062-9FD2-314B-2267D8FBA547}"/>
              </a:ext>
            </a:extLst>
          </p:cNvPr>
          <p:cNvSpPr/>
          <p:nvPr/>
        </p:nvSpPr>
        <p:spPr>
          <a:xfrm>
            <a:off x="622300" y="2806700"/>
            <a:ext cx="2565400" cy="381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99073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130003"/>
            <a:ext cx="12112487" cy="1384995"/>
          </a:xfrm>
          <a:prstGeom prst="rect">
            <a:avLst/>
          </a:prstGeom>
          <a:noFill/>
        </p:spPr>
        <p:txBody>
          <a:bodyPr wrap="square" lIns="91440" tIns="45720" rIns="91440" bIns="45720">
            <a:spAutoFit/>
          </a:bodyPr>
          <a:lstStyle/>
          <a:p>
            <a:r>
              <a:rPr lang="en-US" sz="2800" b="1" dirty="0">
                <a:ln w="0"/>
                <a:solidFill>
                  <a:srgbClr val="FF0000"/>
                </a:solidFill>
                <a:effectLst>
                  <a:outerShdw blurRad="38100" dist="25400" dir="5400000" algn="ctr" rotWithShape="0">
                    <a:srgbClr val="6E747A">
                      <a:alpha val="43000"/>
                    </a:srgbClr>
                  </a:outerShdw>
                </a:effectLst>
              </a:rPr>
              <a:t>Exercise 2. </a:t>
            </a:r>
            <a:r>
              <a:rPr lang="vi-VN" sz="2800" dirty="0">
                <a:ln w="0"/>
                <a:effectLst>
                  <a:outerShdw blurRad="38100" dist="25400" dir="5400000" algn="ctr" rotWithShape="0">
                    <a:srgbClr val="6E747A">
                      <a:alpha val="43000"/>
                    </a:srgbClr>
                  </a:outerShdw>
                </a:effectLst>
              </a:rPr>
              <a:t>You are going to read an article about Cải Lương, a traditional Vietnamese theatrical art form. Match the headings (A–G) with paragraphs (1­–5). There are two extra headings.</a:t>
            </a:r>
            <a:endParaRPr lang="en-US" sz="2800" b="0" cap="none" spc="0" dirty="0">
              <a:ln w="0"/>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6D4ABE3F-93A9-D511-0D38-8A11BFD055C3}"/>
              </a:ext>
            </a:extLst>
          </p:cNvPr>
          <p:cNvSpPr txBox="1"/>
          <p:nvPr/>
        </p:nvSpPr>
        <p:spPr>
          <a:xfrm>
            <a:off x="787400" y="2035725"/>
            <a:ext cx="6159500" cy="2677656"/>
          </a:xfrm>
          <a:prstGeom prst="rect">
            <a:avLst/>
          </a:prstGeom>
          <a:noFill/>
        </p:spPr>
        <p:txBody>
          <a:bodyPr wrap="square">
            <a:spAutoFit/>
          </a:bodyPr>
          <a:lstStyle/>
          <a:p>
            <a:r>
              <a:rPr lang="x-none" sz="2400" dirty="0"/>
              <a:t>A The Development of Cải Lương </a:t>
            </a:r>
          </a:p>
          <a:p>
            <a:r>
              <a:rPr lang="x-none" sz="2400" dirty="0"/>
              <a:t>B The pioneers </a:t>
            </a:r>
          </a:p>
          <a:p>
            <a:r>
              <a:rPr lang="x-none" sz="2400" dirty="0"/>
              <a:t>C The early days </a:t>
            </a:r>
          </a:p>
          <a:p>
            <a:r>
              <a:rPr lang="x-none" sz="2400" dirty="0"/>
              <a:t>D A Vibrant Fusion of Arts </a:t>
            </a:r>
          </a:p>
          <a:p>
            <a:r>
              <a:rPr lang="x-none" sz="2400" dirty="0"/>
              <a:t>E The Future of Cải Lương </a:t>
            </a:r>
          </a:p>
          <a:p>
            <a:r>
              <a:rPr lang="x-none" sz="2400" dirty="0"/>
              <a:t>F Viet Nam’s rich heritage </a:t>
            </a:r>
          </a:p>
          <a:p>
            <a:r>
              <a:rPr lang="x-none" sz="2400" dirty="0"/>
              <a:t>G The instrumental ensemble</a:t>
            </a:r>
          </a:p>
        </p:txBody>
      </p:sp>
      <p:pic>
        <p:nvPicPr>
          <p:cNvPr id="7" name="Picture 6" descr="A close-up of a text&#10;&#10;Description automatically generated">
            <a:extLst>
              <a:ext uri="{FF2B5EF4-FFF2-40B4-BE49-F238E27FC236}">
                <a16:creationId xmlns="" xmlns:a16="http://schemas.microsoft.com/office/drawing/2014/main" id="{C2C1DA3F-BD42-6B76-B951-6E03E908A843}"/>
              </a:ext>
            </a:extLst>
          </p:cNvPr>
          <p:cNvPicPr>
            <a:picLocks noChangeAspect="1"/>
          </p:cNvPicPr>
          <p:nvPr/>
        </p:nvPicPr>
        <p:blipFill rotWithShape="1">
          <a:blip r:embed="rId2">
            <a:extLst>
              <a:ext uri="{28A0092B-C50C-407E-A947-70E740481C1C}">
                <a14:useLocalDpi xmlns:a14="http://schemas.microsoft.com/office/drawing/2010/main" val="0"/>
              </a:ext>
            </a:extLst>
          </a:blip>
          <a:srcRect l="543" t="39450" r="-543" b="27756"/>
          <a:stretch/>
        </p:blipFill>
        <p:spPr>
          <a:xfrm>
            <a:off x="5528238" y="2303198"/>
            <a:ext cx="6349327" cy="2251603"/>
          </a:xfrm>
          <a:prstGeom prst="rect">
            <a:avLst/>
          </a:prstGeom>
        </p:spPr>
      </p:pic>
      <p:sp>
        <p:nvSpPr>
          <p:cNvPr id="5" name="Rectangle 4">
            <a:extLst>
              <a:ext uri="{FF2B5EF4-FFF2-40B4-BE49-F238E27FC236}">
                <a16:creationId xmlns="" xmlns:a16="http://schemas.microsoft.com/office/drawing/2014/main" id="{99EC77AF-E062-9FD2-314B-2267D8FBA547}"/>
              </a:ext>
            </a:extLst>
          </p:cNvPr>
          <p:cNvSpPr/>
          <p:nvPr/>
        </p:nvSpPr>
        <p:spPr>
          <a:xfrm>
            <a:off x="787400" y="3184053"/>
            <a:ext cx="3352800" cy="381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71248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130003"/>
            <a:ext cx="12112487" cy="1384995"/>
          </a:xfrm>
          <a:prstGeom prst="rect">
            <a:avLst/>
          </a:prstGeom>
          <a:noFill/>
        </p:spPr>
        <p:txBody>
          <a:bodyPr wrap="square" lIns="91440" tIns="45720" rIns="91440" bIns="45720">
            <a:spAutoFit/>
          </a:bodyPr>
          <a:lstStyle/>
          <a:p>
            <a:r>
              <a:rPr lang="en-US" sz="2800" b="1" dirty="0">
                <a:ln w="0"/>
                <a:solidFill>
                  <a:srgbClr val="FF0000"/>
                </a:solidFill>
                <a:effectLst>
                  <a:outerShdw blurRad="38100" dist="25400" dir="5400000" algn="ctr" rotWithShape="0">
                    <a:srgbClr val="6E747A">
                      <a:alpha val="43000"/>
                    </a:srgbClr>
                  </a:outerShdw>
                </a:effectLst>
              </a:rPr>
              <a:t>Exercise 2. </a:t>
            </a:r>
            <a:r>
              <a:rPr lang="vi-VN" sz="2800" dirty="0">
                <a:ln w="0"/>
                <a:effectLst>
                  <a:outerShdw blurRad="38100" dist="25400" dir="5400000" algn="ctr" rotWithShape="0">
                    <a:srgbClr val="6E747A">
                      <a:alpha val="43000"/>
                    </a:srgbClr>
                  </a:outerShdw>
                </a:effectLst>
              </a:rPr>
              <a:t>You are going to read an article about Cải Lương, a traditional Vietnamese theatrical art form. Match the headings (A–G) with paragraphs (1­–5). There are two extra headings.</a:t>
            </a:r>
            <a:endParaRPr lang="en-US" sz="2800" b="0" cap="none" spc="0" dirty="0">
              <a:ln w="0"/>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6D4ABE3F-93A9-D511-0D38-8A11BFD055C3}"/>
              </a:ext>
            </a:extLst>
          </p:cNvPr>
          <p:cNvSpPr txBox="1"/>
          <p:nvPr/>
        </p:nvSpPr>
        <p:spPr>
          <a:xfrm>
            <a:off x="787400" y="2035725"/>
            <a:ext cx="6159500" cy="2677656"/>
          </a:xfrm>
          <a:prstGeom prst="rect">
            <a:avLst/>
          </a:prstGeom>
          <a:noFill/>
        </p:spPr>
        <p:txBody>
          <a:bodyPr wrap="square">
            <a:spAutoFit/>
          </a:bodyPr>
          <a:lstStyle/>
          <a:p>
            <a:r>
              <a:rPr lang="x-none" sz="2400" dirty="0"/>
              <a:t>A The Development of Cải Lương </a:t>
            </a:r>
          </a:p>
          <a:p>
            <a:r>
              <a:rPr lang="x-none" sz="2400" dirty="0"/>
              <a:t>B The pioneers </a:t>
            </a:r>
          </a:p>
          <a:p>
            <a:r>
              <a:rPr lang="x-none" sz="2400" dirty="0"/>
              <a:t>C The early days </a:t>
            </a:r>
          </a:p>
          <a:p>
            <a:r>
              <a:rPr lang="x-none" sz="2400" dirty="0"/>
              <a:t>D A Vibrant Fusion of Arts </a:t>
            </a:r>
          </a:p>
          <a:p>
            <a:r>
              <a:rPr lang="x-none" sz="2400" dirty="0"/>
              <a:t>E The Future of Cải Lương </a:t>
            </a:r>
          </a:p>
          <a:p>
            <a:r>
              <a:rPr lang="x-none" sz="2400" dirty="0"/>
              <a:t>F Viet Nam’s rich heritage </a:t>
            </a:r>
          </a:p>
          <a:p>
            <a:r>
              <a:rPr lang="x-none" sz="2400" dirty="0"/>
              <a:t>G The instrumental ensemble</a:t>
            </a:r>
          </a:p>
        </p:txBody>
      </p:sp>
      <p:pic>
        <p:nvPicPr>
          <p:cNvPr id="7" name="Picture 6" descr="A close-up of a text&#10;&#10;Description automatically generated">
            <a:extLst>
              <a:ext uri="{FF2B5EF4-FFF2-40B4-BE49-F238E27FC236}">
                <a16:creationId xmlns="" xmlns:a16="http://schemas.microsoft.com/office/drawing/2014/main" id="{C2C1DA3F-BD42-6B76-B951-6E03E908A843}"/>
              </a:ext>
            </a:extLst>
          </p:cNvPr>
          <p:cNvPicPr>
            <a:picLocks noChangeAspect="1"/>
          </p:cNvPicPr>
          <p:nvPr/>
        </p:nvPicPr>
        <p:blipFill rotWithShape="1">
          <a:blip r:embed="rId2">
            <a:extLst>
              <a:ext uri="{28A0092B-C50C-407E-A947-70E740481C1C}">
                <a14:useLocalDpi xmlns:a14="http://schemas.microsoft.com/office/drawing/2010/main" val="0"/>
              </a:ext>
            </a:extLst>
          </a:blip>
          <a:srcRect l="-293" t="71920" r="293" b="187"/>
          <a:stretch/>
        </p:blipFill>
        <p:spPr>
          <a:xfrm>
            <a:off x="5493734" y="2226960"/>
            <a:ext cx="6346234" cy="1914185"/>
          </a:xfrm>
          <a:prstGeom prst="rect">
            <a:avLst/>
          </a:prstGeom>
        </p:spPr>
      </p:pic>
      <p:sp>
        <p:nvSpPr>
          <p:cNvPr id="5" name="Rectangle 4">
            <a:extLst>
              <a:ext uri="{FF2B5EF4-FFF2-40B4-BE49-F238E27FC236}">
                <a16:creationId xmlns="" xmlns:a16="http://schemas.microsoft.com/office/drawing/2014/main" id="{99EC77AF-E062-9FD2-314B-2267D8FBA547}"/>
              </a:ext>
            </a:extLst>
          </p:cNvPr>
          <p:cNvSpPr/>
          <p:nvPr/>
        </p:nvSpPr>
        <p:spPr>
          <a:xfrm>
            <a:off x="787400" y="4290633"/>
            <a:ext cx="3848100" cy="381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56044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130003"/>
            <a:ext cx="12112487" cy="1384995"/>
          </a:xfrm>
          <a:prstGeom prst="rect">
            <a:avLst/>
          </a:prstGeom>
          <a:noFill/>
        </p:spPr>
        <p:txBody>
          <a:bodyPr wrap="square" lIns="91440" tIns="45720" rIns="91440" bIns="45720">
            <a:spAutoFit/>
          </a:bodyPr>
          <a:lstStyle/>
          <a:p>
            <a:r>
              <a:rPr lang="en-US" sz="2800" b="1" dirty="0">
                <a:ln w="0"/>
                <a:solidFill>
                  <a:srgbClr val="FF0000"/>
                </a:solidFill>
                <a:effectLst>
                  <a:outerShdw blurRad="38100" dist="25400" dir="5400000" algn="ctr" rotWithShape="0">
                    <a:srgbClr val="6E747A">
                      <a:alpha val="43000"/>
                    </a:srgbClr>
                  </a:outerShdw>
                </a:effectLst>
              </a:rPr>
              <a:t>Exercise 2. </a:t>
            </a:r>
            <a:r>
              <a:rPr lang="vi-VN" sz="2800" dirty="0">
                <a:ln w="0"/>
                <a:effectLst>
                  <a:outerShdw blurRad="38100" dist="25400" dir="5400000" algn="ctr" rotWithShape="0">
                    <a:srgbClr val="6E747A">
                      <a:alpha val="43000"/>
                    </a:srgbClr>
                  </a:outerShdw>
                </a:effectLst>
              </a:rPr>
              <a:t>You are going to read an article about Cải Lương, a traditional Vietnamese theatrical art form. Match the headings (A–G) with paragraphs (1­–5). There are two extra headings.</a:t>
            </a:r>
            <a:endParaRPr lang="en-US" sz="2800" b="0" cap="none" spc="0" dirty="0">
              <a:ln w="0"/>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6D4ABE3F-93A9-D511-0D38-8A11BFD055C3}"/>
              </a:ext>
            </a:extLst>
          </p:cNvPr>
          <p:cNvSpPr txBox="1"/>
          <p:nvPr/>
        </p:nvSpPr>
        <p:spPr>
          <a:xfrm>
            <a:off x="787400" y="2035725"/>
            <a:ext cx="6159500" cy="2677656"/>
          </a:xfrm>
          <a:prstGeom prst="rect">
            <a:avLst/>
          </a:prstGeom>
          <a:noFill/>
        </p:spPr>
        <p:txBody>
          <a:bodyPr wrap="square">
            <a:spAutoFit/>
          </a:bodyPr>
          <a:lstStyle/>
          <a:p>
            <a:r>
              <a:rPr lang="x-none" sz="2400" dirty="0"/>
              <a:t>A The Development of Cải Lương </a:t>
            </a:r>
          </a:p>
          <a:p>
            <a:r>
              <a:rPr lang="x-none" sz="2400" dirty="0"/>
              <a:t>B The pioneers </a:t>
            </a:r>
          </a:p>
          <a:p>
            <a:r>
              <a:rPr lang="x-none" sz="2400" dirty="0"/>
              <a:t>C The early days </a:t>
            </a:r>
          </a:p>
          <a:p>
            <a:r>
              <a:rPr lang="x-none" sz="2400" dirty="0"/>
              <a:t>D A Vibrant Fusion of Arts </a:t>
            </a:r>
          </a:p>
          <a:p>
            <a:r>
              <a:rPr lang="x-none" sz="2400" dirty="0"/>
              <a:t>E The Future of Cải Lương </a:t>
            </a:r>
          </a:p>
          <a:p>
            <a:r>
              <a:rPr lang="x-none" sz="2400" dirty="0"/>
              <a:t>F Viet Nam’s rich heritage </a:t>
            </a:r>
          </a:p>
          <a:p>
            <a:r>
              <a:rPr lang="x-none" sz="2400" dirty="0"/>
              <a:t>G The instrumental ensemble</a:t>
            </a:r>
          </a:p>
        </p:txBody>
      </p:sp>
      <p:sp>
        <p:nvSpPr>
          <p:cNvPr id="5" name="Rectangle 4">
            <a:extLst>
              <a:ext uri="{FF2B5EF4-FFF2-40B4-BE49-F238E27FC236}">
                <a16:creationId xmlns="" xmlns:a16="http://schemas.microsoft.com/office/drawing/2014/main" id="{99EC77AF-E062-9FD2-314B-2267D8FBA547}"/>
              </a:ext>
            </a:extLst>
          </p:cNvPr>
          <p:cNvSpPr/>
          <p:nvPr/>
        </p:nvSpPr>
        <p:spPr>
          <a:xfrm>
            <a:off x="787400" y="2449133"/>
            <a:ext cx="2197100" cy="381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descr="A close-up of a musical instrument&#10;&#10;Description automatically generated">
            <a:extLst>
              <a:ext uri="{FF2B5EF4-FFF2-40B4-BE49-F238E27FC236}">
                <a16:creationId xmlns="" xmlns:a16="http://schemas.microsoft.com/office/drawing/2014/main" id="{EE9EEB5E-CCAC-80B2-61E9-FA82BE09F130}"/>
              </a:ext>
            </a:extLst>
          </p:cNvPr>
          <p:cNvPicPr>
            <a:picLocks noChangeAspect="1"/>
          </p:cNvPicPr>
          <p:nvPr/>
        </p:nvPicPr>
        <p:blipFill rotWithShape="1">
          <a:blip r:embed="rId2">
            <a:extLst>
              <a:ext uri="{28A0092B-C50C-407E-A947-70E740481C1C}">
                <a14:useLocalDpi xmlns:a14="http://schemas.microsoft.com/office/drawing/2010/main" val="0"/>
              </a:ext>
            </a:extLst>
          </a:blip>
          <a:srcRect b="49807"/>
          <a:stretch/>
        </p:blipFill>
        <p:spPr>
          <a:xfrm>
            <a:off x="6096000" y="2078802"/>
            <a:ext cx="5754333" cy="2651884"/>
          </a:xfrm>
          <a:prstGeom prst="rect">
            <a:avLst/>
          </a:prstGeom>
        </p:spPr>
      </p:pic>
    </p:spTree>
    <p:extLst>
      <p:ext uri="{BB962C8B-B14F-4D97-AF65-F5344CB8AC3E}">
        <p14:creationId xmlns:p14="http://schemas.microsoft.com/office/powerpoint/2010/main" val="15673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130003"/>
            <a:ext cx="12112487" cy="1384995"/>
          </a:xfrm>
          <a:prstGeom prst="rect">
            <a:avLst/>
          </a:prstGeom>
          <a:noFill/>
        </p:spPr>
        <p:txBody>
          <a:bodyPr wrap="square" lIns="91440" tIns="45720" rIns="91440" bIns="45720">
            <a:spAutoFit/>
          </a:bodyPr>
          <a:lstStyle/>
          <a:p>
            <a:r>
              <a:rPr lang="en-US" sz="2800" b="1" dirty="0">
                <a:ln w="0"/>
                <a:solidFill>
                  <a:srgbClr val="FF0000"/>
                </a:solidFill>
                <a:effectLst>
                  <a:outerShdw blurRad="38100" dist="25400" dir="5400000" algn="ctr" rotWithShape="0">
                    <a:srgbClr val="6E747A">
                      <a:alpha val="43000"/>
                    </a:srgbClr>
                  </a:outerShdw>
                </a:effectLst>
              </a:rPr>
              <a:t>Exercise 2. </a:t>
            </a:r>
            <a:r>
              <a:rPr lang="vi-VN" sz="2800" dirty="0">
                <a:ln w="0"/>
                <a:effectLst>
                  <a:outerShdw blurRad="38100" dist="25400" dir="5400000" algn="ctr" rotWithShape="0">
                    <a:srgbClr val="6E747A">
                      <a:alpha val="43000"/>
                    </a:srgbClr>
                  </a:outerShdw>
                </a:effectLst>
              </a:rPr>
              <a:t>You are going to read an article about Cải Lương, a traditional Vietnamese theatrical art form. Match the headings (A–G) with paragraphs (1­–5). There are two extra headings.</a:t>
            </a:r>
            <a:endParaRPr lang="en-US" sz="2800" b="0" cap="none" spc="0" dirty="0">
              <a:ln w="0"/>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6D4ABE3F-93A9-D511-0D38-8A11BFD055C3}"/>
              </a:ext>
            </a:extLst>
          </p:cNvPr>
          <p:cNvSpPr txBox="1"/>
          <p:nvPr/>
        </p:nvSpPr>
        <p:spPr>
          <a:xfrm>
            <a:off x="787400" y="2035725"/>
            <a:ext cx="6159500" cy="2677656"/>
          </a:xfrm>
          <a:prstGeom prst="rect">
            <a:avLst/>
          </a:prstGeom>
          <a:noFill/>
        </p:spPr>
        <p:txBody>
          <a:bodyPr wrap="square">
            <a:spAutoFit/>
          </a:bodyPr>
          <a:lstStyle/>
          <a:p>
            <a:r>
              <a:rPr lang="x-none" sz="2400" dirty="0"/>
              <a:t>A The Development of Cải Lương </a:t>
            </a:r>
          </a:p>
          <a:p>
            <a:r>
              <a:rPr lang="x-none" sz="2400" dirty="0"/>
              <a:t>B The pioneers </a:t>
            </a:r>
          </a:p>
          <a:p>
            <a:r>
              <a:rPr lang="x-none" sz="2400" dirty="0"/>
              <a:t>C The early days </a:t>
            </a:r>
          </a:p>
          <a:p>
            <a:r>
              <a:rPr lang="x-none" sz="2400" dirty="0"/>
              <a:t>D A Vibrant Fusion of Arts </a:t>
            </a:r>
          </a:p>
          <a:p>
            <a:r>
              <a:rPr lang="x-none" sz="2400" dirty="0"/>
              <a:t>E The Future of Cải Lương </a:t>
            </a:r>
          </a:p>
          <a:p>
            <a:r>
              <a:rPr lang="x-none" sz="2400" dirty="0"/>
              <a:t>F Viet Nam’s rich heritage </a:t>
            </a:r>
          </a:p>
          <a:p>
            <a:r>
              <a:rPr lang="x-none" sz="2400" dirty="0"/>
              <a:t>G The instrumental ensemble</a:t>
            </a:r>
          </a:p>
        </p:txBody>
      </p:sp>
      <p:pic>
        <p:nvPicPr>
          <p:cNvPr id="3" name="Picture 2" descr="A close-up of a musical instrument&#10;&#10;Description automatically generated">
            <a:extLst>
              <a:ext uri="{FF2B5EF4-FFF2-40B4-BE49-F238E27FC236}">
                <a16:creationId xmlns="" xmlns:a16="http://schemas.microsoft.com/office/drawing/2014/main" id="{EE9EEB5E-CCAC-80B2-61E9-FA82BE09F130}"/>
              </a:ext>
            </a:extLst>
          </p:cNvPr>
          <p:cNvPicPr>
            <a:picLocks noChangeAspect="1"/>
          </p:cNvPicPr>
          <p:nvPr/>
        </p:nvPicPr>
        <p:blipFill rotWithShape="1">
          <a:blip r:embed="rId2">
            <a:extLst>
              <a:ext uri="{28A0092B-C50C-407E-A947-70E740481C1C}">
                <a14:useLocalDpi xmlns:a14="http://schemas.microsoft.com/office/drawing/2010/main" val="0"/>
              </a:ext>
            </a:extLst>
          </a:blip>
          <a:srcRect t="49563" b="244"/>
          <a:stretch/>
        </p:blipFill>
        <p:spPr>
          <a:xfrm>
            <a:off x="6096000" y="2078802"/>
            <a:ext cx="5754333" cy="2651884"/>
          </a:xfrm>
          <a:prstGeom prst="rect">
            <a:avLst/>
          </a:prstGeom>
        </p:spPr>
      </p:pic>
      <p:sp>
        <p:nvSpPr>
          <p:cNvPr id="6" name="Rectangle 5">
            <a:extLst>
              <a:ext uri="{FF2B5EF4-FFF2-40B4-BE49-F238E27FC236}">
                <a16:creationId xmlns="" xmlns:a16="http://schemas.microsoft.com/office/drawing/2014/main" id="{C17E0315-BB8D-9B10-CF2F-C6F24A33A781}"/>
              </a:ext>
            </a:extLst>
          </p:cNvPr>
          <p:cNvSpPr/>
          <p:nvPr/>
        </p:nvSpPr>
        <p:spPr>
          <a:xfrm>
            <a:off x="787400" y="3581257"/>
            <a:ext cx="3314700" cy="381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42637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130003"/>
            <a:ext cx="12112487" cy="584775"/>
          </a:xfrm>
          <a:prstGeom prst="rect">
            <a:avLst/>
          </a:prstGeom>
          <a:noFill/>
        </p:spPr>
        <p:txBody>
          <a:bodyPr wrap="square" lIns="91440" tIns="45720" rIns="91440" bIns="45720">
            <a:spAutoFit/>
          </a:bodyPr>
          <a:lstStyle/>
          <a:p>
            <a:r>
              <a:rPr lang="en-US" sz="3200" b="1" dirty="0">
                <a:ln w="0"/>
                <a:solidFill>
                  <a:srgbClr val="FF0000"/>
                </a:solidFill>
                <a:effectLst>
                  <a:outerShdw blurRad="38100" dist="25400" dir="5400000" algn="ctr" rotWithShape="0">
                    <a:srgbClr val="6E747A">
                      <a:alpha val="43000"/>
                    </a:srgbClr>
                  </a:outerShdw>
                </a:effectLst>
              </a:rPr>
              <a:t>Exercise 3. </a:t>
            </a:r>
            <a:r>
              <a:rPr lang="vi-VN" sz="3200" dirty="0">
                <a:ln w="0"/>
                <a:effectLst>
                  <a:outerShdw blurRad="38100" dist="25400" dir="5400000" algn="ctr" rotWithShape="0">
                    <a:srgbClr val="6E747A">
                      <a:alpha val="43000"/>
                    </a:srgbClr>
                  </a:outerShdw>
                </a:effectLst>
              </a:rPr>
              <a:t>Read the text again. Choose the correct answers (a–c).</a:t>
            </a:r>
            <a:endParaRPr lang="en-US" sz="3200" b="0" cap="none" spc="0" dirty="0">
              <a:ln w="0"/>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6D4ABE3F-93A9-D511-0D38-8A11BFD055C3}"/>
              </a:ext>
            </a:extLst>
          </p:cNvPr>
          <p:cNvSpPr txBox="1"/>
          <p:nvPr/>
        </p:nvSpPr>
        <p:spPr>
          <a:xfrm>
            <a:off x="552450" y="1256385"/>
            <a:ext cx="6159500" cy="4524315"/>
          </a:xfrm>
          <a:prstGeom prst="rect">
            <a:avLst/>
          </a:prstGeom>
          <a:noFill/>
        </p:spPr>
        <p:txBody>
          <a:bodyPr wrap="square">
            <a:spAutoFit/>
          </a:bodyPr>
          <a:lstStyle/>
          <a:p>
            <a:r>
              <a:rPr lang="vi-VN" sz="2400" dirty="0"/>
              <a:t>1 Cải Lương </a:t>
            </a:r>
          </a:p>
          <a:p>
            <a:r>
              <a:rPr lang="vi-VN" sz="2400" dirty="0"/>
              <a:t>a has gained popularity among young audiences.</a:t>
            </a:r>
          </a:p>
          <a:p>
            <a:r>
              <a:rPr lang="vi-VN" sz="2400" dirty="0"/>
              <a:t>b offers a depiction of Vietnamese history and culture. </a:t>
            </a:r>
          </a:p>
          <a:p>
            <a:r>
              <a:rPr lang="vi-VN" sz="2400" dirty="0"/>
              <a:t>c is influenced by other Western art forms.</a:t>
            </a:r>
          </a:p>
          <a:p>
            <a:endParaRPr lang="vi-VN" sz="2400" dirty="0"/>
          </a:p>
          <a:p>
            <a:r>
              <a:rPr lang="vi-VN" sz="2400" dirty="0"/>
              <a:t>2 The children of Cải Lương performers </a:t>
            </a:r>
          </a:p>
          <a:p>
            <a:r>
              <a:rPr lang="vi-VN" sz="2400" dirty="0"/>
              <a:t>a started acting at a very young age.</a:t>
            </a:r>
          </a:p>
          <a:p>
            <a:r>
              <a:rPr lang="vi-VN" sz="2400" dirty="0"/>
              <a:t>b did not want to pursue their parents’ career.</a:t>
            </a:r>
          </a:p>
          <a:p>
            <a:r>
              <a:rPr lang="vi-VN" sz="2400" dirty="0"/>
              <a:t>c enjoyed modern entertainment.</a:t>
            </a:r>
          </a:p>
        </p:txBody>
      </p:sp>
      <p:pic>
        <p:nvPicPr>
          <p:cNvPr id="7" name="Picture 6" descr="A close-up of a text&#10;&#10;Description automatically generated">
            <a:extLst>
              <a:ext uri="{FF2B5EF4-FFF2-40B4-BE49-F238E27FC236}">
                <a16:creationId xmlns="" xmlns:a16="http://schemas.microsoft.com/office/drawing/2014/main" id="{C2C1DA3F-BD42-6B76-B951-6E03E908A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950" y="771697"/>
            <a:ext cx="5080285" cy="5493690"/>
          </a:xfrm>
          <a:prstGeom prst="rect">
            <a:avLst/>
          </a:prstGeom>
        </p:spPr>
      </p:pic>
      <p:sp>
        <p:nvSpPr>
          <p:cNvPr id="3" name="Rectangle 2">
            <a:extLst>
              <a:ext uri="{FF2B5EF4-FFF2-40B4-BE49-F238E27FC236}">
                <a16:creationId xmlns="" xmlns:a16="http://schemas.microsoft.com/office/drawing/2014/main" id="{DFDF0B6F-331B-D99F-B2A3-47C6E3A90043}"/>
              </a:ext>
            </a:extLst>
          </p:cNvPr>
          <p:cNvSpPr/>
          <p:nvPr/>
        </p:nvSpPr>
        <p:spPr>
          <a:xfrm>
            <a:off x="552450" y="2425556"/>
            <a:ext cx="5721350" cy="7240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4">
            <a:extLst>
              <a:ext uri="{FF2B5EF4-FFF2-40B4-BE49-F238E27FC236}">
                <a16:creationId xmlns="" xmlns:a16="http://schemas.microsoft.com/office/drawing/2014/main" id="{C04101BA-FA75-7D77-AEDD-30F7460B3F5E}"/>
              </a:ext>
            </a:extLst>
          </p:cNvPr>
          <p:cNvSpPr/>
          <p:nvPr/>
        </p:nvSpPr>
        <p:spPr>
          <a:xfrm>
            <a:off x="425450" y="4267970"/>
            <a:ext cx="5200650" cy="3675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0" name="Straight Connector 9">
            <a:extLst>
              <a:ext uri="{FF2B5EF4-FFF2-40B4-BE49-F238E27FC236}">
                <a16:creationId xmlns="" xmlns:a16="http://schemas.microsoft.com/office/drawing/2014/main" id="{2D2B5615-3881-F6FF-C3E0-85636E9C97FA}"/>
              </a:ext>
            </a:extLst>
          </p:cNvPr>
          <p:cNvCxnSpPr/>
          <p:nvPr/>
        </p:nvCxnSpPr>
        <p:spPr>
          <a:xfrm>
            <a:off x="7658100" y="3492500"/>
            <a:ext cx="4038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D936E81F-0E7C-A330-86C4-104CE04D77D2}"/>
              </a:ext>
            </a:extLst>
          </p:cNvPr>
          <p:cNvCxnSpPr>
            <a:cxnSpLocks/>
          </p:cNvCxnSpPr>
          <p:nvPr/>
        </p:nvCxnSpPr>
        <p:spPr>
          <a:xfrm>
            <a:off x="6985000" y="3733800"/>
            <a:ext cx="4622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6D2A6A2E-AAE3-16DF-912F-FFA848A57367}"/>
              </a:ext>
            </a:extLst>
          </p:cNvPr>
          <p:cNvCxnSpPr>
            <a:cxnSpLocks/>
          </p:cNvCxnSpPr>
          <p:nvPr/>
        </p:nvCxnSpPr>
        <p:spPr>
          <a:xfrm>
            <a:off x="9448800" y="2463656"/>
            <a:ext cx="2197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096EBD1B-00FB-3738-A25F-0F01047E509B}"/>
              </a:ext>
            </a:extLst>
          </p:cNvPr>
          <p:cNvCxnSpPr>
            <a:cxnSpLocks/>
          </p:cNvCxnSpPr>
          <p:nvPr/>
        </p:nvCxnSpPr>
        <p:spPr>
          <a:xfrm>
            <a:off x="6985000" y="2717656"/>
            <a:ext cx="436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FB727E09-69C2-BD76-ED1A-3A54E18D8AA0}"/>
              </a:ext>
            </a:extLst>
          </p:cNvPr>
          <p:cNvCxnSpPr>
            <a:cxnSpLocks/>
          </p:cNvCxnSpPr>
          <p:nvPr/>
        </p:nvCxnSpPr>
        <p:spPr>
          <a:xfrm>
            <a:off x="6985000" y="2946256"/>
            <a:ext cx="2362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39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4A0E069-7B23-22AB-170F-91CD0E26D59B}"/>
              </a:ext>
            </a:extLst>
          </p:cNvPr>
          <p:cNvSpPr/>
          <p:nvPr/>
        </p:nvSpPr>
        <p:spPr>
          <a:xfrm>
            <a:off x="175048" y="130003"/>
            <a:ext cx="12112487" cy="584775"/>
          </a:xfrm>
          <a:prstGeom prst="rect">
            <a:avLst/>
          </a:prstGeom>
          <a:noFill/>
        </p:spPr>
        <p:txBody>
          <a:bodyPr wrap="square" lIns="91440" tIns="45720" rIns="91440" bIns="45720">
            <a:spAutoFit/>
          </a:bodyPr>
          <a:lstStyle/>
          <a:p>
            <a:r>
              <a:rPr lang="en-US" sz="3200" b="1" dirty="0">
                <a:ln w="0"/>
                <a:solidFill>
                  <a:srgbClr val="FF0000"/>
                </a:solidFill>
                <a:effectLst>
                  <a:outerShdw blurRad="38100" dist="25400" dir="5400000" algn="ctr" rotWithShape="0">
                    <a:srgbClr val="6E747A">
                      <a:alpha val="43000"/>
                    </a:srgbClr>
                  </a:outerShdw>
                </a:effectLst>
              </a:rPr>
              <a:t>Exercise 3. </a:t>
            </a:r>
            <a:r>
              <a:rPr lang="vi-VN" sz="3200" dirty="0">
                <a:ln w="0"/>
                <a:effectLst>
                  <a:outerShdw blurRad="38100" dist="25400" dir="5400000" algn="ctr" rotWithShape="0">
                    <a:srgbClr val="6E747A">
                      <a:alpha val="43000"/>
                    </a:srgbClr>
                  </a:outerShdw>
                </a:effectLst>
              </a:rPr>
              <a:t>Read the text again. Choose the correct answers (a–c).</a:t>
            </a:r>
            <a:endParaRPr lang="en-US" sz="3200" b="0" cap="none" spc="0" dirty="0">
              <a:ln w="0"/>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6D4ABE3F-93A9-D511-0D38-8A11BFD055C3}"/>
              </a:ext>
            </a:extLst>
          </p:cNvPr>
          <p:cNvSpPr txBox="1"/>
          <p:nvPr/>
        </p:nvSpPr>
        <p:spPr>
          <a:xfrm>
            <a:off x="552450" y="1256385"/>
            <a:ext cx="5678841" cy="4524315"/>
          </a:xfrm>
          <a:prstGeom prst="rect">
            <a:avLst/>
          </a:prstGeom>
          <a:noFill/>
        </p:spPr>
        <p:txBody>
          <a:bodyPr wrap="square">
            <a:spAutoFit/>
          </a:bodyPr>
          <a:lstStyle/>
          <a:p>
            <a:r>
              <a:rPr lang="vi-VN" sz="2400" dirty="0"/>
              <a:t>3 Cải Lương owes its development to </a:t>
            </a:r>
          </a:p>
          <a:p>
            <a:r>
              <a:rPr lang="vi-VN" sz="2400" dirty="0"/>
              <a:t>a the audience in southern Viet Nam.</a:t>
            </a:r>
          </a:p>
          <a:p>
            <a:r>
              <a:rPr lang="vi-VN" sz="2400" dirty="0"/>
              <a:t>b the preservation of this rich heritage.</a:t>
            </a:r>
          </a:p>
          <a:p>
            <a:r>
              <a:rPr lang="vi-VN" sz="2400" dirty="0"/>
              <a:t>c the contributions of eminent figures over the years.</a:t>
            </a:r>
          </a:p>
          <a:p>
            <a:endParaRPr lang="vi-VN" sz="2400" dirty="0"/>
          </a:p>
          <a:p>
            <a:r>
              <a:rPr lang="vi-VN" sz="2400" dirty="0"/>
              <a:t>4 There is growing concern that </a:t>
            </a:r>
          </a:p>
          <a:p>
            <a:r>
              <a:rPr lang="vi-VN" sz="2400" dirty="0"/>
              <a:t>a Cải Lương will lose its identity.</a:t>
            </a:r>
          </a:p>
          <a:p>
            <a:r>
              <a:rPr lang="vi-VN" sz="2400" dirty="0"/>
              <a:t>b younger generations will lose interest in Cải Lương. </a:t>
            </a:r>
          </a:p>
          <a:p>
            <a:r>
              <a:rPr lang="vi-VN" sz="2400" dirty="0"/>
              <a:t>c young Cải Lương performers will not be talented.</a:t>
            </a:r>
            <a:endParaRPr lang="x-none" sz="2400" dirty="0"/>
          </a:p>
        </p:txBody>
      </p:sp>
      <p:pic>
        <p:nvPicPr>
          <p:cNvPr id="3" name="Picture 2" descr="A close-up of a musical instrument&#10;&#10;Description automatically generated">
            <a:extLst>
              <a:ext uri="{FF2B5EF4-FFF2-40B4-BE49-F238E27FC236}">
                <a16:creationId xmlns="" xmlns:a16="http://schemas.microsoft.com/office/drawing/2014/main" id="{0D9CAD85-DEF4-4061-C2D5-F7E1D19E781E}"/>
              </a:ext>
            </a:extLst>
          </p:cNvPr>
          <p:cNvPicPr>
            <a:picLocks noChangeAspect="1"/>
          </p:cNvPicPr>
          <p:nvPr/>
        </p:nvPicPr>
        <p:blipFill rotWithShape="1">
          <a:blip r:embed="rId2">
            <a:extLst>
              <a:ext uri="{28A0092B-C50C-407E-A947-70E740481C1C}">
                <a14:useLocalDpi xmlns:a14="http://schemas.microsoft.com/office/drawing/2010/main" val="0"/>
              </a:ext>
            </a:extLst>
          </a:blip>
          <a:srcRect t="1" b="-417"/>
          <a:stretch/>
        </p:blipFill>
        <p:spPr>
          <a:xfrm>
            <a:off x="6231291" y="865837"/>
            <a:ext cx="5754333" cy="5305409"/>
          </a:xfrm>
          <a:prstGeom prst="rect">
            <a:avLst/>
          </a:prstGeom>
        </p:spPr>
      </p:pic>
      <p:sp>
        <p:nvSpPr>
          <p:cNvPr id="5" name="Rectangle 4">
            <a:extLst>
              <a:ext uri="{FF2B5EF4-FFF2-40B4-BE49-F238E27FC236}">
                <a16:creationId xmlns="" xmlns:a16="http://schemas.microsoft.com/office/drawing/2014/main" id="{84DE8573-6377-B12D-BD87-DD12B5564287}"/>
              </a:ext>
            </a:extLst>
          </p:cNvPr>
          <p:cNvSpPr/>
          <p:nvPr/>
        </p:nvSpPr>
        <p:spPr>
          <a:xfrm>
            <a:off x="552450" y="2439170"/>
            <a:ext cx="5200650" cy="6977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 xmlns:a16="http://schemas.microsoft.com/office/drawing/2014/main" id="{8F14B6E8-B638-2917-951F-3D4B3171BB8C}"/>
              </a:ext>
            </a:extLst>
          </p:cNvPr>
          <p:cNvSpPr/>
          <p:nvPr/>
        </p:nvSpPr>
        <p:spPr>
          <a:xfrm>
            <a:off x="425450" y="4267970"/>
            <a:ext cx="5543550" cy="6977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8" name="Straight Connector 7">
            <a:extLst>
              <a:ext uri="{FF2B5EF4-FFF2-40B4-BE49-F238E27FC236}">
                <a16:creationId xmlns="" xmlns:a16="http://schemas.microsoft.com/office/drawing/2014/main" id="{CF3E77DA-F6E5-714B-FB55-55D0331C2104}"/>
              </a:ext>
            </a:extLst>
          </p:cNvPr>
          <p:cNvCxnSpPr>
            <a:cxnSpLocks/>
          </p:cNvCxnSpPr>
          <p:nvPr/>
        </p:nvCxnSpPr>
        <p:spPr>
          <a:xfrm>
            <a:off x="6578600" y="1269085"/>
            <a:ext cx="4241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6FDEE000-A601-E5C1-FB73-07B130DFE093}"/>
              </a:ext>
            </a:extLst>
          </p:cNvPr>
          <p:cNvCxnSpPr>
            <a:cxnSpLocks/>
          </p:cNvCxnSpPr>
          <p:nvPr/>
        </p:nvCxnSpPr>
        <p:spPr>
          <a:xfrm>
            <a:off x="6375400" y="1523085"/>
            <a:ext cx="4445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38D98853-C6DF-B2A8-3406-2B4D7CCD3D07}"/>
              </a:ext>
            </a:extLst>
          </p:cNvPr>
          <p:cNvCxnSpPr>
            <a:cxnSpLocks/>
          </p:cNvCxnSpPr>
          <p:nvPr/>
        </p:nvCxnSpPr>
        <p:spPr>
          <a:xfrm>
            <a:off x="6375400" y="1789785"/>
            <a:ext cx="111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D1286A7-85D3-003B-FB8F-5A0B687FE9A4}"/>
              </a:ext>
            </a:extLst>
          </p:cNvPr>
          <p:cNvCxnSpPr>
            <a:cxnSpLocks/>
          </p:cNvCxnSpPr>
          <p:nvPr/>
        </p:nvCxnSpPr>
        <p:spPr>
          <a:xfrm>
            <a:off x="7391400" y="3809085"/>
            <a:ext cx="3429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3BF1FD1E-D853-51B0-94CD-93D08054EAE5}"/>
              </a:ext>
            </a:extLst>
          </p:cNvPr>
          <p:cNvCxnSpPr>
            <a:cxnSpLocks/>
          </p:cNvCxnSpPr>
          <p:nvPr/>
        </p:nvCxnSpPr>
        <p:spPr>
          <a:xfrm>
            <a:off x="6375400" y="4075785"/>
            <a:ext cx="4737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BE86C34-4E64-3DFE-7808-C9A0DABB070A}"/>
              </a:ext>
            </a:extLst>
          </p:cNvPr>
          <p:cNvCxnSpPr>
            <a:cxnSpLocks/>
          </p:cNvCxnSpPr>
          <p:nvPr/>
        </p:nvCxnSpPr>
        <p:spPr>
          <a:xfrm>
            <a:off x="6362700" y="4343255"/>
            <a:ext cx="31115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8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Tieng Anh 12 Friends Glob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eng Anh 12 Friends Global" id="{54404E3E-B49B-4F81-ABE0-42236FD4FBD1}" vid="{008957B0-24F8-4077-AD5A-BE422CABD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Tieng Anh 12 Friends Global</Template>
  <TotalTime>1141</TotalTime>
  <Words>1189</Words>
  <Application>Microsoft Office PowerPoint</Application>
  <PresentationFormat>Widescreen</PresentationFormat>
  <Paragraphs>107</Paragraphs>
  <Slides>16</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Arial</vt:lpstr>
      <vt:lpstr>Calibri</vt:lpstr>
      <vt:lpstr>Calibri Light</vt:lpstr>
      <vt:lpstr>Tieng Anh 12 Friends Global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Transcript 1.38</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TT-MKT Phòng</dc:creator>
  <cp:lastModifiedBy>PC</cp:lastModifiedBy>
  <cp:revision>53</cp:revision>
  <dcterms:created xsi:type="dcterms:W3CDTF">2023-11-20T03:53:27Z</dcterms:created>
  <dcterms:modified xsi:type="dcterms:W3CDTF">2024-12-07T09:44:36Z</dcterms:modified>
</cp:coreProperties>
</file>