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474" r:id="rId2"/>
    <p:sldId id="1068" r:id="rId3"/>
    <p:sldId id="1069" r:id="rId4"/>
    <p:sldId id="1070" r:id="rId5"/>
    <p:sldId id="1071" r:id="rId6"/>
    <p:sldId id="965" r:id="rId7"/>
    <p:sldId id="1043" r:id="rId8"/>
  </p:sldIdLst>
  <p:sldSz cx="12192000" cy="6858000"/>
  <p:notesSz cx="6858000" cy="9144000"/>
  <p:embeddedFontLst>
    <p:embeddedFont>
      <p:font typeface="Book Antiqua" panose="02040602050305030304" pitchFamily="18" charset="0"/>
      <p:regular r:id="rId10"/>
      <p:bold r:id="rId11"/>
      <p:italic r:id="rId12"/>
      <p:boldItalic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0ABC"/>
    <a:srgbClr val="FBB3F8"/>
    <a:srgbClr val="FDDFFC"/>
    <a:srgbClr val="FDF3ED"/>
    <a:srgbClr val="17A810"/>
    <a:srgbClr val="E3E7ED"/>
    <a:srgbClr val="DBB2CB"/>
    <a:srgbClr val="3A1953"/>
    <a:srgbClr val="9F7906"/>
    <a:srgbClr val="30C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19" autoAdjust="0"/>
    <p:restoredTop sz="94849" autoAdjust="0"/>
  </p:normalViewPr>
  <p:slideViewPr>
    <p:cSldViewPr snapToGrid="0">
      <p:cViewPr varScale="1">
        <p:scale>
          <a:sx n="74" d="100"/>
          <a:sy n="74" d="100"/>
        </p:scale>
        <p:origin x="605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8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98A49-CBEC-4F31-9B72-276DEEC42B7F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D8B50-956B-4B2D-8BCF-8AA324BF3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70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D8B50-956B-4B2D-8BCF-8AA324BF30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98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D8B50-956B-4B2D-8BCF-8AA324BF30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04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t="-6000" r="-47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1317" y="194336"/>
            <a:ext cx="3493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solidFill>
                  <a:srgbClr val="1F0A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CHỦ ĐỀ 8</a:t>
            </a:r>
          </a:p>
        </p:txBody>
      </p:sp>
      <p:sp>
        <p:nvSpPr>
          <p:cNvPr id="6" name="Rectangle 5"/>
          <p:cNvSpPr/>
          <p:nvPr/>
        </p:nvSpPr>
        <p:spPr>
          <a:xfrm>
            <a:off x="307700" y="1798386"/>
            <a:ext cx="112630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 Antiqua" pitchFamily="18" charset="0"/>
                <a:cs typeface="Times New Roman" pitchFamily="18" charset="0"/>
              </a:rPr>
              <a:t>HỌC TẬP VÀ RÈN LUYỆN THEO ĐỊNH HƯỚNG NGHỀ NGHIỆP</a:t>
            </a:r>
            <a:endParaRPr lang="en-US" sz="40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17" y="3482927"/>
            <a:ext cx="6705601" cy="337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9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0406" y="1342161"/>
            <a:ext cx="86278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  <a:ea typeface="Tahoma" pitchFamily="34" charset="0"/>
                <a:cs typeface="Times New Roman" pitchFamily="18" charset="0"/>
              </a:rPr>
              <a:t>NHIỆM VỤ 7</a:t>
            </a:r>
          </a:p>
          <a:p>
            <a:pPr algn="ctr"/>
            <a:endParaRPr lang="en-US" sz="50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Cambria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vi-VN" sz="4500" b="1">
                <a:solidFill>
                  <a:srgbClr val="1F0ABC"/>
                </a:solidFill>
                <a:latin typeface="Cambria" pitchFamily="18" charset="0"/>
                <a:cs typeface="Times New Roman" pitchFamily="18" charset="0"/>
              </a:rPr>
              <a:t>Đánh giá những thuận lợi, khó khăn trong việc xây dựng, thực hiện kế hoạch học tập, rèn luyện theo nhóm nghề lựa chọn</a:t>
            </a:r>
            <a:endParaRPr lang="en-US" sz="45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1F0ABC"/>
              </a:solidFill>
              <a:latin typeface="Cambria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43" y="600147"/>
            <a:ext cx="4020457" cy="235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053D573-FDFC-0374-5390-8BA7B8786090}"/>
              </a:ext>
            </a:extLst>
          </p:cNvPr>
          <p:cNvGrpSpPr/>
          <p:nvPr/>
        </p:nvGrpSpPr>
        <p:grpSpPr>
          <a:xfrm>
            <a:off x="144270" y="-1"/>
            <a:ext cx="4233238" cy="3912243"/>
            <a:chOff x="420917" y="2157183"/>
            <a:chExt cx="7068457" cy="3830562"/>
          </a:xfrm>
        </p:grpSpPr>
        <p:sp>
          <p:nvSpPr>
            <p:cNvPr id="4" name="Right Arrow 23">
              <a:extLst>
                <a:ext uri="{FF2B5EF4-FFF2-40B4-BE49-F238E27FC236}">
                  <a16:creationId xmlns:a16="http://schemas.microsoft.com/office/drawing/2014/main" id="{EFE2E31C-DFB1-430A-4F31-4B1E4DEED3E5}"/>
                </a:ext>
              </a:extLst>
            </p:cNvPr>
            <p:cNvSpPr/>
            <p:nvPr/>
          </p:nvSpPr>
          <p:spPr>
            <a:xfrm>
              <a:off x="420917" y="2157183"/>
              <a:ext cx="7068457" cy="3830562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Freeform 24">
              <a:extLst>
                <a:ext uri="{FF2B5EF4-FFF2-40B4-BE49-F238E27FC236}">
                  <a16:creationId xmlns:a16="http://schemas.microsoft.com/office/drawing/2014/main" id="{38A8D8A4-E823-3B3F-785D-5422E1FB3A7C}"/>
                </a:ext>
              </a:extLst>
            </p:cNvPr>
            <p:cNvSpPr/>
            <p:nvPr/>
          </p:nvSpPr>
          <p:spPr>
            <a:xfrm>
              <a:off x="420917" y="3046665"/>
              <a:ext cx="6040154" cy="1989106"/>
            </a:xfrm>
            <a:custGeom>
              <a:avLst/>
              <a:gdLst>
                <a:gd name="connsiteX0" fmla="*/ 0 w 6297523"/>
                <a:gd name="connsiteY0" fmla="*/ 361252 h 2167466"/>
                <a:gd name="connsiteX1" fmla="*/ 361252 w 6297523"/>
                <a:gd name="connsiteY1" fmla="*/ 0 h 2167466"/>
                <a:gd name="connsiteX2" fmla="*/ 5936271 w 6297523"/>
                <a:gd name="connsiteY2" fmla="*/ 0 h 2167466"/>
                <a:gd name="connsiteX3" fmla="*/ 6297523 w 6297523"/>
                <a:gd name="connsiteY3" fmla="*/ 361252 h 2167466"/>
                <a:gd name="connsiteX4" fmla="*/ 6297523 w 6297523"/>
                <a:gd name="connsiteY4" fmla="*/ 1806214 h 2167466"/>
                <a:gd name="connsiteX5" fmla="*/ 5936271 w 6297523"/>
                <a:gd name="connsiteY5" fmla="*/ 2167466 h 2167466"/>
                <a:gd name="connsiteX6" fmla="*/ 361252 w 6297523"/>
                <a:gd name="connsiteY6" fmla="*/ 2167466 h 2167466"/>
                <a:gd name="connsiteX7" fmla="*/ 0 w 6297523"/>
                <a:gd name="connsiteY7" fmla="*/ 1806214 h 2167466"/>
                <a:gd name="connsiteX8" fmla="*/ 0 w 6297523"/>
                <a:gd name="connsiteY8" fmla="*/ 361252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523" h="2167466">
                  <a:moveTo>
                    <a:pt x="0" y="361252"/>
                  </a:moveTo>
                  <a:cubicBezTo>
                    <a:pt x="0" y="161738"/>
                    <a:pt x="161738" y="0"/>
                    <a:pt x="361252" y="0"/>
                  </a:cubicBezTo>
                  <a:lnTo>
                    <a:pt x="5936271" y="0"/>
                  </a:lnTo>
                  <a:cubicBezTo>
                    <a:pt x="6135785" y="0"/>
                    <a:pt x="6297523" y="161738"/>
                    <a:pt x="6297523" y="361252"/>
                  </a:cubicBezTo>
                  <a:lnTo>
                    <a:pt x="6297523" y="1806214"/>
                  </a:lnTo>
                  <a:cubicBezTo>
                    <a:pt x="6297523" y="2005728"/>
                    <a:pt x="6135785" y="2167466"/>
                    <a:pt x="5936271" y="2167466"/>
                  </a:cubicBezTo>
                  <a:lnTo>
                    <a:pt x="361252" y="2167466"/>
                  </a:lnTo>
                  <a:cubicBezTo>
                    <a:pt x="161738" y="2167466"/>
                    <a:pt x="0" y="2005728"/>
                    <a:pt x="0" y="1806214"/>
                  </a:cubicBezTo>
                  <a:lnTo>
                    <a:pt x="0" y="36125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2967" tIns="242967" rIns="242967" bIns="242967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>
                  <a:solidFill>
                    <a:srgbClr val="C00000"/>
                  </a:solidFill>
                  <a:latin typeface="Cambria" pitchFamily="18" charset="0"/>
                  <a:cs typeface="Calibri" pitchFamily="34" charset="0"/>
                </a:rPr>
                <a:t>Thực hiện phiếu khảo sát </a:t>
              </a:r>
              <a:endParaRPr lang="en-US" sz="4000" b="1" kern="1200">
                <a:solidFill>
                  <a:srgbClr val="C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8744654B-B745-A976-EB98-2E8BDA55F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8" y="4051970"/>
            <a:ext cx="3877929" cy="22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BB35ED-E8B7-9CE3-1576-0D6AC0185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875" y="186300"/>
            <a:ext cx="6132027" cy="648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7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978ADD8-9036-1567-2A99-0FF06B8B88C7}"/>
              </a:ext>
            </a:extLst>
          </p:cNvPr>
          <p:cNvGrpSpPr/>
          <p:nvPr/>
        </p:nvGrpSpPr>
        <p:grpSpPr>
          <a:xfrm>
            <a:off x="144270" y="-1"/>
            <a:ext cx="4233238" cy="3912243"/>
            <a:chOff x="420917" y="2157183"/>
            <a:chExt cx="7068457" cy="3830562"/>
          </a:xfrm>
        </p:grpSpPr>
        <p:sp>
          <p:nvSpPr>
            <p:cNvPr id="7" name="Right Arrow 23">
              <a:extLst>
                <a:ext uri="{FF2B5EF4-FFF2-40B4-BE49-F238E27FC236}">
                  <a16:creationId xmlns:a16="http://schemas.microsoft.com/office/drawing/2014/main" id="{8D32CECE-E572-B57F-9F46-40DA618D9698}"/>
                </a:ext>
              </a:extLst>
            </p:cNvPr>
            <p:cNvSpPr/>
            <p:nvPr/>
          </p:nvSpPr>
          <p:spPr>
            <a:xfrm>
              <a:off x="420917" y="2157183"/>
              <a:ext cx="7068457" cy="3830562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8" name="Freeform 24">
              <a:extLst>
                <a:ext uri="{FF2B5EF4-FFF2-40B4-BE49-F238E27FC236}">
                  <a16:creationId xmlns:a16="http://schemas.microsoft.com/office/drawing/2014/main" id="{523F51CD-56CB-5C55-14AE-16FA4F9C1558}"/>
                </a:ext>
              </a:extLst>
            </p:cNvPr>
            <p:cNvSpPr/>
            <p:nvPr/>
          </p:nvSpPr>
          <p:spPr>
            <a:xfrm>
              <a:off x="420917" y="3046665"/>
              <a:ext cx="6040154" cy="1989106"/>
            </a:xfrm>
            <a:custGeom>
              <a:avLst/>
              <a:gdLst>
                <a:gd name="connsiteX0" fmla="*/ 0 w 6297523"/>
                <a:gd name="connsiteY0" fmla="*/ 361252 h 2167466"/>
                <a:gd name="connsiteX1" fmla="*/ 361252 w 6297523"/>
                <a:gd name="connsiteY1" fmla="*/ 0 h 2167466"/>
                <a:gd name="connsiteX2" fmla="*/ 5936271 w 6297523"/>
                <a:gd name="connsiteY2" fmla="*/ 0 h 2167466"/>
                <a:gd name="connsiteX3" fmla="*/ 6297523 w 6297523"/>
                <a:gd name="connsiteY3" fmla="*/ 361252 h 2167466"/>
                <a:gd name="connsiteX4" fmla="*/ 6297523 w 6297523"/>
                <a:gd name="connsiteY4" fmla="*/ 1806214 h 2167466"/>
                <a:gd name="connsiteX5" fmla="*/ 5936271 w 6297523"/>
                <a:gd name="connsiteY5" fmla="*/ 2167466 h 2167466"/>
                <a:gd name="connsiteX6" fmla="*/ 361252 w 6297523"/>
                <a:gd name="connsiteY6" fmla="*/ 2167466 h 2167466"/>
                <a:gd name="connsiteX7" fmla="*/ 0 w 6297523"/>
                <a:gd name="connsiteY7" fmla="*/ 1806214 h 2167466"/>
                <a:gd name="connsiteX8" fmla="*/ 0 w 6297523"/>
                <a:gd name="connsiteY8" fmla="*/ 361252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523" h="2167466">
                  <a:moveTo>
                    <a:pt x="0" y="361252"/>
                  </a:moveTo>
                  <a:cubicBezTo>
                    <a:pt x="0" y="161738"/>
                    <a:pt x="161738" y="0"/>
                    <a:pt x="361252" y="0"/>
                  </a:cubicBezTo>
                  <a:lnTo>
                    <a:pt x="5936271" y="0"/>
                  </a:lnTo>
                  <a:cubicBezTo>
                    <a:pt x="6135785" y="0"/>
                    <a:pt x="6297523" y="161738"/>
                    <a:pt x="6297523" y="361252"/>
                  </a:cubicBezTo>
                  <a:lnTo>
                    <a:pt x="6297523" y="1806214"/>
                  </a:lnTo>
                  <a:cubicBezTo>
                    <a:pt x="6297523" y="2005728"/>
                    <a:pt x="6135785" y="2167466"/>
                    <a:pt x="5936271" y="2167466"/>
                  </a:cubicBezTo>
                  <a:lnTo>
                    <a:pt x="361252" y="2167466"/>
                  </a:lnTo>
                  <a:cubicBezTo>
                    <a:pt x="161738" y="2167466"/>
                    <a:pt x="0" y="2005728"/>
                    <a:pt x="0" y="1806214"/>
                  </a:cubicBezTo>
                  <a:lnTo>
                    <a:pt x="0" y="36125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2967" tIns="242967" rIns="242967" bIns="242967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800" b="1">
                  <a:solidFill>
                    <a:srgbClr val="002060"/>
                  </a:solidFill>
                  <a:latin typeface="Cambria" pitchFamily="18" charset="0"/>
                  <a:cs typeface="Calibri" pitchFamily="34" charset="0"/>
                </a:rPr>
                <a:t>Những nội dung các thành viên trong tổ tự thực hiện được</a:t>
              </a:r>
              <a:endParaRPr lang="en-US" sz="2800" b="1">
                <a:solidFill>
                  <a:srgbClr val="00206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859FAA2-CF2A-1904-A40A-16A3C9EE1A17}"/>
              </a:ext>
            </a:extLst>
          </p:cNvPr>
          <p:cNvGrpSpPr/>
          <p:nvPr/>
        </p:nvGrpSpPr>
        <p:grpSpPr>
          <a:xfrm>
            <a:off x="3979381" y="1309869"/>
            <a:ext cx="4233238" cy="3912243"/>
            <a:chOff x="420917" y="2157183"/>
            <a:chExt cx="7068457" cy="3830562"/>
          </a:xfrm>
        </p:grpSpPr>
        <p:sp>
          <p:nvSpPr>
            <p:cNvPr id="10" name="Right Arrow 23">
              <a:extLst>
                <a:ext uri="{FF2B5EF4-FFF2-40B4-BE49-F238E27FC236}">
                  <a16:creationId xmlns:a16="http://schemas.microsoft.com/office/drawing/2014/main" id="{965901EC-110E-F72C-6C12-32055624AFBA}"/>
                </a:ext>
              </a:extLst>
            </p:cNvPr>
            <p:cNvSpPr/>
            <p:nvPr/>
          </p:nvSpPr>
          <p:spPr>
            <a:xfrm>
              <a:off x="420917" y="2157183"/>
              <a:ext cx="7068457" cy="3830562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88E8B2B5-3094-24A7-4433-3CBD3D04BE04}"/>
                </a:ext>
              </a:extLst>
            </p:cNvPr>
            <p:cNvSpPr/>
            <p:nvPr/>
          </p:nvSpPr>
          <p:spPr>
            <a:xfrm>
              <a:off x="420917" y="3046665"/>
              <a:ext cx="6040154" cy="1989106"/>
            </a:xfrm>
            <a:custGeom>
              <a:avLst/>
              <a:gdLst>
                <a:gd name="connsiteX0" fmla="*/ 0 w 6297523"/>
                <a:gd name="connsiteY0" fmla="*/ 361252 h 2167466"/>
                <a:gd name="connsiteX1" fmla="*/ 361252 w 6297523"/>
                <a:gd name="connsiteY1" fmla="*/ 0 h 2167466"/>
                <a:gd name="connsiteX2" fmla="*/ 5936271 w 6297523"/>
                <a:gd name="connsiteY2" fmla="*/ 0 h 2167466"/>
                <a:gd name="connsiteX3" fmla="*/ 6297523 w 6297523"/>
                <a:gd name="connsiteY3" fmla="*/ 361252 h 2167466"/>
                <a:gd name="connsiteX4" fmla="*/ 6297523 w 6297523"/>
                <a:gd name="connsiteY4" fmla="*/ 1806214 h 2167466"/>
                <a:gd name="connsiteX5" fmla="*/ 5936271 w 6297523"/>
                <a:gd name="connsiteY5" fmla="*/ 2167466 h 2167466"/>
                <a:gd name="connsiteX6" fmla="*/ 361252 w 6297523"/>
                <a:gd name="connsiteY6" fmla="*/ 2167466 h 2167466"/>
                <a:gd name="connsiteX7" fmla="*/ 0 w 6297523"/>
                <a:gd name="connsiteY7" fmla="*/ 1806214 h 2167466"/>
                <a:gd name="connsiteX8" fmla="*/ 0 w 6297523"/>
                <a:gd name="connsiteY8" fmla="*/ 361252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523" h="2167466">
                  <a:moveTo>
                    <a:pt x="0" y="361252"/>
                  </a:moveTo>
                  <a:cubicBezTo>
                    <a:pt x="0" y="161738"/>
                    <a:pt x="161738" y="0"/>
                    <a:pt x="361252" y="0"/>
                  </a:cubicBezTo>
                  <a:lnTo>
                    <a:pt x="5936271" y="0"/>
                  </a:lnTo>
                  <a:cubicBezTo>
                    <a:pt x="6135785" y="0"/>
                    <a:pt x="6297523" y="161738"/>
                    <a:pt x="6297523" y="361252"/>
                  </a:cubicBezTo>
                  <a:lnTo>
                    <a:pt x="6297523" y="1806214"/>
                  </a:lnTo>
                  <a:cubicBezTo>
                    <a:pt x="6297523" y="2005728"/>
                    <a:pt x="6135785" y="2167466"/>
                    <a:pt x="5936271" y="2167466"/>
                  </a:cubicBezTo>
                  <a:lnTo>
                    <a:pt x="361252" y="2167466"/>
                  </a:lnTo>
                  <a:cubicBezTo>
                    <a:pt x="161738" y="2167466"/>
                    <a:pt x="0" y="2005728"/>
                    <a:pt x="0" y="1806214"/>
                  </a:cubicBezTo>
                  <a:lnTo>
                    <a:pt x="0" y="36125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2967" tIns="242967" rIns="242967" bIns="242967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800" b="1">
                  <a:solidFill>
                    <a:srgbClr val="002060"/>
                  </a:solidFill>
                  <a:latin typeface="Cambria" pitchFamily="18" charset="0"/>
                  <a:cs typeface="Calibri" pitchFamily="34" charset="0"/>
                </a:rPr>
                <a:t>Những nội dung các thành viên trong tổ cần sự hỗ trợ</a:t>
              </a:r>
              <a:endParaRPr lang="en-US" sz="2800" b="1" kern="1200">
                <a:solidFill>
                  <a:srgbClr val="00206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EA608B-4676-8874-EAB3-80438BDC4B64}"/>
              </a:ext>
            </a:extLst>
          </p:cNvPr>
          <p:cNvGrpSpPr/>
          <p:nvPr/>
        </p:nvGrpSpPr>
        <p:grpSpPr>
          <a:xfrm>
            <a:off x="7814492" y="2955400"/>
            <a:ext cx="4233238" cy="3912243"/>
            <a:chOff x="420917" y="2157183"/>
            <a:chExt cx="7068457" cy="3830562"/>
          </a:xfrm>
        </p:grpSpPr>
        <p:sp>
          <p:nvSpPr>
            <p:cNvPr id="13" name="Right Arrow 23">
              <a:extLst>
                <a:ext uri="{FF2B5EF4-FFF2-40B4-BE49-F238E27FC236}">
                  <a16:creationId xmlns:a16="http://schemas.microsoft.com/office/drawing/2014/main" id="{9C05BF69-A1B2-E0F1-3049-067FCC3245F9}"/>
                </a:ext>
              </a:extLst>
            </p:cNvPr>
            <p:cNvSpPr/>
            <p:nvPr/>
          </p:nvSpPr>
          <p:spPr>
            <a:xfrm>
              <a:off x="420917" y="2157183"/>
              <a:ext cx="7068457" cy="3830562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14" name="Freeform 24">
              <a:extLst>
                <a:ext uri="{FF2B5EF4-FFF2-40B4-BE49-F238E27FC236}">
                  <a16:creationId xmlns:a16="http://schemas.microsoft.com/office/drawing/2014/main" id="{CFB2FE71-D443-4C4A-1CA3-E3C341294AA2}"/>
                </a:ext>
              </a:extLst>
            </p:cNvPr>
            <p:cNvSpPr/>
            <p:nvPr/>
          </p:nvSpPr>
          <p:spPr>
            <a:xfrm>
              <a:off x="420917" y="3046665"/>
              <a:ext cx="6040154" cy="1989106"/>
            </a:xfrm>
            <a:custGeom>
              <a:avLst/>
              <a:gdLst>
                <a:gd name="connsiteX0" fmla="*/ 0 w 6297523"/>
                <a:gd name="connsiteY0" fmla="*/ 361252 h 2167466"/>
                <a:gd name="connsiteX1" fmla="*/ 361252 w 6297523"/>
                <a:gd name="connsiteY1" fmla="*/ 0 h 2167466"/>
                <a:gd name="connsiteX2" fmla="*/ 5936271 w 6297523"/>
                <a:gd name="connsiteY2" fmla="*/ 0 h 2167466"/>
                <a:gd name="connsiteX3" fmla="*/ 6297523 w 6297523"/>
                <a:gd name="connsiteY3" fmla="*/ 361252 h 2167466"/>
                <a:gd name="connsiteX4" fmla="*/ 6297523 w 6297523"/>
                <a:gd name="connsiteY4" fmla="*/ 1806214 h 2167466"/>
                <a:gd name="connsiteX5" fmla="*/ 5936271 w 6297523"/>
                <a:gd name="connsiteY5" fmla="*/ 2167466 h 2167466"/>
                <a:gd name="connsiteX6" fmla="*/ 361252 w 6297523"/>
                <a:gd name="connsiteY6" fmla="*/ 2167466 h 2167466"/>
                <a:gd name="connsiteX7" fmla="*/ 0 w 6297523"/>
                <a:gd name="connsiteY7" fmla="*/ 1806214 h 2167466"/>
                <a:gd name="connsiteX8" fmla="*/ 0 w 6297523"/>
                <a:gd name="connsiteY8" fmla="*/ 361252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523" h="2167466">
                  <a:moveTo>
                    <a:pt x="0" y="361252"/>
                  </a:moveTo>
                  <a:cubicBezTo>
                    <a:pt x="0" y="161738"/>
                    <a:pt x="161738" y="0"/>
                    <a:pt x="361252" y="0"/>
                  </a:cubicBezTo>
                  <a:lnTo>
                    <a:pt x="5936271" y="0"/>
                  </a:lnTo>
                  <a:cubicBezTo>
                    <a:pt x="6135785" y="0"/>
                    <a:pt x="6297523" y="161738"/>
                    <a:pt x="6297523" y="361252"/>
                  </a:cubicBezTo>
                  <a:lnTo>
                    <a:pt x="6297523" y="1806214"/>
                  </a:lnTo>
                  <a:cubicBezTo>
                    <a:pt x="6297523" y="2005728"/>
                    <a:pt x="6135785" y="2167466"/>
                    <a:pt x="5936271" y="2167466"/>
                  </a:cubicBezTo>
                  <a:lnTo>
                    <a:pt x="361252" y="2167466"/>
                  </a:lnTo>
                  <a:cubicBezTo>
                    <a:pt x="161738" y="2167466"/>
                    <a:pt x="0" y="2005728"/>
                    <a:pt x="0" y="1806214"/>
                  </a:cubicBezTo>
                  <a:lnTo>
                    <a:pt x="0" y="36125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2967" tIns="242967" rIns="242967" bIns="242967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800" b="1">
                  <a:solidFill>
                    <a:srgbClr val="002060"/>
                  </a:solidFill>
                  <a:latin typeface="Cambria" pitchFamily="18" charset="0"/>
                  <a:cs typeface="Calibri" pitchFamily="34" charset="0"/>
                </a:rPr>
                <a:t>Những nội dung các thành viên trong tổ không thực hiện được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1CC0D8-71EA-1A39-06D8-57C091E61623}"/>
              </a:ext>
            </a:extLst>
          </p:cNvPr>
          <p:cNvSpPr txBox="1"/>
          <p:nvPr/>
        </p:nvSpPr>
        <p:spPr>
          <a:xfrm>
            <a:off x="5122826" y="908448"/>
            <a:ext cx="86278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  <a:ea typeface="Tahoma" pitchFamily="34" charset="0"/>
                <a:cs typeface="Times New Roman" pitchFamily="18" charset="0"/>
              </a:rPr>
              <a:t>TỔNG HỢP</a:t>
            </a:r>
            <a:endParaRPr lang="en-US" sz="45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1F0ABC"/>
              </a:solidFill>
              <a:latin typeface="Cambria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CDF211-EFB7-B41E-70B7-DBE798B8218A}"/>
              </a:ext>
            </a:extLst>
          </p:cNvPr>
          <p:cNvSpPr txBox="1"/>
          <p:nvPr/>
        </p:nvSpPr>
        <p:spPr>
          <a:xfrm>
            <a:off x="330242" y="5269590"/>
            <a:ext cx="7266535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vi-VN" sz="2800" b="1">
                <a:solidFill>
                  <a:srgbClr val="C00000"/>
                </a:solidFill>
                <a:latin typeface="Cambria" pitchFamily="18" charset="0"/>
                <a:cs typeface="Arial" panose="020B0604020202020204" pitchFamily="34" charset="0"/>
              </a:rPr>
              <a:t>Với những nội dung các thành viên trong tổ không thực hiện được, cần đưa ra những đề xuất về cách khắc phục</a:t>
            </a:r>
            <a:endParaRPr lang="en-US" sz="2800" b="1" dirty="0">
              <a:solidFill>
                <a:srgbClr val="C00000"/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7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0406" y="1342161"/>
            <a:ext cx="86278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  <a:ea typeface="Tahoma" pitchFamily="34" charset="0"/>
                <a:cs typeface="Times New Roman" pitchFamily="18" charset="0"/>
              </a:rPr>
              <a:t>TỔNG KẾT</a:t>
            </a:r>
          </a:p>
          <a:p>
            <a:pPr algn="ctr"/>
            <a:r>
              <a:rPr lang="en-US" sz="5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  <a:ea typeface="Tahoma" pitchFamily="34" charset="0"/>
                <a:cs typeface="Times New Roman" pitchFamily="18" charset="0"/>
              </a:rPr>
              <a:t>ĐÁNH GIÁ </a:t>
            </a:r>
          </a:p>
          <a:p>
            <a:pPr algn="ctr"/>
            <a:r>
              <a:rPr lang="en-US" sz="5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  <a:ea typeface="Tahoma" pitchFamily="34" charset="0"/>
                <a:cs typeface="Times New Roman" pitchFamily="18" charset="0"/>
              </a:rPr>
              <a:t>KẾT QUẢ THỰC HIỆN </a:t>
            </a:r>
          </a:p>
          <a:p>
            <a:pPr algn="ctr"/>
            <a:r>
              <a:rPr lang="en-US" sz="5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  <a:ea typeface="Tahoma" pitchFamily="34" charset="0"/>
                <a:cs typeface="Times New Roman" pitchFamily="18" charset="0"/>
              </a:rPr>
              <a:t>CHỦ ĐỀ 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43" y="600147"/>
            <a:ext cx="4020457" cy="235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0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68131" y="498097"/>
            <a:ext cx="36201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  <a:ea typeface="Tahoma" pitchFamily="34" charset="0"/>
                <a:cs typeface="Times New Roman" pitchFamily="18" charset="0"/>
              </a:rPr>
              <a:t>TỔNG KẾT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10150" y="4381726"/>
            <a:ext cx="6572424" cy="169448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vi-VN" sz="3600" b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Calibri" pitchFamily="34" charset="0"/>
              </a:rPr>
              <a:t>Tìm hiểu </a:t>
            </a:r>
            <a:r>
              <a:rPr lang="en-US" sz="3600" b="1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Calibri" pitchFamily="34" charset="0"/>
              </a:rPr>
              <a:t>nội dung chủ đề 9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55A6B38D-F2F7-E70A-B5A1-349FC09437FE}"/>
              </a:ext>
            </a:extLst>
          </p:cNvPr>
          <p:cNvSpPr/>
          <p:nvPr/>
        </p:nvSpPr>
        <p:spPr>
          <a:xfrm rot="21390530">
            <a:off x="739867" y="1280237"/>
            <a:ext cx="2645318" cy="4364762"/>
          </a:xfrm>
          <a:custGeom>
            <a:avLst/>
            <a:gdLst/>
            <a:ahLst/>
            <a:cxnLst/>
            <a:rect l="l" t="t" r="r" b="b"/>
            <a:pathLst>
              <a:path w="4788131" h="8229600">
                <a:moveTo>
                  <a:pt x="4788131" y="0"/>
                </a:moveTo>
                <a:lnTo>
                  <a:pt x="0" y="0"/>
                </a:lnTo>
                <a:lnTo>
                  <a:pt x="0" y="8229600"/>
                </a:lnTo>
                <a:lnTo>
                  <a:pt x="4788131" y="8229600"/>
                </a:lnTo>
                <a:lnTo>
                  <a:pt x="478813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B864AC2D-BCB2-27D3-3B0C-AA74CCF423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949510" flipH="1">
            <a:off x="5212624" y="-1372209"/>
            <a:ext cx="2735143" cy="7218518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57" y="4148804"/>
            <a:ext cx="2043793" cy="192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 rot="20898733">
            <a:off x="4294986" y="1168116"/>
            <a:ext cx="5397130" cy="2004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i="1">
                <a:solidFill>
                  <a:srgbClr val="002060"/>
                </a:solidFill>
                <a:latin typeface="Cambria" pitchFamily="18" charset="0"/>
                <a:cs typeface="Calibri" pitchFamily="34" charset="0"/>
              </a:rPr>
              <a:t>Chia sẻ n</a:t>
            </a:r>
            <a:r>
              <a:rPr lang="vi-VN" sz="3500" b="1" i="1">
                <a:solidFill>
                  <a:srgbClr val="002060"/>
                </a:solidFill>
                <a:latin typeface="Cambria" pitchFamily="18" charset="0"/>
                <a:cs typeface="Calibri" pitchFamily="34" charset="0"/>
              </a:rPr>
              <a:t>hững trải nghiệm em thấy có ý nghĩa trong chủ đề</a:t>
            </a:r>
            <a:endParaRPr lang="en-US" sz="3500" b="1" i="1">
              <a:solidFill>
                <a:srgbClr val="002060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E7B8DB1-F9FB-A811-77DF-A03A5648A252}"/>
              </a:ext>
            </a:extLst>
          </p:cNvPr>
          <p:cNvGrpSpPr/>
          <p:nvPr/>
        </p:nvGrpSpPr>
        <p:grpSpPr>
          <a:xfrm>
            <a:off x="931994" y="0"/>
            <a:ext cx="10693486" cy="566792"/>
            <a:chOff x="4834930" y="84191"/>
            <a:chExt cx="7359542" cy="1541233"/>
          </a:xfrm>
          <a:solidFill>
            <a:srgbClr val="00B0F0"/>
          </a:solidFill>
        </p:grpSpPr>
        <p:sp>
          <p:nvSpPr>
            <p:cNvPr id="4" name="Round Same Side Corner Rectangle 11">
              <a:extLst>
                <a:ext uri="{FF2B5EF4-FFF2-40B4-BE49-F238E27FC236}">
                  <a16:creationId xmlns:a16="http://schemas.microsoft.com/office/drawing/2014/main" id="{334E5CAF-AD11-F817-460B-75F29FE5AE87}"/>
                </a:ext>
              </a:extLst>
            </p:cNvPr>
            <p:cNvSpPr/>
            <p:nvPr/>
          </p:nvSpPr>
          <p:spPr>
            <a:xfrm flipV="1">
              <a:off x="4834930" y="84191"/>
              <a:ext cx="7359542" cy="1541233"/>
            </a:xfrm>
            <a:prstGeom prst="round2SameRect">
              <a:avLst>
                <a:gd name="adj1" fmla="val 37720"/>
                <a:gd name="adj2" fmla="val 0"/>
              </a:avLst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38F19FB-D135-3CB1-C70B-1D7FA018DA2A}"/>
                </a:ext>
              </a:extLst>
            </p:cNvPr>
            <p:cNvSpPr txBox="1"/>
            <p:nvPr/>
          </p:nvSpPr>
          <p:spPr>
            <a:xfrm>
              <a:off x="5254230" y="103022"/>
              <a:ext cx="6403317" cy="8721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>
                  <a:solidFill>
                    <a:schemeClr val="bg1"/>
                  </a:solidFill>
                  <a:latin typeface="Cambria" pitchFamily="18" charset="0"/>
                  <a:cs typeface="Arial" panose="020B0604020202020204" pitchFamily="34" charset="0"/>
                </a:rPr>
                <a:t>ĐÁNH GIÁ CUỐI CHỦ ĐỀ</a:t>
              </a:r>
            </a:p>
          </p:txBody>
        </p:sp>
      </p:grp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776B6EBD-8B5D-79E7-B59B-4ED2F02A6A42}"/>
              </a:ext>
            </a:extLst>
          </p:cNvPr>
          <p:cNvSpPr/>
          <p:nvPr/>
        </p:nvSpPr>
        <p:spPr>
          <a:xfrm>
            <a:off x="753340" y="6160125"/>
            <a:ext cx="5132189" cy="5586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500" b="1" dirty="0" err="1">
                <a:latin typeface="Cambria" pitchFamily="18" charset="0"/>
                <a:cs typeface="Arial" pitchFamily="34" charset="0"/>
              </a:rPr>
              <a:t>Đạt</a:t>
            </a:r>
            <a:r>
              <a:rPr lang="en-US" sz="2500" dirty="0">
                <a:latin typeface="Cambria" pitchFamily="18" charset="0"/>
                <a:cs typeface="Arial" pitchFamily="34" charset="0"/>
              </a:rPr>
              <a:t>: </a:t>
            </a:r>
            <a:r>
              <a:rPr lang="en-US" sz="2500" dirty="0" err="1">
                <a:latin typeface="Cambria" pitchFamily="18" charset="0"/>
                <a:cs typeface="Arial" pitchFamily="34" charset="0"/>
              </a:rPr>
              <a:t>Đạt</a:t>
            </a:r>
            <a:r>
              <a:rPr lang="en-US" sz="250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500" dirty="0" err="1">
                <a:latin typeface="Cambria" pitchFamily="18" charset="0"/>
                <a:cs typeface="Arial" pitchFamily="34" charset="0"/>
              </a:rPr>
              <a:t>ít</a:t>
            </a:r>
            <a:r>
              <a:rPr lang="en-US" sz="250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500" err="1">
                <a:latin typeface="Cambria" pitchFamily="18" charset="0"/>
                <a:cs typeface="Arial" pitchFamily="34" charset="0"/>
              </a:rPr>
              <a:t>nhất</a:t>
            </a:r>
            <a:r>
              <a:rPr lang="en-US" sz="2500">
                <a:latin typeface="Cambria" pitchFamily="18" charset="0"/>
                <a:cs typeface="Arial" pitchFamily="34" charset="0"/>
              </a:rPr>
              <a:t> 6 </a:t>
            </a:r>
            <a:r>
              <a:rPr lang="en-US" sz="2500" err="1">
                <a:latin typeface="Cambria" pitchFamily="18" charset="0"/>
                <a:cs typeface="Arial" pitchFamily="34" charset="0"/>
              </a:rPr>
              <a:t>trong</a:t>
            </a:r>
            <a:r>
              <a:rPr lang="en-US" sz="2500">
                <a:latin typeface="Cambria" pitchFamily="18" charset="0"/>
                <a:cs typeface="Arial" pitchFamily="34" charset="0"/>
              </a:rPr>
              <a:t> 9 </a:t>
            </a:r>
            <a:r>
              <a:rPr lang="en-US" sz="2500" dirty="0" err="1">
                <a:latin typeface="Cambria" pitchFamily="18" charset="0"/>
                <a:cs typeface="Arial" pitchFamily="34" charset="0"/>
              </a:rPr>
              <a:t>tiêu</a:t>
            </a:r>
            <a:r>
              <a:rPr lang="en-US" sz="250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500" dirty="0" err="1">
                <a:latin typeface="Cambria" pitchFamily="18" charset="0"/>
                <a:cs typeface="Arial" pitchFamily="34" charset="0"/>
              </a:rPr>
              <a:t>chí</a:t>
            </a:r>
            <a:r>
              <a:rPr lang="en-US" sz="2500" dirty="0">
                <a:latin typeface="Cambria" pitchFamily="18" charset="0"/>
                <a:cs typeface="Arial" pitchFamily="34" charset="0"/>
              </a:rPr>
              <a:t>.</a:t>
            </a: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38120988-856B-5C2B-C08C-9A2456B0A9E1}"/>
              </a:ext>
            </a:extLst>
          </p:cNvPr>
          <p:cNvSpPr/>
          <p:nvPr/>
        </p:nvSpPr>
        <p:spPr>
          <a:xfrm>
            <a:off x="6030669" y="6151688"/>
            <a:ext cx="5798010" cy="5586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500" b="1" dirty="0" err="1">
                <a:latin typeface="Cambria" pitchFamily="18" charset="0"/>
                <a:cs typeface="Arial" pitchFamily="34" charset="0"/>
              </a:rPr>
              <a:t>Chưa</a:t>
            </a:r>
            <a:r>
              <a:rPr lang="en-US" sz="2500" b="1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500" b="1" dirty="0" err="1">
                <a:latin typeface="Cambria" pitchFamily="18" charset="0"/>
                <a:cs typeface="Arial" pitchFamily="34" charset="0"/>
              </a:rPr>
              <a:t>đạt</a:t>
            </a:r>
            <a:r>
              <a:rPr lang="en-US" sz="2500" dirty="0">
                <a:latin typeface="Cambria" pitchFamily="18" charset="0"/>
                <a:cs typeface="Arial" pitchFamily="34" charset="0"/>
              </a:rPr>
              <a:t>: </a:t>
            </a:r>
            <a:r>
              <a:rPr lang="en-US" sz="2500" dirty="0" err="1">
                <a:latin typeface="Cambria" pitchFamily="18" charset="0"/>
                <a:cs typeface="Arial" pitchFamily="34" charset="0"/>
              </a:rPr>
              <a:t>Đạt</a:t>
            </a:r>
            <a:r>
              <a:rPr lang="en-US" sz="250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500" err="1">
                <a:latin typeface="Cambria" pitchFamily="18" charset="0"/>
                <a:cs typeface="Arial" pitchFamily="34" charset="0"/>
              </a:rPr>
              <a:t>từ</a:t>
            </a:r>
            <a:r>
              <a:rPr lang="en-US" sz="2500">
                <a:latin typeface="Cambria" pitchFamily="18" charset="0"/>
                <a:cs typeface="Arial" pitchFamily="34" charset="0"/>
              </a:rPr>
              <a:t> 5 </a:t>
            </a:r>
            <a:r>
              <a:rPr lang="en-US" sz="2500" dirty="0" err="1">
                <a:latin typeface="Cambria" pitchFamily="18" charset="0"/>
                <a:cs typeface="Arial" pitchFamily="34" charset="0"/>
              </a:rPr>
              <a:t>tiêu</a:t>
            </a:r>
            <a:r>
              <a:rPr lang="en-US" sz="250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500" dirty="0" err="1">
                <a:latin typeface="Cambria" pitchFamily="18" charset="0"/>
                <a:cs typeface="Arial" pitchFamily="34" charset="0"/>
              </a:rPr>
              <a:t>chí</a:t>
            </a:r>
            <a:r>
              <a:rPr lang="en-US" sz="250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500" dirty="0" err="1">
                <a:latin typeface="Cambria" pitchFamily="18" charset="0"/>
                <a:cs typeface="Arial" pitchFamily="34" charset="0"/>
              </a:rPr>
              <a:t>trở</a:t>
            </a:r>
            <a:r>
              <a:rPr lang="en-US" sz="250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500" dirty="0" err="1">
                <a:latin typeface="Cambria" pitchFamily="18" charset="0"/>
                <a:cs typeface="Arial" pitchFamily="34" charset="0"/>
              </a:rPr>
              <a:t>xuống</a:t>
            </a:r>
            <a:endParaRPr lang="en-US" sz="2500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6E7CF7-DCD0-03C3-276A-C7F6B92D3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759" y="664069"/>
            <a:ext cx="9877956" cy="536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6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VÒNG QUAY MAY MẮN&amp;quot;&quot;/&gt;&lt;property id=&quot;20307&quot; value=&quot;270&quot;/&gt;&lt;/object&gt;&lt;object type=&quot;3&quot; unique_id=&quot;10004&quot;&gt;&lt;property id=&quot;20148&quot; value=&quot;5&quot;/&gt;&lt;property id=&quot;20300&quot; value=&quot;Slide 2&quot;/&gt;&lt;property id=&quot;20307&quot; value=&quot;269&quot;/&gt;&lt;/object&gt;&lt;object type=&quot;3&quot; unique_id=&quot;10005&quot;&gt;&lt;property id=&quot;20148&quot; value=&quot;5&quot;/&gt;&lt;property id=&quot;20300&quot; value=&quot;Slide 3&quot;/&gt;&lt;property id=&quot;20307&quot; value=&quot;273&quot;/&gt;&lt;/object&gt;&lt;object type=&quot;3&quot; unique_id=&quot;10006&quot;&gt;&lt;property id=&quot;20148&quot; value=&quot;5&quot;/&gt;&lt;property id=&quot;20300&quot; value=&quot;Slide 4&quot;/&gt;&lt;property id=&quot;20307&quot; value=&quot;274&quot;/&gt;&lt;/object&gt;&lt;object type=&quot;3&quot; unique_id=&quot;10007&quot;&gt;&lt;property id=&quot;20148&quot; value=&quot;5&quot;/&gt;&lt;property id=&quot;20300&quot; value=&quot;Slide 5&quot;/&gt;&lt;property id=&quot;20307&quot; value=&quot;278&quot;/&gt;&lt;/object&gt;&lt;object type=&quot;3&quot; unique_id=&quot;10008&quot;&gt;&lt;property id=&quot;20148&quot; value=&quot;5&quot;/&gt;&lt;property id=&quot;20300&quot; value=&quot;Slide 6&quot;/&gt;&lt;property id=&quot;20307&quot; value=&quot;275&quot;/&gt;&lt;/object&gt;&lt;object type=&quot;3&quot; unique_id=&quot;10009&quot;&gt;&lt;property id=&quot;20148&quot; value=&quot;5&quot;/&gt;&lt;property id=&quot;20300&quot; value=&quot;Slide 7&quot;/&gt;&lt;property id=&quot;20307&quot; value=&quot;277&quot;/&gt;&lt;/object&gt;&lt;object type=&quot;3&quot; unique_id=&quot;10010&quot;&gt;&lt;property id=&quot;20148&quot; value=&quot;5&quot;/&gt;&lt;property id=&quot;20300&quot; value=&quot;Slide 8&quot;/&gt;&lt;property id=&quot;20307&quot; value=&quot;276&quot;/&gt;&lt;/object&gt;&lt;object type=&quot;3&quot; unique_id=&quot;10011&quot;&gt;&lt;property id=&quot;20148&quot; value=&quot;5&quot;/&gt;&lt;property id=&quot;20300&quot; value=&quot;Slide 9&quot;/&gt;&lt;property id=&quot;20307&quot; value=&quot;279&quot;/&gt;&lt;/object&gt;&lt;object type=&quot;3&quot; unique_id=&quot;10012&quot;&gt;&lt;property id=&quot;20148&quot; value=&quot;5&quot;/&gt;&lt;property id=&quot;20300&quot; value=&quot;Slide 10&quot;/&gt;&lt;property id=&quot;20307&quot; value=&quot;280&quot;/&gt;&lt;/object&gt;&lt;object type=&quot;3&quot; unique_id=&quot;10013&quot;&gt;&lt;property id=&quot;20148&quot; value=&quot;5&quot;/&gt;&lt;property id=&quot;20300&quot; value=&quot;Slide 11&quot;/&gt;&lt;property id=&quot;20307&quot; value=&quot;281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7697</TotalTime>
  <Words>172</Words>
  <Application>Microsoft Office PowerPoint</Application>
  <PresentationFormat>Màn hình rộng</PresentationFormat>
  <Paragraphs>23</Paragraphs>
  <Slides>7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5" baseType="lpstr">
      <vt:lpstr>Wingdings</vt:lpstr>
      <vt:lpstr>Calibri Light</vt:lpstr>
      <vt:lpstr>Cambria</vt:lpstr>
      <vt:lpstr>Arial</vt:lpstr>
      <vt:lpstr>Book Antiqua</vt:lpstr>
      <vt:lpstr>Calibri</vt:lpstr>
      <vt:lpstr>Times New Roman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Tuyến Võ</cp:lastModifiedBy>
  <cp:revision>862</cp:revision>
  <dcterms:created xsi:type="dcterms:W3CDTF">2018-05-10T00:06:18Z</dcterms:created>
  <dcterms:modified xsi:type="dcterms:W3CDTF">2024-10-20T15:42:33Z</dcterms:modified>
</cp:coreProperties>
</file>