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301" r:id="rId2"/>
    <p:sldId id="644" r:id="rId3"/>
    <p:sldId id="643" r:id="rId4"/>
    <p:sldId id="648" r:id="rId5"/>
    <p:sldId id="645" r:id="rId6"/>
    <p:sldId id="649" r:id="rId7"/>
    <p:sldId id="646" r:id="rId8"/>
    <p:sldId id="647" r:id="rId9"/>
    <p:sldId id="650" r:id="rId10"/>
    <p:sldId id="651" r:id="rId11"/>
    <p:sldId id="562" r:id="rId12"/>
    <p:sldId id="486" r:id="rId13"/>
  </p:sldIdLst>
  <p:sldSz cx="12192000" cy="6858000"/>
  <p:notesSz cx="6858000" cy="9144000"/>
  <p:embeddedFontLst>
    <p:embeddedFont>
      <p:font typeface="Cambria" panose="02040503050406030204" pitchFamily="18"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C2"/>
    <a:srgbClr val="1F0ABC"/>
    <a:srgbClr val="FDDFFC"/>
    <a:srgbClr val="DFDBFD"/>
    <a:srgbClr val="E9BDFF"/>
    <a:srgbClr val="FBB3F8"/>
    <a:srgbClr val="DBB2CB"/>
    <a:srgbClr val="17A810"/>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8" d="100"/>
          <a:sy n="78" d="100"/>
        </p:scale>
        <p:origin x="802"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BA32C21-FD13-4697-ADCD-F9E33DDFF06F}" type="datetimeFigureOut">
              <a:rPr lang="vi-VN" smtClean="0">
                <a:solidFill>
                  <a:prstClr val="black">
                    <a:tint val="75000"/>
                  </a:prstClr>
                </a:solidFill>
              </a:rPr>
              <a:pPr>
                <a:defRPr/>
              </a:pPr>
              <a:t>20/10/2024</a:t>
            </a:fld>
            <a:endParaRPr lang="vi-VN">
              <a:solidFill>
                <a:prstClr val="black">
                  <a:tint val="75000"/>
                </a:prst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61808" y="23745"/>
            <a:ext cx="3733714" cy="1015663"/>
          </a:xfrm>
          <a:prstGeom prst="rect">
            <a:avLst/>
          </a:prstGeom>
          <a:no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CHỦ ĐỀ 9</a:t>
            </a:r>
          </a:p>
        </p:txBody>
      </p:sp>
      <p:sp>
        <p:nvSpPr>
          <p:cNvPr id="2" name="Rectangle 1">
            <a:extLst>
              <a:ext uri="{FF2B5EF4-FFF2-40B4-BE49-F238E27FC236}">
                <a16:creationId xmlns:a16="http://schemas.microsoft.com/office/drawing/2014/main" id="{F5C4C3CB-FC7D-1CCC-C784-9C81F98A9FC6}"/>
              </a:ext>
            </a:extLst>
          </p:cNvPr>
          <p:cNvSpPr/>
          <p:nvPr/>
        </p:nvSpPr>
        <p:spPr>
          <a:xfrm>
            <a:off x="0" y="1039408"/>
            <a:ext cx="12384224" cy="2862322"/>
          </a:xfrm>
          <a:prstGeom prst="rect">
            <a:avLst/>
          </a:prstGeom>
          <a:noFill/>
        </p:spPr>
        <p:txBody>
          <a:bodyPr wrap="none" lIns="91440" tIns="45720" rIns="91440" bIns="45720">
            <a:spAutoFit/>
            <a:scene3d>
              <a:camera prst="perspectiveRelaxedModerately"/>
              <a:lightRig rig="threePt" dir="t"/>
            </a:scene3d>
          </a:bodyPr>
          <a:lstStyle/>
          <a:p>
            <a:pPr algn="ctr"/>
            <a:r>
              <a:rPr lang="vi-VN"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rPr>
              <a:t>BẢO VỆ MÔI TRƯỜNG</a:t>
            </a:r>
            <a:endParaRPr lang="en-US"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endParaRPr>
          </a:p>
          <a:p>
            <a:pPr algn="ctr"/>
            <a:r>
              <a:rPr lang="vi-VN"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rPr>
              <a:t>CẢNH QUAN THIÊN NHIÊN</a:t>
            </a:r>
            <a:endParaRPr lang="en-US"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endParaRPr>
          </a:p>
          <a:p>
            <a:pPr algn="ctr"/>
            <a:r>
              <a:rPr lang="vi-VN"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rPr>
              <a:t>DANH LAM THẮNG CẢNH VÀ TÀI NGUYÊN </a:t>
            </a:r>
            <a:endParaRPr lang="en-US"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endParaRPr>
          </a:p>
          <a:p>
            <a:pPr algn="ctr"/>
            <a:r>
              <a:rPr lang="vi-VN"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rPr>
              <a:t>Ở ĐỊA PHƯƠNG</a:t>
            </a:r>
            <a:endParaRPr lang="en-US" sz="45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7675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C2BAD-54AD-1AE1-83EC-63975019D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82" y="3207226"/>
            <a:ext cx="11243996" cy="3485907"/>
          </a:xfrm>
          <a:prstGeom prst="rect">
            <a:avLst/>
          </a:prstGeom>
        </p:spPr>
      </p:pic>
      <p:pic>
        <p:nvPicPr>
          <p:cNvPr id="3" name="Picture 2">
            <a:extLst>
              <a:ext uri="{FF2B5EF4-FFF2-40B4-BE49-F238E27FC236}">
                <a16:creationId xmlns:a16="http://schemas.microsoft.com/office/drawing/2014/main" id="{1BB45508-B470-440A-1671-B2F3B2C18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2" y="240939"/>
            <a:ext cx="10499147" cy="1150855"/>
          </a:xfrm>
          <a:prstGeom prst="rect">
            <a:avLst/>
          </a:prstGeom>
        </p:spPr>
      </p:pic>
      <p:sp>
        <p:nvSpPr>
          <p:cNvPr id="5" name="TextBox 4">
            <a:extLst>
              <a:ext uri="{FF2B5EF4-FFF2-40B4-BE49-F238E27FC236}">
                <a16:creationId xmlns:a16="http://schemas.microsoft.com/office/drawing/2014/main" id="{41B52EF5-0FE6-406E-0673-B4FA4CFB00DD}"/>
              </a:ext>
            </a:extLst>
          </p:cNvPr>
          <p:cNvSpPr txBox="1"/>
          <p:nvPr/>
        </p:nvSpPr>
        <p:spPr>
          <a:xfrm>
            <a:off x="1884854" y="411252"/>
            <a:ext cx="9126046" cy="646331"/>
          </a:xfrm>
          <a:prstGeom prst="rect">
            <a:avLst/>
          </a:prstGeom>
          <a:noFill/>
        </p:spPr>
        <p:txBody>
          <a:bodyPr wrap="square" rtlCol="0">
            <a:spAutoFit/>
          </a:bodyPr>
          <a:lstStyle/>
          <a:p>
            <a:pPr algn="ctr">
              <a:defRPr/>
            </a:pPr>
            <a:r>
              <a:rPr lang="en-US" sz="3600" b="1">
                <a:solidFill>
                  <a:srgbClr val="FF0000"/>
                </a:solidFill>
                <a:latin typeface="Times New Roman" pitchFamily="18" charset="0"/>
                <a:cs typeface="Times New Roman" pitchFamily="18" charset="0"/>
              </a:rPr>
              <a:t>Điều em trải nghiệm</a:t>
            </a:r>
            <a:endParaRPr lang="x-none" sz="3600" b="1" dirty="0">
              <a:solidFill>
                <a:prstClr val="black"/>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26E27668-2614-0BFE-CE20-BDD0A1554547}"/>
              </a:ext>
            </a:extLst>
          </p:cNvPr>
          <p:cNvSpPr/>
          <p:nvPr/>
        </p:nvSpPr>
        <p:spPr>
          <a:xfrm>
            <a:off x="1009371" y="1500332"/>
            <a:ext cx="10540359" cy="31578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6EF24C72-9273-ED42-CA4C-8698C7CC3C52}"/>
              </a:ext>
            </a:extLst>
          </p:cNvPr>
          <p:cNvSpPr/>
          <p:nvPr/>
        </p:nvSpPr>
        <p:spPr>
          <a:xfrm>
            <a:off x="1517158" y="1549623"/>
            <a:ext cx="9875886" cy="3108543"/>
          </a:xfrm>
          <a:prstGeom prst="rect">
            <a:avLst/>
          </a:prstGeom>
        </p:spPr>
        <p:txBody>
          <a:bodyPr wrap="square">
            <a:spAutoFit/>
          </a:bodyPr>
          <a:lstStyle/>
          <a:p>
            <a:pPr algn="ctr"/>
            <a:r>
              <a:rPr lang="vi-VN" sz="2800" i="1">
                <a:solidFill>
                  <a:srgbClr val="002060"/>
                </a:solidFill>
                <a:latin typeface="Times New Roman" pitchFamily="18" charset="0"/>
                <a:cs typeface="Times New Roman" pitchFamily="18" charset="0"/>
              </a:rPr>
              <a:t>Là những công dân tương lai của đất nước, theo định hướng nghề nghiệp tương lai, các em trực tiếp tham gia vào các hoạt động sản xuất, kinh doanh nên việc khảo sát đánh giá tác động của sản xuất, kinh doanh đến môi trường tự nhiên giúp các em có ý thức, có trách nhiệm hơn khi tham gia hoạt động sản xuất, kinh doanh, cân nhắc đến những tác động tốt hoặc xấu từ những hành động của mình khi là người lao động.</a:t>
            </a:r>
            <a:endParaRPr lang="en-US" sz="28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5328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251881" y="1827721"/>
            <a:ext cx="7970292" cy="2862322"/>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9</a:t>
            </a:r>
          </a:p>
        </p:txBody>
      </p:sp>
    </p:spTree>
    <p:extLst>
      <p:ext uri="{BB962C8B-B14F-4D97-AF65-F5344CB8AC3E}">
        <p14:creationId xmlns:p14="http://schemas.microsoft.com/office/powerpoint/2010/main" val="6926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7A398F-2166-ADF3-309B-024C5FCDD75D}"/>
              </a:ext>
            </a:extLst>
          </p:cNvPr>
          <p:cNvGrpSpPr/>
          <p:nvPr/>
        </p:nvGrpSpPr>
        <p:grpSpPr>
          <a:xfrm>
            <a:off x="931994" y="0"/>
            <a:ext cx="10693486" cy="566792"/>
            <a:chOff x="4834930" y="84191"/>
            <a:chExt cx="7359542" cy="1541233"/>
          </a:xfrm>
          <a:solidFill>
            <a:srgbClr val="00B0F0"/>
          </a:solidFill>
        </p:grpSpPr>
        <p:sp>
          <p:nvSpPr>
            <p:cNvPr id="4" name="Round Same Side Corner Rectangle 11">
              <a:extLst>
                <a:ext uri="{FF2B5EF4-FFF2-40B4-BE49-F238E27FC236}">
                  <a16:creationId xmlns:a16="http://schemas.microsoft.com/office/drawing/2014/main" id="{B2D8F135-EEF7-C4E1-049C-2CC7C49242A8}"/>
                </a:ext>
              </a:extLst>
            </p:cNvPr>
            <p:cNvSpPr/>
            <p:nvPr/>
          </p:nvSpPr>
          <p:spPr>
            <a:xfrm flipV="1">
              <a:off x="4834930" y="84191"/>
              <a:ext cx="7359542" cy="1541233"/>
            </a:xfrm>
            <a:prstGeom prst="round2SameRect">
              <a:avLst>
                <a:gd name="adj1" fmla="val 37720"/>
                <a:gd name="adj2" fmla="val 0"/>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5" name="TextBox 4">
              <a:extLst>
                <a:ext uri="{FF2B5EF4-FFF2-40B4-BE49-F238E27FC236}">
                  <a16:creationId xmlns:a16="http://schemas.microsoft.com/office/drawing/2014/main" id="{BA476B9D-8944-3713-C18D-51AAAEF2E6D6}"/>
                </a:ext>
              </a:extLst>
            </p:cNvPr>
            <p:cNvSpPr txBox="1"/>
            <p:nvPr/>
          </p:nvSpPr>
          <p:spPr>
            <a:xfrm>
              <a:off x="5254230" y="103022"/>
              <a:ext cx="6403317" cy="872106"/>
            </a:xfrm>
            <a:prstGeom prst="rect">
              <a:avLst/>
            </a:prstGeom>
            <a:grpFill/>
          </p:spPr>
          <p:txBody>
            <a:bodyPr wrap="square" rtlCol="0">
              <a:spAutoFit/>
            </a:bodyPr>
            <a:lstStyle/>
            <a:p>
              <a:pPr algn="ctr"/>
              <a:r>
                <a:rPr lang="vi-VN" sz="2800" b="1">
                  <a:solidFill>
                    <a:schemeClr val="bg1"/>
                  </a:solidFill>
                  <a:latin typeface="Cambria" pitchFamily="18" charset="0"/>
                  <a:cs typeface="Arial" panose="020B0604020202020204" pitchFamily="34" charset="0"/>
                </a:rPr>
                <a:t>ĐÁNH GIÁ CUỐI CHỦ ĐỀ</a:t>
              </a:r>
            </a:p>
          </p:txBody>
        </p:sp>
      </p:grpSp>
      <p:sp>
        <p:nvSpPr>
          <p:cNvPr id="6" name="Rounded Rectangle 13">
            <a:extLst>
              <a:ext uri="{FF2B5EF4-FFF2-40B4-BE49-F238E27FC236}">
                <a16:creationId xmlns:a16="http://schemas.microsoft.com/office/drawing/2014/main" id="{9232298E-2FEC-0993-7613-D1962BB8B708}"/>
              </a:ext>
            </a:extLst>
          </p:cNvPr>
          <p:cNvSpPr/>
          <p:nvPr/>
        </p:nvSpPr>
        <p:spPr>
          <a:xfrm>
            <a:off x="753340" y="6160125"/>
            <a:ext cx="5132189" cy="5586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500" b="1" dirty="0" err="1">
                <a:latin typeface="Cambria" pitchFamily="18" charset="0"/>
                <a:cs typeface="Arial" pitchFamily="34" charset="0"/>
              </a:rPr>
              <a:t>Đạt</a:t>
            </a:r>
            <a:r>
              <a:rPr lang="en-US" sz="2500" dirty="0">
                <a:latin typeface="Cambria" pitchFamily="18" charset="0"/>
                <a:cs typeface="Arial" pitchFamily="34" charset="0"/>
              </a:rPr>
              <a:t>: </a:t>
            </a:r>
            <a:r>
              <a:rPr lang="en-US" sz="2500" dirty="0" err="1">
                <a:latin typeface="Cambria" pitchFamily="18" charset="0"/>
                <a:cs typeface="Arial" pitchFamily="34" charset="0"/>
              </a:rPr>
              <a:t>Đạt</a:t>
            </a:r>
            <a:r>
              <a:rPr lang="en-US" sz="2500" dirty="0">
                <a:latin typeface="Cambria" pitchFamily="18" charset="0"/>
                <a:cs typeface="Arial" pitchFamily="34" charset="0"/>
              </a:rPr>
              <a:t> </a:t>
            </a:r>
            <a:r>
              <a:rPr lang="en-US" sz="2500" dirty="0" err="1">
                <a:latin typeface="Cambria" pitchFamily="18" charset="0"/>
                <a:cs typeface="Arial" pitchFamily="34" charset="0"/>
              </a:rPr>
              <a:t>ít</a:t>
            </a:r>
            <a:r>
              <a:rPr lang="en-US" sz="2500" dirty="0">
                <a:latin typeface="Cambria" pitchFamily="18" charset="0"/>
                <a:cs typeface="Arial" pitchFamily="34" charset="0"/>
              </a:rPr>
              <a:t> </a:t>
            </a:r>
            <a:r>
              <a:rPr lang="en-US" sz="2500" err="1">
                <a:latin typeface="Cambria" pitchFamily="18" charset="0"/>
                <a:cs typeface="Arial" pitchFamily="34" charset="0"/>
              </a:rPr>
              <a:t>nhất</a:t>
            </a:r>
            <a:r>
              <a:rPr lang="en-US" sz="2500">
                <a:latin typeface="Cambria" pitchFamily="18" charset="0"/>
                <a:cs typeface="Arial" pitchFamily="34" charset="0"/>
              </a:rPr>
              <a:t> 4 </a:t>
            </a:r>
            <a:r>
              <a:rPr lang="en-US" sz="2500" err="1">
                <a:latin typeface="Cambria" pitchFamily="18" charset="0"/>
                <a:cs typeface="Arial" pitchFamily="34" charset="0"/>
              </a:rPr>
              <a:t>trong</a:t>
            </a:r>
            <a:r>
              <a:rPr lang="en-US" sz="2500">
                <a:latin typeface="Cambria" pitchFamily="18" charset="0"/>
                <a:cs typeface="Arial" pitchFamily="34" charset="0"/>
              </a:rPr>
              <a:t> 6 </a:t>
            </a:r>
            <a:r>
              <a:rPr lang="en-US" sz="2500" dirty="0" err="1">
                <a:latin typeface="Cambria" pitchFamily="18" charset="0"/>
                <a:cs typeface="Arial" pitchFamily="34" charset="0"/>
              </a:rPr>
              <a:t>tiêu</a:t>
            </a:r>
            <a:r>
              <a:rPr lang="en-US" sz="2500" dirty="0">
                <a:latin typeface="Cambria" pitchFamily="18" charset="0"/>
                <a:cs typeface="Arial" pitchFamily="34" charset="0"/>
              </a:rPr>
              <a:t> </a:t>
            </a:r>
            <a:r>
              <a:rPr lang="en-US" sz="2500" dirty="0" err="1">
                <a:latin typeface="Cambria" pitchFamily="18" charset="0"/>
                <a:cs typeface="Arial" pitchFamily="34" charset="0"/>
              </a:rPr>
              <a:t>chí</a:t>
            </a:r>
            <a:r>
              <a:rPr lang="en-US" sz="2500" dirty="0">
                <a:latin typeface="Cambria" pitchFamily="18" charset="0"/>
                <a:cs typeface="Arial" pitchFamily="34" charset="0"/>
              </a:rPr>
              <a:t>.</a:t>
            </a:r>
          </a:p>
        </p:txBody>
      </p:sp>
      <p:sp>
        <p:nvSpPr>
          <p:cNvPr id="7" name="Rounded Rectangle 14">
            <a:extLst>
              <a:ext uri="{FF2B5EF4-FFF2-40B4-BE49-F238E27FC236}">
                <a16:creationId xmlns:a16="http://schemas.microsoft.com/office/drawing/2014/main" id="{A006CA5B-6DA4-FCF5-FD10-565FEDBD8494}"/>
              </a:ext>
            </a:extLst>
          </p:cNvPr>
          <p:cNvSpPr/>
          <p:nvPr/>
        </p:nvSpPr>
        <p:spPr>
          <a:xfrm>
            <a:off x="6030669" y="6151688"/>
            <a:ext cx="5798010" cy="5586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500" b="1" dirty="0" err="1">
                <a:latin typeface="Cambria" pitchFamily="18" charset="0"/>
                <a:cs typeface="Arial" pitchFamily="34" charset="0"/>
              </a:rPr>
              <a:t>Chưa</a:t>
            </a:r>
            <a:r>
              <a:rPr lang="en-US" sz="2500" b="1" dirty="0">
                <a:latin typeface="Cambria" pitchFamily="18" charset="0"/>
                <a:cs typeface="Arial" pitchFamily="34" charset="0"/>
              </a:rPr>
              <a:t> </a:t>
            </a:r>
            <a:r>
              <a:rPr lang="en-US" sz="2500" b="1" dirty="0" err="1">
                <a:latin typeface="Cambria" pitchFamily="18" charset="0"/>
                <a:cs typeface="Arial" pitchFamily="34" charset="0"/>
              </a:rPr>
              <a:t>đạt</a:t>
            </a:r>
            <a:r>
              <a:rPr lang="en-US" sz="2500" dirty="0">
                <a:latin typeface="Cambria" pitchFamily="18" charset="0"/>
                <a:cs typeface="Arial" pitchFamily="34" charset="0"/>
              </a:rPr>
              <a:t>: </a:t>
            </a:r>
            <a:r>
              <a:rPr lang="en-US" sz="2500" dirty="0" err="1">
                <a:latin typeface="Cambria" pitchFamily="18" charset="0"/>
                <a:cs typeface="Arial" pitchFamily="34" charset="0"/>
              </a:rPr>
              <a:t>Đạt</a:t>
            </a:r>
            <a:r>
              <a:rPr lang="en-US" sz="2500" dirty="0">
                <a:latin typeface="Cambria" pitchFamily="18" charset="0"/>
                <a:cs typeface="Arial" pitchFamily="34" charset="0"/>
              </a:rPr>
              <a:t> </a:t>
            </a:r>
            <a:r>
              <a:rPr lang="en-US" sz="2500" err="1">
                <a:latin typeface="Cambria" pitchFamily="18" charset="0"/>
                <a:cs typeface="Arial" pitchFamily="34" charset="0"/>
              </a:rPr>
              <a:t>từ</a:t>
            </a:r>
            <a:r>
              <a:rPr lang="en-US" sz="2500">
                <a:latin typeface="Cambria" pitchFamily="18" charset="0"/>
                <a:cs typeface="Arial" pitchFamily="34" charset="0"/>
              </a:rPr>
              <a:t> 3 </a:t>
            </a:r>
            <a:r>
              <a:rPr lang="en-US" sz="2500" dirty="0" err="1">
                <a:latin typeface="Cambria" pitchFamily="18" charset="0"/>
                <a:cs typeface="Arial" pitchFamily="34" charset="0"/>
              </a:rPr>
              <a:t>tiêu</a:t>
            </a:r>
            <a:r>
              <a:rPr lang="en-US" sz="2500" dirty="0">
                <a:latin typeface="Cambria" pitchFamily="18" charset="0"/>
                <a:cs typeface="Arial" pitchFamily="34" charset="0"/>
              </a:rPr>
              <a:t> </a:t>
            </a:r>
            <a:r>
              <a:rPr lang="en-US" sz="2500" dirty="0" err="1">
                <a:latin typeface="Cambria" pitchFamily="18" charset="0"/>
                <a:cs typeface="Arial" pitchFamily="34" charset="0"/>
              </a:rPr>
              <a:t>chí</a:t>
            </a:r>
            <a:r>
              <a:rPr lang="en-US" sz="2500" dirty="0">
                <a:latin typeface="Cambria" pitchFamily="18" charset="0"/>
                <a:cs typeface="Arial" pitchFamily="34" charset="0"/>
              </a:rPr>
              <a:t> </a:t>
            </a:r>
            <a:r>
              <a:rPr lang="en-US" sz="2500" dirty="0" err="1">
                <a:latin typeface="Cambria" pitchFamily="18" charset="0"/>
                <a:cs typeface="Arial" pitchFamily="34" charset="0"/>
              </a:rPr>
              <a:t>trở</a:t>
            </a:r>
            <a:r>
              <a:rPr lang="en-US" sz="2500" dirty="0">
                <a:latin typeface="Cambria" pitchFamily="18" charset="0"/>
                <a:cs typeface="Arial" pitchFamily="34" charset="0"/>
              </a:rPr>
              <a:t> </a:t>
            </a:r>
            <a:r>
              <a:rPr lang="en-US" sz="2500" dirty="0" err="1">
                <a:latin typeface="Cambria" pitchFamily="18" charset="0"/>
                <a:cs typeface="Arial" pitchFamily="34" charset="0"/>
              </a:rPr>
              <a:t>xuống</a:t>
            </a:r>
            <a:endParaRPr lang="en-US" sz="2500" dirty="0">
              <a:latin typeface="Cambria" pitchFamily="18" charset="0"/>
              <a:cs typeface="Arial" pitchFamily="34" charset="0"/>
            </a:endParaRPr>
          </a:p>
        </p:txBody>
      </p:sp>
      <p:graphicFrame>
        <p:nvGraphicFramePr>
          <p:cNvPr id="8" name="Table 7">
            <a:extLst>
              <a:ext uri="{FF2B5EF4-FFF2-40B4-BE49-F238E27FC236}">
                <a16:creationId xmlns:a16="http://schemas.microsoft.com/office/drawing/2014/main" id="{87868292-55A3-0361-D893-C17F3F647C39}"/>
              </a:ext>
            </a:extLst>
          </p:cNvPr>
          <p:cNvGraphicFramePr>
            <a:graphicFrameLocks noGrp="1"/>
          </p:cNvGraphicFramePr>
          <p:nvPr>
            <p:extLst>
              <p:ext uri="{D42A27DB-BD31-4B8C-83A1-F6EECF244321}">
                <p14:modId xmlns:p14="http://schemas.microsoft.com/office/powerpoint/2010/main" val="2764367545"/>
              </p:ext>
            </p:extLst>
          </p:nvPr>
        </p:nvGraphicFramePr>
        <p:xfrm>
          <a:off x="526601" y="679095"/>
          <a:ext cx="11287563" cy="5078697"/>
        </p:xfrm>
        <a:graphic>
          <a:graphicData uri="http://schemas.openxmlformats.org/drawingml/2006/table">
            <a:tbl>
              <a:tblPr firstRow="1" firstCol="1" bandRow="1">
                <a:tableStyleId>{5C22544A-7EE6-4342-B048-85BDC9FD1C3A}</a:tableStyleId>
              </a:tblPr>
              <a:tblGrid>
                <a:gridCol w="673116">
                  <a:extLst>
                    <a:ext uri="{9D8B030D-6E8A-4147-A177-3AD203B41FA5}">
                      <a16:colId xmlns:a16="http://schemas.microsoft.com/office/drawing/2014/main" val="20000"/>
                    </a:ext>
                  </a:extLst>
                </a:gridCol>
                <a:gridCol w="7254092">
                  <a:extLst>
                    <a:ext uri="{9D8B030D-6E8A-4147-A177-3AD203B41FA5}">
                      <a16:colId xmlns:a16="http://schemas.microsoft.com/office/drawing/2014/main" val="20001"/>
                    </a:ext>
                  </a:extLst>
                </a:gridCol>
                <a:gridCol w="891467">
                  <a:extLst>
                    <a:ext uri="{9D8B030D-6E8A-4147-A177-3AD203B41FA5}">
                      <a16:colId xmlns:a16="http://schemas.microsoft.com/office/drawing/2014/main" val="20002"/>
                    </a:ext>
                  </a:extLst>
                </a:gridCol>
                <a:gridCol w="891467">
                  <a:extLst>
                    <a:ext uri="{9D8B030D-6E8A-4147-A177-3AD203B41FA5}">
                      <a16:colId xmlns:a16="http://schemas.microsoft.com/office/drawing/2014/main" val="20003"/>
                    </a:ext>
                  </a:extLst>
                </a:gridCol>
                <a:gridCol w="1577421">
                  <a:extLst>
                    <a:ext uri="{9D8B030D-6E8A-4147-A177-3AD203B41FA5}">
                      <a16:colId xmlns:a16="http://schemas.microsoft.com/office/drawing/2014/main" val="20004"/>
                    </a:ext>
                  </a:extLst>
                </a:gridCol>
              </a:tblGrid>
              <a:tr h="336911">
                <a:tc>
                  <a:txBody>
                    <a:bodyPr/>
                    <a:lstStyle/>
                    <a:p>
                      <a:pPr marL="0" marR="0" algn="ctr">
                        <a:lnSpc>
                          <a:spcPct val="115000"/>
                        </a:lnSpc>
                        <a:spcBef>
                          <a:spcPts val="275"/>
                        </a:spcBef>
                        <a:spcAft>
                          <a:spcPts val="275"/>
                        </a:spcAft>
                      </a:pPr>
                      <a:r>
                        <a:rPr lang="en-US" sz="2200">
                          <a:effectLst/>
                          <a:latin typeface="Cambria" pitchFamily="18" charset="0"/>
                        </a:rPr>
                        <a:t>TT</a:t>
                      </a: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rPr>
                        <a:t>Nội dung</a:t>
                      </a: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Tốt</a:t>
                      </a: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ea typeface="+mn-ea"/>
                          <a:cs typeface="+mn-cs"/>
                        </a:rPr>
                        <a:t>Đạt</a:t>
                      </a: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Chưa đạt</a:t>
                      </a:r>
                    </a:p>
                  </a:txBody>
                  <a:tcPr marL="19050" marR="19050" marT="19050" marB="19050" anchor="ctr"/>
                </a:tc>
                <a:extLst>
                  <a:ext uri="{0D108BD9-81ED-4DB2-BD59-A6C34878D82A}">
                    <a16:rowId xmlns:a16="http://schemas.microsoft.com/office/drawing/2014/main" val="10000"/>
                  </a:ext>
                </a:extLst>
              </a:tr>
              <a:tr h="525206">
                <a:tc>
                  <a:txBody>
                    <a:bodyPr/>
                    <a:lstStyle/>
                    <a:p>
                      <a:pPr marL="0" marR="0" algn="ctr">
                        <a:lnSpc>
                          <a:spcPct val="115000"/>
                        </a:lnSpc>
                        <a:spcBef>
                          <a:spcPts val="275"/>
                        </a:spcBef>
                        <a:spcAft>
                          <a:spcPts val="275"/>
                        </a:spcAft>
                      </a:pPr>
                      <a:r>
                        <a:rPr lang="en-US" sz="2200">
                          <a:effectLst/>
                          <a:latin typeface="Cambria" pitchFamily="18" charset="0"/>
                        </a:rPr>
                        <a:t>1</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Nhận ra được ý nghĩa của cảnh quan thiên nhiên đối với trạng thái cảm xúc của bản thân.</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1"/>
                  </a:ext>
                </a:extLst>
              </a:tr>
              <a:tr h="448400">
                <a:tc>
                  <a:txBody>
                    <a:bodyPr/>
                    <a:lstStyle/>
                    <a:p>
                      <a:pPr marL="0" marR="0" algn="ctr">
                        <a:lnSpc>
                          <a:spcPct val="115000"/>
                        </a:lnSpc>
                        <a:spcBef>
                          <a:spcPts val="275"/>
                        </a:spcBef>
                        <a:spcAft>
                          <a:spcPts val="275"/>
                        </a:spcAft>
                      </a:pPr>
                      <a:r>
                        <a:rPr lang="en-US" sz="2200">
                          <a:effectLst/>
                          <a:latin typeface="Cambria" pitchFamily="18" charset="0"/>
                        </a:rPr>
                        <a:t>2</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Đã đánh giá được thực trạng bảo tồn danh lam thắng cảnh của cộng đồng dân cư tại địa phương.</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2"/>
                  </a:ext>
                </a:extLst>
              </a:tr>
              <a:tr h="493485">
                <a:tc>
                  <a:txBody>
                    <a:bodyPr/>
                    <a:lstStyle/>
                    <a:p>
                      <a:pPr marL="0" marR="0" algn="ctr">
                        <a:lnSpc>
                          <a:spcPct val="115000"/>
                        </a:lnSpc>
                        <a:spcBef>
                          <a:spcPts val="275"/>
                        </a:spcBef>
                        <a:spcAft>
                          <a:spcPts val="275"/>
                        </a:spcAft>
                      </a:pPr>
                      <a:r>
                        <a:rPr lang="en-US" sz="2200">
                          <a:effectLst/>
                          <a:latin typeface="Cambria" pitchFamily="18" charset="0"/>
                        </a:rPr>
                        <a:t>3</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Đã chủ động, tích cực thực hiện việc bảo tồn cảnh quan thiên nhiên, quảng bá hình ảnh cảnh quan thiên nhiên và kêu gọi mọi người cùng thực hiện</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3"/>
                  </a:ext>
                </a:extLst>
              </a:tr>
              <a:tr h="493486">
                <a:tc>
                  <a:txBody>
                    <a:bodyPr/>
                    <a:lstStyle/>
                    <a:p>
                      <a:pPr marL="0" marR="0" algn="ctr">
                        <a:lnSpc>
                          <a:spcPct val="115000"/>
                        </a:lnSpc>
                        <a:spcBef>
                          <a:spcPts val="275"/>
                        </a:spcBef>
                        <a:spcAft>
                          <a:spcPts val="275"/>
                        </a:spcAft>
                      </a:pPr>
                      <a:r>
                        <a:rPr lang="en-US" sz="2200">
                          <a:effectLst/>
                          <a:latin typeface="Cambria" pitchFamily="18" charset="0"/>
                        </a:rPr>
                        <a:t>4</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Khảo sát, đánh giá được thực trạng môi trường tự nhiên, tác động của sự phát triển sản xuất kinh doanh đến môi trường</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4"/>
                  </a:ext>
                </a:extLst>
              </a:tr>
              <a:tr h="580281">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5</a:t>
                      </a: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Đề xuất được các kiến nghị về bảo vệ môi trường từ số liệu khảo sát.</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5"/>
                  </a:ext>
                </a:extLst>
              </a:tr>
              <a:tr h="832134">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6</a:t>
                      </a: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Tuyên truyền được đến người dân địa phương các biện pháp bảo vệ tài nguyên.</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854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08582" y="2156862"/>
            <a:ext cx="9476096" cy="2400657"/>
          </a:xfrm>
          <a:prstGeom prst="rect">
            <a:avLst/>
          </a:prstGeom>
          <a:noFill/>
        </p:spPr>
        <p:txBody>
          <a:bodyPr wrap="square" rtlCol="0">
            <a:spAutoFit/>
          </a:bodyPr>
          <a:lstStyle/>
          <a:p>
            <a:pPr algn="ctr"/>
            <a:r>
              <a:rPr lang="en-US" sz="5000" b="1">
                <a:solidFill>
                  <a:srgbClr val="FF0000"/>
                </a:solidFill>
                <a:latin typeface="Times New Roman" pitchFamily="18" charset="0"/>
                <a:cs typeface="Times New Roman" pitchFamily="18" charset="0"/>
                <a:sym typeface="Nixie One"/>
              </a:rPr>
              <a:t>NHIỆM VỤ 6</a:t>
            </a:r>
          </a:p>
          <a:p>
            <a:pPr algn="ctr"/>
            <a:r>
              <a:rPr lang="vi-VN" sz="5000" b="1">
                <a:solidFill>
                  <a:srgbClr val="002060"/>
                </a:solidFill>
                <a:latin typeface="Times New Roman" pitchFamily="18" charset="0"/>
                <a:cs typeface="Times New Roman" pitchFamily="18" charset="0"/>
                <a:sym typeface="Nixie One"/>
              </a:rPr>
              <a:t>Tuyên truyền các biện pháp bảo vệ tài nguyên ở địa phương</a:t>
            </a:r>
            <a:endParaRPr lang="vi-VN" sz="5000" b="1" dirty="0">
              <a:solidFill>
                <a:srgbClr val="C00000"/>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15032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pic>
        <p:nvPicPr>
          <p:cNvPr id="2" name="Picture 2" descr="http://thquangtrung.hoankiem.edu.vn/upload/29321/fck/files/5(1).png">
            <a:extLst>
              <a:ext uri="{FF2B5EF4-FFF2-40B4-BE49-F238E27FC236}">
                <a16:creationId xmlns:a16="http://schemas.microsoft.com/office/drawing/2014/main" id="{4D1B938D-5DFB-B6E7-96AC-2A34313E1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381" y="790582"/>
            <a:ext cx="2669839" cy="18879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0C834B3-586B-B40B-279E-ABBD0DA73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568" y="2107447"/>
            <a:ext cx="3709828" cy="3558489"/>
          </a:xfrm>
          <a:prstGeom prst="rect">
            <a:avLst/>
          </a:prstGeom>
        </p:spPr>
      </p:pic>
      <p:sp>
        <p:nvSpPr>
          <p:cNvPr id="4" name="Rounded Rectangle 17">
            <a:extLst>
              <a:ext uri="{FF2B5EF4-FFF2-40B4-BE49-F238E27FC236}">
                <a16:creationId xmlns:a16="http://schemas.microsoft.com/office/drawing/2014/main" id="{495B0AFA-0CAE-4308-E1A1-27EC1642EF96}"/>
              </a:ext>
            </a:extLst>
          </p:cNvPr>
          <p:cNvSpPr/>
          <p:nvPr/>
        </p:nvSpPr>
        <p:spPr>
          <a:xfrm>
            <a:off x="6568380" y="3571472"/>
            <a:ext cx="4587890" cy="2508316"/>
          </a:xfrm>
          <a:prstGeom prst="roundRect">
            <a:avLst>
              <a:gd name="adj" fmla="val 22746"/>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5" name="Rounded Rectangle 18">
            <a:extLst>
              <a:ext uri="{FF2B5EF4-FFF2-40B4-BE49-F238E27FC236}">
                <a16:creationId xmlns:a16="http://schemas.microsoft.com/office/drawing/2014/main" id="{D3D29159-FD51-BC91-B7A8-AB2C32F6572B}"/>
              </a:ext>
            </a:extLst>
          </p:cNvPr>
          <p:cNvSpPr/>
          <p:nvPr/>
        </p:nvSpPr>
        <p:spPr>
          <a:xfrm>
            <a:off x="6648706" y="567734"/>
            <a:ext cx="4429740" cy="531723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73702610-C88C-4406-B17B-7305A6D1CC24}"/>
              </a:ext>
            </a:extLst>
          </p:cNvPr>
          <p:cNvSpPr txBox="1"/>
          <p:nvPr/>
        </p:nvSpPr>
        <p:spPr>
          <a:xfrm>
            <a:off x="6648706" y="1843950"/>
            <a:ext cx="4414301" cy="3170099"/>
          </a:xfrm>
          <a:prstGeom prst="rect">
            <a:avLst/>
          </a:prstGeom>
          <a:noFill/>
        </p:spPr>
        <p:txBody>
          <a:bodyPr wrap="square" rtlCol="0">
            <a:spAutoFit/>
          </a:bodyPr>
          <a:lstStyle/>
          <a:p>
            <a:pPr lvl="0" algn="ctr"/>
            <a:r>
              <a:rPr lang="vi-VN" sz="5000" b="1" i="1">
                <a:solidFill>
                  <a:srgbClr val="002060"/>
                </a:solidFill>
                <a:latin typeface="+mj-lt"/>
              </a:rPr>
              <a:t>Xác định các biện pháp bảo vệ tài nguyên ở địa phương</a:t>
            </a:r>
            <a:endParaRPr lang="vi-VN" sz="5000" b="1" i="1" dirty="0">
              <a:solidFill>
                <a:srgbClr val="002060"/>
              </a:solidFill>
              <a:latin typeface="+mj-lt"/>
              <a:ea typeface="Nixie One"/>
              <a:cs typeface="Times New Roman" pitchFamily="18" charset="0"/>
              <a:sym typeface="Nixie One"/>
            </a:endParaRPr>
          </a:p>
        </p:txBody>
      </p:sp>
      <p:sp>
        <p:nvSpPr>
          <p:cNvPr id="7" name="Rounded Rectangle 20">
            <a:extLst>
              <a:ext uri="{FF2B5EF4-FFF2-40B4-BE49-F238E27FC236}">
                <a16:creationId xmlns:a16="http://schemas.microsoft.com/office/drawing/2014/main" id="{7996B10A-C1F0-9499-5CDC-0F8B4AE98F70}"/>
              </a:ext>
            </a:extLst>
          </p:cNvPr>
          <p:cNvSpPr/>
          <p:nvPr/>
        </p:nvSpPr>
        <p:spPr>
          <a:xfrm>
            <a:off x="6731918" y="459695"/>
            <a:ext cx="4227700" cy="966700"/>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a:t>
            </a:r>
          </a:p>
        </p:txBody>
      </p:sp>
    </p:spTree>
    <p:extLst>
      <p:ext uri="{BB962C8B-B14F-4D97-AF65-F5344CB8AC3E}">
        <p14:creationId xmlns:p14="http://schemas.microsoft.com/office/powerpoint/2010/main" val="131785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sp>
        <p:nvSpPr>
          <p:cNvPr id="2" name="AutoShape 10">
            <a:extLst>
              <a:ext uri="{FF2B5EF4-FFF2-40B4-BE49-F238E27FC236}">
                <a16:creationId xmlns:a16="http://schemas.microsoft.com/office/drawing/2014/main" id="{2C423D53-C523-0BD8-2202-4AEDA20CA12A}"/>
              </a:ext>
            </a:extLst>
          </p:cNvPr>
          <p:cNvSpPr>
            <a:spLocks noChangeArrowheads="1"/>
          </p:cNvSpPr>
          <p:nvPr/>
        </p:nvSpPr>
        <p:spPr bwMode="auto">
          <a:xfrm>
            <a:off x="534225" y="316421"/>
            <a:ext cx="7568915" cy="568325"/>
          </a:xfrm>
          <a:prstGeom prst="roundRect">
            <a:avLst>
              <a:gd name="adj" fmla="val 42181"/>
            </a:avLst>
          </a:prstGeom>
          <a:solidFill>
            <a:srgbClr val="FFFFFF"/>
          </a:solidFill>
          <a:ln w="19050" cap="rnd">
            <a:solidFill>
              <a:schemeClr val="accent1">
                <a:lumMod val="75000"/>
              </a:schemeClr>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b="1">
                <a:solidFill>
                  <a:srgbClr val="C00000"/>
                </a:solidFill>
                <a:latin typeface="Cambria" pitchFamily="18" charset="0"/>
                <a:cs typeface="Times New Roman" pitchFamily="18" charset="0"/>
              </a:rPr>
              <a:t>Biện pháp bảo vệ tài nguyên đất</a:t>
            </a:r>
            <a:endParaRPr lang="en-US" altLang="en-US" sz="3000" b="1" dirty="0">
              <a:solidFill>
                <a:srgbClr val="C00000"/>
              </a:solidFill>
              <a:latin typeface="Cambria" pitchFamily="18" charset="0"/>
              <a:cs typeface="Times New Roman" pitchFamily="18" charset="0"/>
            </a:endParaRPr>
          </a:p>
        </p:txBody>
      </p:sp>
      <p:sp>
        <p:nvSpPr>
          <p:cNvPr id="3" name="Rounded Rectangle 27">
            <a:extLst>
              <a:ext uri="{FF2B5EF4-FFF2-40B4-BE49-F238E27FC236}">
                <a16:creationId xmlns:a16="http://schemas.microsoft.com/office/drawing/2014/main" id="{437A020E-A873-94AA-4953-410D8EF13F70}"/>
              </a:ext>
            </a:extLst>
          </p:cNvPr>
          <p:cNvSpPr/>
          <p:nvPr/>
        </p:nvSpPr>
        <p:spPr>
          <a:xfrm>
            <a:off x="1038326" y="1172126"/>
            <a:ext cx="4872250" cy="231724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Quản lí chặt chẽ diện tích đất, phân loại đất, việc khai thác sử dụng đất vào các mục đích khác nhau (đất nông nghiệp, đất ở,...), các hoạt động gây ô nhiễm đất,...</a:t>
            </a:r>
            <a:endParaRPr lang="vi-VN" sz="2200" b="1" dirty="0">
              <a:solidFill>
                <a:srgbClr val="002060"/>
              </a:solidFill>
              <a:latin typeface="Cambria" pitchFamily="18" charset="0"/>
            </a:endParaRPr>
          </a:p>
        </p:txBody>
      </p:sp>
      <p:sp>
        <p:nvSpPr>
          <p:cNvPr id="4" name="Rounded Rectangle 28">
            <a:extLst>
              <a:ext uri="{FF2B5EF4-FFF2-40B4-BE49-F238E27FC236}">
                <a16:creationId xmlns:a16="http://schemas.microsoft.com/office/drawing/2014/main" id="{29D43B45-DC6C-3770-165C-2F4271E2BBFF}"/>
              </a:ext>
            </a:extLst>
          </p:cNvPr>
          <p:cNvSpPr/>
          <p:nvPr/>
        </p:nvSpPr>
        <p:spPr>
          <a:xfrm>
            <a:off x="6806076" y="1172126"/>
            <a:ext cx="4973874" cy="231724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Hạn chế sử dụng thuốc bảo vệ thực vật, phân bón hoá học, tăng cường sử dụng phân bón hữu cơ trong sản xuất nông nghiệp,...</a:t>
            </a:r>
            <a:endParaRPr lang="vi-VN" sz="2200" b="1" dirty="0">
              <a:solidFill>
                <a:srgbClr val="002060"/>
              </a:solidFill>
              <a:latin typeface="Cambria" pitchFamily="18" charset="0"/>
            </a:endParaRPr>
          </a:p>
        </p:txBody>
      </p:sp>
      <p:sp>
        <p:nvSpPr>
          <p:cNvPr id="5" name="Rounded Rectangle 29">
            <a:extLst>
              <a:ext uri="{FF2B5EF4-FFF2-40B4-BE49-F238E27FC236}">
                <a16:creationId xmlns:a16="http://schemas.microsoft.com/office/drawing/2014/main" id="{1C8C1C28-2BC2-73F7-0499-7EB27E2C3F4E}"/>
              </a:ext>
            </a:extLst>
          </p:cNvPr>
          <p:cNvSpPr/>
          <p:nvPr/>
        </p:nvSpPr>
        <p:spPr>
          <a:xfrm>
            <a:off x="1038326" y="4031594"/>
            <a:ext cx="4872250" cy="232056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Trồng các cây họ đậu để cải tạo đất (có vi khuẩn cố định đạm).</a:t>
            </a:r>
            <a:endParaRPr lang="vi-VN" sz="2200" b="1" dirty="0">
              <a:solidFill>
                <a:srgbClr val="002060"/>
              </a:solidFill>
              <a:latin typeface="Cambria" pitchFamily="18" charset="0"/>
            </a:endParaRPr>
          </a:p>
        </p:txBody>
      </p:sp>
      <p:sp>
        <p:nvSpPr>
          <p:cNvPr id="6" name="Rounded Rectangle 30">
            <a:extLst>
              <a:ext uri="{FF2B5EF4-FFF2-40B4-BE49-F238E27FC236}">
                <a16:creationId xmlns:a16="http://schemas.microsoft.com/office/drawing/2014/main" id="{AB61483C-CC55-C228-CD95-A242783F8E2E}"/>
              </a:ext>
            </a:extLst>
          </p:cNvPr>
          <p:cNvSpPr/>
          <p:nvPr/>
        </p:nvSpPr>
        <p:spPr>
          <a:xfrm>
            <a:off x="6806076" y="4031594"/>
            <a:ext cx="4973874" cy="232056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Thau chua, rửa mặn để cải tạo đất phèn, đất nhiễm mặn.</a:t>
            </a:r>
            <a:endParaRPr lang="vi-VN" sz="2200" b="1" dirty="0">
              <a:solidFill>
                <a:srgbClr val="002060"/>
              </a:solidFill>
              <a:latin typeface="Cambria" pitchFamily="18" charset="0"/>
            </a:endParaRPr>
          </a:p>
        </p:txBody>
      </p:sp>
      <p:pic>
        <p:nvPicPr>
          <p:cNvPr id="8" name="Picture 7">
            <a:extLst>
              <a:ext uri="{FF2B5EF4-FFF2-40B4-BE49-F238E27FC236}">
                <a16:creationId xmlns:a16="http://schemas.microsoft.com/office/drawing/2014/main" id="{1714EF95-B658-7D82-D6E8-7BE5D1A7F349}"/>
              </a:ext>
            </a:extLst>
          </p:cNvPr>
          <p:cNvPicPr>
            <a:picLocks noChangeAspect="1"/>
          </p:cNvPicPr>
          <p:nvPr/>
        </p:nvPicPr>
        <p:blipFill>
          <a:blip r:embed="rId3"/>
          <a:stretch>
            <a:fillRect/>
          </a:stretch>
        </p:blipFill>
        <p:spPr>
          <a:xfrm>
            <a:off x="5497554" y="2953423"/>
            <a:ext cx="1914924" cy="1646650"/>
          </a:xfrm>
          <a:prstGeom prst="rect">
            <a:avLst/>
          </a:prstGeom>
        </p:spPr>
      </p:pic>
    </p:spTree>
    <p:extLst>
      <p:ext uri="{BB962C8B-B14F-4D97-AF65-F5344CB8AC3E}">
        <p14:creationId xmlns:p14="http://schemas.microsoft.com/office/powerpoint/2010/main" val="16514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sp>
        <p:nvSpPr>
          <p:cNvPr id="2" name="AutoShape 10">
            <a:extLst>
              <a:ext uri="{FF2B5EF4-FFF2-40B4-BE49-F238E27FC236}">
                <a16:creationId xmlns:a16="http://schemas.microsoft.com/office/drawing/2014/main" id="{2C423D53-C523-0BD8-2202-4AEDA20CA12A}"/>
              </a:ext>
            </a:extLst>
          </p:cNvPr>
          <p:cNvSpPr>
            <a:spLocks noChangeArrowheads="1"/>
          </p:cNvSpPr>
          <p:nvPr/>
        </p:nvSpPr>
        <p:spPr bwMode="auto">
          <a:xfrm>
            <a:off x="534225" y="316421"/>
            <a:ext cx="7568915" cy="568325"/>
          </a:xfrm>
          <a:prstGeom prst="roundRect">
            <a:avLst>
              <a:gd name="adj" fmla="val 42181"/>
            </a:avLst>
          </a:prstGeom>
          <a:solidFill>
            <a:srgbClr val="FFFFFF"/>
          </a:solidFill>
          <a:ln w="19050" cap="rnd">
            <a:solidFill>
              <a:schemeClr val="accent1">
                <a:lumMod val="75000"/>
              </a:schemeClr>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b="1">
                <a:solidFill>
                  <a:srgbClr val="C00000"/>
                </a:solidFill>
                <a:latin typeface="Cambria" pitchFamily="18" charset="0"/>
                <a:cs typeface="Times New Roman" pitchFamily="18" charset="0"/>
              </a:rPr>
              <a:t>Biện pháp bảo vệ tài nguyên nước</a:t>
            </a:r>
            <a:endParaRPr lang="en-US" altLang="en-US" sz="3000" b="1" dirty="0">
              <a:solidFill>
                <a:srgbClr val="C00000"/>
              </a:solidFill>
              <a:latin typeface="Cambria" pitchFamily="18" charset="0"/>
              <a:cs typeface="Times New Roman" pitchFamily="18" charset="0"/>
            </a:endParaRPr>
          </a:p>
        </p:txBody>
      </p:sp>
      <p:sp>
        <p:nvSpPr>
          <p:cNvPr id="3" name="Rounded Rectangle 27">
            <a:extLst>
              <a:ext uri="{FF2B5EF4-FFF2-40B4-BE49-F238E27FC236}">
                <a16:creationId xmlns:a16="http://schemas.microsoft.com/office/drawing/2014/main" id="{437A020E-A873-94AA-4953-410D8EF13F70}"/>
              </a:ext>
            </a:extLst>
          </p:cNvPr>
          <p:cNvSpPr/>
          <p:nvPr/>
        </p:nvSpPr>
        <p:spPr>
          <a:xfrm>
            <a:off x="1038326" y="1172126"/>
            <a:ext cx="4872250" cy="231724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 Quản lí chặt chẽ các nguồn nước, việc khai thác, sử dụng các nguồn nước tại địa phương....</a:t>
            </a:r>
          </a:p>
        </p:txBody>
      </p:sp>
      <p:sp>
        <p:nvSpPr>
          <p:cNvPr id="4" name="Rounded Rectangle 28">
            <a:extLst>
              <a:ext uri="{FF2B5EF4-FFF2-40B4-BE49-F238E27FC236}">
                <a16:creationId xmlns:a16="http://schemas.microsoft.com/office/drawing/2014/main" id="{29D43B45-DC6C-3770-165C-2F4271E2BBFF}"/>
              </a:ext>
            </a:extLst>
          </p:cNvPr>
          <p:cNvSpPr/>
          <p:nvPr/>
        </p:nvSpPr>
        <p:spPr>
          <a:xfrm>
            <a:off x="6806076" y="1172126"/>
            <a:ext cx="4973874" cy="231724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2060"/>
                </a:solidFill>
                <a:latin typeface="Cambria" pitchFamily="18" charset="0"/>
              </a:rPr>
              <a:t>X</a:t>
            </a:r>
            <a:r>
              <a:rPr lang="vi-VN" sz="2200" b="1">
                <a:solidFill>
                  <a:srgbClr val="002060"/>
                </a:solidFill>
                <a:latin typeface="Cambria" pitchFamily="18" charset="0"/>
              </a:rPr>
              <a:t>ử lí nước thải sinh hoạt, nước thải nông nghiệp, công nghiệp trước khi xả ra môi trường</a:t>
            </a:r>
            <a:endParaRPr lang="vi-VN" sz="2200" b="1" dirty="0">
              <a:solidFill>
                <a:srgbClr val="002060"/>
              </a:solidFill>
              <a:latin typeface="Cambria" pitchFamily="18" charset="0"/>
            </a:endParaRPr>
          </a:p>
        </p:txBody>
      </p:sp>
      <p:sp>
        <p:nvSpPr>
          <p:cNvPr id="5" name="Rounded Rectangle 29">
            <a:extLst>
              <a:ext uri="{FF2B5EF4-FFF2-40B4-BE49-F238E27FC236}">
                <a16:creationId xmlns:a16="http://schemas.microsoft.com/office/drawing/2014/main" id="{1C8C1C28-2BC2-73F7-0499-7EB27E2C3F4E}"/>
              </a:ext>
            </a:extLst>
          </p:cNvPr>
          <p:cNvSpPr/>
          <p:nvPr/>
        </p:nvSpPr>
        <p:spPr>
          <a:xfrm>
            <a:off x="1038326" y="4031594"/>
            <a:ext cx="4872250" cy="232056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Hạn chế các hoạt động gây ô nhiễm nguồn nước</a:t>
            </a:r>
            <a:endParaRPr lang="vi-VN" sz="2200" b="1" dirty="0">
              <a:solidFill>
                <a:srgbClr val="002060"/>
              </a:solidFill>
              <a:latin typeface="Cambria" pitchFamily="18" charset="0"/>
            </a:endParaRPr>
          </a:p>
        </p:txBody>
      </p:sp>
      <p:sp>
        <p:nvSpPr>
          <p:cNvPr id="6" name="Rounded Rectangle 30">
            <a:extLst>
              <a:ext uri="{FF2B5EF4-FFF2-40B4-BE49-F238E27FC236}">
                <a16:creationId xmlns:a16="http://schemas.microsoft.com/office/drawing/2014/main" id="{AB61483C-CC55-C228-CD95-A242783F8E2E}"/>
              </a:ext>
            </a:extLst>
          </p:cNvPr>
          <p:cNvSpPr/>
          <p:nvPr/>
        </p:nvSpPr>
        <p:spPr>
          <a:xfrm>
            <a:off x="6806076" y="4031594"/>
            <a:ext cx="4973874" cy="232056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2060"/>
                </a:solidFill>
                <a:latin typeface="Cambria" pitchFamily="18" charset="0"/>
              </a:rPr>
              <a:t>X</a:t>
            </a:r>
            <a:r>
              <a:rPr lang="vi-VN" sz="2200" b="1">
                <a:solidFill>
                  <a:srgbClr val="002060"/>
                </a:solidFill>
                <a:latin typeface="Cambria" pitchFamily="18" charset="0"/>
              </a:rPr>
              <a:t>ử lí rác thải đúng quy trình.</a:t>
            </a:r>
          </a:p>
        </p:txBody>
      </p:sp>
      <p:pic>
        <p:nvPicPr>
          <p:cNvPr id="16" name="Picture 15">
            <a:extLst>
              <a:ext uri="{FF2B5EF4-FFF2-40B4-BE49-F238E27FC236}">
                <a16:creationId xmlns:a16="http://schemas.microsoft.com/office/drawing/2014/main" id="{1A778343-27DD-3B3C-342F-1445C8CB6F6E}"/>
              </a:ext>
            </a:extLst>
          </p:cNvPr>
          <p:cNvPicPr>
            <a:picLocks noChangeAspect="1"/>
          </p:cNvPicPr>
          <p:nvPr/>
        </p:nvPicPr>
        <p:blipFill>
          <a:blip r:embed="rId3"/>
          <a:stretch>
            <a:fillRect/>
          </a:stretch>
        </p:blipFill>
        <p:spPr>
          <a:xfrm>
            <a:off x="5243414" y="2513985"/>
            <a:ext cx="2229825" cy="2410013"/>
          </a:xfrm>
          <a:prstGeom prst="rect">
            <a:avLst/>
          </a:prstGeom>
        </p:spPr>
      </p:pic>
    </p:spTree>
    <p:extLst>
      <p:ext uri="{BB962C8B-B14F-4D97-AF65-F5344CB8AC3E}">
        <p14:creationId xmlns:p14="http://schemas.microsoft.com/office/powerpoint/2010/main" val="41738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sp>
        <p:nvSpPr>
          <p:cNvPr id="2" name="AutoShape 10">
            <a:extLst>
              <a:ext uri="{FF2B5EF4-FFF2-40B4-BE49-F238E27FC236}">
                <a16:creationId xmlns:a16="http://schemas.microsoft.com/office/drawing/2014/main" id="{2C423D53-C523-0BD8-2202-4AEDA20CA12A}"/>
              </a:ext>
            </a:extLst>
          </p:cNvPr>
          <p:cNvSpPr>
            <a:spLocks noChangeArrowheads="1"/>
          </p:cNvSpPr>
          <p:nvPr/>
        </p:nvSpPr>
        <p:spPr bwMode="auto">
          <a:xfrm>
            <a:off x="534225" y="316421"/>
            <a:ext cx="7568915" cy="568325"/>
          </a:xfrm>
          <a:prstGeom prst="roundRect">
            <a:avLst>
              <a:gd name="adj" fmla="val 42181"/>
            </a:avLst>
          </a:prstGeom>
          <a:solidFill>
            <a:srgbClr val="FFFFFF"/>
          </a:solidFill>
          <a:ln w="19050" cap="rnd">
            <a:solidFill>
              <a:schemeClr val="accent1">
                <a:lumMod val="75000"/>
              </a:schemeClr>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b="1">
                <a:solidFill>
                  <a:srgbClr val="C00000"/>
                </a:solidFill>
                <a:latin typeface="Cambria" pitchFamily="18" charset="0"/>
                <a:cs typeface="Times New Roman" pitchFamily="18" charset="0"/>
              </a:rPr>
              <a:t>Biện pháp bảo vệ tài nguyên sinh vật</a:t>
            </a:r>
            <a:endParaRPr lang="en-US" altLang="en-US" sz="3000" b="1" dirty="0">
              <a:solidFill>
                <a:srgbClr val="C00000"/>
              </a:solidFill>
              <a:latin typeface="Cambria" pitchFamily="18" charset="0"/>
              <a:cs typeface="Times New Roman" pitchFamily="18" charset="0"/>
            </a:endParaRPr>
          </a:p>
        </p:txBody>
      </p:sp>
      <p:sp>
        <p:nvSpPr>
          <p:cNvPr id="3" name="Rounded Rectangle 27">
            <a:extLst>
              <a:ext uri="{FF2B5EF4-FFF2-40B4-BE49-F238E27FC236}">
                <a16:creationId xmlns:a16="http://schemas.microsoft.com/office/drawing/2014/main" id="{437A020E-A873-94AA-4953-410D8EF13F70}"/>
              </a:ext>
            </a:extLst>
          </p:cNvPr>
          <p:cNvSpPr/>
          <p:nvPr/>
        </p:nvSpPr>
        <p:spPr>
          <a:xfrm>
            <a:off x="1038326" y="1172126"/>
            <a:ext cx="4872250" cy="231724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Quản lí chặt chẽ rừng ở địa phương: Cán bộ kiểm lâm phối hợp với người dân nhằm quản lí diện tích rừng, các khu vực phân bố, đa dạng sinh học, hoạt động trồng, khai thác,...</a:t>
            </a:r>
          </a:p>
        </p:txBody>
      </p:sp>
      <p:sp>
        <p:nvSpPr>
          <p:cNvPr id="4" name="Rounded Rectangle 28">
            <a:extLst>
              <a:ext uri="{FF2B5EF4-FFF2-40B4-BE49-F238E27FC236}">
                <a16:creationId xmlns:a16="http://schemas.microsoft.com/office/drawing/2014/main" id="{29D43B45-DC6C-3770-165C-2F4271E2BBFF}"/>
              </a:ext>
            </a:extLst>
          </p:cNvPr>
          <p:cNvSpPr/>
          <p:nvPr/>
        </p:nvSpPr>
        <p:spPr>
          <a:xfrm>
            <a:off x="6806076" y="1172126"/>
            <a:ext cx="4973874" cy="231724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Lập kế hoạch khai thác, phục hồi, phát triển rừng thứ sinh, trồng rừng....</a:t>
            </a:r>
          </a:p>
        </p:txBody>
      </p:sp>
      <p:sp>
        <p:nvSpPr>
          <p:cNvPr id="5" name="Rounded Rectangle 29">
            <a:extLst>
              <a:ext uri="{FF2B5EF4-FFF2-40B4-BE49-F238E27FC236}">
                <a16:creationId xmlns:a16="http://schemas.microsoft.com/office/drawing/2014/main" id="{1C8C1C28-2BC2-73F7-0499-7EB27E2C3F4E}"/>
              </a:ext>
            </a:extLst>
          </p:cNvPr>
          <p:cNvSpPr/>
          <p:nvPr/>
        </p:nvSpPr>
        <p:spPr>
          <a:xfrm>
            <a:off x="1038326" y="4031594"/>
            <a:ext cx="4872250" cy="232056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Tăng cường nghiên cứu khoa học về rừng, địa hình, khí hậu, đa dạng sinh học...</a:t>
            </a:r>
            <a:endParaRPr lang="vi-VN" sz="2200" b="1" dirty="0">
              <a:solidFill>
                <a:srgbClr val="002060"/>
              </a:solidFill>
              <a:latin typeface="Cambria" pitchFamily="18" charset="0"/>
            </a:endParaRPr>
          </a:p>
        </p:txBody>
      </p:sp>
      <p:sp>
        <p:nvSpPr>
          <p:cNvPr id="6" name="Rounded Rectangle 30">
            <a:extLst>
              <a:ext uri="{FF2B5EF4-FFF2-40B4-BE49-F238E27FC236}">
                <a16:creationId xmlns:a16="http://schemas.microsoft.com/office/drawing/2014/main" id="{AB61483C-CC55-C228-CD95-A242783F8E2E}"/>
              </a:ext>
            </a:extLst>
          </p:cNvPr>
          <p:cNvSpPr/>
          <p:nvPr/>
        </p:nvSpPr>
        <p:spPr>
          <a:xfrm>
            <a:off x="6806076" y="4031594"/>
            <a:ext cx="4973874" cy="232056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Không phá, đốt rừng.</a:t>
            </a:r>
          </a:p>
        </p:txBody>
      </p:sp>
      <p:pic>
        <p:nvPicPr>
          <p:cNvPr id="8" name="Picture 7">
            <a:extLst>
              <a:ext uri="{FF2B5EF4-FFF2-40B4-BE49-F238E27FC236}">
                <a16:creationId xmlns:a16="http://schemas.microsoft.com/office/drawing/2014/main" id="{E77F8768-55B8-30E5-E95E-DA86F22C0593}"/>
              </a:ext>
            </a:extLst>
          </p:cNvPr>
          <p:cNvPicPr>
            <a:picLocks noChangeAspect="1"/>
          </p:cNvPicPr>
          <p:nvPr/>
        </p:nvPicPr>
        <p:blipFill>
          <a:blip r:embed="rId3"/>
          <a:stretch>
            <a:fillRect/>
          </a:stretch>
        </p:blipFill>
        <p:spPr>
          <a:xfrm>
            <a:off x="5208351" y="3053875"/>
            <a:ext cx="2515412" cy="1676941"/>
          </a:xfrm>
          <a:prstGeom prst="rect">
            <a:avLst/>
          </a:prstGeom>
        </p:spPr>
      </p:pic>
    </p:spTree>
    <p:extLst>
      <p:ext uri="{BB962C8B-B14F-4D97-AF65-F5344CB8AC3E}">
        <p14:creationId xmlns:p14="http://schemas.microsoft.com/office/powerpoint/2010/main" val="327015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pic>
        <p:nvPicPr>
          <p:cNvPr id="2" name="Picture 2" descr="http://thquangtrung.hoankiem.edu.vn/upload/29321/fck/files/5(1).png">
            <a:extLst>
              <a:ext uri="{FF2B5EF4-FFF2-40B4-BE49-F238E27FC236}">
                <a16:creationId xmlns:a16="http://schemas.microsoft.com/office/drawing/2014/main" id="{E1465D4A-003F-07D9-2BCA-4F10DEF38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56" y="848949"/>
            <a:ext cx="2669839" cy="18879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6FDED7-2297-B660-3114-D14E70454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43" y="2165814"/>
            <a:ext cx="3709828" cy="3558489"/>
          </a:xfrm>
          <a:prstGeom prst="rect">
            <a:avLst/>
          </a:prstGeom>
        </p:spPr>
      </p:pic>
      <p:sp>
        <p:nvSpPr>
          <p:cNvPr id="12" name="Rounded Rectangle 16">
            <a:extLst>
              <a:ext uri="{FF2B5EF4-FFF2-40B4-BE49-F238E27FC236}">
                <a16:creationId xmlns:a16="http://schemas.microsoft.com/office/drawing/2014/main" id="{E91283D5-DCE2-14DD-DBF2-E6BB920B59B7}"/>
              </a:ext>
            </a:extLst>
          </p:cNvPr>
          <p:cNvSpPr/>
          <p:nvPr/>
        </p:nvSpPr>
        <p:spPr>
          <a:xfrm>
            <a:off x="4822605" y="848949"/>
            <a:ext cx="6715335" cy="298994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00206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80B1F259-5FE0-7BAF-6960-B4E2839F3296}"/>
              </a:ext>
            </a:extLst>
          </p:cNvPr>
          <p:cNvSpPr txBox="1"/>
          <p:nvPr/>
        </p:nvSpPr>
        <p:spPr>
          <a:xfrm>
            <a:off x="4969683" y="878133"/>
            <a:ext cx="6447326" cy="2893100"/>
          </a:xfrm>
          <a:prstGeom prst="rect">
            <a:avLst/>
          </a:prstGeom>
          <a:noFill/>
        </p:spPr>
        <p:txBody>
          <a:bodyPr wrap="square" rtlCol="0">
            <a:spAutoFit/>
          </a:bodyPr>
          <a:lstStyle/>
          <a:p>
            <a:pPr lvl="0" algn="just"/>
            <a:r>
              <a:rPr lang="vi-VN" sz="2600" b="1" i="1">
                <a:solidFill>
                  <a:srgbClr val="002060"/>
                </a:solidFill>
                <a:latin typeface="Times New Roman" pitchFamily="18" charset="0"/>
                <a:cs typeface="Times New Roman" pitchFamily="18" charset="0"/>
              </a:rPr>
              <a:t>Dựa vào kế hoạch đã xây dựng, các nhóm tiến hành tuyên truyền những biện pháp bảo vệ tài nguyên tới người dân địa phương theo phương thức và địa điểm đã lựa chọn. Chia sẻ các hình ảnh, thông tin về những biện pháp bảo vệ tài nguyên và hoạt động tuyên truyền</a:t>
            </a:r>
            <a:endParaRPr lang="vi-VN" sz="2600" b="1" i="1" dirty="0">
              <a:solidFill>
                <a:srgbClr val="002060"/>
              </a:solidFill>
              <a:latin typeface="Times New Roman" pitchFamily="18" charset="0"/>
              <a:ea typeface="Nixie One"/>
              <a:cs typeface="Times New Roman" pitchFamily="18" charset="0"/>
              <a:sym typeface="Nixie One"/>
            </a:endParaRPr>
          </a:p>
        </p:txBody>
      </p:sp>
      <p:sp>
        <p:nvSpPr>
          <p:cNvPr id="14" name="Rounded Rectangle 16">
            <a:extLst>
              <a:ext uri="{FF2B5EF4-FFF2-40B4-BE49-F238E27FC236}">
                <a16:creationId xmlns:a16="http://schemas.microsoft.com/office/drawing/2014/main" id="{27A7397C-D3A6-F46C-B340-E0A95024390E}"/>
              </a:ext>
            </a:extLst>
          </p:cNvPr>
          <p:cNvSpPr/>
          <p:nvPr/>
        </p:nvSpPr>
        <p:spPr>
          <a:xfrm>
            <a:off x="4840635" y="4061468"/>
            <a:ext cx="6715335" cy="133385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00206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25000084-08AF-94E1-41AF-B4A18BB83A1C}"/>
              </a:ext>
            </a:extLst>
          </p:cNvPr>
          <p:cNvSpPr txBox="1"/>
          <p:nvPr/>
        </p:nvSpPr>
        <p:spPr>
          <a:xfrm>
            <a:off x="4921043" y="4236806"/>
            <a:ext cx="6447326" cy="892552"/>
          </a:xfrm>
          <a:prstGeom prst="rect">
            <a:avLst/>
          </a:prstGeom>
          <a:noFill/>
        </p:spPr>
        <p:txBody>
          <a:bodyPr wrap="square" rtlCol="0">
            <a:spAutoFit/>
          </a:bodyPr>
          <a:lstStyle/>
          <a:p>
            <a:pPr lvl="0" algn="ctr"/>
            <a:r>
              <a:rPr lang="vi-VN" sz="2600" b="1" i="1">
                <a:solidFill>
                  <a:srgbClr val="002060"/>
                </a:solidFill>
                <a:latin typeface="Times New Roman" pitchFamily="18" charset="0"/>
                <a:cs typeface="Times New Roman" pitchFamily="18" charset="0"/>
              </a:rPr>
              <a:t>Chia sẻ về kết quả tuyên truyền các biện pháp bảo vệ tài nguyên ở địa phương</a:t>
            </a:r>
            <a:endParaRPr lang="vi-VN" sz="2600" b="1" i="1" dirty="0">
              <a:solidFill>
                <a:srgbClr val="002060"/>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13207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5AB16770-2F1D-66AF-EEB6-8B6C834F2741}"/>
              </a:ext>
            </a:extLst>
          </p:cNvPr>
          <p:cNvSpPr/>
          <p:nvPr/>
        </p:nvSpPr>
        <p:spPr>
          <a:xfrm>
            <a:off x="746850" y="404826"/>
            <a:ext cx="11150221" cy="63286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K</a:t>
            </a:r>
            <a:r>
              <a:rPr lang="vi-VN" sz="3200" b="1">
                <a:solidFill>
                  <a:srgbClr val="FF0000"/>
                </a:solidFill>
                <a:latin typeface="Times New Roman" pitchFamily="18" charset="0"/>
                <a:cs typeface="Times New Roman" pitchFamily="18" charset="0"/>
              </a:rPr>
              <a:t>ế hoạch tuyên truyền biện pháp bảo vệ tài nguyên</a:t>
            </a:r>
            <a:endParaRPr lang="en-US" sz="3200" b="1">
              <a:solidFill>
                <a:srgbClr val="FF0000"/>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126BF6F6-C35D-34D1-63A8-2DFCE334BD9F}"/>
              </a:ext>
            </a:extLst>
          </p:cNvPr>
          <p:cNvSpPr/>
          <p:nvPr/>
        </p:nvSpPr>
        <p:spPr>
          <a:xfrm>
            <a:off x="746849" y="1296055"/>
            <a:ext cx="51588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Thành viên nhó</a:t>
            </a:r>
            <a:r>
              <a:rPr lang="en-US" sz="2400" b="1">
                <a:solidFill>
                  <a:srgbClr val="002060"/>
                </a:solidFill>
                <a:latin typeface="Times New Roman" pitchFamily="18" charset="0"/>
                <a:cs typeface="Times New Roman" pitchFamily="18" charset="0"/>
              </a:rPr>
              <a:t>m</a:t>
            </a:r>
            <a:endParaRPr lang="vi-VN" sz="2400" b="1">
              <a:solidFill>
                <a:srgbClr val="00206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71DA7B3A-BD13-975D-B8F4-AC6570BBE113}"/>
              </a:ext>
            </a:extLst>
          </p:cNvPr>
          <p:cNvSpPr/>
          <p:nvPr/>
        </p:nvSpPr>
        <p:spPr>
          <a:xfrm>
            <a:off x="746848" y="2114920"/>
            <a:ext cx="51588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Địa điểm thực hiện</a:t>
            </a:r>
            <a:endParaRPr lang="en-US" sz="2400" b="1">
              <a:solidFill>
                <a:srgbClr val="002060"/>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4FFA5B0F-DCC7-28B8-8E0E-2F7B579EFCC4}"/>
              </a:ext>
            </a:extLst>
          </p:cNvPr>
          <p:cNvSpPr/>
          <p:nvPr/>
        </p:nvSpPr>
        <p:spPr>
          <a:xfrm>
            <a:off x="746847" y="2933785"/>
            <a:ext cx="51588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Thời gian thực hiện</a:t>
            </a:r>
            <a:endParaRPr lang="en-US" sz="2400" b="1">
              <a:solidFill>
                <a:srgbClr val="00206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B29EB112-E3A9-D2F7-AF63-93E6AFB84494}"/>
              </a:ext>
            </a:extLst>
          </p:cNvPr>
          <p:cNvSpPr/>
          <p:nvPr/>
        </p:nvSpPr>
        <p:spPr>
          <a:xfrm>
            <a:off x="746846" y="3752650"/>
            <a:ext cx="51588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Mục tiêu tuyên truyền</a:t>
            </a:r>
            <a:endParaRPr lang="en-US" sz="2400" b="1">
              <a:solidFill>
                <a:srgbClr val="00206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8BE8993B-50F5-638C-9E35-A54E76E704BE}"/>
              </a:ext>
            </a:extLst>
          </p:cNvPr>
          <p:cNvSpPr/>
          <p:nvPr/>
        </p:nvSpPr>
        <p:spPr>
          <a:xfrm>
            <a:off x="746845" y="4571515"/>
            <a:ext cx="51588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Đối tượng tuyên truyền</a:t>
            </a:r>
          </a:p>
        </p:txBody>
      </p:sp>
      <p:pic>
        <p:nvPicPr>
          <p:cNvPr id="8" name="Picture 2">
            <a:extLst>
              <a:ext uri="{FF2B5EF4-FFF2-40B4-BE49-F238E27FC236}">
                <a16:creationId xmlns:a16="http://schemas.microsoft.com/office/drawing/2014/main" id="{62FCDAC1-DB59-BE17-D17C-C533BD54A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56" y="3438754"/>
            <a:ext cx="4227278" cy="262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A204F213-2FEC-4CE7-A16F-A1F405A404E8}"/>
              </a:ext>
            </a:extLst>
          </p:cNvPr>
          <p:cNvSpPr/>
          <p:nvPr/>
        </p:nvSpPr>
        <p:spPr>
          <a:xfrm>
            <a:off x="749117" y="5419963"/>
            <a:ext cx="51588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Những nội dung cần tuyên truyền</a:t>
            </a:r>
          </a:p>
        </p:txBody>
      </p:sp>
      <p:sp>
        <p:nvSpPr>
          <p:cNvPr id="10" name="Rectangle 9">
            <a:extLst>
              <a:ext uri="{FF2B5EF4-FFF2-40B4-BE49-F238E27FC236}">
                <a16:creationId xmlns:a16="http://schemas.microsoft.com/office/drawing/2014/main" id="{DC7FB9CB-588B-8C63-7A5F-E2448A1BC512}"/>
              </a:ext>
            </a:extLst>
          </p:cNvPr>
          <p:cNvSpPr/>
          <p:nvPr/>
        </p:nvSpPr>
        <p:spPr>
          <a:xfrm>
            <a:off x="6448081" y="1296054"/>
            <a:ext cx="5448989"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Hình thức tuyên truyền</a:t>
            </a:r>
          </a:p>
        </p:txBody>
      </p:sp>
      <p:sp>
        <p:nvSpPr>
          <p:cNvPr id="11" name="Rectangle 10">
            <a:extLst>
              <a:ext uri="{FF2B5EF4-FFF2-40B4-BE49-F238E27FC236}">
                <a16:creationId xmlns:a16="http://schemas.microsoft.com/office/drawing/2014/main" id="{553F12EC-12AC-8750-63B9-BBD5D863479D}"/>
              </a:ext>
            </a:extLst>
          </p:cNvPr>
          <p:cNvSpPr/>
          <p:nvPr/>
        </p:nvSpPr>
        <p:spPr>
          <a:xfrm>
            <a:off x="6450353" y="2144502"/>
            <a:ext cx="5448989"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Phân công nhiệm vụ cho các thành viên</a:t>
            </a:r>
          </a:p>
        </p:txBody>
      </p:sp>
    </p:spTree>
    <p:extLst>
      <p:ext uri="{BB962C8B-B14F-4D97-AF65-F5344CB8AC3E}">
        <p14:creationId xmlns:p14="http://schemas.microsoft.com/office/powerpoint/2010/main" val="13239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3000" t="-24000" r="-15000" b="-24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D665D-9476-6480-3234-78CE50458C66}"/>
              </a:ext>
            </a:extLst>
          </p:cNvPr>
          <p:cNvPicPr>
            <a:picLocks noChangeAspect="1"/>
          </p:cNvPicPr>
          <p:nvPr/>
        </p:nvPicPr>
        <p:blipFill rotWithShape="1">
          <a:blip r:embed="rId3"/>
          <a:srcRect b="17303"/>
          <a:stretch/>
        </p:blipFill>
        <p:spPr bwMode="auto">
          <a:xfrm>
            <a:off x="1196502" y="259309"/>
            <a:ext cx="10077534" cy="63393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2578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4810</TotalTime>
  <Words>726</Words>
  <Application>Microsoft Office PowerPoint</Application>
  <PresentationFormat>Màn hình rộng</PresentationFormat>
  <Paragraphs>61</Paragraphs>
  <Slides>12</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12</vt:i4>
      </vt:variant>
    </vt:vector>
  </HeadingPairs>
  <TitlesOfParts>
    <vt:vector size="18" baseType="lpstr">
      <vt:lpstr>Calibri Light</vt:lpstr>
      <vt:lpstr>Cambria</vt:lpstr>
      <vt:lpstr>Arial</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500</cp:revision>
  <dcterms:created xsi:type="dcterms:W3CDTF">2018-05-10T00:06:18Z</dcterms:created>
  <dcterms:modified xsi:type="dcterms:W3CDTF">2024-10-20T15:46:31Z</dcterms:modified>
</cp:coreProperties>
</file>