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9.jpg" ContentType="image/jpeg"/>
  <Override PartName="/ppt/media/image21.jpg" ContentType="image/jpeg"/>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301" r:id="rId2"/>
    <p:sldId id="590" r:id="rId3"/>
    <p:sldId id="498" r:id="rId4"/>
    <p:sldId id="553" r:id="rId5"/>
    <p:sldId id="592" r:id="rId6"/>
    <p:sldId id="593" r:id="rId7"/>
    <p:sldId id="594" r:id="rId8"/>
    <p:sldId id="596" r:id="rId9"/>
    <p:sldId id="597" r:id="rId10"/>
    <p:sldId id="595" r:id="rId11"/>
    <p:sldId id="528" r:id="rId12"/>
    <p:sldId id="588" r:id="rId13"/>
    <p:sldId id="598" r:id="rId14"/>
    <p:sldId id="599" r:id="rId15"/>
    <p:sldId id="562" r:id="rId16"/>
    <p:sldId id="600" r:id="rId17"/>
    <p:sldId id="48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810"/>
    <a:srgbClr val="1F0ABC"/>
    <a:srgbClr val="FDDFFC"/>
    <a:srgbClr val="FAD9C2"/>
    <a:srgbClr val="DFDBFD"/>
    <a:srgbClr val="E9BDFF"/>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309203" y="430828"/>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CHỦ ĐỀ 4</a:t>
            </a:r>
          </a:p>
        </p:txBody>
      </p:sp>
      <p:sp>
        <p:nvSpPr>
          <p:cNvPr id="4" name="Rectangle 3"/>
          <p:cNvSpPr/>
          <p:nvPr/>
        </p:nvSpPr>
        <p:spPr>
          <a:xfrm>
            <a:off x="1353859" y="2946290"/>
            <a:ext cx="7298821" cy="2526461"/>
          </a:xfrm>
          <a:prstGeom prst="rect">
            <a:avLst/>
          </a:prstGeom>
          <a:noFill/>
        </p:spPr>
        <p:txBody>
          <a:bodyPr wrap="none" lIns="91440" tIns="45720" rIns="91440" bIns="45720">
            <a:prstTxWarp prst="textArchUp">
              <a:avLst/>
            </a:prstTxWarp>
            <a:spAutoFit/>
          </a:bodyPr>
          <a:lstStyle/>
          <a:p>
            <a:pPr algn="ctr"/>
            <a:r>
              <a:rPr lang="en-US" sz="7000" b="1" cap="none" spc="300">
                <a:ln w="11430" cmpd="sng">
                  <a:solidFill>
                    <a:schemeClr val="accent1">
                      <a:tint val="10000"/>
                    </a:schemeClr>
                  </a:solidFill>
                  <a:prstDash val="solid"/>
                  <a:miter lim="800000"/>
                </a:ln>
                <a:solidFill>
                  <a:srgbClr val="1F0ABC"/>
                </a:solidFill>
                <a:effectLst>
                  <a:glow rad="45500">
                    <a:schemeClr val="accent1">
                      <a:satMod val="220000"/>
                      <a:alpha val="35000"/>
                    </a:schemeClr>
                  </a:glow>
                </a:effectLst>
                <a:latin typeface="Times New Roman" pitchFamily="18" charset="0"/>
                <a:cs typeface="Times New Roman" pitchFamily="18" charset="0"/>
              </a:rPr>
              <a:t>THAM GIA TỔ CHỨC</a:t>
            </a:r>
          </a:p>
          <a:p>
            <a:pPr algn="ctr"/>
            <a:r>
              <a:rPr lang="en-US" sz="7000" b="1" spc="300">
                <a:ln w="11430" cmpd="sng">
                  <a:solidFill>
                    <a:schemeClr val="accent1">
                      <a:tint val="10000"/>
                    </a:schemeClr>
                  </a:solidFill>
                  <a:prstDash val="solid"/>
                  <a:miter lim="800000"/>
                </a:ln>
                <a:solidFill>
                  <a:srgbClr val="1F0ABC"/>
                </a:solidFill>
                <a:effectLst>
                  <a:glow rad="45500">
                    <a:schemeClr val="accent1">
                      <a:satMod val="220000"/>
                      <a:alpha val="35000"/>
                    </a:schemeClr>
                  </a:glow>
                </a:effectLst>
                <a:latin typeface="Times New Roman" pitchFamily="18" charset="0"/>
                <a:cs typeface="Times New Roman" pitchFamily="18" charset="0"/>
              </a:rPr>
              <a:t>CUỘC SỐNG GIA ĐÌNH</a:t>
            </a:r>
            <a:endParaRPr lang="en-US" sz="7000" b="1" cap="none" spc="300">
              <a:ln w="11430" cmpd="sng">
                <a:solidFill>
                  <a:schemeClr val="accent1">
                    <a:tint val="10000"/>
                  </a:schemeClr>
                </a:solidFill>
                <a:prstDash val="solid"/>
                <a:miter lim="800000"/>
              </a:ln>
              <a:solidFill>
                <a:srgbClr val="1F0ABC"/>
              </a:solidFill>
              <a:effectLst>
                <a:glow rad="45500">
                  <a:schemeClr val="accent1">
                    <a:satMod val="220000"/>
                    <a:alpha val="35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2</a:t>
            </a:r>
            <a:endParaRPr lang="en-US" sz="2600" b="1" dirty="0">
              <a:solidFill>
                <a:srgbClr val="0000CC"/>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92428" y="1862847"/>
            <a:ext cx="2957441" cy="351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6"/>
          <p:cNvGrpSpPr>
            <a:grpSpLocks/>
          </p:cNvGrpSpPr>
          <p:nvPr/>
        </p:nvGrpSpPr>
        <p:grpSpPr bwMode="auto">
          <a:xfrm>
            <a:off x="941813" y="1145254"/>
            <a:ext cx="1408923" cy="4776681"/>
            <a:chOff x="1295400" y="2786058"/>
            <a:chExt cx="1753450" cy="1751017"/>
          </a:xfrm>
        </p:grpSpPr>
        <p:grpSp>
          <p:nvGrpSpPr>
            <p:cNvPr id="5" name="Group 6"/>
            <p:cNvGrpSpPr>
              <a:grpSpLocks/>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8"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6"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9"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85868" y="843776"/>
            <a:ext cx="6483219" cy="5649416"/>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778" y="1273160"/>
            <a:ext cx="1847397" cy="11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496334" y="2237654"/>
            <a:ext cx="4302241" cy="3046988"/>
          </a:xfrm>
          <a:prstGeom prst="rect">
            <a:avLst/>
          </a:prstGeom>
        </p:spPr>
        <p:txBody>
          <a:bodyPr wrap="square">
            <a:spAutoFit/>
          </a:bodyPr>
          <a:lstStyle/>
          <a:p>
            <a:pPr algn="ctr"/>
            <a:r>
              <a:rPr lang="vi-VN" sz="3200" b="1" i="1">
                <a:solidFill>
                  <a:srgbClr val="002060"/>
                </a:solidFill>
                <a:latin typeface="+mj-lt"/>
                <a:cs typeface="Arial" pitchFamily="34" charset="0"/>
              </a:rPr>
              <a:t>Em hãy chia sẻ về một tình huống mà em đã tham gia hóa giải hoặc kể lại cách hoá giải của người khác mà mình được chứng kiến?</a:t>
            </a:r>
            <a:endParaRPr lang="en-US" sz="32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22317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1719618" y="2058652"/>
            <a:ext cx="8516204" cy="2400657"/>
          </a:xfrm>
          <a:prstGeom prst="rect">
            <a:avLst/>
          </a:prstGeom>
          <a:noFill/>
        </p:spPr>
        <p:txBody>
          <a:bodyPr wrap="square" rtlCol="0">
            <a:spAutoFit/>
          </a:bodyPr>
          <a:lstStyle/>
          <a:p>
            <a:pPr algn="ctr"/>
            <a:r>
              <a:rPr lang="en-US" sz="5000" b="1">
                <a:solidFill>
                  <a:srgbClr val="FF0000"/>
                </a:solidFill>
                <a:latin typeface="Times New Roman" pitchFamily="18" charset="0"/>
                <a:cs typeface="Times New Roman" pitchFamily="18" charset="0"/>
                <a:sym typeface="Nixie One"/>
              </a:rPr>
              <a:t>NHIỆM VỤ 6</a:t>
            </a:r>
          </a:p>
          <a:p>
            <a:pPr algn="ctr"/>
            <a:r>
              <a:rPr lang="vi-VN" sz="5000" b="1">
                <a:solidFill>
                  <a:srgbClr val="1F0ABC"/>
                </a:solidFill>
                <a:latin typeface="Times New Roman" pitchFamily="18" charset="0"/>
                <a:ea typeface="Nixie One"/>
                <a:cs typeface="Times New Roman" pitchFamily="18" charset="0"/>
                <a:sym typeface="Nixie One"/>
              </a:rPr>
              <a:t>Tổ chức hoạt động chia sẻ, kết nối trong gia đình</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4331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6 - HOẠT ĐỘNG 1</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4" name="Rounded Rectangle 3"/>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4735842" y="1753564"/>
            <a:ext cx="6887505" cy="1431161"/>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Em hãy thiết kế các hoạt động phù hợp để chia sẻ, kết nối các thành viên trong gia đình.</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6" name="Rounded Rectangle 5"/>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44" y="3671405"/>
            <a:ext cx="2997529" cy="23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219" y="3507632"/>
            <a:ext cx="6284900" cy="3138828"/>
          </a:xfrm>
          <a:prstGeom prst="rect">
            <a:avLst/>
          </a:prstGeom>
        </p:spPr>
      </p:pic>
    </p:spTree>
    <p:extLst>
      <p:ext uri="{BB962C8B-B14F-4D97-AF65-F5344CB8AC3E}">
        <p14:creationId xmlns:p14="http://schemas.microsoft.com/office/powerpoint/2010/main" val="549864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6 - HOẠT ĐỘNG 1</a:t>
            </a:r>
            <a:endParaRPr lang="en-US" sz="2600" b="1" dirty="0">
              <a:solidFill>
                <a:srgbClr val="0000CC"/>
              </a:solidFill>
              <a:latin typeface="Times New Roman" pitchFamily="18" charset="0"/>
              <a:cs typeface="Times New Roman" pitchFamily="18" charset="0"/>
            </a:endParaRPr>
          </a:p>
        </p:txBody>
      </p:sp>
      <p:sp>
        <p:nvSpPr>
          <p:cNvPr id="9" name="Rectangle 8"/>
          <p:cNvSpPr/>
          <p:nvPr/>
        </p:nvSpPr>
        <p:spPr>
          <a:xfrm>
            <a:off x="6512256" y="1960981"/>
            <a:ext cx="4772321"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Tham dự những dịp quan trọng của các thành viên trong gia đình</a:t>
            </a:r>
            <a:endParaRPr lang="en-US" sz="2400" b="1">
              <a:solidFill>
                <a:srgbClr val="002060"/>
              </a:solidFill>
              <a:latin typeface="Times New Roman" pitchFamily="18" charset="0"/>
              <a:cs typeface="Times New Roman" pitchFamily="18" charset="0"/>
            </a:endParaRPr>
          </a:p>
        </p:txBody>
      </p:sp>
      <p:sp>
        <p:nvSpPr>
          <p:cNvPr id="12" name="Rectangle 11"/>
          <p:cNvSpPr/>
          <p:nvPr/>
        </p:nvSpPr>
        <p:spPr>
          <a:xfrm>
            <a:off x="832512" y="3626069"/>
            <a:ext cx="4772321"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Tổ chức đi chơi, tham quan vào các dịp nghỉ lễ</a:t>
            </a:r>
            <a:endParaRPr lang="en-US" sz="2400" b="1">
              <a:solidFill>
                <a:srgbClr val="002060"/>
              </a:solidFill>
              <a:latin typeface="Times New Roman" pitchFamily="18" charset="0"/>
              <a:cs typeface="Times New Roman" pitchFamily="18" charset="0"/>
            </a:endParaRPr>
          </a:p>
        </p:txBody>
      </p:sp>
      <p:sp>
        <p:nvSpPr>
          <p:cNvPr id="13" name="Rectangle 12"/>
          <p:cNvSpPr/>
          <p:nvPr/>
        </p:nvSpPr>
        <p:spPr>
          <a:xfrm>
            <a:off x="832513" y="2024721"/>
            <a:ext cx="4772321" cy="78671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Tham gia bữa cơm gia đình, trò chuyện, trao đổi</a:t>
            </a:r>
            <a:endParaRPr lang="en-US" sz="2400" b="1">
              <a:solidFill>
                <a:srgbClr val="002060"/>
              </a:solidFill>
              <a:latin typeface="Times New Roman" pitchFamily="18" charset="0"/>
              <a:cs typeface="Times New Roman" pitchFamily="18" charset="0"/>
            </a:endParaRPr>
          </a:p>
        </p:txBody>
      </p:sp>
      <p:sp>
        <p:nvSpPr>
          <p:cNvPr id="15" name="Rectangle 14"/>
          <p:cNvSpPr/>
          <p:nvPr/>
        </p:nvSpPr>
        <p:spPr>
          <a:xfrm>
            <a:off x="832513" y="2993615"/>
            <a:ext cx="4772321" cy="4570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Cùng xem phim, ca nhạc</a:t>
            </a:r>
            <a:endParaRPr lang="en-US" sz="2400" b="1">
              <a:solidFill>
                <a:srgbClr val="002060"/>
              </a:solidFill>
              <a:latin typeface="Times New Roman" pitchFamily="18" charset="0"/>
              <a:cs typeface="Times New Roman" pitchFamily="18" charset="0"/>
            </a:endParaRPr>
          </a:p>
        </p:txBody>
      </p:sp>
      <p:sp>
        <p:nvSpPr>
          <p:cNvPr id="16" name="Rectangle 15"/>
          <p:cNvSpPr/>
          <p:nvPr/>
        </p:nvSpPr>
        <p:spPr>
          <a:xfrm>
            <a:off x="832513" y="4731429"/>
            <a:ext cx="4772321" cy="4570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Cùng thăm hỏi họ hàng, chúc Tết</a:t>
            </a:r>
          </a:p>
        </p:txBody>
      </p:sp>
      <p:pic>
        <p:nvPicPr>
          <p:cNvPr id="18" name="Picture 17">
            <a:extLst>
              <a:ext uri="{FF2B5EF4-FFF2-40B4-BE49-F238E27FC236}">
                <a16:creationId xmlns:a16="http://schemas.microsoft.com/office/drawing/2014/main" id="{A8B2BBF6-248A-4D00-91AF-40C4D5AC32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912"/>
          <a:stretch/>
        </p:blipFill>
        <p:spPr>
          <a:xfrm flipH="1">
            <a:off x="832513" y="721420"/>
            <a:ext cx="11359486" cy="1086767"/>
          </a:xfrm>
          <a:prstGeom prst="rect">
            <a:avLst/>
          </a:prstGeom>
        </p:spPr>
      </p:pic>
      <p:sp>
        <p:nvSpPr>
          <p:cNvPr id="19" name="TextBox 18">
            <a:extLst>
              <a:ext uri="{FF2B5EF4-FFF2-40B4-BE49-F238E27FC236}">
                <a16:creationId xmlns:a16="http://schemas.microsoft.com/office/drawing/2014/main" id="{23E28E47-60F9-423C-B866-1FA8E553999F}"/>
              </a:ext>
            </a:extLst>
          </p:cNvPr>
          <p:cNvSpPr txBox="1"/>
          <p:nvPr/>
        </p:nvSpPr>
        <p:spPr>
          <a:xfrm>
            <a:off x="1146412" y="782359"/>
            <a:ext cx="10372297" cy="984885"/>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Các hoạt động phù hợp để chia sẻ, kết nối các thành viên trong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Rectangle 19"/>
          <p:cNvSpPr/>
          <p:nvPr/>
        </p:nvSpPr>
        <p:spPr>
          <a:xfrm>
            <a:off x="832513" y="5345580"/>
            <a:ext cx="4772321" cy="78226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Cùng tham gia làm việc nhà, hỗ trợ nhau trong công việc</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857" y="3147110"/>
            <a:ext cx="4273127" cy="2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674" y="3222164"/>
            <a:ext cx="4276725" cy="290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56" y="3492516"/>
            <a:ext cx="4622728" cy="263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274" y="3227252"/>
            <a:ext cx="4429125" cy="300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111" y="3169951"/>
            <a:ext cx="5004618" cy="306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111" y="3169951"/>
            <a:ext cx="5022598" cy="306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290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barn(inVertical)">
                                      <p:cBhvr>
                                        <p:cTn id="15" dur="500"/>
                                        <p:tgtEl>
                                          <p:spTgt spid="2355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barn(inVertical)">
                                      <p:cBhvr>
                                        <p:cTn id="23" dur="500"/>
                                        <p:tgtEl>
                                          <p:spTgt spid="235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557"/>
                                        </p:tgtEl>
                                        <p:attrNameLst>
                                          <p:attrName>style.visibility</p:attrName>
                                        </p:attrNameLst>
                                      </p:cBhvr>
                                      <p:to>
                                        <p:strVal val="visible"/>
                                      </p:to>
                                    </p:set>
                                    <p:animEffect transition="in" filter="barn(inVertical)">
                                      <p:cBhvr>
                                        <p:cTn id="31" dur="500"/>
                                        <p:tgtEl>
                                          <p:spTgt spid="2355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3558"/>
                                        </p:tgtEl>
                                        <p:attrNameLst>
                                          <p:attrName>style.visibility</p:attrName>
                                        </p:attrNameLst>
                                      </p:cBhvr>
                                      <p:to>
                                        <p:strVal val="visible"/>
                                      </p:to>
                                    </p:set>
                                    <p:animEffect transition="in" filter="barn(inVertical)">
                                      <p:cBhvr>
                                        <p:cTn id="39" dur="500"/>
                                        <p:tgtEl>
                                          <p:spTgt spid="2355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3559"/>
                                        </p:tgtEl>
                                        <p:attrNameLst>
                                          <p:attrName>style.visibility</p:attrName>
                                        </p:attrNameLst>
                                      </p:cBhvr>
                                      <p:to>
                                        <p:strVal val="visible"/>
                                      </p:to>
                                    </p:set>
                                    <p:animEffect transition="in" filter="barn(inVertical)">
                                      <p:cBhvr>
                                        <p:cTn id="47" dur="500"/>
                                        <p:tgtEl>
                                          <p:spTgt spid="2355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6 - HOẠT ĐỘNG 2</a:t>
            </a:r>
            <a:endParaRPr lang="en-US" sz="2600" b="1" dirty="0">
              <a:solidFill>
                <a:srgbClr val="0000CC"/>
              </a:solidFill>
              <a:latin typeface="Times New Roman" pitchFamily="18" charset="0"/>
              <a:cs typeface="Times New Roman" pitchFamily="18"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57" y="3636400"/>
            <a:ext cx="2737118" cy="306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780176" y="1880457"/>
            <a:ext cx="2837499"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Nhiệm vụ </a:t>
            </a:r>
          </a:p>
          <a:p>
            <a:pPr algn="ctr"/>
            <a:r>
              <a:rPr lang="en-US" sz="3600" b="1">
                <a:solidFill>
                  <a:schemeClr val="bg1"/>
                </a:solidFill>
                <a:latin typeface="Times New Roman" pitchFamily="18" charset="0"/>
                <a:cs typeface="Times New Roman" pitchFamily="18" charset="0"/>
              </a:rPr>
              <a:t>cá nhân</a:t>
            </a:r>
          </a:p>
        </p:txBody>
      </p:sp>
      <p:sp>
        <p:nvSpPr>
          <p:cNvPr id="22" name="Rounded Rectangle 21"/>
          <p:cNvSpPr/>
          <p:nvPr/>
        </p:nvSpPr>
        <p:spPr>
          <a:xfrm>
            <a:off x="4612285" y="1741526"/>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4510687" y="1936184"/>
            <a:ext cx="7347485" cy="1384995"/>
          </a:xfrm>
          <a:prstGeom prst="rect">
            <a:avLst/>
          </a:prstGeom>
          <a:noFill/>
        </p:spPr>
        <p:txBody>
          <a:bodyPr wrap="square" rtlCol="0">
            <a:spAutoFit/>
          </a:bodyPr>
          <a:lstStyle/>
          <a:p>
            <a:pPr lvl="0" algn="ctr"/>
            <a:r>
              <a:rPr lang="vi-VN" sz="2800" b="1" i="1">
                <a:solidFill>
                  <a:srgbClr val="002060"/>
                </a:solidFill>
                <a:latin typeface="Times New Roman" pitchFamily="18" charset="0"/>
                <a:cs typeface="Times New Roman" pitchFamily="18" charset="0"/>
              </a:rPr>
              <a:t>Thường xuyên thực hiện các hoạt động chia sẻ, kết nối các thành viên trong gia đình phù hợp ở gia đình em</a:t>
            </a:r>
            <a:endParaRPr lang="vi-VN" sz="2700" b="1" i="1" dirty="0">
              <a:solidFill>
                <a:srgbClr val="002060"/>
              </a:solidFill>
              <a:latin typeface="Times New Roman" pitchFamily="18" charset="0"/>
              <a:ea typeface="Nixie One"/>
              <a:cs typeface="Times New Roman" pitchFamily="18" charset="0"/>
              <a:sym typeface="Nixie One"/>
            </a:endParaRPr>
          </a:p>
        </p:txBody>
      </p:sp>
      <p:sp>
        <p:nvSpPr>
          <p:cNvPr id="24" name="Rounded Rectangle 23"/>
          <p:cNvSpPr/>
          <p:nvPr/>
        </p:nvSpPr>
        <p:spPr>
          <a:xfrm>
            <a:off x="6957854" y="124025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25" name="Rounded Rectangle 24"/>
          <p:cNvSpPr/>
          <p:nvPr/>
        </p:nvSpPr>
        <p:spPr>
          <a:xfrm>
            <a:off x="4612285" y="446295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TextBox 25"/>
          <p:cNvSpPr txBox="1"/>
          <p:nvPr/>
        </p:nvSpPr>
        <p:spPr>
          <a:xfrm>
            <a:off x="4767468" y="4715668"/>
            <a:ext cx="6887505" cy="1384995"/>
          </a:xfrm>
          <a:prstGeom prst="rect">
            <a:avLst/>
          </a:prstGeom>
          <a:noFill/>
        </p:spPr>
        <p:txBody>
          <a:bodyPr wrap="square" rtlCol="0">
            <a:spAutoFit/>
          </a:bodyPr>
          <a:lstStyle/>
          <a:p>
            <a:pPr lvl="0" algn="ctr"/>
            <a:r>
              <a:rPr lang="vi-VN" sz="2800" b="1" i="1">
                <a:solidFill>
                  <a:srgbClr val="002060"/>
                </a:solidFill>
                <a:latin typeface="Times New Roman" pitchFamily="18" charset="0"/>
                <a:cs typeface="Times New Roman" pitchFamily="18" charset="0"/>
              </a:rPr>
              <a:t>Chia sẻ cảm xúc của em và các thành viên trong gia đình khi thực hiện được các hoạt động chia sẻ, kết nối</a:t>
            </a:r>
            <a:endParaRPr lang="vi-VN" sz="2700" b="1" i="1" dirty="0">
              <a:solidFill>
                <a:srgbClr val="002060"/>
              </a:solidFill>
              <a:latin typeface="Times New Roman" pitchFamily="18" charset="0"/>
              <a:ea typeface="Nixie One"/>
              <a:cs typeface="Times New Roman" pitchFamily="18" charset="0"/>
              <a:sym typeface="Nixie One"/>
            </a:endParaRPr>
          </a:p>
        </p:txBody>
      </p:sp>
      <p:sp>
        <p:nvSpPr>
          <p:cNvPr id="27" name="Rounded Rectangle 26"/>
          <p:cNvSpPr/>
          <p:nvPr/>
        </p:nvSpPr>
        <p:spPr>
          <a:xfrm>
            <a:off x="6957854" y="3961685"/>
            <a:ext cx="2751793"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spTree>
    <p:extLst>
      <p:ext uri="{BB962C8B-B14F-4D97-AF65-F5344CB8AC3E}">
        <p14:creationId xmlns:p14="http://schemas.microsoft.com/office/powerpoint/2010/main" val="2064598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animBg="1"/>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1924335" y="1881233"/>
            <a:ext cx="7970292" cy="2862322"/>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4</a:t>
            </a:r>
          </a:p>
        </p:txBody>
      </p:sp>
    </p:spTree>
    <p:extLst>
      <p:ext uri="{BB962C8B-B14F-4D97-AF65-F5344CB8AC3E}">
        <p14:creationId xmlns:p14="http://schemas.microsoft.com/office/powerpoint/2010/main" val="6926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grpSp>
        <p:nvGrpSpPr>
          <p:cNvPr id="11" name="组合 36"/>
          <p:cNvGrpSpPr>
            <a:grpSpLocks/>
          </p:cNvGrpSpPr>
          <p:nvPr/>
        </p:nvGrpSpPr>
        <p:grpSpPr bwMode="auto">
          <a:xfrm>
            <a:off x="803959" y="786528"/>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42416" y="1415034"/>
            <a:ext cx="2599418" cy="3055257"/>
          </a:xfrm>
          <a:prstGeom prst="rect">
            <a:avLst/>
          </a:prstGeom>
        </p:spPr>
      </p:pic>
      <p:sp>
        <p:nvSpPr>
          <p:cNvPr id="19" name="Cloud Callout 15">
            <a:extLst>
              <a:ext uri="{FF2B5EF4-FFF2-40B4-BE49-F238E27FC236}">
                <a16:creationId xmlns:a16="http://schemas.microsoft.com/office/drawing/2014/main" id="{5BE95668-11B8-4B85-A70B-D8E27EE7CA2B}"/>
              </a:ext>
            </a:extLst>
          </p:cNvPr>
          <p:cNvSpPr/>
          <p:nvPr/>
        </p:nvSpPr>
        <p:spPr>
          <a:xfrm rot="20762210">
            <a:off x="6238195" y="348196"/>
            <a:ext cx="5535576" cy="269934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0" name="Rectangle 19"/>
          <p:cNvSpPr/>
          <p:nvPr/>
        </p:nvSpPr>
        <p:spPr>
          <a:xfrm rot="20362634">
            <a:off x="6586584" y="814624"/>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Những trải nghiệm em thấy có ý nghĩa trong chủ đề</a:t>
            </a:r>
            <a:endParaRPr lang="en-US" sz="3200" b="1" i="1">
              <a:solidFill>
                <a:srgbClr val="C00000"/>
              </a:solidFill>
              <a:latin typeface="Times New Roman" pitchFamily="18" charset="0"/>
              <a:cs typeface="Times New Roman" pitchFamily="18" charset="0"/>
            </a:endParaRPr>
          </a:p>
        </p:txBody>
      </p:sp>
      <p:sp>
        <p:nvSpPr>
          <p:cNvPr id="28" name="Cloud Callout 15">
            <a:extLst>
              <a:ext uri="{FF2B5EF4-FFF2-40B4-BE49-F238E27FC236}">
                <a16:creationId xmlns:a16="http://schemas.microsoft.com/office/drawing/2014/main" id="{5BE95668-11B8-4B85-A70B-D8E27EE7CA2B}"/>
              </a:ext>
            </a:extLst>
          </p:cNvPr>
          <p:cNvSpPr/>
          <p:nvPr/>
        </p:nvSpPr>
        <p:spPr>
          <a:xfrm rot="638413">
            <a:off x="6269596" y="3379181"/>
            <a:ext cx="5535576" cy="2817100"/>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9" name="Rectangle 28"/>
          <p:cNvSpPr/>
          <p:nvPr/>
        </p:nvSpPr>
        <p:spPr>
          <a:xfrm rot="153792">
            <a:off x="6677318" y="3920067"/>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Em gặp khó khăn và thuận lợi gì khi trải nghiệm các hoạt động trong chủ đề?</a:t>
            </a:r>
            <a:endParaRPr lang="en-US" sz="32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0471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8"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97" y="202868"/>
            <a:ext cx="11700112" cy="640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3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10185" y="1553685"/>
            <a:ext cx="8516204" cy="2400657"/>
          </a:xfrm>
          <a:prstGeom prst="rect">
            <a:avLst/>
          </a:prstGeom>
          <a:noFill/>
        </p:spPr>
        <p:txBody>
          <a:bodyPr wrap="square" rtlCol="0">
            <a:spAutoFit/>
          </a:bodyPr>
          <a:lstStyle/>
          <a:p>
            <a:pPr algn="ctr"/>
            <a:r>
              <a:rPr lang="en-US" sz="5000" b="1">
                <a:solidFill>
                  <a:srgbClr val="FF0000"/>
                </a:solidFill>
                <a:latin typeface="Times New Roman" pitchFamily="18" charset="0"/>
                <a:cs typeface="Times New Roman" pitchFamily="18" charset="0"/>
                <a:sym typeface="Nixie One"/>
              </a:rPr>
              <a:t>NHIỆM VỤ 5</a:t>
            </a:r>
          </a:p>
          <a:p>
            <a:pPr algn="ctr"/>
            <a:r>
              <a:rPr lang="vi-VN" sz="5000" b="1">
                <a:solidFill>
                  <a:srgbClr val="1F0ABC"/>
                </a:solidFill>
                <a:latin typeface="Times New Roman" pitchFamily="18" charset="0"/>
                <a:ea typeface="Nixie One"/>
                <a:cs typeface="Times New Roman" pitchFamily="18" charset="0"/>
                <a:sym typeface="Nixie One"/>
              </a:rPr>
              <a:t>Thực hành hóa giải mâu thuẫn, xung đột trong gia đình</a:t>
            </a:r>
            <a:endParaRPr lang="vi-VN" sz="5000" b="1" dirty="0">
              <a:solidFill>
                <a:srgbClr val="1F0ABC"/>
              </a:solidFill>
              <a:latin typeface="Times New Roman" pitchFamily="18" charset="0"/>
              <a:ea typeface="Nixie One"/>
              <a:cs typeface="Times New Roman" pitchFamily="18" charset="0"/>
              <a:sym typeface="Nixie One"/>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377" y="1802287"/>
            <a:ext cx="1693814" cy="70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747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58541" y="2196305"/>
            <a:ext cx="5917250" cy="2783911"/>
            <a:chOff x="3596019" y="-415882"/>
            <a:chExt cx="5525909" cy="5496630"/>
          </a:xfrm>
        </p:grpSpPr>
        <p:pic>
          <p:nvPicPr>
            <p:cNvPr id="11" name="Picture 10">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2" name="TextBox 11">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3" name="6-Point Star 12"/>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893687" y="2803430"/>
            <a:ext cx="4846958" cy="1654748"/>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Thực hiện các nhiệm vụ sau đây</a:t>
            </a:r>
          </a:p>
        </p:txBody>
      </p:sp>
      <p:sp>
        <p:nvSpPr>
          <p:cNvPr id="17"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15" y="3630804"/>
            <a:ext cx="4736626" cy="32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43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00313" y="4864383"/>
            <a:ext cx="3665288"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i="1">
              <a:solidFill>
                <a:srgbClr val="002060"/>
              </a:solidFill>
              <a:latin typeface="Times New Roman" pitchFamily="18" charset="0"/>
              <a:cs typeface="Times New Roman" pitchFamily="18" charset="0"/>
            </a:endParaRPr>
          </a:p>
        </p:txBody>
      </p:sp>
      <p:sp>
        <p:nvSpPr>
          <p:cNvPr id="18" name="Rounded Rectangle 17"/>
          <p:cNvSpPr/>
          <p:nvPr/>
        </p:nvSpPr>
        <p:spPr>
          <a:xfrm>
            <a:off x="587507" y="1647696"/>
            <a:ext cx="3505521" cy="429365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19" name="TextBox 18"/>
          <p:cNvSpPr txBox="1"/>
          <p:nvPr/>
        </p:nvSpPr>
        <p:spPr>
          <a:xfrm>
            <a:off x="587508" y="2015290"/>
            <a:ext cx="3341288" cy="3970318"/>
          </a:xfrm>
          <a:prstGeom prst="rect">
            <a:avLst/>
          </a:prstGeom>
          <a:noFill/>
        </p:spPr>
        <p:txBody>
          <a:bodyPr wrap="square" rtlCol="0">
            <a:spAutoFit/>
          </a:bodyPr>
          <a:lstStyle/>
          <a:p>
            <a:pPr lvl="0" algn="ctr"/>
            <a:r>
              <a:rPr lang="vi-VN" sz="2800" b="1">
                <a:solidFill>
                  <a:srgbClr val="002060"/>
                </a:solidFill>
                <a:latin typeface="+mj-lt"/>
              </a:rPr>
              <a:t>Hãy thảo luận và nhận diện mâu thuẫn, xung đột có thể xảy ra trong gia đình được mô tả qua bốn hình ảnh và đưa ra cách giải quyết mâu thuẫn, xung đột đó</a:t>
            </a:r>
            <a:endParaRPr lang="vi-VN" sz="2800" b="1" i="1" dirty="0">
              <a:solidFill>
                <a:srgbClr val="002060"/>
              </a:solidFill>
              <a:latin typeface="+mj-lt"/>
              <a:ea typeface="Nixie One"/>
              <a:cs typeface="Times New Roman" pitchFamily="18" charset="0"/>
              <a:sym typeface="Nixie One"/>
            </a:endParaRPr>
          </a:p>
        </p:txBody>
      </p:sp>
      <p:sp>
        <p:nvSpPr>
          <p:cNvPr id="20" name="Rounded Rectangle 19"/>
          <p:cNvSpPr/>
          <p:nvPr/>
        </p:nvSpPr>
        <p:spPr>
          <a:xfrm>
            <a:off x="4604706" y="1095466"/>
            <a:ext cx="7199086" cy="168867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21" name="TextBox 20"/>
          <p:cNvSpPr txBox="1"/>
          <p:nvPr/>
        </p:nvSpPr>
        <p:spPr>
          <a:xfrm>
            <a:off x="4822422" y="1640323"/>
            <a:ext cx="6734629" cy="954107"/>
          </a:xfrm>
          <a:prstGeom prst="rect">
            <a:avLst/>
          </a:prstGeom>
          <a:noFill/>
        </p:spPr>
        <p:txBody>
          <a:bodyPr wrap="square" rtlCol="0">
            <a:spAutoFit/>
          </a:bodyPr>
          <a:lstStyle/>
          <a:p>
            <a:pPr lvl="0" algn="ctr"/>
            <a:r>
              <a:rPr lang="vi-VN" sz="2800" b="1">
                <a:solidFill>
                  <a:srgbClr val="002060"/>
                </a:solidFill>
                <a:latin typeface="+mj-lt"/>
              </a:rPr>
              <a:t>Phân tích tình huống được phân công và đưa ra cách hóa giải mâu thuẫn, xung đột</a:t>
            </a:r>
            <a:endParaRPr lang="vi-VN" sz="2800" b="1" i="1" dirty="0">
              <a:solidFill>
                <a:srgbClr val="002060"/>
              </a:solidFill>
              <a:latin typeface="+mj-lt"/>
              <a:ea typeface="Nixie One"/>
              <a:cs typeface="Times New Roman" pitchFamily="18" charset="0"/>
              <a:sym typeface="Nixie One"/>
            </a:endParaRPr>
          </a:p>
        </p:txBody>
      </p:sp>
      <p:sp>
        <p:nvSpPr>
          <p:cNvPr id="22" name="Rounded Rectangle 21"/>
          <p:cNvSpPr/>
          <p:nvPr/>
        </p:nvSpPr>
        <p:spPr>
          <a:xfrm>
            <a:off x="859809" y="1463047"/>
            <a:ext cx="2893325" cy="531349"/>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Nhiệm vụ chung</a:t>
            </a:r>
          </a:p>
        </p:txBody>
      </p:sp>
      <p:sp>
        <p:nvSpPr>
          <p:cNvPr id="23" name="Rounded Rectangle 22"/>
          <p:cNvSpPr/>
          <p:nvPr/>
        </p:nvSpPr>
        <p:spPr>
          <a:xfrm>
            <a:off x="6712531" y="960236"/>
            <a:ext cx="3264543"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riêng</a:t>
            </a:r>
          </a:p>
        </p:txBody>
      </p:sp>
      <p:sp>
        <p:nvSpPr>
          <p:cNvPr id="12"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grpSp>
        <p:nvGrpSpPr>
          <p:cNvPr id="13" name="Group 18"/>
          <p:cNvGrpSpPr>
            <a:grpSpLocks/>
          </p:cNvGrpSpPr>
          <p:nvPr/>
        </p:nvGrpSpPr>
        <p:grpSpPr bwMode="auto">
          <a:xfrm>
            <a:off x="5367715" y="3122612"/>
            <a:ext cx="5072816" cy="3735388"/>
            <a:chOff x="1177" y="1295"/>
            <a:chExt cx="3477" cy="2716"/>
          </a:xfrm>
        </p:grpSpPr>
        <p:sp>
          <p:nvSpPr>
            <p:cNvPr id="14" name="Freeform 19"/>
            <p:cNvSpPr>
              <a:spLocks/>
            </p:cNvSpPr>
            <p:nvPr/>
          </p:nvSpPr>
          <p:spPr bwMode="gray">
            <a:xfrm rot="-794496">
              <a:off x="2989" y="1859"/>
              <a:ext cx="725" cy="2089"/>
            </a:xfrm>
            <a:custGeom>
              <a:avLst/>
              <a:gdLst>
                <a:gd name="T0" fmla="*/ 0 w 646"/>
                <a:gd name="T1" fmla="*/ 0 h 1861"/>
                <a:gd name="T2" fmla="*/ 68 w 646"/>
                <a:gd name="T3" fmla="*/ 20 h 1861"/>
                <a:gd name="T4" fmla="*/ 138 w 646"/>
                <a:gd name="T5" fmla="*/ 45 h 1861"/>
                <a:gd name="T6" fmla="*/ 208 w 646"/>
                <a:gd name="T7" fmla="*/ 76 h 1861"/>
                <a:gd name="T8" fmla="*/ 276 w 646"/>
                <a:gd name="T9" fmla="*/ 114 h 1861"/>
                <a:gd name="T10" fmla="*/ 342 w 646"/>
                <a:gd name="T11" fmla="*/ 157 h 1861"/>
                <a:gd name="T12" fmla="*/ 407 w 646"/>
                <a:gd name="T13" fmla="*/ 208 h 1861"/>
                <a:gd name="T14" fmla="*/ 471 w 646"/>
                <a:gd name="T15" fmla="*/ 262 h 1861"/>
                <a:gd name="T16" fmla="*/ 533 w 646"/>
                <a:gd name="T17" fmla="*/ 322 h 1861"/>
                <a:gd name="T18" fmla="*/ 590 w 646"/>
                <a:gd name="T19" fmla="*/ 390 h 1861"/>
                <a:gd name="T20" fmla="*/ 646 w 646"/>
                <a:gd name="T21" fmla="*/ 460 h 1861"/>
                <a:gd name="T22" fmla="*/ 697 w 646"/>
                <a:gd name="T23" fmla="*/ 535 h 1861"/>
                <a:gd name="T24" fmla="*/ 743 w 646"/>
                <a:gd name="T25" fmla="*/ 619 h 1861"/>
                <a:gd name="T26" fmla="*/ 784 w 646"/>
                <a:gd name="T27" fmla="*/ 703 h 1861"/>
                <a:gd name="T28" fmla="*/ 823 w 646"/>
                <a:gd name="T29" fmla="*/ 795 h 1861"/>
                <a:gd name="T30" fmla="*/ 854 w 646"/>
                <a:gd name="T31" fmla="*/ 891 h 1861"/>
                <a:gd name="T32" fmla="*/ 878 w 646"/>
                <a:gd name="T33" fmla="*/ 990 h 1861"/>
                <a:gd name="T34" fmla="*/ 897 w 646"/>
                <a:gd name="T35" fmla="*/ 1094 h 1861"/>
                <a:gd name="T36" fmla="*/ 908 w 646"/>
                <a:gd name="T37" fmla="*/ 1203 h 1861"/>
                <a:gd name="T38" fmla="*/ 914 w 646"/>
                <a:gd name="T39" fmla="*/ 1316 h 1861"/>
                <a:gd name="T40" fmla="*/ 909 w 646"/>
                <a:gd name="T41" fmla="*/ 1430 h 1861"/>
                <a:gd name="T42" fmla="*/ 899 w 646"/>
                <a:gd name="T43" fmla="*/ 1536 h 1861"/>
                <a:gd name="T44" fmla="*/ 880 w 646"/>
                <a:gd name="T45" fmla="*/ 1641 h 1861"/>
                <a:gd name="T46" fmla="*/ 857 w 646"/>
                <a:gd name="T47" fmla="*/ 1740 h 1861"/>
                <a:gd name="T48" fmla="*/ 827 w 646"/>
                <a:gd name="T49" fmla="*/ 1834 h 1861"/>
                <a:gd name="T50" fmla="*/ 793 w 646"/>
                <a:gd name="T51" fmla="*/ 1925 h 1861"/>
                <a:gd name="T52" fmla="*/ 753 w 646"/>
                <a:gd name="T53" fmla="*/ 2009 h 1861"/>
                <a:gd name="T54" fmla="*/ 707 w 646"/>
                <a:gd name="T55" fmla="*/ 2090 h 1861"/>
                <a:gd name="T56" fmla="*/ 659 w 646"/>
                <a:gd name="T57" fmla="*/ 2168 h 1861"/>
                <a:gd name="T58" fmla="*/ 605 w 646"/>
                <a:gd name="T59" fmla="*/ 2238 h 1861"/>
                <a:gd name="T60" fmla="*/ 548 w 646"/>
                <a:gd name="T61" fmla="*/ 2301 h 1861"/>
                <a:gd name="T62" fmla="*/ 487 w 646"/>
                <a:gd name="T63" fmla="*/ 2363 h 1861"/>
                <a:gd name="T64" fmla="*/ 425 w 646"/>
                <a:gd name="T65" fmla="*/ 2417 h 1861"/>
                <a:gd name="T66" fmla="*/ 359 w 646"/>
                <a:gd name="T67" fmla="*/ 2467 h 1861"/>
                <a:gd name="T68" fmla="*/ 290 w 646"/>
                <a:gd name="T69" fmla="*/ 2512 h 1861"/>
                <a:gd name="T70" fmla="*/ 220 w 646"/>
                <a:gd name="T71" fmla="*/ 2550 h 1861"/>
                <a:gd name="T72" fmla="*/ 147 w 646"/>
                <a:gd name="T73" fmla="*/ 2583 h 1861"/>
                <a:gd name="T74" fmla="*/ 74 w 646"/>
                <a:gd name="T75" fmla="*/ 2611 h 1861"/>
                <a:gd name="T76" fmla="*/ 0 w 646"/>
                <a:gd name="T77" fmla="*/ 2632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447EC4"/>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sp>
          <p:nvSpPr>
            <p:cNvPr id="15" name="Freeform 20"/>
            <p:cNvSpPr>
              <a:spLocks/>
            </p:cNvSpPr>
            <p:nvPr/>
          </p:nvSpPr>
          <p:spPr bwMode="gray">
            <a:xfrm rot="5461794">
              <a:off x="1859" y="1577"/>
              <a:ext cx="725" cy="2089"/>
            </a:xfrm>
            <a:custGeom>
              <a:avLst/>
              <a:gdLst>
                <a:gd name="T0" fmla="*/ 0 w 646"/>
                <a:gd name="T1" fmla="*/ 0 h 1861"/>
                <a:gd name="T2" fmla="*/ 68 w 646"/>
                <a:gd name="T3" fmla="*/ 20 h 1861"/>
                <a:gd name="T4" fmla="*/ 138 w 646"/>
                <a:gd name="T5" fmla="*/ 45 h 1861"/>
                <a:gd name="T6" fmla="*/ 208 w 646"/>
                <a:gd name="T7" fmla="*/ 76 h 1861"/>
                <a:gd name="T8" fmla="*/ 276 w 646"/>
                <a:gd name="T9" fmla="*/ 114 h 1861"/>
                <a:gd name="T10" fmla="*/ 342 w 646"/>
                <a:gd name="T11" fmla="*/ 157 h 1861"/>
                <a:gd name="T12" fmla="*/ 407 w 646"/>
                <a:gd name="T13" fmla="*/ 208 h 1861"/>
                <a:gd name="T14" fmla="*/ 471 w 646"/>
                <a:gd name="T15" fmla="*/ 262 h 1861"/>
                <a:gd name="T16" fmla="*/ 533 w 646"/>
                <a:gd name="T17" fmla="*/ 322 h 1861"/>
                <a:gd name="T18" fmla="*/ 590 w 646"/>
                <a:gd name="T19" fmla="*/ 390 h 1861"/>
                <a:gd name="T20" fmla="*/ 646 w 646"/>
                <a:gd name="T21" fmla="*/ 460 h 1861"/>
                <a:gd name="T22" fmla="*/ 697 w 646"/>
                <a:gd name="T23" fmla="*/ 535 h 1861"/>
                <a:gd name="T24" fmla="*/ 743 w 646"/>
                <a:gd name="T25" fmla="*/ 619 h 1861"/>
                <a:gd name="T26" fmla="*/ 784 w 646"/>
                <a:gd name="T27" fmla="*/ 703 h 1861"/>
                <a:gd name="T28" fmla="*/ 823 w 646"/>
                <a:gd name="T29" fmla="*/ 795 h 1861"/>
                <a:gd name="T30" fmla="*/ 854 w 646"/>
                <a:gd name="T31" fmla="*/ 891 h 1861"/>
                <a:gd name="T32" fmla="*/ 878 w 646"/>
                <a:gd name="T33" fmla="*/ 990 h 1861"/>
                <a:gd name="T34" fmla="*/ 897 w 646"/>
                <a:gd name="T35" fmla="*/ 1094 h 1861"/>
                <a:gd name="T36" fmla="*/ 908 w 646"/>
                <a:gd name="T37" fmla="*/ 1203 h 1861"/>
                <a:gd name="T38" fmla="*/ 914 w 646"/>
                <a:gd name="T39" fmla="*/ 1316 h 1861"/>
                <a:gd name="T40" fmla="*/ 909 w 646"/>
                <a:gd name="T41" fmla="*/ 1430 h 1861"/>
                <a:gd name="T42" fmla="*/ 899 w 646"/>
                <a:gd name="T43" fmla="*/ 1536 h 1861"/>
                <a:gd name="T44" fmla="*/ 880 w 646"/>
                <a:gd name="T45" fmla="*/ 1641 h 1861"/>
                <a:gd name="T46" fmla="*/ 857 w 646"/>
                <a:gd name="T47" fmla="*/ 1740 h 1861"/>
                <a:gd name="T48" fmla="*/ 827 w 646"/>
                <a:gd name="T49" fmla="*/ 1834 h 1861"/>
                <a:gd name="T50" fmla="*/ 793 w 646"/>
                <a:gd name="T51" fmla="*/ 1925 h 1861"/>
                <a:gd name="T52" fmla="*/ 753 w 646"/>
                <a:gd name="T53" fmla="*/ 2009 h 1861"/>
                <a:gd name="T54" fmla="*/ 707 w 646"/>
                <a:gd name="T55" fmla="*/ 2090 h 1861"/>
                <a:gd name="T56" fmla="*/ 659 w 646"/>
                <a:gd name="T57" fmla="*/ 2168 h 1861"/>
                <a:gd name="T58" fmla="*/ 605 w 646"/>
                <a:gd name="T59" fmla="*/ 2238 h 1861"/>
                <a:gd name="T60" fmla="*/ 548 w 646"/>
                <a:gd name="T61" fmla="*/ 2301 h 1861"/>
                <a:gd name="T62" fmla="*/ 487 w 646"/>
                <a:gd name="T63" fmla="*/ 2363 h 1861"/>
                <a:gd name="T64" fmla="*/ 425 w 646"/>
                <a:gd name="T65" fmla="*/ 2417 h 1861"/>
                <a:gd name="T66" fmla="*/ 359 w 646"/>
                <a:gd name="T67" fmla="*/ 2467 h 1861"/>
                <a:gd name="T68" fmla="*/ 290 w 646"/>
                <a:gd name="T69" fmla="*/ 2512 h 1861"/>
                <a:gd name="T70" fmla="*/ 220 w 646"/>
                <a:gd name="T71" fmla="*/ 2550 h 1861"/>
                <a:gd name="T72" fmla="*/ 147 w 646"/>
                <a:gd name="T73" fmla="*/ 2583 h 1861"/>
                <a:gd name="T74" fmla="*/ 74 w 646"/>
                <a:gd name="T75" fmla="*/ 2611 h 1861"/>
                <a:gd name="T76" fmla="*/ 0 w 646"/>
                <a:gd name="T77" fmla="*/ 2632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2A684C"/>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sp>
          <p:nvSpPr>
            <p:cNvPr id="16" name="Freeform 21"/>
            <p:cNvSpPr>
              <a:spLocks/>
            </p:cNvSpPr>
            <p:nvPr/>
          </p:nvSpPr>
          <p:spPr bwMode="gray">
            <a:xfrm rot="-7471624">
              <a:off x="3027" y="613"/>
              <a:ext cx="725" cy="2090"/>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folHlink">
                    <a:gamma/>
                    <a:tint val="0"/>
                    <a:invGamma/>
                  </a:schemeClr>
                </a:gs>
                <a:gs pos="100000">
                  <a:schemeClr val="folHlink"/>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eaLnBrk="1" hangingPunct="1">
                <a:defRPr/>
              </a:pPr>
              <a:endParaRPr lang="en-US" sz="2600" b="1">
                <a:solidFill>
                  <a:srgbClr val="002060"/>
                </a:solidFill>
                <a:latin typeface="Times New Roman" pitchFamily="18" charset="0"/>
                <a:cs typeface="Times New Roman" pitchFamily="18" charset="0"/>
              </a:endParaRPr>
            </a:p>
          </p:txBody>
        </p:sp>
        <p:grpSp>
          <p:nvGrpSpPr>
            <p:cNvPr id="26" name="Group 22"/>
            <p:cNvGrpSpPr>
              <a:grpSpLocks/>
            </p:cNvGrpSpPr>
            <p:nvPr/>
          </p:nvGrpSpPr>
          <p:grpSpPr bwMode="auto">
            <a:xfrm>
              <a:off x="1177" y="1440"/>
              <a:ext cx="3335" cy="2571"/>
              <a:chOff x="768" y="1104"/>
              <a:chExt cx="3984" cy="3072"/>
            </a:xfrm>
          </p:grpSpPr>
          <p:sp>
            <p:nvSpPr>
              <p:cNvPr id="33" name="Freeform 23"/>
              <p:cNvSpPr>
                <a:spLocks/>
              </p:cNvSpPr>
              <p:nvPr/>
            </p:nvSpPr>
            <p:spPr bwMode="gray">
              <a:xfrm>
                <a:off x="2784" y="1680"/>
                <a:ext cx="866" cy="2496"/>
              </a:xfrm>
              <a:custGeom>
                <a:avLst/>
                <a:gdLst>
                  <a:gd name="T0" fmla="*/ 0 w 646"/>
                  <a:gd name="T1" fmla="*/ 0 h 1861"/>
                  <a:gd name="T2" fmla="*/ 115 w 646"/>
                  <a:gd name="T3" fmla="*/ 34 h 1861"/>
                  <a:gd name="T4" fmla="*/ 236 w 646"/>
                  <a:gd name="T5" fmla="*/ 78 h 1861"/>
                  <a:gd name="T6" fmla="*/ 354 w 646"/>
                  <a:gd name="T7" fmla="*/ 130 h 1861"/>
                  <a:gd name="T8" fmla="*/ 469 w 646"/>
                  <a:gd name="T9" fmla="*/ 196 h 1861"/>
                  <a:gd name="T10" fmla="*/ 582 w 646"/>
                  <a:gd name="T11" fmla="*/ 268 h 1861"/>
                  <a:gd name="T12" fmla="*/ 693 w 646"/>
                  <a:gd name="T13" fmla="*/ 354 h 1861"/>
                  <a:gd name="T14" fmla="*/ 802 w 646"/>
                  <a:gd name="T15" fmla="*/ 447 h 1861"/>
                  <a:gd name="T16" fmla="*/ 908 w 646"/>
                  <a:gd name="T17" fmla="*/ 550 h 1861"/>
                  <a:gd name="T18" fmla="*/ 1007 w 646"/>
                  <a:gd name="T19" fmla="*/ 664 h 1861"/>
                  <a:gd name="T20" fmla="*/ 1102 w 646"/>
                  <a:gd name="T21" fmla="*/ 785 h 1861"/>
                  <a:gd name="T22" fmla="*/ 1188 w 646"/>
                  <a:gd name="T23" fmla="*/ 913 h 1861"/>
                  <a:gd name="T24" fmla="*/ 1267 w 646"/>
                  <a:gd name="T25" fmla="*/ 1054 h 1861"/>
                  <a:gd name="T26" fmla="*/ 1337 w 646"/>
                  <a:gd name="T27" fmla="*/ 1200 h 1861"/>
                  <a:gd name="T28" fmla="*/ 1402 w 646"/>
                  <a:gd name="T29" fmla="*/ 1356 h 1861"/>
                  <a:gd name="T30" fmla="*/ 1456 w 646"/>
                  <a:gd name="T31" fmla="*/ 1520 h 1861"/>
                  <a:gd name="T32" fmla="*/ 1495 w 646"/>
                  <a:gd name="T33" fmla="*/ 1689 h 1861"/>
                  <a:gd name="T34" fmla="*/ 1527 w 646"/>
                  <a:gd name="T35" fmla="*/ 1867 h 1861"/>
                  <a:gd name="T36" fmla="*/ 1547 w 646"/>
                  <a:gd name="T37" fmla="*/ 2052 h 1861"/>
                  <a:gd name="T38" fmla="*/ 1556 w 646"/>
                  <a:gd name="T39" fmla="*/ 2243 h 1861"/>
                  <a:gd name="T40" fmla="*/ 1550 w 646"/>
                  <a:gd name="T41" fmla="*/ 2440 h 1861"/>
                  <a:gd name="T42" fmla="*/ 1532 w 646"/>
                  <a:gd name="T43" fmla="*/ 2621 h 1861"/>
                  <a:gd name="T44" fmla="*/ 1500 w 646"/>
                  <a:gd name="T45" fmla="*/ 2799 h 1861"/>
                  <a:gd name="T46" fmla="*/ 1463 w 646"/>
                  <a:gd name="T47" fmla="*/ 2968 h 1861"/>
                  <a:gd name="T48" fmla="*/ 1409 w 646"/>
                  <a:gd name="T49" fmla="*/ 3130 h 1861"/>
                  <a:gd name="T50" fmla="*/ 1351 w 646"/>
                  <a:gd name="T51" fmla="*/ 3283 h 1861"/>
                  <a:gd name="T52" fmla="*/ 1284 w 646"/>
                  <a:gd name="T53" fmla="*/ 3428 h 1861"/>
                  <a:gd name="T54" fmla="*/ 1204 w 646"/>
                  <a:gd name="T55" fmla="*/ 3565 h 1861"/>
                  <a:gd name="T56" fmla="*/ 1123 w 646"/>
                  <a:gd name="T57" fmla="*/ 3696 h 1861"/>
                  <a:gd name="T58" fmla="*/ 1031 w 646"/>
                  <a:gd name="T59" fmla="*/ 3817 h 1861"/>
                  <a:gd name="T60" fmla="*/ 934 w 646"/>
                  <a:gd name="T61" fmla="*/ 3926 h 1861"/>
                  <a:gd name="T62" fmla="*/ 830 w 646"/>
                  <a:gd name="T63" fmla="*/ 4029 h 1861"/>
                  <a:gd name="T64" fmla="*/ 727 w 646"/>
                  <a:gd name="T65" fmla="*/ 4123 h 1861"/>
                  <a:gd name="T66" fmla="*/ 613 w 646"/>
                  <a:gd name="T67" fmla="*/ 4207 h 1861"/>
                  <a:gd name="T68" fmla="*/ 495 w 646"/>
                  <a:gd name="T69" fmla="*/ 4285 h 1861"/>
                  <a:gd name="T70" fmla="*/ 375 w 646"/>
                  <a:gd name="T71" fmla="*/ 4350 h 1861"/>
                  <a:gd name="T72" fmla="*/ 249 w 646"/>
                  <a:gd name="T73" fmla="*/ 4406 h 1861"/>
                  <a:gd name="T74" fmla="*/ 127 w 646"/>
                  <a:gd name="T75" fmla="*/ 4454 h 1861"/>
                  <a:gd name="T76" fmla="*/ 0 w 646"/>
                  <a:gd name="T77" fmla="*/ 4490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sp>
            <p:nvSpPr>
              <p:cNvPr id="34" name="Freeform 24"/>
              <p:cNvSpPr>
                <a:spLocks/>
              </p:cNvSpPr>
              <p:nvPr/>
            </p:nvSpPr>
            <p:spPr bwMode="gray">
              <a:xfrm rot="6256290">
                <a:off x="1583" y="1153"/>
                <a:ext cx="866" cy="2496"/>
              </a:xfrm>
              <a:custGeom>
                <a:avLst/>
                <a:gdLst>
                  <a:gd name="T0" fmla="*/ 0 w 646"/>
                  <a:gd name="T1" fmla="*/ 0 h 1861"/>
                  <a:gd name="T2" fmla="*/ 115 w 646"/>
                  <a:gd name="T3" fmla="*/ 34 h 1861"/>
                  <a:gd name="T4" fmla="*/ 236 w 646"/>
                  <a:gd name="T5" fmla="*/ 78 h 1861"/>
                  <a:gd name="T6" fmla="*/ 354 w 646"/>
                  <a:gd name="T7" fmla="*/ 130 h 1861"/>
                  <a:gd name="T8" fmla="*/ 469 w 646"/>
                  <a:gd name="T9" fmla="*/ 196 h 1861"/>
                  <a:gd name="T10" fmla="*/ 582 w 646"/>
                  <a:gd name="T11" fmla="*/ 268 h 1861"/>
                  <a:gd name="T12" fmla="*/ 693 w 646"/>
                  <a:gd name="T13" fmla="*/ 354 h 1861"/>
                  <a:gd name="T14" fmla="*/ 802 w 646"/>
                  <a:gd name="T15" fmla="*/ 447 h 1861"/>
                  <a:gd name="T16" fmla="*/ 908 w 646"/>
                  <a:gd name="T17" fmla="*/ 550 h 1861"/>
                  <a:gd name="T18" fmla="*/ 1007 w 646"/>
                  <a:gd name="T19" fmla="*/ 664 h 1861"/>
                  <a:gd name="T20" fmla="*/ 1102 w 646"/>
                  <a:gd name="T21" fmla="*/ 785 h 1861"/>
                  <a:gd name="T22" fmla="*/ 1188 w 646"/>
                  <a:gd name="T23" fmla="*/ 913 h 1861"/>
                  <a:gd name="T24" fmla="*/ 1267 w 646"/>
                  <a:gd name="T25" fmla="*/ 1054 h 1861"/>
                  <a:gd name="T26" fmla="*/ 1337 w 646"/>
                  <a:gd name="T27" fmla="*/ 1200 h 1861"/>
                  <a:gd name="T28" fmla="*/ 1402 w 646"/>
                  <a:gd name="T29" fmla="*/ 1356 h 1861"/>
                  <a:gd name="T30" fmla="*/ 1456 w 646"/>
                  <a:gd name="T31" fmla="*/ 1520 h 1861"/>
                  <a:gd name="T32" fmla="*/ 1495 w 646"/>
                  <a:gd name="T33" fmla="*/ 1689 h 1861"/>
                  <a:gd name="T34" fmla="*/ 1527 w 646"/>
                  <a:gd name="T35" fmla="*/ 1867 h 1861"/>
                  <a:gd name="T36" fmla="*/ 1547 w 646"/>
                  <a:gd name="T37" fmla="*/ 2052 h 1861"/>
                  <a:gd name="T38" fmla="*/ 1556 w 646"/>
                  <a:gd name="T39" fmla="*/ 2243 h 1861"/>
                  <a:gd name="T40" fmla="*/ 1550 w 646"/>
                  <a:gd name="T41" fmla="*/ 2440 h 1861"/>
                  <a:gd name="T42" fmla="*/ 1532 w 646"/>
                  <a:gd name="T43" fmla="*/ 2621 h 1861"/>
                  <a:gd name="T44" fmla="*/ 1500 w 646"/>
                  <a:gd name="T45" fmla="*/ 2799 h 1861"/>
                  <a:gd name="T46" fmla="*/ 1463 w 646"/>
                  <a:gd name="T47" fmla="*/ 2968 h 1861"/>
                  <a:gd name="T48" fmla="*/ 1409 w 646"/>
                  <a:gd name="T49" fmla="*/ 3130 h 1861"/>
                  <a:gd name="T50" fmla="*/ 1351 w 646"/>
                  <a:gd name="T51" fmla="*/ 3283 h 1861"/>
                  <a:gd name="T52" fmla="*/ 1284 w 646"/>
                  <a:gd name="T53" fmla="*/ 3428 h 1861"/>
                  <a:gd name="T54" fmla="*/ 1204 w 646"/>
                  <a:gd name="T55" fmla="*/ 3565 h 1861"/>
                  <a:gd name="T56" fmla="*/ 1123 w 646"/>
                  <a:gd name="T57" fmla="*/ 3696 h 1861"/>
                  <a:gd name="T58" fmla="*/ 1031 w 646"/>
                  <a:gd name="T59" fmla="*/ 3817 h 1861"/>
                  <a:gd name="T60" fmla="*/ 934 w 646"/>
                  <a:gd name="T61" fmla="*/ 3926 h 1861"/>
                  <a:gd name="T62" fmla="*/ 830 w 646"/>
                  <a:gd name="T63" fmla="*/ 4029 h 1861"/>
                  <a:gd name="T64" fmla="*/ 727 w 646"/>
                  <a:gd name="T65" fmla="*/ 4123 h 1861"/>
                  <a:gd name="T66" fmla="*/ 613 w 646"/>
                  <a:gd name="T67" fmla="*/ 4207 h 1861"/>
                  <a:gd name="T68" fmla="*/ 495 w 646"/>
                  <a:gd name="T69" fmla="*/ 4285 h 1861"/>
                  <a:gd name="T70" fmla="*/ 375 w 646"/>
                  <a:gd name="T71" fmla="*/ 4350 h 1861"/>
                  <a:gd name="T72" fmla="*/ 249 w 646"/>
                  <a:gd name="T73" fmla="*/ 4406 h 1861"/>
                  <a:gd name="T74" fmla="*/ 127 w 646"/>
                  <a:gd name="T75" fmla="*/ 4454 h 1861"/>
                  <a:gd name="T76" fmla="*/ 0 w 646"/>
                  <a:gd name="T77" fmla="*/ 4490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sp>
            <p:nvSpPr>
              <p:cNvPr id="35" name="Freeform 25"/>
              <p:cNvSpPr>
                <a:spLocks/>
              </p:cNvSpPr>
              <p:nvPr/>
            </p:nvSpPr>
            <p:spPr bwMode="gray">
              <a:xfrm rot="-6677128">
                <a:off x="3071" y="289"/>
                <a:ext cx="866" cy="2496"/>
              </a:xfrm>
              <a:custGeom>
                <a:avLst/>
                <a:gdLst>
                  <a:gd name="T0" fmla="*/ 0 w 646"/>
                  <a:gd name="T1" fmla="*/ 0 h 1861"/>
                  <a:gd name="T2" fmla="*/ 115 w 646"/>
                  <a:gd name="T3" fmla="*/ 34 h 1861"/>
                  <a:gd name="T4" fmla="*/ 236 w 646"/>
                  <a:gd name="T5" fmla="*/ 78 h 1861"/>
                  <a:gd name="T6" fmla="*/ 354 w 646"/>
                  <a:gd name="T7" fmla="*/ 130 h 1861"/>
                  <a:gd name="T8" fmla="*/ 469 w 646"/>
                  <a:gd name="T9" fmla="*/ 196 h 1861"/>
                  <a:gd name="T10" fmla="*/ 582 w 646"/>
                  <a:gd name="T11" fmla="*/ 268 h 1861"/>
                  <a:gd name="T12" fmla="*/ 693 w 646"/>
                  <a:gd name="T13" fmla="*/ 354 h 1861"/>
                  <a:gd name="T14" fmla="*/ 802 w 646"/>
                  <a:gd name="T15" fmla="*/ 447 h 1861"/>
                  <a:gd name="T16" fmla="*/ 908 w 646"/>
                  <a:gd name="T17" fmla="*/ 550 h 1861"/>
                  <a:gd name="T18" fmla="*/ 1007 w 646"/>
                  <a:gd name="T19" fmla="*/ 664 h 1861"/>
                  <a:gd name="T20" fmla="*/ 1102 w 646"/>
                  <a:gd name="T21" fmla="*/ 785 h 1861"/>
                  <a:gd name="T22" fmla="*/ 1188 w 646"/>
                  <a:gd name="T23" fmla="*/ 913 h 1861"/>
                  <a:gd name="T24" fmla="*/ 1267 w 646"/>
                  <a:gd name="T25" fmla="*/ 1054 h 1861"/>
                  <a:gd name="T26" fmla="*/ 1337 w 646"/>
                  <a:gd name="T27" fmla="*/ 1200 h 1861"/>
                  <a:gd name="T28" fmla="*/ 1402 w 646"/>
                  <a:gd name="T29" fmla="*/ 1356 h 1861"/>
                  <a:gd name="T30" fmla="*/ 1456 w 646"/>
                  <a:gd name="T31" fmla="*/ 1520 h 1861"/>
                  <a:gd name="T32" fmla="*/ 1495 w 646"/>
                  <a:gd name="T33" fmla="*/ 1689 h 1861"/>
                  <a:gd name="T34" fmla="*/ 1527 w 646"/>
                  <a:gd name="T35" fmla="*/ 1867 h 1861"/>
                  <a:gd name="T36" fmla="*/ 1547 w 646"/>
                  <a:gd name="T37" fmla="*/ 2052 h 1861"/>
                  <a:gd name="T38" fmla="*/ 1556 w 646"/>
                  <a:gd name="T39" fmla="*/ 2243 h 1861"/>
                  <a:gd name="T40" fmla="*/ 1550 w 646"/>
                  <a:gd name="T41" fmla="*/ 2440 h 1861"/>
                  <a:gd name="T42" fmla="*/ 1532 w 646"/>
                  <a:gd name="T43" fmla="*/ 2621 h 1861"/>
                  <a:gd name="T44" fmla="*/ 1500 w 646"/>
                  <a:gd name="T45" fmla="*/ 2799 h 1861"/>
                  <a:gd name="T46" fmla="*/ 1463 w 646"/>
                  <a:gd name="T47" fmla="*/ 2968 h 1861"/>
                  <a:gd name="T48" fmla="*/ 1409 w 646"/>
                  <a:gd name="T49" fmla="*/ 3130 h 1861"/>
                  <a:gd name="T50" fmla="*/ 1351 w 646"/>
                  <a:gd name="T51" fmla="*/ 3283 h 1861"/>
                  <a:gd name="T52" fmla="*/ 1284 w 646"/>
                  <a:gd name="T53" fmla="*/ 3428 h 1861"/>
                  <a:gd name="T54" fmla="*/ 1204 w 646"/>
                  <a:gd name="T55" fmla="*/ 3565 h 1861"/>
                  <a:gd name="T56" fmla="*/ 1123 w 646"/>
                  <a:gd name="T57" fmla="*/ 3696 h 1861"/>
                  <a:gd name="T58" fmla="*/ 1031 w 646"/>
                  <a:gd name="T59" fmla="*/ 3817 h 1861"/>
                  <a:gd name="T60" fmla="*/ 934 w 646"/>
                  <a:gd name="T61" fmla="*/ 3926 h 1861"/>
                  <a:gd name="T62" fmla="*/ 830 w 646"/>
                  <a:gd name="T63" fmla="*/ 4029 h 1861"/>
                  <a:gd name="T64" fmla="*/ 727 w 646"/>
                  <a:gd name="T65" fmla="*/ 4123 h 1861"/>
                  <a:gd name="T66" fmla="*/ 613 w 646"/>
                  <a:gd name="T67" fmla="*/ 4207 h 1861"/>
                  <a:gd name="T68" fmla="*/ 495 w 646"/>
                  <a:gd name="T69" fmla="*/ 4285 h 1861"/>
                  <a:gd name="T70" fmla="*/ 375 w 646"/>
                  <a:gd name="T71" fmla="*/ 4350 h 1861"/>
                  <a:gd name="T72" fmla="*/ 249 w 646"/>
                  <a:gd name="T73" fmla="*/ 4406 h 1861"/>
                  <a:gd name="T74" fmla="*/ 127 w 646"/>
                  <a:gd name="T75" fmla="*/ 4454 h 1861"/>
                  <a:gd name="T76" fmla="*/ 0 w 646"/>
                  <a:gd name="T77" fmla="*/ 4490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grpSp>
        <p:grpSp>
          <p:nvGrpSpPr>
            <p:cNvPr id="27" name="Group 26"/>
            <p:cNvGrpSpPr>
              <a:grpSpLocks/>
            </p:cNvGrpSpPr>
            <p:nvPr/>
          </p:nvGrpSpPr>
          <p:grpSpPr bwMode="auto">
            <a:xfrm>
              <a:off x="2543" y="1899"/>
              <a:ext cx="844" cy="843"/>
              <a:chOff x="2016" y="1920"/>
              <a:chExt cx="1680" cy="1680"/>
            </a:xfrm>
          </p:grpSpPr>
          <p:sp>
            <p:nvSpPr>
              <p:cNvPr id="31" name="Oval 27"/>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ltLang="en-US" sz="2600" b="1">
                  <a:solidFill>
                    <a:srgbClr val="002060"/>
                  </a:solidFill>
                  <a:latin typeface="Times New Roman" pitchFamily="18" charset="0"/>
                  <a:cs typeface="Times New Roman" pitchFamily="18" charset="0"/>
                </a:endParaRPr>
              </a:p>
            </p:txBody>
          </p:sp>
          <p:sp>
            <p:nvSpPr>
              <p:cNvPr id="32" name="Freeform 28"/>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sz="2600" b="1">
                  <a:solidFill>
                    <a:srgbClr val="002060"/>
                  </a:solidFill>
                  <a:latin typeface="Times New Roman" pitchFamily="18" charset="0"/>
                  <a:cs typeface="Times New Roman" pitchFamily="18" charset="0"/>
                </a:endParaRPr>
              </a:p>
            </p:txBody>
          </p:sp>
        </p:grpSp>
        <p:sp>
          <p:nvSpPr>
            <p:cNvPr id="28" name="Text Box 30"/>
            <p:cNvSpPr txBox="1">
              <a:spLocks noChangeArrowheads="1"/>
            </p:cNvSpPr>
            <p:nvPr/>
          </p:nvSpPr>
          <p:spPr bwMode="auto">
            <a:xfrm>
              <a:off x="1232" y="1758"/>
              <a:ext cx="1321"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hlink"/>
                </a:buClr>
                <a:buFont typeface="Wingdings" charset="2"/>
                <a:buChar char="v"/>
                <a:defRPr sz="3200">
                  <a:solidFill>
                    <a:schemeClr val="tx1"/>
                  </a:solidFill>
                  <a:latin typeface="Arial"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defRPr/>
              </a:pPr>
              <a:r>
                <a:rPr lang="en-US" altLang="en-US" sz="2600" b="1">
                  <a:solidFill>
                    <a:srgbClr val="C00000"/>
                  </a:solidFill>
                  <a:latin typeface="Times New Roman" pitchFamily="18" charset="0"/>
                  <a:cs typeface="Times New Roman" pitchFamily="18" charset="0"/>
                </a:rPr>
                <a:t>Nhóm 1,2</a:t>
              </a:r>
            </a:p>
            <a:p>
              <a:pPr algn="ctr">
                <a:spcBef>
                  <a:spcPct val="0"/>
                </a:spcBef>
                <a:buClrTx/>
                <a:buFontTx/>
                <a:buNone/>
                <a:defRPr/>
              </a:pPr>
              <a:r>
                <a:rPr lang="en-US" altLang="en-US" sz="2600" b="1">
                  <a:solidFill>
                    <a:srgbClr val="002060"/>
                  </a:solidFill>
                  <a:latin typeface="Times New Roman" pitchFamily="18" charset="0"/>
                  <a:cs typeface="Times New Roman" pitchFamily="18" charset="0"/>
                </a:rPr>
                <a:t>Tình huống 1</a:t>
              </a:r>
            </a:p>
          </p:txBody>
        </p:sp>
        <p:sp>
          <p:nvSpPr>
            <p:cNvPr id="29" name="Text Box 30"/>
            <p:cNvSpPr txBox="1">
              <a:spLocks noChangeArrowheads="1"/>
            </p:cNvSpPr>
            <p:nvPr/>
          </p:nvSpPr>
          <p:spPr bwMode="auto">
            <a:xfrm>
              <a:off x="3333" y="1618"/>
              <a:ext cx="1321"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hlink"/>
                </a:buClr>
                <a:buFont typeface="Wingdings" charset="2"/>
                <a:buChar char="v"/>
                <a:defRPr sz="3200">
                  <a:solidFill>
                    <a:schemeClr val="tx1"/>
                  </a:solidFill>
                  <a:latin typeface="Arial"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defRPr/>
              </a:pPr>
              <a:r>
                <a:rPr lang="en-US" altLang="en-US" sz="2600" b="1">
                  <a:solidFill>
                    <a:srgbClr val="C00000"/>
                  </a:solidFill>
                  <a:latin typeface="Times New Roman" pitchFamily="18" charset="0"/>
                  <a:cs typeface="Times New Roman" pitchFamily="18" charset="0"/>
                </a:rPr>
                <a:t>Nhóm 3,4</a:t>
              </a:r>
            </a:p>
            <a:p>
              <a:pPr algn="ctr">
                <a:spcBef>
                  <a:spcPct val="0"/>
                </a:spcBef>
                <a:buClrTx/>
                <a:buFontTx/>
                <a:buNone/>
                <a:defRPr/>
              </a:pPr>
              <a:r>
                <a:rPr lang="en-US" altLang="en-US" sz="2600" b="1">
                  <a:solidFill>
                    <a:srgbClr val="002060"/>
                  </a:solidFill>
                  <a:latin typeface="Times New Roman" pitchFamily="18" charset="0"/>
                  <a:cs typeface="Times New Roman" pitchFamily="18" charset="0"/>
                </a:rPr>
                <a:t>Tình huống 2</a:t>
              </a:r>
            </a:p>
          </p:txBody>
        </p:sp>
        <p:sp>
          <p:nvSpPr>
            <p:cNvPr id="30" name="Text Box 30"/>
            <p:cNvSpPr txBox="1">
              <a:spLocks noChangeArrowheads="1"/>
            </p:cNvSpPr>
            <p:nvPr/>
          </p:nvSpPr>
          <p:spPr bwMode="auto">
            <a:xfrm>
              <a:off x="2188" y="2911"/>
              <a:ext cx="1321"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hlink"/>
                </a:buClr>
                <a:buFont typeface="Wingdings" charset="2"/>
                <a:buChar char="v"/>
                <a:defRPr sz="3200">
                  <a:solidFill>
                    <a:schemeClr val="tx1"/>
                  </a:solidFill>
                  <a:latin typeface="Arial"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defRPr/>
              </a:pPr>
              <a:r>
                <a:rPr lang="en-US" altLang="en-US" sz="2600" b="1">
                  <a:solidFill>
                    <a:srgbClr val="C00000"/>
                  </a:solidFill>
                  <a:latin typeface="Times New Roman" pitchFamily="18" charset="0"/>
                  <a:cs typeface="Times New Roman" pitchFamily="18" charset="0"/>
                </a:rPr>
                <a:t>Nhóm 5,6</a:t>
              </a:r>
            </a:p>
            <a:p>
              <a:pPr algn="ctr">
                <a:spcBef>
                  <a:spcPct val="0"/>
                </a:spcBef>
                <a:buClrTx/>
                <a:buFontTx/>
                <a:buNone/>
                <a:defRPr/>
              </a:pPr>
              <a:r>
                <a:rPr lang="en-US" altLang="en-US" sz="2600" b="1">
                  <a:solidFill>
                    <a:srgbClr val="002060"/>
                  </a:solidFill>
                  <a:latin typeface="Times New Roman" pitchFamily="18" charset="0"/>
                  <a:cs typeface="Times New Roman" pitchFamily="18" charset="0"/>
                </a:rPr>
                <a:t>Tình huống 3</a:t>
              </a:r>
            </a:p>
          </p:txBody>
        </p:sp>
      </p:grpSp>
    </p:spTree>
    <p:extLst>
      <p:ext uri="{BB962C8B-B14F-4D97-AF65-F5344CB8AC3E}">
        <p14:creationId xmlns:p14="http://schemas.microsoft.com/office/powerpoint/2010/main" val="3291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par>
                                <p:cTn id="28" presetID="6"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594" y="1086341"/>
            <a:ext cx="4216945" cy="272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936961" y="3917109"/>
            <a:ext cx="4772321"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Phòng riêng bừa bộn không dọn dẹp, có thể bị bố mẹ la mắng.</a:t>
            </a:r>
            <a:endParaRPr lang="en-US" sz="2400" b="1">
              <a:solidFill>
                <a:srgbClr val="002060"/>
              </a:solidFill>
              <a:latin typeface="Times New Roman" pitchFamily="18" charset="0"/>
              <a:cs typeface="Times New Roman" pitchFamily="18" charset="0"/>
            </a:endParaRPr>
          </a:p>
        </p:txBody>
      </p:sp>
      <p:sp>
        <p:nvSpPr>
          <p:cNvPr id="3" name="Down Arrow 2"/>
          <p:cNvSpPr/>
          <p:nvPr/>
        </p:nvSpPr>
        <p:spPr>
          <a:xfrm>
            <a:off x="3254881" y="4831307"/>
            <a:ext cx="252594"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6960" y="5336275"/>
            <a:ext cx="4772321" cy="914198"/>
          </a:xfrm>
          <a:prstGeom prst="rect">
            <a:avLst/>
          </a:prstGeom>
          <a:ln w="38100">
            <a:solidFill>
              <a:srgbClr val="00B0F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Dọn dẹp phòng riêng, nhà cửa sạch sẽ</a:t>
            </a:r>
            <a:endParaRPr lang="en-US" sz="2400" b="1">
              <a:solidFill>
                <a:srgbClr val="C00000"/>
              </a:solidFill>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72" y="1256809"/>
            <a:ext cx="4292736"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6752676" y="3919384"/>
            <a:ext cx="4772321"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Người bố về muộn, để cả nhà chờ cơm quá lâu</a:t>
            </a:r>
            <a:endParaRPr lang="en-US" sz="2400" b="1">
              <a:solidFill>
                <a:srgbClr val="002060"/>
              </a:solidFill>
              <a:latin typeface="Times New Roman" pitchFamily="18" charset="0"/>
              <a:cs typeface="Times New Roman" pitchFamily="18" charset="0"/>
            </a:endParaRPr>
          </a:p>
        </p:txBody>
      </p:sp>
      <p:sp>
        <p:nvSpPr>
          <p:cNvPr id="38" name="Down Arrow 37"/>
          <p:cNvSpPr/>
          <p:nvPr/>
        </p:nvSpPr>
        <p:spPr>
          <a:xfrm>
            <a:off x="9070596" y="4833582"/>
            <a:ext cx="252594"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52675" y="5338550"/>
            <a:ext cx="4772321" cy="914198"/>
          </a:xfrm>
          <a:prstGeom prst="rect">
            <a:avLst/>
          </a:prstGeom>
          <a:ln w="38100">
            <a:solidFill>
              <a:srgbClr val="00B0F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Bố nên báo trước với gia đình là về muộn hoặc không về ăn cơm</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7672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411"/>
                                        </p:tgtEl>
                                        <p:attrNameLst>
                                          <p:attrName>style.visibility</p:attrName>
                                        </p:attrNameLst>
                                      </p:cBhvr>
                                      <p:to>
                                        <p:strVal val="visible"/>
                                      </p:to>
                                    </p:set>
                                    <p:animEffect transition="in" filter="barn(inVertical)">
                                      <p:cBhvr>
                                        <p:cTn id="27" dur="500"/>
                                        <p:tgtEl>
                                          <p:spTgt spid="174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35"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sp>
        <p:nvSpPr>
          <p:cNvPr id="33" name="Rectangle 32"/>
          <p:cNvSpPr/>
          <p:nvPr/>
        </p:nvSpPr>
        <p:spPr>
          <a:xfrm>
            <a:off x="936961" y="3370997"/>
            <a:ext cx="4772321" cy="146031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300" b="1">
                <a:solidFill>
                  <a:srgbClr val="002060"/>
                </a:solidFill>
                <a:latin typeface="Times New Roman" pitchFamily="18" charset="0"/>
                <a:cs typeface="Times New Roman" pitchFamily="18" charset="0"/>
              </a:rPr>
              <a:t>Mỗi thành viên trong gia đình đều làm việc riêng vào giờ quây quần của gia đình nhưng lại không quan tâm và trò chuyện với nhau.</a:t>
            </a:r>
            <a:endParaRPr lang="en-US" sz="2300" b="1">
              <a:solidFill>
                <a:srgbClr val="002060"/>
              </a:solidFill>
              <a:latin typeface="Times New Roman" pitchFamily="18" charset="0"/>
              <a:cs typeface="Times New Roman" pitchFamily="18" charset="0"/>
            </a:endParaRPr>
          </a:p>
        </p:txBody>
      </p:sp>
      <p:sp>
        <p:nvSpPr>
          <p:cNvPr id="3" name="Down Arrow 2"/>
          <p:cNvSpPr/>
          <p:nvPr/>
        </p:nvSpPr>
        <p:spPr>
          <a:xfrm>
            <a:off x="3254881" y="4831307"/>
            <a:ext cx="252594"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6960" y="5336274"/>
            <a:ext cx="4772321" cy="1187355"/>
          </a:xfrm>
          <a:prstGeom prst="rect">
            <a:avLst/>
          </a:prstGeom>
          <a:ln w="38100">
            <a:solidFill>
              <a:srgbClr val="00B0F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Các thành viên nên ngồi lại và tâm sự, trò chuyện cùng nhau để gắn kết hơn.</a:t>
            </a:r>
            <a:endParaRPr lang="en-US" sz="2400" b="1">
              <a:solidFill>
                <a:srgbClr val="C00000"/>
              </a:solidFill>
              <a:latin typeface="Times New Roman" pitchFamily="18" charset="0"/>
              <a:cs typeface="Times New Roman" pitchFamily="18" charset="0"/>
            </a:endParaRPr>
          </a:p>
        </p:txBody>
      </p:sp>
      <p:sp>
        <p:nvSpPr>
          <p:cNvPr id="37" name="Rectangle 36"/>
          <p:cNvSpPr/>
          <p:nvPr/>
        </p:nvSpPr>
        <p:spPr>
          <a:xfrm>
            <a:off x="6752676" y="3370997"/>
            <a:ext cx="4772321" cy="146258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300" b="1">
                <a:solidFill>
                  <a:srgbClr val="002060"/>
                </a:solidFill>
                <a:latin typeface="Times New Roman" pitchFamily="18" charset="0"/>
                <a:cs typeface="Times New Roman" pitchFamily="18" charset="0"/>
              </a:rPr>
              <a:t>Trong khi cả nhà đang tập trung dọn dẹp nhà cửa thì một thành viên ngồi trên ghế bấm điện thoại, không tham gia cùng mọi người</a:t>
            </a:r>
            <a:endParaRPr lang="en-US" sz="2300" b="1">
              <a:solidFill>
                <a:srgbClr val="002060"/>
              </a:solidFill>
              <a:latin typeface="Times New Roman" pitchFamily="18" charset="0"/>
              <a:cs typeface="Times New Roman" pitchFamily="18" charset="0"/>
            </a:endParaRPr>
          </a:p>
        </p:txBody>
      </p:sp>
      <p:sp>
        <p:nvSpPr>
          <p:cNvPr id="38" name="Down Arrow 37"/>
          <p:cNvSpPr/>
          <p:nvPr/>
        </p:nvSpPr>
        <p:spPr>
          <a:xfrm>
            <a:off x="9070596" y="4833582"/>
            <a:ext cx="252594"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52675" y="5338549"/>
            <a:ext cx="4772321" cy="1185079"/>
          </a:xfrm>
          <a:prstGeom prst="rect">
            <a:avLst/>
          </a:prstGeom>
          <a:ln w="38100">
            <a:solidFill>
              <a:srgbClr val="00B0F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C00000"/>
                </a:solidFill>
                <a:latin typeface="Times New Roman" pitchFamily="18" charset="0"/>
                <a:cs typeface="Times New Roman" pitchFamily="18" charset="0"/>
              </a:rPr>
              <a:t>Nhắc nhở nhẹ nhàng thành viên đó đứng dậy làm việc nhà cùng mọi người</a:t>
            </a:r>
            <a:endParaRPr lang="en-US" sz="2400" b="1">
              <a:solidFill>
                <a:srgbClr val="C00000"/>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68" y="1095375"/>
            <a:ext cx="4186906" cy="205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674" y="1095375"/>
            <a:ext cx="4561319" cy="205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588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2000"/>
                                        <p:tgtEl>
                                          <p:spTgt spid="3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circle(in)">
                                      <p:cBhvr>
                                        <p:cTn id="28"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35"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900750" y="1364776"/>
            <a:ext cx="10768086" cy="1569494"/>
          </a:xfrm>
          <a:prstGeom prst="roundRect">
            <a:avLst/>
          </a:prstGeom>
          <a:solidFill>
            <a:schemeClr val="bg1"/>
          </a:solidFill>
          <a:ln w="38100">
            <a:solidFill>
              <a:srgbClr val="17A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p:cNvSpPr/>
          <p:nvPr/>
        </p:nvSpPr>
        <p:spPr>
          <a:xfrm>
            <a:off x="900750" y="1078173"/>
            <a:ext cx="2333767" cy="682388"/>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Tình huống 1</a:t>
            </a:r>
          </a:p>
        </p:txBody>
      </p:sp>
      <p:sp>
        <p:nvSpPr>
          <p:cNvPr id="15" name="Rectangle 14"/>
          <p:cNvSpPr/>
          <p:nvPr/>
        </p:nvSpPr>
        <p:spPr>
          <a:xfrm>
            <a:off x="973446" y="1767385"/>
            <a:ext cx="10622693" cy="111911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a:solidFill>
                  <a:srgbClr val="002060"/>
                </a:solidFill>
                <a:latin typeface="Times New Roman" pitchFamily="18" charset="0"/>
                <a:cs typeface="Times New Roman" pitchFamily="18" charset="0"/>
              </a:rPr>
              <a:t>Chiều muộn, bố đi làm về với khuôn mặt tư lự, mệt mỏi, ông đi lên phòng, thấy con gái đang mải mê vào mạng xã hội mà chưa nấu cơm. Bố bực bội quát lên: “Ngày nào bố cũng thấy con chơi thì thi cử thế nào! Việc nhà thì bỏ bê,...!”.</a:t>
            </a:r>
            <a:endParaRPr lang="en-US" sz="2400">
              <a:solidFill>
                <a:srgbClr val="002060"/>
              </a:solidFill>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033" y="3386458"/>
            <a:ext cx="3411940" cy="280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68740" y="3138986"/>
            <a:ext cx="7763586" cy="357571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buFont typeface="Wingdings" pitchFamily="2" charset="2"/>
              <a:buChar char="Ø"/>
            </a:pPr>
            <a:r>
              <a:rPr lang="vi-VN" sz="2400" i="1">
                <a:solidFill>
                  <a:srgbClr val="C00000"/>
                </a:solidFill>
                <a:latin typeface="Times New Roman" pitchFamily="18" charset="0"/>
                <a:cs typeface="Times New Roman" pitchFamily="18" charset="0"/>
              </a:rPr>
              <a:t>Người con: </a:t>
            </a:r>
            <a:r>
              <a:rPr lang="vi-VN" sz="2400" i="1">
                <a:solidFill>
                  <a:srgbClr val="002060"/>
                </a:solidFill>
                <a:latin typeface="Times New Roman" pitchFamily="18" charset="0"/>
                <a:cs typeface="Times New Roman" pitchFamily="18" charset="0"/>
              </a:rPr>
              <a:t>Sau khi nghe bố quát thì bình tĩnh, thực hiện theo yêu cầu của bố là đi nấu cơm. Sau đó sắp xếp thời gian nói chuyện, chia sẻ với bố nếu có lí do chính đáng. Nếu đúng như nhận định của bố thì nhận lỗi và thay đổi hành vi.</a:t>
            </a:r>
          </a:p>
          <a:p>
            <a:pPr marL="342900" indent="-342900" algn="just">
              <a:buFont typeface="Wingdings" pitchFamily="2" charset="2"/>
              <a:buChar char="Ø"/>
            </a:pPr>
            <a:r>
              <a:rPr lang="vi-VN" sz="2400" i="1">
                <a:solidFill>
                  <a:srgbClr val="C00000"/>
                </a:solidFill>
                <a:latin typeface="Times New Roman" pitchFamily="18" charset="0"/>
                <a:cs typeface="Times New Roman" pitchFamily="18" charset="0"/>
              </a:rPr>
              <a:t>Người bố: </a:t>
            </a:r>
            <a:r>
              <a:rPr lang="vi-VN" sz="2400" i="1">
                <a:solidFill>
                  <a:srgbClr val="002060"/>
                </a:solidFill>
                <a:latin typeface="Times New Roman" pitchFamily="18" charset="0"/>
                <a:cs typeface="Times New Roman" pitchFamily="18" charset="0"/>
              </a:rPr>
              <a:t>quản lí cảm xúc để bình tĩnh hơn, không la mắng và không thực hiện các hành vi tiêu cực. Sắp xếp thời gian trao đổi/ nói chuyện mong muốn của bố và con, thảo luận và thống nhất cách thức giải quyết vấn đề.</a:t>
            </a:r>
          </a:p>
        </p:txBody>
      </p:sp>
    </p:spTree>
    <p:extLst>
      <p:ext uri="{BB962C8B-B14F-4D97-AF65-F5344CB8AC3E}">
        <p14:creationId xmlns:p14="http://schemas.microsoft.com/office/powerpoint/2010/main" val="4068954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900750" y="1364776"/>
            <a:ext cx="10768086" cy="1569494"/>
          </a:xfrm>
          <a:prstGeom prst="roundRect">
            <a:avLst/>
          </a:prstGeom>
          <a:solidFill>
            <a:schemeClr val="bg1"/>
          </a:solidFill>
          <a:ln w="38100">
            <a:solidFill>
              <a:srgbClr val="17A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p:cNvSpPr/>
          <p:nvPr/>
        </p:nvSpPr>
        <p:spPr>
          <a:xfrm>
            <a:off x="900750" y="1078173"/>
            <a:ext cx="2333767" cy="682388"/>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Tình huống 2</a:t>
            </a:r>
          </a:p>
        </p:txBody>
      </p:sp>
      <p:sp>
        <p:nvSpPr>
          <p:cNvPr id="15" name="Rectangle 14"/>
          <p:cNvSpPr/>
          <p:nvPr/>
        </p:nvSpPr>
        <p:spPr>
          <a:xfrm>
            <a:off x="973446" y="1767385"/>
            <a:ext cx="10622693" cy="111911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a:solidFill>
                  <a:srgbClr val="002060"/>
                </a:solidFill>
                <a:latin typeface="Times New Roman" pitchFamily="18" charset="0"/>
                <a:cs typeface="Times New Roman" pitchFamily="18" charset="0"/>
              </a:rPr>
              <a:t>Này T, hôm trước mẹ mắng tớ: "Nhà có hai mẹ con, mẹ hỏi gì thì trả lời, không chủ động chia sẻ việc học tập và bạn bè trên lớp với mẹ, cứ thích làm theo ý kiến riêng." Cậu có thường chia sẻ với mẹ không? Làm như thế nào để mẹ hiểu mình nhỉ?</a:t>
            </a:r>
            <a:endParaRPr lang="en-US" sz="2400">
              <a:solidFill>
                <a:srgbClr val="002060"/>
              </a:solidFill>
              <a:latin typeface="Times New Roman" pitchFamily="18" charset="0"/>
              <a:cs typeface="Times New Roman" pitchFamily="18" charset="0"/>
            </a:endParaRPr>
          </a:p>
        </p:txBody>
      </p:sp>
      <p:sp>
        <p:nvSpPr>
          <p:cNvPr id="17" name="Rectangle 16"/>
          <p:cNvSpPr/>
          <p:nvPr/>
        </p:nvSpPr>
        <p:spPr>
          <a:xfrm>
            <a:off x="668739" y="3043451"/>
            <a:ext cx="8557147" cy="367124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buFont typeface="Wingdings" pitchFamily="2" charset="2"/>
              <a:buChar char="Ø"/>
            </a:pPr>
            <a:r>
              <a:rPr lang="vi-VN" sz="2400" i="1">
                <a:solidFill>
                  <a:srgbClr val="C00000"/>
                </a:solidFill>
                <a:latin typeface="Times New Roman" pitchFamily="18" charset="0"/>
                <a:cs typeface="Times New Roman" pitchFamily="18" charset="0"/>
              </a:rPr>
              <a:t>Bạn T: </a:t>
            </a:r>
            <a:r>
              <a:rPr lang="vi-VN" sz="2400" i="1">
                <a:solidFill>
                  <a:srgbClr val="002060"/>
                </a:solidFill>
                <a:latin typeface="Times New Roman" pitchFamily="18" charset="0"/>
                <a:cs typeface="Times New Roman" pitchFamily="18" charset="0"/>
              </a:rPr>
              <a:t>Chia sẻ các kinh nghiệm, hiểu biết của bản thân một cách tích cực về vấn đề của bạn.</a:t>
            </a:r>
          </a:p>
          <a:p>
            <a:pPr marL="342900" indent="-342900" algn="just">
              <a:buFont typeface="Wingdings" pitchFamily="2" charset="2"/>
              <a:buChar char="Ø"/>
            </a:pPr>
            <a:r>
              <a:rPr lang="vi-VN" sz="2400" i="1">
                <a:solidFill>
                  <a:srgbClr val="C00000"/>
                </a:solidFill>
                <a:latin typeface="Times New Roman" pitchFamily="18" charset="0"/>
                <a:cs typeface="Times New Roman" pitchFamily="18" charset="0"/>
              </a:rPr>
              <a:t>Người con: </a:t>
            </a:r>
            <a:r>
              <a:rPr lang="vi-VN" sz="2400" i="1">
                <a:solidFill>
                  <a:srgbClr val="002060"/>
                </a:solidFill>
                <a:latin typeface="Times New Roman" pitchFamily="18" charset="0"/>
                <a:cs typeface="Times New Roman" pitchFamily="18" charset="0"/>
              </a:rPr>
              <a:t>Tìm hiểu, trao đổi để thấu hiểu mong muốn của người mẹ; chủ động trong việc chia sẻ, bày tỏ để mẹ hiểu đúng về thực tế các trở ngại trong việc giao tiếp và mong muốn của mình.</a:t>
            </a:r>
          </a:p>
          <a:p>
            <a:pPr marL="342900" indent="-342900" algn="just">
              <a:buFont typeface="Wingdings" pitchFamily="2" charset="2"/>
              <a:buChar char="Ø"/>
            </a:pPr>
            <a:r>
              <a:rPr lang="vi-VN" sz="2400" i="1">
                <a:solidFill>
                  <a:srgbClr val="C00000"/>
                </a:solidFill>
                <a:latin typeface="Times New Roman" pitchFamily="18" charset="0"/>
                <a:cs typeface="Times New Roman" pitchFamily="18" charset="0"/>
              </a:rPr>
              <a:t>Người mẹ: </a:t>
            </a:r>
            <a:r>
              <a:rPr lang="vi-VN" sz="2400" i="1">
                <a:solidFill>
                  <a:srgbClr val="002060"/>
                </a:solidFill>
                <a:latin typeface="Times New Roman" pitchFamily="18" charset="0"/>
                <a:cs typeface="Times New Roman" pitchFamily="18" charset="0"/>
              </a:rPr>
              <a:t>Tìm hiểu về tâm sinh lí lứa tuổi, đặc điểm và mong muốn của trẻ ở độ tuổi của con. Tổ chức các hoạt động để chia sẻ và kết nối với con; Biết cách lắng nghe và trao đổi với con một cách nhẹ nhàng. Thống nhất với con những nội dung hai mẹ con sẽ chia sẻ với nhau.</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935" y="3582289"/>
            <a:ext cx="2333625" cy="259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281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900750" y="1282887"/>
            <a:ext cx="10956810" cy="1897041"/>
          </a:xfrm>
          <a:prstGeom prst="roundRect">
            <a:avLst/>
          </a:prstGeom>
          <a:solidFill>
            <a:schemeClr val="bg1"/>
          </a:solidFill>
          <a:ln w="38100">
            <a:solidFill>
              <a:srgbClr val="17A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p:cNvSpPr/>
          <p:nvPr/>
        </p:nvSpPr>
        <p:spPr>
          <a:xfrm>
            <a:off x="900750" y="996285"/>
            <a:ext cx="2333767" cy="682388"/>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Tình huống 3</a:t>
            </a:r>
          </a:p>
        </p:txBody>
      </p:sp>
      <p:sp>
        <p:nvSpPr>
          <p:cNvPr id="15" name="Rectangle 14"/>
          <p:cNvSpPr/>
          <p:nvPr/>
        </p:nvSpPr>
        <p:spPr>
          <a:xfrm>
            <a:off x="973446" y="1617257"/>
            <a:ext cx="10884114" cy="146713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a:solidFill>
                  <a:srgbClr val="002060"/>
                </a:solidFill>
                <a:latin typeface="Times New Roman" pitchFamily="18" charset="0"/>
                <a:cs typeface="Times New Roman" pitchFamily="18" charset="0"/>
              </a:rPr>
              <a:t>Mấy hôm nay mẹ giận bố vì bố đã nhận lời đi du lịch cùng với các gia đình bạn của mẹ theo kế hoạch đặt ra từ trước, nhưng sau bố lại đổi ý để đi chơi với gia đình bên nội. Mẹ nói sẽ không thay đổi kế hoạch, còn tuỳ bố quyết định. Không biết mình nên đi du lịch cùng mẹ hay đi cùng bố. Mình vẫn chưa biết làm sao để giải quyết việc này.</a:t>
            </a:r>
            <a:endParaRPr lang="en-US" sz="2400">
              <a:solidFill>
                <a:srgbClr val="002060"/>
              </a:solidFill>
              <a:latin typeface="Times New Roman" pitchFamily="18" charset="0"/>
              <a:cs typeface="Times New Roman" pitchFamily="18" charset="0"/>
            </a:endParaRPr>
          </a:p>
        </p:txBody>
      </p:sp>
      <p:sp>
        <p:nvSpPr>
          <p:cNvPr id="17" name="Rectangle 16"/>
          <p:cNvSpPr/>
          <p:nvPr/>
        </p:nvSpPr>
        <p:spPr>
          <a:xfrm>
            <a:off x="900750" y="3466530"/>
            <a:ext cx="8461614" cy="29615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400" i="1">
                <a:solidFill>
                  <a:srgbClr val="002060"/>
                </a:solidFill>
                <a:latin typeface="Times New Roman" pitchFamily="18" charset="0"/>
                <a:cs typeface="Times New Roman" pitchFamily="18" charset="0"/>
              </a:rPr>
              <a:t>Người con trong tình huống có thể thực hiện các hoạt động để bố mẹ cùng bình tĩnh, thấu hiểu cảm xúc và quan điểm của nhau, nhằm nhường nhịn và chia sẻ. Ví dụ như người con trong tình huống sẽ nói chuyện riêng với bố, mẹ về suy nghĩ của mỗi người, cũng như tâm trạng của mình; với mong muốn bố, mẹ hiểu suy nghĩ, tâm trạng của nhau, nhường nhịn và chia sẻ; từ đó bổ và mẹ có thể nói chuyện trao đổi thống nhất với nhau về việc tổ chức đi du lịch.</a:t>
            </a: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41284" y="3756687"/>
            <a:ext cx="2428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702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5046</TotalTime>
  <Words>1174</Words>
  <Application>Microsoft Office PowerPoint</Application>
  <PresentationFormat>Màn hình rộng</PresentationFormat>
  <Paragraphs>78</Paragraphs>
  <Slides>17</Slides>
  <Notes>0</Notes>
  <HiddenSlides>1</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17</vt:i4>
      </vt:variant>
    </vt:vector>
  </HeadingPairs>
  <TitlesOfParts>
    <vt:vector size="23" baseType="lpstr">
      <vt:lpstr>Wingdings</vt:lpstr>
      <vt:lpstr>Calibri Light</vt:lpstr>
      <vt:lpstr>Arial</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475</cp:revision>
  <dcterms:created xsi:type="dcterms:W3CDTF">2018-05-10T00:06:18Z</dcterms:created>
  <dcterms:modified xsi:type="dcterms:W3CDTF">2024-10-20T15:20:36Z</dcterms:modified>
</cp:coreProperties>
</file>