
<file path=[Content_Types].xml><?xml version="1.0" encoding="utf-8"?>
<Types xmlns="http://schemas.openxmlformats.org/package/2006/content-types">
  <Default Extension="fntdata" ContentType="application/x-fontdata"/>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4.jpg" ContentType="image/jpeg"/>
  <Override PartName="/ppt/media/image5.jpg" ContentType="image/jpeg"/>
  <Override PartName="/ppt/media/image9.jpg" ContentType="image/jpeg"/>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2"/>
  </p:notesMasterIdLst>
  <p:sldIdLst>
    <p:sldId id="474" r:id="rId2"/>
    <p:sldId id="921" r:id="rId3"/>
    <p:sldId id="983" r:id="rId4"/>
    <p:sldId id="984" r:id="rId5"/>
    <p:sldId id="985" r:id="rId6"/>
    <p:sldId id="987" r:id="rId7"/>
    <p:sldId id="988" r:id="rId8"/>
    <p:sldId id="989" r:id="rId9"/>
    <p:sldId id="699" r:id="rId10"/>
    <p:sldId id="947" r:id="rId11"/>
  </p:sldIdLst>
  <p:sldSz cx="12192000" cy="6858000"/>
  <p:notesSz cx="6858000" cy="9144000"/>
  <p:embeddedFontLst>
    <p:embeddedFont>
      <p:font typeface="Book Antiqua" panose="02040602050305030304" pitchFamily="18" charset="0"/>
      <p:regular r:id="rId13"/>
      <p:bold r:id="rId14"/>
      <p:italic r:id="rId15"/>
      <p:boldItalic r:id="rId16"/>
    </p:embeddedFont>
    <p:embeddedFont>
      <p:font typeface="Cambria" panose="02040503050406030204" pitchFamily="18" charset="0"/>
      <p:regular r:id="rId17"/>
      <p:bold r:id="rId18"/>
      <p:italic r:id="rId19"/>
      <p:boldItalic r:id="rId20"/>
    </p:embeddedFont>
  </p:embeddedFontLst>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B3F8"/>
    <a:srgbClr val="FDDFFC"/>
    <a:srgbClr val="FDF3ED"/>
    <a:srgbClr val="1F0ABC"/>
    <a:srgbClr val="17A810"/>
    <a:srgbClr val="E3E7ED"/>
    <a:srgbClr val="DBB2CB"/>
    <a:srgbClr val="3A1953"/>
    <a:srgbClr val="9F7906"/>
    <a:srgbClr val="30CF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71" autoAdjust="0"/>
    <p:restoredTop sz="94849" autoAdjust="0"/>
  </p:normalViewPr>
  <p:slideViewPr>
    <p:cSldViewPr snapToGrid="0">
      <p:cViewPr varScale="1">
        <p:scale>
          <a:sx n="74" d="100"/>
          <a:sy n="74" d="100"/>
        </p:scale>
        <p:origin x="1200" y="6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48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698A49-CBEC-4F31-9B72-276DEEC42B7F}" type="datetimeFigureOut">
              <a:rPr lang="en-US" smtClean="0"/>
              <a:t>10/20/2024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0D8B50-956B-4B2D-8BCF-8AA324BF3094}" type="slidenum">
              <a:rPr lang="en-US" smtClean="0"/>
              <a:t>‹#›</a:t>
            </a:fld>
            <a:endParaRPr lang="en-US"/>
          </a:p>
        </p:txBody>
      </p:sp>
    </p:spTree>
    <p:extLst>
      <p:ext uri="{BB962C8B-B14F-4D97-AF65-F5344CB8AC3E}">
        <p14:creationId xmlns:p14="http://schemas.microsoft.com/office/powerpoint/2010/main" val="953170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10</a:t>
            </a:fld>
            <a:endParaRPr lang="en-US"/>
          </a:p>
        </p:txBody>
      </p:sp>
    </p:spTree>
    <p:extLst>
      <p:ext uri="{BB962C8B-B14F-4D97-AF65-F5344CB8AC3E}">
        <p14:creationId xmlns:p14="http://schemas.microsoft.com/office/powerpoint/2010/main" val="1997477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83558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07969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2210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8078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80186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58736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50754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17931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8757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9885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2623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84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735525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t="-6000" r="-9000" b="-10000"/>
          </a:stretch>
        </a:blipFill>
        <a:effectLst/>
      </p:bgPr>
    </p:bg>
    <p:spTree>
      <p:nvGrpSpPr>
        <p:cNvPr id="1" name=""/>
        <p:cNvGrpSpPr/>
        <p:nvPr/>
      </p:nvGrpSpPr>
      <p:grpSpPr>
        <a:xfrm>
          <a:off x="0" y="0"/>
          <a:ext cx="0" cy="0"/>
          <a:chOff x="0" y="0"/>
          <a:chExt cx="0" cy="0"/>
        </a:xfrm>
      </p:grpSpPr>
      <p:sp>
        <p:nvSpPr>
          <p:cNvPr id="4" name="Rectangle 3"/>
          <p:cNvSpPr/>
          <p:nvPr/>
        </p:nvSpPr>
        <p:spPr>
          <a:xfrm>
            <a:off x="6657140" y="194336"/>
            <a:ext cx="349326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a:ln w="11430"/>
                <a:solidFill>
                  <a:srgbClr val="1F0ABC"/>
                </a:solidFill>
                <a:effectLst>
                  <a:outerShdw blurRad="50800" dist="39000" dir="5460000" algn="tl">
                    <a:srgbClr val="000000">
                      <a:alpha val="38000"/>
                    </a:srgbClr>
                  </a:outerShdw>
                </a:effectLst>
                <a:latin typeface="Book Antiqua" pitchFamily="18" charset="0"/>
                <a:cs typeface="Times New Roman" pitchFamily="18" charset="0"/>
              </a:rPr>
              <a:t>CHỦ ĐỀ 7</a:t>
            </a:r>
          </a:p>
        </p:txBody>
      </p:sp>
      <p:sp>
        <p:nvSpPr>
          <p:cNvPr id="6" name="Rectangle 5"/>
          <p:cNvSpPr/>
          <p:nvPr/>
        </p:nvSpPr>
        <p:spPr>
          <a:xfrm>
            <a:off x="449939" y="1024779"/>
            <a:ext cx="11567889" cy="2400657"/>
          </a:xfrm>
          <a:prstGeom prst="rect">
            <a:avLst/>
          </a:prstGeom>
          <a:noFill/>
        </p:spPr>
        <p:txBody>
          <a:bodyPr wrap="square" lIns="91440" tIns="45720" rIns="91440" bIns="45720">
            <a:spAutoFit/>
          </a:bodyPr>
          <a:lstStyle/>
          <a:p>
            <a:r>
              <a:rPr lang="en-US" sz="5000" b="1" cap="all">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latin typeface="Book Antiqua" pitchFamily="18" charset="0"/>
                <a:cs typeface="Times New Roman" pitchFamily="18" charset="0"/>
              </a:rPr>
              <a:t>Thông tin</a:t>
            </a:r>
          </a:p>
          <a:p>
            <a:r>
              <a:rPr lang="en-US" sz="5000" b="1" cap="all">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latin typeface="Book Antiqua" pitchFamily="18" charset="0"/>
                <a:cs typeface="Times New Roman" pitchFamily="18" charset="0"/>
              </a:rPr>
              <a:t>                  </a:t>
            </a:r>
            <a:r>
              <a:rPr lang="en-US" sz="5000" b="1" i="1" cap="all">
                <a:ln w="9000" cmpd="sng">
                  <a:solidFill>
                    <a:schemeClr val="accent4">
                      <a:shade val="50000"/>
                      <a:satMod val="120000"/>
                    </a:schemeClr>
                  </a:solidFill>
                  <a:prstDash val="solid"/>
                </a:ln>
                <a:solidFill>
                  <a:srgbClr val="00B0F0"/>
                </a:solidFill>
                <a:effectLst>
                  <a:outerShdw blurRad="38100" dist="38100" dir="2700000" algn="tl">
                    <a:srgbClr val="000000">
                      <a:alpha val="43137"/>
                    </a:srgbClr>
                  </a:outerShdw>
                  <a:reflection blurRad="12700" stA="28000" endPos="45000" dist="1000" dir="5400000" sy="-100000" algn="bl" rotWithShape="0"/>
                </a:effectLst>
                <a:cs typeface="Times New Roman" pitchFamily="18" charset="0"/>
              </a:rPr>
              <a:t>về</a:t>
            </a:r>
          </a:p>
          <a:p>
            <a:r>
              <a:rPr lang="en-US" sz="5000" b="1" cap="all">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latin typeface="Book Antiqua" pitchFamily="18" charset="0"/>
                <a:cs typeface="Times New Roman" pitchFamily="18" charset="0"/>
              </a:rPr>
              <a:t>                 các nhóm nghề cơ bản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0061" y="3454399"/>
            <a:ext cx="7460343" cy="3375073"/>
          </a:xfrm>
          <a:prstGeom prst="rect">
            <a:avLst/>
          </a:prstGeom>
        </p:spPr>
      </p:pic>
    </p:spTree>
    <p:extLst>
      <p:ext uri="{BB962C8B-B14F-4D97-AF65-F5344CB8AC3E}">
        <p14:creationId xmlns:p14="http://schemas.microsoft.com/office/powerpoint/2010/main" val="123689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5000" t="-6000" r="-48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A03BC0B-854F-7A1B-9B8D-18028E88ADDB}"/>
              </a:ext>
            </a:extLst>
          </p:cNvPr>
          <p:cNvGrpSpPr/>
          <p:nvPr/>
        </p:nvGrpSpPr>
        <p:grpSpPr>
          <a:xfrm>
            <a:off x="1019543" y="1"/>
            <a:ext cx="10693486" cy="566792"/>
            <a:chOff x="4834930" y="84191"/>
            <a:chExt cx="7359542" cy="1541233"/>
          </a:xfrm>
          <a:solidFill>
            <a:srgbClr val="00B0F0"/>
          </a:solidFill>
        </p:grpSpPr>
        <p:sp>
          <p:nvSpPr>
            <p:cNvPr id="8" name="Round Same Side Corner Rectangle 11">
              <a:extLst>
                <a:ext uri="{FF2B5EF4-FFF2-40B4-BE49-F238E27FC236}">
                  <a16:creationId xmlns:a16="http://schemas.microsoft.com/office/drawing/2014/main" id="{14A6A6D3-0AE1-A5C2-A781-174738B3CAAC}"/>
                </a:ext>
              </a:extLst>
            </p:cNvPr>
            <p:cNvSpPr/>
            <p:nvPr/>
          </p:nvSpPr>
          <p:spPr>
            <a:xfrm flipV="1">
              <a:off x="4834930" y="84191"/>
              <a:ext cx="7359542" cy="1541233"/>
            </a:xfrm>
            <a:prstGeom prst="round2SameRect">
              <a:avLst>
                <a:gd name="adj1" fmla="val 37720"/>
                <a:gd name="adj2" fmla="val 0"/>
              </a:avLst>
            </a:prstGeom>
            <a:grp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itchFamily="18" charset="0"/>
              </a:endParaRPr>
            </a:p>
          </p:txBody>
        </p:sp>
        <p:sp>
          <p:nvSpPr>
            <p:cNvPr id="9" name="TextBox 8">
              <a:extLst>
                <a:ext uri="{FF2B5EF4-FFF2-40B4-BE49-F238E27FC236}">
                  <a16:creationId xmlns:a16="http://schemas.microsoft.com/office/drawing/2014/main" id="{1DB3E993-271F-4AEA-00C8-AE8B066BA10E}"/>
                </a:ext>
              </a:extLst>
            </p:cNvPr>
            <p:cNvSpPr txBox="1"/>
            <p:nvPr/>
          </p:nvSpPr>
          <p:spPr>
            <a:xfrm>
              <a:off x="5254230" y="103022"/>
              <a:ext cx="6403317" cy="872106"/>
            </a:xfrm>
            <a:prstGeom prst="rect">
              <a:avLst/>
            </a:prstGeom>
            <a:grpFill/>
          </p:spPr>
          <p:txBody>
            <a:bodyPr wrap="square" rtlCol="0">
              <a:spAutoFit/>
            </a:bodyPr>
            <a:lstStyle/>
            <a:p>
              <a:pPr algn="ctr"/>
              <a:r>
                <a:rPr lang="vi-VN" sz="2800" b="1">
                  <a:solidFill>
                    <a:schemeClr val="bg1"/>
                  </a:solidFill>
                  <a:latin typeface="Cambria" pitchFamily="18" charset="0"/>
                  <a:cs typeface="Arial" panose="020B0604020202020204" pitchFamily="34" charset="0"/>
                </a:rPr>
                <a:t>ĐÁNH GIÁ CUỐI CHỦ ĐỀ</a:t>
              </a:r>
            </a:p>
          </p:txBody>
        </p:sp>
      </p:grpSp>
      <p:sp>
        <p:nvSpPr>
          <p:cNvPr id="14" name="Rounded Rectangle 13"/>
          <p:cNvSpPr/>
          <p:nvPr/>
        </p:nvSpPr>
        <p:spPr>
          <a:xfrm>
            <a:off x="840889" y="6160126"/>
            <a:ext cx="5132189" cy="558685"/>
          </a:xfrm>
          <a:prstGeom prst="roundRect">
            <a:avLst/>
          </a:prstGeom>
          <a:solidFill>
            <a:schemeClr val="accent2">
              <a:lumMod val="60000"/>
              <a:lumOff val="4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50000"/>
              </a:lnSpc>
            </a:pPr>
            <a:r>
              <a:rPr lang="en-US" sz="2500" b="1" dirty="0" err="1">
                <a:latin typeface="Cambria" pitchFamily="18" charset="0"/>
                <a:cs typeface="Arial" pitchFamily="34" charset="0"/>
              </a:rPr>
              <a:t>Đạt</a:t>
            </a:r>
            <a:r>
              <a:rPr lang="en-US" sz="2500" dirty="0">
                <a:latin typeface="Cambria" pitchFamily="18" charset="0"/>
                <a:cs typeface="Arial" pitchFamily="34" charset="0"/>
              </a:rPr>
              <a:t>: </a:t>
            </a:r>
            <a:r>
              <a:rPr lang="en-US" sz="2500" dirty="0" err="1">
                <a:latin typeface="Cambria" pitchFamily="18" charset="0"/>
                <a:cs typeface="Arial" pitchFamily="34" charset="0"/>
              </a:rPr>
              <a:t>Đạt</a:t>
            </a:r>
            <a:r>
              <a:rPr lang="en-US" sz="2500" dirty="0">
                <a:latin typeface="Cambria" pitchFamily="18" charset="0"/>
                <a:cs typeface="Arial" pitchFamily="34" charset="0"/>
              </a:rPr>
              <a:t> </a:t>
            </a:r>
            <a:r>
              <a:rPr lang="en-US" sz="2500" dirty="0" err="1">
                <a:latin typeface="Cambria" pitchFamily="18" charset="0"/>
                <a:cs typeface="Arial" pitchFamily="34" charset="0"/>
              </a:rPr>
              <a:t>ít</a:t>
            </a:r>
            <a:r>
              <a:rPr lang="en-US" sz="2500" dirty="0">
                <a:latin typeface="Cambria" pitchFamily="18" charset="0"/>
                <a:cs typeface="Arial" pitchFamily="34" charset="0"/>
              </a:rPr>
              <a:t> </a:t>
            </a:r>
            <a:r>
              <a:rPr lang="en-US" sz="2500" err="1">
                <a:latin typeface="Cambria" pitchFamily="18" charset="0"/>
                <a:cs typeface="Arial" pitchFamily="34" charset="0"/>
              </a:rPr>
              <a:t>nhất</a:t>
            </a:r>
            <a:r>
              <a:rPr lang="en-US" sz="2500">
                <a:latin typeface="Cambria" pitchFamily="18" charset="0"/>
                <a:cs typeface="Arial" pitchFamily="34" charset="0"/>
              </a:rPr>
              <a:t> 4 </a:t>
            </a:r>
            <a:r>
              <a:rPr lang="en-US" sz="2500" err="1">
                <a:latin typeface="Cambria" pitchFamily="18" charset="0"/>
                <a:cs typeface="Arial" pitchFamily="34" charset="0"/>
              </a:rPr>
              <a:t>trong</a:t>
            </a:r>
            <a:r>
              <a:rPr lang="en-US" sz="2500">
                <a:latin typeface="Cambria" pitchFamily="18" charset="0"/>
                <a:cs typeface="Arial" pitchFamily="34" charset="0"/>
              </a:rPr>
              <a:t> 7 </a:t>
            </a:r>
            <a:r>
              <a:rPr lang="en-US" sz="2500" dirty="0" err="1">
                <a:latin typeface="Cambria" pitchFamily="18" charset="0"/>
                <a:cs typeface="Arial" pitchFamily="34" charset="0"/>
              </a:rPr>
              <a:t>tiêu</a:t>
            </a:r>
            <a:r>
              <a:rPr lang="en-US" sz="2500" dirty="0">
                <a:latin typeface="Cambria" pitchFamily="18" charset="0"/>
                <a:cs typeface="Arial" pitchFamily="34" charset="0"/>
              </a:rPr>
              <a:t> </a:t>
            </a:r>
            <a:r>
              <a:rPr lang="en-US" sz="2500" dirty="0" err="1">
                <a:latin typeface="Cambria" pitchFamily="18" charset="0"/>
                <a:cs typeface="Arial" pitchFamily="34" charset="0"/>
              </a:rPr>
              <a:t>chí</a:t>
            </a:r>
            <a:r>
              <a:rPr lang="en-US" sz="2500" dirty="0">
                <a:latin typeface="Cambria" pitchFamily="18" charset="0"/>
                <a:cs typeface="Arial" pitchFamily="34" charset="0"/>
              </a:rPr>
              <a:t>.</a:t>
            </a:r>
          </a:p>
        </p:txBody>
      </p:sp>
      <p:sp>
        <p:nvSpPr>
          <p:cNvPr id="15" name="Rounded Rectangle 14"/>
          <p:cNvSpPr/>
          <p:nvPr/>
        </p:nvSpPr>
        <p:spPr>
          <a:xfrm>
            <a:off x="6118218" y="6151689"/>
            <a:ext cx="5798010" cy="558685"/>
          </a:xfrm>
          <a:prstGeom prst="roundRect">
            <a:avLst/>
          </a:prstGeom>
          <a:solidFill>
            <a:schemeClr val="accent2">
              <a:lumMod val="60000"/>
              <a:lumOff val="4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50000"/>
              </a:lnSpc>
            </a:pPr>
            <a:r>
              <a:rPr lang="en-US" sz="2500" b="1" dirty="0" err="1">
                <a:latin typeface="Cambria" pitchFamily="18" charset="0"/>
                <a:cs typeface="Arial" pitchFamily="34" charset="0"/>
              </a:rPr>
              <a:t>Chưa</a:t>
            </a:r>
            <a:r>
              <a:rPr lang="en-US" sz="2500" b="1" dirty="0">
                <a:latin typeface="Cambria" pitchFamily="18" charset="0"/>
                <a:cs typeface="Arial" pitchFamily="34" charset="0"/>
              </a:rPr>
              <a:t> </a:t>
            </a:r>
            <a:r>
              <a:rPr lang="en-US" sz="2500" b="1" dirty="0" err="1">
                <a:latin typeface="Cambria" pitchFamily="18" charset="0"/>
                <a:cs typeface="Arial" pitchFamily="34" charset="0"/>
              </a:rPr>
              <a:t>đạt</a:t>
            </a:r>
            <a:r>
              <a:rPr lang="en-US" sz="2500" dirty="0">
                <a:latin typeface="Cambria" pitchFamily="18" charset="0"/>
                <a:cs typeface="Arial" pitchFamily="34" charset="0"/>
              </a:rPr>
              <a:t>: </a:t>
            </a:r>
            <a:r>
              <a:rPr lang="en-US" sz="2500" dirty="0" err="1">
                <a:latin typeface="Cambria" pitchFamily="18" charset="0"/>
                <a:cs typeface="Arial" pitchFamily="34" charset="0"/>
              </a:rPr>
              <a:t>Đạt</a:t>
            </a:r>
            <a:r>
              <a:rPr lang="en-US" sz="2500" dirty="0">
                <a:latin typeface="Cambria" pitchFamily="18" charset="0"/>
                <a:cs typeface="Arial" pitchFamily="34" charset="0"/>
              </a:rPr>
              <a:t> </a:t>
            </a:r>
            <a:r>
              <a:rPr lang="en-US" sz="2500" err="1">
                <a:latin typeface="Cambria" pitchFamily="18" charset="0"/>
                <a:cs typeface="Arial" pitchFamily="34" charset="0"/>
              </a:rPr>
              <a:t>từ</a:t>
            </a:r>
            <a:r>
              <a:rPr lang="en-US" sz="2500">
                <a:latin typeface="Cambria" pitchFamily="18" charset="0"/>
                <a:cs typeface="Arial" pitchFamily="34" charset="0"/>
              </a:rPr>
              <a:t> 3 </a:t>
            </a:r>
            <a:r>
              <a:rPr lang="en-US" sz="2500" dirty="0" err="1">
                <a:latin typeface="Cambria" pitchFamily="18" charset="0"/>
                <a:cs typeface="Arial" pitchFamily="34" charset="0"/>
              </a:rPr>
              <a:t>tiêu</a:t>
            </a:r>
            <a:r>
              <a:rPr lang="en-US" sz="2500" dirty="0">
                <a:latin typeface="Cambria" pitchFamily="18" charset="0"/>
                <a:cs typeface="Arial" pitchFamily="34" charset="0"/>
              </a:rPr>
              <a:t> </a:t>
            </a:r>
            <a:r>
              <a:rPr lang="en-US" sz="2500" dirty="0" err="1">
                <a:latin typeface="Cambria" pitchFamily="18" charset="0"/>
                <a:cs typeface="Arial" pitchFamily="34" charset="0"/>
              </a:rPr>
              <a:t>chí</a:t>
            </a:r>
            <a:r>
              <a:rPr lang="en-US" sz="2500" dirty="0">
                <a:latin typeface="Cambria" pitchFamily="18" charset="0"/>
                <a:cs typeface="Arial" pitchFamily="34" charset="0"/>
              </a:rPr>
              <a:t> </a:t>
            </a:r>
            <a:r>
              <a:rPr lang="en-US" sz="2500" dirty="0" err="1">
                <a:latin typeface="Cambria" pitchFamily="18" charset="0"/>
                <a:cs typeface="Arial" pitchFamily="34" charset="0"/>
              </a:rPr>
              <a:t>trở</a:t>
            </a:r>
            <a:r>
              <a:rPr lang="en-US" sz="2500" dirty="0">
                <a:latin typeface="Cambria" pitchFamily="18" charset="0"/>
                <a:cs typeface="Arial" pitchFamily="34" charset="0"/>
              </a:rPr>
              <a:t> </a:t>
            </a:r>
            <a:r>
              <a:rPr lang="en-US" sz="2500" dirty="0" err="1">
                <a:latin typeface="Cambria" pitchFamily="18" charset="0"/>
                <a:cs typeface="Arial" pitchFamily="34" charset="0"/>
              </a:rPr>
              <a:t>xuống</a:t>
            </a:r>
            <a:endParaRPr lang="en-US" sz="2500" dirty="0">
              <a:latin typeface="Cambria" pitchFamily="18" charset="0"/>
              <a:cs typeface="Arial" pitchFamily="34" charset="0"/>
            </a:endParaRPr>
          </a:p>
        </p:txBody>
      </p:sp>
      <p:graphicFrame>
        <p:nvGraphicFramePr>
          <p:cNvPr id="16" name="Table 15"/>
          <p:cNvGraphicFramePr>
            <a:graphicFrameLocks noGrp="1"/>
          </p:cNvGraphicFramePr>
          <p:nvPr>
            <p:extLst>
              <p:ext uri="{D42A27DB-BD31-4B8C-83A1-F6EECF244321}">
                <p14:modId xmlns:p14="http://schemas.microsoft.com/office/powerpoint/2010/main" val="3325401384"/>
              </p:ext>
            </p:extLst>
          </p:nvPr>
        </p:nvGraphicFramePr>
        <p:xfrm>
          <a:off x="614150" y="679096"/>
          <a:ext cx="11287563" cy="5450636"/>
        </p:xfrm>
        <a:graphic>
          <a:graphicData uri="http://schemas.openxmlformats.org/drawingml/2006/table">
            <a:tbl>
              <a:tblPr firstRow="1" firstCol="1" bandRow="1">
                <a:tableStyleId>{5C22544A-7EE6-4342-B048-85BDC9FD1C3A}</a:tableStyleId>
              </a:tblPr>
              <a:tblGrid>
                <a:gridCol w="673116">
                  <a:extLst>
                    <a:ext uri="{9D8B030D-6E8A-4147-A177-3AD203B41FA5}">
                      <a16:colId xmlns:a16="http://schemas.microsoft.com/office/drawing/2014/main" val="20000"/>
                    </a:ext>
                  </a:extLst>
                </a:gridCol>
                <a:gridCol w="7254092">
                  <a:extLst>
                    <a:ext uri="{9D8B030D-6E8A-4147-A177-3AD203B41FA5}">
                      <a16:colId xmlns:a16="http://schemas.microsoft.com/office/drawing/2014/main" val="20001"/>
                    </a:ext>
                  </a:extLst>
                </a:gridCol>
                <a:gridCol w="891467">
                  <a:extLst>
                    <a:ext uri="{9D8B030D-6E8A-4147-A177-3AD203B41FA5}">
                      <a16:colId xmlns:a16="http://schemas.microsoft.com/office/drawing/2014/main" val="20002"/>
                    </a:ext>
                  </a:extLst>
                </a:gridCol>
                <a:gridCol w="891467">
                  <a:extLst>
                    <a:ext uri="{9D8B030D-6E8A-4147-A177-3AD203B41FA5}">
                      <a16:colId xmlns:a16="http://schemas.microsoft.com/office/drawing/2014/main" val="20003"/>
                    </a:ext>
                  </a:extLst>
                </a:gridCol>
                <a:gridCol w="1577421">
                  <a:extLst>
                    <a:ext uri="{9D8B030D-6E8A-4147-A177-3AD203B41FA5}">
                      <a16:colId xmlns:a16="http://schemas.microsoft.com/office/drawing/2014/main" val="20004"/>
                    </a:ext>
                  </a:extLst>
                </a:gridCol>
              </a:tblGrid>
              <a:tr h="336911">
                <a:tc>
                  <a:txBody>
                    <a:bodyPr/>
                    <a:lstStyle/>
                    <a:p>
                      <a:pPr marL="0" marR="0" algn="ctr">
                        <a:lnSpc>
                          <a:spcPct val="115000"/>
                        </a:lnSpc>
                        <a:spcBef>
                          <a:spcPts val="275"/>
                        </a:spcBef>
                        <a:spcAft>
                          <a:spcPts val="275"/>
                        </a:spcAft>
                      </a:pPr>
                      <a:r>
                        <a:rPr lang="en-US" sz="2200">
                          <a:effectLst/>
                          <a:latin typeface="Cambria" pitchFamily="18" charset="0"/>
                        </a:rPr>
                        <a:t>TT</a:t>
                      </a:r>
                      <a:endParaRPr lang="en-US" sz="2200">
                        <a:effectLst/>
                        <a:latin typeface="Cambria" pitchFamily="18" charset="0"/>
                        <a:ea typeface="Calibri"/>
                        <a:cs typeface="Times New Roman"/>
                      </a:endParaRPr>
                    </a:p>
                  </a:txBody>
                  <a:tcPr marL="19050" marR="19050" marT="19050" marB="19050" anchor="ctr"/>
                </a:tc>
                <a:tc>
                  <a:txBody>
                    <a:bodyPr/>
                    <a:lstStyle/>
                    <a:p>
                      <a:pPr marL="0" marR="0" algn="ctr">
                        <a:lnSpc>
                          <a:spcPct val="115000"/>
                        </a:lnSpc>
                        <a:spcBef>
                          <a:spcPts val="275"/>
                        </a:spcBef>
                        <a:spcAft>
                          <a:spcPts val="275"/>
                        </a:spcAft>
                      </a:pPr>
                      <a:r>
                        <a:rPr lang="en-US" sz="2200">
                          <a:effectLst/>
                          <a:latin typeface="Cambria" pitchFamily="18" charset="0"/>
                        </a:rPr>
                        <a:t>Nội dung</a:t>
                      </a:r>
                      <a:endParaRPr lang="en-US" sz="2200">
                        <a:effectLst/>
                        <a:latin typeface="Cambria" pitchFamily="18" charset="0"/>
                        <a:ea typeface="Calibri"/>
                        <a:cs typeface="Times New Roman"/>
                      </a:endParaRPr>
                    </a:p>
                  </a:txBody>
                  <a:tcPr marL="19050" marR="19050" marT="19050" marB="19050" anchor="ctr"/>
                </a:tc>
                <a:tc>
                  <a:txBody>
                    <a:bodyPr/>
                    <a:lstStyle/>
                    <a:p>
                      <a:pPr marL="0" marR="0" algn="ctr">
                        <a:lnSpc>
                          <a:spcPct val="115000"/>
                        </a:lnSpc>
                        <a:spcBef>
                          <a:spcPts val="275"/>
                        </a:spcBef>
                        <a:spcAft>
                          <a:spcPts val="275"/>
                        </a:spcAft>
                      </a:pPr>
                      <a:r>
                        <a:rPr lang="en-US" sz="2200">
                          <a:effectLst/>
                          <a:latin typeface="Cambria" pitchFamily="18" charset="0"/>
                          <a:ea typeface="Calibri"/>
                          <a:cs typeface="Times New Roman"/>
                        </a:rPr>
                        <a:t>Tốt</a:t>
                      </a:r>
                    </a:p>
                  </a:txBody>
                  <a:tcPr marL="19050" marR="19050" marT="19050" marB="19050" anchor="ctr"/>
                </a:tc>
                <a:tc>
                  <a:txBody>
                    <a:bodyPr/>
                    <a:lstStyle/>
                    <a:p>
                      <a:pPr marL="0" marR="0" algn="ctr">
                        <a:lnSpc>
                          <a:spcPct val="115000"/>
                        </a:lnSpc>
                        <a:spcBef>
                          <a:spcPts val="275"/>
                        </a:spcBef>
                        <a:spcAft>
                          <a:spcPts val="275"/>
                        </a:spcAft>
                      </a:pPr>
                      <a:r>
                        <a:rPr lang="en-US" sz="2200">
                          <a:effectLst/>
                          <a:latin typeface="Cambria" pitchFamily="18" charset="0"/>
                          <a:ea typeface="+mn-ea"/>
                          <a:cs typeface="+mn-cs"/>
                        </a:rPr>
                        <a:t>Đạt</a:t>
                      </a:r>
                      <a:endParaRPr lang="en-US" sz="2200">
                        <a:effectLst/>
                        <a:latin typeface="Cambria" pitchFamily="18" charset="0"/>
                        <a:ea typeface="Calibri"/>
                        <a:cs typeface="Times New Roman"/>
                      </a:endParaRPr>
                    </a:p>
                  </a:txBody>
                  <a:tcPr marL="19050" marR="19050" marT="19050" marB="19050" anchor="ctr"/>
                </a:tc>
                <a:tc>
                  <a:txBody>
                    <a:bodyPr/>
                    <a:lstStyle/>
                    <a:p>
                      <a:pPr marL="0" marR="0" algn="ctr">
                        <a:lnSpc>
                          <a:spcPct val="115000"/>
                        </a:lnSpc>
                        <a:spcBef>
                          <a:spcPts val="275"/>
                        </a:spcBef>
                        <a:spcAft>
                          <a:spcPts val="275"/>
                        </a:spcAft>
                      </a:pPr>
                      <a:r>
                        <a:rPr lang="en-US" sz="2200">
                          <a:effectLst/>
                          <a:latin typeface="Cambria" pitchFamily="18" charset="0"/>
                          <a:ea typeface="Calibri"/>
                          <a:cs typeface="Times New Roman"/>
                        </a:rPr>
                        <a:t>Chưa đạt</a:t>
                      </a:r>
                    </a:p>
                  </a:txBody>
                  <a:tcPr marL="19050" marR="19050" marT="19050" marB="19050" anchor="ctr"/>
                </a:tc>
                <a:extLst>
                  <a:ext uri="{0D108BD9-81ED-4DB2-BD59-A6C34878D82A}">
                    <a16:rowId xmlns:a16="http://schemas.microsoft.com/office/drawing/2014/main" val="10000"/>
                  </a:ext>
                </a:extLst>
              </a:tr>
              <a:tr h="525206">
                <a:tc>
                  <a:txBody>
                    <a:bodyPr/>
                    <a:lstStyle/>
                    <a:p>
                      <a:pPr marL="0" marR="0" algn="ctr">
                        <a:lnSpc>
                          <a:spcPct val="115000"/>
                        </a:lnSpc>
                        <a:spcBef>
                          <a:spcPts val="275"/>
                        </a:spcBef>
                        <a:spcAft>
                          <a:spcPts val="275"/>
                        </a:spcAft>
                      </a:pPr>
                      <a:r>
                        <a:rPr lang="en-US" sz="2200">
                          <a:effectLst/>
                          <a:latin typeface="Cambria" pitchFamily="18" charset="0"/>
                        </a:rPr>
                        <a:t>1</a:t>
                      </a:r>
                      <a:endParaRPr lang="en-US" sz="2200">
                        <a:effectLst/>
                        <a:latin typeface="Cambria" pitchFamily="18" charset="0"/>
                        <a:ea typeface="Calibri"/>
                        <a:cs typeface="Times New Roman"/>
                      </a:endParaRPr>
                    </a:p>
                  </a:txBody>
                  <a:tcPr marL="19050" marR="19050" marT="19050" marB="19050" anchor="ctr"/>
                </a:tc>
                <a:tc>
                  <a:txBody>
                    <a:bodyPr/>
                    <a:lstStyle/>
                    <a:p>
                      <a:pPr marL="0" marR="0" algn="just">
                        <a:lnSpc>
                          <a:spcPct val="100000"/>
                        </a:lnSpc>
                        <a:spcBef>
                          <a:spcPts val="275"/>
                        </a:spcBef>
                        <a:spcAft>
                          <a:spcPts val="275"/>
                        </a:spcAft>
                      </a:pPr>
                      <a:r>
                        <a:rPr lang="vi-VN" sz="2300">
                          <a:effectLst/>
                          <a:latin typeface="Times New Roman"/>
                          <a:ea typeface="Arial"/>
                          <a:cs typeface="Times New Roman"/>
                        </a:rPr>
                        <a:t>Sưu tầm được tài liệu về xu hướng phát triển nghề trong xã hội và thị trường lao động.</a:t>
                      </a:r>
                      <a:endParaRPr lang="en-US" sz="2300">
                        <a:effectLst/>
                        <a:latin typeface="Arial"/>
                        <a:ea typeface="Arial"/>
                        <a:cs typeface="Times New Roman"/>
                      </a:endParaRPr>
                    </a:p>
                  </a:txBody>
                  <a:tcPr marL="68580" marR="68580" marT="0" marB="0"/>
                </a:tc>
                <a:tc>
                  <a:txBody>
                    <a:bodyPr/>
                    <a:lstStyle/>
                    <a:p>
                      <a:pPr marL="0" marR="0" algn="ctr">
                        <a:lnSpc>
                          <a:spcPct val="115000"/>
                        </a:lnSpc>
                        <a:spcBef>
                          <a:spcPts val="275"/>
                        </a:spcBef>
                        <a:spcAft>
                          <a:spcPts val="275"/>
                        </a:spcAft>
                      </a:pPr>
                      <a:endParaRPr lang="en-US" sz="2200">
                        <a:effectLst/>
                        <a:latin typeface="Cambria" pitchFamily="18" charset="0"/>
                        <a:ea typeface="Calibri"/>
                        <a:cs typeface="Times New Roman"/>
                      </a:endParaRPr>
                    </a:p>
                  </a:txBody>
                  <a:tcPr marL="19050" marR="19050" marT="19050" marB="19050" anchor="ctr"/>
                </a:tc>
                <a:tc>
                  <a:txBody>
                    <a:bodyPr/>
                    <a:lstStyle/>
                    <a:p>
                      <a:pPr marL="0" marR="0" algn="ctr">
                        <a:lnSpc>
                          <a:spcPct val="115000"/>
                        </a:lnSpc>
                        <a:spcBef>
                          <a:spcPts val="275"/>
                        </a:spcBef>
                        <a:spcAft>
                          <a:spcPts val="275"/>
                        </a:spcAft>
                      </a:pPr>
                      <a:endParaRPr lang="en-US" sz="2200">
                        <a:effectLst/>
                        <a:latin typeface="Cambria" pitchFamily="18" charset="0"/>
                        <a:ea typeface="Calibri"/>
                        <a:cs typeface="Times New Roman"/>
                      </a:endParaRPr>
                    </a:p>
                  </a:txBody>
                  <a:tcPr marL="19050" marR="19050" marT="19050" marB="19050" anchor="ctr"/>
                </a:tc>
                <a:tc>
                  <a:txBody>
                    <a:bodyPr/>
                    <a:lstStyle/>
                    <a:p>
                      <a:pPr marL="0" marR="0" algn="ctr">
                        <a:lnSpc>
                          <a:spcPct val="115000"/>
                        </a:lnSpc>
                        <a:spcBef>
                          <a:spcPts val="275"/>
                        </a:spcBef>
                        <a:spcAft>
                          <a:spcPts val="275"/>
                        </a:spcAft>
                      </a:pPr>
                      <a:endParaRPr lang="en-US" sz="2200">
                        <a:effectLst/>
                        <a:latin typeface="Cambria" pitchFamily="18" charset="0"/>
                        <a:ea typeface="Calibri"/>
                        <a:cs typeface="Times New Roman"/>
                      </a:endParaRPr>
                    </a:p>
                  </a:txBody>
                  <a:tcPr marL="19050" marR="19050" marT="19050" marB="19050" anchor="ctr"/>
                </a:tc>
                <a:extLst>
                  <a:ext uri="{0D108BD9-81ED-4DB2-BD59-A6C34878D82A}">
                    <a16:rowId xmlns:a16="http://schemas.microsoft.com/office/drawing/2014/main" val="10001"/>
                  </a:ext>
                </a:extLst>
              </a:tr>
              <a:tr h="448400">
                <a:tc>
                  <a:txBody>
                    <a:bodyPr/>
                    <a:lstStyle/>
                    <a:p>
                      <a:pPr marL="0" marR="0" algn="ctr">
                        <a:lnSpc>
                          <a:spcPct val="115000"/>
                        </a:lnSpc>
                        <a:spcBef>
                          <a:spcPts val="275"/>
                        </a:spcBef>
                        <a:spcAft>
                          <a:spcPts val="275"/>
                        </a:spcAft>
                      </a:pPr>
                      <a:r>
                        <a:rPr lang="en-US" sz="2200">
                          <a:effectLst/>
                          <a:latin typeface="Cambria" pitchFamily="18" charset="0"/>
                        </a:rPr>
                        <a:t>2</a:t>
                      </a:r>
                      <a:endParaRPr lang="en-US" sz="2200">
                        <a:effectLst/>
                        <a:latin typeface="Cambria" pitchFamily="18" charset="0"/>
                        <a:ea typeface="Calibri"/>
                        <a:cs typeface="Times New Roman"/>
                      </a:endParaRPr>
                    </a:p>
                  </a:txBody>
                  <a:tcPr marL="19050" marR="19050" marT="19050" marB="19050" anchor="ctr"/>
                </a:tc>
                <a:tc>
                  <a:txBody>
                    <a:bodyPr/>
                    <a:lstStyle/>
                    <a:p>
                      <a:pPr marL="0" marR="0" algn="just">
                        <a:lnSpc>
                          <a:spcPct val="100000"/>
                        </a:lnSpc>
                        <a:spcBef>
                          <a:spcPts val="275"/>
                        </a:spcBef>
                        <a:spcAft>
                          <a:spcPts val="275"/>
                        </a:spcAft>
                      </a:pPr>
                      <a:r>
                        <a:rPr lang="vi-VN" sz="2300">
                          <a:effectLst/>
                          <a:latin typeface="Times New Roman"/>
                          <a:ea typeface="Arial"/>
                          <a:cs typeface="Times New Roman"/>
                        </a:rPr>
                        <a:t>Phân loại được các nhóm nghề cơ bản.</a:t>
                      </a:r>
                      <a:endParaRPr lang="en-US" sz="2300">
                        <a:effectLst/>
                        <a:latin typeface="Arial"/>
                        <a:ea typeface="Arial"/>
                        <a:cs typeface="Times New Roman"/>
                      </a:endParaRPr>
                    </a:p>
                  </a:txBody>
                  <a:tcPr marL="68580" marR="68580" marT="0" marB="0"/>
                </a:tc>
                <a:tc>
                  <a:txBody>
                    <a:bodyPr/>
                    <a:lstStyle/>
                    <a:p>
                      <a:pPr marL="0" marR="0" algn="ctr">
                        <a:lnSpc>
                          <a:spcPct val="115000"/>
                        </a:lnSpc>
                        <a:spcBef>
                          <a:spcPts val="275"/>
                        </a:spcBef>
                        <a:spcAft>
                          <a:spcPts val="275"/>
                        </a:spcAft>
                      </a:pPr>
                      <a:endParaRPr lang="en-US" sz="2200">
                        <a:effectLst/>
                        <a:latin typeface="Cambria" pitchFamily="18" charset="0"/>
                        <a:ea typeface="Calibri"/>
                        <a:cs typeface="Times New Roman"/>
                      </a:endParaRPr>
                    </a:p>
                  </a:txBody>
                  <a:tcPr marL="19050" marR="19050" marT="19050" marB="19050" anchor="ctr"/>
                </a:tc>
                <a:tc>
                  <a:txBody>
                    <a:bodyPr/>
                    <a:lstStyle/>
                    <a:p>
                      <a:pPr marL="0" marR="0" algn="ctr">
                        <a:lnSpc>
                          <a:spcPct val="115000"/>
                        </a:lnSpc>
                        <a:spcBef>
                          <a:spcPts val="275"/>
                        </a:spcBef>
                        <a:spcAft>
                          <a:spcPts val="275"/>
                        </a:spcAft>
                      </a:pPr>
                      <a:endParaRPr lang="en-US" sz="2200">
                        <a:effectLst/>
                        <a:latin typeface="Cambria" pitchFamily="18" charset="0"/>
                        <a:ea typeface="Calibri"/>
                        <a:cs typeface="Times New Roman"/>
                      </a:endParaRPr>
                    </a:p>
                  </a:txBody>
                  <a:tcPr marL="19050" marR="19050" marT="19050" marB="19050" anchor="ctr"/>
                </a:tc>
                <a:tc>
                  <a:txBody>
                    <a:bodyPr/>
                    <a:lstStyle/>
                    <a:p>
                      <a:pPr marL="0" marR="0" algn="ctr">
                        <a:lnSpc>
                          <a:spcPct val="115000"/>
                        </a:lnSpc>
                        <a:spcBef>
                          <a:spcPts val="275"/>
                        </a:spcBef>
                        <a:spcAft>
                          <a:spcPts val="275"/>
                        </a:spcAft>
                      </a:pPr>
                      <a:endParaRPr lang="en-US" sz="2200">
                        <a:effectLst/>
                        <a:latin typeface="Cambria" pitchFamily="18" charset="0"/>
                        <a:ea typeface="Calibri"/>
                        <a:cs typeface="Times New Roman"/>
                      </a:endParaRPr>
                    </a:p>
                  </a:txBody>
                  <a:tcPr marL="19050" marR="19050" marT="19050" marB="19050" anchor="ctr"/>
                </a:tc>
                <a:extLst>
                  <a:ext uri="{0D108BD9-81ED-4DB2-BD59-A6C34878D82A}">
                    <a16:rowId xmlns:a16="http://schemas.microsoft.com/office/drawing/2014/main" val="10002"/>
                  </a:ext>
                </a:extLst>
              </a:tr>
              <a:tr h="493485">
                <a:tc>
                  <a:txBody>
                    <a:bodyPr/>
                    <a:lstStyle/>
                    <a:p>
                      <a:pPr marL="0" marR="0" algn="ctr">
                        <a:lnSpc>
                          <a:spcPct val="115000"/>
                        </a:lnSpc>
                        <a:spcBef>
                          <a:spcPts val="275"/>
                        </a:spcBef>
                        <a:spcAft>
                          <a:spcPts val="275"/>
                        </a:spcAft>
                      </a:pPr>
                      <a:r>
                        <a:rPr lang="en-US" sz="2200">
                          <a:effectLst/>
                          <a:latin typeface="Cambria" pitchFamily="18" charset="0"/>
                        </a:rPr>
                        <a:t>3</a:t>
                      </a:r>
                      <a:endParaRPr lang="en-US" sz="2200">
                        <a:effectLst/>
                        <a:latin typeface="Cambria" pitchFamily="18" charset="0"/>
                        <a:ea typeface="Calibri"/>
                        <a:cs typeface="Times New Roman"/>
                      </a:endParaRPr>
                    </a:p>
                  </a:txBody>
                  <a:tcPr marL="19050" marR="19050" marT="19050" marB="19050" anchor="ctr"/>
                </a:tc>
                <a:tc>
                  <a:txBody>
                    <a:bodyPr/>
                    <a:lstStyle/>
                    <a:p>
                      <a:pPr marL="0" marR="0" algn="just">
                        <a:lnSpc>
                          <a:spcPct val="100000"/>
                        </a:lnSpc>
                        <a:spcBef>
                          <a:spcPts val="275"/>
                        </a:spcBef>
                        <a:spcAft>
                          <a:spcPts val="275"/>
                        </a:spcAft>
                      </a:pPr>
                      <a:r>
                        <a:rPr lang="vi-VN" sz="2300">
                          <a:effectLst/>
                          <a:latin typeface="Times New Roman"/>
                          <a:ea typeface="Arial"/>
                          <a:cs typeface="Times New Roman"/>
                        </a:rPr>
                        <a:t>Chỉ ra được đặc trưng, yêu cầu của từng nhóm nghề.</a:t>
                      </a:r>
                      <a:endParaRPr lang="en-US" sz="2300">
                        <a:effectLst/>
                        <a:latin typeface="Arial"/>
                        <a:ea typeface="Arial"/>
                        <a:cs typeface="Times New Roman"/>
                      </a:endParaRPr>
                    </a:p>
                  </a:txBody>
                  <a:tcPr marL="68580" marR="68580" marT="0" marB="0"/>
                </a:tc>
                <a:tc>
                  <a:txBody>
                    <a:bodyPr/>
                    <a:lstStyle/>
                    <a:p>
                      <a:pPr marL="0" marR="0" algn="ctr">
                        <a:lnSpc>
                          <a:spcPct val="115000"/>
                        </a:lnSpc>
                        <a:spcBef>
                          <a:spcPts val="275"/>
                        </a:spcBef>
                        <a:spcAft>
                          <a:spcPts val="275"/>
                        </a:spcAft>
                      </a:pPr>
                      <a:endParaRPr lang="en-US" sz="2200">
                        <a:effectLst/>
                        <a:latin typeface="Cambria" pitchFamily="18" charset="0"/>
                        <a:ea typeface="Calibri"/>
                        <a:cs typeface="Times New Roman"/>
                      </a:endParaRPr>
                    </a:p>
                  </a:txBody>
                  <a:tcPr marL="19050" marR="19050" marT="19050" marB="19050" anchor="ctr"/>
                </a:tc>
                <a:tc>
                  <a:txBody>
                    <a:bodyPr/>
                    <a:lstStyle/>
                    <a:p>
                      <a:pPr marL="0" marR="0" algn="ctr">
                        <a:lnSpc>
                          <a:spcPct val="115000"/>
                        </a:lnSpc>
                        <a:spcBef>
                          <a:spcPts val="275"/>
                        </a:spcBef>
                        <a:spcAft>
                          <a:spcPts val="275"/>
                        </a:spcAft>
                      </a:pPr>
                      <a:endParaRPr lang="en-US" sz="2200">
                        <a:effectLst/>
                        <a:latin typeface="Cambria" pitchFamily="18" charset="0"/>
                        <a:ea typeface="Calibri"/>
                        <a:cs typeface="Times New Roman"/>
                      </a:endParaRPr>
                    </a:p>
                  </a:txBody>
                  <a:tcPr marL="19050" marR="19050" marT="19050" marB="19050" anchor="ctr"/>
                </a:tc>
                <a:tc>
                  <a:txBody>
                    <a:bodyPr/>
                    <a:lstStyle/>
                    <a:p>
                      <a:pPr marL="0" marR="0" algn="ctr">
                        <a:lnSpc>
                          <a:spcPct val="115000"/>
                        </a:lnSpc>
                        <a:spcBef>
                          <a:spcPts val="275"/>
                        </a:spcBef>
                        <a:spcAft>
                          <a:spcPts val="275"/>
                        </a:spcAft>
                      </a:pPr>
                      <a:endParaRPr lang="en-US" sz="2200">
                        <a:effectLst/>
                        <a:latin typeface="Cambria" pitchFamily="18" charset="0"/>
                        <a:ea typeface="Calibri"/>
                        <a:cs typeface="Times New Roman"/>
                      </a:endParaRPr>
                    </a:p>
                  </a:txBody>
                  <a:tcPr marL="19050" marR="19050" marT="19050" marB="19050" anchor="ctr"/>
                </a:tc>
                <a:extLst>
                  <a:ext uri="{0D108BD9-81ED-4DB2-BD59-A6C34878D82A}">
                    <a16:rowId xmlns:a16="http://schemas.microsoft.com/office/drawing/2014/main" val="10003"/>
                  </a:ext>
                </a:extLst>
              </a:tr>
              <a:tr h="493486">
                <a:tc>
                  <a:txBody>
                    <a:bodyPr/>
                    <a:lstStyle/>
                    <a:p>
                      <a:pPr marL="0" marR="0" algn="ctr">
                        <a:lnSpc>
                          <a:spcPct val="115000"/>
                        </a:lnSpc>
                        <a:spcBef>
                          <a:spcPts val="275"/>
                        </a:spcBef>
                        <a:spcAft>
                          <a:spcPts val="275"/>
                        </a:spcAft>
                      </a:pPr>
                      <a:r>
                        <a:rPr lang="en-US" sz="2200">
                          <a:effectLst/>
                          <a:latin typeface="Cambria" pitchFamily="18" charset="0"/>
                        </a:rPr>
                        <a:t>4</a:t>
                      </a:r>
                      <a:endParaRPr lang="en-US" sz="2200">
                        <a:effectLst/>
                        <a:latin typeface="Cambria" pitchFamily="18" charset="0"/>
                        <a:ea typeface="Calibri"/>
                        <a:cs typeface="Times New Roman"/>
                      </a:endParaRPr>
                    </a:p>
                  </a:txBody>
                  <a:tcPr marL="19050" marR="19050" marT="19050" marB="19050" anchor="ctr"/>
                </a:tc>
                <a:tc>
                  <a:txBody>
                    <a:bodyPr/>
                    <a:lstStyle/>
                    <a:p>
                      <a:pPr marL="0" marR="0" algn="just">
                        <a:lnSpc>
                          <a:spcPct val="100000"/>
                        </a:lnSpc>
                        <a:spcBef>
                          <a:spcPts val="275"/>
                        </a:spcBef>
                        <a:spcAft>
                          <a:spcPts val="275"/>
                        </a:spcAft>
                      </a:pPr>
                      <a:r>
                        <a:rPr lang="vi-VN" sz="2300">
                          <a:effectLst/>
                          <a:latin typeface="Times New Roman"/>
                          <a:ea typeface="Arial"/>
                          <a:cs typeface="Times New Roman"/>
                        </a:rPr>
                        <a:t>Phân tích được yêu cầu của nhà tuyển dụng về phẩm chất và năng lực của người lao động theo nhóm nghề, nghề mà em quan tâm.</a:t>
                      </a:r>
                      <a:endParaRPr lang="en-US" sz="2300">
                        <a:effectLst/>
                        <a:latin typeface="Arial"/>
                        <a:ea typeface="Arial"/>
                        <a:cs typeface="Times New Roman"/>
                      </a:endParaRPr>
                    </a:p>
                  </a:txBody>
                  <a:tcPr marL="68580" marR="68580" marT="0" marB="0"/>
                </a:tc>
                <a:tc>
                  <a:txBody>
                    <a:bodyPr/>
                    <a:lstStyle/>
                    <a:p>
                      <a:pPr marL="0" marR="0" algn="ctr">
                        <a:lnSpc>
                          <a:spcPct val="115000"/>
                        </a:lnSpc>
                        <a:spcBef>
                          <a:spcPts val="275"/>
                        </a:spcBef>
                        <a:spcAft>
                          <a:spcPts val="275"/>
                        </a:spcAft>
                      </a:pPr>
                      <a:endParaRPr lang="en-US" sz="2200">
                        <a:effectLst/>
                        <a:latin typeface="Cambria" pitchFamily="18" charset="0"/>
                        <a:ea typeface="Calibri"/>
                        <a:cs typeface="Times New Roman"/>
                      </a:endParaRPr>
                    </a:p>
                  </a:txBody>
                  <a:tcPr marL="19050" marR="19050" marT="19050" marB="19050" anchor="ctr"/>
                </a:tc>
                <a:tc>
                  <a:txBody>
                    <a:bodyPr/>
                    <a:lstStyle/>
                    <a:p>
                      <a:pPr marL="0" marR="0" algn="ctr">
                        <a:lnSpc>
                          <a:spcPct val="115000"/>
                        </a:lnSpc>
                        <a:spcBef>
                          <a:spcPts val="275"/>
                        </a:spcBef>
                        <a:spcAft>
                          <a:spcPts val="275"/>
                        </a:spcAft>
                      </a:pPr>
                      <a:endParaRPr lang="en-US" sz="2200">
                        <a:effectLst/>
                        <a:latin typeface="Cambria" pitchFamily="18" charset="0"/>
                        <a:ea typeface="Calibri"/>
                        <a:cs typeface="Times New Roman"/>
                      </a:endParaRPr>
                    </a:p>
                  </a:txBody>
                  <a:tcPr marL="19050" marR="19050" marT="19050" marB="19050" anchor="ctr"/>
                </a:tc>
                <a:tc>
                  <a:txBody>
                    <a:bodyPr/>
                    <a:lstStyle/>
                    <a:p>
                      <a:pPr marL="0" marR="0" algn="ctr">
                        <a:lnSpc>
                          <a:spcPct val="115000"/>
                        </a:lnSpc>
                        <a:spcBef>
                          <a:spcPts val="275"/>
                        </a:spcBef>
                        <a:spcAft>
                          <a:spcPts val="275"/>
                        </a:spcAft>
                      </a:pPr>
                      <a:endParaRPr lang="en-US" sz="2200">
                        <a:effectLst/>
                        <a:latin typeface="Cambria" pitchFamily="18" charset="0"/>
                        <a:ea typeface="Calibri"/>
                        <a:cs typeface="Times New Roman"/>
                      </a:endParaRPr>
                    </a:p>
                  </a:txBody>
                  <a:tcPr marL="19050" marR="19050" marT="19050" marB="19050" anchor="ctr"/>
                </a:tc>
                <a:extLst>
                  <a:ext uri="{0D108BD9-81ED-4DB2-BD59-A6C34878D82A}">
                    <a16:rowId xmlns:a16="http://schemas.microsoft.com/office/drawing/2014/main" val="10004"/>
                  </a:ext>
                </a:extLst>
              </a:tr>
              <a:tr h="580281">
                <a:tc>
                  <a:txBody>
                    <a:bodyPr/>
                    <a:lstStyle/>
                    <a:p>
                      <a:pPr marL="0" marR="0" algn="ctr">
                        <a:lnSpc>
                          <a:spcPct val="115000"/>
                        </a:lnSpc>
                        <a:spcBef>
                          <a:spcPts val="275"/>
                        </a:spcBef>
                        <a:spcAft>
                          <a:spcPts val="275"/>
                        </a:spcAft>
                      </a:pPr>
                      <a:r>
                        <a:rPr lang="en-US" sz="2200">
                          <a:effectLst/>
                          <a:latin typeface="Cambria" pitchFamily="18" charset="0"/>
                          <a:ea typeface="Calibri"/>
                          <a:cs typeface="Times New Roman"/>
                        </a:rPr>
                        <a:t>5</a:t>
                      </a:r>
                    </a:p>
                  </a:txBody>
                  <a:tcPr marL="19050" marR="19050" marT="19050" marB="19050" anchor="ctr"/>
                </a:tc>
                <a:tc>
                  <a:txBody>
                    <a:bodyPr/>
                    <a:lstStyle/>
                    <a:p>
                      <a:pPr marL="0" marR="0" algn="just">
                        <a:lnSpc>
                          <a:spcPct val="100000"/>
                        </a:lnSpc>
                        <a:spcBef>
                          <a:spcPts val="275"/>
                        </a:spcBef>
                        <a:spcAft>
                          <a:spcPts val="275"/>
                        </a:spcAft>
                      </a:pPr>
                      <a:r>
                        <a:rPr lang="vi-VN" sz="2300">
                          <a:effectLst/>
                          <a:latin typeface="Times New Roman"/>
                          <a:ea typeface="Arial"/>
                          <a:cs typeface="Times New Roman"/>
                        </a:rPr>
                        <a:t>Giải thích được ý nghĩa của việc đảm bảo an toàn và sức khoẻ nghề nghiệp đối với người lao động.</a:t>
                      </a:r>
                      <a:endParaRPr lang="en-US" sz="2300">
                        <a:effectLst/>
                        <a:latin typeface="Arial"/>
                        <a:ea typeface="Arial"/>
                        <a:cs typeface="Times New Roman"/>
                      </a:endParaRPr>
                    </a:p>
                  </a:txBody>
                  <a:tcPr marL="68580" marR="68580" marT="0" marB="0"/>
                </a:tc>
                <a:tc>
                  <a:txBody>
                    <a:bodyPr/>
                    <a:lstStyle/>
                    <a:p>
                      <a:pPr marL="0" marR="0" algn="ctr">
                        <a:lnSpc>
                          <a:spcPct val="115000"/>
                        </a:lnSpc>
                        <a:spcBef>
                          <a:spcPts val="275"/>
                        </a:spcBef>
                        <a:spcAft>
                          <a:spcPts val="275"/>
                        </a:spcAft>
                      </a:pPr>
                      <a:endParaRPr lang="en-US" sz="2200">
                        <a:effectLst/>
                        <a:latin typeface="Cambria" pitchFamily="18" charset="0"/>
                        <a:ea typeface="Calibri"/>
                        <a:cs typeface="Times New Roman"/>
                      </a:endParaRPr>
                    </a:p>
                  </a:txBody>
                  <a:tcPr marL="19050" marR="19050" marT="19050" marB="19050" anchor="ctr"/>
                </a:tc>
                <a:tc>
                  <a:txBody>
                    <a:bodyPr/>
                    <a:lstStyle/>
                    <a:p>
                      <a:pPr marL="0" marR="0" algn="ctr">
                        <a:lnSpc>
                          <a:spcPct val="115000"/>
                        </a:lnSpc>
                        <a:spcBef>
                          <a:spcPts val="275"/>
                        </a:spcBef>
                        <a:spcAft>
                          <a:spcPts val="275"/>
                        </a:spcAft>
                      </a:pPr>
                      <a:endParaRPr lang="en-US" sz="2200">
                        <a:effectLst/>
                        <a:latin typeface="Cambria" pitchFamily="18" charset="0"/>
                        <a:ea typeface="Calibri"/>
                        <a:cs typeface="Times New Roman"/>
                      </a:endParaRPr>
                    </a:p>
                  </a:txBody>
                  <a:tcPr marL="19050" marR="19050" marT="19050" marB="19050" anchor="ctr"/>
                </a:tc>
                <a:tc>
                  <a:txBody>
                    <a:bodyPr/>
                    <a:lstStyle/>
                    <a:p>
                      <a:pPr marL="0" marR="0" algn="ctr">
                        <a:lnSpc>
                          <a:spcPct val="115000"/>
                        </a:lnSpc>
                        <a:spcBef>
                          <a:spcPts val="275"/>
                        </a:spcBef>
                        <a:spcAft>
                          <a:spcPts val="275"/>
                        </a:spcAft>
                      </a:pPr>
                      <a:endParaRPr lang="en-US" sz="2200">
                        <a:effectLst/>
                        <a:latin typeface="Cambria" pitchFamily="18" charset="0"/>
                        <a:ea typeface="Calibri"/>
                        <a:cs typeface="Times New Roman"/>
                      </a:endParaRPr>
                    </a:p>
                  </a:txBody>
                  <a:tcPr marL="19050" marR="19050" marT="19050" marB="19050" anchor="ctr"/>
                </a:tc>
                <a:extLst>
                  <a:ext uri="{0D108BD9-81ED-4DB2-BD59-A6C34878D82A}">
                    <a16:rowId xmlns:a16="http://schemas.microsoft.com/office/drawing/2014/main" val="10005"/>
                  </a:ext>
                </a:extLst>
              </a:tr>
              <a:tr h="832134">
                <a:tc>
                  <a:txBody>
                    <a:bodyPr/>
                    <a:lstStyle/>
                    <a:p>
                      <a:pPr marL="0" marR="0" algn="ctr">
                        <a:lnSpc>
                          <a:spcPct val="115000"/>
                        </a:lnSpc>
                        <a:spcBef>
                          <a:spcPts val="275"/>
                        </a:spcBef>
                        <a:spcAft>
                          <a:spcPts val="275"/>
                        </a:spcAft>
                      </a:pPr>
                      <a:r>
                        <a:rPr lang="en-US" sz="2200">
                          <a:effectLst/>
                          <a:latin typeface="Cambria" pitchFamily="18" charset="0"/>
                          <a:ea typeface="Calibri"/>
                          <a:cs typeface="Times New Roman"/>
                        </a:rPr>
                        <a:t>6</a:t>
                      </a:r>
                    </a:p>
                  </a:txBody>
                  <a:tcPr marL="19050" marR="19050" marT="19050" marB="19050" anchor="ctr"/>
                </a:tc>
                <a:tc>
                  <a:txBody>
                    <a:bodyPr/>
                    <a:lstStyle/>
                    <a:p>
                      <a:pPr marL="0" marR="0" algn="just">
                        <a:lnSpc>
                          <a:spcPct val="100000"/>
                        </a:lnSpc>
                        <a:spcBef>
                          <a:spcPts val="275"/>
                        </a:spcBef>
                        <a:spcAft>
                          <a:spcPts val="275"/>
                        </a:spcAft>
                      </a:pPr>
                      <a:r>
                        <a:rPr lang="vi-VN" sz="2300">
                          <a:effectLst/>
                          <a:latin typeface="Times New Roman"/>
                          <a:ea typeface="Arial"/>
                          <a:cs typeface="Times New Roman"/>
                        </a:rPr>
                        <a:t>Đánh giá được điểm mạnh và điểm yếu của bản thân đối với từng nhóm nghề.</a:t>
                      </a:r>
                      <a:endParaRPr lang="en-US" sz="2300">
                        <a:effectLst/>
                        <a:latin typeface="Arial"/>
                        <a:ea typeface="Arial"/>
                        <a:cs typeface="Times New Roman"/>
                      </a:endParaRPr>
                    </a:p>
                  </a:txBody>
                  <a:tcPr marL="68580" marR="68580" marT="0" marB="0"/>
                </a:tc>
                <a:tc>
                  <a:txBody>
                    <a:bodyPr/>
                    <a:lstStyle/>
                    <a:p>
                      <a:pPr marL="0" marR="0" algn="ctr">
                        <a:lnSpc>
                          <a:spcPct val="115000"/>
                        </a:lnSpc>
                        <a:spcBef>
                          <a:spcPts val="275"/>
                        </a:spcBef>
                        <a:spcAft>
                          <a:spcPts val="275"/>
                        </a:spcAft>
                      </a:pPr>
                      <a:endParaRPr lang="en-US" sz="2200">
                        <a:effectLst/>
                        <a:latin typeface="Cambria" pitchFamily="18" charset="0"/>
                        <a:ea typeface="Calibri"/>
                        <a:cs typeface="Times New Roman"/>
                      </a:endParaRPr>
                    </a:p>
                  </a:txBody>
                  <a:tcPr marL="19050" marR="19050" marT="19050" marB="19050" anchor="ctr"/>
                </a:tc>
                <a:tc>
                  <a:txBody>
                    <a:bodyPr/>
                    <a:lstStyle/>
                    <a:p>
                      <a:pPr marL="0" marR="0" algn="ctr">
                        <a:lnSpc>
                          <a:spcPct val="115000"/>
                        </a:lnSpc>
                        <a:spcBef>
                          <a:spcPts val="275"/>
                        </a:spcBef>
                        <a:spcAft>
                          <a:spcPts val="275"/>
                        </a:spcAft>
                      </a:pPr>
                      <a:endParaRPr lang="en-US" sz="2200">
                        <a:effectLst/>
                        <a:latin typeface="Cambria" pitchFamily="18" charset="0"/>
                        <a:ea typeface="Calibri"/>
                        <a:cs typeface="Times New Roman"/>
                      </a:endParaRPr>
                    </a:p>
                  </a:txBody>
                  <a:tcPr marL="19050" marR="19050" marT="19050" marB="19050" anchor="ctr"/>
                </a:tc>
                <a:tc>
                  <a:txBody>
                    <a:bodyPr/>
                    <a:lstStyle/>
                    <a:p>
                      <a:pPr marL="0" marR="0" algn="ctr">
                        <a:lnSpc>
                          <a:spcPct val="115000"/>
                        </a:lnSpc>
                        <a:spcBef>
                          <a:spcPts val="275"/>
                        </a:spcBef>
                        <a:spcAft>
                          <a:spcPts val="275"/>
                        </a:spcAft>
                      </a:pPr>
                      <a:endParaRPr lang="en-US" sz="2200">
                        <a:effectLst/>
                        <a:latin typeface="Cambria" pitchFamily="18" charset="0"/>
                        <a:ea typeface="Calibri"/>
                        <a:cs typeface="Times New Roman"/>
                      </a:endParaRPr>
                    </a:p>
                  </a:txBody>
                  <a:tcPr marL="19050" marR="19050" marT="19050" marB="19050" anchor="ctr"/>
                </a:tc>
                <a:extLst>
                  <a:ext uri="{0D108BD9-81ED-4DB2-BD59-A6C34878D82A}">
                    <a16:rowId xmlns:a16="http://schemas.microsoft.com/office/drawing/2014/main" val="10006"/>
                  </a:ext>
                </a:extLst>
              </a:tr>
              <a:tr h="832134">
                <a:tc>
                  <a:txBody>
                    <a:bodyPr/>
                    <a:lstStyle/>
                    <a:p>
                      <a:pPr marL="0" marR="0" algn="ctr">
                        <a:lnSpc>
                          <a:spcPct val="115000"/>
                        </a:lnSpc>
                        <a:spcBef>
                          <a:spcPts val="275"/>
                        </a:spcBef>
                        <a:spcAft>
                          <a:spcPts val="275"/>
                        </a:spcAft>
                      </a:pPr>
                      <a:r>
                        <a:rPr lang="en-US" sz="2200">
                          <a:effectLst/>
                          <a:latin typeface="Cambria" pitchFamily="18" charset="0"/>
                          <a:ea typeface="Calibri"/>
                          <a:cs typeface="Times New Roman"/>
                        </a:rPr>
                        <a:t>7</a:t>
                      </a:r>
                    </a:p>
                  </a:txBody>
                  <a:tcPr marL="19050" marR="19050" marT="19050" marB="19050" anchor="ctr"/>
                </a:tc>
                <a:tc>
                  <a:txBody>
                    <a:bodyPr/>
                    <a:lstStyle/>
                    <a:p>
                      <a:pPr marL="0" marR="0" algn="just">
                        <a:lnSpc>
                          <a:spcPct val="100000"/>
                        </a:lnSpc>
                        <a:spcBef>
                          <a:spcPts val="275"/>
                        </a:spcBef>
                        <a:spcAft>
                          <a:spcPts val="275"/>
                        </a:spcAft>
                      </a:pPr>
                      <a:r>
                        <a:rPr lang="vi-VN" sz="2300">
                          <a:effectLst/>
                          <a:latin typeface="Times New Roman"/>
                          <a:ea typeface="Arial"/>
                          <a:cs typeface="Times New Roman"/>
                        </a:rPr>
                        <a:t>Chỉ ra được phẩm chất và năng lực của bản thân phù hợp hoặc không phù hợp với nhóm nghề, nghề lựa chọn.</a:t>
                      </a:r>
                      <a:endParaRPr lang="en-US" sz="2300">
                        <a:effectLst/>
                        <a:latin typeface="Arial"/>
                        <a:ea typeface="Arial"/>
                        <a:cs typeface="Times New Roman"/>
                      </a:endParaRPr>
                    </a:p>
                  </a:txBody>
                  <a:tcPr marL="68580" marR="68580" marT="0" marB="0"/>
                </a:tc>
                <a:tc>
                  <a:txBody>
                    <a:bodyPr/>
                    <a:lstStyle/>
                    <a:p>
                      <a:pPr marL="0" marR="0" algn="ctr">
                        <a:lnSpc>
                          <a:spcPct val="115000"/>
                        </a:lnSpc>
                        <a:spcBef>
                          <a:spcPts val="275"/>
                        </a:spcBef>
                        <a:spcAft>
                          <a:spcPts val="275"/>
                        </a:spcAft>
                      </a:pPr>
                      <a:endParaRPr lang="en-US" sz="2200">
                        <a:effectLst/>
                        <a:latin typeface="Cambria" pitchFamily="18" charset="0"/>
                        <a:ea typeface="Calibri"/>
                        <a:cs typeface="Times New Roman"/>
                      </a:endParaRPr>
                    </a:p>
                  </a:txBody>
                  <a:tcPr marL="19050" marR="19050" marT="19050" marB="19050" anchor="ctr"/>
                </a:tc>
                <a:tc>
                  <a:txBody>
                    <a:bodyPr/>
                    <a:lstStyle/>
                    <a:p>
                      <a:pPr marL="0" marR="0" algn="ctr">
                        <a:lnSpc>
                          <a:spcPct val="115000"/>
                        </a:lnSpc>
                        <a:spcBef>
                          <a:spcPts val="275"/>
                        </a:spcBef>
                        <a:spcAft>
                          <a:spcPts val="275"/>
                        </a:spcAft>
                      </a:pPr>
                      <a:endParaRPr lang="en-US" sz="2200">
                        <a:effectLst/>
                        <a:latin typeface="Cambria" pitchFamily="18" charset="0"/>
                        <a:ea typeface="Calibri"/>
                        <a:cs typeface="Times New Roman"/>
                      </a:endParaRPr>
                    </a:p>
                  </a:txBody>
                  <a:tcPr marL="19050" marR="19050" marT="19050" marB="19050" anchor="ctr"/>
                </a:tc>
                <a:tc>
                  <a:txBody>
                    <a:bodyPr/>
                    <a:lstStyle/>
                    <a:p>
                      <a:pPr marL="0" marR="0" algn="ctr">
                        <a:lnSpc>
                          <a:spcPct val="115000"/>
                        </a:lnSpc>
                        <a:spcBef>
                          <a:spcPts val="275"/>
                        </a:spcBef>
                        <a:spcAft>
                          <a:spcPts val="275"/>
                        </a:spcAft>
                      </a:pPr>
                      <a:endParaRPr lang="en-US" sz="2200">
                        <a:effectLst/>
                        <a:latin typeface="Cambria" pitchFamily="18" charset="0"/>
                        <a:ea typeface="Calibri"/>
                        <a:cs typeface="Times New Roman"/>
                      </a:endParaRPr>
                    </a:p>
                  </a:txBody>
                  <a:tcPr marL="19050" marR="19050" marT="19050" marB="1905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261412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2000"/>
                                        <p:tgtEl>
                                          <p:spTgt spid="15"/>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circle(in)">
                                      <p:cBhvr>
                                        <p:cTn id="15"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l="-22000" t="-3000" r="-2000" b="-15000"/>
          </a:stretch>
        </a:blipFill>
        <a:effectLst/>
      </p:bgPr>
    </p:bg>
    <p:spTree>
      <p:nvGrpSpPr>
        <p:cNvPr id="1" name=""/>
        <p:cNvGrpSpPr/>
        <p:nvPr/>
      </p:nvGrpSpPr>
      <p:grpSpPr>
        <a:xfrm>
          <a:off x="0" y="0"/>
          <a:ext cx="0" cy="0"/>
          <a:chOff x="0" y="0"/>
          <a:chExt cx="0" cy="0"/>
        </a:xfrm>
      </p:grpSpPr>
      <p:sp>
        <p:nvSpPr>
          <p:cNvPr id="5" name="Rectangle 4"/>
          <p:cNvSpPr/>
          <p:nvPr/>
        </p:nvSpPr>
        <p:spPr>
          <a:xfrm>
            <a:off x="4847768" y="116911"/>
            <a:ext cx="7344232" cy="3170099"/>
          </a:xfrm>
          <a:prstGeom prst="rect">
            <a:avLst/>
          </a:prstGeom>
          <a:solidFill>
            <a:schemeClr val="bg1"/>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000" b="1">
                <a:ln w="11430"/>
                <a:solidFill>
                  <a:srgbClr val="C00000"/>
                </a:solidFill>
                <a:effectLst>
                  <a:outerShdw blurRad="50800" dist="39000" dir="5460000" algn="tl">
                    <a:srgbClr val="000000">
                      <a:alpha val="38000"/>
                    </a:srgbClr>
                  </a:outerShdw>
                </a:effectLst>
                <a:latin typeface="Book Antiqua" pitchFamily="18" charset="0"/>
                <a:cs typeface="Times New Roman" pitchFamily="18" charset="0"/>
              </a:rPr>
              <a:t>NHIỆM VỤ 5</a:t>
            </a:r>
            <a:endParaRPr lang="en-US" sz="5000" b="1" cap="none" spc="0">
              <a:ln w="11430"/>
              <a:solidFill>
                <a:srgbClr val="C00000"/>
              </a:solidFill>
              <a:effectLst>
                <a:outerShdw blurRad="50800" dist="39000" dir="5460000" algn="tl">
                  <a:srgbClr val="000000">
                    <a:alpha val="38000"/>
                  </a:srgbClr>
                </a:outerShdw>
              </a:effectLst>
              <a:latin typeface="Book Antiqua" pitchFamily="18" charset="0"/>
              <a:cs typeface="Times New Roman" pitchFamily="18" charset="0"/>
            </a:endParaRPr>
          </a:p>
          <a:p>
            <a:pPr algn="ctr"/>
            <a:r>
              <a:rPr lang="vi-VN" sz="5000" b="1">
                <a:ln w="11430"/>
                <a:solidFill>
                  <a:srgbClr val="1F0ABC"/>
                </a:solidFill>
                <a:effectLst>
                  <a:outerShdw blurRad="50800" dist="39000" dir="5460000" algn="tl">
                    <a:srgbClr val="000000">
                      <a:alpha val="38000"/>
                    </a:srgbClr>
                  </a:outerShdw>
                </a:effectLst>
                <a:latin typeface="Book Antiqua" pitchFamily="18" charset="0"/>
                <a:cs typeface="Times New Roman" pitchFamily="18" charset="0"/>
              </a:rPr>
              <a:t>Đánh giá sự phù hợp của bản thân đối với các nhóm nghề</a:t>
            </a:r>
            <a:endParaRPr lang="en-US" sz="5000" b="1" cap="none" spc="0">
              <a:ln w="11430"/>
              <a:solidFill>
                <a:srgbClr val="1F0ABC"/>
              </a:solidFill>
              <a:effectLst>
                <a:outerShdw blurRad="50800" dist="39000" dir="5460000" algn="tl">
                  <a:srgbClr val="000000">
                    <a:alpha val="38000"/>
                  </a:srgbClr>
                </a:outerShdw>
              </a:effectLst>
              <a:latin typeface="Book Antiqua" pitchFamily="18" charset="0"/>
              <a:cs typeface="Times New Roman" pitchFamily="18" charset="0"/>
            </a:endParaRPr>
          </a:p>
        </p:txBody>
      </p:sp>
    </p:spTree>
    <p:extLst>
      <p:ext uri="{BB962C8B-B14F-4D97-AF65-F5344CB8AC3E}">
        <p14:creationId xmlns:p14="http://schemas.microsoft.com/office/powerpoint/2010/main" val="1584353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t="-6000" r="-48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A03BC0B-854F-7A1B-9B8D-18028E88ADDB}"/>
              </a:ext>
            </a:extLst>
          </p:cNvPr>
          <p:cNvGrpSpPr/>
          <p:nvPr/>
        </p:nvGrpSpPr>
        <p:grpSpPr>
          <a:xfrm>
            <a:off x="217714" y="-29442"/>
            <a:ext cx="11814628" cy="954107"/>
            <a:chOff x="4283090" y="35115"/>
            <a:chExt cx="8131142" cy="1590310"/>
          </a:xfrm>
          <a:solidFill>
            <a:schemeClr val="accent2">
              <a:lumMod val="75000"/>
            </a:schemeClr>
          </a:solidFill>
        </p:grpSpPr>
        <p:sp>
          <p:nvSpPr>
            <p:cNvPr id="3" name="Round Same Side Corner Rectangle 2">
              <a:extLst>
                <a:ext uri="{FF2B5EF4-FFF2-40B4-BE49-F238E27FC236}">
                  <a16:creationId xmlns:a16="http://schemas.microsoft.com/office/drawing/2014/main" id="{14A6A6D3-0AE1-A5C2-A781-174738B3CAAC}"/>
                </a:ext>
              </a:extLst>
            </p:cNvPr>
            <p:cNvSpPr/>
            <p:nvPr/>
          </p:nvSpPr>
          <p:spPr>
            <a:xfrm flipV="1">
              <a:off x="4283090" y="84191"/>
              <a:ext cx="8131142" cy="1541234"/>
            </a:xfrm>
            <a:prstGeom prst="round2SameRect">
              <a:avLst>
                <a:gd name="adj1" fmla="val 37720"/>
                <a:gd name="adj2" fmla="val 0"/>
              </a:avLst>
            </a:prstGeom>
            <a:solidFill>
              <a:schemeClr val="accent1">
                <a:lumMod val="7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itchFamily="18" charset="0"/>
              </a:endParaRPr>
            </a:p>
          </p:txBody>
        </p:sp>
        <p:sp>
          <p:nvSpPr>
            <p:cNvPr id="4" name="TextBox 3">
              <a:extLst>
                <a:ext uri="{FF2B5EF4-FFF2-40B4-BE49-F238E27FC236}">
                  <a16:creationId xmlns:a16="http://schemas.microsoft.com/office/drawing/2014/main" id="{1DB3E993-271F-4AEA-00C8-AE8B066BA10E}"/>
                </a:ext>
              </a:extLst>
            </p:cNvPr>
            <p:cNvSpPr txBox="1"/>
            <p:nvPr/>
          </p:nvSpPr>
          <p:spPr>
            <a:xfrm>
              <a:off x="4283091" y="35115"/>
              <a:ext cx="8031251" cy="1590310"/>
            </a:xfrm>
            <a:prstGeom prst="rect">
              <a:avLst/>
            </a:prstGeom>
            <a:noFill/>
          </p:spPr>
          <p:txBody>
            <a:bodyPr wrap="square" rtlCol="0">
              <a:spAutoFit/>
            </a:bodyPr>
            <a:lstStyle/>
            <a:p>
              <a:pPr algn="ctr"/>
              <a:r>
                <a:rPr lang="vi-VN" sz="2800" b="1">
                  <a:solidFill>
                    <a:schemeClr val="bg1"/>
                  </a:solidFill>
                  <a:latin typeface="Cambria" pitchFamily="18" charset="0"/>
                  <a:cs typeface="Arial" panose="020B0604020202020204" pitchFamily="34" charset="0"/>
                </a:rPr>
                <a:t>Hoạt động 1: Phân tích mức độ phù hợp về phẩm chất và năng lực đối với yêu cầu của nhóm nghề</a:t>
              </a:r>
              <a:endParaRPr lang="en-US" sz="2800" b="1" dirty="0">
                <a:solidFill>
                  <a:schemeClr val="bg1"/>
                </a:solidFill>
                <a:latin typeface="Cambria" pitchFamily="18" charset="0"/>
                <a:cs typeface="Arial" panose="020B0604020202020204" pitchFamily="34" charset="0"/>
              </a:endParaRPr>
            </a:p>
          </p:txBody>
        </p:sp>
      </p:grpSp>
      <p:sp>
        <p:nvSpPr>
          <p:cNvPr id="21" name="Text Box 8"/>
          <p:cNvSpPr txBox="1">
            <a:spLocks noChangeArrowheads="1"/>
          </p:cNvSpPr>
          <p:nvPr/>
        </p:nvSpPr>
        <p:spPr bwMode="black">
          <a:xfrm>
            <a:off x="344747" y="1911535"/>
            <a:ext cx="11567885" cy="449350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07" tIns="45704" rIns="91407" bIns="4570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vi-VN" sz="2600">
                <a:solidFill>
                  <a:srgbClr val="C00000"/>
                </a:solidFill>
                <a:latin typeface="Cambria" pitchFamily="18" charset="0"/>
                <a:cs typeface="Times New Roman" pitchFamily="18" charset="0"/>
              </a:rPr>
              <a:t>Phân tích ví dụ sau:</a:t>
            </a:r>
          </a:p>
          <a:p>
            <a:pPr marL="457200" indent="-457200" algn="just">
              <a:buFont typeface="Wingdings" pitchFamily="2" charset="2"/>
              <a:buChar char="Ø"/>
            </a:pPr>
            <a:r>
              <a:rPr lang="vi-VN" sz="2600">
                <a:solidFill>
                  <a:srgbClr val="002060"/>
                </a:solidFill>
                <a:latin typeface="Cambria" pitchFamily="18" charset="0"/>
                <a:cs typeface="Times New Roman" pitchFamily="18" charset="0"/>
              </a:rPr>
              <a:t>A là người ngăn nắp, tỉ mỉ, có năng lực tổ chức, yêu động vật, yêu thơ ca, đặc biệt thích hoạt động ngoài thiên nhiên, trải nghiệm cuộc sống. Tuy nhiên, A thấy mình chưa tự tin trong giao tiếp và không giỏi công nghệ.</a:t>
            </a:r>
          </a:p>
          <a:p>
            <a:pPr marL="457200" indent="-457200" algn="just">
              <a:buFont typeface="Wingdings" pitchFamily="2" charset="2"/>
              <a:buChar char="Ø"/>
            </a:pPr>
            <a:r>
              <a:rPr lang="vi-VN" sz="2600">
                <a:solidFill>
                  <a:srgbClr val="002060"/>
                </a:solidFill>
                <a:latin typeface="Cambria" pitchFamily="18" charset="0"/>
                <a:cs typeface="Times New Roman" pitchFamily="18" charset="0"/>
              </a:rPr>
              <a:t>Nhóm nghề nào phù hợp với A trong các nhóm nghề sau:</a:t>
            </a:r>
          </a:p>
          <a:p>
            <a:pPr marL="1089025" indent="-465138" algn="just">
              <a:buFont typeface="Courier New" pitchFamily="49" charset="0"/>
              <a:buChar char="o"/>
            </a:pPr>
            <a:r>
              <a:rPr lang="vi-VN" sz="2600" i="1">
                <a:solidFill>
                  <a:srgbClr val="002060"/>
                </a:solidFill>
                <a:latin typeface="Cambria" pitchFamily="18" charset="0"/>
                <a:cs typeface="Times New Roman" pitchFamily="18" charset="0"/>
              </a:rPr>
              <a:t>Nhóm nghề dịch vụ lưu trú và ăn uống</a:t>
            </a:r>
            <a:endParaRPr lang="en-US" sz="2600" i="1">
              <a:solidFill>
                <a:srgbClr val="002060"/>
              </a:solidFill>
              <a:latin typeface="Cambria" pitchFamily="18" charset="0"/>
              <a:cs typeface="Times New Roman" pitchFamily="18" charset="0"/>
            </a:endParaRPr>
          </a:p>
          <a:p>
            <a:pPr marL="1089025" indent="-465138" algn="just">
              <a:buFont typeface="Courier New" pitchFamily="49" charset="0"/>
              <a:buChar char="o"/>
            </a:pPr>
            <a:r>
              <a:rPr lang="vi-VN" sz="2600" i="1">
                <a:solidFill>
                  <a:srgbClr val="002060"/>
                </a:solidFill>
                <a:latin typeface="Cambria" pitchFamily="18" charset="0"/>
                <a:cs typeface="Times New Roman" pitchFamily="18" charset="0"/>
              </a:rPr>
              <a:t>Nhóm nghề về bán hàng, tiếp thị và quan hệ công chúng.</a:t>
            </a:r>
          </a:p>
          <a:p>
            <a:pPr marL="1089025" indent="-465138" algn="just">
              <a:buFont typeface="Courier New" pitchFamily="49" charset="0"/>
              <a:buChar char="o"/>
            </a:pPr>
            <a:r>
              <a:rPr lang="vi-VN" sz="2600" i="1">
                <a:solidFill>
                  <a:srgbClr val="002060"/>
                </a:solidFill>
                <a:latin typeface="Cambria" pitchFamily="18" charset="0"/>
                <a:cs typeface="Times New Roman" pitchFamily="18" charset="0"/>
              </a:rPr>
              <a:t>Nhóm nghề thư kí hành chính.</a:t>
            </a:r>
          </a:p>
          <a:p>
            <a:pPr marL="1089025" indent="-465138" algn="just">
              <a:buFont typeface="Courier New" pitchFamily="49" charset="0"/>
              <a:buChar char="o"/>
            </a:pPr>
            <a:r>
              <a:rPr lang="vi-VN" sz="2600" i="1">
                <a:solidFill>
                  <a:srgbClr val="002060"/>
                </a:solidFill>
                <a:latin typeface="Cambria" pitchFamily="18" charset="0"/>
                <a:cs typeface="Times New Roman" pitchFamily="18" charset="0"/>
              </a:rPr>
              <a:t>Nhóm nghề về nghệ thuật, văn hoá và ẩm thực.</a:t>
            </a:r>
          </a:p>
          <a:p>
            <a:pPr marL="1089025" indent="-465138" algn="just">
              <a:buFont typeface="Courier New" pitchFamily="49" charset="0"/>
              <a:buChar char="o"/>
            </a:pPr>
            <a:r>
              <a:rPr lang="vi-VN" sz="2600" i="1">
                <a:solidFill>
                  <a:srgbClr val="002060"/>
                </a:solidFill>
                <a:latin typeface="Cambria" pitchFamily="18" charset="0"/>
                <a:cs typeface="Times New Roman" pitchFamily="18" charset="0"/>
              </a:rPr>
              <a:t>Nhóm nghề liên quan đến tư vấn nông nghiệp, lâm nghiệp và thuỷ sản.</a:t>
            </a:r>
          </a:p>
          <a:p>
            <a:pPr marL="1089025" indent="-465138" algn="just">
              <a:buFont typeface="Courier New" pitchFamily="49" charset="0"/>
              <a:buChar char="o"/>
            </a:pPr>
            <a:r>
              <a:rPr lang="vi-VN" sz="2600" i="1">
                <a:solidFill>
                  <a:srgbClr val="002060"/>
                </a:solidFill>
                <a:latin typeface="Cambria" pitchFamily="18" charset="0"/>
                <a:cs typeface="Times New Roman" pitchFamily="18" charset="0"/>
              </a:rPr>
              <a:t>Nhóm nghề chuyên môn về bảo vệ môi trường.</a:t>
            </a:r>
          </a:p>
        </p:txBody>
      </p:sp>
      <p:sp>
        <p:nvSpPr>
          <p:cNvPr id="13" name="Rounded Rectangle 12"/>
          <p:cNvSpPr/>
          <p:nvPr/>
        </p:nvSpPr>
        <p:spPr>
          <a:xfrm>
            <a:off x="344747" y="1084205"/>
            <a:ext cx="5780281" cy="711216"/>
          </a:xfrm>
          <a:prstGeom prst="roundRect">
            <a:avLst>
              <a:gd name="adj" fmla="val 30702"/>
            </a:avLst>
          </a:prstGeom>
          <a:solidFill>
            <a:srgbClr val="00B0F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bg1"/>
                </a:solidFill>
                <a:latin typeface="Times New Roman" pitchFamily="18" charset="0"/>
                <a:cs typeface="Times New Roman" pitchFamily="18" charset="0"/>
              </a:rPr>
              <a:t>Thảo luận nhóm đôi</a:t>
            </a:r>
          </a:p>
        </p:txBody>
      </p:sp>
    </p:spTree>
    <p:extLst>
      <p:ext uri="{BB962C8B-B14F-4D97-AF65-F5344CB8AC3E}">
        <p14:creationId xmlns:p14="http://schemas.microsoft.com/office/powerpoint/2010/main" val="444831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circle(in)">
                                      <p:cBhvr>
                                        <p:cTn id="12" dur="20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Effect transition="in" filter="circle(in)">
                                      <p:cBhvr>
                                        <p:cTn id="17" dur="2000"/>
                                        <p:tgtEl>
                                          <p:spTgt spid="2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1">
                                            <p:txEl>
                                              <p:pRg st="2" end="2"/>
                                            </p:txEl>
                                          </p:spTgt>
                                        </p:tgtEl>
                                        <p:attrNameLst>
                                          <p:attrName>style.visibility</p:attrName>
                                        </p:attrNameLst>
                                      </p:cBhvr>
                                      <p:to>
                                        <p:strVal val="visible"/>
                                      </p:to>
                                    </p:set>
                                    <p:animEffect transition="in" filter="circle(in)">
                                      <p:cBhvr>
                                        <p:cTn id="22" dur="2000"/>
                                        <p:tgtEl>
                                          <p:spTgt spid="2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1">
                                            <p:txEl>
                                              <p:pRg st="3" end="3"/>
                                            </p:txEl>
                                          </p:spTgt>
                                        </p:tgtEl>
                                        <p:attrNameLst>
                                          <p:attrName>style.visibility</p:attrName>
                                        </p:attrNameLst>
                                      </p:cBhvr>
                                      <p:to>
                                        <p:strVal val="visible"/>
                                      </p:to>
                                    </p:set>
                                    <p:animEffect transition="in" filter="circle(in)">
                                      <p:cBhvr>
                                        <p:cTn id="27" dur="2000"/>
                                        <p:tgtEl>
                                          <p:spTgt spid="2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1">
                                            <p:txEl>
                                              <p:pRg st="4" end="4"/>
                                            </p:txEl>
                                          </p:spTgt>
                                        </p:tgtEl>
                                        <p:attrNameLst>
                                          <p:attrName>style.visibility</p:attrName>
                                        </p:attrNameLst>
                                      </p:cBhvr>
                                      <p:to>
                                        <p:strVal val="visible"/>
                                      </p:to>
                                    </p:set>
                                    <p:animEffect transition="in" filter="circle(in)">
                                      <p:cBhvr>
                                        <p:cTn id="32" dur="2000"/>
                                        <p:tgtEl>
                                          <p:spTgt spid="2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21">
                                            <p:txEl>
                                              <p:pRg st="5" end="5"/>
                                            </p:txEl>
                                          </p:spTgt>
                                        </p:tgtEl>
                                        <p:attrNameLst>
                                          <p:attrName>style.visibility</p:attrName>
                                        </p:attrNameLst>
                                      </p:cBhvr>
                                      <p:to>
                                        <p:strVal val="visible"/>
                                      </p:to>
                                    </p:set>
                                    <p:animEffect transition="in" filter="circle(in)">
                                      <p:cBhvr>
                                        <p:cTn id="37" dur="2000"/>
                                        <p:tgtEl>
                                          <p:spTgt spid="21">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21">
                                            <p:txEl>
                                              <p:pRg st="6" end="6"/>
                                            </p:txEl>
                                          </p:spTgt>
                                        </p:tgtEl>
                                        <p:attrNameLst>
                                          <p:attrName>style.visibility</p:attrName>
                                        </p:attrNameLst>
                                      </p:cBhvr>
                                      <p:to>
                                        <p:strVal val="visible"/>
                                      </p:to>
                                    </p:set>
                                    <p:animEffect transition="in" filter="circle(in)">
                                      <p:cBhvr>
                                        <p:cTn id="42" dur="2000"/>
                                        <p:tgtEl>
                                          <p:spTgt spid="21">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21">
                                            <p:txEl>
                                              <p:pRg st="7" end="7"/>
                                            </p:txEl>
                                          </p:spTgt>
                                        </p:tgtEl>
                                        <p:attrNameLst>
                                          <p:attrName>style.visibility</p:attrName>
                                        </p:attrNameLst>
                                      </p:cBhvr>
                                      <p:to>
                                        <p:strVal val="visible"/>
                                      </p:to>
                                    </p:set>
                                    <p:animEffect transition="in" filter="circle(in)">
                                      <p:cBhvr>
                                        <p:cTn id="47" dur="2000"/>
                                        <p:tgtEl>
                                          <p:spTgt spid="21">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21">
                                            <p:txEl>
                                              <p:pRg st="8" end="8"/>
                                            </p:txEl>
                                          </p:spTgt>
                                        </p:tgtEl>
                                        <p:attrNameLst>
                                          <p:attrName>style.visibility</p:attrName>
                                        </p:attrNameLst>
                                      </p:cBhvr>
                                      <p:to>
                                        <p:strVal val="visible"/>
                                      </p:to>
                                    </p:set>
                                    <p:animEffect transition="in" filter="circle(in)">
                                      <p:cBhvr>
                                        <p:cTn id="52" dur="2000"/>
                                        <p:tgtEl>
                                          <p:spTgt spid="2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t="-6000" r="-48000" b="-6000"/>
          </a:stretch>
        </a:blipFill>
        <a:effectLst/>
      </p:bgPr>
    </p:bg>
    <p:spTree>
      <p:nvGrpSpPr>
        <p:cNvPr id="1" name=""/>
        <p:cNvGrpSpPr/>
        <p:nvPr/>
      </p:nvGrpSpPr>
      <p:grpSpPr>
        <a:xfrm>
          <a:off x="0" y="0"/>
          <a:ext cx="0" cy="0"/>
          <a:chOff x="0" y="0"/>
          <a:chExt cx="0" cy="0"/>
        </a:xfrm>
      </p:grpSpPr>
      <p:sp>
        <p:nvSpPr>
          <p:cNvPr id="21" name="Text Box 8"/>
          <p:cNvSpPr txBox="1">
            <a:spLocks noChangeArrowheads="1"/>
          </p:cNvSpPr>
          <p:nvPr/>
        </p:nvSpPr>
        <p:spPr bwMode="black">
          <a:xfrm>
            <a:off x="827315" y="155306"/>
            <a:ext cx="11059886" cy="452428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07" tIns="45704" rIns="91407" bIns="4570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vi-VN" sz="3200">
                <a:solidFill>
                  <a:srgbClr val="C00000"/>
                </a:solidFill>
                <a:latin typeface="Cambria" pitchFamily="18" charset="0"/>
                <a:cs typeface="Times New Roman" pitchFamily="18" charset="0"/>
              </a:rPr>
              <a:t>So sánh, đối chiếu những phẩm chất và năng lực của nhân vật A với những yêu cầu về phẩm chất và năng lực của từng nhóm nghề để xác định nhân vật A phù hợp với nhóm nghề nào theo mức độ:</a:t>
            </a:r>
            <a:endParaRPr lang="en-US" sz="3200">
              <a:solidFill>
                <a:srgbClr val="C00000"/>
              </a:solidFill>
              <a:latin typeface="Cambria" pitchFamily="18" charset="0"/>
              <a:cs typeface="Times New Roman" pitchFamily="18" charset="0"/>
            </a:endParaRPr>
          </a:p>
          <a:p>
            <a:pPr marL="1089025" indent="-465138" algn="just">
              <a:buFont typeface="Courier New" pitchFamily="49" charset="0"/>
              <a:buChar char="o"/>
            </a:pPr>
            <a:r>
              <a:rPr lang="vi-VN" sz="3200" i="1">
                <a:solidFill>
                  <a:srgbClr val="002060"/>
                </a:solidFill>
                <a:latin typeface="Cambria" pitchFamily="18" charset="0"/>
                <a:cs typeface="Times New Roman" pitchFamily="18" charset="0"/>
              </a:rPr>
              <a:t>Hoàn toàn phù hợp</a:t>
            </a:r>
          </a:p>
          <a:p>
            <a:pPr marL="1089025" indent="-465138" algn="just">
              <a:buFont typeface="Courier New" pitchFamily="49" charset="0"/>
              <a:buChar char="o"/>
            </a:pPr>
            <a:r>
              <a:rPr lang="vi-VN" sz="3200" i="1">
                <a:solidFill>
                  <a:srgbClr val="002060"/>
                </a:solidFill>
                <a:latin typeface="Cambria" pitchFamily="18" charset="0"/>
                <a:cs typeface="Times New Roman" pitchFamily="18" charset="0"/>
              </a:rPr>
              <a:t>Phù hợp</a:t>
            </a:r>
          </a:p>
          <a:p>
            <a:pPr marL="1089025" indent="-465138" algn="just">
              <a:buFont typeface="Courier New" pitchFamily="49" charset="0"/>
              <a:buChar char="o"/>
            </a:pPr>
            <a:r>
              <a:rPr lang="vi-VN" sz="3200" i="1">
                <a:solidFill>
                  <a:srgbClr val="002060"/>
                </a:solidFill>
                <a:latin typeface="Cambria" pitchFamily="18" charset="0"/>
                <a:cs typeface="Times New Roman" pitchFamily="18" charset="0"/>
              </a:rPr>
              <a:t>Tương đối phù hợp</a:t>
            </a:r>
          </a:p>
          <a:p>
            <a:pPr marL="1089025" indent="-465138" algn="just">
              <a:buFont typeface="Courier New" pitchFamily="49" charset="0"/>
              <a:buChar char="o"/>
            </a:pPr>
            <a:r>
              <a:rPr lang="vi-VN" sz="3200" i="1">
                <a:solidFill>
                  <a:srgbClr val="002060"/>
                </a:solidFill>
                <a:latin typeface="Cambria" pitchFamily="18" charset="0"/>
                <a:cs typeface="Times New Roman" pitchFamily="18" charset="0"/>
              </a:rPr>
              <a:t>Không phù hợp</a:t>
            </a:r>
          </a:p>
          <a:p>
            <a:pPr marL="1089025" indent="-465138" algn="just">
              <a:buFont typeface="Courier New" pitchFamily="49" charset="0"/>
              <a:buChar char="o"/>
            </a:pPr>
            <a:r>
              <a:rPr lang="vi-VN" sz="3200" i="1">
                <a:solidFill>
                  <a:srgbClr val="002060"/>
                </a:solidFill>
                <a:latin typeface="Cambria" pitchFamily="18" charset="0"/>
                <a:cs typeface="Times New Roman" pitchFamily="18" charset="0"/>
              </a:rPr>
              <a:t>Hoàn toàn không phù hợp</a:t>
            </a:r>
          </a:p>
        </p:txBody>
      </p:sp>
      <p:sp>
        <p:nvSpPr>
          <p:cNvPr id="7" name="Freeform 6"/>
          <p:cNvSpPr/>
          <p:nvPr/>
        </p:nvSpPr>
        <p:spPr>
          <a:xfrm>
            <a:off x="601661" y="4679589"/>
            <a:ext cx="11285540" cy="1953440"/>
          </a:xfrm>
          <a:custGeom>
            <a:avLst/>
            <a:gdLst>
              <a:gd name="connsiteX0" fmla="*/ 0 w 7296912"/>
              <a:gd name="connsiteY0" fmla="*/ 0 h 1767944"/>
              <a:gd name="connsiteX1" fmla="*/ 6412940 w 7296912"/>
              <a:gd name="connsiteY1" fmla="*/ 0 h 1767944"/>
              <a:gd name="connsiteX2" fmla="*/ 7296912 w 7296912"/>
              <a:gd name="connsiteY2" fmla="*/ 883972 h 1767944"/>
              <a:gd name="connsiteX3" fmla="*/ 6412940 w 7296912"/>
              <a:gd name="connsiteY3" fmla="*/ 1767944 h 1767944"/>
              <a:gd name="connsiteX4" fmla="*/ 0 w 7296912"/>
              <a:gd name="connsiteY4" fmla="*/ 1767944 h 1767944"/>
              <a:gd name="connsiteX5" fmla="*/ 0 w 7296912"/>
              <a:gd name="connsiteY5" fmla="*/ 0 h 1767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96912" h="1767944">
                <a:moveTo>
                  <a:pt x="7296912" y="1767943"/>
                </a:moveTo>
                <a:lnTo>
                  <a:pt x="883972" y="1767943"/>
                </a:lnTo>
                <a:lnTo>
                  <a:pt x="0" y="883972"/>
                </a:lnTo>
                <a:lnTo>
                  <a:pt x="883972" y="1"/>
                </a:lnTo>
                <a:lnTo>
                  <a:pt x="7296912" y="1"/>
                </a:lnTo>
                <a:lnTo>
                  <a:pt x="7296912" y="1767943"/>
                </a:lnTo>
                <a:close/>
              </a:path>
            </a:pathLst>
          </a:custGeom>
          <a:solidFill>
            <a:schemeClr val="accent1">
              <a:lumMod val="20000"/>
              <a:lumOff val="80000"/>
              <a:alpha val="17000"/>
            </a:schemeClr>
          </a:solidFill>
          <a:scene3d>
            <a:camera prst="orthographicFront"/>
            <a:lightRig rig="chilly" dir="t"/>
          </a:scene3d>
          <a:sp3d prstMaterial="translucentPowder">
            <a:bevelT w="127000" h="25400" prst="softRound"/>
          </a:sp3d>
        </p:spPr>
        <p:style>
          <a:lnRef idx="0">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21600" tIns="106681" rIns="199136" bIns="106680" numCol="1" spcCol="1270" anchor="ctr" anchorCtr="0">
            <a:noAutofit/>
          </a:bodyPr>
          <a:lstStyle/>
          <a:p>
            <a:pPr lvl="0" algn="ctr" defTabSz="1244600">
              <a:lnSpc>
                <a:spcPct val="90000"/>
              </a:lnSpc>
              <a:spcBef>
                <a:spcPct val="0"/>
              </a:spcBef>
              <a:spcAft>
                <a:spcPct val="35000"/>
              </a:spcAft>
            </a:pPr>
            <a:r>
              <a:rPr lang="vi-VN" sz="2800">
                <a:solidFill>
                  <a:schemeClr val="bg2">
                    <a:lumMod val="10000"/>
                  </a:schemeClr>
                </a:solidFill>
                <a:latin typeface="Cambria" pitchFamily="18" charset="0"/>
              </a:rPr>
              <a:t>A có phẩm chất chịu khó, nhẫn nại, tập trung có năng lực tổ chức; có sở thích là yêu thiên nhiên, thơ ca, trải nghiệm. </a:t>
            </a:r>
            <a:endParaRPr lang="en-US" sz="2800">
              <a:solidFill>
                <a:schemeClr val="bg2">
                  <a:lumMod val="10000"/>
                </a:schemeClr>
              </a:solidFill>
              <a:latin typeface="Cambria" pitchFamily="18" charset="0"/>
            </a:endParaRPr>
          </a:p>
          <a:p>
            <a:pPr lvl="0" algn="ctr" defTabSz="1244600">
              <a:lnSpc>
                <a:spcPct val="90000"/>
              </a:lnSpc>
              <a:spcBef>
                <a:spcPct val="0"/>
              </a:spcBef>
              <a:spcAft>
                <a:spcPct val="35000"/>
              </a:spcAft>
            </a:pPr>
            <a:r>
              <a:rPr lang="vi-VN" sz="2800">
                <a:solidFill>
                  <a:schemeClr val="bg2">
                    <a:lumMod val="10000"/>
                  </a:schemeClr>
                </a:solidFill>
                <a:latin typeface="Cambria" pitchFamily="18" charset="0"/>
              </a:rPr>
              <a:t>A có thể phù hợp với nhóm nghề chuyên môn bảo vệ môi trường, tương đối phù hợp với nhóm nghề văn hoá.</a:t>
            </a:r>
          </a:p>
        </p:txBody>
      </p:sp>
    </p:spTree>
    <p:extLst>
      <p:ext uri="{BB962C8B-B14F-4D97-AF65-F5344CB8AC3E}">
        <p14:creationId xmlns:p14="http://schemas.microsoft.com/office/powerpoint/2010/main" val="368230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circle(in)">
                                      <p:cBhvr>
                                        <p:cTn id="7" dur="20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xEl>
                                              <p:pRg st="1" end="1"/>
                                            </p:txEl>
                                          </p:spTgt>
                                        </p:tgtEl>
                                        <p:attrNameLst>
                                          <p:attrName>style.visibility</p:attrName>
                                        </p:attrNameLst>
                                      </p:cBhvr>
                                      <p:to>
                                        <p:strVal val="visible"/>
                                      </p:to>
                                    </p:set>
                                    <p:animEffect transition="in" filter="barn(inVertical)">
                                      <p:cBhvr>
                                        <p:cTn id="12" dur="500"/>
                                        <p:tgtEl>
                                          <p:spTgt spid="21">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21">
                                            <p:txEl>
                                              <p:pRg st="2" end="2"/>
                                            </p:txEl>
                                          </p:spTgt>
                                        </p:tgtEl>
                                        <p:attrNameLst>
                                          <p:attrName>style.visibility</p:attrName>
                                        </p:attrNameLst>
                                      </p:cBhvr>
                                      <p:to>
                                        <p:strVal val="visible"/>
                                      </p:to>
                                    </p:set>
                                    <p:animEffect transition="in" filter="barn(inVertical)">
                                      <p:cBhvr>
                                        <p:cTn id="15" dur="500"/>
                                        <p:tgtEl>
                                          <p:spTgt spid="21">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21">
                                            <p:txEl>
                                              <p:pRg st="3" end="3"/>
                                            </p:txEl>
                                          </p:spTgt>
                                        </p:tgtEl>
                                        <p:attrNameLst>
                                          <p:attrName>style.visibility</p:attrName>
                                        </p:attrNameLst>
                                      </p:cBhvr>
                                      <p:to>
                                        <p:strVal val="visible"/>
                                      </p:to>
                                    </p:set>
                                    <p:animEffect transition="in" filter="barn(inVertical)">
                                      <p:cBhvr>
                                        <p:cTn id="18" dur="500"/>
                                        <p:tgtEl>
                                          <p:spTgt spid="21">
                                            <p:txEl>
                                              <p:pRg st="3" end="3"/>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21">
                                            <p:txEl>
                                              <p:pRg st="4" end="4"/>
                                            </p:txEl>
                                          </p:spTgt>
                                        </p:tgtEl>
                                        <p:attrNameLst>
                                          <p:attrName>style.visibility</p:attrName>
                                        </p:attrNameLst>
                                      </p:cBhvr>
                                      <p:to>
                                        <p:strVal val="visible"/>
                                      </p:to>
                                    </p:set>
                                    <p:animEffect transition="in" filter="barn(inVertical)">
                                      <p:cBhvr>
                                        <p:cTn id="21" dur="500"/>
                                        <p:tgtEl>
                                          <p:spTgt spid="21">
                                            <p:txEl>
                                              <p:pRg st="4" end="4"/>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21">
                                            <p:txEl>
                                              <p:pRg st="5" end="5"/>
                                            </p:txEl>
                                          </p:spTgt>
                                        </p:tgtEl>
                                        <p:attrNameLst>
                                          <p:attrName>style.visibility</p:attrName>
                                        </p:attrNameLst>
                                      </p:cBhvr>
                                      <p:to>
                                        <p:strVal val="visible"/>
                                      </p:to>
                                    </p:set>
                                    <p:animEffect transition="in" filter="barn(inVertical)">
                                      <p:cBhvr>
                                        <p:cTn id="24" dur="500"/>
                                        <p:tgtEl>
                                          <p:spTgt spid="21">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0-#ppt_w/2"/>
                                          </p:val>
                                        </p:tav>
                                        <p:tav tm="100000">
                                          <p:val>
                                            <p:strVal val="#ppt_x"/>
                                          </p:val>
                                        </p:tav>
                                      </p:tavLst>
                                    </p:anim>
                                    <p:anim calcmode="lin" valueType="num">
                                      <p:cBhvr additive="base">
                                        <p:cTn id="3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t="-6000" r="-48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A03BC0B-854F-7A1B-9B8D-18028E88ADDB}"/>
              </a:ext>
            </a:extLst>
          </p:cNvPr>
          <p:cNvGrpSpPr/>
          <p:nvPr/>
        </p:nvGrpSpPr>
        <p:grpSpPr>
          <a:xfrm>
            <a:off x="217714" y="-29442"/>
            <a:ext cx="11814628" cy="954107"/>
            <a:chOff x="4283090" y="35115"/>
            <a:chExt cx="8131142" cy="1590310"/>
          </a:xfrm>
          <a:solidFill>
            <a:schemeClr val="accent2">
              <a:lumMod val="75000"/>
            </a:schemeClr>
          </a:solidFill>
        </p:grpSpPr>
        <p:sp>
          <p:nvSpPr>
            <p:cNvPr id="3" name="Round Same Side Corner Rectangle 2">
              <a:extLst>
                <a:ext uri="{FF2B5EF4-FFF2-40B4-BE49-F238E27FC236}">
                  <a16:creationId xmlns:a16="http://schemas.microsoft.com/office/drawing/2014/main" id="{14A6A6D3-0AE1-A5C2-A781-174738B3CAAC}"/>
                </a:ext>
              </a:extLst>
            </p:cNvPr>
            <p:cNvSpPr/>
            <p:nvPr/>
          </p:nvSpPr>
          <p:spPr>
            <a:xfrm flipV="1">
              <a:off x="4283090" y="84191"/>
              <a:ext cx="8131142" cy="1541234"/>
            </a:xfrm>
            <a:prstGeom prst="round2SameRect">
              <a:avLst>
                <a:gd name="adj1" fmla="val 37720"/>
                <a:gd name="adj2" fmla="val 0"/>
              </a:avLst>
            </a:prstGeom>
            <a:solidFill>
              <a:schemeClr val="accent1">
                <a:lumMod val="7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itchFamily="18" charset="0"/>
              </a:endParaRPr>
            </a:p>
          </p:txBody>
        </p:sp>
        <p:sp>
          <p:nvSpPr>
            <p:cNvPr id="4" name="TextBox 3">
              <a:extLst>
                <a:ext uri="{FF2B5EF4-FFF2-40B4-BE49-F238E27FC236}">
                  <a16:creationId xmlns:a16="http://schemas.microsoft.com/office/drawing/2014/main" id="{1DB3E993-271F-4AEA-00C8-AE8B066BA10E}"/>
                </a:ext>
              </a:extLst>
            </p:cNvPr>
            <p:cNvSpPr txBox="1"/>
            <p:nvPr/>
          </p:nvSpPr>
          <p:spPr>
            <a:xfrm>
              <a:off x="4283091" y="35115"/>
              <a:ext cx="8031251" cy="1590310"/>
            </a:xfrm>
            <a:prstGeom prst="rect">
              <a:avLst/>
            </a:prstGeom>
            <a:noFill/>
          </p:spPr>
          <p:txBody>
            <a:bodyPr wrap="square" rtlCol="0">
              <a:spAutoFit/>
            </a:bodyPr>
            <a:lstStyle/>
            <a:p>
              <a:pPr algn="ctr"/>
              <a:r>
                <a:rPr lang="vi-VN" sz="2800" b="1">
                  <a:solidFill>
                    <a:schemeClr val="bg1"/>
                  </a:solidFill>
                  <a:latin typeface="Cambria" pitchFamily="18" charset="0"/>
                  <a:cs typeface="Arial" panose="020B0604020202020204" pitchFamily="34" charset="0"/>
                </a:rPr>
                <a:t>Hoạt động 2: Thực hành đánh giá mức độ đáp ứng của bản thân với các yêu cầu của các nhóm nghề trên</a:t>
              </a:r>
              <a:endParaRPr lang="en-US" sz="2800" b="1" dirty="0">
                <a:solidFill>
                  <a:schemeClr val="bg1"/>
                </a:solidFill>
                <a:latin typeface="Cambria" pitchFamily="18" charset="0"/>
                <a:cs typeface="Arial" panose="020B0604020202020204" pitchFamily="34" charset="0"/>
              </a:endParaRPr>
            </a:p>
          </p:txBody>
        </p:sp>
      </p:grpSp>
      <p:sp>
        <p:nvSpPr>
          <p:cNvPr id="7" name="Text Box 8"/>
          <p:cNvSpPr txBox="1">
            <a:spLocks noChangeArrowheads="1"/>
          </p:cNvSpPr>
          <p:nvPr/>
        </p:nvSpPr>
        <p:spPr bwMode="black">
          <a:xfrm>
            <a:off x="986972" y="1330962"/>
            <a:ext cx="10769600" cy="403184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07" tIns="45704" rIns="91407" bIns="4570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r>
              <a:rPr lang="vi-VN" sz="3200">
                <a:solidFill>
                  <a:srgbClr val="C00000"/>
                </a:solidFill>
                <a:latin typeface="Cambria" pitchFamily="18" charset="0"/>
                <a:cs typeface="Times New Roman" pitchFamily="18" charset="0"/>
              </a:rPr>
              <a:t>HS xác định được mức độ đáp ứng của bản thân với các yêu cầu của các nhóm nghề mà em đang quan tâm theo các mức độ</a:t>
            </a:r>
            <a:r>
              <a:rPr lang="en-US" sz="3200">
                <a:solidFill>
                  <a:srgbClr val="C00000"/>
                </a:solidFill>
                <a:latin typeface="Cambria" pitchFamily="18" charset="0"/>
                <a:cs typeface="Times New Roman" pitchFamily="18" charset="0"/>
              </a:rPr>
              <a:t>:</a:t>
            </a:r>
          </a:p>
          <a:p>
            <a:pPr marL="1089025" indent="-465138" algn="just">
              <a:buFont typeface="Courier New" pitchFamily="49" charset="0"/>
              <a:buChar char="o"/>
            </a:pPr>
            <a:r>
              <a:rPr lang="vi-VN" sz="3200" i="1">
                <a:solidFill>
                  <a:srgbClr val="002060"/>
                </a:solidFill>
                <a:latin typeface="Cambria" pitchFamily="18" charset="0"/>
                <a:cs typeface="Times New Roman" pitchFamily="18" charset="0"/>
              </a:rPr>
              <a:t>Hoàn toàn phù hợp</a:t>
            </a:r>
          </a:p>
          <a:p>
            <a:pPr marL="1089025" indent="-465138" algn="just">
              <a:buFont typeface="Courier New" pitchFamily="49" charset="0"/>
              <a:buChar char="o"/>
            </a:pPr>
            <a:r>
              <a:rPr lang="vi-VN" sz="3200" i="1">
                <a:solidFill>
                  <a:srgbClr val="002060"/>
                </a:solidFill>
                <a:latin typeface="Cambria" pitchFamily="18" charset="0"/>
                <a:cs typeface="Times New Roman" pitchFamily="18" charset="0"/>
              </a:rPr>
              <a:t>Phù hợp</a:t>
            </a:r>
          </a:p>
          <a:p>
            <a:pPr marL="1089025" indent="-465138" algn="just">
              <a:buFont typeface="Courier New" pitchFamily="49" charset="0"/>
              <a:buChar char="o"/>
            </a:pPr>
            <a:r>
              <a:rPr lang="vi-VN" sz="3200" i="1">
                <a:solidFill>
                  <a:srgbClr val="002060"/>
                </a:solidFill>
                <a:latin typeface="Cambria" pitchFamily="18" charset="0"/>
                <a:cs typeface="Times New Roman" pitchFamily="18" charset="0"/>
              </a:rPr>
              <a:t>Tương đối phù hợp</a:t>
            </a:r>
          </a:p>
          <a:p>
            <a:pPr marL="1089025" indent="-465138" algn="just">
              <a:buFont typeface="Courier New" pitchFamily="49" charset="0"/>
              <a:buChar char="o"/>
            </a:pPr>
            <a:r>
              <a:rPr lang="vi-VN" sz="3200" i="1">
                <a:solidFill>
                  <a:srgbClr val="002060"/>
                </a:solidFill>
                <a:latin typeface="Cambria" pitchFamily="18" charset="0"/>
                <a:cs typeface="Times New Roman" pitchFamily="18" charset="0"/>
              </a:rPr>
              <a:t>Không phù hợp</a:t>
            </a:r>
          </a:p>
          <a:p>
            <a:pPr marL="1089025" indent="-465138" algn="just">
              <a:buFont typeface="Courier New" pitchFamily="49" charset="0"/>
              <a:buChar char="o"/>
            </a:pPr>
            <a:r>
              <a:rPr lang="vi-VN" sz="3200" i="1">
                <a:solidFill>
                  <a:srgbClr val="002060"/>
                </a:solidFill>
                <a:latin typeface="Cambria" pitchFamily="18" charset="0"/>
                <a:cs typeface="Times New Roman" pitchFamily="18" charset="0"/>
              </a:rPr>
              <a:t>Hoàn toàn không phù hợp</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7782" y="2705328"/>
            <a:ext cx="4791075" cy="2657475"/>
          </a:xfrm>
          <a:prstGeom prst="rect">
            <a:avLst/>
          </a:prstGeom>
        </p:spPr>
      </p:pic>
    </p:spTree>
    <p:extLst>
      <p:ext uri="{BB962C8B-B14F-4D97-AF65-F5344CB8AC3E}">
        <p14:creationId xmlns:p14="http://schemas.microsoft.com/office/powerpoint/2010/main" val="647552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ircle(in)">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barn(inVertical)">
                                      <p:cBhvr>
                                        <p:cTn id="15" dur="500"/>
                                        <p:tgtEl>
                                          <p:spTgt spid="7">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barn(inVertical)">
                                      <p:cBhvr>
                                        <p:cTn id="18" dur="500"/>
                                        <p:tgtEl>
                                          <p:spTgt spid="7">
                                            <p:txEl>
                                              <p:pRg st="3" end="3"/>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barn(inVertical)">
                                      <p:cBhvr>
                                        <p:cTn id="21" dur="500"/>
                                        <p:tgtEl>
                                          <p:spTgt spid="7">
                                            <p:txEl>
                                              <p:pRg st="4" end="4"/>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7">
                                            <p:txEl>
                                              <p:pRg st="5" end="5"/>
                                            </p:txEl>
                                          </p:spTgt>
                                        </p:tgtEl>
                                        <p:attrNameLst>
                                          <p:attrName>style.visibility</p:attrName>
                                        </p:attrNameLst>
                                      </p:cBhvr>
                                      <p:to>
                                        <p:strVal val="visible"/>
                                      </p:to>
                                    </p:set>
                                    <p:animEffect transition="in" filter="barn(inVertical)">
                                      <p:cBhvr>
                                        <p:cTn id="24"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t="-6000" r="-48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A03BC0B-854F-7A1B-9B8D-18028E88ADDB}"/>
              </a:ext>
            </a:extLst>
          </p:cNvPr>
          <p:cNvGrpSpPr/>
          <p:nvPr/>
        </p:nvGrpSpPr>
        <p:grpSpPr>
          <a:xfrm>
            <a:off x="217714" y="-29442"/>
            <a:ext cx="11814628" cy="954107"/>
            <a:chOff x="4283090" y="35115"/>
            <a:chExt cx="8131142" cy="1590310"/>
          </a:xfrm>
          <a:solidFill>
            <a:schemeClr val="accent2">
              <a:lumMod val="75000"/>
            </a:schemeClr>
          </a:solidFill>
        </p:grpSpPr>
        <p:sp>
          <p:nvSpPr>
            <p:cNvPr id="3" name="Round Same Side Corner Rectangle 2">
              <a:extLst>
                <a:ext uri="{FF2B5EF4-FFF2-40B4-BE49-F238E27FC236}">
                  <a16:creationId xmlns:a16="http://schemas.microsoft.com/office/drawing/2014/main" id="{14A6A6D3-0AE1-A5C2-A781-174738B3CAAC}"/>
                </a:ext>
              </a:extLst>
            </p:cNvPr>
            <p:cNvSpPr/>
            <p:nvPr/>
          </p:nvSpPr>
          <p:spPr>
            <a:xfrm flipV="1">
              <a:off x="4283090" y="84191"/>
              <a:ext cx="8131142" cy="1541234"/>
            </a:xfrm>
            <a:prstGeom prst="round2SameRect">
              <a:avLst>
                <a:gd name="adj1" fmla="val 37720"/>
                <a:gd name="adj2" fmla="val 0"/>
              </a:avLst>
            </a:prstGeom>
            <a:solidFill>
              <a:schemeClr val="accent1">
                <a:lumMod val="7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itchFamily="18" charset="0"/>
              </a:endParaRPr>
            </a:p>
          </p:txBody>
        </p:sp>
        <p:sp>
          <p:nvSpPr>
            <p:cNvPr id="4" name="TextBox 3">
              <a:extLst>
                <a:ext uri="{FF2B5EF4-FFF2-40B4-BE49-F238E27FC236}">
                  <a16:creationId xmlns:a16="http://schemas.microsoft.com/office/drawing/2014/main" id="{1DB3E993-271F-4AEA-00C8-AE8B066BA10E}"/>
                </a:ext>
              </a:extLst>
            </p:cNvPr>
            <p:cNvSpPr txBox="1"/>
            <p:nvPr/>
          </p:nvSpPr>
          <p:spPr>
            <a:xfrm>
              <a:off x="4283091" y="35115"/>
              <a:ext cx="8031251" cy="1590310"/>
            </a:xfrm>
            <a:prstGeom prst="rect">
              <a:avLst/>
            </a:prstGeom>
            <a:noFill/>
          </p:spPr>
          <p:txBody>
            <a:bodyPr wrap="square" rtlCol="0">
              <a:spAutoFit/>
            </a:bodyPr>
            <a:lstStyle/>
            <a:p>
              <a:pPr algn="ctr"/>
              <a:r>
                <a:rPr lang="vi-VN" sz="2800" b="1">
                  <a:solidFill>
                    <a:schemeClr val="bg1"/>
                  </a:solidFill>
                  <a:latin typeface="Cambria" pitchFamily="18" charset="0"/>
                  <a:cs typeface="Arial" panose="020B0604020202020204" pitchFamily="34" charset="0"/>
                </a:rPr>
                <a:t>Hoạt động 3: Thực hành đánh giá điểm mạnh, điểm yếu và mức độ đáp ứng của bản thân đối với nhóm nghề mà em quan tâm</a:t>
              </a:r>
              <a:endParaRPr lang="en-US" sz="2800" b="1" dirty="0">
                <a:solidFill>
                  <a:schemeClr val="bg1"/>
                </a:solidFill>
                <a:latin typeface="Cambria" pitchFamily="18" charset="0"/>
                <a:cs typeface="Arial" panose="020B0604020202020204" pitchFamily="34" charset="0"/>
              </a:endParaRPr>
            </a:p>
          </p:txBody>
        </p:sp>
      </p:grpSp>
      <p:sp>
        <p:nvSpPr>
          <p:cNvPr id="8" name="TextBox 7"/>
          <p:cNvSpPr txBox="1"/>
          <p:nvPr/>
        </p:nvSpPr>
        <p:spPr>
          <a:xfrm>
            <a:off x="217715" y="1211231"/>
            <a:ext cx="4078516" cy="1477328"/>
          </a:xfrm>
          <a:prstGeom prst="rect">
            <a:avLst/>
          </a:prstGeom>
          <a:noFill/>
        </p:spPr>
        <p:txBody>
          <a:bodyPr wrap="square" rtlCol="0">
            <a:spAutoFit/>
          </a:bodyPr>
          <a:lstStyle/>
          <a:p>
            <a:pPr algn="ctr"/>
            <a:r>
              <a:rPr lang="en-US" sz="4500" b="1">
                <a:ln w="10541" cmpd="sng">
                  <a:solidFill>
                    <a:schemeClr val="accent1">
                      <a:shade val="88000"/>
                      <a:satMod val="110000"/>
                    </a:schemeClr>
                  </a:solidFill>
                  <a:prstDash val="solid"/>
                </a:ln>
                <a:solidFill>
                  <a:srgbClr val="C00000"/>
                </a:solidFill>
                <a:latin typeface="Cambria" pitchFamily="18" charset="0"/>
                <a:ea typeface="Tahoma" pitchFamily="34" charset="0"/>
                <a:cs typeface="Times New Roman" pitchFamily="18" charset="0"/>
              </a:rPr>
              <a:t>Hoạt động </a:t>
            </a:r>
          </a:p>
          <a:p>
            <a:pPr algn="ctr"/>
            <a:r>
              <a:rPr lang="en-US" sz="4500" b="1">
                <a:ln w="10541" cmpd="sng">
                  <a:solidFill>
                    <a:schemeClr val="accent1">
                      <a:shade val="88000"/>
                      <a:satMod val="110000"/>
                    </a:schemeClr>
                  </a:solidFill>
                  <a:prstDash val="solid"/>
                </a:ln>
                <a:solidFill>
                  <a:srgbClr val="C00000"/>
                </a:solidFill>
                <a:latin typeface="Cambria" pitchFamily="18" charset="0"/>
                <a:ea typeface="Tahoma" pitchFamily="34" charset="0"/>
                <a:cs typeface="Times New Roman" pitchFamily="18" charset="0"/>
              </a:rPr>
              <a:t>cá nhân</a:t>
            </a:r>
          </a:p>
        </p:txBody>
      </p:sp>
      <p:pic>
        <p:nvPicPr>
          <p:cNvPr id="9" name="Picture 8"/>
          <p:cNvPicPr>
            <a:picLocks noChangeAspect="1"/>
          </p:cNvPicPr>
          <p:nvPr/>
        </p:nvPicPr>
        <p:blipFill>
          <a:blip r:embed="rId3"/>
          <a:stretch>
            <a:fillRect/>
          </a:stretch>
        </p:blipFill>
        <p:spPr>
          <a:xfrm>
            <a:off x="847783" y="2906340"/>
            <a:ext cx="2592103" cy="3655223"/>
          </a:xfrm>
          <a:prstGeom prst="rect">
            <a:avLst/>
          </a:prstGeom>
        </p:spPr>
      </p:pic>
      <p:sp>
        <p:nvSpPr>
          <p:cNvPr id="10" name="Rectangle 9"/>
          <p:cNvSpPr/>
          <p:nvPr/>
        </p:nvSpPr>
        <p:spPr>
          <a:xfrm>
            <a:off x="4182920" y="1385399"/>
            <a:ext cx="7414000" cy="2278581"/>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marL="457200" indent="-457200" algn="just">
              <a:buFont typeface="Wingdings" pitchFamily="2" charset="2"/>
              <a:buChar char="v"/>
            </a:pPr>
            <a:r>
              <a:rPr lang="vi-VN" sz="2800">
                <a:solidFill>
                  <a:srgbClr val="002060"/>
                </a:solidFill>
                <a:latin typeface="Cambria" pitchFamily="18" charset="0"/>
                <a:cs typeface="Times New Roman" pitchFamily="18" charset="0"/>
              </a:rPr>
              <a:t>HS xác định tên nhóm nghề mình quan tâm, viết ra những phẩm chất; năng lực cần cho nghề, nhóm nghề và sử dụng bảng mô tả các đặc điểm về phẩm chất và năng lực của HS đã được xác định ở hoạt động trên</a:t>
            </a:r>
            <a:endParaRPr lang="en-US" sz="2700">
              <a:solidFill>
                <a:srgbClr val="002060"/>
              </a:solidFill>
              <a:latin typeface="Cambria" pitchFamily="18" charset="0"/>
              <a:cs typeface="Times New Roman" pitchFamily="18" charset="0"/>
            </a:endParaRPr>
          </a:p>
        </p:txBody>
      </p:sp>
      <p:sp>
        <p:nvSpPr>
          <p:cNvPr id="11" name="Rectangle 10"/>
          <p:cNvSpPr/>
          <p:nvPr/>
        </p:nvSpPr>
        <p:spPr>
          <a:xfrm>
            <a:off x="4182920" y="4565959"/>
            <a:ext cx="7414000" cy="91379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marL="457200" indent="-457200" algn="just">
              <a:buFont typeface="Wingdings" pitchFamily="2" charset="2"/>
              <a:buChar char="v"/>
            </a:pPr>
            <a:r>
              <a:rPr lang="vi-VN" sz="2800">
                <a:solidFill>
                  <a:srgbClr val="002060"/>
                </a:solidFill>
                <a:latin typeface="Cambria" pitchFamily="18" charset="0"/>
                <a:cs typeface="Times New Roman" pitchFamily="18" charset="0"/>
              </a:rPr>
              <a:t>So sánh và tự đánh giá mức độ đáp ứng của bản thân đối với yêu cầu của nghề và những điểm mạnh, điểm yếu của bản thân HS đối với các yêu cầu đó.</a:t>
            </a:r>
            <a:endParaRPr lang="en-US" sz="2700">
              <a:solidFill>
                <a:srgbClr val="002060"/>
              </a:solidFill>
              <a:latin typeface="Cambria" pitchFamily="18" charset="0"/>
              <a:cs typeface="Times New Roman" pitchFamily="18" charset="0"/>
            </a:endParaRPr>
          </a:p>
        </p:txBody>
      </p:sp>
    </p:spTree>
    <p:extLst>
      <p:ext uri="{BB962C8B-B14F-4D97-AF65-F5344CB8AC3E}">
        <p14:creationId xmlns:p14="http://schemas.microsoft.com/office/powerpoint/2010/main" val="190460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ircle(in)">
                                      <p:cBhvr>
                                        <p:cTn id="19" dur="20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ircle(in)">
                                      <p:cBhvr>
                                        <p:cTn id="2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t="-6000" r="-48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A03BC0B-854F-7A1B-9B8D-18028E88ADDB}"/>
              </a:ext>
            </a:extLst>
          </p:cNvPr>
          <p:cNvGrpSpPr/>
          <p:nvPr/>
        </p:nvGrpSpPr>
        <p:grpSpPr>
          <a:xfrm>
            <a:off x="217714" y="-29442"/>
            <a:ext cx="11814628" cy="954107"/>
            <a:chOff x="4283090" y="35115"/>
            <a:chExt cx="8131142" cy="1590310"/>
          </a:xfrm>
          <a:solidFill>
            <a:schemeClr val="accent2">
              <a:lumMod val="75000"/>
            </a:schemeClr>
          </a:solidFill>
        </p:grpSpPr>
        <p:sp>
          <p:nvSpPr>
            <p:cNvPr id="3" name="Round Same Side Corner Rectangle 2">
              <a:extLst>
                <a:ext uri="{FF2B5EF4-FFF2-40B4-BE49-F238E27FC236}">
                  <a16:creationId xmlns:a16="http://schemas.microsoft.com/office/drawing/2014/main" id="{14A6A6D3-0AE1-A5C2-A781-174738B3CAAC}"/>
                </a:ext>
              </a:extLst>
            </p:cNvPr>
            <p:cNvSpPr/>
            <p:nvPr/>
          </p:nvSpPr>
          <p:spPr>
            <a:xfrm flipV="1">
              <a:off x="4283090" y="84191"/>
              <a:ext cx="8131142" cy="1541234"/>
            </a:xfrm>
            <a:prstGeom prst="round2SameRect">
              <a:avLst>
                <a:gd name="adj1" fmla="val 37720"/>
                <a:gd name="adj2" fmla="val 0"/>
              </a:avLst>
            </a:prstGeom>
            <a:solidFill>
              <a:schemeClr val="accent1">
                <a:lumMod val="7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itchFamily="18" charset="0"/>
              </a:endParaRPr>
            </a:p>
          </p:txBody>
        </p:sp>
        <p:sp>
          <p:nvSpPr>
            <p:cNvPr id="4" name="TextBox 3">
              <a:extLst>
                <a:ext uri="{FF2B5EF4-FFF2-40B4-BE49-F238E27FC236}">
                  <a16:creationId xmlns:a16="http://schemas.microsoft.com/office/drawing/2014/main" id="{1DB3E993-271F-4AEA-00C8-AE8B066BA10E}"/>
                </a:ext>
              </a:extLst>
            </p:cNvPr>
            <p:cNvSpPr txBox="1"/>
            <p:nvPr/>
          </p:nvSpPr>
          <p:spPr>
            <a:xfrm>
              <a:off x="4283091" y="35115"/>
              <a:ext cx="8031251" cy="1590310"/>
            </a:xfrm>
            <a:prstGeom prst="rect">
              <a:avLst/>
            </a:prstGeom>
            <a:noFill/>
          </p:spPr>
          <p:txBody>
            <a:bodyPr wrap="square" rtlCol="0">
              <a:spAutoFit/>
            </a:bodyPr>
            <a:lstStyle/>
            <a:p>
              <a:pPr algn="ctr"/>
              <a:r>
                <a:rPr lang="vi-VN" sz="2800" b="1">
                  <a:solidFill>
                    <a:schemeClr val="bg1"/>
                  </a:solidFill>
                  <a:latin typeface="Cambria" pitchFamily="18" charset="0"/>
                  <a:cs typeface="Arial" panose="020B0604020202020204" pitchFamily="34" charset="0"/>
                </a:rPr>
                <a:t>Hoạt động 4: Xây dựng một tập thông tin nghề mà em quan tâm. Định hướng rèn luyện bản thân phù hợp với nghề lựa chọn</a:t>
              </a:r>
              <a:endParaRPr lang="en-US" sz="2800" b="1" dirty="0">
                <a:solidFill>
                  <a:schemeClr val="bg1"/>
                </a:solidFill>
                <a:latin typeface="Cambria" pitchFamily="18" charset="0"/>
                <a:cs typeface="Arial" panose="020B0604020202020204" pitchFamily="34" charset="0"/>
              </a:endParaRPr>
            </a:p>
          </p:txBody>
        </p:sp>
      </p:grpSp>
      <p:sp>
        <p:nvSpPr>
          <p:cNvPr id="12" name="TextBox 11"/>
          <p:cNvSpPr txBox="1"/>
          <p:nvPr/>
        </p:nvSpPr>
        <p:spPr>
          <a:xfrm>
            <a:off x="217715" y="1211231"/>
            <a:ext cx="4078516" cy="1477328"/>
          </a:xfrm>
          <a:prstGeom prst="rect">
            <a:avLst/>
          </a:prstGeom>
          <a:noFill/>
        </p:spPr>
        <p:txBody>
          <a:bodyPr wrap="square" rtlCol="0">
            <a:spAutoFit/>
          </a:bodyPr>
          <a:lstStyle/>
          <a:p>
            <a:pPr algn="ctr"/>
            <a:r>
              <a:rPr lang="en-US" sz="4500" b="1">
                <a:ln w="10541" cmpd="sng">
                  <a:solidFill>
                    <a:schemeClr val="accent1">
                      <a:shade val="88000"/>
                      <a:satMod val="110000"/>
                    </a:schemeClr>
                  </a:solidFill>
                  <a:prstDash val="solid"/>
                </a:ln>
                <a:solidFill>
                  <a:srgbClr val="C00000"/>
                </a:solidFill>
                <a:latin typeface="Cambria" pitchFamily="18" charset="0"/>
                <a:ea typeface="Tahoma" pitchFamily="34" charset="0"/>
                <a:cs typeface="Times New Roman" pitchFamily="18" charset="0"/>
              </a:rPr>
              <a:t>Hoạt động </a:t>
            </a:r>
          </a:p>
          <a:p>
            <a:pPr algn="ctr"/>
            <a:r>
              <a:rPr lang="en-US" sz="4500" b="1">
                <a:ln w="10541" cmpd="sng">
                  <a:solidFill>
                    <a:schemeClr val="accent1">
                      <a:shade val="88000"/>
                      <a:satMod val="110000"/>
                    </a:schemeClr>
                  </a:solidFill>
                  <a:prstDash val="solid"/>
                </a:ln>
                <a:solidFill>
                  <a:srgbClr val="C00000"/>
                </a:solidFill>
                <a:latin typeface="Cambria" pitchFamily="18" charset="0"/>
                <a:ea typeface="Tahoma" pitchFamily="34" charset="0"/>
                <a:cs typeface="Times New Roman" pitchFamily="18" charset="0"/>
              </a:rPr>
              <a:t>cá nhân</a:t>
            </a:r>
          </a:p>
        </p:txBody>
      </p:sp>
      <p:sp>
        <p:nvSpPr>
          <p:cNvPr id="14" name="Rectangle 13"/>
          <p:cNvSpPr/>
          <p:nvPr/>
        </p:nvSpPr>
        <p:spPr>
          <a:xfrm>
            <a:off x="4182920" y="1385399"/>
            <a:ext cx="7414000" cy="1520941"/>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marL="457200" indent="-457200" algn="just">
              <a:buFont typeface="Wingdings" pitchFamily="2" charset="2"/>
              <a:buChar char="q"/>
            </a:pPr>
            <a:r>
              <a:rPr lang="vi-VN" sz="2800">
                <a:solidFill>
                  <a:schemeClr val="bg2">
                    <a:lumMod val="10000"/>
                  </a:schemeClr>
                </a:solidFill>
                <a:latin typeface="Cambria" pitchFamily="18" charset="0"/>
                <a:cs typeface="Times New Roman" pitchFamily="18" charset="0"/>
              </a:rPr>
              <a:t>Mỗi HS hãy xây dựng một tập thông tin về các nghề mà em đang quan tâm</a:t>
            </a:r>
            <a:r>
              <a:rPr lang="en-US" sz="2800">
                <a:solidFill>
                  <a:schemeClr val="bg2">
                    <a:lumMod val="10000"/>
                  </a:schemeClr>
                </a:solidFill>
                <a:latin typeface="Cambria" pitchFamily="18" charset="0"/>
                <a:cs typeface="Times New Roman" pitchFamily="18" charset="0"/>
              </a:rPr>
              <a:t>.</a:t>
            </a:r>
            <a:endParaRPr lang="en-US" sz="2700">
              <a:solidFill>
                <a:schemeClr val="bg2">
                  <a:lumMod val="10000"/>
                </a:schemeClr>
              </a:solidFill>
              <a:latin typeface="Cambria" pitchFamily="18" charset="0"/>
              <a:cs typeface="Times New Roman" pitchFamily="18" charset="0"/>
            </a:endParaRPr>
          </a:p>
        </p:txBody>
      </p:sp>
      <p:sp>
        <p:nvSpPr>
          <p:cNvPr id="15" name="Rectangle 14"/>
          <p:cNvSpPr/>
          <p:nvPr/>
        </p:nvSpPr>
        <p:spPr>
          <a:xfrm>
            <a:off x="4182920" y="4109064"/>
            <a:ext cx="7414000" cy="91379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marL="457200" indent="-457200" algn="just">
              <a:buFont typeface="Wingdings" pitchFamily="2" charset="2"/>
              <a:buChar char="q"/>
            </a:pPr>
            <a:r>
              <a:rPr lang="vi-VN" sz="2800">
                <a:solidFill>
                  <a:schemeClr val="bg2">
                    <a:lumMod val="10000"/>
                  </a:schemeClr>
                </a:solidFill>
                <a:latin typeface="Cambria" pitchFamily="18" charset="0"/>
                <a:cs typeface="Times New Roman" pitchFamily="18" charset="0"/>
              </a:rPr>
              <a:t>HS nhìn lại kết quả xác định về điểm mạnh, điểm yếu và mức độ đáp ứng của bản thân đối với nhóm nghề lựa chọn và yêu cầu HS xác định những cách thức rèn luyện bản thân để đáp ứng tốt hơn với những yêu cầu về phẩm chất và năng lực nghề mình lựa chọn.</a:t>
            </a:r>
            <a:endParaRPr lang="en-US" sz="2700">
              <a:solidFill>
                <a:schemeClr val="bg2">
                  <a:lumMod val="10000"/>
                </a:schemeClr>
              </a:solidFill>
              <a:latin typeface="Cambria" pitchFamily="18" charset="0"/>
              <a:cs typeface="Times New Roman" pitchFamily="18" charset="0"/>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8245" r="13614"/>
          <a:stretch/>
        </p:blipFill>
        <p:spPr>
          <a:xfrm>
            <a:off x="455656" y="3091543"/>
            <a:ext cx="3477715" cy="2666319"/>
          </a:xfrm>
          <a:prstGeom prst="rect">
            <a:avLst/>
          </a:prstGeom>
        </p:spPr>
      </p:pic>
    </p:spTree>
    <p:extLst>
      <p:ext uri="{BB962C8B-B14F-4D97-AF65-F5344CB8AC3E}">
        <p14:creationId xmlns:p14="http://schemas.microsoft.com/office/powerpoint/2010/main" val="3124986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circle(in)">
                                      <p:cBhvr>
                                        <p:cTn id="14" dur="20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circle(in)">
                                      <p:cBhvr>
                                        <p:cTn id="19"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t="-6000" r="-48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A03BC0B-854F-7A1B-9B8D-18028E88ADDB}"/>
              </a:ext>
            </a:extLst>
          </p:cNvPr>
          <p:cNvGrpSpPr/>
          <p:nvPr/>
        </p:nvGrpSpPr>
        <p:grpSpPr>
          <a:xfrm>
            <a:off x="217714" y="-29442"/>
            <a:ext cx="11814628" cy="954107"/>
            <a:chOff x="4283090" y="35115"/>
            <a:chExt cx="8131142" cy="1590310"/>
          </a:xfrm>
          <a:solidFill>
            <a:schemeClr val="accent2">
              <a:lumMod val="75000"/>
            </a:schemeClr>
          </a:solidFill>
        </p:grpSpPr>
        <p:sp>
          <p:nvSpPr>
            <p:cNvPr id="3" name="Round Same Side Corner Rectangle 2">
              <a:extLst>
                <a:ext uri="{FF2B5EF4-FFF2-40B4-BE49-F238E27FC236}">
                  <a16:creationId xmlns:a16="http://schemas.microsoft.com/office/drawing/2014/main" id="{14A6A6D3-0AE1-A5C2-A781-174738B3CAAC}"/>
                </a:ext>
              </a:extLst>
            </p:cNvPr>
            <p:cNvSpPr/>
            <p:nvPr/>
          </p:nvSpPr>
          <p:spPr>
            <a:xfrm flipV="1">
              <a:off x="4283090" y="84191"/>
              <a:ext cx="8131142" cy="1541234"/>
            </a:xfrm>
            <a:prstGeom prst="round2SameRect">
              <a:avLst>
                <a:gd name="adj1" fmla="val 37720"/>
                <a:gd name="adj2" fmla="val 0"/>
              </a:avLst>
            </a:prstGeom>
            <a:solidFill>
              <a:schemeClr val="accent1">
                <a:lumMod val="7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itchFamily="18" charset="0"/>
              </a:endParaRPr>
            </a:p>
          </p:txBody>
        </p:sp>
        <p:sp>
          <p:nvSpPr>
            <p:cNvPr id="4" name="TextBox 3">
              <a:extLst>
                <a:ext uri="{FF2B5EF4-FFF2-40B4-BE49-F238E27FC236}">
                  <a16:creationId xmlns:a16="http://schemas.microsoft.com/office/drawing/2014/main" id="{1DB3E993-271F-4AEA-00C8-AE8B066BA10E}"/>
                </a:ext>
              </a:extLst>
            </p:cNvPr>
            <p:cNvSpPr txBox="1"/>
            <p:nvPr/>
          </p:nvSpPr>
          <p:spPr>
            <a:xfrm>
              <a:off x="4283091" y="35115"/>
              <a:ext cx="8031251" cy="1590310"/>
            </a:xfrm>
            <a:prstGeom prst="rect">
              <a:avLst/>
            </a:prstGeom>
            <a:noFill/>
          </p:spPr>
          <p:txBody>
            <a:bodyPr wrap="square" rtlCol="0">
              <a:spAutoFit/>
            </a:bodyPr>
            <a:lstStyle/>
            <a:p>
              <a:pPr algn="ctr"/>
              <a:r>
                <a:rPr lang="vi-VN" sz="2800" b="1">
                  <a:solidFill>
                    <a:schemeClr val="bg1"/>
                  </a:solidFill>
                  <a:latin typeface="Cambria" pitchFamily="18" charset="0"/>
                  <a:cs typeface="Arial" panose="020B0604020202020204" pitchFamily="34" charset="0"/>
                </a:rPr>
                <a:t>Hoạt động 4: Xây dựng một tập thông tin nghề mà em quan tâm. Định hướng rèn luyện bản thân phù hợp với nghề lựa chọn</a:t>
              </a:r>
              <a:endParaRPr lang="en-US" sz="2800" b="1" dirty="0">
                <a:solidFill>
                  <a:schemeClr val="bg1"/>
                </a:solidFill>
                <a:latin typeface="Cambria" pitchFamily="18" charset="0"/>
                <a:cs typeface="Arial" panose="020B0604020202020204" pitchFamily="34" charset="0"/>
              </a:endParaRPr>
            </a:p>
          </p:txBody>
        </p:sp>
      </p:grpSp>
      <p:sp>
        <p:nvSpPr>
          <p:cNvPr id="9" name="Rounded Rectangle 8"/>
          <p:cNvSpPr/>
          <p:nvPr/>
        </p:nvSpPr>
        <p:spPr>
          <a:xfrm>
            <a:off x="472434" y="1257056"/>
            <a:ext cx="1646654" cy="4592201"/>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10" name="TextBox 9"/>
          <p:cNvSpPr txBox="1"/>
          <p:nvPr/>
        </p:nvSpPr>
        <p:spPr>
          <a:xfrm>
            <a:off x="654536" y="1336648"/>
            <a:ext cx="1282450" cy="4401205"/>
          </a:xfrm>
          <a:prstGeom prst="rect">
            <a:avLst/>
          </a:prstGeom>
          <a:noFill/>
        </p:spPr>
        <p:txBody>
          <a:bodyPr wrap="square" rtlCol="0">
            <a:spAutoFit/>
          </a:bodyPr>
          <a:lstStyle/>
          <a:p>
            <a:pPr lvl="0" algn="ctr"/>
            <a:r>
              <a:rPr lang="en-US" sz="3500" b="1">
                <a:solidFill>
                  <a:srgbClr val="C00000"/>
                </a:solidFill>
                <a:latin typeface="Times New Roman" pitchFamily="18" charset="0"/>
                <a:cs typeface="Times New Roman" pitchFamily="18" charset="0"/>
              </a:rPr>
              <a:t>Tập thông tin nghề cần có</a:t>
            </a:r>
          </a:p>
          <a:p>
            <a:pPr lvl="0" algn="ctr"/>
            <a:r>
              <a:rPr lang="en-US" sz="3500" b="1">
                <a:solidFill>
                  <a:srgbClr val="C00000"/>
                </a:solidFill>
                <a:latin typeface="Times New Roman" pitchFamily="18" charset="0"/>
                <a:ea typeface="Nixie One"/>
                <a:cs typeface="Times New Roman" pitchFamily="18" charset="0"/>
                <a:sym typeface="Nixie One"/>
              </a:rPr>
              <a:t>nội dung</a:t>
            </a:r>
            <a:endParaRPr lang="vi-VN" sz="3500" b="1" dirty="0">
              <a:solidFill>
                <a:srgbClr val="C00000"/>
              </a:solidFill>
              <a:latin typeface="Times New Roman" pitchFamily="18" charset="0"/>
              <a:ea typeface="Nixie One"/>
              <a:cs typeface="Times New Roman" pitchFamily="18" charset="0"/>
              <a:sym typeface="Nixie One"/>
            </a:endParaRPr>
          </a:p>
        </p:txBody>
      </p:sp>
      <p:sp>
        <p:nvSpPr>
          <p:cNvPr id="11" name="Text Box 8"/>
          <p:cNvSpPr txBox="1">
            <a:spLocks noChangeArrowheads="1"/>
          </p:cNvSpPr>
          <p:nvPr/>
        </p:nvSpPr>
        <p:spPr bwMode="black">
          <a:xfrm>
            <a:off x="2341707" y="1152515"/>
            <a:ext cx="9545493" cy="480128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91407" tIns="45704" rIns="91407" bIns="4570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indent="-457200" algn="just">
              <a:buFontTx/>
              <a:buChar char="-"/>
            </a:pPr>
            <a:r>
              <a:rPr lang="vi-VN" sz="3400" b="1">
                <a:solidFill>
                  <a:srgbClr val="002060"/>
                </a:solidFill>
                <a:latin typeface="Times New Roman" pitchFamily="18" charset="0"/>
                <a:cs typeface="Times New Roman" pitchFamily="18" charset="0"/>
              </a:rPr>
              <a:t>Thông tin cá nhân (tên, tuổi). </a:t>
            </a:r>
          </a:p>
          <a:p>
            <a:pPr marL="457200" indent="-457200" algn="just">
              <a:buFontTx/>
              <a:buChar char="-"/>
            </a:pPr>
            <a:r>
              <a:rPr lang="vi-VN" sz="3400" b="1">
                <a:solidFill>
                  <a:srgbClr val="002060"/>
                </a:solidFill>
                <a:latin typeface="Times New Roman" pitchFamily="18" charset="0"/>
                <a:cs typeface="Times New Roman" pitchFamily="18" charset="0"/>
              </a:rPr>
              <a:t>Sở thích.</a:t>
            </a:r>
          </a:p>
          <a:p>
            <a:pPr marL="457200" indent="-457200" algn="just">
              <a:buFontTx/>
              <a:buChar char="-"/>
            </a:pPr>
            <a:r>
              <a:rPr lang="vi-VN" sz="3400" b="1">
                <a:solidFill>
                  <a:srgbClr val="002060"/>
                </a:solidFill>
                <a:latin typeface="Times New Roman" pitchFamily="18" charset="0"/>
                <a:cs typeface="Times New Roman" pitchFamily="18" charset="0"/>
              </a:rPr>
              <a:t>Nhóm nghề, nghề mong muốn làm.</a:t>
            </a:r>
          </a:p>
          <a:p>
            <a:pPr marL="457200" indent="-457200" algn="just">
              <a:buFontTx/>
              <a:buChar char="-"/>
            </a:pPr>
            <a:r>
              <a:rPr lang="vi-VN" sz="3400" b="1">
                <a:solidFill>
                  <a:srgbClr val="002060"/>
                </a:solidFill>
                <a:latin typeface="Times New Roman" pitchFamily="18" charset="0"/>
                <a:cs typeface="Times New Roman" pitchFamily="18" charset="0"/>
              </a:rPr>
              <a:t>Đặc trưng và yêu cầu của nghề, nhóm nghề.</a:t>
            </a:r>
          </a:p>
          <a:p>
            <a:pPr marL="457200" indent="-457200" algn="just">
              <a:buFontTx/>
              <a:buChar char="-"/>
            </a:pPr>
            <a:r>
              <a:rPr lang="vi-VN" sz="3400" b="1">
                <a:solidFill>
                  <a:srgbClr val="002060"/>
                </a:solidFill>
                <a:latin typeface="Times New Roman" pitchFamily="18" charset="0"/>
                <a:cs typeface="Times New Roman" pitchFamily="18" charset="0"/>
              </a:rPr>
              <a:t>Các biểu hiện, hoạt động thể hiện khả năng thực hiện ngành nghề. </a:t>
            </a:r>
          </a:p>
          <a:p>
            <a:pPr marL="457200" indent="-457200" algn="just">
              <a:buFontTx/>
              <a:buChar char="-"/>
            </a:pPr>
            <a:r>
              <a:rPr lang="vi-VN" sz="3400" b="1">
                <a:solidFill>
                  <a:srgbClr val="002060"/>
                </a:solidFill>
                <a:latin typeface="Times New Roman" pitchFamily="18" charset="0"/>
                <a:cs typeface="Times New Roman" pitchFamily="18" charset="0"/>
              </a:rPr>
              <a:t>Các phẩm chất và năng lực cần rèn luyện.</a:t>
            </a:r>
          </a:p>
          <a:p>
            <a:pPr algn="just"/>
            <a:r>
              <a:rPr lang="vi-VN" sz="3400" b="1" i="1">
                <a:solidFill>
                  <a:srgbClr val="C00000"/>
                </a:solidFill>
                <a:latin typeface="Times New Roman" pitchFamily="18" charset="0"/>
                <a:cs typeface="Times New Roman" pitchFamily="18" charset="0"/>
              </a:rPr>
              <a:t>Tập thông tin nghề được cập nhật theo từng học kì hoặc năm học.</a:t>
            </a:r>
          </a:p>
        </p:txBody>
      </p:sp>
    </p:spTree>
    <p:extLst>
      <p:ext uri="{BB962C8B-B14F-4D97-AF65-F5344CB8AC3E}">
        <p14:creationId xmlns:p14="http://schemas.microsoft.com/office/powerpoint/2010/main" val="281643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barn(inVertical)">
                                      <p:cBhvr>
                                        <p:cTn id="15" dur="500"/>
                                        <p:tgtEl>
                                          <p:spTgt spid="1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1">
                                            <p:txEl>
                                              <p:pRg st="1" end="1"/>
                                            </p:txEl>
                                          </p:spTgt>
                                        </p:tgtEl>
                                        <p:attrNameLst>
                                          <p:attrName>style.visibility</p:attrName>
                                        </p:attrNameLst>
                                      </p:cBhvr>
                                      <p:to>
                                        <p:strVal val="visible"/>
                                      </p:to>
                                    </p:set>
                                    <p:animEffect transition="in" filter="barn(inVertical)">
                                      <p:cBhvr>
                                        <p:cTn id="20" dur="500"/>
                                        <p:tgtEl>
                                          <p:spTgt spid="11">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animEffect transition="in" filter="barn(inVertical)">
                                      <p:cBhvr>
                                        <p:cTn id="25" dur="500"/>
                                        <p:tgtEl>
                                          <p:spTgt spid="11">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1">
                                            <p:txEl>
                                              <p:pRg st="3" end="3"/>
                                            </p:txEl>
                                          </p:spTgt>
                                        </p:tgtEl>
                                        <p:attrNameLst>
                                          <p:attrName>style.visibility</p:attrName>
                                        </p:attrNameLst>
                                      </p:cBhvr>
                                      <p:to>
                                        <p:strVal val="visible"/>
                                      </p:to>
                                    </p:set>
                                    <p:animEffect transition="in" filter="barn(inVertical)">
                                      <p:cBhvr>
                                        <p:cTn id="30" dur="500"/>
                                        <p:tgtEl>
                                          <p:spTgt spid="11">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1">
                                            <p:txEl>
                                              <p:pRg st="4" end="4"/>
                                            </p:txEl>
                                          </p:spTgt>
                                        </p:tgtEl>
                                        <p:attrNameLst>
                                          <p:attrName>style.visibility</p:attrName>
                                        </p:attrNameLst>
                                      </p:cBhvr>
                                      <p:to>
                                        <p:strVal val="visible"/>
                                      </p:to>
                                    </p:set>
                                    <p:animEffect transition="in" filter="barn(inVertical)">
                                      <p:cBhvr>
                                        <p:cTn id="35" dur="500"/>
                                        <p:tgtEl>
                                          <p:spTgt spid="11">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1">
                                            <p:txEl>
                                              <p:pRg st="5" end="5"/>
                                            </p:txEl>
                                          </p:spTgt>
                                        </p:tgtEl>
                                        <p:attrNameLst>
                                          <p:attrName>style.visibility</p:attrName>
                                        </p:attrNameLst>
                                      </p:cBhvr>
                                      <p:to>
                                        <p:strVal val="visible"/>
                                      </p:to>
                                    </p:set>
                                    <p:animEffect transition="in" filter="barn(inVertical)">
                                      <p:cBhvr>
                                        <p:cTn id="40" dur="500"/>
                                        <p:tgtEl>
                                          <p:spTgt spid="11">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11">
                                            <p:txEl>
                                              <p:pRg st="6" end="6"/>
                                            </p:txEl>
                                          </p:spTgt>
                                        </p:tgtEl>
                                        <p:attrNameLst>
                                          <p:attrName>style.visibility</p:attrName>
                                        </p:attrNameLst>
                                      </p:cBhvr>
                                      <p:to>
                                        <p:strVal val="visible"/>
                                      </p:to>
                                    </p:set>
                                    <p:animEffect transition="in" filter="barn(inVertical)">
                                      <p:cBhvr>
                                        <p:cTn id="45"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l="-10000" t="-17000" r="-5000" b="-17000"/>
          </a:stretch>
        </a:blipFill>
        <a:effectLst/>
      </p:bgPr>
    </p:bg>
    <p:spTree>
      <p:nvGrpSpPr>
        <p:cNvPr id="1" name=""/>
        <p:cNvGrpSpPr/>
        <p:nvPr/>
      </p:nvGrpSpPr>
      <p:grpSpPr>
        <a:xfrm>
          <a:off x="0" y="0"/>
          <a:ext cx="0" cy="0"/>
          <a:chOff x="0" y="0"/>
          <a:chExt cx="0" cy="0"/>
        </a:xfrm>
      </p:grpSpPr>
      <p:sp>
        <p:nvSpPr>
          <p:cNvPr id="25" name="Cloud Callout 15">
            <a:extLst>
              <a:ext uri="{FF2B5EF4-FFF2-40B4-BE49-F238E27FC236}">
                <a16:creationId xmlns:a16="http://schemas.microsoft.com/office/drawing/2014/main" id="{5BE95668-11B8-4B85-A70B-D8E27EE7CA2B}"/>
              </a:ext>
            </a:extLst>
          </p:cNvPr>
          <p:cNvSpPr/>
          <p:nvPr/>
        </p:nvSpPr>
        <p:spPr>
          <a:xfrm>
            <a:off x="6705600" y="648269"/>
            <a:ext cx="5138057" cy="2699344"/>
          </a:xfrm>
          <a:prstGeom prst="cloudCallout">
            <a:avLst>
              <a:gd name="adj1" fmla="val -95911"/>
              <a:gd name="adj2" fmla="val 39275"/>
            </a:avLst>
          </a:prstGeom>
          <a:solidFill>
            <a:schemeClr val="bg1">
              <a:lumMod val="95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lvl="0" algn="ctr">
              <a:defRPr/>
            </a:pPr>
            <a:endParaRPr kumimoji="0" lang="en-US" sz="3200" b="1" i="1" u="none" strike="noStrike" kern="1200" cap="none" spc="0" normalizeH="0" baseline="0" noProof="0" dirty="0">
              <a:ln>
                <a:noFill/>
              </a:ln>
              <a:solidFill>
                <a:srgbClr val="C00000"/>
              </a:solidFill>
              <a:effectLst/>
              <a:uLnTx/>
              <a:uFillTx/>
              <a:latin typeface="Cambria" pitchFamily="18" charset="0"/>
              <a:cs typeface="Times New Roman" pitchFamily="18" charset="0"/>
            </a:endParaRPr>
          </a:p>
        </p:txBody>
      </p:sp>
      <p:sp>
        <p:nvSpPr>
          <p:cNvPr id="26" name="Rectangle 25"/>
          <p:cNvSpPr/>
          <p:nvPr/>
        </p:nvSpPr>
        <p:spPr>
          <a:xfrm>
            <a:off x="7315360" y="1073299"/>
            <a:ext cx="4179956" cy="2031325"/>
          </a:xfrm>
          <a:prstGeom prst="rect">
            <a:avLst/>
          </a:prstGeom>
          <a:noFill/>
          <a:ln>
            <a:noFill/>
          </a:ln>
        </p:spPr>
        <p:txBody>
          <a:bodyPr wrap="square">
            <a:spAutoFit/>
          </a:bodyPr>
          <a:lstStyle/>
          <a:p>
            <a:pPr algn="ctr">
              <a:lnSpc>
                <a:spcPct val="150000"/>
              </a:lnSpc>
            </a:pPr>
            <a:r>
              <a:rPr lang="vi-VN" sz="2800" b="1" i="1">
                <a:solidFill>
                  <a:srgbClr val="C00000"/>
                </a:solidFill>
                <a:latin typeface="Cambria" pitchFamily="18" charset="0"/>
                <a:cs typeface="Times New Roman" pitchFamily="18" charset="0"/>
              </a:rPr>
              <a:t>Những trải nghiệm </a:t>
            </a:r>
            <a:r>
              <a:rPr lang="en-US" sz="2800" b="1" i="1">
                <a:solidFill>
                  <a:srgbClr val="C00000"/>
                </a:solidFill>
                <a:latin typeface="Cambria" pitchFamily="18" charset="0"/>
                <a:cs typeface="Times New Roman" pitchFamily="18" charset="0"/>
              </a:rPr>
              <a:t>nào </a:t>
            </a:r>
            <a:r>
              <a:rPr lang="vi-VN" sz="2800" b="1" i="1">
                <a:solidFill>
                  <a:srgbClr val="C00000"/>
                </a:solidFill>
                <a:latin typeface="Cambria" pitchFamily="18" charset="0"/>
                <a:cs typeface="Times New Roman" pitchFamily="18" charset="0"/>
              </a:rPr>
              <a:t>em thấy có ý nghĩa trong chủ đề</a:t>
            </a:r>
            <a:r>
              <a:rPr lang="en-US" sz="2800" b="1" i="1">
                <a:solidFill>
                  <a:srgbClr val="C00000"/>
                </a:solidFill>
                <a:latin typeface="Cambria" pitchFamily="18" charset="0"/>
                <a:cs typeface="Times New Roman" pitchFamily="18" charset="0"/>
              </a:rPr>
              <a: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92126" y="2765354"/>
            <a:ext cx="3761770" cy="3403217"/>
          </a:xfrm>
          <a:prstGeom prst="rect">
            <a:avLst/>
          </a:prstGeom>
        </p:spPr>
      </p:pic>
      <p:sp>
        <p:nvSpPr>
          <p:cNvPr id="14" name="TextBox 13"/>
          <p:cNvSpPr txBox="1"/>
          <p:nvPr/>
        </p:nvSpPr>
        <p:spPr>
          <a:xfrm>
            <a:off x="1575992" y="326737"/>
            <a:ext cx="3620122" cy="784830"/>
          </a:xfrm>
          <a:prstGeom prst="rect">
            <a:avLst/>
          </a:prstGeom>
          <a:noFill/>
        </p:spPr>
        <p:txBody>
          <a:bodyPr wrap="square" rtlCol="0">
            <a:spAutoFit/>
          </a:bodyPr>
          <a:lstStyle/>
          <a:p>
            <a:pPr algn="ctr"/>
            <a:r>
              <a:rPr lang="en-US" sz="4500" b="1">
                <a:ln w="10541" cmpd="sng">
                  <a:solidFill>
                    <a:schemeClr val="accent1">
                      <a:shade val="88000"/>
                      <a:satMod val="110000"/>
                    </a:schemeClr>
                  </a:solidFill>
                  <a:prstDash val="solid"/>
                </a:ln>
                <a:solidFill>
                  <a:srgbClr val="C00000"/>
                </a:solidFill>
                <a:latin typeface="Cambria" pitchFamily="18" charset="0"/>
                <a:ea typeface="Tahoma" pitchFamily="34" charset="0"/>
                <a:cs typeface="Times New Roman" pitchFamily="18" charset="0"/>
              </a:rPr>
              <a:t>TỔNG KẾT</a:t>
            </a:r>
          </a:p>
        </p:txBody>
      </p:sp>
    </p:spTree>
    <p:extLst>
      <p:ext uri="{BB962C8B-B14F-4D97-AF65-F5344CB8AC3E}">
        <p14:creationId xmlns:p14="http://schemas.microsoft.com/office/powerpoint/2010/main" val="217972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arn(inVertical)">
                                      <p:cBhvr>
                                        <p:cTn id="1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VÒNG QUAY MAY MẮN&amp;quot;&quot;/&gt;&lt;property id=&quot;20307&quot; value=&quot;270&quot;/&gt;&lt;/object&gt;&lt;object type=&quot;3&quot; unique_id=&quot;10004&quot;&gt;&lt;property id=&quot;20148&quot; value=&quot;5&quot;/&gt;&lt;property id=&quot;20300&quot; value=&quot;Slide 2&quot;/&gt;&lt;property id=&quot;20307&quot; value=&quot;269&quot;/&gt;&lt;/object&gt;&lt;object type=&quot;3&quot; unique_id=&quot;10005&quot;&gt;&lt;property id=&quot;20148&quot; value=&quot;5&quot;/&gt;&lt;property id=&quot;20300&quot; value=&quot;Slide 3&quot;/&gt;&lt;property id=&quot;20307&quot; value=&quot;273&quot;/&gt;&lt;/object&gt;&lt;object type=&quot;3&quot; unique_id=&quot;10006&quot;&gt;&lt;property id=&quot;20148&quot; value=&quot;5&quot;/&gt;&lt;property id=&quot;20300&quot; value=&quot;Slide 4&quot;/&gt;&lt;property id=&quot;20307&quot; value=&quot;274&quot;/&gt;&lt;/object&gt;&lt;object type=&quot;3&quot; unique_id=&quot;10007&quot;&gt;&lt;property id=&quot;20148&quot; value=&quot;5&quot;/&gt;&lt;property id=&quot;20300&quot; value=&quot;Slide 5&quot;/&gt;&lt;property id=&quot;20307&quot; value=&quot;278&quot;/&gt;&lt;/object&gt;&lt;object type=&quot;3&quot; unique_id=&quot;10008&quot;&gt;&lt;property id=&quot;20148&quot; value=&quot;5&quot;/&gt;&lt;property id=&quot;20300&quot; value=&quot;Slide 6&quot;/&gt;&lt;property id=&quot;20307&quot; value=&quot;275&quot;/&gt;&lt;/object&gt;&lt;object type=&quot;3&quot; unique_id=&quot;10009&quot;&gt;&lt;property id=&quot;20148&quot; value=&quot;5&quot;/&gt;&lt;property id=&quot;20300&quot; value=&quot;Slide 7&quot;/&gt;&lt;property id=&quot;20307&quot; value=&quot;277&quot;/&gt;&lt;/object&gt;&lt;object type=&quot;3&quot; unique_id=&quot;10010&quot;&gt;&lt;property id=&quot;20148&quot; value=&quot;5&quot;/&gt;&lt;property id=&quot;20300&quot; value=&quot;Slide 8&quot;/&gt;&lt;property id=&quot;20307&quot; value=&quot;276&quot;/&gt;&lt;/object&gt;&lt;object type=&quot;3&quot; unique_id=&quot;10011&quot;&gt;&lt;property id=&quot;20148&quot; value=&quot;5&quot;/&gt;&lt;property id=&quot;20300&quot; value=&quot;Slide 9&quot;/&gt;&lt;property id=&quot;20307&quot; value=&quot;279&quot;/&gt;&lt;/object&gt;&lt;object type=&quot;3&quot; unique_id=&quot;10012&quot;&gt;&lt;property id=&quot;20148&quot; value=&quot;5&quot;/&gt;&lt;property id=&quot;20300&quot; value=&quot;Slide 10&quot;/&gt;&lt;property id=&quot;20307&quot; value=&quot;280&quot;/&gt;&lt;/object&gt;&lt;object type=&quot;3&quot; unique_id=&quot;10013&quot;&gt;&lt;property id=&quot;20148&quot; value=&quot;5&quot;/&gt;&lt;property id=&quot;20300&quot; value=&quot;Slide 11&quot;/&gt;&lt;property id=&quot;20307&quot; value=&quot;281&quot;/&gt;&lt;/object&gt;&lt;/object&gt;&lt;object type=&quot;8&quot; unique_id=&quot;10028&quot;&gt;&lt;/object&gt;&lt;/object&gt;&lt;/database&gt;"/>
  <p:tag name="SECTOMILLISECCONVERTED"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8060</TotalTime>
  <Words>916</Words>
  <Application>Microsoft Office PowerPoint</Application>
  <PresentationFormat>Màn hình rộng</PresentationFormat>
  <Paragraphs>77</Paragraphs>
  <Slides>10</Slides>
  <Notes>1</Notes>
  <HiddenSlides>0</HiddenSlides>
  <MMClips>0</MMClips>
  <ScaleCrop>false</ScaleCrop>
  <HeadingPairs>
    <vt:vector size="6" baseType="variant">
      <vt:variant>
        <vt:lpstr>Phông được Dùng</vt:lpstr>
      </vt:variant>
      <vt:variant>
        <vt:i4>8</vt:i4>
      </vt:variant>
      <vt:variant>
        <vt:lpstr>Chủ đề</vt:lpstr>
      </vt:variant>
      <vt:variant>
        <vt:i4>1</vt:i4>
      </vt:variant>
      <vt:variant>
        <vt:lpstr>Tiêu đề Bản chiếu</vt:lpstr>
      </vt:variant>
      <vt:variant>
        <vt:i4>10</vt:i4>
      </vt:variant>
    </vt:vector>
  </HeadingPairs>
  <TitlesOfParts>
    <vt:vector size="19" baseType="lpstr">
      <vt:lpstr>Wingdings</vt:lpstr>
      <vt:lpstr>Calibri Light</vt:lpstr>
      <vt:lpstr>Cambria</vt:lpstr>
      <vt:lpstr>Arial</vt:lpstr>
      <vt:lpstr>Courier New</vt:lpstr>
      <vt:lpstr>Book Antiqua</vt:lpstr>
      <vt:lpstr>Calibri</vt:lpstr>
      <vt:lpstr>Times New Roman</vt:lpstr>
      <vt:lpstr>1_Office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vvxel</dc:creator>
  <cp:lastModifiedBy>Tuyến Võ</cp:lastModifiedBy>
  <cp:revision>868</cp:revision>
  <dcterms:created xsi:type="dcterms:W3CDTF">2018-05-10T00:06:18Z</dcterms:created>
  <dcterms:modified xsi:type="dcterms:W3CDTF">2024-10-20T15:37:31Z</dcterms:modified>
</cp:coreProperties>
</file>