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301" r:id="rId2"/>
    <p:sldId id="552" r:id="rId3"/>
    <p:sldId id="498" r:id="rId4"/>
    <p:sldId id="553" r:id="rId5"/>
    <p:sldId id="554" r:id="rId6"/>
    <p:sldId id="555" r:id="rId7"/>
    <p:sldId id="556" r:id="rId8"/>
    <p:sldId id="500" r:id="rId9"/>
    <p:sldId id="557" r:id="rId10"/>
    <p:sldId id="558" r:id="rId11"/>
    <p:sldId id="559" r:id="rId12"/>
    <p:sldId id="560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ABC"/>
    <a:srgbClr val="FDDFFC"/>
    <a:srgbClr val="FAD9C2"/>
    <a:srgbClr val="DFDBFD"/>
    <a:srgbClr val="E9BDFF"/>
    <a:srgbClr val="FBB3F8"/>
    <a:srgbClr val="DBB2CB"/>
    <a:srgbClr val="17A810"/>
    <a:srgbClr val="3A1953"/>
    <a:srgbClr val="9F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yến Võ" userId="e0de574612cad4ee" providerId="LiveId" clId="{CF5D4CAA-DDB0-4B8F-ADF4-84D148A82A6B}"/>
    <pc:docChg chg="delSld">
      <pc:chgData name="Tuyến Võ" userId="e0de574612cad4ee" providerId="LiveId" clId="{CF5D4CAA-DDB0-4B8F-ADF4-84D148A82A6B}" dt="2024-10-14T14:56:08.922" v="0" actId="47"/>
      <pc:docMkLst>
        <pc:docMk/>
      </pc:docMkLst>
      <pc:sldChg chg="del">
        <pc:chgData name="Tuyến Võ" userId="e0de574612cad4ee" providerId="LiveId" clId="{CF5D4CAA-DDB0-4B8F-ADF4-84D148A82A6B}" dt="2024-10-14T14:56:08.922" v="0" actId="47"/>
        <pc:sldMkLst>
          <pc:docMk/>
          <pc:sldMk cId="3908432744" sldId="4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98A49-CBEC-4F31-9B72-276DEEC42B7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D8B50-956B-4B2D-8BCF-8AA324BF3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0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77692" y="294352"/>
            <a:ext cx="3733714" cy="1015663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6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F0AB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</a:t>
            </a:r>
          </a:p>
        </p:txBody>
      </p:sp>
      <p:sp>
        <p:nvSpPr>
          <p:cNvPr id="5" name="Rectangle 4"/>
          <p:cNvSpPr/>
          <p:nvPr/>
        </p:nvSpPr>
        <p:spPr>
          <a:xfrm rot="425313">
            <a:off x="692802" y="1876057"/>
            <a:ext cx="10890915" cy="3371554"/>
          </a:xfrm>
          <a:prstGeom prst="rect">
            <a:avLst/>
          </a:prstGeom>
          <a:solidFill>
            <a:schemeClr val="bg1"/>
          </a:solidFill>
          <a:ln w="34925">
            <a:solidFill>
              <a:srgbClr val="FFFFFF"/>
            </a:solidFill>
          </a:ln>
          <a:effectLst/>
          <a:scene3d>
            <a:camera prst="isometricRightUp"/>
            <a:lightRig rig="threePt" dir="t">
              <a:rot lat="0" lon="0" rev="0"/>
            </a:lightRig>
          </a:scene3d>
          <a:sp3d extrusionH="38100" prstMaterial="clear">
            <a:bevelT w="260350" h="50800"/>
            <a:bevelB prst="softRound"/>
          </a:sp3d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isometricRightUp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6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PHẤN ĐẤU HOÀN THIỆN BẢN THÂN</a:t>
            </a:r>
          </a:p>
        </p:txBody>
      </p:sp>
    </p:spTree>
    <p:extLst>
      <p:ext uri="{BB962C8B-B14F-4D97-AF65-F5344CB8AC3E}">
        <p14:creationId xmlns:p14="http://schemas.microsoft.com/office/powerpoint/2010/main" val="14767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ABEFD9B7-AD40-42C7-94DD-9C79065715D8}"/>
              </a:ext>
            </a:extLst>
          </p:cNvPr>
          <p:cNvSpPr/>
          <p:nvPr/>
        </p:nvSpPr>
        <p:spPr>
          <a:xfrm>
            <a:off x="2717489" y="128790"/>
            <a:ext cx="9257290" cy="576618"/>
          </a:xfrm>
          <a:prstGeom prst="roundRect">
            <a:avLst/>
          </a:prstGeom>
          <a:solidFill>
            <a:srgbClr val="ECF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40991" y="1678873"/>
            <a:ext cx="6305266" cy="121444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Đưa ra lợi ích của việc thường xuyên tập thể thao.</a:t>
            </a:r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2021" y="1534733"/>
            <a:ext cx="3702684" cy="4372909"/>
          </a:xfrm>
          <a:prstGeom prst="rect">
            <a:avLst/>
          </a:prstGeom>
          <a:solidFill>
            <a:srgbClr val="EFF5F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 thường xuyên tập thể thao nên cơ thể săn chắc và khoẻ mạnh, trong khi cậu bạn thân của M lại rất lười tập thể thao. M muốn thuyết phục bạn cùng tập luyện. M nên thuyết phục bạn như thế nào?</a:t>
            </a:r>
            <a:endParaRPr lang="en-US" sz="2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0991" y="3045721"/>
            <a:ext cx="6305266" cy="121444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Khuyên bạn lên kế hoạch tập thể thao để có cơ thể khoẻ mạnh</a:t>
            </a:r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40991" y="4412569"/>
            <a:ext cx="6305266" cy="121444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 xuất tập luyện cùng bạn để bạn có thêm động lực thực hiện</a:t>
            </a:r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ABEFD9B7-AD40-42C7-94DD-9C79065715D8}"/>
              </a:ext>
            </a:extLst>
          </p:cNvPr>
          <p:cNvSpPr/>
          <p:nvPr/>
        </p:nvSpPr>
        <p:spPr>
          <a:xfrm>
            <a:off x="2717489" y="128790"/>
            <a:ext cx="9257290" cy="576618"/>
          </a:xfrm>
          <a:prstGeom prst="roundRect">
            <a:avLst/>
          </a:prstGeom>
          <a:solidFill>
            <a:srgbClr val="ECF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40991" y="1678873"/>
            <a:ext cx="6305266" cy="121444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Đưa ra lợi ích khi tham gia các hoạt động tập thể</a:t>
            </a:r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0991" y="3045721"/>
            <a:ext cx="6305266" cy="121444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 tích để bạn H thấy được sự cần thiết của kĩ năng xã hội trong cuộc sống</a:t>
            </a:r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40991" y="4412569"/>
            <a:ext cx="6305266" cy="121444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Rủ H cùng tham gia một số hoạt động mà T đang tham gia</a:t>
            </a:r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8798" y="1466490"/>
            <a:ext cx="4337351" cy="4372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 là người tích cực học tập và luôn đặt ra mục đích phấn đấu rất rõ ràng. Tuy nhiên, H ít tham gia các hoạt động tập thể nên kĩ năng xã hội còn hạn chế. Trong khi đó, bạn thân của H lại rất nhiệt tình với các hoạt động phong trào, cởi mở và thân thiện. T nên thu hút H vào các hoạt động chung như thế nào?</a:t>
            </a:r>
            <a:endParaRPr lang="en-US" sz="2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  <p:bldP spid="1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ABEFD9B7-AD40-42C7-94DD-9C79065715D8}"/>
              </a:ext>
            </a:extLst>
          </p:cNvPr>
          <p:cNvSpPr/>
          <p:nvPr/>
        </p:nvSpPr>
        <p:spPr>
          <a:xfrm>
            <a:off x="1351451" y="128790"/>
            <a:ext cx="10802448" cy="576618"/>
          </a:xfrm>
          <a:prstGeom prst="roundRect">
            <a:avLst/>
          </a:prstGeom>
          <a:solidFill>
            <a:srgbClr val="ECF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60" y="2571526"/>
            <a:ext cx="3917372" cy="416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loud Callout 15">
            <a:extLst>
              <a:ext uri="{FF2B5EF4-FFF2-40B4-BE49-F238E27FC236}">
                <a16:creationId xmlns:a16="http://schemas.microsoft.com/office/drawing/2014/main" id="{5BE95668-11B8-4B85-A70B-D8E27EE7CA2B}"/>
              </a:ext>
            </a:extLst>
          </p:cNvPr>
          <p:cNvSpPr/>
          <p:nvPr/>
        </p:nvSpPr>
        <p:spPr>
          <a:xfrm rot="21240188">
            <a:off x="6559143" y="1290724"/>
            <a:ext cx="5092127" cy="3909504"/>
          </a:xfrm>
          <a:prstGeom prst="cloudCallout">
            <a:avLst>
              <a:gd name="adj1" fmla="val -78679"/>
              <a:gd name="adj2" fmla="val 324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0738392">
            <a:off x="6949989" y="1893600"/>
            <a:ext cx="4467966" cy="27084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3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 sẻ cảm xúc của em khi thuyết phục thành công các bạn cùng rèn luyện hoàn thiện bản thân</a:t>
            </a:r>
            <a:endParaRPr lang="en-US" sz="34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36"/>
          <p:cNvGrpSpPr>
            <a:grpSpLocks/>
          </p:cNvGrpSpPr>
          <p:nvPr/>
        </p:nvGrpSpPr>
        <p:grpSpPr bwMode="auto">
          <a:xfrm>
            <a:off x="818970" y="1042642"/>
            <a:ext cx="5687515" cy="1161909"/>
            <a:chOff x="1295400" y="2786058"/>
            <a:chExt cx="1753450" cy="1751017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00B0F0">
                  <a:alpha val="48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 sz="36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 sz="36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422930" y="3013363"/>
              <a:ext cx="1475415" cy="1199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3500" b="1">
                  <a:solidFill>
                    <a:srgbClr val="FF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Chia sẻ cá nhân</a:t>
              </a:r>
              <a:endParaRPr lang="zh-CN" altLang="en-US" sz="35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77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51881" y="422002"/>
            <a:ext cx="79702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Nixie One"/>
              </a:rPr>
              <a:t>NHIỆM VỤ 5</a:t>
            </a:r>
          </a:p>
          <a:p>
            <a:pPr algn="ctr"/>
            <a:endParaRPr lang="en-US" sz="45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Nixie One"/>
            </a:endParaRPr>
          </a:p>
          <a:p>
            <a:pPr algn="ctr"/>
            <a:r>
              <a:rPr lang="vi-VN" sz="4500" b="1">
                <a:solidFill>
                  <a:schemeClr val="bg1"/>
                </a:soli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THỂ HIỆN SỰ NỖ LỰC VƯỢT QUA KHÓ KHĂN ĐỂ HOÀN THIỆN BẢN THÂN</a:t>
            </a:r>
            <a:endParaRPr lang="vi-VN" sz="4500" b="1" dirty="0">
              <a:solidFill>
                <a:schemeClr val="bg1"/>
              </a:solidFill>
              <a:latin typeface="Times New Roman" pitchFamily="18" charset="0"/>
              <a:ea typeface="Nixie One"/>
              <a:cs typeface="Times New Roman" pitchFamily="18" charset="0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12039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ABEFD9B7-AD40-42C7-94DD-9C79065715D8}"/>
              </a:ext>
            </a:extLst>
          </p:cNvPr>
          <p:cNvSpPr/>
          <p:nvPr/>
        </p:nvSpPr>
        <p:spPr>
          <a:xfrm>
            <a:off x="1351451" y="128790"/>
            <a:ext cx="10802448" cy="576618"/>
          </a:xfrm>
          <a:prstGeom prst="roundRect">
            <a:avLst/>
          </a:prstGeom>
          <a:solidFill>
            <a:srgbClr val="ECF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58541" y="2196305"/>
            <a:ext cx="5917250" cy="2783911"/>
            <a:chOff x="3596019" y="-415882"/>
            <a:chExt cx="5525909" cy="54966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B2BBF6-248A-4D00-91AF-40C4D5AC3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19" y="-415882"/>
              <a:ext cx="5525909" cy="549663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E28E47-60F9-423C-B866-1FA8E553999F}"/>
                </a:ext>
              </a:extLst>
            </p:cNvPr>
            <p:cNvSpPr txBox="1"/>
            <p:nvPr/>
          </p:nvSpPr>
          <p:spPr>
            <a:xfrm>
              <a:off x="4005219" y="559120"/>
              <a:ext cx="4550933" cy="1192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endPara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6089707" y="-107547"/>
              <a:ext cx="688308" cy="815413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52" y="3909486"/>
            <a:ext cx="2820533" cy="211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thquangtrung.hoankiem.edu.vn/upload/29321/fck/files/5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22" y="1349448"/>
            <a:ext cx="3033163" cy="21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893687" y="2803430"/>
            <a:ext cx="4846958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 hiện các nhiệm vụ sau đây</a:t>
            </a:r>
          </a:p>
        </p:txBody>
      </p:sp>
    </p:spTree>
    <p:extLst>
      <p:ext uri="{BB962C8B-B14F-4D97-AF65-F5344CB8AC3E}">
        <p14:creationId xmlns:p14="http://schemas.microsoft.com/office/powerpoint/2010/main" val="14774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ABEFD9B7-AD40-42C7-94DD-9C79065715D8}"/>
              </a:ext>
            </a:extLst>
          </p:cNvPr>
          <p:cNvSpPr/>
          <p:nvPr/>
        </p:nvSpPr>
        <p:spPr>
          <a:xfrm>
            <a:off x="1351451" y="128790"/>
            <a:ext cx="10802448" cy="576618"/>
          </a:xfrm>
          <a:prstGeom prst="roundRect">
            <a:avLst/>
          </a:prstGeom>
          <a:solidFill>
            <a:srgbClr val="ECF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0313" y="4864383"/>
            <a:ext cx="3665288" cy="1166990"/>
          </a:xfrm>
          <a:prstGeom prst="roundRect">
            <a:avLst>
              <a:gd name="adj" fmla="val 22746"/>
            </a:avLst>
          </a:prstGeom>
          <a:solidFill>
            <a:srgbClr val="00B050"/>
          </a:solidFill>
          <a:ln>
            <a:noFill/>
          </a:ln>
          <a:effectLst>
            <a:outerShdw blurRad="2794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7507" y="1647696"/>
            <a:ext cx="3505521" cy="4293658"/>
          </a:xfrm>
          <a:prstGeom prst="roundRect">
            <a:avLst>
              <a:gd name="adj" fmla="val 9260"/>
            </a:avLst>
          </a:prstGeom>
          <a:solidFill>
            <a:schemeClr val="bg1"/>
          </a:solidFill>
          <a:ln>
            <a:noFill/>
          </a:ln>
          <a:effectLst>
            <a:outerShdw blurRad="2794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799" y="2518434"/>
            <a:ext cx="317705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>
                <a:solidFill>
                  <a:srgbClr val="002060"/>
                </a:solidFill>
                <a:latin typeface="+mj-lt"/>
              </a:rPr>
              <a:t>Đưa ra một số cách vượt qua khó khăn để hoàn thiện bản thân</a:t>
            </a:r>
            <a:endParaRPr lang="vi-VN" sz="3400" b="1" i="1" dirty="0">
              <a:solidFill>
                <a:srgbClr val="002060"/>
              </a:solidFill>
              <a:latin typeface="+mj-lt"/>
              <a:ea typeface="Nixie One"/>
              <a:cs typeface="Times New Roman" pitchFamily="18" charset="0"/>
              <a:sym typeface="Nixie One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91314" y="1150058"/>
            <a:ext cx="7199086" cy="1688676"/>
          </a:xfrm>
          <a:prstGeom prst="roundRect">
            <a:avLst>
              <a:gd name="adj" fmla="val 9260"/>
            </a:avLst>
          </a:prstGeom>
          <a:solidFill>
            <a:schemeClr val="bg1"/>
          </a:solidFill>
          <a:ln>
            <a:noFill/>
          </a:ln>
          <a:effectLst>
            <a:outerShdw blurRad="2794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9030" y="1694915"/>
            <a:ext cx="6734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000" b="1">
                <a:solidFill>
                  <a:srgbClr val="002060"/>
                </a:solidFill>
                <a:latin typeface="+mj-lt"/>
              </a:rPr>
              <a:t>Đề xuất cách hoàn thiện bản thân trong các trường hợp</a:t>
            </a:r>
            <a:endParaRPr lang="vi-VN" sz="3000" b="1" i="1" dirty="0">
              <a:solidFill>
                <a:srgbClr val="002060"/>
              </a:solidFill>
              <a:latin typeface="+mj-lt"/>
              <a:ea typeface="Nixie One"/>
              <a:cs typeface="Times New Roman" pitchFamily="18" charset="0"/>
              <a:sym typeface="Nixie One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02668" y="1463047"/>
            <a:ext cx="2521745" cy="632868"/>
          </a:xfrm>
          <a:prstGeom prst="roundRect">
            <a:avLst>
              <a:gd name="adj" fmla="val 30702"/>
            </a:avLst>
          </a:prstGeom>
          <a:solidFill>
            <a:srgbClr val="00B050"/>
          </a:solidFill>
          <a:ln>
            <a:noFill/>
          </a:ln>
          <a:effectLst>
            <a:outerShdw blurRad="2794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Nhiệm vụ 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99140" y="1014828"/>
            <a:ext cx="2861132" cy="632868"/>
          </a:xfrm>
          <a:prstGeom prst="roundRect">
            <a:avLst>
              <a:gd name="adj" fmla="val 30702"/>
            </a:avLst>
          </a:prstGeom>
          <a:solidFill>
            <a:schemeClr val="accent1"/>
          </a:solidFill>
          <a:ln>
            <a:noFill/>
          </a:ln>
          <a:effectLst>
            <a:outerShdw blurRad="2794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Nhiệm vụ 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70453" y="3289111"/>
            <a:ext cx="3702684" cy="2158768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TH1</a:t>
            </a:r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7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 muốn thay đổi thói quen thức khuya học bài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436967" y="3289111"/>
            <a:ext cx="3653433" cy="21587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TH2</a:t>
            </a:r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7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 muốn trở nên tự tin trong giao tiếp với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32912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ABEFD9B7-AD40-42C7-94DD-9C79065715D8}"/>
              </a:ext>
            </a:extLst>
          </p:cNvPr>
          <p:cNvSpPr/>
          <p:nvPr/>
        </p:nvSpPr>
        <p:spPr>
          <a:xfrm>
            <a:off x="2717489" y="128790"/>
            <a:ext cx="9257290" cy="576618"/>
          </a:xfrm>
          <a:prstGeom prst="roundRect">
            <a:avLst/>
          </a:prstGeom>
          <a:solidFill>
            <a:srgbClr val="ECF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B2BBF6-248A-4D00-91AF-40C4D5AC3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81" y="850525"/>
            <a:ext cx="10931791" cy="746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E28E47-60F9-423C-B866-1FA8E553999F}"/>
              </a:ext>
            </a:extLst>
          </p:cNvPr>
          <p:cNvSpPr txBox="1"/>
          <p:nvPr/>
        </p:nvSpPr>
        <p:spPr>
          <a:xfrm>
            <a:off x="1633928" y="898263"/>
            <a:ext cx="9368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ột số cách vượt qua khó khăn để hoàn thiện bản thân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86889" y="2197492"/>
            <a:ext cx="4772321" cy="91419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Kiên trì, bền bỉ theo đuổi mục tiêu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23342" y="2197492"/>
            <a:ext cx="4772321" cy="91419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 định nguyên nhân của khó khăn để tìm ra giải pháp</a:t>
            </a:r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23341" y="3264090"/>
            <a:ext cx="4772321" cy="91419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 nghĩ tích cực và lạc quan</a:t>
            </a:r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23340" y="4358390"/>
            <a:ext cx="4772321" cy="91419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kiếm sự trợ giúp từ mọi người khi thực sự cần thiết.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23339" y="5468407"/>
            <a:ext cx="4772321" cy="91419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trung vào ưu điểm và thế mạnh của bản thân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75" y="3478930"/>
            <a:ext cx="4210547" cy="267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3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ABEFD9B7-AD40-42C7-94DD-9C79065715D8}"/>
              </a:ext>
            </a:extLst>
          </p:cNvPr>
          <p:cNvSpPr/>
          <p:nvPr/>
        </p:nvSpPr>
        <p:spPr>
          <a:xfrm>
            <a:off x="2717489" y="128790"/>
            <a:ext cx="9257290" cy="576618"/>
          </a:xfrm>
          <a:prstGeom prst="roundRect">
            <a:avLst/>
          </a:prstGeom>
          <a:solidFill>
            <a:srgbClr val="ECF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B2BBF6-248A-4D00-91AF-40C4D5AC3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81" y="850525"/>
            <a:ext cx="10931791" cy="746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E28E47-60F9-423C-B866-1FA8E553999F}"/>
              </a:ext>
            </a:extLst>
          </p:cNvPr>
          <p:cNvSpPr txBox="1"/>
          <p:nvPr/>
        </p:nvSpPr>
        <p:spPr>
          <a:xfrm>
            <a:off x="1633928" y="898263"/>
            <a:ext cx="9368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hoàn thiện bản thân trong hai trường hợp</a:t>
            </a:r>
            <a:endParaRPr lang="vi-VN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2586" y="1733467"/>
            <a:ext cx="5577963" cy="49812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hợp 1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vi-VN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 xếp giờ sinh hoạt, học tập hợp lí.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vi-VN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Lựa chọn không gian học tập phù hợp, thoáng mát, thoải mái. 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vi-VN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 chế sử dụng ti vi, điện thoại, mạng xã hội trong khi học để tập trung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vi-VN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Khắc phục các yếu tố khách quan bên ngoài cắt ngang việc học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vi-VN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 uống các chất kích thích gây khó ngủ trước khi đi ngủ. 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vi-VN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Ấn định giờ đi ngủ để cơ thể được nghỉ ngơi.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6329" y="1733466"/>
            <a:ext cx="5795743" cy="49812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hợp 2</a:t>
            </a:r>
            <a:endParaRPr lang="en-US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vi-VN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 luyện cách sử dụng ngôn ngữ mạch lạc khi giao tiếp.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vi-VN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 hợp ngôn ngữ cơ thể phù hợp: tư thế, cử chỉ, nét mặt..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vi-VN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trung vào trả lời đúng trọng tâm, tránh lan man.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vi-VN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 rèn luyện nói trước gương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vi-VN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 cường các cuộc nói chuyện với bạn bè, người thân.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vi-VN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các kỹ thuật giao tiếp và cách áp dụng chúng vào giao tiếp hàng ngày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51881" y="858730"/>
            <a:ext cx="79702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Nixie One"/>
              </a:rPr>
              <a:t>NHIỆM VỤ 6</a:t>
            </a:r>
          </a:p>
          <a:p>
            <a:pPr algn="ctr"/>
            <a:endParaRPr lang="en-US" sz="45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Nixie One"/>
            </a:endParaRPr>
          </a:p>
          <a:p>
            <a:pPr algn="ctr"/>
            <a:r>
              <a:rPr lang="vi-VN" sz="4500" b="1">
                <a:solidFill>
                  <a:schemeClr val="bg1"/>
                </a:soli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THU HÚT CÁC BẠN CÙNG PHẤN ĐẤU HOÀN THIỆN BẢN THÂN</a:t>
            </a:r>
            <a:endParaRPr lang="vi-VN" sz="4500" b="1" dirty="0">
              <a:solidFill>
                <a:schemeClr val="bg1"/>
              </a:solidFill>
              <a:latin typeface="Times New Roman" pitchFamily="18" charset="0"/>
              <a:ea typeface="Nixie One"/>
              <a:cs typeface="Times New Roman" pitchFamily="18" charset="0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36500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ABEFD9B7-AD40-42C7-94DD-9C79065715D8}"/>
              </a:ext>
            </a:extLst>
          </p:cNvPr>
          <p:cNvSpPr/>
          <p:nvPr/>
        </p:nvSpPr>
        <p:spPr>
          <a:xfrm>
            <a:off x="1351451" y="128790"/>
            <a:ext cx="10802448" cy="576618"/>
          </a:xfrm>
          <a:prstGeom prst="roundRect">
            <a:avLst/>
          </a:prstGeom>
          <a:solidFill>
            <a:srgbClr val="ECF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4905" y="4864383"/>
            <a:ext cx="2952571" cy="1166990"/>
          </a:xfrm>
          <a:prstGeom prst="roundRect">
            <a:avLst>
              <a:gd name="adj" fmla="val 22746"/>
            </a:avLst>
          </a:prstGeom>
          <a:solidFill>
            <a:srgbClr val="00B050"/>
          </a:solidFill>
          <a:ln>
            <a:noFill/>
          </a:ln>
          <a:effectLst>
            <a:outerShdw blurRad="2794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7507" y="1647696"/>
            <a:ext cx="2865377" cy="4293658"/>
          </a:xfrm>
          <a:prstGeom prst="roundRect">
            <a:avLst>
              <a:gd name="adj" fmla="val 9260"/>
            </a:avLst>
          </a:prstGeom>
          <a:solidFill>
            <a:schemeClr val="bg1"/>
          </a:solidFill>
          <a:ln>
            <a:noFill/>
          </a:ln>
          <a:effectLst>
            <a:outerShdw blurRad="2794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356" y="2240253"/>
            <a:ext cx="24582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>
                <a:solidFill>
                  <a:srgbClr val="002060"/>
                </a:solidFill>
                <a:latin typeface="+mj-lt"/>
              </a:rPr>
              <a:t>Em hãy đưa ra các biện pháp thu hút các bạn cùng phấn đấu hoàn thiện bản thân</a:t>
            </a:r>
            <a:endParaRPr lang="vi-VN" sz="2800" b="1" i="1" dirty="0">
              <a:solidFill>
                <a:srgbClr val="002060"/>
              </a:solidFill>
              <a:latin typeface="+mj-lt"/>
              <a:ea typeface="Nixie One"/>
              <a:cs typeface="Times New Roman" pitchFamily="18" charset="0"/>
              <a:sym typeface="Nixie One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57600" y="1027226"/>
            <a:ext cx="8229600" cy="1156912"/>
          </a:xfrm>
          <a:prstGeom prst="roundRect">
            <a:avLst>
              <a:gd name="adj" fmla="val 9260"/>
            </a:avLst>
          </a:prstGeom>
          <a:solidFill>
            <a:schemeClr val="bg1"/>
          </a:solidFill>
          <a:ln>
            <a:noFill/>
          </a:ln>
          <a:effectLst>
            <a:outerShdw blurRad="2794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8869" y="1312771"/>
            <a:ext cx="79582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500" b="1">
                <a:solidFill>
                  <a:srgbClr val="002060"/>
                </a:solidFill>
                <a:latin typeface="+mj-lt"/>
              </a:rPr>
              <a:t>Đề xuất cách thu hút các bạn cùng phấn đấu hoàn thiện bản thân trong các tình huống sau</a:t>
            </a:r>
            <a:endParaRPr lang="vi-VN" sz="2500" b="1" i="1" dirty="0">
              <a:solidFill>
                <a:srgbClr val="002060"/>
              </a:solidFill>
              <a:latin typeface="+mj-lt"/>
              <a:ea typeface="Nixie One"/>
              <a:cs typeface="Times New Roman" pitchFamily="18" charset="0"/>
              <a:sym typeface="Nixie One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3356" y="1463047"/>
            <a:ext cx="2521745" cy="632868"/>
          </a:xfrm>
          <a:prstGeom prst="roundRect">
            <a:avLst>
              <a:gd name="adj" fmla="val 30702"/>
            </a:avLst>
          </a:prstGeom>
          <a:solidFill>
            <a:srgbClr val="00B050"/>
          </a:solidFill>
          <a:ln>
            <a:noFill/>
          </a:ln>
          <a:effectLst>
            <a:outerShdw blurRad="2794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Nhiệm vụ 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07556" y="891996"/>
            <a:ext cx="2861132" cy="431837"/>
          </a:xfrm>
          <a:prstGeom prst="roundRect">
            <a:avLst>
              <a:gd name="adj" fmla="val 30702"/>
            </a:avLst>
          </a:prstGeom>
          <a:solidFill>
            <a:schemeClr val="accent1"/>
          </a:solidFill>
          <a:ln>
            <a:noFill/>
          </a:ln>
          <a:effectLst>
            <a:outerShdw blurRad="2794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Nhiệm vụ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78869" y="2369085"/>
            <a:ext cx="3702684" cy="4372909"/>
          </a:xfrm>
          <a:prstGeom prst="rect">
            <a:avLst/>
          </a:prstGeom>
          <a:solidFill>
            <a:srgbClr val="EFF5F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 thường xuyên tập thể thao nên cơ thể săn chắc và khoẻ mạnh, trong khi cậu bạn thân của M lại rất lười tập thể thao. M muốn thuyết phục bạn cùng tập luyện. M nên thuyết phục bạn như thế nào?</a:t>
            </a:r>
            <a:endParaRPr lang="en-US" sz="2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45383" y="2369085"/>
            <a:ext cx="4337351" cy="4372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 là người tích cực học tập và luôn đặt ra mục đích phấn đấu rất rõ ràng. Tuy nhiên, H ít tham gia các hoạt động tập thể nên kĩ năng xã hội còn hạn chế. Trong khi đó, bạn thân của H lại rất nhiệt tình với các hoạt động phong trào, cởi mở và thân thiện. T nên thu hút H vào các hoạt động chung như thế nào?</a:t>
            </a:r>
            <a:endParaRPr lang="en-US" sz="2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ABEFD9B7-AD40-42C7-94DD-9C79065715D8}"/>
              </a:ext>
            </a:extLst>
          </p:cNvPr>
          <p:cNvSpPr/>
          <p:nvPr/>
        </p:nvSpPr>
        <p:spPr>
          <a:xfrm>
            <a:off x="2717489" y="128790"/>
            <a:ext cx="9257290" cy="576618"/>
          </a:xfrm>
          <a:prstGeom prst="roundRect">
            <a:avLst/>
          </a:prstGeom>
          <a:solidFill>
            <a:srgbClr val="ECF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B2BBF6-248A-4D00-91AF-40C4D5AC3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81" y="850525"/>
            <a:ext cx="10931791" cy="11966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E28E47-60F9-423C-B866-1FA8E553999F}"/>
              </a:ext>
            </a:extLst>
          </p:cNvPr>
          <p:cNvSpPr txBox="1"/>
          <p:nvPr/>
        </p:nvSpPr>
        <p:spPr>
          <a:xfrm>
            <a:off x="1633928" y="898263"/>
            <a:ext cx="9368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 pháp thu hút các bạn cùng phấn đấu hoàn thiện bản thân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21603" y="2280611"/>
            <a:ext cx="2621697" cy="2614348"/>
            <a:chOff x="461676" y="1436293"/>
            <a:chExt cx="2958196" cy="2863649"/>
          </a:xfrm>
        </p:grpSpPr>
        <p:sp>
          <p:nvSpPr>
            <p:cNvPr id="8" name="Rectangle 7"/>
            <p:cNvSpPr/>
            <p:nvPr/>
          </p:nvSpPr>
          <p:spPr>
            <a:xfrm>
              <a:off x="609031" y="1436293"/>
              <a:ext cx="2810841" cy="271963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-5387423"/>
                <a:satOff val="23188"/>
                <a:lumOff val="6269"/>
                <a:alphaOff val="0"/>
              </a:schemeClr>
            </a:fillRef>
            <a:effectRef idx="0">
              <a:schemeClr val="accent5">
                <a:tint val="50000"/>
                <a:hueOff val="-5387423"/>
                <a:satOff val="23188"/>
                <a:lumOff val="626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61676" y="1652317"/>
              <a:ext cx="2769645" cy="2647625"/>
              <a:chOff x="461676" y="1652317"/>
              <a:chExt cx="2769645" cy="264762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61676" y="1652317"/>
                <a:ext cx="2769645" cy="26476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sz="23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35353" y="1729730"/>
                <a:ext cx="2622290" cy="682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endParaRPr lang="en-US" sz="23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864359" y="2606278"/>
            <a:ext cx="256908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 sẻ với bạn những tấm gương thành công trong học tập và cuộc sống</a:t>
            </a:r>
            <a:endParaRPr lang="en-US" sz="2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53587" y="2280611"/>
            <a:ext cx="2621697" cy="2614348"/>
            <a:chOff x="461676" y="1436293"/>
            <a:chExt cx="2958196" cy="2863649"/>
          </a:xfrm>
        </p:grpSpPr>
        <p:sp>
          <p:nvSpPr>
            <p:cNvPr id="17" name="Rectangle 16"/>
            <p:cNvSpPr/>
            <p:nvPr/>
          </p:nvSpPr>
          <p:spPr>
            <a:xfrm>
              <a:off x="609031" y="1436293"/>
              <a:ext cx="2810841" cy="2719633"/>
            </a:xfrm>
            <a:prstGeom prst="rect">
              <a:avLst/>
            </a:prstGeom>
            <a:solidFill>
              <a:srgbClr val="DFDBF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-5387423"/>
                <a:satOff val="23188"/>
                <a:lumOff val="6269"/>
                <a:alphaOff val="0"/>
              </a:schemeClr>
            </a:fillRef>
            <a:effectRef idx="0">
              <a:schemeClr val="accent5">
                <a:tint val="50000"/>
                <a:hueOff val="-5387423"/>
                <a:satOff val="23188"/>
                <a:lumOff val="626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61676" y="1652317"/>
              <a:ext cx="2769645" cy="2647625"/>
              <a:chOff x="461676" y="1652317"/>
              <a:chExt cx="2769645" cy="264762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61676" y="1652317"/>
                <a:ext cx="2769645" cy="26476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sz="23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35353" y="1729730"/>
                <a:ext cx="2622290" cy="682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endParaRPr lang="en-US" sz="23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3753588" y="2419653"/>
            <a:ext cx="245459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 mình trở thành tấm gương trong rèn luyện và phấn đấu, tạo hiệu ứng ảnh hưởng đến các bạn</a:t>
            </a:r>
            <a:endParaRPr lang="en-US" sz="2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585571" y="2280611"/>
            <a:ext cx="2621697" cy="2614348"/>
            <a:chOff x="461676" y="1436293"/>
            <a:chExt cx="2958196" cy="2863649"/>
          </a:xfrm>
        </p:grpSpPr>
        <p:sp>
          <p:nvSpPr>
            <p:cNvPr id="24" name="Rectangle 23"/>
            <p:cNvSpPr/>
            <p:nvPr/>
          </p:nvSpPr>
          <p:spPr>
            <a:xfrm>
              <a:off x="609031" y="1436293"/>
              <a:ext cx="2810841" cy="271963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-5387423"/>
                <a:satOff val="23188"/>
                <a:lumOff val="6269"/>
                <a:alphaOff val="0"/>
              </a:schemeClr>
            </a:fillRef>
            <a:effectRef idx="0">
              <a:schemeClr val="accent5">
                <a:tint val="50000"/>
                <a:hueOff val="-5387423"/>
                <a:satOff val="23188"/>
                <a:lumOff val="626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61676" y="1652317"/>
              <a:ext cx="2769645" cy="2647625"/>
              <a:chOff x="461676" y="1652317"/>
              <a:chExt cx="2769645" cy="264762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61676" y="1652317"/>
                <a:ext cx="2769645" cy="26476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sz="23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35353" y="1729730"/>
                <a:ext cx="2622290" cy="682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endParaRPr lang="en-US" sz="23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9417555" y="2280611"/>
            <a:ext cx="2621697" cy="2614348"/>
            <a:chOff x="461676" y="1436293"/>
            <a:chExt cx="2958196" cy="2863649"/>
          </a:xfrm>
        </p:grpSpPr>
        <p:sp>
          <p:nvSpPr>
            <p:cNvPr id="29" name="Rectangle 28"/>
            <p:cNvSpPr/>
            <p:nvPr/>
          </p:nvSpPr>
          <p:spPr>
            <a:xfrm>
              <a:off x="609031" y="1436293"/>
              <a:ext cx="2810841" cy="2719633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-5387423"/>
                <a:satOff val="23188"/>
                <a:lumOff val="6269"/>
                <a:alphaOff val="0"/>
              </a:schemeClr>
            </a:fillRef>
            <a:effectRef idx="0">
              <a:schemeClr val="accent5">
                <a:tint val="50000"/>
                <a:hueOff val="-5387423"/>
                <a:satOff val="23188"/>
                <a:lumOff val="626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61676" y="1652317"/>
              <a:ext cx="2769645" cy="2647625"/>
              <a:chOff x="461676" y="1652317"/>
              <a:chExt cx="2769645" cy="264762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61676" y="1652317"/>
                <a:ext cx="2769645" cy="26476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sz="23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35353" y="1729730"/>
                <a:ext cx="2622290" cy="682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endParaRPr lang="en-US" sz="23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9417555" y="2588930"/>
            <a:ext cx="245459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 ra lời khuyên giúp bạn thay đổi những hành vi và việc làm chưa phù hợp</a:t>
            </a:r>
            <a:endParaRPr lang="en-US" sz="2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85571" y="2606278"/>
            <a:ext cx="247819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Thuyết phục bạn cùng thực hiện một số việc làm góp phần hoàn thiện bản thân</a:t>
            </a:r>
            <a:endParaRPr lang="en-US" sz="2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699557" y="5215475"/>
            <a:ext cx="9532550" cy="1376393"/>
            <a:chOff x="535353" y="1436291"/>
            <a:chExt cx="2884519" cy="3077239"/>
          </a:xfrm>
        </p:grpSpPr>
        <p:sp>
          <p:nvSpPr>
            <p:cNvPr id="36" name="Rectangle 35"/>
            <p:cNvSpPr/>
            <p:nvPr/>
          </p:nvSpPr>
          <p:spPr>
            <a:xfrm>
              <a:off x="609031" y="1436291"/>
              <a:ext cx="2810841" cy="3077239"/>
            </a:xfrm>
            <a:prstGeom prst="rect">
              <a:avLst/>
            </a:prstGeom>
            <a:solidFill>
              <a:srgbClr val="FDDF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-5387423"/>
                <a:satOff val="23188"/>
                <a:lumOff val="6269"/>
                <a:alphaOff val="0"/>
              </a:schemeClr>
            </a:fillRef>
            <a:effectRef idx="0">
              <a:schemeClr val="accent5">
                <a:tint val="50000"/>
                <a:hueOff val="-5387423"/>
                <a:satOff val="23188"/>
                <a:lumOff val="626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35353" y="1652317"/>
              <a:ext cx="2786293" cy="2647625"/>
              <a:chOff x="535353" y="1652317"/>
              <a:chExt cx="2786293" cy="2647625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52001" y="1652317"/>
                <a:ext cx="2769645" cy="26476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sz="23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35353" y="1729729"/>
                <a:ext cx="2622290" cy="1393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endParaRPr lang="en-US" sz="23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1788143" y="5634815"/>
            <a:ext cx="89644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 đỡ bạn khi gặp khó khăn trong việc hoàn thiện bản thân</a:t>
            </a:r>
            <a:endParaRPr lang="en-US" sz="2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21" grpId="0"/>
      <p:bldP spid="33" grpId="0"/>
      <p:bldP spid="34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VÒNG QUAY MAY MẮN&amp;quot;&quot;/&gt;&lt;property id=&quot;20307&quot; value=&quot;270&quot;/&gt;&lt;/object&gt;&lt;object type=&quot;3&quot; unique_id=&quot;10004&quot;&gt;&lt;property id=&quot;20148&quot; value=&quot;5&quot;/&gt;&lt;property id=&quot;20300&quot; value=&quot;Slide 2&quot;/&gt;&lt;property id=&quot;20307&quot; value=&quot;269&quot;/&gt;&lt;/object&gt;&lt;object type=&quot;3&quot; unique_id=&quot;10005&quot;&gt;&lt;property id=&quot;20148&quot; value=&quot;5&quot;/&gt;&lt;property id=&quot;20300&quot; value=&quot;Slide 3&quot;/&gt;&lt;property id=&quot;20307&quot; value=&quot;273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78&quot;/&gt;&lt;/object&gt;&lt;object type=&quot;3&quot; unique_id=&quot;10008&quot;&gt;&lt;property id=&quot;20148&quot; value=&quot;5&quot;/&gt;&lt;property id=&quot;20300&quot; value=&quot;Slide 6&quot;/&gt;&lt;property id=&quot;20307&quot; value=&quot;275&quot;/&gt;&lt;/object&gt;&lt;object type=&quot;3&quot; unique_id=&quot;10009&quot;&gt;&lt;property id=&quot;20148&quot; value=&quot;5&quot;/&gt;&lt;property id=&quot;20300&quot; value=&quot;Slide 7&quot;/&gt;&lt;property id=&quot;20307&quot; value=&quot;277&quot;/&gt;&lt;/object&gt;&lt;object type=&quot;3&quot; unique_id=&quot;10010&quot;&gt;&lt;property id=&quot;20148&quot; value=&quot;5&quot;/&gt;&lt;property id=&quot;20300&quot; value=&quot;Slide 8&quot;/&gt;&lt;property id=&quot;20307&quot; value=&quot;276&quot;/&gt;&lt;/object&gt;&lt;object type=&quot;3&quot; unique_id=&quot;10011&quot;&gt;&lt;property id=&quot;20148&quot; value=&quot;5&quot;/&gt;&lt;property id=&quot;20300&quot; value=&quot;Slide 9&quot;/&gt;&lt;property id=&quot;20307&quot; value=&quot;279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81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</TotalTime>
  <Words>874</Words>
  <Application>Microsoft Office PowerPoint</Application>
  <PresentationFormat>Màn hình rộng</PresentationFormat>
  <Paragraphs>69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Times New Roman</vt:lpstr>
      <vt:lpstr>Wingdings</vt:lpstr>
      <vt:lpstr>Calibri Light</vt:lpstr>
      <vt:lpstr>Arial</vt:lpstr>
      <vt:lpstr>Calibri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Tuyến Võ</cp:lastModifiedBy>
  <cp:revision>395</cp:revision>
  <dcterms:created xsi:type="dcterms:W3CDTF">2018-05-10T00:06:18Z</dcterms:created>
  <dcterms:modified xsi:type="dcterms:W3CDTF">2024-10-14T14:56:10Z</dcterms:modified>
</cp:coreProperties>
</file>