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6"/>
  </p:notesMasterIdLst>
  <p:sldIdLst>
    <p:sldId id="474" r:id="rId2"/>
    <p:sldId id="793" r:id="rId3"/>
    <p:sldId id="795" r:id="rId4"/>
    <p:sldId id="797" r:id="rId5"/>
    <p:sldId id="796" r:id="rId6"/>
    <p:sldId id="799" r:id="rId7"/>
    <p:sldId id="801" r:id="rId8"/>
    <p:sldId id="800" r:id="rId9"/>
    <p:sldId id="802" r:id="rId10"/>
    <p:sldId id="798" r:id="rId11"/>
    <p:sldId id="794" r:id="rId12"/>
    <p:sldId id="702" r:id="rId13"/>
    <p:sldId id="699" r:id="rId14"/>
    <p:sldId id="703"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ED"/>
    <a:srgbClr val="1F0ABC"/>
    <a:srgbClr val="17A810"/>
    <a:srgbClr val="FDDFFC"/>
    <a:srgbClr val="E3E7ED"/>
    <a:srgbClr val="FBB3F8"/>
    <a:srgbClr val="DBB2CB"/>
    <a:srgbClr val="3A1953"/>
    <a:srgbClr val="9F7906"/>
    <a:srgbClr val="30C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4849" autoAdjust="0"/>
  </p:normalViewPr>
  <p:slideViewPr>
    <p:cSldViewPr snapToGrid="0">
      <p:cViewPr varScale="1">
        <p:scale>
          <a:sx n="74" d="100"/>
          <a:sy n="74" d="100"/>
        </p:scale>
        <p:origin x="979"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2</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11</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3</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5</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6</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7</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8</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9</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10</a:t>
            </a:fld>
            <a:endParaRPr lang="en-US"/>
          </a:p>
        </p:txBody>
      </p:sp>
    </p:spTree>
    <p:extLst>
      <p:ext uri="{BB962C8B-B14F-4D97-AF65-F5344CB8AC3E}">
        <p14:creationId xmlns:p14="http://schemas.microsoft.com/office/powerpoint/2010/main" val="31828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9.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5.png"/><Relationship Id="rId2" Type="http://schemas.openxmlformats.org/officeDocument/2006/relationships/tags" Target="../tags/tag3.xml"/><Relationship Id="rId16" Type="http://schemas.openxmlformats.org/officeDocument/2006/relationships/notesSlide" Target="../notesSlides/notesSlide4.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2.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52676" y="340248"/>
            <a:ext cx="337784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1F0ABC"/>
                </a:solidFill>
                <a:effectLst>
                  <a:outerShdw blurRad="50800" dist="39000" dir="5460000" algn="tl">
                    <a:srgbClr val="000000">
                      <a:alpha val="38000"/>
                    </a:srgbClr>
                  </a:outerShdw>
                </a:effectLst>
                <a:latin typeface="Times New Roman" pitchFamily="18" charset="0"/>
                <a:cs typeface="Times New Roman" pitchFamily="18" charset="0"/>
              </a:rPr>
              <a:t>CHỦ ĐỀ 5</a:t>
            </a:r>
          </a:p>
        </p:txBody>
      </p:sp>
      <p:sp>
        <p:nvSpPr>
          <p:cNvPr id="6" name="Rectangle 5"/>
          <p:cNvSpPr/>
          <p:nvPr/>
        </p:nvSpPr>
        <p:spPr>
          <a:xfrm>
            <a:off x="391885" y="1484367"/>
            <a:ext cx="8839200" cy="2169825"/>
          </a:xfrm>
          <a:prstGeom prst="rect">
            <a:avLst/>
          </a:prstGeom>
          <a:noFill/>
        </p:spPr>
        <p:txBody>
          <a:bodyPr wrap="square" lIns="91440" tIns="45720" rIns="91440" bIns="45720">
            <a:spAutoFit/>
          </a:bodyPr>
          <a:lstStyle/>
          <a:p>
            <a:pPr algn="ctr"/>
            <a:r>
              <a:rPr lang="en-US" sz="4500" b="1" cap="all">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XÂY DỰNG VÀ THỰC HIỆN </a:t>
            </a:r>
          </a:p>
          <a:p>
            <a:pPr algn="ctr"/>
            <a:r>
              <a:rPr lang="en-US" sz="4500" b="1" cap="all">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KẾ HOẠCH CHI TIÊU </a:t>
            </a:r>
          </a:p>
          <a:p>
            <a:pPr algn="ctr"/>
            <a:r>
              <a:rPr lang="en-US" sz="4500" b="1" cap="all">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PHÙ HỢP</a:t>
            </a:r>
            <a:endParaRPr lang="en-US" sz="4500" b="1" cap="all" spc="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2521" y="101249"/>
            <a:ext cx="3319479" cy="2766233"/>
          </a:xfrm>
          <a:prstGeom prst="rect">
            <a:avLst/>
          </a:prstGeom>
        </p:spPr>
      </p:pic>
    </p:spTree>
    <p:extLst>
      <p:ext uri="{BB962C8B-B14F-4D97-AF65-F5344CB8AC3E}">
        <p14:creationId xmlns:p14="http://schemas.microsoft.com/office/powerpoint/2010/main" val="1236893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5 – HOẠT ĐỘNG 1</a:t>
            </a:r>
            <a:endParaRPr lang="en-US" sz="2600" b="1" dirty="0">
              <a:solidFill>
                <a:srgbClr val="0000CC"/>
              </a:solidFill>
              <a:latin typeface="Times New Roman" pitchFamily="18" charset="0"/>
              <a:cs typeface="Times New Roman" pitchFamily="18" charset="0"/>
            </a:endParaRPr>
          </a:p>
        </p:txBody>
      </p:sp>
      <p:grpSp>
        <p:nvGrpSpPr>
          <p:cNvPr id="3" name="Group 2"/>
          <p:cNvGrpSpPr/>
          <p:nvPr/>
        </p:nvGrpSpPr>
        <p:grpSpPr>
          <a:xfrm>
            <a:off x="5007433" y="1681366"/>
            <a:ext cx="3310484" cy="4385607"/>
            <a:chOff x="500079" y="1436293"/>
            <a:chExt cx="2919793" cy="2863649"/>
          </a:xfrm>
        </p:grpSpPr>
        <p:sp>
          <p:nvSpPr>
            <p:cNvPr id="4" name="Rectangle 3"/>
            <p:cNvSpPr/>
            <p:nvPr/>
          </p:nvSpPr>
          <p:spPr>
            <a:xfrm>
              <a:off x="609031" y="1436293"/>
              <a:ext cx="2810841" cy="2719633"/>
            </a:xfrm>
            <a:prstGeom prst="rect">
              <a:avLst/>
            </a:prstGeom>
            <a:solidFill>
              <a:schemeClr val="accent2">
                <a:lumMod val="60000"/>
                <a:lumOff val="4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5" name="Group 4"/>
            <p:cNvGrpSpPr/>
            <p:nvPr/>
          </p:nvGrpSpPr>
          <p:grpSpPr>
            <a:xfrm>
              <a:off x="500079" y="1652317"/>
              <a:ext cx="2769645" cy="2647625"/>
              <a:chOff x="500079" y="1652317"/>
              <a:chExt cx="2769645" cy="2647625"/>
            </a:xfrm>
          </p:grpSpPr>
          <p:sp>
            <p:nvSpPr>
              <p:cNvPr id="7" name="Rectangle 6"/>
              <p:cNvSpPr/>
              <p:nvPr/>
            </p:nvSpPr>
            <p:spPr>
              <a:xfrm>
                <a:off x="500079"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000" b="1">
                  <a:solidFill>
                    <a:srgbClr val="002060"/>
                  </a:solidFill>
                  <a:latin typeface="Times New Roman" pitchFamily="18" charset="0"/>
                  <a:cs typeface="Times New Roman" pitchFamily="18" charset="0"/>
                </a:endParaRPr>
              </a:p>
            </p:txBody>
          </p:sp>
          <p:sp>
            <p:nvSpPr>
              <p:cNvPr id="8" name="Rectangle 7"/>
              <p:cNvSpPr/>
              <p:nvPr/>
            </p:nvSpPr>
            <p:spPr>
              <a:xfrm>
                <a:off x="535353" y="1729730"/>
                <a:ext cx="2622290" cy="419835"/>
              </a:xfrm>
              <a:prstGeom prst="rect">
                <a:avLst/>
              </a:prstGeom>
            </p:spPr>
            <p:txBody>
              <a:bodyPr wrap="square">
                <a:spAutoFit/>
              </a:bodyPr>
              <a:lstStyle/>
              <a:p>
                <a:pPr algn="just">
                  <a:lnSpc>
                    <a:spcPct val="150000"/>
                  </a:lnSpc>
                </a:pPr>
                <a:endParaRPr lang="en-US" sz="2000" b="1">
                  <a:solidFill>
                    <a:srgbClr val="002060"/>
                  </a:solidFill>
                  <a:latin typeface="Times New Roman" pitchFamily="18" charset="0"/>
                  <a:cs typeface="Times New Roman" pitchFamily="18" charset="0"/>
                </a:endParaRPr>
              </a:p>
            </p:txBody>
          </p:sp>
        </p:grpSp>
      </p:grpSp>
      <p:sp>
        <p:nvSpPr>
          <p:cNvPr id="9" name="Rectangle 8"/>
          <p:cNvSpPr/>
          <p:nvPr/>
        </p:nvSpPr>
        <p:spPr>
          <a:xfrm>
            <a:off x="5047427" y="2296971"/>
            <a:ext cx="3100251" cy="3323987"/>
          </a:xfrm>
          <a:prstGeom prst="rect">
            <a:avLst/>
          </a:prstGeom>
        </p:spPr>
        <p:txBody>
          <a:bodyPr wrap="square">
            <a:spAutoFit/>
          </a:bodyPr>
          <a:lstStyle/>
          <a:p>
            <a:pPr algn="ctr"/>
            <a:r>
              <a:rPr lang="vi-VN" sz="3000" b="1" i="1">
                <a:solidFill>
                  <a:srgbClr val="002060"/>
                </a:solidFill>
                <a:latin typeface="Times New Roman" pitchFamily="18" charset="0"/>
                <a:cs typeface="Times New Roman" pitchFamily="18" charset="0"/>
              </a:rPr>
              <a:t>Em hãy xác định một mục tiêu tài chính (thu/chi) cho bản thân và xây dựng kế hoạch đáp ứng mục tiêu đó.</a:t>
            </a:r>
            <a:endParaRPr lang="en-US" sz="3000" b="1" i="1">
              <a:solidFill>
                <a:srgbClr val="002060"/>
              </a:solidFill>
              <a:latin typeface="Times New Roman" pitchFamily="18" charset="0"/>
              <a:cs typeface="Times New Roman" pitchFamily="18" charset="0"/>
            </a:endParaRPr>
          </a:p>
        </p:txBody>
      </p:sp>
      <p:sp>
        <p:nvSpPr>
          <p:cNvPr id="10" name="Rounded Rectangle 9"/>
          <p:cNvSpPr/>
          <p:nvPr/>
        </p:nvSpPr>
        <p:spPr>
          <a:xfrm>
            <a:off x="5921839" y="1022919"/>
            <a:ext cx="1669142" cy="82234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latin typeface="Times New Roman" pitchFamily="18" charset="0"/>
                <a:cs typeface="Times New Roman" pitchFamily="18" charset="0"/>
              </a:rPr>
              <a:t>1</a:t>
            </a:r>
            <a:endParaRPr lang="en-US" sz="5400" b="1" dirty="0">
              <a:solidFill>
                <a:srgbClr val="FF0000"/>
              </a:solidFill>
              <a:latin typeface="Times New Roman" pitchFamily="18" charset="0"/>
              <a:cs typeface="Times New Roman" pitchFamily="18" charset="0"/>
            </a:endParaRPr>
          </a:p>
        </p:txBody>
      </p:sp>
      <p:grpSp>
        <p:nvGrpSpPr>
          <p:cNvPr id="11" name="Group 10"/>
          <p:cNvGrpSpPr/>
          <p:nvPr/>
        </p:nvGrpSpPr>
        <p:grpSpPr>
          <a:xfrm>
            <a:off x="8678320" y="1681366"/>
            <a:ext cx="3310484" cy="4385607"/>
            <a:chOff x="500079" y="1436293"/>
            <a:chExt cx="2919793" cy="2863649"/>
          </a:xfrm>
        </p:grpSpPr>
        <p:sp>
          <p:nvSpPr>
            <p:cNvPr id="12" name="Rectangle 11"/>
            <p:cNvSpPr/>
            <p:nvPr/>
          </p:nvSpPr>
          <p:spPr>
            <a:xfrm>
              <a:off x="609031" y="1436293"/>
              <a:ext cx="2810841" cy="2719633"/>
            </a:xfrm>
            <a:prstGeom prst="rect">
              <a:avLst/>
            </a:prstGeom>
            <a:solidFill>
              <a:schemeClr val="accent1">
                <a:lumMod val="60000"/>
                <a:lumOff val="4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13" name="Group 12"/>
            <p:cNvGrpSpPr/>
            <p:nvPr/>
          </p:nvGrpSpPr>
          <p:grpSpPr>
            <a:xfrm>
              <a:off x="500079" y="1652317"/>
              <a:ext cx="2769645" cy="2647625"/>
              <a:chOff x="500079" y="1652317"/>
              <a:chExt cx="2769645" cy="2647625"/>
            </a:xfrm>
          </p:grpSpPr>
          <p:sp>
            <p:nvSpPr>
              <p:cNvPr id="14" name="Rectangle 13"/>
              <p:cNvSpPr/>
              <p:nvPr/>
            </p:nvSpPr>
            <p:spPr>
              <a:xfrm>
                <a:off x="500079"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000" b="1">
                  <a:solidFill>
                    <a:srgbClr val="002060"/>
                  </a:solidFill>
                  <a:latin typeface="Times New Roman" pitchFamily="18" charset="0"/>
                  <a:cs typeface="Times New Roman" pitchFamily="18" charset="0"/>
                </a:endParaRPr>
              </a:p>
            </p:txBody>
          </p:sp>
          <p:sp>
            <p:nvSpPr>
              <p:cNvPr id="15" name="Rectangle 14"/>
              <p:cNvSpPr/>
              <p:nvPr/>
            </p:nvSpPr>
            <p:spPr>
              <a:xfrm>
                <a:off x="535353" y="1729730"/>
                <a:ext cx="2622290" cy="419835"/>
              </a:xfrm>
              <a:prstGeom prst="rect">
                <a:avLst/>
              </a:prstGeom>
            </p:spPr>
            <p:txBody>
              <a:bodyPr wrap="square">
                <a:spAutoFit/>
              </a:bodyPr>
              <a:lstStyle/>
              <a:p>
                <a:pPr algn="just">
                  <a:lnSpc>
                    <a:spcPct val="150000"/>
                  </a:lnSpc>
                </a:pPr>
                <a:endParaRPr lang="en-US" sz="2000" b="1">
                  <a:solidFill>
                    <a:srgbClr val="002060"/>
                  </a:solidFill>
                  <a:latin typeface="Times New Roman" pitchFamily="18" charset="0"/>
                  <a:cs typeface="Times New Roman" pitchFamily="18" charset="0"/>
                </a:endParaRPr>
              </a:p>
            </p:txBody>
          </p:sp>
        </p:grpSp>
      </p:grpSp>
      <p:sp>
        <p:nvSpPr>
          <p:cNvPr id="16" name="Rectangle 15"/>
          <p:cNvSpPr/>
          <p:nvPr/>
        </p:nvSpPr>
        <p:spPr>
          <a:xfrm>
            <a:off x="8718314" y="2768439"/>
            <a:ext cx="3136315" cy="1877437"/>
          </a:xfrm>
          <a:prstGeom prst="rect">
            <a:avLst/>
          </a:prstGeom>
        </p:spPr>
        <p:txBody>
          <a:bodyPr wrap="square">
            <a:spAutoFit/>
          </a:bodyPr>
          <a:lstStyle/>
          <a:p>
            <a:pPr algn="ctr"/>
            <a:r>
              <a:rPr lang="vi-VN" sz="2900" b="1" i="1">
                <a:solidFill>
                  <a:srgbClr val="002060"/>
                </a:solidFill>
                <a:latin typeface="Times New Roman" pitchFamily="18" charset="0"/>
                <a:cs typeface="Times New Roman" pitchFamily="18" charset="0"/>
              </a:rPr>
              <a:t>Chia sẻ kết quả thực hiện kế hoạch tài chính cá nhân với các bạn.</a:t>
            </a:r>
            <a:endParaRPr lang="en-US" sz="2900" b="1" i="1">
              <a:solidFill>
                <a:srgbClr val="002060"/>
              </a:solidFill>
              <a:latin typeface="Times New Roman" pitchFamily="18" charset="0"/>
              <a:cs typeface="Times New Roman" pitchFamily="18" charset="0"/>
            </a:endParaRPr>
          </a:p>
        </p:txBody>
      </p:sp>
      <p:sp>
        <p:nvSpPr>
          <p:cNvPr id="17" name="Rounded Rectangle 16"/>
          <p:cNvSpPr/>
          <p:nvPr/>
        </p:nvSpPr>
        <p:spPr>
          <a:xfrm>
            <a:off x="9592726" y="1022919"/>
            <a:ext cx="1669142" cy="82234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latin typeface="Times New Roman" pitchFamily="18" charset="0"/>
                <a:cs typeface="Times New Roman" pitchFamily="18" charset="0"/>
              </a:rPr>
              <a:t>2</a:t>
            </a:r>
            <a:endParaRPr lang="en-US" sz="5400" b="1" dirty="0">
              <a:solidFill>
                <a:srgbClr val="FF0000"/>
              </a:solidFill>
              <a:latin typeface="Times New Roman" pitchFamily="18" charset="0"/>
              <a:cs typeface="Times New Roman" pitchFamily="18" charset="0"/>
            </a:endParaRPr>
          </a:p>
        </p:txBody>
      </p:sp>
      <p:grpSp>
        <p:nvGrpSpPr>
          <p:cNvPr id="18" name="组合 36"/>
          <p:cNvGrpSpPr>
            <a:grpSpLocks/>
          </p:cNvGrpSpPr>
          <p:nvPr/>
        </p:nvGrpSpPr>
        <p:grpSpPr bwMode="auto">
          <a:xfrm>
            <a:off x="706125" y="1217824"/>
            <a:ext cx="1408923" cy="4776681"/>
            <a:chOff x="1295400" y="2786058"/>
            <a:chExt cx="1753450" cy="1751017"/>
          </a:xfrm>
        </p:grpSpPr>
        <p:grpSp>
          <p:nvGrpSpPr>
            <p:cNvPr id="19" name="Group 6"/>
            <p:cNvGrpSpPr>
              <a:grpSpLocks/>
            </p:cNvGrpSpPr>
            <p:nvPr/>
          </p:nvGrpSpPr>
          <p:grpSpPr bwMode="auto">
            <a:xfrm>
              <a:off x="1295400" y="2786058"/>
              <a:ext cx="1753450" cy="1751017"/>
              <a:chOff x="1823" y="2371"/>
              <a:chExt cx="1801" cy="1801"/>
            </a:xfrm>
          </p:grpSpPr>
          <p:sp>
            <p:nvSpPr>
              <p:cNvPr id="21"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22"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20"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Hoạt động</a:t>
              </a:r>
            </a:p>
            <a:p>
              <a:pPr algn="ctr"/>
              <a:r>
                <a:rPr lang="en-US" altLang="zh-CN" sz="3500" b="1">
                  <a:solidFill>
                    <a:srgbClr val="FF0000"/>
                  </a:solidFill>
                  <a:latin typeface="Times New Roman" pitchFamily="18" charset="0"/>
                  <a:ea typeface="微软雅黑" pitchFamily="34" charset="-122"/>
                  <a:cs typeface="Times New Roman" pitchFamily="18" charset="0"/>
                </a:rPr>
                <a:t>cá </a:t>
              </a:r>
            </a:p>
            <a:p>
              <a:pPr algn="ctr"/>
              <a:r>
                <a:rPr lang="en-US" altLang="zh-CN" sz="3500" b="1">
                  <a:solidFill>
                    <a:srgbClr val="FF0000"/>
                  </a:solidFill>
                  <a:latin typeface="Times New Roman" pitchFamily="18" charset="0"/>
                  <a:ea typeface="微软雅黑" pitchFamily="34" charset="-122"/>
                  <a:cs typeface="Times New Roman" pitchFamily="18" charset="0"/>
                </a:rPr>
                <a:t>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132247" y="2213426"/>
            <a:ext cx="2599418" cy="3055257"/>
          </a:xfrm>
          <a:prstGeom prst="rect">
            <a:avLst/>
          </a:prstGeom>
        </p:spPr>
      </p:pic>
    </p:spTree>
    <p:extLst>
      <p:ext uri="{BB962C8B-B14F-4D97-AF65-F5344CB8AC3E}">
        <p14:creationId xmlns:p14="http://schemas.microsoft.com/office/powerpoint/2010/main" val="3865729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6"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3 – HOẠT ĐỘNG 2</a:t>
            </a:r>
            <a:endParaRPr lang="en-US" sz="2600" b="1" dirty="0">
              <a:solidFill>
                <a:srgbClr val="0000CC"/>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A8B2BBF6-248A-4D00-91AF-40C4D5AC3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912"/>
          <a:stretch/>
        </p:blipFill>
        <p:spPr>
          <a:xfrm flipH="1">
            <a:off x="832513" y="837532"/>
            <a:ext cx="11359486" cy="962239"/>
          </a:xfrm>
          <a:prstGeom prst="rect">
            <a:avLst/>
          </a:prstGeom>
        </p:spPr>
      </p:pic>
      <p:sp>
        <p:nvSpPr>
          <p:cNvPr id="4" name="TextBox 3">
            <a:extLst>
              <a:ext uri="{FF2B5EF4-FFF2-40B4-BE49-F238E27FC236}">
                <a16:creationId xmlns:a16="http://schemas.microsoft.com/office/drawing/2014/main" id="{23E28E47-60F9-423C-B866-1FA8E553999F}"/>
              </a:ext>
            </a:extLst>
          </p:cNvPr>
          <p:cNvSpPr txBox="1"/>
          <p:nvPr/>
        </p:nvSpPr>
        <p:spPr>
          <a:xfrm>
            <a:off x="1146412" y="997471"/>
            <a:ext cx="10372297" cy="523220"/>
          </a:xfrm>
          <a:prstGeom prst="rect">
            <a:avLst/>
          </a:prstGeom>
          <a:noFill/>
        </p:spPr>
        <p:txBody>
          <a:bodyPr wrap="square" rtlCol="0">
            <a:spAutoFit/>
          </a:bodyPr>
          <a:lstStyle/>
          <a:p>
            <a:pPr lvl="0" algn="ctr">
              <a:defRPr/>
            </a:pPr>
            <a:r>
              <a:rPr lang="vi-VN" sz="2800" b="1">
                <a:solidFill>
                  <a:srgbClr val="FF0000"/>
                </a:solidFill>
                <a:latin typeface="Times New Roman" pitchFamily="18" charset="0"/>
                <a:cs typeface="Times New Roman" pitchFamily="18" charset="0"/>
              </a:rPr>
              <a:t>Kế hoạch tài chính cá nhân nên thực hiện theo các bước sau</a:t>
            </a:r>
            <a:endParaRPr kumimoji="0" lang="x-none"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5" name="Group 4"/>
          <p:cNvGrpSpPr/>
          <p:nvPr/>
        </p:nvGrpSpPr>
        <p:grpSpPr>
          <a:xfrm>
            <a:off x="854231" y="2003881"/>
            <a:ext cx="2621697" cy="1590741"/>
            <a:chOff x="461676" y="1436293"/>
            <a:chExt cx="2958196" cy="2863649"/>
          </a:xfrm>
        </p:grpSpPr>
        <p:sp>
          <p:nvSpPr>
            <p:cNvPr id="7" name="Rectangle 6"/>
            <p:cNvSpPr/>
            <p:nvPr/>
          </p:nvSpPr>
          <p:spPr>
            <a:xfrm>
              <a:off x="609031" y="1436293"/>
              <a:ext cx="2810841" cy="2719633"/>
            </a:xfrm>
            <a:prstGeom prst="rect">
              <a:avLst/>
            </a:prstGeom>
            <a:solidFill>
              <a:schemeClr val="accent5">
                <a:lumMod val="75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8" name="Group 7"/>
            <p:cNvGrpSpPr/>
            <p:nvPr/>
          </p:nvGrpSpPr>
          <p:grpSpPr>
            <a:xfrm>
              <a:off x="461676" y="1652317"/>
              <a:ext cx="2769645" cy="2647625"/>
              <a:chOff x="461676" y="1652317"/>
              <a:chExt cx="2769645" cy="2647625"/>
            </a:xfrm>
          </p:grpSpPr>
          <p:sp>
            <p:nvSpPr>
              <p:cNvPr id="9" name="Rectangle 8"/>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300" b="1">
                  <a:solidFill>
                    <a:srgbClr val="002060"/>
                  </a:solidFill>
                  <a:latin typeface="Times New Roman" pitchFamily="18" charset="0"/>
                  <a:cs typeface="Times New Roman" pitchFamily="18" charset="0"/>
                </a:endParaRPr>
              </a:p>
            </p:txBody>
          </p:sp>
          <p:sp>
            <p:nvSpPr>
              <p:cNvPr id="10" name="Rectangle 9"/>
              <p:cNvSpPr/>
              <p:nvPr/>
            </p:nvSpPr>
            <p:spPr>
              <a:xfrm>
                <a:off x="535353" y="1729729"/>
                <a:ext cx="2622290" cy="1163524"/>
              </a:xfrm>
              <a:prstGeom prst="rect">
                <a:avLst/>
              </a:prstGeom>
            </p:spPr>
            <p:txBody>
              <a:bodyPr wrap="square">
                <a:spAutoFit/>
              </a:bodyPr>
              <a:lstStyle/>
              <a:p>
                <a:pPr algn="just">
                  <a:lnSpc>
                    <a:spcPct val="150000"/>
                  </a:lnSpc>
                </a:pPr>
                <a:endParaRPr lang="en-US" sz="2300" b="1">
                  <a:solidFill>
                    <a:srgbClr val="002060"/>
                  </a:solidFill>
                  <a:latin typeface="Times New Roman" pitchFamily="18" charset="0"/>
                  <a:cs typeface="Times New Roman" pitchFamily="18" charset="0"/>
                </a:endParaRPr>
              </a:p>
            </p:txBody>
          </p:sp>
        </p:grpSp>
      </p:grpSp>
      <p:grpSp>
        <p:nvGrpSpPr>
          <p:cNvPr id="11" name="Group 10"/>
          <p:cNvGrpSpPr/>
          <p:nvPr/>
        </p:nvGrpSpPr>
        <p:grpSpPr>
          <a:xfrm>
            <a:off x="3686215" y="2003881"/>
            <a:ext cx="2621697" cy="1590741"/>
            <a:chOff x="461676" y="1436293"/>
            <a:chExt cx="2958196" cy="2863649"/>
          </a:xfrm>
        </p:grpSpPr>
        <p:sp>
          <p:nvSpPr>
            <p:cNvPr id="12" name="Rectangle 11"/>
            <p:cNvSpPr/>
            <p:nvPr/>
          </p:nvSpPr>
          <p:spPr>
            <a:xfrm>
              <a:off x="609031" y="1436293"/>
              <a:ext cx="2810841" cy="2719633"/>
            </a:xfrm>
            <a:prstGeom prst="rect">
              <a:avLst/>
            </a:prstGeom>
            <a:solidFill>
              <a:srgbClr val="DBB2CB"/>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13" name="Group 12"/>
            <p:cNvGrpSpPr/>
            <p:nvPr/>
          </p:nvGrpSpPr>
          <p:grpSpPr>
            <a:xfrm>
              <a:off x="461676" y="1652317"/>
              <a:ext cx="2769645" cy="2647625"/>
              <a:chOff x="461676" y="1652317"/>
              <a:chExt cx="2769645" cy="2647625"/>
            </a:xfrm>
          </p:grpSpPr>
          <p:sp>
            <p:nvSpPr>
              <p:cNvPr id="14" name="Rectangle 13"/>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300" b="1">
                  <a:solidFill>
                    <a:srgbClr val="002060"/>
                  </a:solidFill>
                  <a:latin typeface="Times New Roman" pitchFamily="18" charset="0"/>
                  <a:cs typeface="Times New Roman" pitchFamily="18" charset="0"/>
                </a:endParaRPr>
              </a:p>
            </p:txBody>
          </p:sp>
          <p:sp>
            <p:nvSpPr>
              <p:cNvPr id="15" name="Rectangle 14"/>
              <p:cNvSpPr/>
              <p:nvPr/>
            </p:nvSpPr>
            <p:spPr>
              <a:xfrm>
                <a:off x="535353" y="1729729"/>
                <a:ext cx="2622290" cy="1163524"/>
              </a:xfrm>
              <a:prstGeom prst="rect">
                <a:avLst/>
              </a:prstGeom>
            </p:spPr>
            <p:txBody>
              <a:bodyPr wrap="square">
                <a:spAutoFit/>
              </a:bodyPr>
              <a:lstStyle/>
              <a:p>
                <a:pPr algn="just">
                  <a:lnSpc>
                    <a:spcPct val="150000"/>
                  </a:lnSpc>
                </a:pPr>
                <a:endParaRPr lang="en-US" sz="2300" b="1">
                  <a:solidFill>
                    <a:srgbClr val="002060"/>
                  </a:solidFill>
                  <a:latin typeface="Times New Roman" pitchFamily="18" charset="0"/>
                  <a:cs typeface="Times New Roman" pitchFamily="18" charset="0"/>
                </a:endParaRPr>
              </a:p>
            </p:txBody>
          </p:sp>
        </p:grpSp>
      </p:grpSp>
      <p:grpSp>
        <p:nvGrpSpPr>
          <p:cNvPr id="16" name="Group 15"/>
          <p:cNvGrpSpPr/>
          <p:nvPr/>
        </p:nvGrpSpPr>
        <p:grpSpPr>
          <a:xfrm>
            <a:off x="6518199" y="2003881"/>
            <a:ext cx="2621697" cy="1590741"/>
            <a:chOff x="461676" y="1436293"/>
            <a:chExt cx="2958196" cy="2863649"/>
          </a:xfrm>
        </p:grpSpPr>
        <p:sp>
          <p:nvSpPr>
            <p:cNvPr id="17" name="Rectangle 16"/>
            <p:cNvSpPr/>
            <p:nvPr/>
          </p:nvSpPr>
          <p:spPr>
            <a:xfrm>
              <a:off x="609031" y="1436293"/>
              <a:ext cx="2810841" cy="2719633"/>
            </a:xfrm>
            <a:prstGeom prst="rect">
              <a:avLst/>
            </a:prstGeom>
            <a:solidFill>
              <a:srgbClr val="30CFCD"/>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18" name="Group 17"/>
            <p:cNvGrpSpPr/>
            <p:nvPr/>
          </p:nvGrpSpPr>
          <p:grpSpPr>
            <a:xfrm>
              <a:off x="461676" y="1652317"/>
              <a:ext cx="2769645" cy="2647625"/>
              <a:chOff x="461676" y="1652317"/>
              <a:chExt cx="2769645" cy="2647625"/>
            </a:xfrm>
          </p:grpSpPr>
          <p:sp>
            <p:nvSpPr>
              <p:cNvPr id="19" name="Rectangle 18"/>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300" b="1">
                  <a:solidFill>
                    <a:srgbClr val="002060"/>
                  </a:solidFill>
                  <a:latin typeface="Times New Roman" pitchFamily="18" charset="0"/>
                  <a:cs typeface="Times New Roman" pitchFamily="18" charset="0"/>
                </a:endParaRPr>
              </a:p>
            </p:txBody>
          </p:sp>
          <p:sp>
            <p:nvSpPr>
              <p:cNvPr id="20" name="Rectangle 19"/>
              <p:cNvSpPr/>
              <p:nvPr/>
            </p:nvSpPr>
            <p:spPr>
              <a:xfrm>
                <a:off x="535353" y="1729729"/>
                <a:ext cx="2622290" cy="1163524"/>
              </a:xfrm>
              <a:prstGeom prst="rect">
                <a:avLst/>
              </a:prstGeom>
            </p:spPr>
            <p:txBody>
              <a:bodyPr wrap="square">
                <a:spAutoFit/>
              </a:bodyPr>
              <a:lstStyle/>
              <a:p>
                <a:pPr algn="just">
                  <a:lnSpc>
                    <a:spcPct val="150000"/>
                  </a:lnSpc>
                </a:pPr>
                <a:endParaRPr lang="en-US" sz="2300" b="1">
                  <a:solidFill>
                    <a:srgbClr val="002060"/>
                  </a:solidFill>
                  <a:latin typeface="Times New Roman" pitchFamily="18" charset="0"/>
                  <a:cs typeface="Times New Roman" pitchFamily="18" charset="0"/>
                </a:endParaRPr>
              </a:p>
            </p:txBody>
          </p:sp>
        </p:grpSp>
      </p:grpSp>
      <p:sp>
        <p:nvSpPr>
          <p:cNvPr id="21" name="Rectangle 20"/>
          <p:cNvSpPr/>
          <p:nvPr/>
        </p:nvSpPr>
        <p:spPr>
          <a:xfrm>
            <a:off x="919526" y="2343752"/>
            <a:ext cx="2324001" cy="830997"/>
          </a:xfrm>
          <a:prstGeom prst="rect">
            <a:avLst/>
          </a:prstGeom>
        </p:spPr>
        <p:txBody>
          <a:bodyPr wrap="square">
            <a:spAutoFit/>
          </a:bodyPr>
          <a:lstStyle/>
          <a:p>
            <a:pPr algn="ctr"/>
            <a:r>
              <a:rPr lang="vi-VN" sz="2300" b="1">
                <a:solidFill>
                  <a:srgbClr val="C00000"/>
                </a:solidFill>
                <a:latin typeface="Times New Roman" pitchFamily="18" charset="0"/>
                <a:cs typeface="Times New Roman" pitchFamily="18" charset="0"/>
              </a:rPr>
              <a:t>Bước 1:</a:t>
            </a:r>
            <a:r>
              <a:rPr lang="vi-VN" sz="2300" b="1">
                <a:solidFill>
                  <a:srgbClr val="002060"/>
                </a:solidFill>
                <a:latin typeface="Times New Roman" pitchFamily="18" charset="0"/>
                <a:cs typeface="Times New Roman" pitchFamily="18" charset="0"/>
              </a:rPr>
              <a:t> Tập hợp các khoản thu</a:t>
            </a:r>
            <a:endParaRPr lang="en-US" sz="2300" b="1">
              <a:solidFill>
                <a:srgbClr val="002060"/>
              </a:solidFill>
              <a:latin typeface="Times New Roman" pitchFamily="18" charset="0"/>
              <a:cs typeface="Times New Roman" pitchFamily="18" charset="0"/>
            </a:endParaRPr>
          </a:p>
        </p:txBody>
      </p:sp>
      <p:sp>
        <p:nvSpPr>
          <p:cNvPr id="22" name="Rectangle 21"/>
          <p:cNvSpPr/>
          <p:nvPr/>
        </p:nvSpPr>
        <p:spPr>
          <a:xfrm>
            <a:off x="3744173" y="2221475"/>
            <a:ext cx="2324001" cy="1154162"/>
          </a:xfrm>
          <a:prstGeom prst="rect">
            <a:avLst/>
          </a:prstGeom>
          <a:solidFill>
            <a:schemeClr val="bg1"/>
          </a:solidFill>
          <a:ln>
            <a:noFill/>
          </a:ln>
        </p:spPr>
        <p:txBody>
          <a:bodyPr wrap="square">
            <a:spAutoFit/>
          </a:bodyPr>
          <a:lstStyle/>
          <a:p>
            <a:pPr algn="ctr"/>
            <a:r>
              <a:rPr lang="vi-VN" sz="2300" b="1">
                <a:solidFill>
                  <a:srgbClr val="C00000"/>
                </a:solidFill>
                <a:latin typeface="Times New Roman" pitchFamily="18" charset="0"/>
                <a:cs typeface="Times New Roman" pitchFamily="18" charset="0"/>
              </a:rPr>
              <a:t>Bước 2:</a:t>
            </a:r>
            <a:r>
              <a:rPr lang="vi-VN" sz="2300" b="1">
                <a:solidFill>
                  <a:srgbClr val="002060"/>
                </a:solidFill>
                <a:latin typeface="Times New Roman" pitchFamily="18" charset="0"/>
                <a:cs typeface="Times New Roman" pitchFamily="18" charset="0"/>
              </a:rPr>
              <a:t> Xác định các khoản chi</a:t>
            </a:r>
          </a:p>
        </p:txBody>
      </p:sp>
      <p:sp>
        <p:nvSpPr>
          <p:cNvPr id="23" name="Rectangle 22"/>
          <p:cNvSpPr/>
          <p:nvPr/>
        </p:nvSpPr>
        <p:spPr>
          <a:xfrm>
            <a:off x="6497540" y="2221475"/>
            <a:ext cx="2478196" cy="1154162"/>
          </a:xfrm>
          <a:prstGeom prst="rect">
            <a:avLst/>
          </a:prstGeom>
        </p:spPr>
        <p:txBody>
          <a:bodyPr wrap="square">
            <a:spAutoFit/>
          </a:bodyPr>
          <a:lstStyle/>
          <a:p>
            <a:pPr algn="ctr"/>
            <a:r>
              <a:rPr lang="vi-VN" sz="2300" b="1">
                <a:solidFill>
                  <a:srgbClr val="C00000"/>
                </a:solidFill>
                <a:latin typeface="Times New Roman" pitchFamily="18" charset="0"/>
                <a:cs typeface="Times New Roman" pitchFamily="18" charset="0"/>
              </a:rPr>
              <a:t>Bước 3: </a:t>
            </a:r>
            <a:r>
              <a:rPr lang="vi-VN" sz="2300" b="1">
                <a:solidFill>
                  <a:srgbClr val="002060"/>
                </a:solidFill>
                <a:latin typeface="Times New Roman" pitchFamily="18" charset="0"/>
                <a:cs typeface="Times New Roman" pitchFamily="18" charset="0"/>
              </a:rPr>
              <a:t>Xác định các khoản tiết kiệm</a:t>
            </a:r>
            <a:endParaRPr lang="en-US" sz="2300" b="1">
              <a:solidFill>
                <a:srgbClr val="002060"/>
              </a:solidFill>
              <a:latin typeface="Times New Roman" pitchFamily="18" charset="0"/>
              <a:cs typeface="Times New Roman" pitchFamily="18" charset="0"/>
            </a:endParaRPr>
          </a:p>
        </p:txBody>
      </p:sp>
      <p:grpSp>
        <p:nvGrpSpPr>
          <p:cNvPr id="24" name="Group 23"/>
          <p:cNvGrpSpPr/>
          <p:nvPr/>
        </p:nvGrpSpPr>
        <p:grpSpPr>
          <a:xfrm>
            <a:off x="4822623" y="3986602"/>
            <a:ext cx="2624260" cy="2459534"/>
            <a:chOff x="270233" y="1436293"/>
            <a:chExt cx="2961088" cy="2863649"/>
          </a:xfrm>
        </p:grpSpPr>
        <p:sp>
          <p:nvSpPr>
            <p:cNvPr id="25" name="Rectangle 24"/>
            <p:cNvSpPr/>
            <p:nvPr/>
          </p:nvSpPr>
          <p:spPr>
            <a:xfrm>
              <a:off x="270233" y="1436293"/>
              <a:ext cx="2810840" cy="2719633"/>
            </a:xfrm>
            <a:prstGeom prst="rect">
              <a:avLst/>
            </a:prstGeom>
            <a:solidFill>
              <a:schemeClr val="accent6">
                <a:lumMod val="60000"/>
                <a:lumOff val="4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26" name="Group 25"/>
            <p:cNvGrpSpPr/>
            <p:nvPr/>
          </p:nvGrpSpPr>
          <p:grpSpPr>
            <a:xfrm>
              <a:off x="461676" y="1652317"/>
              <a:ext cx="2769645" cy="2647625"/>
              <a:chOff x="461676" y="1652317"/>
              <a:chExt cx="2769645" cy="2647625"/>
            </a:xfrm>
          </p:grpSpPr>
          <p:sp>
            <p:nvSpPr>
              <p:cNvPr id="27" name="Rectangle 26"/>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300" b="1">
                  <a:solidFill>
                    <a:srgbClr val="002060"/>
                  </a:solidFill>
                  <a:latin typeface="Times New Roman" pitchFamily="18" charset="0"/>
                  <a:cs typeface="Times New Roman" pitchFamily="18" charset="0"/>
                </a:endParaRPr>
              </a:p>
            </p:txBody>
          </p:sp>
          <p:sp>
            <p:nvSpPr>
              <p:cNvPr id="28" name="Rectangle 27"/>
              <p:cNvSpPr/>
              <p:nvPr/>
            </p:nvSpPr>
            <p:spPr>
              <a:xfrm>
                <a:off x="535353" y="1729729"/>
                <a:ext cx="2622290" cy="1163524"/>
              </a:xfrm>
              <a:prstGeom prst="rect">
                <a:avLst/>
              </a:prstGeom>
            </p:spPr>
            <p:txBody>
              <a:bodyPr wrap="square">
                <a:spAutoFit/>
              </a:bodyPr>
              <a:lstStyle/>
              <a:p>
                <a:pPr algn="just">
                  <a:lnSpc>
                    <a:spcPct val="150000"/>
                  </a:lnSpc>
                </a:pPr>
                <a:endParaRPr lang="en-US" sz="2300" b="1">
                  <a:solidFill>
                    <a:srgbClr val="002060"/>
                  </a:solidFill>
                  <a:latin typeface="Times New Roman" pitchFamily="18" charset="0"/>
                  <a:cs typeface="Times New Roman" pitchFamily="18" charset="0"/>
                </a:endParaRPr>
              </a:p>
            </p:txBody>
          </p:sp>
        </p:grpSp>
      </p:grpSp>
      <p:grpSp>
        <p:nvGrpSpPr>
          <p:cNvPr id="29" name="Group 28"/>
          <p:cNvGrpSpPr/>
          <p:nvPr/>
        </p:nvGrpSpPr>
        <p:grpSpPr>
          <a:xfrm>
            <a:off x="7681903" y="3986602"/>
            <a:ext cx="2596964" cy="2459534"/>
            <a:chOff x="301033" y="1436293"/>
            <a:chExt cx="2930288" cy="2863649"/>
          </a:xfrm>
        </p:grpSpPr>
        <p:sp>
          <p:nvSpPr>
            <p:cNvPr id="30" name="Rectangle 29"/>
            <p:cNvSpPr/>
            <p:nvPr/>
          </p:nvSpPr>
          <p:spPr>
            <a:xfrm>
              <a:off x="301033" y="1436293"/>
              <a:ext cx="2810840" cy="2719633"/>
            </a:xfrm>
            <a:prstGeom prst="rect">
              <a:avLst/>
            </a:prstGeom>
            <a:solidFill>
              <a:schemeClr val="bg2">
                <a:lumMod val="75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31" name="Group 30"/>
            <p:cNvGrpSpPr/>
            <p:nvPr/>
          </p:nvGrpSpPr>
          <p:grpSpPr>
            <a:xfrm>
              <a:off x="461676" y="1652317"/>
              <a:ext cx="2769645" cy="2647625"/>
              <a:chOff x="461676" y="1652317"/>
              <a:chExt cx="2769645" cy="2647625"/>
            </a:xfrm>
          </p:grpSpPr>
          <p:sp>
            <p:nvSpPr>
              <p:cNvPr id="32" name="Rectangle 31"/>
              <p:cNvSpPr/>
              <p:nvPr/>
            </p:nvSpPr>
            <p:spPr>
              <a:xfrm>
                <a:off x="461676"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300" b="1">
                  <a:solidFill>
                    <a:srgbClr val="002060"/>
                  </a:solidFill>
                  <a:latin typeface="Times New Roman" pitchFamily="18" charset="0"/>
                  <a:cs typeface="Times New Roman" pitchFamily="18" charset="0"/>
                </a:endParaRPr>
              </a:p>
            </p:txBody>
          </p:sp>
          <p:sp>
            <p:nvSpPr>
              <p:cNvPr id="33" name="Rectangle 32"/>
              <p:cNvSpPr/>
              <p:nvPr/>
            </p:nvSpPr>
            <p:spPr>
              <a:xfrm>
                <a:off x="535353" y="1729729"/>
                <a:ext cx="2622290" cy="1163524"/>
              </a:xfrm>
              <a:prstGeom prst="rect">
                <a:avLst/>
              </a:prstGeom>
            </p:spPr>
            <p:txBody>
              <a:bodyPr wrap="square">
                <a:spAutoFit/>
              </a:bodyPr>
              <a:lstStyle/>
              <a:p>
                <a:pPr algn="just">
                  <a:lnSpc>
                    <a:spcPct val="150000"/>
                  </a:lnSpc>
                </a:pPr>
                <a:endParaRPr lang="en-US" sz="2300" b="1">
                  <a:solidFill>
                    <a:srgbClr val="002060"/>
                  </a:solidFill>
                  <a:latin typeface="Times New Roman" pitchFamily="18" charset="0"/>
                  <a:cs typeface="Times New Roman" pitchFamily="18" charset="0"/>
                </a:endParaRPr>
              </a:p>
            </p:txBody>
          </p:sp>
        </p:grpSp>
      </p:grpSp>
      <p:sp>
        <p:nvSpPr>
          <p:cNvPr id="40" name="Rectangle 39"/>
          <p:cNvSpPr/>
          <p:nvPr/>
        </p:nvSpPr>
        <p:spPr>
          <a:xfrm>
            <a:off x="7803611" y="4405660"/>
            <a:ext cx="2369395" cy="1862048"/>
          </a:xfrm>
          <a:prstGeom prst="rect">
            <a:avLst/>
          </a:prstGeom>
        </p:spPr>
        <p:txBody>
          <a:bodyPr wrap="square">
            <a:spAutoFit/>
          </a:bodyPr>
          <a:lstStyle/>
          <a:p>
            <a:pPr algn="ctr"/>
            <a:r>
              <a:rPr lang="vi-VN" sz="2300" b="1">
                <a:solidFill>
                  <a:srgbClr val="C00000"/>
                </a:solidFill>
                <a:latin typeface="Times New Roman" pitchFamily="18" charset="0"/>
                <a:cs typeface="Times New Roman" pitchFamily="18" charset="0"/>
              </a:rPr>
              <a:t>Bước 5:</a:t>
            </a:r>
            <a:r>
              <a:rPr lang="vi-VN" sz="2300" b="1">
                <a:solidFill>
                  <a:srgbClr val="002060"/>
                </a:solidFill>
                <a:latin typeface="Times New Roman" pitchFamily="18" charset="0"/>
                <a:cs typeface="Times New Roman" pitchFamily="18" charset="0"/>
              </a:rPr>
              <a:t> Tiếp tục thực hiện kế hoạch tài chính cá nhân đã đưa ra</a:t>
            </a:r>
            <a:endParaRPr lang="en-US" sz="2300" b="1">
              <a:solidFill>
                <a:srgbClr val="002060"/>
              </a:solidFill>
              <a:latin typeface="Times New Roman" pitchFamily="18" charset="0"/>
              <a:cs typeface="Times New Roman" pitchFamily="18" charset="0"/>
            </a:endParaRPr>
          </a:p>
        </p:txBody>
      </p:sp>
      <p:sp>
        <p:nvSpPr>
          <p:cNvPr id="41" name="Rectangle 40"/>
          <p:cNvSpPr/>
          <p:nvPr/>
        </p:nvSpPr>
        <p:spPr>
          <a:xfrm>
            <a:off x="4992289" y="4230145"/>
            <a:ext cx="2454594" cy="2215991"/>
          </a:xfrm>
          <a:prstGeom prst="rect">
            <a:avLst/>
          </a:prstGeom>
        </p:spPr>
        <p:txBody>
          <a:bodyPr wrap="square">
            <a:spAutoFit/>
          </a:bodyPr>
          <a:lstStyle/>
          <a:p>
            <a:pPr algn="ctr"/>
            <a:r>
              <a:rPr lang="vi-VN" sz="2300" b="1">
                <a:solidFill>
                  <a:srgbClr val="C00000"/>
                </a:solidFill>
                <a:latin typeface="Times New Roman" pitchFamily="18" charset="0"/>
                <a:cs typeface="Times New Roman" pitchFamily="18" charset="0"/>
              </a:rPr>
              <a:t>Bước 4: </a:t>
            </a:r>
            <a:r>
              <a:rPr lang="vi-VN" sz="2300" b="1">
                <a:solidFill>
                  <a:srgbClr val="002060"/>
                </a:solidFill>
                <a:latin typeface="Times New Roman" pitchFamily="18" charset="0"/>
                <a:cs typeface="Times New Roman" pitchFamily="18" charset="0"/>
              </a:rPr>
              <a:t>Cân đối, điều chỉnh thu chi đảm bảo thực hiện được kế hoạch tài chính cá nhân đã đưa ra.</a:t>
            </a:r>
            <a:endParaRPr lang="en-US" sz="2300" b="1">
              <a:solidFill>
                <a:srgbClr val="002060"/>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0220" y="1911513"/>
            <a:ext cx="197167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526" y="4024235"/>
            <a:ext cx="3521845" cy="2427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645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arn(inVertical)">
                                      <p:cBhvr>
                                        <p:cTn id="31" dur="500"/>
                                        <p:tgtEl>
                                          <p:spTgt spid="2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arn(inVertical)">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arn(inVertical)">
                                      <p:cBhvr>
                                        <p:cTn id="4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924335" y="1884370"/>
            <a:ext cx="7970292" cy="2862322"/>
          </a:xfrm>
          <a:prstGeom prst="rect">
            <a:avLst/>
          </a:prstGeom>
          <a:noFill/>
        </p:spPr>
        <p:txBody>
          <a:bodyPr wrap="square" rtlCol="0">
            <a:spAutoFit/>
          </a:bodyPr>
          <a:lstStyle/>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TỔNG KẾT</a:t>
            </a:r>
          </a:p>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ĐÁNH GIÁ </a:t>
            </a:r>
          </a:p>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KẾT QUẢ THỰC HIỆN </a:t>
            </a:r>
          </a:p>
          <a:p>
            <a:pPr algn="ctr"/>
            <a:r>
              <a:rPr lang="en-US" sz="45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rPr>
              <a:t>CHỦ ĐỀ 5</a:t>
            </a:r>
          </a:p>
        </p:txBody>
      </p:sp>
    </p:spTree>
    <p:extLst>
      <p:ext uri="{BB962C8B-B14F-4D97-AF65-F5344CB8AC3E}">
        <p14:creationId xmlns:p14="http://schemas.microsoft.com/office/powerpoint/2010/main" val="358626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6000" b="-6000"/>
          </a:stretch>
        </a:blipFill>
        <a:effectLst/>
      </p:bgPr>
    </p:bg>
    <p:spTree>
      <p:nvGrpSpPr>
        <p:cNvPr id="1" name=""/>
        <p:cNvGrpSpPr/>
        <p:nvPr/>
      </p:nvGrpSpPr>
      <p:grpSpPr>
        <a:xfrm>
          <a:off x="0" y="0"/>
          <a:ext cx="0" cy="0"/>
          <a:chOff x="0" y="0"/>
          <a:chExt cx="0" cy="0"/>
        </a:xfrm>
      </p:grpSpPr>
      <p:grpSp>
        <p:nvGrpSpPr>
          <p:cNvPr id="18" name="组合 36"/>
          <p:cNvGrpSpPr>
            <a:grpSpLocks/>
          </p:cNvGrpSpPr>
          <p:nvPr/>
        </p:nvGrpSpPr>
        <p:grpSpPr bwMode="auto">
          <a:xfrm>
            <a:off x="803959" y="786528"/>
            <a:ext cx="1408923" cy="4776681"/>
            <a:chOff x="1295400" y="2786058"/>
            <a:chExt cx="1753450" cy="1751017"/>
          </a:xfrm>
        </p:grpSpPr>
        <p:grpSp>
          <p:nvGrpSpPr>
            <p:cNvPr id="19" name="Group 6"/>
            <p:cNvGrpSpPr>
              <a:grpSpLocks/>
            </p:cNvGrpSpPr>
            <p:nvPr/>
          </p:nvGrpSpPr>
          <p:grpSpPr bwMode="auto">
            <a:xfrm>
              <a:off x="1295400" y="2786058"/>
              <a:ext cx="1753450" cy="1751017"/>
              <a:chOff x="1823" y="2371"/>
              <a:chExt cx="1801" cy="1801"/>
            </a:xfrm>
          </p:grpSpPr>
          <p:sp>
            <p:nvSpPr>
              <p:cNvPr id="22"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23"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21"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Chia sẻ</a:t>
              </a:r>
            </a:p>
            <a:p>
              <a:pPr algn="ctr"/>
              <a:r>
                <a:rPr lang="en-US" altLang="zh-CN" sz="3500" b="1">
                  <a:solidFill>
                    <a:srgbClr val="FF0000"/>
                  </a:solidFill>
                  <a:latin typeface="Times New Roman" pitchFamily="18" charset="0"/>
                  <a:ea typeface="微软雅黑" pitchFamily="34" charset="-122"/>
                  <a:cs typeface="Times New Roman" pitchFamily="18" charset="0"/>
                </a:rPr>
                <a:t>cá </a:t>
              </a:r>
            </a:p>
            <a:p>
              <a:pPr algn="ctr"/>
              <a:r>
                <a:rPr lang="en-US" altLang="zh-CN" sz="3500" b="1">
                  <a:solidFill>
                    <a:srgbClr val="FF0000"/>
                  </a:solidFill>
                  <a:latin typeface="Times New Roman" pitchFamily="18" charset="0"/>
                  <a:ea typeface="微软雅黑" pitchFamily="34" charset="-122"/>
                  <a:cs typeface="Times New Roman" pitchFamily="18" charset="0"/>
                </a:rPr>
                <a:t>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442416" y="1415034"/>
            <a:ext cx="2599418" cy="3055257"/>
          </a:xfrm>
          <a:prstGeom prst="rect">
            <a:avLst/>
          </a:prstGeom>
        </p:spPr>
      </p:pic>
      <p:sp>
        <p:nvSpPr>
          <p:cNvPr id="25" name="Cloud Callout 15">
            <a:extLst>
              <a:ext uri="{FF2B5EF4-FFF2-40B4-BE49-F238E27FC236}">
                <a16:creationId xmlns:a16="http://schemas.microsoft.com/office/drawing/2014/main" id="{5BE95668-11B8-4B85-A70B-D8E27EE7CA2B}"/>
              </a:ext>
            </a:extLst>
          </p:cNvPr>
          <p:cNvSpPr/>
          <p:nvPr/>
        </p:nvSpPr>
        <p:spPr>
          <a:xfrm rot="20762210">
            <a:off x="6238195" y="348196"/>
            <a:ext cx="5535576" cy="2699344"/>
          </a:xfrm>
          <a:prstGeom prst="cloudCallout">
            <a:avLst>
              <a:gd name="adj1" fmla="val -78679"/>
              <a:gd name="adj2" fmla="val 3249"/>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26" name="Rectangle 25"/>
          <p:cNvSpPr/>
          <p:nvPr/>
        </p:nvSpPr>
        <p:spPr>
          <a:xfrm rot="20362634">
            <a:off x="6586584" y="814624"/>
            <a:ext cx="4774811" cy="1569660"/>
          </a:xfrm>
          <a:prstGeom prst="rect">
            <a:avLst/>
          </a:prstGeom>
          <a:noFill/>
          <a:ln>
            <a:noFill/>
          </a:ln>
        </p:spPr>
        <p:txBody>
          <a:bodyPr wrap="square">
            <a:spAutoFit/>
          </a:bodyPr>
          <a:lstStyle/>
          <a:p>
            <a:pPr algn="ctr"/>
            <a:r>
              <a:rPr lang="vi-VN" sz="3200" b="1" i="1">
                <a:solidFill>
                  <a:srgbClr val="C00000"/>
                </a:solidFill>
                <a:latin typeface="Times New Roman" pitchFamily="18" charset="0"/>
                <a:cs typeface="Times New Roman" pitchFamily="18" charset="0"/>
              </a:rPr>
              <a:t>Những trải nghiệm em thấy có ý nghĩa trong chủ đề</a:t>
            </a:r>
            <a:endParaRPr lang="en-US" sz="3200" b="1" i="1">
              <a:solidFill>
                <a:srgbClr val="C00000"/>
              </a:solidFill>
              <a:latin typeface="Times New Roman" pitchFamily="18" charset="0"/>
              <a:cs typeface="Times New Roman" pitchFamily="18" charset="0"/>
            </a:endParaRPr>
          </a:p>
        </p:txBody>
      </p:sp>
      <p:sp>
        <p:nvSpPr>
          <p:cNvPr id="27" name="Cloud Callout 15">
            <a:extLst>
              <a:ext uri="{FF2B5EF4-FFF2-40B4-BE49-F238E27FC236}">
                <a16:creationId xmlns:a16="http://schemas.microsoft.com/office/drawing/2014/main" id="{5BE95668-11B8-4B85-A70B-D8E27EE7CA2B}"/>
              </a:ext>
            </a:extLst>
          </p:cNvPr>
          <p:cNvSpPr/>
          <p:nvPr/>
        </p:nvSpPr>
        <p:spPr>
          <a:xfrm rot="638413">
            <a:off x="6269596" y="3379181"/>
            <a:ext cx="5535576" cy="2817100"/>
          </a:xfrm>
          <a:prstGeom prst="cloudCallout">
            <a:avLst>
              <a:gd name="adj1" fmla="val -78679"/>
              <a:gd name="adj2" fmla="val 3249"/>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28" name="Rectangle 27"/>
          <p:cNvSpPr/>
          <p:nvPr/>
        </p:nvSpPr>
        <p:spPr>
          <a:xfrm rot="153792">
            <a:off x="6677318" y="3920067"/>
            <a:ext cx="4774811" cy="1569660"/>
          </a:xfrm>
          <a:prstGeom prst="rect">
            <a:avLst/>
          </a:prstGeom>
          <a:noFill/>
          <a:ln>
            <a:noFill/>
          </a:ln>
        </p:spPr>
        <p:txBody>
          <a:bodyPr wrap="square">
            <a:spAutoFit/>
          </a:bodyPr>
          <a:lstStyle/>
          <a:p>
            <a:pPr algn="ctr"/>
            <a:r>
              <a:rPr lang="vi-VN" sz="3200" b="1" i="1">
                <a:solidFill>
                  <a:srgbClr val="C00000"/>
                </a:solidFill>
                <a:latin typeface="Times New Roman" pitchFamily="18" charset="0"/>
                <a:cs typeface="Times New Roman" pitchFamily="18" charset="0"/>
              </a:rPr>
              <a:t>Em gặp khó khăn và thuận lợi gì khi trải nghiệm các hoạt động trong chủ đề?</a:t>
            </a:r>
            <a:endParaRPr lang="en-US" sz="3200" b="1" i="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7972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9000" b="-9000"/>
          </a:stretch>
        </a:blip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688" y="165327"/>
            <a:ext cx="10007827" cy="648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21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25485" y="1225136"/>
            <a:ext cx="6850743" cy="3170099"/>
          </a:xfrm>
          <a:prstGeom prst="rect">
            <a:avLst/>
          </a:prstGeom>
          <a:noFill/>
        </p:spPr>
        <p:txBody>
          <a:bodyPr wrap="square" rtlCol="0">
            <a:spAutoFit/>
          </a:bodyPr>
          <a:lstStyle/>
          <a:p>
            <a:pPr algn="ctr"/>
            <a:r>
              <a:rPr lang="en-US" sz="50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NHIỆM VỤ 4</a:t>
            </a:r>
          </a:p>
          <a:p>
            <a:pPr algn="ctr"/>
            <a:endParaRPr lang="en-US" sz="50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endParaRPr>
          </a:p>
          <a:p>
            <a:pPr algn="ctr"/>
            <a:r>
              <a:rPr lang="vi-VN" sz="5000" b="1">
                <a:solidFill>
                  <a:srgbClr val="1F0ABC"/>
                </a:solidFill>
                <a:latin typeface="Times New Roman" pitchFamily="18" charset="0"/>
                <a:cs typeface="Times New Roman" pitchFamily="18" charset="0"/>
              </a:rPr>
              <a:t>Tham gia các hoạt động lao động trong gia đình</a:t>
            </a:r>
            <a:endParaRPr lang="en-US" sz="50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902959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4 – HOẠT ĐỘNG 1</a:t>
            </a:r>
            <a:endParaRPr lang="en-US" sz="2600" b="1" dirty="0">
              <a:solidFill>
                <a:srgbClr val="0000CC"/>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295" y="3230008"/>
            <a:ext cx="2737118" cy="306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1026914" y="1474065"/>
            <a:ext cx="2837499" cy="1683373"/>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Nhiệm vụ </a:t>
            </a:r>
          </a:p>
          <a:p>
            <a:pPr algn="ctr"/>
            <a:r>
              <a:rPr lang="en-US" sz="3600" b="1">
                <a:solidFill>
                  <a:schemeClr val="bg1"/>
                </a:solidFill>
                <a:latin typeface="Times New Roman" pitchFamily="18" charset="0"/>
                <a:cs typeface="Times New Roman" pitchFamily="18" charset="0"/>
              </a:rPr>
              <a:t>cá nhân</a:t>
            </a:r>
          </a:p>
        </p:txBody>
      </p:sp>
      <p:sp>
        <p:nvSpPr>
          <p:cNvPr id="5" name="Rounded Rectangle 4"/>
          <p:cNvSpPr/>
          <p:nvPr/>
        </p:nvSpPr>
        <p:spPr>
          <a:xfrm>
            <a:off x="4612285" y="1741526"/>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7" name="TextBox 6"/>
          <p:cNvSpPr txBox="1"/>
          <p:nvPr/>
        </p:nvSpPr>
        <p:spPr>
          <a:xfrm>
            <a:off x="4510687" y="1936184"/>
            <a:ext cx="7347485" cy="1384995"/>
          </a:xfrm>
          <a:prstGeom prst="rect">
            <a:avLst/>
          </a:prstGeom>
          <a:noFill/>
        </p:spPr>
        <p:txBody>
          <a:bodyPr wrap="square" rtlCol="0">
            <a:spAutoFit/>
          </a:bodyPr>
          <a:lstStyle/>
          <a:p>
            <a:pPr lvl="0" algn="ctr"/>
            <a:r>
              <a:rPr lang="en-US" sz="2800" i="1">
                <a:solidFill>
                  <a:srgbClr val="002060"/>
                </a:solidFill>
                <a:latin typeface="Times New Roman" pitchFamily="18" charset="0"/>
                <a:cs typeface="Times New Roman" pitchFamily="18" charset="0"/>
              </a:rPr>
              <a:t>Đ</a:t>
            </a:r>
            <a:r>
              <a:rPr lang="vi-VN" sz="2800" i="1">
                <a:solidFill>
                  <a:srgbClr val="002060"/>
                </a:solidFill>
                <a:latin typeface="Times New Roman" pitchFamily="18" charset="0"/>
                <a:cs typeface="Times New Roman" pitchFamily="18" charset="0"/>
              </a:rPr>
              <a:t>ánh dấu vào các mục mà mình đạt được, xác định mức độ tự giác và trách nhiệm của bản thân trong các hoạt động lao động trong gia đình.</a:t>
            </a:r>
            <a:endParaRPr lang="vi-VN" sz="2700" i="1" dirty="0">
              <a:solidFill>
                <a:srgbClr val="002060"/>
              </a:solidFill>
              <a:latin typeface="Times New Roman" pitchFamily="18" charset="0"/>
              <a:ea typeface="Nixie One"/>
              <a:cs typeface="Times New Roman" pitchFamily="18" charset="0"/>
              <a:sym typeface="Nixie One"/>
            </a:endParaRPr>
          </a:p>
        </p:txBody>
      </p:sp>
      <p:sp>
        <p:nvSpPr>
          <p:cNvPr id="8" name="Rounded Rectangle 7"/>
          <p:cNvSpPr/>
          <p:nvPr/>
        </p:nvSpPr>
        <p:spPr>
          <a:xfrm>
            <a:off x="6957854" y="1240257"/>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1</a:t>
            </a:r>
          </a:p>
        </p:txBody>
      </p:sp>
      <p:sp>
        <p:nvSpPr>
          <p:cNvPr id="9" name="Rounded Rectangle 8"/>
          <p:cNvSpPr/>
          <p:nvPr/>
        </p:nvSpPr>
        <p:spPr>
          <a:xfrm>
            <a:off x="4612285" y="4462954"/>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0" name="TextBox 9"/>
          <p:cNvSpPr txBox="1"/>
          <p:nvPr/>
        </p:nvSpPr>
        <p:spPr>
          <a:xfrm>
            <a:off x="4767468" y="4643098"/>
            <a:ext cx="6887505" cy="1384995"/>
          </a:xfrm>
          <a:prstGeom prst="rect">
            <a:avLst/>
          </a:prstGeom>
          <a:noFill/>
        </p:spPr>
        <p:txBody>
          <a:bodyPr wrap="square" rtlCol="0">
            <a:spAutoFit/>
          </a:bodyPr>
          <a:lstStyle/>
          <a:p>
            <a:pPr lvl="0" algn="ctr"/>
            <a:r>
              <a:rPr lang="vi-VN" sz="2800" i="1">
                <a:solidFill>
                  <a:srgbClr val="002060"/>
                </a:solidFill>
                <a:latin typeface="Times New Roman" pitchFamily="18" charset="0"/>
                <a:cs typeface="Times New Roman" pitchFamily="18" charset="0"/>
              </a:rPr>
              <a:t>Hãy chia sẻ kết quả khảo sát và cảm xúc, suy nghĩ của em về sự tự giác và trách nhiệm tham gia các hoạt động lao động trong gia đình</a:t>
            </a:r>
            <a:endParaRPr lang="vi-VN" sz="2700" i="1" dirty="0">
              <a:solidFill>
                <a:srgbClr val="002060"/>
              </a:solidFill>
              <a:latin typeface="Times New Roman" pitchFamily="18" charset="0"/>
              <a:ea typeface="Nixie One"/>
              <a:cs typeface="Times New Roman" pitchFamily="18" charset="0"/>
              <a:sym typeface="Nixie One"/>
            </a:endParaRPr>
          </a:p>
        </p:txBody>
      </p:sp>
      <p:sp>
        <p:nvSpPr>
          <p:cNvPr id="11" name="Rounded Rectangle 10"/>
          <p:cNvSpPr/>
          <p:nvPr/>
        </p:nvSpPr>
        <p:spPr>
          <a:xfrm>
            <a:off x="6957854" y="3961685"/>
            <a:ext cx="2751793" cy="632868"/>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2</a:t>
            </a:r>
          </a:p>
        </p:txBody>
      </p:sp>
    </p:spTree>
    <p:extLst>
      <p:ext uri="{BB962C8B-B14F-4D97-AF65-F5344CB8AC3E}">
        <p14:creationId xmlns:p14="http://schemas.microsoft.com/office/powerpoint/2010/main" val="2859491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animBg="1"/>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4 – HOẠT ĐỘNG 1</a:t>
            </a:r>
            <a:endParaRPr lang="en-US" sz="2600" b="1" dirty="0">
              <a:solidFill>
                <a:srgbClr val="0000CC"/>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71" y="957263"/>
            <a:ext cx="7218136" cy="581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7999" y="1624388"/>
            <a:ext cx="3643085" cy="448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657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7">
            <a:alphaModFix amt="46000"/>
            <a:lum/>
          </a:blip>
          <a:srcRect/>
          <a:stretch>
            <a:fillRect/>
          </a:stretch>
        </a:blipFill>
        <a:effectLst/>
      </p:bgPr>
    </p:bg>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4 – HOẠT ĐỘNG 2</a:t>
            </a:r>
            <a:endParaRPr lang="en-US" sz="2600" b="1" dirty="0">
              <a:solidFill>
                <a:srgbClr val="0000CC"/>
              </a:solidFill>
              <a:latin typeface="Times New Roman" pitchFamily="18" charset="0"/>
              <a:cs typeface="Times New Roman" pitchFamily="18" charset="0"/>
            </a:endParaRPr>
          </a:p>
        </p:txBody>
      </p:sp>
      <p:sp>
        <p:nvSpPr>
          <p:cNvPr id="3" name="MH_Other_2"/>
          <p:cNvSpPr/>
          <p:nvPr>
            <p:custDataLst>
              <p:tags r:id="rId1"/>
            </p:custDataLst>
          </p:nvPr>
        </p:nvSpPr>
        <p:spPr bwMode="auto">
          <a:xfrm>
            <a:off x="1814474" y="1035944"/>
            <a:ext cx="632878" cy="731053"/>
          </a:xfrm>
          <a:prstGeom prst="ellipse">
            <a:avLst/>
          </a:prstGeom>
          <a:solidFill>
            <a:srgbClr val="92D05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G</a:t>
            </a:r>
            <a:endParaRPr lang="zh-CN" altLang="en-US" sz="4500" b="1" dirty="0">
              <a:solidFill>
                <a:srgbClr val="002060"/>
              </a:solidFill>
              <a:latin typeface="UVN Bach Dang Nang" pitchFamily="18" charset="0"/>
              <a:cs typeface="+mn-ea"/>
              <a:sym typeface="+mn-lt"/>
            </a:endParaRPr>
          </a:p>
        </p:txBody>
      </p:sp>
      <p:sp>
        <p:nvSpPr>
          <p:cNvPr id="4" name="MH_Other_2"/>
          <p:cNvSpPr/>
          <p:nvPr>
            <p:custDataLst>
              <p:tags r:id="rId2"/>
            </p:custDataLst>
          </p:nvPr>
        </p:nvSpPr>
        <p:spPr bwMode="auto">
          <a:xfrm>
            <a:off x="7814754" y="1056006"/>
            <a:ext cx="632877" cy="731053"/>
          </a:xfrm>
          <a:prstGeom prst="ellipse">
            <a:avLst/>
          </a:prstGeom>
          <a:solidFill>
            <a:schemeClr val="accent2">
              <a:lumMod val="40000"/>
              <a:lumOff val="6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N</a:t>
            </a:r>
            <a:endParaRPr lang="zh-CN" altLang="en-US" sz="4500" b="1" dirty="0">
              <a:solidFill>
                <a:srgbClr val="002060"/>
              </a:solidFill>
              <a:latin typeface="UVN Bach Dang Nang" pitchFamily="18" charset="0"/>
              <a:cs typeface="+mn-ea"/>
              <a:sym typeface="+mn-lt"/>
            </a:endParaRPr>
          </a:p>
        </p:txBody>
      </p:sp>
      <p:sp>
        <p:nvSpPr>
          <p:cNvPr id="5" name="MH_Other_2"/>
          <p:cNvSpPr/>
          <p:nvPr>
            <p:custDataLst>
              <p:tags r:id="rId3"/>
            </p:custDataLst>
          </p:nvPr>
        </p:nvSpPr>
        <p:spPr bwMode="auto">
          <a:xfrm>
            <a:off x="8718194" y="1034130"/>
            <a:ext cx="632877" cy="731053"/>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T</a:t>
            </a:r>
            <a:endParaRPr lang="zh-CN" altLang="en-US" sz="4500" b="1" dirty="0">
              <a:solidFill>
                <a:srgbClr val="002060"/>
              </a:solidFill>
              <a:latin typeface="UVN Bach Dang Nang" pitchFamily="18" charset="0"/>
              <a:cs typeface="+mn-ea"/>
              <a:sym typeface="+mn-lt"/>
            </a:endParaRPr>
          </a:p>
        </p:txBody>
      </p:sp>
      <p:sp>
        <p:nvSpPr>
          <p:cNvPr id="7" name="MH_Other_2"/>
          <p:cNvSpPr/>
          <p:nvPr>
            <p:custDataLst>
              <p:tags r:id="rId4"/>
            </p:custDataLst>
          </p:nvPr>
        </p:nvSpPr>
        <p:spPr bwMode="auto">
          <a:xfrm>
            <a:off x="9392729" y="1025192"/>
            <a:ext cx="632877" cy="731053"/>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R</a:t>
            </a:r>
            <a:endParaRPr lang="zh-CN" altLang="en-US" sz="4500" b="1" dirty="0">
              <a:solidFill>
                <a:srgbClr val="002060"/>
              </a:solidFill>
              <a:latin typeface="UVN Bach Dang Nang" pitchFamily="18" charset="0"/>
              <a:cs typeface="+mn-ea"/>
              <a:sym typeface="+mn-lt"/>
            </a:endParaRPr>
          </a:p>
        </p:txBody>
      </p:sp>
      <p:sp>
        <p:nvSpPr>
          <p:cNvPr id="8" name="MH_Other_2"/>
          <p:cNvSpPr/>
          <p:nvPr>
            <p:custDataLst>
              <p:tags r:id="rId5"/>
            </p:custDataLst>
          </p:nvPr>
        </p:nvSpPr>
        <p:spPr bwMode="auto">
          <a:xfrm>
            <a:off x="4897740" y="1061344"/>
            <a:ext cx="632877" cy="731053"/>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Ộ</a:t>
            </a:r>
            <a:endParaRPr lang="zh-CN" altLang="en-US" sz="4500" b="1" dirty="0">
              <a:solidFill>
                <a:srgbClr val="002060"/>
              </a:solidFill>
              <a:latin typeface="UVN Bach Dang Nang" pitchFamily="18" charset="0"/>
              <a:cs typeface="+mn-ea"/>
              <a:sym typeface="+mn-lt"/>
            </a:endParaRPr>
          </a:p>
        </p:txBody>
      </p:sp>
      <p:sp>
        <p:nvSpPr>
          <p:cNvPr id="9" name="MH_Other_2"/>
          <p:cNvSpPr/>
          <p:nvPr>
            <p:custDataLst>
              <p:tags r:id="rId6"/>
            </p:custDataLst>
          </p:nvPr>
        </p:nvSpPr>
        <p:spPr bwMode="auto">
          <a:xfrm>
            <a:off x="5572275" y="1052406"/>
            <a:ext cx="632877" cy="731053"/>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I</a:t>
            </a:r>
            <a:endParaRPr lang="zh-CN" altLang="en-US" sz="4500" b="1" dirty="0">
              <a:solidFill>
                <a:srgbClr val="002060"/>
              </a:solidFill>
              <a:latin typeface="UVN Bach Dang Nang" pitchFamily="18" charset="0"/>
              <a:cs typeface="+mn-ea"/>
              <a:sym typeface="+mn-lt"/>
            </a:endParaRPr>
          </a:p>
        </p:txBody>
      </p:sp>
      <p:grpSp>
        <p:nvGrpSpPr>
          <p:cNvPr id="10" name="组合 5"/>
          <p:cNvGrpSpPr>
            <a:grpSpLocks/>
          </p:cNvGrpSpPr>
          <p:nvPr/>
        </p:nvGrpSpPr>
        <p:grpSpPr bwMode="auto">
          <a:xfrm>
            <a:off x="2472753" y="1048644"/>
            <a:ext cx="1303399" cy="731053"/>
            <a:chOff x="3883639" y="607879"/>
            <a:chExt cx="2310364" cy="1121826"/>
          </a:xfrm>
          <a:solidFill>
            <a:srgbClr val="92D050"/>
          </a:solidFill>
        </p:grpSpPr>
        <p:sp>
          <p:nvSpPr>
            <p:cNvPr id="11" name="MH_Other_2"/>
            <p:cNvSpPr/>
            <p:nvPr>
              <p:custDataLst>
                <p:tags r:id="rId13"/>
              </p:custDataLst>
            </p:nvPr>
          </p:nvSpPr>
          <p:spPr>
            <a:xfrm>
              <a:off x="3883639" y="607879"/>
              <a:ext cx="1121818"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À</a:t>
              </a:r>
              <a:endParaRPr lang="zh-CN" altLang="en-US" sz="4500" b="1" dirty="0">
                <a:solidFill>
                  <a:srgbClr val="002060"/>
                </a:solidFill>
                <a:latin typeface="UVN Bach Dang Nang" pitchFamily="18" charset="0"/>
                <a:cs typeface="+mn-ea"/>
                <a:sym typeface="+mn-lt"/>
              </a:endParaRPr>
            </a:p>
          </p:txBody>
        </p:sp>
        <p:sp>
          <p:nvSpPr>
            <p:cNvPr id="12" name="MH_Other_2"/>
            <p:cNvSpPr/>
            <p:nvPr>
              <p:custDataLst>
                <p:tags r:id="rId14"/>
              </p:custDataLst>
            </p:nvPr>
          </p:nvSpPr>
          <p:spPr>
            <a:xfrm>
              <a:off x="5072176" y="607879"/>
              <a:ext cx="1121827" cy="1121826"/>
            </a:xfrm>
            <a:prstGeom prst="ellipse">
              <a:avLst/>
            </a:prstGeom>
            <a:grp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Y</a:t>
              </a:r>
              <a:endParaRPr lang="zh-CN" altLang="en-US" sz="4500" b="1" dirty="0">
                <a:solidFill>
                  <a:srgbClr val="002060"/>
                </a:solidFill>
                <a:latin typeface="UVN Bach Dang Nang" pitchFamily="18" charset="0"/>
                <a:cs typeface="+mn-ea"/>
                <a:sym typeface="+mn-lt"/>
              </a:endParaRPr>
            </a:p>
          </p:txBody>
        </p:sp>
      </p:grpSp>
      <p:sp>
        <p:nvSpPr>
          <p:cNvPr id="13" name="MH_Other_2"/>
          <p:cNvSpPr/>
          <p:nvPr>
            <p:custDataLst>
              <p:tags r:id="rId7"/>
            </p:custDataLst>
          </p:nvPr>
        </p:nvSpPr>
        <p:spPr bwMode="auto">
          <a:xfrm>
            <a:off x="4258556" y="1049968"/>
            <a:ext cx="632877" cy="731053"/>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H</a:t>
            </a:r>
            <a:endParaRPr lang="zh-CN" altLang="en-US" sz="4500" b="1" dirty="0">
              <a:solidFill>
                <a:srgbClr val="002060"/>
              </a:solidFill>
              <a:latin typeface="UVN Bach Dang Nang" pitchFamily="18" charset="0"/>
              <a:cs typeface="+mn-ea"/>
              <a:sym typeface="+mn-lt"/>
            </a:endParaRPr>
          </a:p>
        </p:txBody>
      </p:sp>
      <p:sp>
        <p:nvSpPr>
          <p:cNvPr id="14" name="MH_Other_2"/>
          <p:cNvSpPr/>
          <p:nvPr>
            <p:custDataLst>
              <p:tags r:id="rId8"/>
            </p:custDataLst>
          </p:nvPr>
        </p:nvSpPr>
        <p:spPr bwMode="auto">
          <a:xfrm>
            <a:off x="7181877" y="1061344"/>
            <a:ext cx="632877" cy="731053"/>
          </a:xfrm>
          <a:prstGeom prst="ellipse">
            <a:avLst/>
          </a:prstGeom>
          <a:solidFill>
            <a:schemeClr val="accent2">
              <a:lumMod val="40000"/>
              <a:lumOff val="6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À</a:t>
            </a:r>
            <a:endParaRPr lang="zh-CN" altLang="en-US" sz="4500" b="1" dirty="0">
              <a:solidFill>
                <a:srgbClr val="002060"/>
              </a:solidFill>
              <a:latin typeface="UVN Bach Dang Nang" pitchFamily="18" charset="0"/>
              <a:cs typeface="+mn-ea"/>
              <a:sym typeface="+mn-lt"/>
            </a:endParaRPr>
          </a:p>
        </p:txBody>
      </p:sp>
      <p:sp>
        <p:nvSpPr>
          <p:cNvPr id="15" name="MH_Other_2"/>
          <p:cNvSpPr/>
          <p:nvPr>
            <p:custDataLst>
              <p:tags r:id="rId9"/>
            </p:custDataLst>
          </p:nvPr>
        </p:nvSpPr>
        <p:spPr bwMode="auto">
          <a:xfrm>
            <a:off x="6549000" y="1054101"/>
            <a:ext cx="632877" cy="731053"/>
          </a:xfrm>
          <a:prstGeom prst="ellipse">
            <a:avLst/>
          </a:prstGeom>
          <a:solidFill>
            <a:schemeClr val="accent2">
              <a:lumMod val="40000"/>
              <a:lumOff val="6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B</a:t>
            </a:r>
            <a:endParaRPr lang="zh-CN" altLang="en-US" sz="4500" b="1" dirty="0">
              <a:solidFill>
                <a:srgbClr val="002060"/>
              </a:solidFill>
              <a:latin typeface="UVN Bach Dang Nang" pitchFamily="18" charset="0"/>
              <a:cs typeface="+mn-ea"/>
              <a:sym typeface="+mn-lt"/>
            </a:endParaRPr>
          </a:p>
        </p:txBody>
      </p:sp>
      <p:sp>
        <p:nvSpPr>
          <p:cNvPr id="16" name="MH_Other_2"/>
          <p:cNvSpPr/>
          <p:nvPr>
            <p:custDataLst>
              <p:tags r:id="rId10"/>
            </p:custDataLst>
          </p:nvPr>
        </p:nvSpPr>
        <p:spPr bwMode="auto">
          <a:xfrm>
            <a:off x="1181596" y="1025191"/>
            <a:ext cx="632878" cy="731053"/>
          </a:xfrm>
          <a:prstGeom prst="ellipse">
            <a:avLst/>
          </a:prstGeom>
          <a:solidFill>
            <a:srgbClr val="92D05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N</a:t>
            </a:r>
            <a:endParaRPr lang="zh-CN" altLang="en-US" sz="4500" b="1" dirty="0">
              <a:solidFill>
                <a:srgbClr val="002060"/>
              </a:solidFill>
              <a:latin typeface="UVN Bach Dang Nang" pitchFamily="18" charset="0"/>
              <a:cs typeface="+mn-ea"/>
              <a:sym typeface="+mn-lt"/>
            </a:endParaRPr>
          </a:p>
        </p:txBody>
      </p:sp>
      <p:sp>
        <p:nvSpPr>
          <p:cNvPr id="17" name="MH_Other_2"/>
          <p:cNvSpPr/>
          <p:nvPr>
            <p:custDataLst>
              <p:tags r:id="rId11"/>
            </p:custDataLst>
          </p:nvPr>
        </p:nvSpPr>
        <p:spPr bwMode="auto">
          <a:xfrm>
            <a:off x="10029477" y="1061344"/>
            <a:ext cx="632877" cy="731053"/>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Ò</a:t>
            </a:r>
            <a:endParaRPr lang="zh-CN" altLang="en-US" sz="4500" b="1" dirty="0">
              <a:solidFill>
                <a:srgbClr val="002060"/>
              </a:solidFill>
              <a:latin typeface="UVN Bach Dang Nang" pitchFamily="18" charset="0"/>
              <a:cs typeface="+mn-ea"/>
              <a:sym typeface="+mn-lt"/>
            </a:endParaRPr>
          </a:p>
        </p:txBody>
      </p:sp>
      <p:sp>
        <p:nvSpPr>
          <p:cNvPr id="18" name="MH_Other_2"/>
          <p:cNvSpPr/>
          <p:nvPr>
            <p:custDataLst>
              <p:tags r:id="rId12"/>
            </p:custDataLst>
          </p:nvPr>
        </p:nvSpPr>
        <p:spPr bwMode="auto">
          <a:xfrm>
            <a:off x="10704012" y="1052406"/>
            <a:ext cx="632877" cy="731053"/>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N</a:t>
            </a:r>
            <a:endParaRPr lang="zh-CN" altLang="en-US" sz="4500" b="1" dirty="0">
              <a:solidFill>
                <a:srgbClr val="002060"/>
              </a:solidFill>
              <a:latin typeface="UVN Bach Dang Nang" pitchFamily="18" charset="0"/>
              <a:cs typeface="+mn-ea"/>
              <a:sym typeface="+mn-lt"/>
            </a:endParaRPr>
          </a:p>
        </p:txBody>
      </p:sp>
      <p:pic>
        <p:nvPicPr>
          <p:cNvPr id="8195"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99893" y="2390303"/>
            <a:ext cx="3612938" cy="371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9"/>
          <p:cNvGrpSpPr/>
          <p:nvPr/>
        </p:nvGrpSpPr>
        <p:grpSpPr>
          <a:xfrm>
            <a:off x="8418287" y="2390303"/>
            <a:ext cx="3470146" cy="3936216"/>
            <a:chOff x="346460" y="1436293"/>
            <a:chExt cx="3060612" cy="2863649"/>
          </a:xfrm>
        </p:grpSpPr>
        <p:sp>
          <p:nvSpPr>
            <p:cNvPr id="21" name="Rectangle 20"/>
            <p:cNvSpPr/>
            <p:nvPr/>
          </p:nvSpPr>
          <p:spPr>
            <a:xfrm>
              <a:off x="346460" y="1436293"/>
              <a:ext cx="3060612" cy="2719633"/>
            </a:xfrm>
            <a:prstGeom prst="rect">
              <a:avLst/>
            </a:prstGeom>
            <a:solidFill>
              <a:schemeClr val="accent2">
                <a:lumMod val="60000"/>
                <a:lumOff val="4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22" name="Group 21"/>
            <p:cNvGrpSpPr/>
            <p:nvPr/>
          </p:nvGrpSpPr>
          <p:grpSpPr>
            <a:xfrm>
              <a:off x="500079" y="1652317"/>
              <a:ext cx="2769645" cy="2647625"/>
              <a:chOff x="500079" y="1652317"/>
              <a:chExt cx="2769645" cy="2647625"/>
            </a:xfrm>
          </p:grpSpPr>
          <p:sp>
            <p:nvSpPr>
              <p:cNvPr id="23" name="Rectangle 22"/>
              <p:cNvSpPr/>
              <p:nvPr/>
            </p:nvSpPr>
            <p:spPr>
              <a:xfrm>
                <a:off x="500079"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000" b="1">
                  <a:solidFill>
                    <a:srgbClr val="002060"/>
                  </a:solidFill>
                  <a:latin typeface="Times New Roman" pitchFamily="18" charset="0"/>
                  <a:cs typeface="Times New Roman" pitchFamily="18" charset="0"/>
                </a:endParaRPr>
              </a:p>
            </p:txBody>
          </p:sp>
          <p:sp>
            <p:nvSpPr>
              <p:cNvPr id="24" name="Rectangle 23"/>
              <p:cNvSpPr/>
              <p:nvPr/>
            </p:nvSpPr>
            <p:spPr>
              <a:xfrm>
                <a:off x="535353" y="1729730"/>
                <a:ext cx="2622290" cy="419835"/>
              </a:xfrm>
              <a:prstGeom prst="rect">
                <a:avLst/>
              </a:prstGeom>
            </p:spPr>
            <p:txBody>
              <a:bodyPr wrap="square">
                <a:spAutoFit/>
              </a:bodyPr>
              <a:lstStyle/>
              <a:p>
                <a:pPr algn="just">
                  <a:lnSpc>
                    <a:spcPct val="150000"/>
                  </a:lnSpc>
                </a:pPr>
                <a:endParaRPr lang="en-US" sz="2000" b="1">
                  <a:solidFill>
                    <a:srgbClr val="002060"/>
                  </a:solidFill>
                  <a:latin typeface="Times New Roman" pitchFamily="18" charset="0"/>
                  <a:cs typeface="Times New Roman" pitchFamily="18" charset="0"/>
                </a:endParaRPr>
              </a:p>
            </p:txBody>
          </p:sp>
        </p:grpSp>
      </p:grpSp>
      <p:sp>
        <p:nvSpPr>
          <p:cNvPr id="25" name="Rectangle 24"/>
          <p:cNvSpPr/>
          <p:nvPr/>
        </p:nvSpPr>
        <p:spPr>
          <a:xfrm>
            <a:off x="8585202" y="3056816"/>
            <a:ext cx="3136315" cy="2862322"/>
          </a:xfrm>
          <a:prstGeom prst="rect">
            <a:avLst/>
          </a:prstGeom>
        </p:spPr>
        <p:txBody>
          <a:bodyPr wrap="square">
            <a:spAutoFit/>
          </a:bodyPr>
          <a:lstStyle/>
          <a:p>
            <a:pPr algn="ctr"/>
            <a:r>
              <a:rPr lang="vi-VN" sz="3000" b="1" i="1">
                <a:solidFill>
                  <a:srgbClr val="002060"/>
                </a:solidFill>
                <a:latin typeface="Times New Roman" pitchFamily="18" charset="0"/>
                <a:cs typeface="Times New Roman" pitchFamily="18" charset="0"/>
              </a:rPr>
              <a:t>Mỗi nhóm sẽ cùng nhau chia sẻ về những kết quả tham gia các hoạt động lao động trong gia đình</a:t>
            </a:r>
            <a:endParaRPr lang="en-US" sz="3000" b="1" i="1">
              <a:solidFill>
                <a:srgbClr val="002060"/>
              </a:solidFill>
              <a:latin typeface="Times New Roman" pitchFamily="18" charset="0"/>
              <a:cs typeface="Times New Roman" pitchFamily="18" charset="0"/>
            </a:endParaRPr>
          </a:p>
        </p:txBody>
      </p:sp>
      <p:grpSp>
        <p:nvGrpSpPr>
          <p:cNvPr id="26" name="Group 25"/>
          <p:cNvGrpSpPr/>
          <p:nvPr/>
        </p:nvGrpSpPr>
        <p:grpSpPr>
          <a:xfrm>
            <a:off x="4659087" y="2390303"/>
            <a:ext cx="3439895" cy="3940109"/>
            <a:chOff x="373140" y="1436293"/>
            <a:chExt cx="3033931" cy="2863649"/>
          </a:xfrm>
        </p:grpSpPr>
        <p:sp>
          <p:nvSpPr>
            <p:cNvPr id="27" name="Rectangle 26"/>
            <p:cNvSpPr/>
            <p:nvPr/>
          </p:nvSpPr>
          <p:spPr>
            <a:xfrm>
              <a:off x="373140" y="1436293"/>
              <a:ext cx="3033931" cy="2719633"/>
            </a:xfrm>
            <a:prstGeom prst="rect">
              <a:avLst/>
            </a:prstGeom>
            <a:solidFill>
              <a:schemeClr val="accent1">
                <a:lumMod val="60000"/>
                <a:lumOff val="4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a:p>
          </p:txBody>
        </p:sp>
        <p:grpSp>
          <p:nvGrpSpPr>
            <p:cNvPr id="28" name="Group 27"/>
            <p:cNvGrpSpPr/>
            <p:nvPr/>
          </p:nvGrpSpPr>
          <p:grpSpPr>
            <a:xfrm>
              <a:off x="500079" y="1652317"/>
              <a:ext cx="2769645" cy="2647625"/>
              <a:chOff x="500079" y="1652317"/>
              <a:chExt cx="2769645" cy="2647625"/>
            </a:xfrm>
          </p:grpSpPr>
          <p:sp>
            <p:nvSpPr>
              <p:cNvPr id="29" name="Rectangle 28"/>
              <p:cNvSpPr/>
              <p:nvPr/>
            </p:nvSpPr>
            <p:spPr>
              <a:xfrm>
                <a:off x="500079"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000" b="1">
                  <a:solidFill>
                    <a:srgbClr val="002060"/>
                  </a:solidFill>
                  <a:latin typeface="Times New Roman" pitchFamily="18" charset="0"/>
                  <a:cs typeface="Times New Roman" pitchFamily="18" charset="0"/>
                </a:endParaRPr>
              </a:p>
            </p:txBody>
          </p:sp>
          <p:sp>
            <p:nvSpPr>
              <p:cNvPr id="30" name="Rectangle 29"/>
              <p:cNvSpPr/>
              <p:nvPr/>
            </p:nvSpPr>
            <p:spPr>
              <a:xfrm>
                <a:off x="535353" y="1729730"/>
                <a:ext cx="2622290" cy="419835"/>
              </a:xfrm>
              <a:prstGeom prst="rect">
                <a:avLst/>
              </a:prstGeom>
            </p:spPr>
            <p:txBody>
              <a:bodyPr wrap="square">
                <a:spAutoFit/>
              </a:bodyPr>
              <a:lstStyle/>
              <a:p>
                <a:pPr algn="just">
                  <a:lnSpc>
                    <a:spcPct val="150000"/>
                  </a:lnSpc>
                </a:pPr>
                <a:endParaRPr lang="en-US" sz="2000" b="1">
                  <a:solidFill>
                    <a:srgbClr val="002060"/>
                  </a:solidFill>
                  <a:latin typeface="Times New Roman" pitchFamily="18" charset="0"/>
                  <a:cs typeface="Times New Roman" pitchFamily="18" charset="0"/>
                </a:endParaRPr>
              </a:p>
            </p:txBody>
          </p:sp>
        </p:grpSp>
      </p:grpSp>
      <p:sp>
        <p:nvSpPr>
          <p:cNvPr id="31" name="Rectangle 30"/>
          <p:cNvSpPr/>
          <p:nvPr/>
        </p:nvSpPr>
        <p:spPr>
          <a:xfrm>
            <a:off x="4858374" y="2953826"/>
            <a:ext cx="3136315" cy="3293209"/>
          </a:xfrm>
          <a:prstGeom prst="rect">
            <a:avLst/>
          </a:prstGeom>
        </p:spPr>
        <p:txBody>
          <a:bodyPr wrap="square">
            <a:spAutoFit/>
          </a:bodyPr>
          <a:lstStyle/>
          <a:p>
            <a:pPr algn="ctr"/>
            <a:r>
              <a:rPr lang="vi-VN" sz="2600" b="1" i="1">
                <a:solidFill>
                  <a:srgbClr val="002060"/>
                </a:solidFill>
                <a:latin typeface="Times New Roman" pitchFamily="18" charset="0"/>
                <a:cs typeface="Times New Roman" pitchFamily="18" charset="0"/>
              </a:rPr>
              <a:t>Em hãy tìm và thực hiện những hoạt động lao động ở gia đình phù hợp với lứa tuổi, góp phần giảm chi phí sinh hoạt, gia tăng thu nhập cho gia đình</a:t>
            </a:r>
            <a:endParaRPr lang="en-US" sz="2600" b="1" i="1">
              <a:solidFill>
                <a:srgbClr val="002060"/>
              </a:solidFill>
              <a:latin typeface="Times New Roman" pitchFamily="18" charset="0"/>
              <a:cs typeface="Times New Roman" pitchFamily="18" charset="0"/>
            </a:endParaRPr>
          </a:p>
        </p:txBody>
      </p:sp>
      <p:sp>
        <p:nvSpPr>
          <p:cNvPr id="32" name="Rounded Rectangle 31"/>
          <p:cNvSpPr/>
          <p:nvPr/>
        </p:nvSpPr>
        <p:spPr>
          <a:xfrm>
            <a:off x="4873932" y="2119325"/>
            <a:ext cx="3010204" cy="82234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solidFill>
                  <a:schemeClr val="bg1"/>
                </a:solidFill>
                <a:latin typeface="Times New Roman" pitchFamily="18" charset="0"/>
                <a:cs typeface="Times New Roman" pitchFamily="18" charset="0"/>
              </a:rPr>
              <a:t>Câu 1</a:t>
            </a:r>
            <a:endParaRPr lang="en-US" sz="3400" b="1" dirty="0">
              <a:solidFill>
                <a:schemeClr val="bg1"/>
              </a:solidFill>
              <a:latin typeface="Times New Roman" pitchFamily="18" charset="0"/>
              <a:cs typeface="Times New Roman" pitchFamily="18" charset="0"/>
            </a:endParaRPr>
          </a:p>
        </p:txBody>
      </p:sp>
      <p:sp>
        <p:nvSpPr>
          <p:cNvPr id="33" name="Rounded Rectangle 32"/>
          <p:cNvSpPr/>
          <p:nvPr/>
        </p:nvSpPr>
        <p:spPr>
          <a:xfrm>
            <a:off x="8679545" y="2119325"/>
            <a:ext cx="3010204" cy="82234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solidFill>
                  <a:schemeClr val="bg1"/>
                </a:solidFill>
                <a:latin typeface="Times New Roman" pitchFamily="18" charset="0"/>
                <a:cs typeface="Times New Roman" pitchFamily="18" charset="0"/>
              </a:rPr>
              <a:t>Câu 2</a:t>
            </a:r>
            <a:endParaRPr lang="en-US" sz="3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44168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circle(in)">
                                      <p:cBhvr>
                                        <p:cTn id="48" dur="2000"/>
                                        <p:tgtEl>
                                          <p:spTgt spid="26"/>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circle(in)">
                                      <p:cBhvr>
                                        <p:cTn id="51" dur="2000"/>
                                        <p:tgtEl>
                                          <p:spTgt spid="31"/>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circle(in)">
                                      <p:cBhvr>
                                        <p:cTn id="54" dur="20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circle(in)">
                                      <p:cBhvr>
                                        <p:cTn id="59" dur="2000"/>
                                        <p:tgtEl>
                                          <p:spTgt spid="20"/>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circle(in)">
                                      <p:cBhvr>
                                        <p:cTn id="62" dur="2000"/>
                                        <p:tgtEl>
                                          <p:spTgt spid="25"/>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circle(in)">
                                      <p:cBhvr>
                                        <p:cTn id="65"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3" grpId="0" animBg="1"/>
      <p:bldP spid="14" grpId="0" animBg="1"/>
      <p:bldP spid="15" grpId="0" animBg="1"/>
      <p:bldP spid="16" grpId="0" animBg="1"/>
      <p:bldP spid="17" grpId="0" animBg="1"/>
      <p:bldP spid="18" grpId="0" animBg="1"/>
      <p:bldP spid="25" grpId="0"/>
      <p:bldP spid="31" grpId="0"/>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4 – HOẠT ĐỘNG 2</a:t>
            </a:r>
            <a:endParaRPr lang="en-US" sz="2600" b="1" dirty="0">
              <a:solidFill>
                <a:srgbClr val="0000CC"/>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A8B2BBF6-248A-4D00-91AF-40C4D5AC3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912"/>
          <a:stretch/>
        </p:blipFill>
        <p:spPr>
          <a:xfrm flipH="1">
            <a:off x="832513" y="837532"/>
            <a:ext cx="11359486" cy="1296067"/>
          </a:xfrm>
          <a:prstGeom prst="rect">
            <a:avLst/>
          </a:prstGeom>
        </p:spPr>
      </p:pic>
      <p:sp>
        <p:nvSpPr>
          <p:cNvPr id="4" name="TextBox 3">
            <a:extLst>
              <a:ext uri="{FF2B5EF4-FFF2-40B4-BE49-F238E27FC236}">
                <a16:creationId xmlns:a16="http://schemas.microsoft.com/office/drawing/2014/main" id="{23E28E47-60F9-423C-B866-1FA8E553999F}"/>
              </a:ext>
            </a:extLst>
          </p:cNvPr>
          <p:cNvSpPr txBox="1"/>
          <p:nvPr/>
        </p:nvSpPr>
        <p:spPr>
          <a:xfrm>
            <a:off x="1146412" y="997471"/>
            <a:ext cx="10372297" cy="954107"/>
          </a:xfrm>
          <a:prstGeom prst="rect">
            <a:avLst/>
          </a:prstGeom>
          <a:noFill/>
        </p:spPr>
        <p:txBody>
          <a:bodyPr wrap="square" rtlCol="0">
            <a:spAutoFit/>
          </a:bodyPr>
          <a:lstStyle/>
          <a:p>
            <a:pPr lvl="0" algn="ctr">
              <a:defRPr/>
            </a:pPr>
            <a:r>
              <a:rPr lang="vi-VN" sz="2800" b="1">
                <a:solidFill>
                  <a:srgbClr val="FF0000"/>
                </a:solidFill>
                <a:latin typeface="Times New Roman" pitchFamily="18" charset="0"/>
                <a:cs typeface="Times New Roman" pitchFamily="18" charset="0"/>
              </a:rPr>
              <a:t>Những hoạt động lao động ở gia đình phù hợp với lứa tuổi, giúp tăng thu nhập gia đình</a:t>
            </a:r>
            <a:endParaRPr kumimoji="0" lang="x-none"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30" name="Line 11"/>
          <p:cNvSpPr>
            <a:spLocks noChangeShapeType="1"/>
          </p:cNvSpPr>
          <p:nvPr/>
        </p:nvSpPr>
        <p:spPr bwMode="auto">
          <a:xfrm flipV="1">
            <a:off x="1058464" y="2898948"/>
            <a:ext cx="4790792"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1" name="Rectangle 30"/>
          <p:cNvSpPr/>
          <p:nvPr/>
        </p:nvSpPr>
        <p:spPr>
          <a:xfrm>
            <a:off x="1204468" y="2370174"/>
            <a:ext cx="4877017"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Làm đồ thủ công để bán</a:t>
            </a:r>
          </a:p>
        </p:txBody>
      </p:sp>
      <p:sp>
        <p:nvSpPr>
          <p:cNvPr id="32" name="Sun 31"/>
          <p:cNvSpPr/>
          <p:nvPr/>
        </p:nvSpPr>
        <p:spPr>
          <a:xfrm>
            <a:off x="585341" y="2370174"/>
            <a:ext cx="473123" cy="504021"/>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ine 11"/>
          <p:cNvSpPr>
            <a:spLocks noChangeShapeType="1"/>
          </p:cNvSpPr>
          <p:nvPr/>
        </p:nvSpPr>
        <p:spPr bwMode="auto">
          <a:xfrm flipV="1">
            <a:off x="7043435" y="2891694"/>
            <a:ext cx="4790792"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4" name="Rectangle 33"/>
          <p:cNvSpPr/>
          <p:nvPr/>
        </p:nvSpPr>
        <p:spPr>
          <a:xfrm>
            <a:off x="7189439" y="2362920"/>
            <a:ext cx="4877017"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Chăn nuôi gia cầm, gia súc</a:t>
            </a:r>
            <a:endParaRPr lang="en-US" sz="2200" b="1">
              <a:solidFill>
                <a:srgbClr val="002060"/>
              </a:solidFill>
              <a:latin typeface="Times New Roman" pitchFamily="18" charset="0"/>
              <a:cs typeface="Times New Roman" pitchFamily="18" charset="0"/>
            </a:endParaRPr>
          </a:p>
        </p:txBody>
      </p:sp>
      <p:sp>
        <p:nvSpPr>
          <p:cNvPr id="35" name="Sun 34"/>
          <p:cNvSpPr/>
          <p:nvPr/>
        </p:nvSpPr>
        <p:spPr>
          <a:xfrm>
            <a:off x="6570312" y="2362920"/>
            <a:ext cx="473123" cy="504021"/>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ine 11"/>
          <p:cNvSpPr>
            <a:spLocks noChangeShapeType="1"/>
          </p:cNvSpPr>
          <p:nvPr/>
        </p:nvSpPr>
        <p:spPr bwMode="auto">
          <a:xfrm flipV="1">
            <a:off x="1058464" y="4038322"/>
            <a:ext cx="4790792"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7" name="Rectangle 36"/>
          <p:cNvSpPr/>
          <p:nvPr/>
        </p:nvSpPr>
        <p:spPr>
          <a:xfrm>
            <a:off x="1204468" y="3509548"/>
            <a:ext cx="4877017"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Tự sửa chữa </a:t>
            </a:r>
            <a:r>
              <a:rPr lang="en-US" sz="2200" b="1">
                <a:solidFill>
                  <a:srgbClr val="002060"/>
                </a:solidFill>
                <a:latin typeface="Times New Roman" pitchFamily="18" charset="0"/>
                <a:cs typeface="Times New Roman" pitchFamily="18" charset="0"/>
              </a:rPr>
              <a:t>1 số </a:t>
            </a:r>
            <a:r>
              <a:rPr lang="vi-VN" sz="2200" b="1">
                <a:solidFill>
                  <a:srgbClr val="002060"/>
                </a:solidFill>
                <a:latin typeface="Times New Roman" pitchFamily="18" charset="0"/>
                <a:cs typeface="Times New Roman" pitchFamily="18" charset="0"/>
              </a:rPr>
              <a:t>đồ dùng trong nhà.</a:t>
            </a:r>
            <a:endParaRPr lang="en-US" sz="2200" b="1">
              <a:solidFill>
                <a:srgbClr val="002060"/>
              </a:solidFill>
              <a:latin typeface="Times New Roman" pitchFamily="18" charset="0"/>
              <a:cs typeface="Times New Roman" pitchFamily="18" charset="0"/>
            </a:endParaRPr>
          </a:p>
        </p:txBody>
      </p:sp>
      <p:sp>
        <p:nvSpPr>
          <p:cNvPr id="38" name="Sun 37"/>
          <p:cNvSpPr/>
          <p:nvPr/>
        </p:nvSpPr>
        <p:spPr>
          <a:xfrm>
            <a:off x="585341" y="3509548"/>
            <a:ext cx="473123" cy="504021"/>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ine 11"/>
          <p:cNvSpPr>
            <a:spLocks noChangeShapeType="1"/>
          </p:cNvSpPr>
          <p:nvPr/>
        </p:nvSpPr>
        <p:spPr bwMode="auto">
          <a:xfrm flipV="1">
            <a:off x="7043435" y="4031068"/>
            <a:ext cx="4790792"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0" name="Rectangle 39"/>
          <p:cNvSpPr/>
          <p:nvPr/>
        </p:nvSpPr>
        <p:spPr>
          <a:xfrm>
            <a:off x="7189439" y="3502294"/>
            <a:ext cx="4877017"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Trồng hoa, rau củ quả theo mùa.</a:t>
            </a:r>
          </a:p>
        </p:txBody>
      </p:sp>
      <p:sp>
        <p:nvSpPr>
          <p:cNvPr id="41" name="Sun 40"/>
          <p:cNvSpPr/>
          <p:nvPr/>
        </p:nvSpPr>
        <p:spPr>
          <a:xfrm>
            <a:off x="6570312" y="3502294"/>
            <a:ext cx="473123" cy="504021"/>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ine 11"/>
          <p:cNvSpPr>
            <a:spLocks noChangeShapeType="1"/>
          </p:cNvSpPr>
          <p:nvPr/>
        </p:nvSpPr>
        <p:spPr bwMode="auto">
          <a:xfrm flipV="1">
            <a:off x="1093888" y="5155922"/>
            <a:ext cx="4790792"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3" name="Rectangle 42"/>
          <p:cNvSpPr/>
          <p:nvPr/>
        </p:nvSpPr>
        <p:spPr>
          <a:xfrm>
            <a:off x="1239892" y="4627148"/>
            <a:ext cx="4877017"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Làm nghề phụ gia đình</a:t>
            </a:r>
            <a:endParaRPr lang="en-US" sz="2200" b="1">
              <a:solidFill>
                <a:srgbClr val="002060"/>
              </a:solidFill>
              <a:latin typeface="Times New Roman" pitchFamily="18" charset="0"/>
              <a:cs typeface="Times New Roman" pitchFamily="18" charset="0"/>
            </a:endParaRPr>
          </a:p>
        </p:txBody>
      </p:sp>
      <p:sp>
        <p:nvSpPr>
          <p:cNvPr id="44" name="Sun 43"/>
          <p:cNvSpPr/>
          <p:nvPr/>
        </p:nvSpPr>
        <p:spPr>
          <a:xfrm>
            <a:off x="620765" y="4627148"/>
            <a:ext cx="473123" cy="504021"/>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ine 11"/>
          <p:cNvSpPr>
            <a:spLocks noChangeShapeType="1"/>
          </p:cNvSpPr>
          <p:nvPr/>
        </p:nvSpPr>
        <p:spPr bwMode="auto">
          <a:xfrm flipV="1">
            <a:off x="7078859" y="5148668"/>
            <a:ext cx="4790792"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6" name="Rectangle 45"/>
          <p:cNvSpPr/>
          <p:nvPr/>
        </p:nvSpPr>
        <p:spPr>
          <a:xfrm>
            <a:off x="7224863" y="4619894"/>
            <a:ext cx="4877017"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Phụ giúp công việc kinh doanh</a:t>
            </a:r>
            <a:endParaRPr lang="en-US" sz="2200" b="1">
              <a:solidFill>
                <a:srgbClr val="002060"/>
              </a:solidFill>
              <a:latin typeface="Times New Roman" pitchFamily="18" charset="0"/>
              <a:cs typeface="Times New Roman" pitchFamily="18" charset="0"/>
            </a:endParaRPr>
          </a:p>
        </p:txBody>
      </p:sp>
      <p:sp>
        <p:nvSpPr>
          <p:cNvPr id="47" name="Sun 46"/>
          <p:cNvSpPr/>
          <p:nvPr/>
        </p:nvSpPr>
        <p:spPr>
          <a:xfrm>
            <a:off x="6605736" y="4619894"/>
            <a:ext cx="473123" cy="504021"/>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ine 11"/>
          <p:cNvSpPr>
            <a:spLocks noChangeShapeType="1"/>
          </p:cNvSpPr>
          <p:nvPr/>
        </p:nvSpPr>
        <p:spPr bwMode="auto">
          <a:xfrm flipV="1">
            <a:off x="1093888" y="6425922"/>
            <a:ext cx="4790792"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49" name="Rectangle 48"/>
          <p:cNvSpPr/>
          <p:nvPr/>
        </p:nvSpPr>
        <p:spPr>
          <a:xfrm>
            <a:off x="1239892" y="5650410"/>
            <a:ext cx="4877017" cy="769441"/>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Thanh lý quần áo, đồ dùng không sử dụng đến</a:t>
            </a:r>
            <a:endParaRPr lang="en-US" sz="2200" b="1">
              <a:solidFill>
                <a:srgbClr val="002060"/>
              </a:solidFill>
              <a:latin typeface="Times New Roman" pitchFamily="18" charset="0"/>
              <a:cs typeface="Times New Roman" pitchFamily="18" charset="0"/>
            </a:endParaRPr>
          </a:p>
        </p:txBody>
      </p:sp>
      <p:sp>
        <p:nvSpPr>
          <p:cNvPr id="50" name="Sun 49"/>
          <p:cNvSpPr/>
          <p:nvPr/>
        </p:nvSpPr>
        <p:spPr>
          <a:xfrm>
            <a:off x="620765" y="5737494"/>
            <a:ext cx="473123" cy="504021"/>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ine 11"/>
          <p:cNvSpPr>
            <a:spLocks noChangeShapeType="1"/>
          </p:cNvSpPr>
          <p:nvPr/>
        </p:nvSpPr>
        <p:spPr bwMode="auto">
          <a:xfrm flipV="1">
            <a:off x="7078859" y="6346098"/>
            <a:ext cx="4790792"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52" name="Rectangle 51"/>
          <p:cNvSpPr/>
          <p:nvPr/>
        </p:nvSpPr>
        <p:spPr>
          <a:xfrm>
            <a:off x="7224863" y="5817324"/>
            <a:ext cx="4877017" cy="430887"/>
          </a:xfrm>
          <a:prstGeom prst="rect">
            <a:avLst/>
          </a:prstGeom>
        </p:spPr>
        <p:txBody>
          <a:bodyPr wrap="square">
            <a:spAutoFit/>
          </a:bodyPr>
          <a:lstStyle/>
          <a:p>
            <a:r>
              <a:rPr lang="vi-VN" sz="2200" b="1">
                <a:solidFill>
                  <a:srgbClr val="002060"/>
                </a:solidFill>
                <a:latin typeface="Times New Roman" pitchFamily="18" charset="0"/>
                <a:cs typeface="Times New Roman" pitchFamily="18" charset="0"/>
              </a:rPr>
              <a:t>Bảo quản tốt đồ dùng trong gia đình</a:t>
            </a:r>
          </a:p>
        </p:txBody>
      </p:sp>
      <p:sp>
        <p:nvSpPr>
          <p:cNvPr id="53" name="Sun 52"/>
          <p:cNvSpPr/>
          <p:nvPr/>
        </p:nvSpPr>
        <p:spPr>
          <a:xfrm>
            <a:off x="6605736" y="5817324"/>
            <a:ext cx="473123" cy="504021"/>
          </a:xfrm>
          <a:prstGeom prst="su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544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arn(inVertical)">
                                      <p:cBhvr>
                                        <p:cTn id="18" dur="500"/>
                                        <p:tgtEl>
                                          <p:spTgt spid="3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barn(inVertical)">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arn(inVertical)">
                                      <p:cBhvr>
                                        <p:cTn id="40" dur="500"/>
                                        <p:tgtEl>
                                          <p:spTgt spid="3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arn(inVertical)">
                                      <p:cBhvr>
                                        <p:cTn id="43" dur="500"/>
                                        <p:tgtEl>
                                          <p:spTgt spid="4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barn(inVertical)">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inVertical)">
                                      <p:cBhvr>
                                        <p:cTn id="51" dur="500"/>
                                        <p:tgtEl>
                                          <p:spTgt spid="4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barn(inVertical)">
                                      <p:cBhvr>
                                        <p:cTn id="54" dur="500"/>
                                        <p:tgtEl>
                                          <p:spTgt spid="4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barn(inVertical)">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arn(inVertical)">
                                      <p:cBhvr>
                                        <p:cTn id="62" dur="500"/>
                                        <p:tgtEl>
                                          <p:spTgt spid="45"/>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barn(inVertical)">
                                      <p:cBhvr>
                                        <p:cTn id="65" dur="500"/>
                                        <p:tgtEl>
                                          <p:spTgt spid="46"/>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barn(inVertical)">
                                      <p:cBhvr>
                                        <p:cTn id="68" dur="500"/>
                                        <p:tgtEl>
                                          <p:spTgt spid="47"/>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barn(inVertical)">
                                      <p:cBhvr>
                                        <p:cTn id="73" dur="500"/>
                                        <p:tgtEl>
                                          <p:spTgt spid="48"/>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barn(inVertical)">
                                      <p:cBhvr>
                                        <p:cTn id="76" dur="500"/>
                                        <p:tgtEl>
                                          <p:spTgt spid="49"/>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barn(inVertical)">
                                      <p:cBhvr>
                                        <p:cTn id="79" dur="500"/>
                                        <p:tgtEl>
                                          <p:spTgt spid="50"/>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inVertical)">
                                      <p:cBhvr>
                                        <p:cTn id="84" dur="500"/>
                                        <p:tgtEl>
                                          <p:spTgt spid="51"/>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barn(inVertical)">
                                      <p:cBhvr>
                                        <p:cTn id="87" dur="500"/>
                                        <p:tgtEl>
                                          <p:spTgt spid="52"/>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barn(inVertical)">
                                      <p:cBhvr>
                                        <p:cTn id="9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animBg="1"/>
      <p:bldP spid="33" grpId="0" animBg="1"/>
      <p:bldP spid="34" grpId="0"/>
      <p:bldP spid="35" grpId="0" animBg="1"/>
      <p:bldP spid="36" grpId="0" animBg="1"/>
      <p:bldP spid="37" grpId="0"/>
      <p:bldP spid="38" grpId="0" animBg="1"/>
      <p:bldP spid="39" grpId="0" animBg="1"/>
      <p:bldP spid="40" grpId="0"/>
      <p:bldP spid="41" grpId="0" animBg="1"/>
      <p:bldP spid="42" grpId="0" animBg="1"/>
      <p:bldP spid="43" grpId="0"/>
      <p:bldP spid="44" grpId="0" animBg="1"/>
      <p:bldP spid="45" grpId="0" animBg="1"/>
      <p:bldP spid="46" grpId="0"/>
      <p:bldP spid="47" grpId="0" animBg="1"/>
      <p:bldP spid="48" grpId="0" animBg="1"/>
      <p:bldP spid="49" grpId="0"/>
      <p:bldP spid="50" grpId="0" animBg="1"/>
      <p:bldP spid="51" grpId="0" animBg="1"/>
      <p:bldP spid="52" grpId="0"/>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TextBox 28"/>
          <p:cNvSpPr txBox="1"/>
          <p:nvPr/>
        </p:nvSpPr>
        <p:spPr>
          <a:xfrm>
            <a:off x="1799770" y="215073"/>
            <a:ext cx="6850743" cy="2400657"/>
          </a:xfrm>
          <a:prstGeom prst="rect">
            <a:avLst/>
          </a:prstGeom>
          <a:noFill/>
        </p:spPr>
        <p:txBody>
          <a:bodyPr wrap="square" rtlCol="0">
            <a:spAutoFit/>
          </a:bodyPr>
          <a:lstStyle/>
          <a:p>
            <a:pPr algn="ctr"/>
            <a:r>
              <a:rPr lang="en-US" sz="50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NHIỆM VỤ 5</a:t>
            </a:r>
          </a:p>
          <a:p>
            <a:pPr algn="ctr"/>
            <a:r>
              <a:rPr lang="vi-VN" sz="5000" b="1">
                <a:solidFill>
                  <a:srgbClr val="1F0ABC"/>
                </a:solidFill>
                <a:latin typeface="Times New Roman" pitchFamily="18" charset="0"/>
                <a:cs typeface="Times New Roman" pitchFamily="18" charset="0"/>
              </a:rPr>
              <a:t>Thực hiện kế hoạch tài chính cá nhân hợp lí</a:t>
            </a:r>
            <a:endParaRPr lang="en-US" sz="50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2151693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30"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5 – HOẠT ĐỘNG 1</a:t>
            </a:r>
            <a:endParaRPr lang="en-US" sz="2600" b="1" dirty="0">
              <a:solidFill>
                <a:srgbClr val="0000CC"/>
              </a:solidFill>
              <a:latin typeface="Times New Roman" pitchFamily="18" charset="0"/>
              <a:cs typeface="Times New Roman" pitchFamily="18" charset="0"/>
            </a:endParaRPr>
          </a:p>
        </p:txBody>
      </p:sp>
      <p:grpSp>
        <p:nvGrpSpPr>
          <p:cNvPr id="31" name="Group 30"/>
          <p:cNvGrpSpPr/>
          <p:nvPr/>
        </p:nvGrpSpPr>
        <p:grpSpPr>
          <a:xfrm>
            <a:off x="5742413" y="1454473"/>
            <a:ext cx="5917250" cy="4583681"/>
            <a:chOff x="3596019" y="-415882"/>
            <a:chExt cx="5525909" cy="5496630"/>
          </a:xfrm>
        </p:grpSpPr>
        <p:pic>
          <p:nvPicPr>
            <p:cNvPr id="32" name="Picture 31">
              <a:extLst>
                <a:ext uri="{FF2B5EF4-FFF2-40B4-BE49-F238E27FC236}">
                  <a16:creationId xmlns:a16="http://schemas.microsoft.com/office/drawing/2014/main" id="{A8B2BBF6-248A-4D00-91AF-40C4D5AC3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33" name="TextBox 32">
              <a:extLst>
                <a:ext uri="{FF2B5EF4-FFF2-40B4-BE49-F238E27FC236}">
                  <a16:creationId xmlns:a16="http://schemas.microsoft.com/office/drawing/2014/main" id="{23E28E47-60F9-423C-B866-1FA8E553999F}"/>
                </a:ext>
              </a:extLst>
            </p:cNvPr>
            <p:cNvSpPr txBox="1"/>
            <p:nvPr/>
          </p:nvSpPr>
          <p:spPr>
            <a:xfrm>
              <a:off x="4005219" y="559120"/>
              <a:ext cx="4550933" cy="1192842"/>
            </a:xfrm>
            <a:prstGeom prst="rect">
              <a:avLst/>
            </a:prstGeom>
            <a:noFill/>
          </p:spPr>
          <p:txBody>
            <a:bodyPr wrap="square" rtlCol="0">
              <a:spAutoFit/>
            </a:bodyPr>
            <a:lstStyle/>
            <a:p>
              <a:pPr algn="ctr">
                <a:lnSpc>
                  <a:spcPct val="150000"/>
                </a:lnSpc>
                <a:defRPr/>
              </a:pPr>
              <a:endParaRPr lang="en-US" sz="3200" b="1">
                <a:solidFill>
                  <a:srgbClr val="FF0000"/>
                </a:solidFill>
                <a:latin typeface="Times New Roman" pitchFamily="18" charset="0"/>
                <a:cs typeface="Times New Roman" pitchFamily="18" charset="0"/>
              </a:endParaRPr>
            </a:p>
          </p:txBody>
        </p:sp>
        <p:sp>
          <p:nvSpPr>
            <p:cNvPr id="34" name="6-Point Star 33"/>
            <p:cNvSpPr/>
            <p:nvPr/>
          </p:nvSpPr>
          <p:spPr>
            <a:xfrm>
              <a:off x="6089707" y="-107547"/>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2" descr="http://thquangtrung.hoankiem.edu.vn/upload/29321/fck/files/5(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1982" y="1021327"/>
            <a:ext cx="3033163" cy="2144822"/>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6206861" y="2565009"/>
            <a:ext cx="4846958" cy="2352824"/>
          </a:xfrm>
          <a:prstGeom prst="rect">
            <a:avLst/>
          </a:prstGeom>
        </p:spPr>
        <p:txBody>
          <a:bodyPr wrap="square">
            <a:spAutoFit/>
          </a:bodyPr>
          <a:lstStyle/>
          <a:p>
            <a:pPr algn="ctr">
              <a:lnSpc>
                <a:spcPct val="150000"/>
              </a:lnSpc>
            </a:pPr>
            <a:r>
              <a:rPr lang="vi-VN" sz="3400" b="1" i="1">
                <a:solidFill>
                  <a:srgbClr val="C00000"/>
                </a:solidFill>
                <a:latin typeface="Times New Roman" pitchFamily="18" charset="0"/>
                <a:cs typeface="Times New Roman" pitchFamily="18" charset="0"/>
              </a:rPr>
              <a:t>Làm thế nào để thực hiện kế hoạch tài chính cá nhân?</a:t>
            </a:r>
            <a:endParaRPr lang="en-US" sz="3400" b="1">
              <a:solidFill>
                <a:srgbClr val="C00000"/>
              </a:solidFill>
              <a:latin typeface="Times New Roman" pitchFamily="18" charset="0"/>
              <a:cs typeface="Times New Roman" pitchFamily="18" charset="0"/>
            </a:endParaRPr>
          </a:p>
        </p:txBody>
      </p:sp>
      <p:pic>
        <p:nvPicPr>
          <p:cNvPr id="3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251" y="3316849"/>
            <a:ext cx="4736626" cy="320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264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6000"/>
            <a:lum/>
          </a:blip>
          <a:srcRect/>
          <a:stretch>
            <a:fillRect/>
          </a:stretch>
        </a:blipFill>
        <a:effectLst/>
      </p:bgPr>
    </p:bg>
    <p:spTree>
      <p:nvGrpSpPr>
        <p:cNvPr id="1" name=""/>
        <p:cNvGrpSpPr/>
        <p:nvPr/>
      </p:nvGrpSpPr>
      <p:grpSpPr>
        <a:xfrm>
          <a:off x="0" y="0"/>
          <a:ext cx="0" cy="0"/>
          <a:chOff x="0" y="0"/>
          <a:chExt cx="0" cy="0"/>
        </a:xfrm>
      </p:grpSpPr>
      <p:sp>
        <p:nvSpPr>
          <p:cNvPr id="6" name="Rounded Rectangle 15">
            <a:extLst>
              <a:ext uri="{FF2B5EF4-FFF2-40B4-BE49-F238E27FC236}">
                <a16:creationId xmlns:a16="http://schemas.microsoft.com/office/drawing/2014/main" id="{ABEFD9B7-AD40-42C7-94DD-9C79065715D8}"/>
              </a:ext>
            </a:extLst>
          </p:cNvPr>
          <p:cNvSpPr/>
          <p:nvPr/>
        </p:nvSpPr>
        <p:spPr>
          <a:xfrm>
            <a:off x="1351451" y="128790"/>
            <a:ext cx="10802448"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5 – HOẠT ĐỘNG 1</a:t>
            </a:r>
            <a:endParaRPr lang="en-US" sz="2600" b="1" dirty="0">
              <a:solidFill>
                <a:srgbClr val="0000CC"/>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A8B2BBF6-248A-4D00-91AF-40C4D5AC3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912"/>
          <a:stretch/>
        </p:blipFill>
        <p:spPr>
          <a:xfrm flipH="1">
            <a:off x="832513" y="837532"/>
            <a:ext cx="11359486" cy="962239"/>
          </a:xfrm>
          <a:prstGeom prst="rect">
            <a:avLst/>
          </a:prstGeom>
        </p:spPr>
      </p:pic>
      <p:sp>
        <p:nvSpPr>
          <p:cNvPr id="4" name="TextBox 3">
            <a:extLst>
              <a:ext uri="{FF2B5EF4-FFF2-40B4-BE49-F238E27FC236}">
                <a16:creationId xmlns:a16="http://schemas.microsoft.com/office/drawing/2014/main" id="{23E28E47-60F9-423C-B866-1FA8E553999F}"/>
              </a:ext>
            </a:extLst>
          </p:cNvPr>
          <p:cNvSpPr txBox="1"/>
          <p:nvPr/>
        </p:nvSpPr>
        <p:spPr>
          <a:xfrm>
            <a:off x="1146412" y="997471"/>
            <a:ext cx="10372297" cy="523220"/>
          </a:xfrm>
          <a:prstGeom prst="rect">
            <a:avLst/>
          </a:prstGeom>
          <a:noFill/>
        </p:spPr>
        <p:txBody>
          <a:bodyPr wrap="square" rtlCol="0">
            <a:spAutoFit/>
          </a:bodyPr>
          <a:lstStyle/>
          <a:p>
            <a:pPr lvl="0" algn="ctr">
              <a:defRPr/>
            </a:pPr>
            <a:r>
              <a:rPr lang="vi-VN" sz="2800" b="1">
                <a:solidFill>
                  <a:srgbClr val="FF0000"/>
                </a:solidFill>
                <a:latin typeface="Times New Roman" pitchFamily="18" charset="0"/>
                <a:cs typeface="Times New Roman" pitchFamily="18" charset="0"/>
              </a:rPr>
              <a:t>Cách thực hiện kế hoạch tài chính cá nhân</a:t>
            </a:r>
            <a:endParaRPr kumimoji="0" lang="x-none"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29" name="Rectangle 28"/>
          <p:cNvSpPr/>
          <p:nvPr/>
        </p:nvSpPr>
        <p:spPr>
          <a:xfrm>
            <a:off x="682171" y="1901373"/>
            <a:ext cx="11292609" cy="471714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514350" indent="-514350" algn="just">
              <a:buFont typeface="+mj-lt"/>
              <a:buAutoNum type="arabicPeriod"/>
            </a:pPr>
            <a:r>
              <a:rPr lang="vi-VN" sz="3000">
                <a:solidFill>
                  <a:srgbClr val="002060"/>
                </a:solidFill>
                <a:latin typeface="Times New Roman" pitchFamily="18" charset="0"/>
                <a:cs typeface="Times New Roman" pitchFamily="18" charset="0"/>
              </a:rPr>
              <a:t>Luôn luôn ghi chép chính xác, rõ ràng, cụ thể các khoản thu chi vào sổ theo dõi.</a:t>
            </a:r>
          </a:p>
          <a:p>
            <a:pPr marL="514350" indent="-514350" algn="just">
              <a:buFont typeface="+mj-lt"/>
              <a:buAutoNum type="arabicPeriod"/>
            </a:pPr>
            <a:r>
              <a:rPr lang="vi-VN" sz="3000">
                <a:solidFill>
                  <a:srgbClr val="C00000"/>
                </a:solidFill>
                <a:latin typeface="Times New Roman" pitchFamily="18" charset="0"/>
                <a:cs typeface="Times New Roman" pitchFamily="18" charset="0"/>
              </a:rPr>
              <a:t>Bám sát kế hoạch tài chính cá nhân, kiểm soát các khoản chi đảm bảo chi cho các khoản cần chi, không chi cho các khoản muốn chi.</a:t>
            </a:r>
          </a:p>
          <a:p>
            <a:pPr marL="514350" indent="-514350" algn="just">
              <a:buFont typeface="+mj-lt"/>
              <a:buAutoNum type="arabicPeriod"/>
            </a:pPr>
            <a:r>
              <a:rPr lang="vi-VN" sz="3000">
                <a:solidFill>
                  <a:schemeClr val="accent6">
                    <a:lumMod val="50000"/>
                  </a:schemeClr>
                </a:solidFill>
                <a:latin typeface="Times New Roman" pitchFamily="18" charset="0"/>
                <a:cs typeface="Times New Roman" pitchFamily="18" charset="0"/>
              </a:rPr>
              <a:t>Điều chỉnh kịp thời nếu nhận thấy có sự bất hợp lí trong các khoản thu chi, có sự khác biệt đáng kể giữa thực tiễn và kế hoạch dự kiến.</a:t>
            </a:r>
          </a:p>
          <a:p>
            <a:pPr marL="514350" indent="-514350" algn="just">
              <a:buFont typeface="+mj-lt"/>
              <a:buAutoNum type="arabicPeriod"/>
            </a:pPr>
            <a:r>
              <a:rPr lang="vi-VN" sz="3000">
                <a:solidFill>
                  <a:srgbClr val="7030A0"/>
                </a:solidFill>
                <a:latin typeface="Times New Roman" pitchFamily="18" charset="0"/>
                <a:cs typeface="Times New Roman" pitchFamily="18" charset="0"/>
              </a:rPr>
              <a:t>Đặt ra các mục tiêu tài chính cần đạt và thực hiện nghiêm ngặt để đạt được các mục tiêu đó.</a:t>
            </a:r>
          </a:p>
          <a:p>
            <a:pPr marL="514350" indent="-514350" algn="just">
              <a:buFont typeface="+mj-lt"/>
              <a:buAutoNum type="arabicPeriod"/>
            </a:pPr>
            <a:r>
              <a:rPr lang="vi-VN" sz="3000">
                <a:solidFill>
                  <a:schemeClr val="accent2">
                    <a:lumMod val="50000"/>
                  </a:schemeClr>
                </a:solidFill>
                <a:latin typeface="Times New Roman" pitchFamily="18" charset="0"/>
                <a:cs typeface="Times New Roman" pitchFamily="18" charset="0"/>
              </a:rPr>
              <a:t>Cắt giảm chi tiêu những khoản không cần thiết hoặc chưa cần thiết.</a:t>
            </a:r>
          </a:p>
          <a:p>
            <a:pPr marL="514350" indent="-514350" algn="just">
              <a:buFont typeface="+mj-lt"/>
              <a:buAutoNum type="arabicPeriod"/>
            </a:pPr>
            <a:r>
              <a:rPr lang="vi-VN" sz="3000">
                <a:solidFill>
                  <a:srgbClr val="002060"/>
                </a:solidFill>
                <a:latin typeface="Times New Roman" pitchFamily="18" charset="0"/>
                <a:cs typeface="Times New Roman" pitchFamily="18" charset="0"/>
              </a:rPr>
              <a:t>Theo dõi kế hoạch và xác định thời gian hoàn thành</a:t>
            </a:r>
            <a:r>
              <a:rPr lang="en-US" sz="3000">
                <a:solidFill>
                  <a:srgbClr val="002060"/>
                </a:solidFill>
                <a:latin typeface="Times New Roman" pitchFamily="18" charset="0"/>
                <a:cs typeface="Times New Roman" pitchFamily="18" charset="0"/>
              </a:rPr>
              <a:t>.</a:t>
            </a:r>
            <a:endParaRPr lang="vi-VN" sz="30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6458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barn(inVertical)">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xEl>
                                              <p:pRg st="1" end="1"/>
                                            </p:txEl>
                                          </p:spTgt>
                                        </p:tgtEl>
                                        <p:attrNameLst>
                                          <p:attrName>style.visibility</p:attrName>
                                        </p:attrNameLst>
                                      </p:cBhvr>
                                      <p:to>
                                        <p:strVal val="visible"/>
                                      </p:to>
                                    </p:set>
                                    <p:animEffect transition="in" filter="barn(inVertical)">
                                      <p:cBhvr>
                                        <p:cTn id="17" dur="500"/>
                                        <p:tgtEl>
                                          <p:spTgt spid="2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xEl>
                                              <p:pRg st="2" end="2"/>
                                            </p:txEl>
                                          </p:spTgt>
                                        </p:tgtEl>
                                        <p:attrNameLst>
                                          <p:attrName>style.visibility</p:attrName>
                                        </p:attrNameLst>
                                      </p:cBhvr>
                                      <p:to>
                                        <p:strVal val="visible"/>
                                      </p:to>
                                    </p:set>
                                    <p:animEffect transition="in" filter="barn(inVertical)">
                                      <p:cBhvr>
                                        <p:cTn id="22" dur="500"/>
                                        <p:tgtEl>
                                          <p:spTgt spid="2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xEl>
                                              <p:pRg st="3" end="3"/>
                                            </p:txEl>
                                          </p:spTgt>
                                        </p:tgtEl>
                                        <p:attrNameLst>
                                          <p:attrName>style.visibility</p:attrName>
                                        </p:attrNameLst>
                                      </p:cBhvr>
                                      <p:to>
                                        <p:strVal val="visible"/>
                                      </p:to>
                                    </p:set>
                                    <p:animEffect transition="in" filter="barn(inVertical)">
                                      <p:cBhvr>
                                        <p:cTn id="27" dur="500"/>
                                        <p:tgtEl>
                                          <p:spTgt spid="2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9">
                                            <p:txEl>
                                              <p:pRg st="4" end="4"/>
                                            </p:txEl>
                                          </p:spTgt>
                                        </p:tgtEl>
                                        <p:attrNameLst>
                                          <p:attrName>style.visibility</p:attrName>
                                        </p:attrNameLst>
                                      </p:cBhvr>
                                      <p:to>
                                        <p:strVal val="visible"/>
                                      </p:to>
                                    </p:set>
                                    <p:animEffect transition="in" filter="barn(inVertical)">
                                      <p:cBhvr>
                                        <p:cTn id="32" dur="500"/>
                                        <p:tgtEl>
                                          <p:spTgt spid="2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xEl>
                                              <p:pRg st="5" end="5"/>
                                            </p:txEl>
                                          </p:spTgt>
                                        </p:tgtEl>
                                        <p:attrNameLst>
                                          <p:attrName>style.visibility</p:attrName>
                                        </p:attrNameLst>
                                      </p:cBhvr>
                                      <p:to>
                                        <p:strVal val="visible"/>
                                      </p:to>
                                    </p:set>
                                    <p:animEffect transition="in" filter="barn(inVertical)">
                                      <p:cBhvr>
                                        <p:cTn id="37"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5858</TotalTime>
  <Words>665</Words>
  <Application>Microsoft Office PowerPoint</Application>
  <PresentationFormat>Màn hình rộng</PresentationFormat>
  <Paragraphs>90</Paragraphs>
  <Slides>14</Slides>
  <Notes>10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14</vt:i4>
      </vt:variant>
    </vt:vector>
  </HeadingPairs>
  <TitlesOfParts>
    <vt:vector size="20" baseType="lpstr">
      <vt:lpstr>Calibri Light</vt:lpstr>
      <vt:lpstr>Arial</vt:lpstr>
      <vt:lpstr>UVN Bach Dang Nang</vt:lpstr>
      <vt:lpstr>Calibri</vt:lpstr>
      <vt:lpstr>Times New Roman</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708</cp:revision>
  <dcterms:created xsi:type="dcterms:W3CDTF">2018-05-10T00:06:18Z</dcterms:created>
  <dcterms:modified xsi:type="dcterms:W3CDTF">2024-10-20T15:25:30Z</dcterms:modified>
</cp:coreProperties>
</file>