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01" r:id="rId2"/>
    <p:sldId id="535" r:id="rId3"/>
    <p:sldId id="546" r:id="rId4"/>
    <p:sldId id="500" r:id="rId5"/>
    <p:sldId id="532" r:id="rId6"/>
    <p:sldId id="555" r:id="rId7"/>
    <p:sldId id="567" r:id="rId8"/>
    <p:sldId id="536" r:id="rId9"/>
    <p:sldId id="557" r:id="rId10"/>
    <p:sldId id="568" r:id="rId11"/>
    <p:sldId id="545" r:id="rId12"/>
    <p:sldId id="484" r:id="rId13"/>
    <p:sldId id="569" r:id="rId14"/>
    <p:sldId id="571" r:id="rId15"/>
    <p:sldId id="570" r:id="rId16"/>
    <p:sldId id="572" r:id="rId17"/>
    <p:sldId id="499" r:id="rId18"/>
    <p:sldId id="552" r:id="rId19"/>
    <p:sldId id="573" r:id="rId20"/>
    <p:sldId id="575" r:id="rId21"/>
    <p:sldId id="574"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F8"/>
    <a:srgbClr val="1F0ABC"/>
    <a:srgbClr val="FDDFFC"/>
    <a:srgbClr val="FAD9C2"/>
    <a:srgbClr val="DFDBFD"/>
    <a:srgbClr val="E9BDFF"/>
    <a:srgbClr val="DBB2CB"/>
    <a:srgbClr val="17A810"/>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1D786-87F0-40E0-8EFC-19894E5075C7}" v="3" dt="2024-10-17T00:53:35.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4891D786-87F0-40E0-8EFC-19894E5075C7}"/>
    <pc:docChg chg="undo custSel addSld delSld modSld">
      <pc:chgData name="Tuyến Võ" userId="e0de574612cad4ee" providerId="LiveId" clId="{4891D786-87F0-40E0-8EFC-19894E5075C7}" dt="2024-10-17T00:53:35.713" v="36" actId="20577"/>
      <pc:docMkLst>
        <pc:docMk/>
      </pc:docMkLst>
      <pc:sldChg chg="del">
        <pc:chgData name="Tuyến Võ" userId="e0de574612cad4ee" providerId="LiveId" clId="{4891D786-87F0-40E0-8EFC-19894E5075C7}" dt="2024-10-14T15:02:46.520" v="9" actId="47"/>
        <pc:sldMkLst>
          <pc:docMk/>
          <pc:sldMk cId="2543341266" sldId="437"/>
        </pc:sldMkLst>
      </pc:sldChg>
      <pc:sldChg chg="del">
        <pc:chgData name="Tuyến Võ" userId="e0de574612cad4ee" providerId="LiveId" clId="{4891D786-87F0-40E0-8EFC-19894E5075C7}" dt="2024-10-14T15:03:14.693" v="18" actId="47"/>
        <pc:sldMkLst>
          <pc:docMk/>
          <pc:sldMk cId="820041436" sldId="463"/>
        </pc:sldMkLst>
      </pc:sldChg>
      <pc:sldChg chg="del">
        <pc:chgData name="Tuyến Võ" userId="e0de574612cad4ee" providerId="LiveId" clId="{4891D786-87F0-40E0-8EFC-19894E5075C7}" dt="2024-10-14T15:02:43.724" v="1" actId="47"/>
        <pc:sldMkLst>
          <pc:docMk/>
          <pc:sldMk cId="304247303" sldId="473"/>
        </pc:sldMkLst>
      </pc:sldChg>
      <pc:sldChg chg="del">
        <pc:chgData name="Tuyến Võ" userId="e0de574612cad4ee" providerId="LiveId" clId="{4891D786-87F0-40E0-8EFC-19894E5075C7}" dt="2024-10-14T15:02:45.973" v="7" actId="47"/>
        <pc:sldMkLst>
          <pc:docMk/>
          <pc:sldMk cId="1837574947" sldId="474"/>
        </pc:sldMkLst>
      </pc:sldChg>
      <pc:sldChg chg="del">
        <pc:chgData name="Tuyến Võ" userId="e0de574612cad4ee" providerId="LiveId" clId="{4891D786-87F0-40E0-8EFC-19894E5075C7}" dt="2024-10-14T15:02:42.631" v="0" actId="47"/>
        <pc:sldMkLst>
          <pc:docMk/>
          <pc:sldMk cId="3028638473" sldId="480"/>
        </pc:sldMkLst>
      </pc:sldChg>
      <pc:sldChg chg="del">
        <pc:chgData name="Tuyến Võ" userId="e0de574612cad4ee" providerId="LiveId" clId="{4891D786-87F0-40E0-8EFC-19894E5075C7}" dt="2024-10-14T15:03:14.951" v="19" actId="47"/>
        <pc:sldMkLst>
          <pc:docMk/>
          <pc:sldMk cId="2485437570" sldId="486"/>
        </pc:sldMkLst>
      </pc:sldChg>
      <pc:sldChg chg="add del">
        <pc:chgData name="Tuyến Võ" userId="e0de574612cad4ee" providerId="LiveId" clId="{4891D786-87F0-40E0-8EFC-19894E5075C7}" dt="2024-10-14T15:03:22.425" v="33" actId="47"/>
        <pc:sldMkLst>
          <pc:docMk/>
          <pc:sldMk cId="3751647190" sldId="496"/>
        </pc:sldMkLst>
      </pc:sldChg>
      <pc:sldChg chg="del">
        <pc:chgData name="Tuyến Võ" userId="e0de574612cad4ee" providerId="LiveId" clId="{4891D786-87F0-40E0-8EFC-19894E5075C7}" dt="2024-10-14T15:02:44.181" v="2" actId="47"/>
        <pc:sldMkLst>
          <pc:docMk/>
          <pc:sldMk cId="349881325" sldId="497"/>
        </pc:sldMkLst>
      </pc:sldChg>
      <pc:sldChg chg="del">
        <pc:chgData name="Tuyến Võ" userId="e0de574612cad4ee" providerId="LiveId" clId="{4891D786-87F0-40E0-8EFC-19894E5075C7}" dt="2024-10-14T15:02:45.531" v="6" actId="47"/>
        <pc:sldMkLst>
          <pc:docMk/>
          <pc:sldMk cId="1886789721" sldId="522"/>
        </pc:sldMkLst>
      </pc:sldChg>
      <pc:sldChg chg="del">
        <pc:chgData name="Tuyến Võ" userId="e0de574612cad4ee" providerId="LiveId" clId="{4891D786-87F0-40E0-8EFC-19894E5075C7}" dt="2024-10-14T15:02:44.553" v="3" actId="47"/>
        <pc:sldMkLst>
          <pc:docMk/>
          <pc:sldMk cId="2055115861" sldId="523"/>
        </pc:sldMkLst>
      </pc:sldChg>
      <pc:sldChg chg="del">
        <pc:chgData name="Tuyến Võ" userId="e0de574612cad4ee" providerId="LiveId" clId="{4891D786-87F0-40E0-8EFC-19894E5075C7}" dt="2024-10-14T15:02:46.236" v="8" actId="47"/>
        <pc:sldMkLst>
          <pc:docMk/>
          <pc:sldMk cId="2023184294" sldId="524"/>
        </pc:sldMkLst>
      </pc:sldChg>
      <pc:sldChg chg="del">
        <pc:chgData name="Tuyến Võ" userId="e0de574612cad4ee" providerId="LiveId" clId="{4891D786-87F0-40E0-8EFC-19894E5075C7}" dt="2024-10-14T15:02:47.291" v="12" actId="47"/>
        <pc:sldMkLst>
          <pc:docMk/>
          <pc:sldMk cId="4135437744" sldId="525"/>
        </pc:sldMkLst>
      </pc:sldChg>
      <pc:sldChg chg="del">
        <pc:chgData name="Tuyến Võ" userId="e0de574612cad4ee" providerId="LiveId" clId="{4891D786-87F0-40E0-8EFC-19894E5075C7}" dt="2024-10-14T15:02:46.714" v="10" actId="47"/>
        <pc:sldMkLst>
          <pc:docMk/>
          <pc:sldMk cId="2340881679" sldId="526"/>
        </pc:sldMkLst>
      </pc:sldChg>
      <pc:sldChg chg="del">
        <pc:chgData name="Tuyến Võ" userId="e0de574612cad4ee" providerId="LiveId" clId="{4891D786-87F0-40E0-8EFC-19894E5075C7}" dt="2024-10-14T15:02:46.995" v="11" actId="47"/>
        <pc:sldMkLst>
          <pc:docMk/>
          <pc:sldMk cId="3433148178" sldId="528"/>
        </pc:sldMkLst>
      </pc:sldChg>
      <pc:sldChg chg="del">
        <pc:chgData name="Tuyến Võ" userId="e0de574612cad4ee" providerId="LiveId" clId="{4891D786-87F0-40E0-8EFC-19894E5075C7}" dt="2024-10-14T15:02:47.546" v="13" actId="47"/>
        <pc:sldMkLst>
          <pc:docMk/>
          <pc:sldMk cId="2719177469" sldId="529"/>
        </pc:sldMkLst>
      </pc:sldChg>
      <pc:sldChg chg="del">
        <pc:chgData name="Tuyến Võ" userId="e0de574612cad4ee" providerId="LiveId" clId="{4891D786-87F0-40E0-8EFC-19894E5075C7}" dt="2024-10-14T15:02:48.511" v="15" actId="47"/>
        <pc:sldMkLst>
          <pc:docMk/>
          <pc:sldMk cId="1086141988" sldId="530"/>
        </pc:sldMkLst>
      </pc:sldChg>
      <pc:sldChg chg="del">
        <pc:chgData name="Tuyến Võ" userId="e0de574612cad4ee" providerId="LiveId" clId="{4891D786-87F0-40E0-8EFC-19894E5075C7}" dt="2024-10-14T15:02:47.818" v="14" actId="47"/>
        <pc:sldMkLst>
          <pc:docMk/>
          <pc:sldMk cId="4152462429" sldId="531"/>
        </pc:sldMkLst>
      </pc:sldChg>
      <pc:sldChg chg="del">
        <pc:chgData name="Tuyến Võ" userId="e0de574612cad4ee" providerId="LiveId" clId="{4891D786-87F0-40E0-8EFC-19894E5075C7}" dt="2024-10-14T15:03:18.325" v="28" actId="47"/>
        <pc:sldMkLst>
          <pc:docMk/>
          <pc:sldMk cId="1522447682" sldId="537"/>
        </pc:sldMkLst>
      </pc:sldChg>
      <pc:sldChg chg="del">
        <pc:chgData name="Tuyến Võ" userId="e0de574612cad4ee" providerId="LiveId" clId="{4891D786-87F0-40E0-8EFC-19894E5075C7}" dt="2024-10-14T15:03:17.562" v="27" actId="47"/>
        <pc:sldMkLst>
          <pc:docMk/>
          <pc:sldMk cId="479230909" sldId="538"/>
        </pc:sldMkLst>
      </pc:sldChg>
      <pc:sldChg chg="del">
        <pc:chgData name="Tuyến Võ" userId="e0de574612cad4ee" providerId="LiveId" clId="{4891D786-87F0-40E0-8EFC-19894E5075C7}" dt="2024-10-14T15:03:16.062" v="23" actId="47"/>
        <pc:sldMkLst>
          <pc:docMk/>
          <pc:sldMk cId="2309571467" sldId="539"/>
        </pc:sldMkLst>
      </pc:sldChg>
      <pc:sldChg chg="del">
        <pc:chgData name="Tuyến Võ" userId="e0de574612cad4ee" providerId="LiveId" clId="{4891D786-87F0-40E0-8EFC-19894E5075C7}" dt="2024-10-14T15:03:15.809" v="22" actId="47"/>
        <pc:sldMkLst>
          <pc:docMk/>
          <pc:sldMk cId="3650023021" sldId="556"/>
        </pc:sldMkLst>
      </pc:sldChg>
      <pc:sldChg chg="del">
        <pc:chgData name="Tuyến Võ" userId="e0de574612cad4ee" providerId="LiveId" clId="{4891D786-87F0-40E0-8EFC-19894E5075C7}" dt="2024-10-14T15:03:15.304" v="20" actId="47"/>
        <pc:sldMkLst>
          <pc:docMk/>
          <pc:sldMk cId="692682265" sldId="562"/>
        </pc:sldMkLst>
      </pc:sldChg>
      <pc:sldChg chg="del">
        <pc:chgData name="Tuyến Võ" userId="e0de574612cad4ee" providerId="LiveId" clId="{4891D786-87F0-40E0-8EFC-19894E5075C7}" dt="2024-10-14T15:02:44.919" v="4" actId="47"/>
        <pc:sldMkLst>
          <pc:docMk/>
          <pc:sldMk cId="1697019014" sldId="563"/>
        </pc:sldMkLst>
      </pc:sldChg>
      <pc:sldChg chg="del">
        <pc:chgData name="Tuyến Võ" userId="e0de574612cad4ee" providerId="LiveId" clId="{4891D786-87F0-40E0-8EFC-19894E5075C7}" dt="2024-10-14T15:02:45.245" v="5" actId="47"/>
        <pc:sldMkLst>
          <pc:docMk/>
          <pc:sldMk cId="4155067161" sldId="564"/>
        </pc:sldMkLst>
      </pc:sldChg>
      <pc:sldChg chg="modSp">
        <pc:chgData name="Tuyến Võ" userId="e0de574612cad4ee" providerId="LiveId" clId="{4891D786-87F0-40E0-8EFC-19894E5075C7}" dt="2024-10-17T00:53:35.713" v="36" actId="20577"/>
        <pc:sldMkLst>
          <pc:docMk/>
          <pc:sldMk cId="1775993289" sldId="575"/>
        </pc:sldMkLst>
        <pc:spChg chg="mod">
          <ac:chgData name="Tuyến Võ" userId="e0de574612cad4ee" providerId="LiveId" clId="{4891D786-87F0-40E0-8EFC-19894E5075C7}" dt="2024-10-17T00:53:35.713" v="36" actId="20577"/>
          <ac:spMkLst>
            <pc:docMk/>
            <pc:sldMk cId="1775993289" sldId="575"/>
            <ac:spMk id="17" creationId="{00000000-0000-0000-0000-000000000000}"/>
          </ac:spMkLst>
        </pc:spChg>
      </pc:sldChg>
      <pc:sldChg chg="del">
        <pc:chgData name="Tuyến Võ" userId="e0de574612cad4ee" providerId="LiveId" clId="{4891D786-87F0-40E0-8EFC-19894E5075C7}" dt="2024-10-14T15:03:20.701" v="32" actId="47"/>
        <pc:sldMkLst>
          <pc:docMk/>
          <pc:sldMk cId="981832217" sldId="576"/>
        </pc:sldMkLst>
      </pc:sldChg>
      <pc:sldChg chg="del">
        <pc:chgData name="Tuyến Võ" userId="e0de574612cad4ee" providerId="LiveId" clId="{4891D786-87F0-40E0-8EFC-19894E5075C7}" dt="2024-10-14T15:03:20.027" v="31" actId="47"/>
        <pc:sldMkLst>
          <pc:docMk/>
          <pc:sldMk cId="3675516394" sldId="577"/>
        </pc:sldMkLst>
      </pc:sldChg>
      <pc:sldChg chg="del">
        <pc:chgData name="Tuyến Võ" userId="e0de574612cad4ee" providerId="LiveId" clId="{4891D786-87F0-40E0-8EFC-19894E5075C7}" dt="2024-10-14T15:03:19.553" v="30" actId="47"/>
        <pc:sldMkLst>
          <pc:docMk/>
          <pc:sldMk cId="3061972294" sldId="578"/>
        </pc:sldMkLst>
      </pc:sldChg>
      <pc:sldChg chg="del">
        <pc:chgData name="Tuyến Võ" userId="e0de574612cad4ee" providerId="LiveId" clId="{4891D786-87F0-40E0-8EFC-19894E5075C7}" dt="2024-10-14T15:03:18.818" v="29" actId="47"/>
        <pc:sldMkLst>
          <pc:docMk/>
          <pc:sldMk cId="3931314087" sldId="579"/>
        </pc:sldMkLst>
      </pc:sldChg>
      <pc:sldChg chg="del">
        <pc:chgData name="Tuyến Võ" userId="e0de574612cad4ee" providerId="LiveId" clId="{4891D786-87F0-40E0-8EFC-19894E5075C7}" dt="2024-10-14T15:03:17.192" v="26" actId="47"/>
        <pc:sldMkLst>
          <pc:docMk/>
          <pc:sldMk cId="3392497750" sldId="580"/>
        </pc:sldMkLst>
      </pc:sldChg>
      <pc:sldChg chg="del">
        <pc:chgData name="Tuyến Võ" userId="e0de574612cad4ee" providerId="LiveId" clId="{4891D786-87F0-40E0-8EFC-19894E5075C7}" dt="2024-10-14T15:03:16.762" v="25" actId="47"/>
        <pc:sldMkLst>
          <pc:docMk/>
          <pc:sldMk cId="2506385079" sldId="581"/>
        </pc:sldMkLst>
      </pc:sldChg>
      <pc:sldChg chg="del">
        <pc:chgData name="Tuyến Võ" userId="e0de574612cad4ee" providerId="LiveId" clId="{4891D786-87F0-40E0-8EFC-19894E5075C7}" dt="2024-10-14T15:03:16.446" v="24" actId="47"/>
        <pc:sldMkLst>
          <pc:docMk/>
          <pc:sldMk cId="289344156" sldId="582"/>
        </pc:sldMkLst>
      </pc:sldChg>
      <pc:sldChg chg="del">
        <pc:chgData name="Tuyến Võ" userId="e0de574612cad4ee" providerId="LiveId" clId="{4891D786-87F0-40E0-8EFC-19894E5075C7}" dt="2024-10-14T15:03:15.563" v="21" actId="47"/>
        <pc:sldMkLst>
          <pc:docMk/>
          <pc:sldMk cId="312162704" sldId="5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059450" y="836214"/>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1F0ABC"/>
                </a:solidFill>
                <a:effectLst>
                  <a:outerShdw blurRad="25500" dist="23000" dir="7020000" algn="tl">
                    <a:srgbClr val="000000">
                      <a:alpha val="50000"/>
                    </a:srgbClr>
                  </a:outerShdw>
                </a:effectLst>
                <a:latin typeface="Times New Roman" pitchFamily="18" charset="0"/>
                <a:cs typeface="Times New Roman" pitchFamily="18" charset="0"/>
              </a:rPr>
              <a:t>CHỦ ĐỀ 2</a:t>
            </a:r>
          </a:p>
        </p:txBody>
      </p:sp>
      <p:sp>
        <p:nvSpPr>
          <p:cNvPr id="2" name="Rectangle 1"/>
          <p:cNvSpPr/>
          <p:nvPr/>
        </p:nvSpPr>
        <p:spPr>
          <a:xfrm>
            <a:off x="4503761" y="1984698"/>
            <a:ext cx="7519917" cy="1938992"/>
          </a:xfrm>
          <a:prstGeom prst="rect">
            <a:avLst/>
          </a:prstGeom>
          <a:noFill/>
          <a:scene3d>
            <a:camera prst="orthographicFront"/>
            <a:lightRig rig="threePt" dir="t"/>
          </a:scene3d>
          <a:sp3d>
            <a:bevelT w="152400" h="50800" prst="softRound"/>
          </a:sp3d>
        </p:spPr>
        <p:txBody>
          <a:bodyPr wrap="square" lIns="91440" tIns="45720" rIns="91440" bIns="45720">
            <a:spAutoFit/>
          </a:bodyPr>
          <a:lstStyle/>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TỰ TIN VÀ THÍCH ỨNG </a:t>
            </a:r>
          </a:p>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VỚI SỰ THAY ĐỔI</a:t>
            </a: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759911"/>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Cách khắc phục điểm yếu</a:t>
            </a:r>
          </a:p>
        </p:txBody>
      </p:sp>
      <p:grpSp>
        <p:nvGrpSpPr>
          <p:cNvPr id="7" name="Group 6"/>
          <p:cNvGrpSpPr/>
          <p:nvPr/>
        </p:nvGrpSpPr>
        <p:grpSpPr>
          <a:xfrm>
            <a:off x="921603" y="3304211"/>
            <a:ext cx="2621697" cy="2614348"/>
            <a:chOff x="461676" y="1436293"/>
            <a:chExt cx="2958196" cy="2863649"/>
          </a:xfrm>
        </p:grpSpPr>
        <p:sp>
          <p:nvSpPr>
            <p:cNvPr id="8" name="Rectangle 7"/>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9" name="Group 8"/>
            <p:cNvGrpSpPr/>
            <p:nvPr/>
          </p:nvGrpSpPr>
          <p:grpSpPr>
            <a:xfrm>
              <a:off x="461676" y="1652317"/>
              <a:ext cx="2769645" cy="2647625"/>
              <a:chOff x="461676" y="1652317"/>
              <a:chExt cx="2769645" cy="2647625"/>
            </a:xfrm>
          </p:grpSpPr>
          <p:sp>
            <p:nvSpPr>
              <p:cNvPr id="10" name="Rectangle 9"/>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chemeClr val="bg2">
                      <a:lumMod val="10000"/>
                    </a:schemeClr>
                  </a:solidFill>
                  <a:latin typeface="Times New Roman" pitchFamily="18" charset="0"/>
                  <a:cs typeface="Times New Roman" pitchFamily="18" charset="0"/>
                </a:endParaRPr>
              </a:p>
            </p:txBody>
          </p:sp>
          <p:sp>
            <p:nvSpPr>
              <p:cNvPr id="11" name="Rectangle 10"/>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chemeClr val="bg2">
                      <a:lumMod val="10000"/>
                    </a:schemeClr>
                  </a:solidFill>
                  <a:latin typeface="Times New Roman" pitchFamily="18" charset="0"/>
                  <a:cs typeface="Times New Roman" pitchFamily="18" charset="0"/>
                </a:endParaRPr>
              </a:p>
            </p:txBody>
          </p:sp>
        </p:grpSp>
      </p:grpSp>
      <p:sp>
        <p:nvSpPr>
          <p:cNvPr id="13" name="Rectangle 12"/>
          <p:cNvSpPr/>
          <p:nvPr/>
        </p:nvSpPr>
        <p:spPr>
          <a:xfrm>
            <a:off x="864359" y="3643526"/>
            <a:ext cx="2569081" cy="2169825"/>
          </a:xfrm>
          <a:prstGeom prst="rect">
            <a:avLst/>
          </a:prstGeom>
        </p:spPr>
        <p:txBody>
          <a:bodyPr wrap="square">
            <a:spAutoFit/>
          </a:bodyPr>
          <a:lstStyle/>
          <a:p>
            <a:pPr algn="ctr"/>
            <a:r>
              <a:rPr lang="vi-VN" sz="2700" b="1">
                <a:solidFill>
                  <a:schemeClr val="bg2">
                    <a:lumMod val="10000"/>
                  </a:schemeClr>
                </a:solidFill>
                <a:latin typeface="Times New Roman" pitchFamily="18" charset="0"/>
                <a:cs typeface="Times New Roman" pitchFamily="18" charset="0"/>
              </a:rPr>
              <a:t>Chia nhỏ nhiệm vụ để mình có thể hoàn thành và trở nên có trách nhiệm</a:t>
            </a:r>
            <a:endParaRPr lang="en-US" sz="2700" b="1">
              <a:solidFill>
                <a:schemeClr val="bg2">
                  <a:lumMod val="10000"/>
                </a:schemeClr>
              </a:solidFill>
              <a:latin typeface="Times New Roman" pitchFamily="18" charset="0"/>
              <a:cs typeface="Times New Roman" pitchFamily="18" charset="0"/>
            </a:endParaRPr>
          </a:p>
        </p:txBody>
      </p:sp>
      <p:grpSp>
        <p:nvGrpSpPr>
          <p:cNvPr id="16" name="Group 15"/>
          <p:cNvGrpSpPr/>
          <p:nvPr/>
        </p:nvGrpSpPr>
        <p:grpSpPr>
          <a:xfrm>
            <a:off x="3753587" y="1898467"/>
            <a:ext cx="2621697" cy="2614348"/>
            <a:chOff x="461676" y="1436293"/>
            <a:chExt cx="2958196" cy="2863649"/>
          </a:xfrm>
        </p:grpSpPr>
        <p:sp>
          <p:nvSpPr>
            <p:cNvPr id="17" name="Rectangle 16"/>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8" name="Group 17"/>
            <p:cNvGrpSpPr/>
            <p:nvPr/>
          </p:nvGrpSpPr>
          <p:grpSpPr>
            <a:xfrm>
              <a:off x="461676" y="1652317"/>
              <a:ext cx="2769645" cy="2647625"/>
              <a:chOff x="461676" y="1652317"/>
              <a:chExt cx="2769645" cy="2647625"/>
            </a:xfrm>
          </p:grpSpPr>
          <p:sp>
            <p:nvSpPr>
              <p:cNvPr id="19" name="Rectangle 1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chemeClr val="bg2">
                      <a:lumMod val="10000"/>
                    </a:schemeClr>
                  </a:solidFill>
                  <a:latin typeface="Times New Roman" pitchFamily="18" charset="0"/>
                  <a:cs typeface="Times New Roman" pitchFamily="18" charset="0"/>
                </a:endParaRPr>
              </a:p>
            </p:txBody>
          </p:sp>
          <p:sp>
            <p:nvSpPr>
              <p:cNvPr id="20" name="Rectangle 19"/>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chemeClr val="bg2">
                      <a:lumMod val="10000"/>
                    </a:schemeClr>
                  </a:solidFill>
                  <a:latin typeface="Times New Roman" pitchFamily="18" charset="0"/>
                  <a:cs typeface="Times New Roman" pitchFamily="18" charset="0"/>
                </a:endParaRPr>
              </a:p>
            </p:txBody>
          </p:sp>
        </p:grpSp>
      </p:grpSp>
      <p:sp>
        <p:nvSpPr>
          <p:cNvPr id="21" name="Rectangle 20"/>
          <p:cNvSpPr/>
          <p:nvPr/>
        </p:nvSpPr>
        <p:spPr>
          <a:xfrm>
            <a:off x="3698544" y="2201285"/>
            <a:ext cx="2550582" cy="2169825"/>
          </a:xfrm>
          <a:prstGeom prst="rect">
            <a:avLst/>
          </a:prstGeom>
        </p:spPr>
        <p:txBody>
          <a:bodyPr wrap="square">
            <a:spAutoFit/>
          </a:bodyPr>
          <a:lstStyle/>
          <a:p>
            <a:pPr algn="ctr"/>
            <a:r>
              <a:rPr lang="vi-VN" sz="2700" b="1">
                <a:solidFill>
                  <a:schemeClr val="bg2">
                    <a:lumMod val="10000"/>
                  </a:schemeClr>
                </a:solidFill>
                <a:latin typeface="Times New Roman" pitchFamily="18" charset="0"/>
                <a:cs typeface="Times New Roman" pitchFamily="18" charset="0"/>
              </a:rPr>
              <a:t>Rèn luyện thành thói quen không phản ứng ngay khi đang tức giận</a:t>
            </a:r>
            <a:endParaRPr lang="en-US" sz="2700" b="1">
              <a:solidFill>
                <a:schemeClr val="bg2">
                  <a:lumMod val="10000"/>
                </a:schemeClr>
              </a:solidFill>
              <a:latin typeface="Times New Roman" pitchFamily="18" charset="0"/>
              <a:cs typeface="Times New Roman" pitchFamily="18" charset="0"/>
            </a:endParaRPr>
          </a:p>
        </p:txBody>
      </p:sp>
      <p:grpSp>
        <p:nvGrpSpPr>
          <p:cNvPr id="22" name="Group 21"/>
          <p:cNvGrpSpPr/>
          <p:nvPr/>
        </p:nvGrpSpPr>
        <p:grpSpPr>
          <a:xfrm>
            <a:off x="6585571" y="3304211"/>
            <a:ext cx="2621697" cy="2614348"/>
            <a:chOff x="461676" y="1436293"/>
            <a:chExt cx="2958196" cy="2863649"/>
          </a:xfrm>
        </p:grpSpPr>
        <p:sp>
          <p:nvSpPr>
            <p:cNvPr id="24" name="Rectangle 23"/>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461676" y="1652317"/>
              <a:ext cx="2769645" cy="2647625"/>
              <a:chOff x="461676" y="1652317"/>
              <a:chExt cx="2769645" cy="2647625"/>
            </a:xfrm>
          </p:grpSpPr>
          <p:sp>
            <p:nvSpPr>
              <p:cNvPr id="26" name="Rectangle 2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chemeClr val="bg2">
                      <a:lumMod val="10000"/>
                    </a:schemeClr>
                  </a:solidFill>
                  <a:latin typeface="Times New Roman" pitchFamily="18" charset="0"/>
                  <a:cs typeface="Times New Roman" pitchFamily="18" charset="0"/>
                </a:endParaRPr>
              </a:p>
            </p:txBody>
          </p:sp>
          <p:sp>
            <p:nvSpPr>
              <p:cNvPr id="27" name="Rectangle 26"/>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chemeClr val="bg2">
                      <a:lumMod val="10000"/>
                    </a:schemeClr>
                  </a:solidFill>
                  <a:latin typeface="Times New Roman" pitchFamily="18" charset="0"/>
                  <a:cs typeface="Times New Roman" pitchFamily="18" charset="0"/>
                </a:endParaRPr>
              </a:p>
            </p:txBody>
          </p:sp>
        </p:grpSp>
      </p:grpSp>
      <p:grpSp>
        <p:nvGrpSpPr>
          <p:cNvPr id="28" name="Group 27"/>
          <p:cNvGrpSpPr/>
          <p:nvPr/>
        </p:nvGrpSpPr>
        <p:grpSpPr>
          <a:xfrm>
            <a:off x="9417555" y="1898467"/>
            <a:ext cx="2621697" cy="2614348"/>
            <a:chOff x="461676" y="1436293"/>
            <a:chExt cx="2958196" cy="2863649"/>
          </a:xfrm>
        </p:grpSpPr>
        <p:sp>
          <p:nvSpPr>
            <p:cNvPr id="29" name="Rectangle 28"/>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0" name="Group 29"/>
            <p:cNvGrpSpPr/>
            <p:nvPr/>
          </p:nvGrpSpPr>
          <p:grpSpPr>
            <a:xfrm>
              <a:off x="461676" y="1652317"/>
              <a:ext cx="2769645" cy="2647625"/>
              <a:chOff x="461676" y="1652317"/>
              <a:chExt cx="2769645" cy="2647625"/>
            </a:xfrm>
          </p:grpSpPr>
          <p:sp>
            <p:nvSpPr>
              <p:cNvPr id="31" name="Rectangle 30"/>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chemeClr val="bg2">
                      <a:lumMod val="10000"/>
                    </a:schemeClr>
                  </a:solidFill>
                  <a:latin typeface="Times New Roman" pitchFamily="18" charset="0"/>
                  <a:cs typeface="Times New Roman" pitchFamily="18" charset="0"/>
                </a:endParaRPr>
              </a:p>
            </p:txBody>
          </p:sp>
          <p:sp>
            <p:nvSpPr>
              <p:cNvPr id="32" name="Rectangle 31"/>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chemeClr val="bg2">
                      <a:lumMod val="10000"/>
                    </a:schemeClr>
                  </a:solidFill>
                  <a:latin typeface="Times New Roman" pitchFamily="18" charset="0"/>
                  <a:cs typeface="Times New Roman" pitchFamily="18" charset="0"/>
                </a:endParaRPr>
              </a:p>
            </p:txBody>
          </p:sp>
        </p:grpSp>
      </p:grpSp>
      <p:sp>
        <p:nvSpPr>
          <p:cNvPr id="33" name="Rectangle 32"/>
          <p:cNvSpPr/>
          <p:nvPr/>
        </p:nvSpPr>
        <p:spPr>
          <a:xfrm>
            <a:off x="9417555" y="2220434"/>
            <a:ext cx="2454593" cy="2169825"/>
          </a:xfrm>
          <a:prstGeom prst="rect">
            <a:avLst/>
          </a:prstGeom>
        </p:spPr>
        <p:txBody>
          <a:bodyPr wrap="square">
            <a:spAutoFit/>
          </a:bodyPr>
          <a:lstStyle/>
          <a:p>
            <a:pPr algn="ctr"/>
            <a:r>
              <a:rPr lang="vi-VN" sz="2700" b="1">
                <a:solidFill>
                  <a:schemeClr val="bg2">
                    <a:lumMod val="10000"/>
                  </a:schemeClr>
                </a:solidFill>
                <a:latin typeface="Times New Roman" pitchFamily="18" charset="0"/>
                <a:cs typeface="Times New Roman" pitchFamily="18" charset="0"/>
              </a:rPr>
              <a:t>Cố gắng tìm kiếm sự giúp đỡ từ người khác khi thật sự cần thiết</a:t>
            </a:r>
            <a:endParaRPr lang="en-US" sz="2700" b="1">
              <a:solidFill>
                <a:schemeClr val="bg2">
                  <a:lumMod val="10000"/>
                </a:schemeClr>
              </a:solidFill>
              <a:latin typeface="Times New Roman" pitchFamily="18" charset="0"/>
              <a:cs typeface="Times New Roman" pitchFamily="18" charset="0"/>
            </a:endParaRPr>
          </a:p>
        </p:txBody>
      </p:sp>
      <p:sp>
        <p:nvSpPr>
          <p:cNvPr id="34" name="Rectangle 33"/>
          <p:cNvSpPr/>
          <p:nvPr/>
        </p:nvSpPr>
        <p:spPr>
          <a:xfrm>
            <a:off x="6585571" y="3629878"/>
            <a:ext cx="2478196" cy="2169825"/>
          </a:xfrm>
          <a:prstGeom prst="rect">
            <a:avLst/>
          </a:prstGeom>
        </p:spPr>
        <p:txBody>
          <a:bodyPr wrap="square">
            <a:spAutoFit/>
          </a:bodyPr>
          <a:lstStyle/>
          <a:p>
            <a:pPr algn="ctr"/>
            <a:r>
              <a:rPr lang="vi-VN" sz="2700" b="1">
                <a:solidFill>
                  <a:schemeClr val="bg2">
                    <a:lumMod val="10000"/>
                  </a:schemeClr>
                </a:solidFill>
                <a:latin typeface="Times New Roman" pitchFamily="18" charset="0"/>
                <a:cs typeface="Times New Roman" pitchFamily="18" charset="0"/>
              </a:rPr>
              <a:t>Tập trung vào một công việc một cách chủ động và có trách nhiệm</a:t>
            </a:r>
            <a:endParaRPr lang="en-US" sz="2700" b="1">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7119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1)">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21"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3552" y="490240"/>
            <a:ext cx="6310871" cy="2862322"/>
          </a:xfrm>
          <a:prstGeom prst="rect">
            <a:avLst/>
          </a:prstGeom>
          <a:noFill/>
        </p:spPr>
        <p:txBody>
          <a:bodyPr wrap="square" rtlCol="0">
            <a:spAutoFit/>
          </a:bodyPr>
          <a:lstStyle/>
          <a:p>
            <a:pPr algn="ctr"/>
            <a:r>
              <a:rPr lang="en-US" sz="4500" b="1">
                <a:solidFill>
                  <a:srgbClr val="FF0000"/>
                </a:solidFill>
                <a:latin typeface="Times New Roman" pitchFamily="18" charset="0"/>
                <a:cs typeface="Times New Roman" pitchFamily="18" charset="0"/>
                <a:sym typeface="Nixie One"/>
              </a:rPr>
              <a:t>NHIỆM VỤ 4</a:t>
            </a:r>
          </a:p>
          <a:p>
            <a:pPr algn="ctr"/>
            <a:r>
              <a:rPr lang="vi-VN" sz="4500" b="1">
                <a:solidFill>
                  <a:srgbClr val="1F0ABC"/>
                </a:solidFill>
                <a:latin typeface="Times New Roman" pitchFamily="18" charset="0"/>
                <a:ea typeface="Nixie One"/>
                <a:cs typeface="Times New Roman" pitchFamily="18" charset="0"/>
                <a:sym typeface="Nixie One"/>
              </a:rPr>
              <a:t>ĐIỀU CHỈNH BẢN THÂN ĐỂ THÍCH ỨNG VỚI SỰ THAY ĐỔI</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52" y="3717513"/>
            <a:ext cx="5991368" cy="2800350"/>
          </a:xfrm>
          <a:prstGeom prst="rect">
            <a:avLst/>
          </a:prstGeom>
        </p:spPr>
      </p:pic>
    </p:spTree>
    <p:extLst>
      <p:ext uri="{BB962C8B-B14F-4D97-AF65-F5344CB8AC3E}">
        <p14:creationId xmlns:p14="http://schemas.microsoft.com/office/powerpoint/2010/main" val="308174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68" name="Rounded Rectangle 67"/>
          <p:cNvSpPr/>
          <p:nvPr/>
        </p:nvSpPr>
        <p:spPr>
          <a:xfrm>
            <a:off x="614608" y="5688529"/>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Rounded Rectangle 68"/>
          <p:cNvSpPr/>
          <p:nvPr/>
        </p:nvSpPr>
        <p:spPr>
          <a:xfrm>
            <a:off x="2543116" y="2963424"/>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8732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919030" y="3792483"/>
            <a:ext cx="3028436" cy="2400657"/>
          </a:xfrm>
          <a:prstGeom prst="rect">
            <a:avLst/>
          </a:prstGeom>
          <a:noFill/>
        </p:spPr>
        <p:txBody>
          <a:bodyPr wrap="square" rtlCol="0">
            <a:spAutoFit/>
          </a:bodyPr>
          <a:lstStyle/>
          <a:p>
            <a:pPr lvl="0" algn="ctr"/>
            <a:r>
              <a:rPr lang="vi-VN" sz="2500" b="1">
                <a:solidFill>
                  <a:srgbClr val="124057"/>
                </a:solidFill>
                <a:latin typeface="+mj-lt"/>
                <a:cs typeface="Calibri" panose="020F0502020204030204" pitchFamily="34" charset="0"/>
              </a:rPr>
              <a:t>Em hãy xác định những điều có thể thay đổi ở bản thân và những thuận lợi, khó khăn khi thay đổi những điều đó</a:t>
            </a:r>
            <a:endParaRPr lang="vi-VN" sz="2500" b="1" dirty="0">
              <a:solidFill>
                <a:srgbClr val="124057"/>
              </a:solidFill>
              <a:latin typeface="+mj-lt"/>
              <a:ea typeface="Nixie One"/>
              <a:cs typeface="Calibri" panose="020F0502020204030204" pitchFamily="34" charset="0"/>
              <a:sym typeface="Nixie One"/>
            </a:endParaRPr>
          </a:p>
        </p:txBody>
      </p:sp>
      <p:sp>
        <p:nvSpPr>
          <p:cNvPr id="72" name="Rounded Rectangle 71"/>
          <p:cNvSpPr/>
          <p:nvPr/>
        </p:nvSpPr>
        <p:spPr>
          <a:xfrm>
            <a:off x="1050732" y="3151775"/>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73" name="Rounded Rectangle 72"/>
          <p:cNvSpPr/>
          <p:nvPr/>
        </p:nvSpPr>
        <p:spPr>
          <a:xfrm>
            <a:off x="4516048" y="5688529"/>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Rounded Rectangle 81"/>
          <p:cNvSpPr/>
          <p:nvPr/>
        </p:nvSpPr>
        <p:spPr>
          <a:xfrm>
            <a:off x="6444556" y="2963424"/>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6" name="Rounded Rectangle 85"/>
          <p:cNvSpPr/>
          <p:nvPr/>
        </p:nvSpPr>
        <p:spPr>
          <a:xfrm>
            <a:off x="468876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87" name="TextBox 86"/>
          <p:cNvSpPr txBox="1"/>
          <p:nvPr/>
        </p:nvSpPr>
        <p:spPr>
          <a:xfrm>
            <a:off x="4942861" y="4007873"/>
            <a:ext cx="2904602" cy="1815882"/>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Tại sao mỗi cá nhân cần phải thích ứng với sự thay đổi?</a:t>
            </a:r>
            <a:endParaRPr lang="vi-VN" sz="2800" b="1" dirty="0">
              <a:solidFill>
                <a:srgbClr val="124057"/>
              </a:solidFill>
              <a:latin typeface="+mj-lt"/>
              <a:ea typeface="Nixie One"/>
              <a:cs typeface="Calibri" panose="020F0502020204030204" pitchFamily="34" charset="0"/>
              <a:sym typeface="Nixie One"/>
            </a:endParaRPr>
          </a:p>
        </p:txBody>
      </p:sp>
      <p:sp>
        <p:nvSpPr>
          <p:cNvPr id="88" name="Rounded Rectangle 87"/>
          <p:cNvSpPr/>
          <p:nvPr/>
        </p:nvSpPr>
        <p:spPr>
          <a:xfrm>
            <a:off x="4907940" y="3151775"/>
            <a:ext cx="822346"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89" name="Rounded Rectangle 88"/>
          <p:cNvSpPr/>
          <p:nvPr/>
        </p:nvSpPr>
        <p:spPr>
          <a:xfrm>
            <a:off x="8458128" y="5688529"/>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Rounded Rectangle 92"/>
          <p:cNvSpPr/>
          <p:nvPr/>
        </p:nvSpPr>
        <p:spPr>
          <a:xfrm>
            <a:off x="10386636" y="2963424"/>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4" name="Rounded Rectangle 93"/>
          <p:cNvSpPr/>
          <p:nvPr/>
        </p:nvSpPr>
        <p:spPr>
          <a:xfrm>
            <a:off x="863084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5" name="TextBox 94"/>
          <p:cNvSpPr txBox="1"/>
          <p:nvPr/>
        </p:nvSpPr>
        <p:spPr>
          <a:xfrm>
            <a:off x="8976262" y="4000418"/>
            <a:ext cx="2760189" cy="1815882"/>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Cách điều chỉnh bản thân để thích ứng với sự thay đổi.</a:t>
            </a:r>
            <a:endParaRPr lang="vi-VN" sz="2800" b="1" dirty="0">
              <a:solidFill>
                <a:srgbClr val="124057"/>
              </a:solidFill>
              <a:latin typeface="+mj-lt"/>
              <a:cs typeface="Calibri" panose="020F0502020204030204" pitchFamily="34" charset="0"/>
            </a:endParaRPr>
          </a:p>
        </p:txBody>
      </p:sp>
      <p:sp>
        <p:nvSpPr>
          <p:cNvPr id="105" name="Rounded Rectangle 104"/>
          <p:cNvSpPr/>
          <p:nvPr/>
        </p:nvSpPr>
        <p:spPr>
          <a:xfrm>
            <a:off x="8889928" y="3151775"/>
            <a:ext cx="822346"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grpSp>
        <p:nvGrpSpPr>
          <p:cNvPr id="106" name="组合 36"/>
          <p:cNvGrpSpPr>
            <a:grpSpLocks/>
          </p:cNvGrpSpPr>
          <p:nvPr/>
        </p:nvGrpSpPr>
        <p:grpSpPr bwMode="auto">
          <a:xfrm>
            <a:off x="6184865" y="994659"/>
            <a:ext cx="5813841" cy="1727854"/>
            <a:chOff x="1295400" y="2786058"/>
            <a:chExt cx="1753450" cy="1751017"/>
          </a:xfrm>
        </p:grpSpPr>
        <p:grpSp>
          <p:nvGrpSpPr>
            <p:cNvPr id="107" name="Group 6"/>
            <p:cNvGrpSpPr>
              <a:grpSpLocks/>
            </p:cNvGrpSpPr>
            <p:nvPr/>
          </p:nvGrpSpPr>
          <p:grpSpPr bwMode="auto">
            <a:xfrm>
              <a:off x="1295400" y="2786058"/>
              <a:ext cx="1753450" cy="1751017"/>
              <a:chOff x="1823" y="2371"/>
              <a:chExt cx="1801" cy="1801"/>
            </a:xfrm>
          </p:grpSpPr>
          <p:sp>
            <p:nvSpPr>
              <p:cNvPr id="109"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0"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08"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200" b="1">
                  <a:solidFill>
                    <a:srgbClr val="FF0000"/>
                  </a:solidFill>
                  <a:latin typeface="Times New Roman" pitchFamily="18" charset="0"/>
                  <a:ea typeface="微软雅黑" pitchFamily="34" charset="-122"/>
                  <a:cs typeface="Times New Roman" pitchFamily="18" charset="0"/>
                </a:rPr>
                <a:t>Thảo luận nhóm hoàn thành các nhiệm vụ sau</a:t>
              </a:r>
              <a:endParaRPr lang="zh-CN" altLang="en-US" sz="3200" b="1" dirty="0">
                <a:solidFill>
                  <a:srgbClr val="FF0000"/>
                </a:solidFill>
                <a:latin typeface="Times New Roman" pitchFamily="18" charset="0"/>
                <a:ea typeface="微软雅黑" pitchFamily="34" charset="-122"/>
                <a:cs typeface="Times New Roman" pitchFamily="18" charset="0"/>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9216"/>
          <a:stretch/>
        </p:blipFill>
        <p:spPr>
          <a:xfrm>
            <a:off x="2243816" y="883643"/>
            <a:ext cx="3494864" cy="1838870"/>
          </a:xfrm>
          <a:prstGeom prst="rect">
            <a:avLst/>
          </a:prstGeom>
        </p:spPr>
      </p:pic>
    </p:spTree>
    <p:extLst>
      <p:ext uri="{BB962C8B-B14F-4D97-AF65-F5344CB8AC3E}">
        <p14:creationId xmlns:p14="http://schemas.microsoft.com/office/powerpoint/2010/main" val="22182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ircle(in)">
                                      <p:cBhvr>
                                        <p:cTn id="12" dur="2000"/>
                                        <p:tgtEl>
                                          <p:spTgt spid="6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2000"/>
                                        <p:tgtEl>
                                          <p:spTgt spid="7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circle(in)">
                                      <p:cBhvr>
                                        <p:cTn id="24" dur="20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barn(inVertical)">
                                      <p:cBhvr>
                                        <p:cTn id="29" dur="500"/>
                                        <p:tgtEl>
                                          <p:spTgt spid="7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arn(inVertical)">
                                      <p:cBhvr>
                                        <p:cTn id="32" dur="500"/>
                                        <p:tgtEl>
                                          <p:spTgt spid="8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arn(inVertical)">
                                      <p:cBhvr>
                                        <p:cTn id="38" dur="500"/>
                                        <p:tgtEl>
                                          <p:spTgt spid="8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arn(inVertical)">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circle(in)">
                                      <p:cBhvr>
                                        <p:cTn id="46" dur="2000"/>
                                        <p:tgtEl>
                                          <p:spTgt spid="8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circle(in)">
                                      <p:cBhvr>
                                        <p:cTn id="52" dur="2000"/>
                                        <p:tgtEl>
                                          <p:spTgt spid="9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circle(in)">
                                      <p:cBhvr>
                                        <p:cTn id="58"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p:bldP spid="72" grpId="0" animBg="1"/>
      <p:bldP spid="73" grpId="0" animBg="1"/>
      <p:bldP spid="82" grpId="0" animBg="1"/>
      <p:bldP spid="86" grpId="0" animBg="1"/>
      <p:bldP spid="87" grpId="0"/>
      <p:bldP spid="88" grpId="0" animBg="1"/>
      <p:bldP spid="89" grpId="0" animBg="1"/>
      <p:bldP spid="93" grpId="0" animBg="1"/>
      <p:bldP spid="94" grpId="0" animBg="1"/>
      <p:bldP spid="95"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68" name="Rounded Rectangle 67"/>
          <p:cNvSpPr/>
          <p:nvPr/>
        </p:nvSpPr>
        <p:spPr>
          <a:xfrm>
            <a:off x="1010400" y="3955233"/>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Rounded Rectangle 68"/>
          <p:cNvSpPr/>
          <p:nvPr/>
        </p:nvSpPr>
        <p:spPr>
          <a:xfrm>
            <a:off x="2938908" y="1230128"/>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1183120" y="1341140"/>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314822" y="2220356"/>
            <a:ext cx="3028436" cy="1708160"/>
          </a:xfrm>
          <a:prstGeom prst="rect">
            <a:avLst/>
          </a:prstGeom>
          <a:noFill/>
        </p:spPr>
        <p:txBody>
          <a:bodyPr wrap="square" rtlCol="0">
            <a:spAutoFit/>
          </a:bodyPr>
          <a:lstStyle/>
          <a:p>
            <a:pPr lvl="0" algn="ctr"/>
            <a:r>
              <a:rPr lang="vi-VN" sz="3500" b="1">
                <a:solidFill>
                  <a:srgbClr val="124057"/>
                </a:solidFill>
                <a:latin typeface="+mj-lt"/>
                <a:cs typeface="Calibri" panose="020F0502020204030204" pitchFamily="34" charset="0"/>
              </a:rPr>
              <a:t>Những điều có thể thay đổi ở bản thân</a:t>
            </a:r>
            <a:endParaRPr lang="vi-VN" sz="3500" b="1" dirty="0">
              <a:solidFill>
                <a:srgbClr val="124057"/>
              </a:solidFill>
              <a:latin typeface="+mj-lt"/>
              <a:ea typeface="Nixie One"/>
              <a:cs typeface="Calibri" panose="020F0502020204030204" pitchFamily="34" charset="0"/>
              <a:sym typeface="Nixie One"/>
            </a:endParaRPr>
          </a:p>
        </p:txBody>
      </p:sp>
      <p:sp>
        <p:nvSpPr>
          <p:cNvPr id="72" name="Rounded Rectangle 71"/>
          <p:cNvSpPr/>
          <p:nvPr/>
        </p:nvSpPr>
        <p:spPr>
          <a:xfrm>
            <a:off x="1446524" y="1418479"/>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24" name="Rectangle 23"/>
          <p:cNvSpPr/>
          <p:nvPr/>
        </p:nvSpPr>
        <p:spPr>
          <a:xfrm>
            <a:off x="5349923" y="1473289"/>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ngoại hình, tâm sinh lí, tính cách</a:t>
            </a:r>
            <a:endParaRPr lang="en-US" sz="2400" b="1">
              <a:solidFill>
                <a:srgbClr val="002060"/>
              </a:solidFill>
              <a:latin typeface="Times New Roman" pitchFamily="18" charset="0"/>
              <a:cs typeface="Times New Roman" pitchFamily="18" charset="0"/>
            </a:endParaRPr>
          </a:p>
        </p:txBody>
      </p:sp>
      <p:sp>
        <p:nvSpPr>
          <p:cNvPr id="25" name="Rectangle 24"/>
          <p:cNvSpPr/>
          <p:nvPr/>
        </p:nvSpPr>
        <p:spPr>
          <a:xfrm>
            <a:off x="5349922" y="25398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năng lực, kĩ năng, thái độ, quan điểm sống</a:t>
            </a:r>
            <a:endParaRPr lang="en-US" sz="2400" b="1">
              <a:solidFill>
                <a:srgbClr val="002060"/>
              </a:solidFill>
              <a:latin typeface="Times New Roman" pitchFamily="18" charset="0"/>
              <a:cs typeface="Times New Roman" pitchFamily="18" charset="0"/>
            </a:endParaRPr>
          </a:p>
        </p:txBody>
      </p:sp>
      <p:sp>
        <p:nvSpPr>
          <p:cNvPr id="26" name="Rectangle 25"/>
          <p:cNvSpPr/>
          <p:nvPr/>
        </p:nvSpPr>
        <p:spPr>
          <a:xfrm>
            <a:off x="5349921" y="36341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môi trường học tập, sinh sống</a:t>
            </a:r>
            <a:endParaRPr lang="en-US" sz="2400" b="1">
              <a:solidFill>
                <a:srgbClr val="002060"/>
              </a:solidFill>
              <a:latin typeface="Times New Roman" pitchFamily="18" charset="0"/>
              <a:cs typeface="Times New Roman" pitchFamily="18" charset="0"/>
            </a:endParaRPr>
          </a:p>
        </p:txBody>
      </p:sp>
      <p:sp>
        <p:nvSpPr>
          <p:cNvPr id="27" name="Rectangle 26"/>
          <p:cNvSpPr/>
          <p:nvPr/>
        </p:nvSpPr>
        <p:spPr>
          <a:xfrm>
            <a:off x="5349920" y="4747681"/>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môi trường và đối tượng giao tiếp</a:t>
            </a:r>
            <a:endParaRPr lang="en-US" sz="2400" b="1">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00" y="4956730"/>
            <a:ext cx="3867292" cy="1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5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68" name="Rounded Rectangle 67"/>
          <p:cNvSpPr/>
          <p:nvPr/>
        </p:nvSpPr>
        <p:spPr>
          <a:xfrm>
            <a:off x="1010400" y="3955233"/>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Rounded Rectangle 68"/>
          <p:cNvSpPr/>
          <p:nvPr/>
        </p:nvSpPr>
        <p:spPr>
          <a:xfrm>
            <a:off x="2938908" y="1230128"/>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1183120" y="1341140"/>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314822" y="2220356"/>
            <a:ext cx="3028436" cy="2246769"/>
          </a:xfrm>
          <a:prstGeom prst="rect">
            <a:avLst/>
          </a:prstGeom>
          <a:noFill/>
        </p:spPr>
        <p:txBody>
          <a:bodyPr wrap="square" rtlCol="0">
            <a:spAutoFit/>
          </a:bodyPr>
          <a:lstStyle/>
          <a:p>
            <a:pPr lvl="0" algn="ctr"/>
            <a:r>
              <a:rPr lang="vi-VN" sz="3500" b="1">
                <a:solidFill>
                  <a:srgbClr val="124057"/>
                </a:solidFill>
                <a:latin typeface="+mj-lt"/>
                <a:cs typeface="Calibri" panose="020F0502020204030204" pitchFamily="34" charset="0"/>
              </a:rPr>
              <a:t>Những thuận lợi, khó khăn khi thay đổi những điều đó</a:t>
            </a:r>
            <a:endParaRPr lang="vi-VN" sz="3500" b="1" dirty="0">
              <a:solidFill>
                <a:srgbClr val="124057"/>
              </a:solidFill>
              <a:latin typeface="+mj-lt"/>
              <a:ea typeface="Nixie One"/>
              <a:cs typeface="Calibri" panose="020F0502020204030204" pitchFamily="34" charset="0"/>
              <a:sym typeface="Nixie One"/>
            </a:endParaRPr>
          </a:p>
        </p:txBody>
      </p:sp>
      <p:sp>
        <p:nvSpPr>
          <p:cNvPr id="72" name="Rounded Rectangle 71"/>
          <p:cNvSpPr/>
          <p:nvPr/>
        </p:nvSpPr>
        <p:spPr>
          <a:xfrm>
            <a:off x="1446524" y="1418479"/>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24" name="Rectangle 23"/>
          <p:cNvSpPr/>
          <p:nvPr/>
        </p:nvSpPr>
        <p:spPr>
          <a:xfrm>
            <a:off x="5349923" y="1473289"/>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Sự thay đổi mang đến trải nghiệm và kĩ năng mới</a:t>
            </a:r>
          </a:p>
        </p:txBody>
      </p:sp>
      <p:sp>
        <p:nvSpPr>
          <p:cNvPr id="25" name="Rectangle 24"/>
          <p:cNvSpPr/>
          <p:nvPr/>
        </p:nvSpPr>
        <p:spPr>
          <a:xfrm>
            <a:off x="5349922" y="25398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Có năng lực, kĩ năng để có thể đáp ứng những nhiệm vụ phức tạp hơn</a:t>
            </a:r>
          </a:p>
        </p:txBody>
      </p:sp>
      <p:sp>
        <p:nvSpPr>
          <p:cNvPr id="26" name="Rectangle 25"/>
          <p:cNvSpPr/>
          <p:nvPr/>
        </p:nvSpPr>
        <p:spPr>
          <a:xfrm>
            <a:off x="5349921" y="36341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Chưa kịp chuẩn bị một số kĩ năng điều chỉnh bản thân nên khó thích ứng</a:t>
            </a:r>
          </a:p>
        </p:txBody>
      </p:sp>
      <p:sp>
        <p:nvSpPr>
          <p:cNvPr id="27" name="Rectangle 26"/>
          <p:cNvSpPr/>
          <p:nvPr/>
        </p:nvSpPr>
        <p:spPr>
          <a:xfrm>
            <a:off x="5349920" y="4747681"/>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Những sự thay đổi tiêu cực làm cho bản thân chán nản và mất phương hướng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00" y="4956730"/>
            <a:ext cx="3867292" cy="1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73" name="Rounded Rectangle 72"/>
          <p:cNvSpPr/>
          <p:nvPr/>
        </p:nvSpPr>
        <p:spPr>
          <a:xfrm>
            <a:off x="640084" y="4304487"/>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Rounded Rectangle 81"/>
          <p:cNvSpPr/>
          <p:nvPr/>
        </p:nvSpPr>
        <p:spPr>
          <a:xfrm>
            <a:off x="2568592" y="1579382"/>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6" name="Rounded Rectangle 85"/>
          <p:cNvSpPr/>
          <p:nvPr/>
        </p:nvSpPr>
        <p:spPr>
          <a:xfrm>
            <a:off x="812804" y="1690394"/>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87" name="TextBox 86"/>
          <p:cNvSpPr txBox="1"/>
          <p:nvPr/>
        </p:nvSpPr>
        <p:spPr>
          <a:xfrm>
            <a:off x="1066897" y="2623831"/>
            <a:ext cx="2904602" cy="1384995"/>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Mỗi cá nhân cần phải thích ứng với sự thay đổi vì</a:t>
            </a:r>
            <a:r>
              <a:rPr lang="en-US" sz="2800" b="1">
                <a:solidFill>
                  <a:srgbClr val="124057"/>
                </a:solidFill>
                <a:latin typeface="+mj-lt"/>
                <a:cs typeface="Calibri" panose="020F0502020204030204" pitchFamily="34" charset="0"/>
              </a:rPr>
              <a:t>:</a:t>
            </a:r>
            <a:endParaRPr lang="vi-VN" sz="2800" b="1" dirty="0">
              <a:solidFill>
                <a:srgbClr val="124057"/>
              </a:solidFill>
              <a:latin typeface="+mj-lt"/>
              <a:ea typeface="Nixie One"/>
              <a:cs typeface="Calibri" panose="020F0502020204030204" pitchFamily="34" charset="0"/>
              <a:sym typeface="Nixie One"/>
            </a:endParaRPr>
          </a:p>
        </p:txBody>
      </p:sp>
      <p:sp>
        <p:nvSpPr>
          <p:cNvPr id="88" name="Rounded Rectangle 87"/>
          <p:cNvSpPr/>
          <p:nvPr/>
        </p:nvSpPr>
        <p:spPr>
          <a:xfrm>
            <a:off x="1031976" y="1767733"/>
            <a:ext cx="822346"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24" name="Rectangle 23"/>
          <p:cNvSpPr/>
          <p:nvPr/>
        </p:nvSpPr>
        <p:spPr>
          <a:xfrm>
            <a:off x="5349923" y="1391401"/>
            <a:ext cx="5677469" cy="2831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Do tác động của nhiều yếu tố trong cuộc sống, chúng ta luôn có sự thay đổi trạng thái cảm xúc khác nhau và môi trường sống của chúng ta cũng luôn thay đổi. Vì vậy, chúng ta cần phải biết điều chỉnh bản thân để phù hợp và thích ứng với sự thay đổi.</a:t>
            </a:r>
          </a:p>
        </p:txBody>
      </p:sp>
      <p:sp>
        <p:nvSpPr>
          <p:cNvPr id="25" name="Rectangle 24"/>
          <p:cNvSpPr/>
          <p:nvPr/>
        </p:nvSpPr>
        <p:spPr>
          <a:xfrm>
            <a:off x="5349922" y="4409663"/>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Sự thay đổi là quy luật tất yếu của sự vật, hiện tượng.</a:t>
            </a:r>
          </a:p>
        </p:txBody>
      </p:sp>
      <p:sp>
        <p:nvSpPr>
          <p:cNvPr id="26" name="Rectangle 25"/>
          <p:cNvSpPr/>
          <p:nvPr/>
        </p:nvSpPr>
        <p:spPr>
          <a:xfrm>
            <a:off x="5349921" y="5503963"/>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Thích ứng với sự thay đổi để hòa nhập và phát triển.</a:t>
            </a:r>
          </a:p>
        </p:txBody>
      </p:sp>
    </p:spTree>
    <p:extLst>
      <p:ext uri="{BB962C8B-B14F-4D97-AF65-F5344CB8AC3E}">
        <p14:creationId xmlns:p14="http://schemas.microsoft.com/office/powerpoint/2010/main" val="38058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25" name="Rectangle 24"/>
          <p:cNvSpPr/>
          <p:nvPr/>
        </p:nvSpPr>
        <p:spPr>
          <a:xfrm>
            <a:off x="5349922" y="4409663"/>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Điều chỉnh cách giao tiếp phù hợp với đối tượng</a:t>
            </a:r>
          </a:p>
        </p:txBody>
      </p:sp>
      <p:sp>
        <p:nvSpPr>
          <p:cNvPr id="26" name="Rectangle 25"/>
          <p:cNvSpPr/>
          <p:nvPr/>
        </p:nvSpPr>
        <p:spPr>
          <a:xfrm>
            <a:off x="5349921" y="5503963"/>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Rèn luyện sức khoẻ để thích ứng với môi trường tự nhiên luôn thay đổi.</a:t>
            </a:r>
          </a:p>
        </p:txBody>
      </p:sp>
      <p:sp>
        <p:nvSpPr>
          <p:cNvPr id="11" name="Rounded Rectangle 10"/>
          <p:cNvSpPr/>
          <p:nvPr/>
        </p:nvSpPr>
        <p:spPr>
          <a:xfrm>
            <a:off x="965507" y="4717274"/>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Rounded Rectangle 11"/>
          <p:cNvSpPr/>
          <p:nvPr/>
        </p:nvSpPr>
        <p:spPr>
          <a:xfrm>
            <a:off x="2894015" y="1992169"/>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3" name="Rounded Rectangle 12"/>
          <p:cNvSpPr/>
          <p:nvPr/>
        </p:nvSpPr>
        <p:spPr>
          <a:xfrm>
            <a:off x="1138227" y="2103181"/>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4" name="TextBox 13"/>
          <p:cNvSpPr txBox="1"/>
          <p:nvPr/>
        </p:nvSpPr>
        <p:spPr>
          <a:xfrm>
            <a:off x="1483641" y="3029163"/>
            <a:ext cx="2760189" cy="1815882"/>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Cách điều chỉnh bản thân để thích ứng với sự thay đổi.</a:t>
            </a:r>
            <a:endParaRPr lang="vi-VN" sz="2800" b="1" dirty="0">
              <a:solidFill>
                <a:srgbClr val="124057"/>
              </a:solidFill>
              <a:latin typeface="+mj-lt"/>
              <a:cs typeface="Calibri" panose="020F0502020204030204" pitchFamily="34" charset="0"/>
            </a:endParaRPr>
          </a:p>
        </p:txBody>
      </p:sp>
      <p:sp>
        <p:nvSpPr>
          <p:cNvPr id="15" name="Rounded Rectangle 14"/>
          <p:cNvSpPr/>
          <p:nvPr/>
        </p:nvSpPr>
        <p:spPr>
          <a:xfrm>
            <a:off x="1397307" y="2180520"/>
            <a:ext cx="822346"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sp>
        <p:nvSpPr>
          <p:cNvPr id="16" name="Rectangle 15"/>
          <p:cNvSpPr/>
          <p:nvPr/>
        </p:nvSpPr>
        <p:spPr>
          <a:xfrm>
            <a:off x="5349920" y="2216075"/>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cách suy nghĩ luôn theo hướng tích cực</a:t>
            </a:r>
          </a:p>
        </p:txBody>
      </p:sp>
      <p:sp>
        <p:nvSpPr>
          <p:cNvPr id="17" name="Rectangle 16"/>
          <p:cNvSpPr/>
          <p:nvPr/>
        </p:nvSpPr>
        <p:spPr>
          <a:xfrm>
            <a:off x="5349919" y="3310375"/>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Kiểm soát cảm xúc để ứng xử hợp lí với sự thay đổi</a:t>
            </a:r>
          </a:p>
        </p:txBody>
      </p:sp>
      <p:sp>
        <p:nvSpPr>
          <p:cNvPr id="18" name="Rectangle 17"/>
          <p:cNvSpPr/>
          <p:nvPr/>
        </p:nvSpPr>
        <p:spPr>
          <a:xfrm>
            <a:off x="5349918" y="1099032"/>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Chuẩn bị tâm thế trước sự thay đổi.</a:t>
            </a:r>
          </a:p>
        </p:txBody>
      </p:sp>
    </p:spTree>
    <p:extLst>
      <p:ext uri="{BB962C8B-B14F-4D97-AF65-F5344CB8AC3E}">
        <p14:creationId xmlns:p14="http://schemas.microsoft.com/office/powerpoint/2010/main" val="23294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2571526"/>
            <a:ext cx="3917372" cy="41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5">
            <a:extLst>
              <a:ext uri="{FF2B5EF4-FFF2-40B4-BE49-F238E27FC236}">
                <a16:creationId xmlns:a16="http://schemas.microsoft.com/office/drawing/2014/main" id="{5BE95668-11B8-4B85-A70B-D8E27EE7CA2B}"/>
              </a:ext>
            </a:extLst>
          </p:cNvPr>
          <p:cNvSpPr/>
          <p:nvPr/>
        </p:nvSpPr>
        <p:spPr>
          <a:xfrm rot="21240188">
            <a:off x="6559143" y="1290724"/>
            <a:ext cx="5092127" cy="3909504"/>
          </a:xfrm>
          <a:prstGeom prst="cloudCallout">
            <a:avLst>
              <a:gd name="adj1" fmla="val -78679"/>
              <a:gd name="adj2" fmla="val 3249"/>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3" name="Rectangle 12"/>
          <p:cNvSpPr/>
          <p:nvPr/>
        </p:nvSpPr>
        <p:spPr>
          <a:xfrm rot="20738392">
            <a:off x="6949989" y="1908989"/>
            <a:ext cx="4467966" cy="2677656"/>
          </a:xfrm>
          <a:prstGeom prst="rect">
            <a:avLst/>
          </a:prstGeom>
          <a:noFill/>
          <a:ln>
            <a:noFill/>
          </a:ln>
        </p:spPr>
        <p:txBody>
          <a:bodyPr wrap="square">
            <a:spAutoFit/>
          </a:bodyPr>
          <a:lstStyle/>
          <a:p>
            <a:pPr algn="ctr"/>
            <a:r>
              <a:rPr lang="vi-VN" sz="2800" b="1" i="1">
                <a:solidFill>
                  <a:srgbClr val="C00000"/>
                </a:solidFill>
                <a:latin typeface="Times New Roman" pitchFamily="18" charset="0"/>
                <a:cs typeface="Times New Roman" pitchFamily="18" charset="0"/>
              </a:rPr>
              <a:t>Em hãy kể lại một tình huống mà em đã điều chỉnh bản thân để thích ứng với sự thay đổi và cảm xúc của em khi thích ứng được với sự thay đổi đó</a:t>
            </a:r>
            <a:endParaRPr lang="en-US" sz="2800" b="1" i="1">
              <a:solidFill>
                <a:srgbClr val="C00000"/>
              </a:solidFill>
              <a:latin typeface="Times New Roman" pitchFamily="18" charset="0"/>
              <a:cs typeface="Times New Roman" pitchFamily="18" charset="0"/>
            </a:endParaRPr>
          </a:p>
        </p:txBody>
      </p:sp>
      <p:grpSp>
        <p:nvGrpSpPr>
          <p:cNvPr id="7" name="组合 36"/>
          <p:cNvGrpSpPr>
            <a:grpSpLocks/>
          </p:cNvGrpSpPr>
          <p:nvPr/>
        </p:nvGrpSpPr>
        <p:grpSpPr bwMode="auto">
          <a:xfrm>
            <a:off x="818970" y="1042642"/>
            <a:ext cx="5687515" cy="1161909"/>
            <a:chOff x="1295400" y="2786058"/>
            <a:chExt cx="1753450" cy="1751017"/>
          </a:xfrm>
        </p:grpSpPr>
        <p:grpSp>
          <p:nvGrpSpPr>
            <p:cNvPr id="8" name="Group 6"/>
            <p:cNvGrpSpPr>
              <a:grpSpLocks/>
            </p:cNvGrpSpPr>
            <p:nvPr/>
          </p:nvGrpSpPr>
          <p:grpSpPr bwMode="auto">
            <a:xfrm>
              <a:off x="1295400" y="2786058"/>
              <a:ext cx="1753450" cy="1751017"/>
              <a:chOff x="1823" y="2371"/>
              <a:chExt cx="1801" cy="1801"/>
            </a:xfrm>
          </p:grpSpPr>
          <p:sp>
            <p:nvSpPr>
              <p:cNvPr id="10"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9"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5415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barn(inVertical)">
                                      <p:cBhvr>
                                        <p:cTn id="16"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2947917" y="422002"/>
            <a:ext cx="7970292" cy="2169825"/>
          </a:xfrm>
          <a:prstGeom prst="rect">
            <a:avLst/>
          </a:prstGeom>
          <a:noFill/>
        </p:spPr>
        <p:txBody>
          <a:bodyPr wrap="square" rtlCol="0">
            <a:spAutoFit/>
          </a:bodyPr>
          <a:lstStyle/>
          <a:p>
            <a:pPr algn="ctr"/>
            <a:r>
              <a:rPr lang="en-US" sz="4500" b="1">
                <a:solidFill>
                  <a:srgbClr val="FF0000"/>
                </a:solidFill>
                <a:latin typeface="Times New Roman" pitchFamily="18" charset="0"/>
                <a:cs typeface="Times New Roman" pitchFamily="18" charset="0"/>
                <a:sym typeface="Nixie One"/>
              </a:rPr>
              <a:t>NHIỆM VỤ 5</a:t>
            </a:r>
          </a:p>
          <a:p>
            <a:pPr algn="ctr"/>
            <a:r>
              <a:rPr lang="vi-VN" sz="4500" b="1">
                <a:solidFill>
                  <a:srgbClr val="1F0ABC"/>
                </a:solidFill>
                <a:latin typeface="Times New Roman" pitchFamily="18" charset="0"/>
                <a:ea typeface="Nixie One"/>
                <a:cs typeface="Times New Roman" pitchFamily="18" charset="0"/>
                <a:sym typeface="Nixie One"/>
              </a:rPr>
              <a:t>THỰC HÀNH ĐIỀU CHỈNH BẢN THÂN</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44" y="2591827"/>
            <a:ext cx="5672777" cy="375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23" name="Rectangle 22"/>
          <p:cNvSpPr/>
          <p:nvPr/>
        </p:nvSpPr>
        <p:spPr>
          <a:xfrm>
            <a:off x="5432279" y="27805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sp>
        <p:nvSpPr>
          <p:cNvPr id="11" name="Rectangle 10"/>
          <p:cNvSpPr/>
          <p:nvPr/>
        </p:nvSpPr>
        <p:spPr>
          <a:xfrm>
            <a:off x="5584679" y="29329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grpSp>
        <p:nvGrpSpPr>
          <p:cNvPr id="8" name="Group 7"/>
          <p:cNvGrpSpPr/>
          <p:nvPr/>
        </p:nvGrpSpPr>
        <p:grpSpPr>
          <a:xfrm>
            <a:off x="5536432" y="1169864"/>
            <a:ext cx="5917250" cy="3822144"/>
            <a:chOff x="3596019" y="-415882"/>
            <a:chExt cx="5525909" cy="5496630"/>
          </a:xfrm>
        </p:grpSpPr>
        <p:pic>
          <p:nvPicPr>
            <p:cNvPr id="12" name="Picture 11">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3" name="TextBox 12">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54" y="1104883"/>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14416" y="2036774"/>
            <a:ext cx="5063176" cy="1754326"/>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a:t>
            </a:r>
            <a:r>
              <a:rPr lang="vi-VN" sz="3600" b="1">
                <a:solidFill>
                  <a:srgbClr val="C00000"/>
                </a:solidFill>
                <a:latin typeface="Times New Roman" pitchFamily="18" charset="0"/>
                <a:cs typeface="Times New Roman" pitchFamily="18" charset="0"/>
              </a:rPr>
              <a:t>hảo luận và </a:t>
            </a:r>
            <a:r>
              <a:rPr lang="en-US" sz="3600" b="1">
                <a:solidFill>
                  <a:srgbClr val="C00000"/>
                </a:solidFill>
                <a:latin typeface="Times New Roman" pitchFamily="18" charset="0"/>
                <a:cs typeface="Times New Roman" pitchFamily="18" charset="0"/>
              </a:rPr>
              <a:t>thực hiện các nhiệm vụ sau</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30" y="2698429"/>
            <a:ext cx="4787205" cy="3558489"/>
          </a:xfrm>
          <a:prstGeom prst="rect">
            <a:avLst/>
          </a:prstGeom>
        </p:spPr>
      </p:pic>
    </p:spTree>
    <p:extLst>
      <p:ext uri="{BB962C8B-B14F-4D97-AF65-F5344CB8AC3E}">
        <p14:creationId xmlns:p14="http://schemas.microsoft.com/office/powerpoint/2010/main" val="20284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5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2014263" y="681310"/>
            <a:ext cx="8221558" cy="2169825"/>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sym typeface="Nixie One"/>
              </a:rPr>
              <a:t>NHIỆM VỤ 3</a:t>
            </a:r>
          </a:p>
          <a:p>
            <a:pPr algn="ctr"/>
            <a:r>
              <a:rPr lang="vi-VN" sz="4500" b="1">
                <a:solidFill>
                  <a:srgbClr val="C00000"/>
                </a:solidFill>
                <a:latin typeface="Times New Roman" pitchFamily="18" charset="0"/>
                <a:ea typeface="Nixie One"/>
                <a:cs typeface="Times New Roman" pitchFamily="18" charset="0"/>
                <a:sym typeface="Nixie One"/>
              </a:rPr>
              <a:t>PHÂN TÍCH ĐIỂM MẠNH, ĐIỂM YẾU CỦA BẢN THÂN</a:t>
            </a:r>
            <a:endParaRPr lang="vi-VN" sz="4500" b="1" dirty="0">
              <a:solidFill>
                <a:srgbClr val="C00000"/>
              </a:solidFill>
              <a:latin typeface="Times New Roman" pitchFamily="18" charset="0"/>
              <a:ea typeface="Nixie One"/>
              <a:cs typeface="Times New Roman" pitchFamily="18" charset="0"/>
              <a:sym typeface="Nixie One"/>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266" y="2851135"/>
            <a:ext cx="6917883" cy="334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3" name="Rounded Rectangle 12"/>
          <p:cNvSpPr/>
          <p:nvPr/>
        </p:nvSpPr>
        <p:spPr>
          <a:xfrm>
            <a:off x="668688" y="1027226"/>
            <a:ext cx="8229600" cy="11569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14" name="TextBox 13"/>
          <p:cNvSpPr txBox="1"/>
          <p:nvPr/>
        </p:nvSpPr>
        <p:spPr>
          <a:xfrm>
            <a:off x="789957" y="1340067"/>
            <a:ext cx="7958205" cy="830997"/>
          </a:xfrm>
          <a:prstGeom prst="rect">
            <a:avLst/>
          </a:prstGeom>
          <a:noFill/>
        </p:spPr>
        <p:txBody>
          <a:bodyPr wrap="square" rtlCol="0">
            <a:spAutoFit/>
          </a:bodyPr>
          <a:lstStyle/>
          <a:p>
            <a:pPr lvl="0" algn="ctr"/>
            <a:r>
              <a:rPr lang="vi-VN" sz="2400" b="1">
                <a:solidFill>
                  <a:srgbClr val="002060"/>
                </a:solidFill>
                <a:latin typeface="+mj-lt"/>
              </a:rPr>
              <a:t>Đóng vai các nhân vật điều chỉnh bản thân để thích ứng với sự thay đổi trong hai tình huống sau</a:t>
            </a:r>
            <a:endParaRPr lang="vi-VN" sz="2400" b="1" i="1" dirty="0">
              <a:solidFill>
                <a:srgbClr val="002060"/>
              </a:solidFill>
              <a:latin typeface="+mj-lt"/>
              <a:ea typeface="Nixie One"/>
              <a:cs typeface="Times New Roman" pitchFamily="18" charset="0"/>
              <a:sym typeface="Nixie One"/>
            </a:endParaRPr>
          </a:p>
        </p:txBody>
      </p:sp>
      <p:sp>
        <p:nvSpPr>
          <p:cNvPr id="16" name="Rounded Rectangle 15"/>
          <p:cNvSpPr/>
          <p:nvPr/>
        </p:nvSpPr>
        <p:spPr>
          <a:xfrm>
            <a:off x="3218644" y="891996"/>
            <a:ext cx="2861132" cy="431837"/>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1</a:t>
            </a:r>
          </a:p>
        </p:txBody>
      </p:sp>
      <p:sp>
        <p:nvSpPr>
          <p:cNvPr id="17" name="Rectangle 16"/>
          <p:cNvSpPr/>
          <p:nvPr/>
        </p:nvSpPr>
        <p:spPr>
          <a:xfrm>
            <a:off x="955296" y="2369085"/>
            <a:ext cx="3823953" cy="4372909"/>
          </a:xfrm>
          <a:prstGeom prst="rect">
            <a:avLst/>
          </a:prstGeom>
          <a:solidFill>
            <a:srgbClr val="EFF5FB"/>
          </a:solid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300">
                <a:solidFill>
                  <a:srgbClr val="002060"/>
                </a:solidFill>
                <a:latin typeface="Times New Roman" pitchFamily="18" charset="0"/>
                <a:cs typeface="Times New Roman" pitchFamily="18" charset="0"/>
              </a:rPr>
              <a:t>Gia đình A đang sống rất hạnh phúc, A được bố mẹ quan tâm, chiều chuộng. Hằng ngày, A thường thấy gương mặt vui v</a:t>
            </a:r>
            <a:r>
              <a:rPr lang="en-US" sz="2300">
                <a:solidFill>
                  <a:srgbClr val="002060"/>
                </a:solidFill>
                <a:latin typeface="Times New Roman" pitchFamily="18" charset="0"/>
                <a:cs typeface="Times New Roman" pitchFamily="18" charset="0"/>
              </a:rPr>
              <a:t>ẻ</a:t>
            </a:r>
            <a:r>
              <a:rPr lang="vi-VN" sz="2300">
                <a:solidFill>
                  <a:srgbClr val="002060"/>
                </a:solidFill>
                <a:latin typeface="Times New Roman" pitchFamily="18" charset="0"/>
                <a:cs typeface="Times New Roman" pitchFamily="18" charset="0"/>
              </a:rPr>
              <a:t> của bố sau mỗi buổi đi làm về và nghe bố kể về những thành công trong công việc ở nhà máy. Bỗng dưng tai hoạ ập đến, bố A vĩnh viễn mất đi sức lao động sau một tai nạn giao thông. Nếu là A, em sẽ làm gì?</a:t>
            </a:r>
            <a:endParaRPr lang="en-US" sz="2300">
              <a:solidFill>
                <a:srgbClr val="002060"/>
              </a:solidFill>
              <a:latin typeface="Times New Roman" pitchFamily="18" charset="0"/>
              <a:cs typeface="Times New Roman" pitchFamily="18" charset="0"/>
            </a:endParaRPr>
          </a:p>
        </p:txBody>
      </p:sp>
      <p:sp>
        <p:nvSpPr>
          <p:cNvPr id="18" name="Rectangle 17"/>
          <p:cNvSpPr/>
          <p:nvPr/>
        </p:nvSpPr>
        <p:spPr>
          <a:xfrm>
            <a:off x="4943080" y="2369085"/>
            <a:ext cx="3736902" cy="4372909"/>
          </a:xfrm>
          <a:prstGeom prst="rect">
            <a:avLst/>
          </a:prstGeom>
          <a:solidFill>
            <a:schemeClr val="accent2">
              <a:lumMod val="20000"/>
              <a:lumOff val="80000"/>
            </a:schemeClr>
          </a:solid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600">
                <a:solidFill>
                  <a:srgbClr val="002060"/>
                </a:solidFill>
                <a:latin typeface="Times New Roman" pitchFamily="18" charset="0"/>
                <a:cs typeface="Times New Roman" pitchFamily="18" charset="0"/>
              </a:rPr>
              <a:t>Từ nhỏ T thường học ở trường gần nhà. Năm nay, gia đình T chuyển đến nơi ở mới và T cũng phải chuyển trường. Nếu là T, em cần làm gì để có thể thích ứng tốt với sự thay đổi?</a:t>
            </a:r>
            <a:endParaRPr lang="en-US" sz="2600">
              <a:solidFill>
                <a:srgbClr val="002060"/>
              </a:solidFill>
              <a:latin typeface="Times New Roman" pitchFamily="18" charset="0"/>
              <a:cs typeface="Times New Roman" pitchFamily="18" charset="0"/>
            </a:endParaRPr>
          </a:p>
        </p:txBody>
      </p:sp>
      <p:sp>
        <p:nvSpPr>
          <p:cNvPr id="19" name="Rounded Rectangle 18"/>
          <p:cNvSpPr/>
          <p:nvPr/>
        </p:nvSpPr>
        <p:spPr>
          <a:xfrm>
            <a:off x="9030165" y="4886604"/>
            <a:ext cx="2952571"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i="1">
              <a:solidFill>
                <a:srgbClr val="002060"/>
              </a:solidFill>
              <a:latin typeface="Times New Roman" pitchFamily="18" charset="0"/>
              <a:cs typeface="Times New Roman" pitchFamily="18" charset="0"/>
            </a:endParaRPr>
          </a:p>
        </p:txBody>
      </p:sp>
      <p:sp>
        <p:nvSpPr>
          <p:cNvPr id="20" name="Rounded Rectangle 19"/>
          <p:cNvSpPr/>
          <p:nvPr/>
        </p:nvSpPr>
        <p:spPr>
          <a:xfrm>
            <a:off x="9062767" y="1669917"/>
            <a:ext cx="2865377" cy="429365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21" name="TextBox 20"/>
          <p:cNvSpPr txBox="1"/>
          <p:nvPr/>
        </p:nvSpPr>
        <p:spPr>
          <a:xfrm>
            <a:off x="9218615" y="2262474"/>
            <a:ext cx="2521745" cy="3108543"/>
          </a:xfrm>
          <a:prstGeom prst="rect">
            <a:avLst/>
          </a:prstGeom>
          <a:noFill/>
        </p:spPr>
        <p:txBody>
          <a:bodyPr wrap="square" rtlCol="0">
            <a:spAutoFit/>
          </a:bodyPr>
          <a:lstStyle/>
          <a:p>
            <a:pPr lvl="0" algn="ctr"/>
            <a:r>
              <a:rPr lang="vi-VN" sz="2800" b="1">
                <a:solidFill>
                  <a:srgbClr val="002060"/>
                </a:solidFill>
                <a:latin typeface="+mj-lt"/>
              </a:rPr>
              <a:t>Nhận xét các phương án điều chỉnh bản thân của các nhóm và rút ra bài học cho bản thân</a:t>
            </a:r>
            <a:endParaRPr lang="vi-VN" sz="2800" b="1" i="1" dirty="0">
              <a:solidFill>
                <a:srgbClr val="002060"/>
              </a:solidFill>
              <a:latin typeface="+mj-lt"/>
              <a:ea typeface="Nixie One"/>
              <a:cs typeface="Times New Roman" pitchFamily="18" charset="0"/>
              <a:sym typeface="Nixie One"/>
            </a:endParaRPr>
          </a:p>
        </p:txBody>
      </p:sp>
      <p:sp>
        <p:nvSpPr>
          <p:cNvPr id="22" name="Rounded Rectangle 21"/>
          <p:cNvSpPr/>
          <p:nvPr/>
        </p:nvSpPr>
        <p:spPr>
          <a:xfrm>
            <a:off x="9218616" y="1485268"/>
            <a:ext cx="252174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2</a:t>
            </a:r>
          </a:p>
        </p:txBody>
      </p:sp>
    </p:spTree>
    <p:extLst>
      <p:ext uri="{BB962C8B-B14F-4D97-AF65-F5344CB8AC3E}">
        <p14:creationId xmlns:p14="http://schemas.microsoft.com/office/powerpoint/2010/main" val="17759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animBg="1"/>
      <p:bldP spid="20" grpId="0" animBg="1"/>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9" name="Rectangle 18"/>
          <p:cNvSpPr/>
          <p:nvPr/>
        </p:nvSpPr>
        <p:spPr>
          <a:xfrm>
            <a:off x="522586" y="1733467"/>
            <a:ext cx="5577963" cy="49812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20000"/>
              </a:lnSpc>
            </a:pPr>
            <a:r>
              <a:rPr lang="en-US" sz="2200" b="1">
                <a:solidFill>
                  <a:srgbClr val="FF0000"/>
                </a:solidFill>
                <a:latin typeface="Times New Roman" pitchFamily="18" charset="0"/>
                <a:cs typeface="Times New Roman" pitchFamily="18" charset="0"/>
              </a:rPr>
              <a:t>Tình huống 1</a:t>
            </a:r>
          </a:p>
          <a:p>
            <a:pPr algn="just">
              <a:lnSpc>
                <a:spcPct val="120000"/>
              </a:lnSpc>
            </a:pPr>
            <a:r>
              <a:rPr lang="vi-VN" sz="2200" b="1">
                <a:solidFill>
                  <a:srgbClr val="002060"/>
                </a:solidFill>
                <a:latin typeface="Times New Roman" pitchFamily="18" charset="0"/>
                <a:cs typeface="Times New Roman" pitchFamily="18" charset="0"/>
              </a:rPr>
              <a:t>Nếu là A, em sẽ quan tâm đến bố mẹ nhiều hơn, giúp mẹ việc nhà, thể hiện trách nhiệm của bản thân với gia đình. Em sẽ tiết kiệm hơn trong chi tiêu và cố gắng học tập tốt để bố mẹ vui lòng</a:t>
            </a:r>
          </a:p>
        </p:txBody>
      </p:sp>
      <p:sp>
        <p:nvSpPr>
          <p:cNvPr id="20" name="Rectangle 19"/>
          <p:cNvSpPr/>
          <p:nvPr/>
        </p:nvSpPr>
        <p:spPr>
          <a:xfrm>
            <a:off x="6286329" y="1733466"/>
            <a:ext cx="5795743" cy="49812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20000"/>
              </a:lnSpc>
            </a:pPr>
            <a:r>
              <a:rPr lang="en-US" sz="2200" b="1">
                <a:solidFill>
                  <a:srgbClr val="FF0000"/>
                </a:solidFill>
                <a:latin typeface="Times New Roman" pitchFamily="18" charset="0"/>
                <a:cs typeface="Times New Roman" pitchFamily="18" charset="0"/>
              </a:rPr>
              <a:t>Tình huống 2</a:t>
            </a:r>
            <a:endParaRPr lang="en-US" sz="2200" b="1">
              <a:solidFill>
                <a:srgbClr val="002060"/>
              </a:solidFill>
              <a:latin typeface="Times New Roman" pitchFamily="18" charset="0"/>
              <a:cs typeface="Times New Roman" pitchFamily="18" charset="0"/>
            </a:endParaRPr>
          </a:p>
          <a:p>
            <a:pPr marL="457200" indent="-4572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Nếu em là T, em sẽ</a:t>
            </a:r>
            <a:r>
              <a:rPr lang="en-US" sz="2200" b="1">
                <a:solidFill>
                  <a:srgbClr val="002060"/>
                </a:solidFill>
                <a:latin typeface="Times New Roman" pitchFamily="18" charset="0"/>
                <a:cs typeface="Times New Roman" pitchFamily="18" charset="0"/>
              </a:rPr>
              <a:t> x</a:t>
            </a:r>
            <a:r>
              <a:rPr lang="vi-VN" sz="2200" b="1">
                <a:solidFill>
                  <a:srgbClr val="002060"/>
                </a:solidFill>
                <a:latin typeface="Times New Roman" pitchFamily="18" charset="0"/>
                <a:cs typeface="Times New Roman" pitchFamily="18" charset="0"/>
              </a:rPr>
              <a:t>em đây như một cơ hội để tìm hiểu về môi trường mới, gặp gỡ những người bạn mới và trải nghiệm mới.</a:t>
            </a:r>
          </a:p>
          <a:p>
            <a:pPr marL="457200" indent="-4572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Tích cực tham gia vào các hoạt động ở trường mới để kết nối với bạn bè và xây dựng mối quan hệ.</a:t>
            </a:r>
          </a:p>
          <a:p>
            <a:pPr marL="457200" indent="-4572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Giữ cho mình một thái độ tích cực và luôn cố gắng hòa nhập với cộng đồng mới.</a:t>
            </a:r>
          </a:p>
          <a:p>
            <a:pPr marL="457200" indent="-4572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Nỗ lực học tập để có kết quả tốt, mang lại sự tự tin cho bản thân trước môi trường mới.</a:t>
            </a:r>
          </a:p>
        </p:txBody>
      </p:sp>
      <p:sp>
        <p:nvSpPr>
          <p:cNvPr id="21" name="Rounded Rectangle 20"/>
          <p:cNvSpPr/>
          <p:nvPr/>
        </p:nvSpPr>
        <p:spPr>
          <a:xfrm>
            <a:off x="4938256" y="1026026"/>
            <a:ext cx="2861132" cy="431837"/>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1</a:t>
            </a:r>
          </a:p>
        </p:txBody>
      </p:sp>
    </p:spTree>
    <p:extLst>
      <p:ext uri="{BB962C8B-B14F-4D97-AF65-F5344CB8AC3E}">
        <p14:creationId xmlns:p14="http://schemas.microsoft.com/office/powerpoint/2010/main" val="377966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23" name="Rectangle 22"/>
          <p:cNvSpPr/>
          <p:nvPr/>
        </p:nvSpPr>
        <p:spPr>
          <a:xfrm>
            <a:off x="5432279" y="27805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sp>
        <p:nvSpPr>
          <p:cNvPr id="11" name="Rectangle 10"/>
          <p:cNvSpPr/>
          <p:nvPr/>
        </p:nvSpPr>
        <p:spPr>
          <a:xfrm>
            <a:off x="5584679" y="29329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grpSp>
        <p:nvGrpSpPr>
          <p:cNvPr id="8" name="Group 7"/>
          <p:cNvGrpSpPr/>
          <p:nvPr/>
        </p:nvGrpSpPr>
        <p:grpSpPr>
          <a:xfrm>
            <a:off x="5536432" y="1169864"/>
            <a:ext cx="5917250" cy="3822144"/>
            <a:chOff x="3596019" y="-415882"/>
            <a:chExt cx="5525909" cy="5496630"/>
          </a:xfrm>
        </p:grpSpPr>
        <p:pic>
          <p:nvPicPr>
            <p:cNvPr id="12" name="Picture 11">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3" name="TextBox 12">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54" y="1104883"/>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14416" y="2036774"/>
            <a:ext cx="5063176" cy="1754326"/>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a:t>
            </a:r>
            <a:r>
              <a:rPr lang="vi-VN" sz="3600" b="1">
                <a:solidFill>
                  <a:srgbClr val="C00000"/>
                </a:solidFill>
                <a:latin typeface="Times New Roman" pitchFamily="18" charset="0"/>
                <a:cs typeface="Times New Roman" pitchFamily="18" charset="0"/>
              </a:rPr>
              <a:t>hảo luận và </a:t>
            </a:r>
            <a:r>
              <a:rPr lang="en-US" sz="3600" b="1">
                <a:solidFill>
                  <a:srgbClr val="C00000"/>
                </a:solidFill>
                <a:latin typeface="Times New Roman" pitchFamily="18" charset="0"/>
                <a:cs typeface="Times New Roman" pitchFamily="18" charset="0"/>
              </a:rPr>
              <a:t>thực hiện các nhiệm vụ sau</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30" y="2698429"/>
            <a:ext cx="4787205" cy="3558489"/>
          </a:xfrm>
          <a:prstGeom prst="rect">
            <a:avLst/>
          </a:prstGeom>
        </p:spPr>
      </p:pic>
    </p:spTree>
    <p:extLst>
      <p:ext uri="{BB962C8B-B14F-4D97-AF65-F5344CB8AC3E}">
        <p14:creationId xmlns:p14="http://schemas.microsoft.com/office/powerpoint/2010/main" val="38061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0" name="Rounded Rectangle 9"/>
          <p:cNvSpPr/>
          <p:nvPr/>
        </p:nvSpPr>
        <p:spPr>
          <a:xfrm>
            <a:off x="554905" y="4864383"/>
            <a:ext cx="2952571"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i="1">
              <a:solidFill>
                <a:srgbClr val="002060"/>
              </a:solidFill>
              <a:latin typeface="Times New Roman" pitchFamily="18" charset="0"/>
              <a:cs typeface="Times New Roman" pitchFamily="18" charset="0"/>
            </a:endParaRPr>
          </a:p>
        </p:txBody>
      </p:sp>
      <p:sp>
        <p:nvSpPr>
          <p:cNvPr id="11" name="Rounded Rectangle 10"/>
          <p:cNvSpPr/>
          <p:nvPr/>
        </p:nvSpPr>
        <p:spPr>
          <a:xfrm>
            <a:off x="587507" y="1647696"/>
            <a:ext cx="2865377" cy="429365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12" name="TextBox 11"/>
          <p:cNvSpPr txBox="1"/>
          <p:nvPr/>
        </p:nvSpPr>
        <p:spPr>
          <a:xfrm>
            <a:off x="743355" y="2240253"/>
            <a:ext cx="2521745" cy="3108543"/>
          </a:xfrm>
          <a:prstGeom prst="rect">
            <a:avLst/>
          </a:prstGeom>
          <a:noFill/>
        </p:spPr>
        <p:txBody>
          <a:bodyPr wrap="square" rtlCol="0">
            <a:spAutoFit/>
          </a:bodyPr>
          <a:lstStyle/>
          <a:p>
            <a:pPr lvl="0" algn="ctr"/>
            <a:r>
              <a:rPr lang="vi-VN" sz="2800" b="1">
                <a:solidFill>
                  <a:srgbClr val="002060"/>
                </a:solidFill>
                <a:latin typeface="+mj-lt"/>
              </a:rPr>
              <a:t>Những cách nào có thể giúp con người nhận ra điểm mạnh, điểm yếu của bản thân</a:t>
            </a:r>
            <a:r>
              <a:rPr lang="en-US" sz="2800" b="1">
                <a:solidFill>
                  <a:srgbClr val="002060"/>
                </a:solidFill>
                <a:latin typeface="+mj-lt"/>
              </a:rPr>
              <a:t>?</a:t>
            </a:r>
            <a:endParaRPr lang="vi-VN" sz="2800" b="1" i="1" dirty="0">
              <a:solidFill>
                <a:srgbClr val="002060"/>
              </a:solidFill>
              <a:latin typeface="+mj-lt"/>
              <a:ea typeface="Nixie One"/>
              <a:cs typeface="Times New Roman" pitchFamily="18" charset="0"/>
              <a:sym typeface="Nixie One"/>
            </a:endParaRPr>
          </a:p>
        </p:txBody>
      </p:sp>
      <p:sp>
        <p:nvSpPr>
          <p:cNvPr id="13" name="Rounded Rectangle 12"/>
          <p:cNvSpPr/>
          <p:nvPr/>
        </p:nvSpPr>
        <p:spPr>
          <a:xfrm>
            <a:off x="3657600" y="1027226"/>
            <a:ext cx="8229600" cy="11569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14" name="TextBox 13"/>
          <p:cNvSpPr txBox="1"/>
          <p:nvPr/>
        </p:nvSpPr>
        <p:spPr>
          <a:xfrm>
            <a:off x="3778869" y="1408307"/>
            <a:ext cx="7958205" cy="523220"/>
          </a:xfrm>
          <a:prstGeom prst="rect">
            <a:avLst/>
          </a:prstGeom>
          <a:noFill/>
        </p:spPr>
        <p:txBody>
          <a:bodyPr wrap="square" rtlCol="0">
            <a:spAutoFit/>
          </a:bodyPr>
          <a:lstStyle/>
          <a:p>
            <a:pPr lvl="0" algn="ctr"/>
            <a:r>
              <a:rPr lang="vi-VN" sz="2800" b="1">
                <a:solidFill>
                  <a:srgbClr val="002060"/>
                </a:solidFill>
                <a:latin typeface="+mj-lt"/>
              </a:rPr>
              <a:t>Phân tích </a:t>
            </a:r>
            <a:r>
              <a:rPr lang="en-US" sz="2800" b="1">
                <a:solidFill>
                  <a:srgbClr val="002060"/>
                </a:solidFill>
                <a:latin typeface="Times New Roman" pitchFamily="18" charset="0"/>
                <a:cs typeface="Times New Roman" pitchFamily="18" charset="0"/>
              </a:rPr>
              <a:t>các </a:t>
            </a:r>
            <a:r>
              <a:rPr lang="vi-VN" sz="2800" b="1">
                <a:solidFill>
                  <a:srgbClr val="002060"/>
                </a:solidFill>
                <a:latin typeface="+mj-lt"/>
              </a:rPr>
              <a:t>tình huống sau</a:t>
            </a:r>
            <a:endParaRPr lang="vi-VN" sz="2800" b="1" i="1" dirty="0">
              <a:solidFill>
                <a:srgbClr val="002060"/>
              </a:solidFill>
              <a:latin typeface="+mj-lt"/>
              <a:ea typeface="Nixie One"/>
              <a:cs typeface="Times New Roman" pitchFamily="18" charset="0"/>
              <a:sym typeface="Nixie One"/>
            </a:endParaRPr>
          </a:p>
        </p:txBody>
      </p:sp>
      <p:sp>
        <p:nvSpPr>
          <p:cNvPr id="15" name="Rounded Rectangle 14"/>
          <p:cNvSpPr/>
          <p:nvPr/>
        </p:nvSpPr>
        <p:spPr>
          <a:xfrm>
            <a:off x="743356" y="1463047"/>
            <a:ext cx="252174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1</a:t>
            </a:r>
          </a:p>
        </p:txBody>
      </p:sp>
      <p:sp>
        <p:nvSpPr>
          <p:cNvPr id="16" name="Rounded Rectangle 15"/>
          <p:cNvSpPr/>
          <p:nvPr/>
        </p:nvSpPr>
        <p:spPr>
          <a:xfrm>
            <a:off x="6207556" y="891996"/>
            <a:ext cx="2861132" cy="431837"/>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2</a:t>
            </a:r>
          </a:p>
        </p:txBody>
      </p:sp>
      <p:sp>
        <p:nvSpPr>
          <p:cNvPr id="17" name="Rectangle 16"/>
          <p:cNvSpPr/>
          <p:nvPr/>
        </p:nvSpPr>
        <p:spPr>
          <a:xfrm>
            <a:off x="3778869" y="2369085"/>
            <a:ext cx="3702684" cy="4372909"/>
          </a:xfrm>
          <a:prstGeom prst="rect">
            <a:avLst/>
          </a:prstGeom>
          <a:solidFill>
            <a:srgbClr val="EFF5FB"/>
          </a:solid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400">
                <a:solidFill>
                  <a:srgbClr val="002060"/>
                </a:solidFill>
                <a:latin typeface="Times New Roman" pitchFamily="18" charset="0"/>
                <a:cs typeface="Times New Roman" pitchFamily="18" charset="0"/>
              </a:rPr>
              <a:t>Các bạn trong lớp nói T là người mạnh mẽ, khá quyết liệt. Trong nhiều cuộc họp, T thường thẳng thắn chỉ ra những nhược điểm của một số bạn trong lớp để mong các bạn đó tiến bộ. Nếu bạn nào có ý kiến thắc mắc thì T sẵn sàng đưa ra các minh chứng rất rõ ràng làm cho các bạn không thể phản ứng lại</a:t>
            </a:r>
            <a:r>
              <a:rPr lang="en-US" sz="2400">
                <a:solidFill>
                  <a:srgbClr val="002060"/>
                </a:solidFill>
                <a:latin typeface="Times New Roman" pitchFamily="18" charset="0"/>
                <a:cs typeface="Times New Roman" pitchFamily="18" charset="0"/>
              </a:rPr>
              <a:t>.</a:t>
            </a:r>
          </a:p>
        </p:txBody>
      </p:sp>
      <p:sp>
        <p:nvSpPr>
          <p:cNvPr id="18" name="Rectangle 17"/>
          <p:cNvSpPr/>
          <p:nvPr/>
        </p:nvSpPr>
        <p:spPr>
          <a:xfrm>
            <a:off x="7645383" y="2369085"/>
            <a:ext cx="4241817" cy="4372909"/>
          </a:xfrm>
          <a:prstGeom prst="rect">
            <a:avLst/>
          </a:prstGeom>
          <a:solidFill>
            <a:schemeClr val="accent2">
              <a:lumMod val="20000"/>
              <a:lumOff val="80000"/>
            </a:schemeClr>
          </a:solid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600">
                <a:solidFill>
                  <a:srgbClr val="002060"/>
                </a:solidFill>
                <a:latin typeface="Times New Roman" pitchFamily="18" charset="0"/>
                <a:cs typeface="Times New Roman" pitchFamily="18" charset="0"/>
              </a:rPr>
              <a:t>Trong lớp học, X được khen là bạn nữ dịu dàng, khéo léo và không để mất lòng ai. Trong các buổi học nhóm, nếu có tranh luận xảy ra, mặc dù biết rõ ai đúng, ai sai nhưng X cũng không đưa ra ý kiến vì không muốn mất lòng các bạn.</a:t>
            </a:r>
            <a:endParaRPr lang="en-US" sz="26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469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1297589"/>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633928" y="898263"/>
            <a:ext cx="9368802" cy="1077218"/>
          </a:xfrm>
          <a:prstGeom prst="rect">
            <a:avLst/>
          </a:prstGeom>
          <a:noFill/>
        </p:spPr>
        <p:txBody>
          <a:bodyPr wrap="square" rtlCol="0">
            <a:spAutoFit/>
          </a:bodyPr>
          <a:lstStyle/>
          <a:p>
            <a:pPr lvl="0" algn="ctr">
              <a:defRPr/>
            </a:pPr>
            <a:r>
              <a:rPr lang="vi-VN" sz="3200" b="1">
                <a:solidFill>
                  <a:srgbClr val="FF0000"/>
                </a:solidFill>
                <a:latin typeface="Times New Roman" pitchFamily="18" charset="0"/>
                <a:cs typeface="Times New Roman" pitchFamily="18" charset="0"/>
              </a:rPr>
              <a:t>Những cách giúp con người nhận ra điểm mạnh, điểm yếu của bản thân</a:t>
            </a:r>
            <a:endParaRPr kumimoji="0" lang="x-none"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3" name="Rectangle 22"/>
          <p:cNvSpPr/>
          <p:nvPr/>
        </p:nvSpPr>
        <p:spPr>
          <a:xfrm>
            <a:off x="727306" y="2333972"/>
            <a:ext cx="5373243" cy="117350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Tham gia nhiều hoạt động khác nhau để phát hiện điểm mạnh, điểm yếu của bản thân</a:t>
            </a:r>
            <a:endParaRPr lang="en-US" sz="2400" b="1">
              <a:solidFill>
                <a:srgbClr val="002060"/>
              </a:solidFill>
              <a:latin typeface="Times New Roman" pitchFamily="18" charset="0"/>
              <a:cs typeface="Times New Roman" pitchFamily="18" charset="0"/>
            </a:endParaRPr>
          </a:p>
        </p:txBody>
      </p:sp>
      <p:sp>
        <p:nvSpPr>
          <p:cNvPr id="11" name="Rectangle 10"/>
          <p:cNvSpPr/>
          <p:nvPr/>
        </p:nvSpPr>
        <p:spPr>
          <a:xfrm>
            <a:off x="727305" y="3659878"/>
            <a:ext cx="5373243" cy="117350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Lựa chọn phương pháp hoạt động hiệu quả để phát huy đúng điểm mạnh, điểm yếu của bản thân</a:t>
            </a:r>
            <a:endParaRPr lang="en-US" sz="2400" b="1">
              <a:solidFill>
                <a:srgbClr val="002060"/>
              </a:solidFill>
              <a:latin typeface="Times New Roman" pitchFamily="18" charset="0"/>
              <a:cs typeface="Times New Roman" pitchFamily="18" charset="0"/>
            </a:endParaRPr>
          </a:p>
        </p:txBody>
      </p:sp>
      <p:sp>
        <p:nvSpPr>
          <p:cNvPr id="12" name="Rectangle 11"/>
          <p:cNvSpPr/>
          <p:nvPr/>
        </p:nvSpPr>
        <p:spPr>
          <a:xfrm>
            <a:off x="727304" y="4985784"/>
            <a:ext cx="5373243" cy="117350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Biết lắng nghe những ý kiến đóng góp của mọi người xung quanh, đặc biệt là người thân</a:t>
            </a:r>
            <a:endParaRPr lang="en-US" sz="2400" b="1">
              <a:solidFill>
                <a:srgbClr val="00206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329" y="2575917"/>
            <a:ext cx="5550726" cy="334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982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952" y="850525"/>
            <a:ext cx="5773004" cy="746263"/>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en-US" sz="3000" b="1">
                <a:solidFill>
                  <a:srgbClr val="FF0000"/>
                </a:solidFill>
                <a:latin typeface="Times New Roman" pitchFamily="18" charset="0"/>
                <a:cs typeface="Times New Roman" pitchFamily="18" charset="0"/>
              </a:rPr>
              <a:t>Phân tích tình huống 1</a:t>
            </a:r>
            <a:endParaRPr lang="vi-VN" sz="3000" b="1">
              <a:solidFill>
                <a:srgbClr val="FF0000"/>
              </a:solidFill>
              <a:latin typeface="Times New Roman" pitchFamily="18" charset="0"/>
              <a:cs typeface="Times New Roman" pitchFamily="18" charset="0"/>
            </a:endParaRPr>
          </a:p>
        </p:txBody>
      </p:sp>
      <p:sp>
        <p:nvSpPr>
          <p:cNvPr id="23" name="Rectangle 22"/>
          <p:cNvSpPr/>
          <p:nvPr/>
        </p:nvSpPr>
        <p:spPr>
          <a:xfrm>
            <a:off x="522586" y="1733467"/>
            <a:ext cx="11214489" cy="49812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20000"/>
              </a:lnSpc>
              <a:buFont typeface="Wingdings" pitchFamily="2" charset="2"/>
              <a:buChar char="ü"/>
            </a:pPr>
            <a:r>
              <a:rPr lang="vi-VN" sz="2500" b="1">
                <a:solidFill>
                  <a:srgbClr val="002060"/>
                </a:solidFill>
                <a:latin typeface="Times New Roman" pitchFamily="18" charset="0"/>
                <a:cs typeface="Times New Roman" pitchFamily="18" charset="0"/>
              </a:rPr>
              <a:t>T có ưu điểm là mạnh mẽ, quyết liệt và thẳng thắn và có ý tốt là mong muốn các bạn tiến bộ. Nhưng cách tiếp cận của T có thể gây ra sự bất mãn và khó chịu cho một số bạn. </a:t>
            </a:r>
            <a:endParaRPr lang="en-US" sz="25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ü"/>
            </a:pPr>
            <a:r>
              <a:rPr lang="vi-VN" sz="2500" b="1">
                <a:solidFill>
                  <a:srgbClr val="002060"/>
                </a:solidFill>
                <a:latin typeface="Times New Roman" pitchFamily="18" charset="0"/>
                <a:cs typeface="Times New Roman" pitchFamily="18" charset="0"/>
              </a:rPr>
              <a:t>Việc chỉ ra nhược điểm của người khác không phải lúc nào cũng là cách hiệu quả để giúp họ tiến bộ mà có thể làm cho mối quan hệ giữa T và những người được chỉ ra nhược điểm trở nên căng thẳng và khó khăn hơn trong việc làm việc với nhau trong tương lai. </a:t>
            </a:r>
            <a:endParaRPr lang="en-US" sz="25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ü"/>
            </a:pPr>
            <a:r>
              <a:rPr lang="vi-VN" sz="2500" b="1">
                <a:solidFill>
                  <a:srgbClr val="002060"/>
                </a:solidFill>
                <a:latin typeface="Times New Roman" pitchFamily="18" charset="0"/>
                <a:cs typeface="Times New Roman" pitchFamily="18" charset="0"/>
              </a:rPr>
              <a:t>Nếu T muốn giúp đỡ các bạn khác tiến bộ, có thể đề xuất một phương pháp khác để thúc đẩy sự phát triển của họ một cách tích cực hơn như trực tiếp giúp đỡ hoặc nói chuyện riêng với bạn một cách chân thành.</a:t>
            </a:r>
          </a:p>
        </p:txBody>
      </p:sp>
    </p:spTree>
    <p:extLst>
      <p:ext uri="{BB962C8B-B14F-4D97-AF65-F5344CB8AC3E}">
        <p14:creationId xmlns:p14="http://schemas.microsoft.com/office/powerpoint/2010/main" val="93545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barn(inVertical)">
                                      <p:cBhvr>
                                        <p:cTn id="24" dur="500"/>
                                        <p:tgtEl>
                                          <p:spTgt spid="2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animEffect transition="in" filter="barn(inVertical)">
                                      <p:cBhvr>
                                        <p:cTn id="29" dur="500"/>
                                        <p:tgtEl>
                                          <p:spTgt spid="2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xEl>
                                              <p:pRg st="2" end="2"/>
                                            </p:txEl>
                                          </p:spTgt>
                                        </p:tgtEl>
                                        <p:attrNameLst>
                                          <p:attrName>style.visibility</p:attrName>
                                        </p:attrNameLst>
                                      </p:cBhvr>
                                      <p:to>
                                        <p:strVal val="visible"/>
                                      </p:to>
                                    </p:set>
                                    <p:animEffect transition="in" filter="barn(inVertical)">
                                      <p:cBhvr>
                                        <p:cTn id="34"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952" y="850525"/>
            <a:ext cx="5773004" cy="746263"/>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en-US" sz="3000" b="1">
                <a:solidFill>
                  <a:srgbClr val="FF0000"/>
                </a:solidFill>
                <a:latin typeface="Times New Roman" pitchFamily="18" charset="0"/>
                <a:cs typeface="Times New Roman" pitchFamily="18" charset="0"/>
              </a:rPr>
              <a:t>Phân tích tình huống 2</a:t>
            </a:r>
            <a:endParaRPr lang="vi-VN" sz="3000" b="1">
              <a:solidFill>
                <a:srgbClr val="FF0000"/>
              </a:solidFill>
              <a:latin typeface="Times New Roman" pitchFamily="18" charset="0"/>
              <a:cs typeface="Times New Roman" pitchFamily="18" charset="0"/>
            </a:endParaRPr>
          </a:p>
        </p:txBody>
      </p:sp>
      <p:sp>
        <p:nvSpPr>
          <p:cNvPr id="23" name="Rectangle 22"/>
          <p:cNvSpPr/>
          <p:nvPr/>
        </p:nvSpPr>
        <p:spPr>
          <a:xfrm>
            <a:off x="522586" y="1733467"/>
            <a:ext cx="11214489" cy="49812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20000"/>
              </a:lnSpc>
              <a:buFont typeface="Wingdings" pitchFamily="2" charset="2"/>
              <a:buChar char="ü"/>
            </a:pPr>
            <a:r>
              <a:rPr lang="vi-VN" sz="2700" b="1">
                <a:solidFill>
                  <a:srgbClr val="002060"/>
                </a:solidFill>
                <a:latin typeface="Times New Roman" pitchFamily="18" charset="0"/>
                <a:cs typeface="Times New Roman" pitchFamily="18" charset="0"/>
              </a:rPr>
              <a:t>X là một bạn nữ có ưu điểm là dịu dàng và khéo léo. Tuy nhiên việc không đưa ra ý kiến trong các tranh luận có thể là khiến X bị coi là không đủ quyết đoán, thiếu tính xây dựng và có thể không được tin tưởng trong nhóm. </a:t>
            </a:r>
            <a:endParaRPr lang="en-US" sz="27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ü"/>
            </a:pPr>
            <a:r>
              <a:rPr lang="vi-VN" sz="2700" b="1">
                <a:solidFill>
                  <a:srgbClr val="002060"/>
                </a:solidFill>
                <a:latin typeface="Times New Roman" pitchFamily="18" charset="0"/>
                <a:cs typeface="Times New Roman" pitchFamily="18" charset="0"/>
              </a:rPr>
              <a:t>Nếu X luôn tránh tranh luận và không đưa ra ý kiến của mình, có thể làm cho các bạn khác không biết X nghĩ gì và sẽ không thể đưa ra quyết định hoặc làm việc hiệu quả. </a:t>
            </a:r>
            <a:endParaRPr lang="en-US" sz="27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ü"/>
            </a:pPr>
            <a:r>
              <a:rPr lang="vi-VN" sz="2700" b="1">
                <a:solidFill>
                  <a:srgbClr val="002060"/>
                </a:solidFill>
                <a:latin typeface="Times New Roman" pitchFamily="18" charset="0"/>
                <a:cs typeface="Times New Roman" pitchFamily="18" charset="0"/>
              </a:rPr>
              <a:t>X nên học cách giao tiếp và thể hiện ý kiến của mình một cách tế nhị và khéo léo, đồng thời lắng nghe và đồng cảm với các bạn khác để tạo ra mối quan hệ tốt hơn trong nhóm</a:t>
            </a:r>
          </a:p>
        </p:txBody>
      </p:sp>
    </p:spTree>
    <p:extLst>
      <p:ext uri="{BB962C8B-B14F-4D97-AF65-F5344CB8AC3E}">
        <p14:creationId xmlns:p14="http://schemas.microsoft.com/office/powerpoint/2010/main" val="375551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barn(inVertical)">
                                      <p:cBhvr>
                                        <p:cTn id="24" dur="500"/>
                                        <p:tgtEl>
                                          <p:spTgt spid="2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animEffect transition="in" filter="barn(inVertical)">
                                      <p:cBhvr>
                                        <p:cTn id="29" dur="500"/>
                                        <p:tgtEl>
                                          <p:spTgt spid="2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xEl>
                                              <p:pRg st="2" end="2"/>
                                            </p:txEl>
                                          </p:spTgt>
                                        </p:tgtEl>
                                        <p:attrNameLst>
                                          <p:attrName>style.visibility</p:attrName>
                                        </p:attrNameLst>
                                      </p:cBhvr>
                                      <p:to>
                                        <p:strVal val="visible"/>
                                      </p:to>
                                    </p:set>
                                    <p:animEffect transition="in" filter="barn(inVertical)">
                                      <p:cBhvr>
                                        <p:cTn id="34"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2</a:t>
            </a:r>
            <a:endParaRPr lang="en-US" sz="2500" b="1" dirty="0">
              <a:solidFill>
                <a:srgbClr val="0000CC"/>
              </a:solidFill>
              <a:latin typeface="Times New Roman" pitchFamily="18" charset="0"/>
              <a:cs typeface="Times New Roman" pitchFamily="18" charset="0"/>
            </a:endParaRPr>
          </a:p>
        </p:txBody>
      </p:sp>
      <p:sp>
        <p:nvSpPr>
          <p:cNvPr id="7" name="Rounded Rectangle 6"/>
          <p:cNvSpPr/>
          <p:nvPr/>
        </p:nvSpPr>
        <p:spPr>
          <a:xfrm>
            <a:off x="1021010" y="1057311"/>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Hoạt động </a:t>
            </a:r>
          </a:p>
          <a:p>
            <a:pPr algn="ctr"/>
            <a:r>
              <a:rPr lang="en-US" sz="3600" b="1">
                <a:solidFill>
                  <a:schemeClr val="bg1"/>
                </a:solidFill>
                <a:latin typeface="Times New Roman" pitchFamily="18" charset="0"/>
                <a:cs typeface="Times New Roman" pitchFamily="18" charset="0"/>
              </a:rPr>
              <a:t>cá nhân</a:t>
            </a:r>
          </a:p>
        </p:txBody>
      </p:sp>
      <p:sp>
        <p:nvSpPr>
          <p:cNvPr id="8" name="Rounded Rectangle 7"/>
          <p:cNvSpPr/>
          <p:nvPr/>
        </p:nvSpPr>
        <p:spPr>
          <a:xfrm>
            <a:off x="5558972" y="1116757"/>
            <a:ext cx="5791200" cy="53768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srgbClr val="FF0000"/>
                </a:solidFill>
                <a:latin typeface="Times New Roman" pitchFamily="18" charset="0"/>
                <a:cs typeface="Times New Roman" pitchFamily="18" charset="0"/>
              </a:rPr>
              <a:t>“TUNG BÓNG TUYẾT”</a:t>
            </a:r>
            <a:endParaRPr lang="vi-VN" sz="2800" b="1" dirty="0">
              <a:solidFill>
                <a:srgbClr val="FF0000"/>
              </a:solidFill>
              <a:latin typeface="Times New Roman" pitchFamily="18" charset="0"/>
              <a:ea typeface="Nixie One"/>
              <a:cs typeface="Times New Roman" pitchFamily="18" charset="0"/>
              <a:sym typeface="Nixie One"/>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211" y="2467429"/>
            <a:ext cx="3636393" cy="3959056"/>
          </a:xfrm>
          <a:prstGeom prst="rect">
            <a:avLst/>
          </a:prstGeom>
        </p:spPr>
      </p:pic>
      <p:sp>
        <p:nvSpPr>
          <p:cNvPr id="11" name="TextBox 10"/>
          <p:cNvSpPr txBox="1"/>
          <p:nvPr/>
        </p:nvSpPr>
        <p:spPr>
          <a:xfrm>
            <a:off x="4601029" y="2004149"/>
            <a:ext cx="7416800" cy="3785652"/>
          </a:xfrm>
          <a:prstGeom prst="rect">
            <a:avLst/>
          </a:prstGeom>
          <a:noFill/>
        </p:spPr>
        <p:txBody>
          <a:bodyPr wrap="square" rtlCol="0">
            <a:spAutoFit/>
          </a:bodyPr>
          <a:lstStyle/>
          <a:p>
            <a:pPr algn="ctr">
              <a:lnSpc>
                <a:spcPct val="150000"/>
              </a:lnSpc>
            </a:pPr>
            <a:r>
              <a:rPr lang="en-US" sz="3200" b="1">
                <a:solidFill>
                  <a:srgbClr val="7030A0"/>
                </a:solidFill>
                <a:latin typeface="Times New Roman" pitchFamily="18" charset="0"/>
                <a:cs typeface="Times New Roman" pitchFamily="18" charset="0"/>
              </a:rPr>
              <a:t>Khi HS nhận được quả bóng tuyết, thực hiện nhiệm vụ sau: </a:t>
            </a:r>
          </a:p>
          <a:p>
            <a:pPr algn="ctr">
              <a:lnSpc>
                <a:spcPct val="150000"/>
              </a:lnSpc>
            </a:pPr>
            <a:endParaRPr lang="en-US" sz="3200" b="1">
              <a:solidFill>
                <a:srgbClr val="7030A0"/>
              </a:solidFill>
              <a:latin typeface="Times New Roman" pitchFamily="18" charset="0"/>
              <a:cs typeface="Times New Roman" pitchFamily="18" charset="0"/>
            </a:endParaRPr>
          </a:p>
          <a:p>
            <a:pPr algn="ctr"/>
            <a:r>
              <a:rPr lang="vi-VN" sz="3200" b="1">
                <a:solidFill>
                  <a:srgbClr val="002060"/>
                </a:solidFill>
                <a:latin typeface="Times New Roman" pitchFamily="18" charset="0"/>
                <a:cs typeface="Times New Roman" pitchFamily="18" charset="0"/>
              </a:rPr>
              <a:t>Em hãy chia sẻ một điểm mạnh của em và cách phát huy, một điểm yếu của em và cách kh</a:t>
            </a:r>
            <a:r>
              <a:rPr lang="en-US" sz="3200" b="1">
                <a:solidFill>
                  <a:srgbClr val="002060"/>
                </a:solidFill>
                <a:latin typeface="Times New Roman" pitchFamily="18" charset="0"/>
                <a:cs typeface="Times New Roman" pitchFamily="18" charset="0"/>
              </a:rPr>
              <a:t>ắ</a:t>
            </a:r>
            <a:r>
              <a:rPr lang="vi-VN" sz="3200" b="1">
                <a:solidFill>
                  <a:srgbClr val="002060"/>
                </a:solidFill>
                <a:latin typeface="Times New Roman" pitchFamily="18" charset="0"/>
                <a:cs typeface="Times New Roman" pitchFamily="18" charset="0"/>
              </a:rPr>
              <a:t>c phục</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632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759911"/>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Cách phát huy điểm mạnh</a:t>
            </a:r>
          </a:p>
        </p:txBody>
      </p:sp>
      <p:grpSp>
        <p:nvGrpSpPr>
          <p:cNvPr id="7" name="Group 6"/>
          <p:cNvGrpSpPr/>
          <p:nvPr/>
        </p:nvGrpSpPr>
        <p:grpSpPr>
          <a:xfrm>
            <a:off x="921603" y="3304211"/>
            <a:ext cx="2621697" cy="2614348"/>
            <a:chOff x="461676" y="1436293"/>
            <a:chExt cx="2958196" cy="2863649"/>
          </a:xfrm>
        </p:grpSpPr>
        <p:sp>
          <p:nvSpPr>
            <p:cNvPr id="8" name="Rectangle 7"/>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9" name="Group 8"/>
            <p:cNvGrpSpPr/>
            <p:nvPr/>
          </p:nvGrpSpPr>
          <p:grpSpPr>
            <a:xfrm>
              <a:off x="461676" y="1652317"/>
              <a:ext cx="2769645" cy="2647625"/>
              <a:chOff x="461676" y="1652317"/>
              <a:chExt cx="2769645" cy="2647625"/>
            </a:xfrm>
          </p:grpSpPr>
          <p:sp>
            <p:nvSpPr>
              <p:cNvPr id="10" name="Rectangle 9"/>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rgbClr val="002060"/>
                  </a:solidFill>
                  <a:latin typeface="Times New Roman" pitchFamily="18" charset="0"/>
                  <a:cs typeface="Times New Roman" pitchFamily="18" charset="0"/>
                </a:endParaRPr>
              </a:p>
            </p:txBody>
          </p:sp>
          <p:sp>
            <p:nvSpPr>
              <p:cNvPr id="11" name="Rectangle 10"/>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rgbClr val="002060"/>
                  </a:solidFill>
                  <a:latin typeface="Times New Roman" pitchFamily="18" charset="0"/>
                  <a:cs typeface="Times New Roman" pitchFamily="18" charset="0"/>
                </a:endParaRPr>
              </a:p>
            </p:txBody>
          </p:sp>
        </p:grpSp>
      </p:grpSp>
      <p:sp>
        <p:nvSpPr>
          <p:cNvPr id="13" name="Rectangle 12"/>
          <p:cNvSpPr/>
          <p:nvPr/>
        </p:nvSpPr>
        <p:spPr>
          <a:xfrm>
            <a:off x="864359" y="3957430"/>
            <a:ext cx="2569081" cy="1338828"/>
          </a:xfrm>
          <a:prstGeom prst="rect">
            <a:avLst/>
          </a:prstGeom>
        </p:spPr>
        <p:txBody>
          <a:bodyPr wrap="square">
            <a:spAutoFit/>
          </a:bodyPr>
          <a:lstStyle/>
          <a:p>
            <a:pPr algn="ctr"/>
            <a:r>
              <a:rPr lang="vi-VN" sz="2700" b="1">
                <a:solidFill>
                  <a:srgbClr val="002060"/>
                </a:solidFill>
                <a:latin typeface="Times New Roman" pitchFamily="18" charset="0"/>
                <a:cs typeface="Times New Roman" pitchFamily="18" charset="0"/>
              </a:rPr>
              <a:t>Tiếp tục thực hiện những hành vi tích cực</a:t>
            </a:r>
            <a:endParaRPr lang="en-US" sz="2700" b="1">
              <a:solidFill>
                <a:srgbClr val="002060"/>
              </a:solidFill>
              <a:latin typeface="Times New Roman" pitchFamily="18" charset="0"/>
              <a:cs typeface="Times New Roman" pitchFamily="18" charset="0"/>
            </a:endParaRPr>
          </a:p>
        </p:txBody>
      </p:sp>
      <p:grpSp>
        <p:nvGrpSpPr>
          <p:cNvPr id="16" name="Group 15"/>
          <p:cNvGrpSpPr/>
          <p:nvPr/>
        </p:nvGrpSpPr>
        <p:grpSpPr>
          <a:xfrm>
            <a:off x="3753587" y="1898467"/>
            <a:ext cx="2621697" cy="2614348"/>
            <a:chOff x="461676" y="1436293"/>
            <a:chExt cx="2958196" cy="2863649"/>
          </a:xfrm>
        </p:grpSpPr>
        <p:sp>
          <p:nvSpPr>
            <p:cNvPr id="17" name="Rectangle 16"/>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8" name="Group 17"/>
            <p:cNvGrpSpPr/>
            <p:nvPr/>
          </p:nvGrpSpPr>
          <p:grpSpPr>
            <a:xfrm>
              <a:off x="461676" y="1652317"/>
              <a:ext cx="2769645" cy="2647625"/>
              <a:chOff x="461676" y="1652317"/>
              <a:chExt cx="2769645" cy="2647625"/>
            </a:xfrm>
          </p:grpSpPr>
          <p:sp>
            <p:nvSpPr>
              <p:cNvPr id="19" name="Rectangle 1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rgbClr val="002060"/>
                  </a:solidFill>
                  <a:latin typeface="Times New Roman" pitchFamily="18" charset="0"/>
                  <a:cs typeface="Times New Roman" pitchFamily="18" charset="0"/>
                </a:endParaRPr>
              </a:p>
            </p:txBody>
          </p:sp>
          <p:sp>
            <p:nvSpPr>
              <p:cNvPr id="20" name="Rectangle 19"/>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rgbClr val="002060"/>
                  </a:solidFill>
                  <a:latin typeface="Times New Roman" pitchFamily="18" charset="0"/>
                  <a:cs typeface="Times New Roman" pitchFamily="18" charset="0"/>
                </a:endParaRPr>
              </a:p>
            </p:txBody>
          </p:sp>
        </p:grpSp>
      </p:grpSp>
      <p:sp>
        <p:nvSpPr>
          <p:cNvPr id="21" name="Rectangle 20"/>
          <p:cNvSpPr/>
          <p:nvPr/>
        </p:nvSpPr>
        <p:spPr>
          <a:xfrm>
            <a:off x="3753588" y="2569781"/>
            <a:ext cx="2454594" cy="1338828"/>
          </a:xfrm>
          <a:prstGeom prst="rect">
            <a:avLst/>
          </a:prstGeom>
        </p:spPr>
        <p:txBody>
          <a:bodyPr wrap="square">
            <a:spAutoFit/>
          </a:bodyPr>
          <a:lstStyle/>
          <a:p>
            <a:pPr algn="ctr"/>
            <a:r>
              <a:rPr lang="vi-VN" sz="2700" b="1">
                <a:solidFill>
                  <a:srgbClr val="002060"/>
                </a:solidFill>
                <a:latin typeface="Times New Roman" pitchFamily="18" charset="0"/>
                <a:cs typeface="Times New Roman" pitchFamily="18" charset="0"/>
              </a:rPr>
              <a:t>Tự thưởng cho bản thân mỗi khi làm tốt</a:t>
            </a:r>
            <a:endParaRPr lang="en-US" sz="2700" b="1">
              <a:solidFill>
                <a:srgbClr val="002060"/>
              </a:solidFill>
              <a:latin typeface="Times New Roman" pitchFamily="18" charset="0"/>
              <a:cs typeface="Times New Roman" pitchFamily="18" charset="0"/>
            </a:endParaRPr>
          </a:p>
        </p:txBody>
      </p:sp>
      <p:grpSp>
        <p:nvGrpSpPr>
          <p:cNvPr id="22" name="Group 21"/>
          <p:cNvGrpSpPr/>
          <p:nvPr/>
        </p:nvGrpSpPr>
        <p:grpSpPr>
          <a:xfrm>
            <a:off x="6585571" y="3304211"/>
            <a:ext cx="2621697" cy="2614348"/>
            <a:chOff x="461676" y="1436293"/>
            <a:chExt cx="2958196" cy="2863649"/>
          </a:xfrm>
        </p:grpSpPr>
        <p:sp>
          <p:nvSpPr>
            <p:cNvPr id="24" name="Rectangle 23"/>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461676" y="1652317"/>
              <a:ext cx="2769645" cy="2647625"/>
              <a:chOff x="461676" y="1652317"/>
              <a:chExt cx="2769645" cy="2647625"/>
            </a:xfrm>
          </p:grpSpPr>
          <p:sp>
            <p:nvSpPr>
              <p:cNvPr id="26" name="Rectangle 2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rgbClr val="002060"/>
                  </a:solidFill>
                  <a:latin typeface="Times New Roman" pitchFamily="18" charset="0"/>
                  <a:cs typeface="Times New Roman" pitchFamily="18" charset="0"/>
                </a:endParaRPr>
              </a:p>
            </p:txBody>
          </p:sp>
          <p:sp>
            <p:nvSpPr>
              <p:cNvPr id="27" name="Rectangle 26"/>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rgbClr val="002060"/>
                  </a:solidFill>
                  <a:latin typeface="Times New Roman" pitchFamily="18" charset="0"/>
                  <a:cs typeface="Times New Roman" pitchFamily="18" charset="0"/>
                </a:endParaRPr>
              </a:p>
            </p:txBody>
          </p:sp>
        </p:grpSp>
      </p:grpSp>
      <p:grpSp>
        <p:nvGrpSpPr>
          <p:cNvPr id="28" name="Group 27"/>
          <p:cNvGrpSpPr/>
          <p:nvPr/>
        </p:nvGrpSpPr>
        <p:grpSpPr>
          <a:xfrm>
            <a:off x="9417555" y="1898467"/>
            <a:ext cx="2621697" cy="2614348"/>
            <a:chOff x="461676" y="1436293"/>
            <a:chExt cx="2958196" cy="2863649"/>
          </a:xfrm>
        </p:grpSpPr>
        <p:sp>
          <p:nvSpPr>
            <p:cNvPr id="29" name="Rectangle 28"/>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0" name="Group 29"/>
            <p:cNvGrpSpPr/>
            <p:nvPr/>
          </p:nvGrpSpPr>
          <p:grpSpPr>
            <a:xfrm>
              <a:off x="461676" y="1652317"/>
              <a:ext cx="2769645" cy="2647625"/>
              <a:chOff x="461676" y="1652317"/>
              <a:chExt cx="2769645" cy="2647625"/>
            </a:xfrm>
          </p:grpSpPr>
          <p:sp>
            <p:nvSpPr>
              <p:cNvPr id="31" name="Rectangle 30"/>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700" b="1">
                  <a:solidFill>
                    <a:srgbClr val="002060"/>
                  </a:solidFill>
                  <a:latin typeface="Times New Roman" pitchFamily="18" charset="0"/>
                  <a:cs typeface="Times New Roman" pitchFamily="18" charset="0"/>
                </a:endParaRPr>
              </a:p>
            </p:txBody>
          </p:sp>
          <p:sp>
            <p:nvSpPr>
              <p:cNvPr id="32" name="Rectangle 31"/>
              <p:cNvSpPr/>
              <p:nvPr/>
            </p:nvSpPr>
            <p:spPr>
              <a:xfrm>
                <a:off x="535353" y="1729730"/>
                <a:ext cx="2622290" cy="783818"/>
              </a:xfrm>
              <a:prstGeom prst="rect">
                <a:avLst/>
              </a:prstGeom>
            </p:spPr>
            <p:txBody>
              <a:bodyPr wrap="square">
                <a:spAutoFit/>
              </a:bodyPr>
              <a:lstStyle/>
              <a:p>
                <a:pPr algn="just">
                  <a:lnSpc>
                    <a:spcPct val="150000"/>
                  </a:lnSpc>
                </a:pPr>
                <a:endParaRPr lang="en-US" sz="2700" b="1">
                  <a:solidFill>
                    <a:srgbClr val="002060"/>
                  </a:solidFill>
                  <a:latin typeface="Times New Roman" pitchFamily="18" charset="0"/>
                  <a:cs typeface="Times New Roman" pitchFamily="18" charset="0"/>
                </a:endParaRPr>
              </a:p>
            </p:txBody>
          </p:sp>
        </p:grpSp>
      </p:grpSp>
      <p:sp>
        <p:nvSpPr>
          <p:cNvPr id="33" name="Rectangle 32"/>
          <p:cNvSpPr/>
          <p:nvPr/>
        </p:nvSpPr>
        <p:spPr>
          <a:xfrm>
            <a:off x="9417555" y="2466098"/>
            <a:ext cx="2454593" cy="1754326"/>
          </a:xfrm>
          <a:prstGeom prst="rect">
            <a:avLst/>
          </a:prstGeom>
        </p:spPr>
        <p:txBody>
          <a:bodyPr wrap="square">
            <a:spAutoFit/>
          </a:bodyPr>
          <a:lstStyle/>
          <a:p>
            <a:pPr algn="ctr"/>
            <a:r>
              <a:rPr lang="vi-VN" sz="2700" b="1">
                <a:solidFill>
                  <a:srgbClr val="002060"/>
                </a:solidFill>
                <a:latin typeface="Times New Roman" pitchFamily="18" charset="0"/>
                <a:cs typeface="Times New Roman" pitchFamily="18" charset="0"/>
              </a:rPr>
              <a:t>Duy trì động lực và tinh thần cuả bản thân</a:t>
            </a:r>
            <a:endParaRPr lang="en-US" sz="2700" b="1">
              <a:solidFill>
                <a:srgbClr val="002060"/>
              </a:solidFill>
              <a:latin typeface="Times New Roman" pitchFamily="18" charset="0"/>
              <a:cs typeface="Times New Roman" pitchFamily="18" charset="0"/>
            </a:endParaRPr>
          </a:p>
        </p:txBody>
      </p:sp>
      <p:sp>
        <p:nvSpPr>
          <p:cNvPr id="34" name="Rectangle 33"/>
          <p:cNvSpPr/>
          <p:nvPr/>
        </p:nvSpPr>
        <p:spPr>
          <a:xfrm>
            <a:off x="6585571" y="3629878"/>
            <a:ext cx="2478196" cy="2169825"/>
          </a:xfrm>
          <a:prstGeom prst="rect">
            <a:avLst/>
          </a:prstGeom>
        </p:spPr>
        <p:txBody>
          <a:bodyPr wrap="square">
            <a:spAutoFit/>
          </a:bodyPr>
          <a:lstStyle/>
          <a:p>
            <a:pPr algn="ctr"/>
            <a:r>
              <a:rPr lang="vi-VN" sz="2700" b="1">
                <a:solidFill>
                  <a:srgbClr val="002060"/>
                </a:solidFill>
                <a:latin typeface="Times New Roman" pitchFamily="18" charset="0"/>
                <a:cs typeface="Times New Roman" pitchFamily="18" charset="0"/>
              </a:rPr>
              <a:t>Luôn luôn tìm hiểu những điều mới mẻ và học hỏi kiến thức mới</a:t>
            </a:r>
            <a:endParaRPr lang="en-US" sz="27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84976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1)">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21"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4716</TotalTime>
  <Words>1626</Words>
  <Application>Microsoft Office PowerPoint</Application>
  <PresentationFormat>Màn hình rộng</PresentationFormat>
  <Paragraphs>121</Paragraphs>
  <Slides>21</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21</vt:i4>
      </vt:variant>
    </vt:vector>
  </HeadingPairs>
  <TitlesOfParts>
    <vt:vector size="27" baseType="lpstr">
      <vt:lpstr>Times New Roman</vt:lpstr>
      <vt:lpstr>Wingdings</vt:lpstr>
      <vt:lpstr>Calibri Light</vt:lpstr>
      <vt:lpstr>Arial</vt:lpstr>
      <vt:lpstr>Calibri</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485</cp:revision>
  <dcterms:created xsi:type="dcterms:W3CDTF">2018-05-10T00:06:18Z</dcterms:created>
  <dcterms:modified xsi:type="dcterms:W3CDTF">2024-10-17T00:53:44Z</dcterms:modified>
</cp:coreProperties>
</file>