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 id="2147483685" r:id="rId6"/>
    <p:sldMasterId id="2147483697" r:id="rId7"/>
    <p:sldMasterId id="2147483717" r:id="rId8"/>
  </p:sldMasterIdLst>
  <p:notesMasterIdLst>
    <p:notesMasterId r:id="rId24"/>
  </p:notesMasterIdLst>
  <p:sldIdLst>
    <p:sldId id="1867" r:id="rId9"/>
    <p:sldId id="306" r:id="rId10"/>
    <p:sldId id="1877" r:id="rId11"/>
    <p:sldId id="1878" r:id="rId12"/>
    <p:sldId id="280" r:id="rId13"/>
    <p:sldId id="281" r:id="rId14"/>
    <p:sldId id="1871" r:id="rId15"/>
    <p:sldId id="1879" r:id="rId16"/>
    <p:sldId id="1880" r:id="rId17"/>
    <p:sldId id="1881" r:id="rId18"/>
    <p:sldId id="1882" r:id="rId19"/>
    <p:sldId id="1883" r:id="rId20"/>
    <p:sldId id="1872" r:id="rId21"/>
    <p:sldId id="1873" r:id="rId22"/>
    <p:sldId id="18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5701"/>
  </p:normalViewPr>
  <p:slideViewPr>
    <p:cSldViewPr>
      <p:cViewPr varScale="1">
        <p:scale>
          <a:sx n="74" d="100"/>
          <a:sy n="74" d="100"/>
        </p:scale>
        <p:origin x="859" y="62"/>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E34-8C8C-8747-BADB-40E1ACC00129}" type="datetimeFigureOut">
              <a:rPr lang="en-US" smtClean="0"/>
              <a:t>10/31/2024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5FCA-B2DD-C941-A2C1-638939433487}" type="slidenum">
              <a:rPr lang="en-US" smtClean="0"/>
              <a:t>‹#›</a:t>
            </a:fld>
            <a:endParaRPr lang="en-US"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842D7-C728-4EBD-982B-B8BE79E4DB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E5FCA-B2DD-C941-A2C1-638939433487}" type="slidenum">
              <a:rPr lang="en-US" smtClean="0"/>
              <a:t>7</a:t>
            </a:fld>
            <a:endParaRPr lang="en-US" dirty="0"/>
          </a:p>
        </p:txBody>
      </p:sp>
    </p:spTree>
    <p:extLst>
      <p:ext uri="{BB962C8B-B14F-4D97-AF65-F5344CB8AC3E}">
        <p14:creationId xmlns:p14="http://schemas.microsoft.com/office/powerpoint/2010/main" val="149355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5FCA-B2DD-C941-A2C1-638939433487}" type="slidenum">
              <a:rPr lang="en-US" smtClean="0"/>
              <a:t>12</a:t>
            </a:fld>
            <a:endParaRPr lang="en-US" dirty="0"/>
          </a:p>
        </p:txBody>
      </p:sp>
    </p:spTree>
    <p:extLst>
      <p:ext uri="{BB962C8B-B14F-4D97-AF65-F5344CB8AC3E}">
        <p14:creationId xmlns:p14="http://schemas.microsoft.com/office/powerpoint/2010/main" val="181296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B54AA9-D1C5-4A71-8BC1-393246244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9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4.xml"/><Relationship Id="rId5" Type="http://schemas.openxmlformats.org/officeDocument/2006/relationships/image" Target="../media/image47.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4.xml"/><Relationship Id="rId4" Type="http://schemas.openxmlformats.org/officeDocument/2006/relationships/image" Target="../media/image5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Master" Target="../slideMasters/slideMaster4.xml"/><Relationship Id="rId5" Type="http://schemas.openxmlformats.org/officeDocument/2006/relationships/image" Target="../media/image55.png"/><Relationship Id="rId4" Type="http://schemas.openxmlformats.org/officeDocument/2006/relationships/image" Target="../media/image4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Master" Target="../slideMasters/slideMaster4.xml"/><Relationship Id="rId4" Type="http://schemas.openxmlformats.org/officeDocument/2006/relationships/image" Target="../media/image5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Master" Target="../slideMasters/slideMaster4.xml"/><Relationship Id="rId4" Type="http://schemas.openxmlformats.org/officeDocument/2006/relationships/image" Target="../media/image5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9.bmp"/><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9.bmp"/><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134856849"/>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55749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75998222"/>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637762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863965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8361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29384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2987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91415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2558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409448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07092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EB36-4EF6-7CBF-D539-A653EE361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426BA-457E-769D-4D36-71F9B064C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D3C17-58FC-7095-0C63-7E7181C167BC}"/>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2F307B97-071B-7D0D-2E8C-110A5ADF7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E0844-DED4-ACE8-45A9-14BFED58C57F}"/>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3150363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3129-59D7-C7D7-1AB0-ACB615A0C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F0D5A7-5694-3B31-4C8E-68F3F581C5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0E7AC-952D-6222-F2D7-B1A73449FED9}"/>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29216959-4E67-A4AA-DA99-EBEECBF7E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EB472-46F2-EDDA-2D03-6DF09F9B430B}"/>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692977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640B-1827-4049-A8F0-8E8CAFCDBA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485B35-DD67-9D10-9D6A-2AFF0D0E66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360C2-697B-E06A-03D0-B3D254EC3E22}"/>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C05E9D31-6781-E363-5689-D60E66CB1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23165-7C61-65EC-9E37-8237D7E570F9}"/>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738292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645E-3DD6-6325-9BDF-2216D045D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AE757-ACA7-6CF8-71BB-22E0D17B9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68C2F-CED0-51C6-24D5-D8A858340D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51EC3E-D407-9F73-4A18-6FA84D8968FA}"/>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6" name="Footer Placeholder 5">
            <a:extLst>
              <a:ext uri="{FF2B5EF4-FFF2-40B4-BE49-F238E27FC236}">
                <a16:creationId xmlns:a16="http://schemas.microsoft.com/office/drawing/2014/main" id="{CAF63AAF-38EE-EC77-56AE-D52C68041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570EA-665E-A9FE-FC2B-8444D7EA927C}"/>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3968182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20AD-BA85-29E6-9AD4-323126A0F7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C4B130-A783-FA01-F0B3-8B9E05561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77E18-AA3E-2638-AF44-5457352642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3A9738-5EF5-AE4C-77FF-C3D01CE00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C9560-27B3-7B7C-343A-6464FA7422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834411-FAF3-427E-2E77-F4B09E14764B}"/>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8" name="Footer Placeholder 7">
            <a:extLst>
              <a:ext uri="{FF2B5EF4-FFF2-40B4-BE49-F238E27FC236}">
                <a16:creationId xmlns:a16="http://schemas.microsoft.com/office/drawing/2014/main" id="{7920F7DD-E9FA-A663-523D-57FA635DDD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2E046-2B6D-6B3B-17FF-96A1D2D52DE1}"/>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3399349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66D0-DEF6-D1F8-3169-08C3F9D4B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5EBA5-38EE-CAC1-492E-5B73B8C86F6B}"/>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4" name="Footer Placeholder 3">
            <a:extLst>
              <a:ext uri="{FF2B5EF4-FFF2-40B4-BE49-F238E27FC236}">
                <a16:creationId xmlns:a16="http://schemas.microsoft.com/office/drawing/2014/main" id="{3F2FC587-0440-33B5-6FD6-9A8BEBE14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E69977-20FC-F131-9ADC-3673B26F89D4}"/>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257178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B0252-AE81-FB71-26A3-DDB227F958BF}"/>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3" name="Footer Placeholder 2">
            <a:extLst>
              <a:ext uri="{FF2B5EF4-FFF2-40B4-BE49-F238E27FC236}">
                <a16:creationId xmlns:a16="http://schemas.microsoft.com/office/drawing/2014/main" id="{E1799B68-58DB-794A-5CBB-7822D4740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069414-9CE2-EFE1-8303-A12E98CB02E5}"/>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1782862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29EA-43B6-9939-0DAB-11FD36E5B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C30A4-868D-9B81-ED13-55C4153EE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E2BA0-8BAF-D860-DDF3-24AEF20FE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68827-13AC-6E10-7735-B734AF2A1044}"/>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6" name="Footer Placeholder 5">
            <a:extLst>
              <a:ext uri="{FF2B5EF4-FFF2-40B4-BE49-F238E27FC236}">
                <a16:creationId xmlns:a16="http://schemas.microsoft.com/office/drawing/2014/main" id="{81695590-3618-EF01-D5BB-F8348DB45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B3C2F-2447-590A-B5EC-D0DE300554C5}"/>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84497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2941-B174-DEF2-18E0-E6653C9D0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E80B59-43C7-93C0-E8A2-C915AD89B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FCD49A-12A6-632C-5C9E-1C8CF01AE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1D46B-C7BE-3880-998E-C2D65AFE3EEC}"/>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6" name="Footer Placeholder 5">
            <a:extLst>
              <a:ext uri="{FF2B5EF4-FFF2-40B4-BE49-F238E27FC236}">
                <a16:creationId xmlns:a16="http://schemas.microsoft.com/office/drawing/2014/main" id="{31A8E6C6-E1C9-E2E2-8E08-37058F221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D27D9-DA7E-CD8D-0B44-C34FE1194FA0}"/>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2321085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4C72-ADD5-C7DA-E5A2-A6AC2A1EA1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A4E2B6-8528-A66B-289B-E889DF3C07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E931F-DC35-F35F-1C47-3579ABA0DF03}"/>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81395B62-3DFB-9AAB-D62E-BD25E9112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01079-E7BE-E4AB-E9E9-86F01E652E65}"/>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2454792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B50BB-8317-D144-5F0E-3FA2F3CBC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735348-8E68-2AD7-4FBF-47F466654D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3AF85-81AF-E2F2-BF19-D7F67608146A}"/>
              </a:ext>
            </a:extLst>
          </p:cNvPr>
          <p:cNvSpPr>
            <a:spLocks noGrp="1"/>
          </p:cNvSpPr>
          <p:nvPr>
            <p:ph type="dt" sz="half" idx="10"/>
          </p:nvPr>
        </p:nvSpPr>
        <p:spPr/>
        <p:txBody>
          <a:body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03198FF6-2424-57D5-A1D7-BC6CC9379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B1F4B-8B23-D4D7-3039-97443F79C48B}"/>
              </a:ext>
            </a:extLst>
          </p:cNvPr>
          <p:cNvSpPr>
            <a:spLocks noGrp="1"/>
          </p:cNvSpPr>
          <p:nvPr>
            <p:ph type="sldNum" sz="quarter" idx="12"/>
          </p:nvPr>
        </p:nvSpPr>
        <p:spPr/>
        <p:txBody>
          <a:bodyPr/>
          <a:lstStyle/>
          <a:p>
            <a:fld id="{1A835552-6A5F-4F0D-8F6D-E4AD81F3D75D}" type="slidenum">
              <a:rPr lang="en-US" smtClean="0"/>
              <a:t>‹#›</a:t>
            </a:fld>
            <a:endParaRPr lang="en-US"/>
          </a:p>
        </p:txBody>
      </p:sp>
    </p:spTree>
    <p:extLst>
      <p:ext uri="{BB962C8B-B14F-4D97-AF65-F5344CB8AC3E}">
        <p14:creationId xmlns:p14="http://schemas.microsoft.com/office/powerpoint/2010/main" val="3270936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5900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942123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0178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2189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49541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06724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02458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54854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59097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555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2342806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3109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637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76969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16711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34913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977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1326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10/31/2024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31180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10/31/2024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3038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10/31/2024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9697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10/31/2024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54190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10/31/2024</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43288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10/31/2024</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4824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10/31/2024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82398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10/31/2024</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837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10/31/2024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91508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10/31/2024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70984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10/31/2024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764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10/31/2024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1694604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FBC90-94EE-9456-B5EB-3FBEBD7B8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F75ABC-2375-014E-6770-73DB81978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F3B1D-99A5-8F1B-811D-F0B7BAB88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9FA701-1FB1-4D9D-8F35-1F918F77F344}" type="datetimeFigureOut">
              <a:rPr lang="en-US" smtClean="0"/>
              <a:t>10/31/2024</a:t>
            </a:fld>
            <a:endParaRPr lang="en-US"/>
          </a:p>
        </p:txBody>
      </p:sp>
      <p:sp>
        <p:nvSpPr>
          <p:cNvPr id="5" name="Footer Placeholder 4">
            <a:extLst>
              <a:ext uri="{FF2B5EF4-FFF2-40B4-BE49-F238E27FC236}">
                <a16:creationId xmlns:a16="http://schemas.microsoft.com/office/drawing/2014/main" id="{90A04345-AC53-B82C-3406-4EA0B03C8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E0751A-3512-545D-6721-0E29F6719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835552-6A5F-4F0D-8F6D-E4AD81F3D75D}" type="slidenum">
              <a:rPr lang="en-US" smtClean="0"/>
              <a:t>‹#›</a:t>
            </a:fld>
            <a:endParaRPr lang="en-US"/>
          </a:p>
        </p:txBody>
      </p:sp>
    </p:spTree>
    <p:extLst>
      <p:ext uri="{BB962C8B-B14F-4D97-AF65-F5344CB8AC3E}">
        <p14:creationId xmlns:p14="http://schemas.microsoft.com/office/powerpoint/2010/main" val="6369183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276724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10/31/2024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7732195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62.png"/><Relationship Id="rId4" Type="http://schemas.openxmlformats.org/officeDocument/2006/relationships/image" Target="../media/image6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A0F81-2E2F-EE5B-0527-3D457F961035}"/>
              </a:ext>
            </a:extLst>
          </p:cNvPr>
          <p:cNvPicPr>
            <a:picLocks noChangeAspect="1"/>
          </p:cNvPicPr>
          <p:nvPr/>
        </p:nvPicPr>
        <p:blipFill>
          <a:blip r:embed="rId3"/>
          <a:stretch>
            <a:fillRect/>
          </a:stretch>
        </p:blipFill>
        <p:spPr>
          <a:xfrm>
            <a:off x="3359696" y="42002"/>
            <a:ext cx="5976664" cy="1531480"/>
          </a:xfrm>
          <a:prstGeom prst="rect">
            <a:avLst/>
          </a:prstGeom>
        </p:spPr>
      </p:pic>
      <p:pic>
        <p:nvPicPr>
          <p:cNvPr id="1026" name="Picture 2" descr="Little girl holding trophy cartoon vector 18877306 Vector Art at Vecteezy">
            <a:extLst>
              <a:ext uri="{FF2B5EF4-FFF2-40B4-BE49-F238E27FC236}">
                <a16:creationId xmlns:a16="http://schemas.microsoft.com/office/drawing/2014/main" id="{0EE7738B-A07C-3C27-7E80-1406E0006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2348880"/>
            <a:ext cx="4467118" cy="4467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104A359-204B-1614-E5BC-DCC49F7C1514}"/>
              </a:ext>
            </a:extLst>
          </p:cNvPr>
          <p:cNvPicPr>
            <a:picLocks noChangeAspect="1"/>
          </p:cNvPicPr>
          <p:nvPr/>
        </p:nvPicPr>
        <p:blipFill>
          <a:blip r:embed="rId5"/>
          <a:stretch>
            <a:fillRect/>
          </a:stretch>
        </p:blipFill>
        <p:spPr>
          <a:xfrm>
            <a:off x="1999133" y="980728"/>
            <a:ext cx="8193734" cy="1828959"/>
          </a:xfrm>
          <a:prstGeom prst="rect">
            <a:avLst/>
          </a:prstGeom>
        </p:spPr>
      </p:pic>
    </p:spTree>
    <p:extLst>
      <p:ext uri="{BB962C8B-B14F-4D97-AF65-F5344CB8AC3E}">
        <p14:creationId xmlns:p14="http://schemas.microsoft.com/office/powerpoint/2010/main" val="350335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55733E9-FD45-42D1-026E-1FF0E6FE3491}"/>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
            <a:extLst>
              <a:ext uri="{FF2B5EF4-FFF2-40B4-BE49-F238E27FC236}">
                <a16:creationId xmlns:a16="http://schemas.microsoft.com/office/drawing/2014/main" id="{89C16578-5997-F6F1-C074-620F7CB3DBFC}"/>
              </a:ext>
            </a:extLst>
          </p:cNvPr>
          <p:cNvSpPr/>
          <p:nvPr/>
        </p:nvSpPr>
        <p:spPr>
          <a:xfrm>
            <a:off x="746812" y="280068"/>
            <a:ext cx="10698376" cy="842665"/>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Cambria" pitchFamily="18" charset="0"/>
                <a:cs typeface="Times New Roman" pitchFamily="18" charset="0"/>
              </a:rPr>
              <a:t>Một số biểu hiện của ý chí</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2" name="Rounded Rectangle 1">
            <a:extLst>
              <a:ext uri="{FF2B5EF4-FFF2-40B4-BE49-F238E27FC236}">
                <a16:creationId xmlns:a16="http://schemas.microsoft.com/office/drawing/2014/main" id="{FECC3F8B-942E-CBB3-5A14-A4FD8F4E8139}"/>
              </a:ext>
            </a:extLst>
          </p:cNvPr>
          <p:cNvSpPr/>
          <p:nvPr/>
        </p:nvSpPr>
        <p:spPr>
          <a:xfrm>
            <a:off x="1055440" y="1522792"/>
            <a:ext cx="4032448" cy="516254"/>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mục đích</a:t>
            </a:r>
          </a:p>
        </p:txBody>
      </p:sp>
      <p:sp>
        <p:nvSpPr>
          <p:cNvPr id="3" name="Rounded Rectangle 3">
            <a:extLst>
              <a:ext uri="{FF2B5EF4-FFF2-40B4-BE49-F238E27FC236}">
                <a16:creationId xmlns:a16="http://schemas.microsoft.com/office/drawing/2014/main" id="{98CE88A5-C165-1BB0-A6A0-4EAC866A9BC0}"/>
              </a:ext>
            </a:extLst>
          </p:cNvPr>
          <p:cNvSpPr/>
          <p:nvPr/>
        </p:nvSpPr>
        <p:spPr>
          <a:xfrm>
            <a:off x="423206" y="2045275"/>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Biết đề ra mục đích cho </a:t>
            </a:r>
            <a:r>
              <a:rPr lang="en-US" sz="3000">
                <a:solidFill>
                  <a:srgbClr val="002060"/>
                </a:solidFill>
                <a:latin typeface="Cambria" pitchFamily="18" charset="0"/>
              </a:rPr>
              <a:t>các hoạt</a:t>
            </a:r>
            <a:r>
              <a:rPr lang="vi-VN" sz="3000">
                <a:solidFill>
                  <a:srgbClr val="002060"/>
                </a:solidFill>
                <a:latin typeface="Cambria" pitchFamily="18" charset="0"/>
              </a:rPr>
              <a:t> động và cuộc sống của mình,... </a:t>
            </a:r>
            <a:endParaRPr lang="en-US" sz="3000" dirty="0">
              <a:solidFill>
                <a:srgbClr val="002060"/>
              </a:solidFill>
              <a:latin typeface="Cambria" pitchFamily="18" charset="0"/>
              <a:cs typeface="Times New Roman" pitchFamily="18" charset="0"/>
            </a:endParaRPr>
          </a:p>
        </p:txBody>
      </p:sp>
      <p:sp>
        <p:nvSpPr>
          <p:cNvPr id="4" name="Rounded Rectangle 1">
            <a:extLst>
              <a:ext uri="{FF2B5EF4-FFF2-40B4-BE49-F238E27FC236}">
                <a16:creationId xmlns:a16="http://schemas.microsoft.com/office/drawing/2014/main" id="{949C0969-1773-A3B5-48A4-AA5A60E6C757}"/>
              </a:ext>
            </a:extLst>
          </p:cNvPr>
          <p:cNvSpPr/>
          <p:nvPr/>
        </p:nvSpPr>
        <p:spPr>
          <a:xfrm>
            <a:off x="7026713" y="1528160"/>
            <a:ext cx="4032448" cy="516254"/>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độc lập</a:t>
            </a:r>
          </a:p>
        </p:txBody>
      </p:sp>
      <p:sp>
        <p:nvSpPr>
          <p:cNvPr id="5" name="Rounded Rectangle 3">
            <a:extLst>
              <a:ext uri="{FF2B5EF4-FFF2-40B4-BE49-F238E27FC236}">
                <a16:creationId xmlns:a16="http://schemas.microsoft.com/office/drawing/2014/main" id="{57F65904-6E5C-57C5-68DE-8ABE982BDDFA}"/>
              </a:ext>
            </a:extLst>
          </p:cNvPr>
          <p:cNvSpPr/>
          <p:nvPr/>
        </p:nvSpPr>
        <p:spPr>
          <a:xfrm>
            <a:off x="6394479" y="2050643"/>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Năng lực quyết định và thực hiện hành động mà không chịu ảnh hưởng của người khác....</a:t>
            </a:r>
            <a:endParaRPr lang="en-US" sz="3000" dirty="0">
              <a:solidFill>
                <a:srgbClr val="002060"/>
              </a:solidFill>
              <a:latin typeface="Cambria" pitchFamily="18" charset="0"/>
              <a:cs typeface="Times New Roman" pitchFamily="18" charset="0"/>
            </a:endParaRPr>
          </a:p>
        </p:txBody>
      </p:sp>
      <p:sp>
        <p:nvSpPr>
          <p:cNvPr id="9" name="Rounded Rectangle 1">
            <a:extLst>
              <a:ext uri="{FF2B5EF4-FFF2-40B4-BE49-F238E27FC236}">
                <a16:creationId xmlns:a16="http://schemas.microsoft.com/office/drawing/2014/main" id="{FB693A2A-DED5-6FDD-6050-E40DF7234458}"/>
              </a:ext>
            </a:extLst>
          </p:cNvPr>
          <p:cNvSpPr/>
          <p:nvPr/>
        </p:nvSpPr>
        <p:spPr>
          <a:xfrm>
            <a:off x="3935760" y="4149080"/>
            <a:ext cx="4032448" cy="516254"/>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quyết đoán</a:t>
            </a:r>
          </a:p>
        </p:txBody>
      </p:sp>
      <p:sp>
        <p:nvSpPr>
          <p:cNvPr id="10" name="Rounded Rectangle 3">
            <a:extLst>
              <a:ext uri="{FF2B5EF4-FFF2-40B4-BE49-F238E27FC236}">
                <a16:creationId xmlns:a16="http://schemas.microsoft.com/office/drawing/2014/main" id="{8C27B6FB-4EE6-DF32-9709-5865106E9AEC}"/>
              </a:ext>
            </a:extLst>
          </p:cNvPr>
          <p:cNvSpPr/>
          <p:nvPr/>
        </p:nvSpPr>
        <p:spPr>
          <a:xfrm>
            <a:off x="3303526" y="4671563"/>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Dũng cảm, có niềm tin vào sự thành công, hành động có căn nhắc, có căn cứ.......</a:t>
            </a:r>
            <a:endParaRPr lang="en-US" sz="3000" dirty="0">
              <a:solidFill>
                <a:srgbClr val="002060"/>
              </a:solidFill>
              <a:latin typeface="Cambria" pitchFamily="18" charset="0"/>
              <a:cs typeface="Times New Roman" pitchFamily="18" charset="0"/>
            </a:endParaRPr>
          </a:p>
        </p:txBody>
      </p:sp>
    </p:spTree>
    <p:extLst>
      <p:ext uri="{BB962C8B-B14F-4D97-AF65-F5344CB8AC3E}">
        <p14:creationId xmlns:p14="http://schemas.microsoft.com/office/powerpoint/2010/main" val="19050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animBg="1"/>
      <p:bldP spid="3" grpId="0" animBg="1"/>
      <p:bldP spid="4" grpId="0" animBg="1"/>
      <p:bldP spid="5"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55733E9-FD45-42D1-026E-1FF0E6FE3491}"/>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
            <a:extLst>
              <a:ext uri="{FF2B5EF4-FFF2-40B4-BE49-F238E27FC236}">
                <a16:creationId xmlns:a16="http://schemas.microsoft.com/office/drawing/2014/main" id="{89C16578-5997-F6F1-C074-620F7CB3DBFC}"/>
              </a:ext>
            </a:extLst>
          </p:cNvPr>
          <p:cNvSpPr/>
          <p:nvPr/>
        </p:nvSpPr>
        <p:spPr>
          <a:xfrm>
            <a:off x="746812" y="280068"/>
            <a:ext cx="10698376" cy="842665"/>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Cambria" pitchFamily="18" charset="0"/>
                <a:cs typeface="Times New Roman" pitchFamily="18" charset="0"/>
              </a:rPr>
              <a:t>Một số biểu hiện của ý chí</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2" name="Rounded Rectangle 1">
            <a:extLst>
              <a:ext uri="{FF2B5EF4-FFF2-40B4-BE49-F238E27FC236}">
                <a16:creationId xmlns:a16="http://schemas.microsoft.com/office/drawing/2014/main" id="{FECC3F8B-942E-CBB3-5A14-A4FD8F4E8139}"/>
              </a:ext>
            </a:extLst>
          </p:cNvPr>
          <p:cNvSpPr/>
          <p:nvPr/>
        </p:nvSpPr>
        <p:spPr>
          <a:xfrm>
            <a:off x="1055440" y="1522792"/>
            <a:ext cx="4032448" cy="516254"/>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kiên trì</a:t>
            </a:r>
          </a:p>
        </p:txBody>
      </p:sp>
      <p:sp>
        <p:nvSpPr>
          <p:cNvPr id="3" name="Rounded Rectangle 3">
            <a:extLst>
              <a:ext uri="{FF2B5EF4-FFF2-40B4-BE49-F238E27FC236}">
                <a16:creationId xmlns:a16="http://schemas.microsoft.com/office/drawing/2014/main" id="{98CE88A5-C165-1BB0-A6A0-4EAC866A9BC0}"/>
              </a:ext>
            </a:extLst>
          </p:cNvPr>
          <p:cNvSpPr/>
          <p:nvPr/>
        </p:nvSpPr>
        <p:spPr>
          <a:xfrm>
            <a:off x="423206" y="2045275"/>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Kỹ năng vượt qua khó khăn để đạt được mục đích, không mệt mỏi, chán nản, </a:t>
            </a:r>
            <a:r>
              <a:rPr lang="en-US" sz="3000">
                <a:solidFill>
                  <a:srgbClr val="002060"/>
                </a:solidFill>
                <a:latin typeface="Cambria" pitchFamily="18" charset="0"/>
              </a:rPr>
              <a:t>n</a:t>
            </a:r>
            <a:r>
              <a:rPr lang="vi-VN" sz="3000">
                <a:solidFill>
                  <a:srgbClr val="002060"/>
                </a:solidFill>
                <a:latin typeface="Cambria" pitchFamily="18" charset="0"/>
              </a:rPr>
              <a:t>hụt chí, bền bỉ</a:t>
            </a:r>
            <a:endParaRPr lang="en-US" sz="3000" dirty="0">
              <a:solidFill>
                <a:srgbClr val="002060"/>
              </a:solidFill>
              <a:latin typeface="Cambria" pitchFamily="18" charset="0"/>
              <a:cs typeface="Times New Roman" pitchFamily="18" charset="0"/>
            </a:endParaRPr>
          </a:p>
        </p:txBody>
      </p:sp>
      <p:sp>
        <p:nvSpPr>
          <p:cNvPr id="4" name="Rounded Rectangle 1">
            <a:extLst>
              <a:ext uri="{FF2B5EF4-FFF2-40B4-BE49-F238E27FC236}">
                <a16:creationId xmlns:a16="http://schemas.microsoft.com/office/drawing/2014/main" id="{949C0969-1773-A3B5-48A4-AA5A60E6C757}"/>
              </a:ext>
            </a:extLst>
          </p:cNvPr>
          <p:cNvSpPr/>
          <p:nvPr/>
        </p:nvSpPr>
        <p:spPr>
          <a:xfrm>
            <a:off x="7026713" y="1528160"/>
            <a:ext cx="4032448" cy="516254"/>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tự chủ</a:t>
            </a:r>
          </a:p>
        </p:txBody>
      </p:sp>
      <p:sp>
        <p:nvSpPr>
          <p:cNvPr id="5" name="Rounded Rectangle 3">
            <a:extLst>
              <a:ext uri="{FF2B5EF4-FFF2-40B4-BE49-F238E27FC236}">
                <a16:creationId xmlns:a16="http://schemas.microsoft.com/office/drawing/2014/main" id="{57F65904-6E5C-57C5-68DE-8ABE982BDDFA}"/>
              </a:ext>
            </a:extLst>
          </p:cNvPr>
          <p:cNvSpPr/>
          <p:nvPr/>
        </p:nvSpPr>
        <p:spPr>
          <a:xfrm>
            <a:off x="6394479" y="2050643"/>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Khả năng làm chủ bản thân, kiểm soát hành vi của bản thân, điều chỉnh cảm xúc...</a:t>
            </a:r>
            <a:endParaRPr lang="en-US" sz="3000" dirty="0">
              <a:solidFill>
                <a:srgbClr val="002060"/>
              </a:solidFill>
              <a:latin typeface="Cambria" pitchFamily="18" charset="0"/>
              <a:cs typeface="Times New Roman" pitchFamily="18" charset="0"/>
            </a:endParaRPr>
          </a:p>
        </p:txBody>
      </p:sp>
      <p:sp>
        <p:nvSpPr>
          <p:cNvPr id="9" name="Rounded Rectangle 1">
            <a:extLst>
              <a:ext uri="{FF2B5EF4-FFF2-40B4-BE49-F238E27FC236}">
                <a16:creationId xmlns:a16="http://schemas.microsoft.com/office/drawing/2014/main" id="{FB693A2A-DED5-6FDD-6050-E40DF7234458}"/>
              </a:ext>
            </a:extLst>
          </p:cNvPr>
          <p:cNvSpPr/>
          <p:nvPr/>
        </p:nvSpPr>
        <p:spPr>
          <a:xfrm>
            <a:off x="3991930" y="4221088"/>
            <a:ext cx="4032448" cy="516254"/>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Cambria" pitchFamily="18" charset="0"/>
                <a:cs typeface="Times New Roman" pitchFamily="18" charset="0"/>
              </a:rPr>
              <a:t>Tính vượt khó</a:t>
            </a:r>
          </a:p>
        </p:txBody>
      </p:sp>
      <p:sp>
        <p:nvSpPr>
          <p:cNvPr id="10" name="Rounded Rectangle 3">
            <a:extLst>
              <a:ext uri="{FF2B5EF4-FFF2-40B4-BE49-F238E27FC236}">
                <a16:creationId xmlns:a16="http://schemas.microsoft.com/office/drawing/2014/main" id="{8C27B6FB-4EE6-DF32-9709-5865106E9AEC}"/>
              </a:ext>
            </a:extLst>
          </p:cNvPr>
          <p:cNvSpPr/>
          <p:nvPr/>
        </p:nvSpPr>
        <p:spPr>
          <a:xfrm>
            <a:off x="3359696" y="4743571"/>
            <a:ext cx="5297713" cy="163775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a:solidFill>
                  <a:srgbClr val="002060"/>
                </a:solidFill>
                <a:latin typeface="Cambria" pitchFamily="18" charset="0"/>
              </a:rPr>
              <a:t>Cố gắng vượt qua khó khăn gặp phải trong cuộc sống.</a:t>
            </a:r>
            <a:endParaRPr lang="en-US" sz="3000" dirty="0">
              <a:solidFill>
                <a:srgbClr val="002060"/>
              </a:solidFill>
              <a:latin typeface="Cambria" pitchFamily="18" charset="0"/>
              <a:cs typeface="Times New Roman" pitchFamily="18" charset="0"/>
            </a:endParaRPr>
          </a:p>
        </p:txBody>
      </p:sp>
    </p:spTree>
    <p:extLst>
      <p:ext uri="{BB962C8B-B14F-4D97-AF65-F5344CB8AC3E}">
        <p14:creationId xmlns:p14="http://schemas.microsoft.com/office/powerpoint/2010/main" val="27771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animBg="1"/>
      <p:bldP spid="3" grpId="0" animBg="1"/>
      <p:bldP spid="4" grpId="0" animBg="1"/>
      <p:bldP spid="5"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4573A41-CC6A-6366-8150-FD6911A70566}"/>
              </a:ext>
            </a:extLst>
          </p:cNvPr>
          <p:cNvSpPr/>
          <p:nvPr/>
        </p:nvSpPr>
        <p:spPr>
          <a:xfrm>
            <a:off x="227348" y="1556792"/>
            <a:ext cx="11737304" cy="5123724"/>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F8ABD0A9-3B8C-AD2E-B39B-8D0DAFB3AF3A}"/>
              </a:ext>
            </a:extLst>
          </p:cNvPr>
          <p:cNvSpPr/>
          <p:nvPr/>
        </p:nvSpPr>
        <p:spPr>
          <a:xfrm>
            <a:off x="26187" y="0"/>
            <a:ext cx="11938465" cy="1484784"/>
          </a:xfrm>
          <a:prstGeom prst="homePlate">
            <a:avLst>
              <a:gd name="adj" fmla="val 18534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Cambria" panose="02040503050406030204" pitchFamily="18" charset="0"/>
                <a:ea typeface="Cambria" panose="02040503050406030204" pitchFamily="18" charset="0"/>
                <a:cs typeface="Arial" pitchFamily="34" charset="0"/>
              </a:rPr>
              <a:t>Hoạt động 2: Mô tả một số việc làm thể hiện ý chí của em. Chia sẻ những biểu hiện của phẩm chất ý chí trong thực hiện đam mê với nghề yêu thích.</a:t>
            </a:r>
          </a:p>
        </p:txBody>
      </p:sp>
      <p:sp>
        <p:nvSpPr>
          <p:cNvPr id="5" name="Speech Bubble: Rectangle with Corners Rounded 1">
            <a:extLst>
              <a:ext uri="{FF2B5EF4-FFF2-40B4-BE49-F238E27FC236}">
                <a16:creationId xmlns:a16="http://schemas.microsoft.com/office/drawing/2014/main" id="{F412224A-9E26-706F-AC83-5F3A43719201}"/>
              </a:ext>
            </a:extLst>
          </p:cNvPr>
          <p:cNvSpPr/>
          <p:nvPr/>
        </p:nvSpPr>
        <p:spPr>
          <a:xfrm>
            <a:off x="3791744" y="1916832"/>
            <a:ext cx="7213599" cy="1917634"/>
          </a:xfrm>
          <a:prstGeom prst="wedgeRoundRectCallout">
            <a:avLst>
              <a:gd name="adj1" fmla="val -57001"/>
              <a:gd name="adj2" fmla="val 54968"/>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Hãy suy nghĩ về những việc làm của em, mô tả lại những việc làm mà em cho rằng thể hiện ý chí của em.</a:t>
            </a:r>
          </a:p>
        </p:txBody>
      </p:sp>
      <p:sp>
        <p:nvSpPr>
          <p:cNvPr id="7" name="Speech Bubble: Rectangle with Corners Rounded 9">
            <a:extLst>
              <a:ext uri="{FF2B5EF4-FFF2-40B4-BE49-F238E27FC236}">
                <a16:creationId xmlns:a16="http://schemas.microsoft.com/office/drawing/2014/main" id="{CE420EAF-63BE-ABC2-1319-F12C2B5E287D}"/>
              </a:ext>
            </a:extLst>
          </p:cNvPr>
          <p:cNvSpPr/>
          <p:nvPr/>
        </p:nvSpPr>
        <p:spPr>
          <a:xfrm>
            <a:off x="3791745" y="4307412"/>
            <a:ext cx="7213599" cy="1999907"/>
          </a:xfrm>
          <a:prstGeom prst="wedgeRoundRectCallout">
            <a:avLst>
              <a:gd name="adj1" fmla="val -53708"/>
              <a:gd name="adj2" fmla="val -43883"/>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Theo em, những việc làm nào thể hiện phẩm chất ý chí trong thực hiện đam mê với nghề yêu thích? </a:t>
            </a:r>
          </a:p>
        </p:txBody>
      </p:sp>
      <p:pic>
        <p:nvPicPr>
          <p:cNvPr id="9" name="Picture 8">
            <a:extLst>
              <a:ext uri="{FF2B5EF4-FFF2-40B4-BE49-F238E27FC236}">
                <a16:creationId xmlns:a16="http://schemas.microsoft.com/office/drawing/2014/main" id="{30042329-6AD9-BAD6-10A0-E9FC60BCC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50" y="2404475"/>
            <a:ext cx="2615411" cy="3548180"/>
          </a:xfrm>
          <a:prstGeom prst="rect">
            <a:avLst/>
          </a:prstGeom>
        </p:spPr>
      </p:pic>
    </p:spTree>
    <p:extLst>
      <p:ext uri="{BB962C8B-B14F-4D97-AF65-F5344CB8AC3E}">
        <p14:creationId xmlns:p14="http://schemas.microsoft.com/office/powerpoint/2010/main" val="42391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55733E9-FD45-42D1-026E-1FF0E6FE3491}"/>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0">
            <a:extLst>
              <a:ext uri="{FF2B5EF4-FFF2-40B4-BE49-F238E27FC236}">
                <a16:creationId xmlns:a16="http://schemas.microsoft.com/office/drawing/2014/main" id="{BDFDE331-F2F0-1150-9BF2-57CF5EA62A58}"/>
              </a:ext>
            </a:extLst>
          </p:cNvPr>
          <p:cNvSpPr/>
          <p:nvPr/>
        </p:nvSpPr>
        <p:spPr>
          <a:xfrm>
            <a:off x="623392" y="518154"/>
            <a:ext cx="10887483" cy="10212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1984874-14D9-4545-3CF8-909510D8AE2F}"/>
              </a:ext>
            </a:extLst>
          </p:cNvPr>
          <p:cNvSpPr/>
          <p:nvPr/>
        </p:nvSpPr>
        <p:spPr>
          <a:xfrm>
            <a:off x="407368" y="612805"/>
            <a:ext cx="11213754" cy="83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5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a:t>
            </a:r>
            <a:r>
              <a:rPr lang="vi-VN" altLang="ko-KR" sz="35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hững việc làm thiết thực trong cuộc sống</a:t>
            </a:r>
            <a:r>
              <a:rPr lang="en-US" altLang="ko-KR" sz="35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 thể hiện ý chí</a:t>
            </a:r>
            <a:endParaRPr lang="vi-VN" altLang="ko-KR" sz="3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ounded Rectangle 9">
            <a:extLst>
              <a:ext uri="{FF2B5EF4-FFF2-40B4-BE49-F238E27FC236}">
                <a16:creationId xmlns:a16="http://schemas.microsoft.com/office/drawing/2014/main" id="{369E9E88-CF8E-1D0D-F49B-C4A01544ED7C}"/>
              </a:ext>
            </a:extLst>
          </p:cNvPr>
          <p:cNvSpPr/>
          <p:nvPr/>
        </p:nvSpPr>
        <p:spPr>
          <a:xfrm>
            <a:off x="466805" y="2796894"/>
            <a:ext cx="3622317" cy="2576322"/>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3000" b="1" dirty="0">
              <a:solidFill>
                <a:schemeClr val="tx1">
                  <a:lumMod val="95000"/>
                  <a:lumOff val="5000"/>
                </a:schemeClr>
              </a:solidFill>
              <a:latin typeface="Cambria" panose="02040503050406030204" pitchFamily="18" charset="0"/>
            </a:endParaRPr>
          </a:p>
        </p:txBody>
      </p:sp>
      <p:sp>
        <p:nvSpPr>
          <p:cNvPr id="15" name="Rectangle 14">
            <a:extLst>
              <a:ext uri="{FF2B5EF4-FFF2-40B4-BE49-F238E27FC236}">
                <a16:creationId xmlns:a16="http://schemas.microsoft.com/office/drawing/2014/main" id="{3607CC8F-BB3A-DB2A-7854-6C6A5F21B206}"/>
              </a:ext>
            </a:extLst>
          </p:cNvPr>
          <p:cNvSpPr/>
          <p:nvPr/>
        </p:nvSpPr>
        <p:spPr>
          <a:xfrm>
            <a:off x="466805" y="3292748"/>
            <a:ext cx="3595929" cy="1584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3000" b="1">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Quyết tâm dậy sớm tập thể dục, rèn luyện sức khỏe.</a:t>
            </a:r>
          </a:p>
        </p:txBody>
      </p:sp>
      <p:sp>
        <p:nvSpPr>
          <p:cNvPr id="16" name="Rounded Rectangle 9">
            <a:extLst>
              <a:ext uri="{FF2B5EF4-FFF2-40B4-BE49-F238E27FC236}">
                <a16:creationId xmlns:a16="http://schemas.microsoft.com/office/drawing/2014/main" id="{86ACFAE6-8B3D-86A9-EE3B-8CC32264E356}"/>
              </a:ext>
            </a:extLst>
          </p:cNvPr>
          <p:cNvSpPr/>
          <p:nvPr/>
        </p:nvSpPr>
        <p:spPr>
          <a:xfrm>
            <a:off x="4284841" y="2796894"/>
            <a:ext cx="3622317" cy="2576322"/>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3000" b="1" dirty="0">
              <a:solidFill>
                <a:schemeClr val="tx1">
                  <a:lumMod val="95000"/>
                  <a:lumOff val="5000"/>
                </a:schemeClr>
              </a:solidFill>
              <a:latin typeface="Cambria" panose="02040503050406030204" pitchFamily="18" charset="0"/>
            </a:endParaRPr>
          </a:p>
        </p:txBody>
      </p:sp>
      <p:sp>
        <p:nvSpPr>
          <p:cNvPr id="17" name="Rounded Rectangle 9">
            <a:extLst>
              <a:ext uri="{FF2B5EF4-FFF2-40B4-BE49-F238E27FC236}">
                <a16:creationId xmlns:a16="http://schemas.microsoft.com/office/drawing/2014/main" id="{E734F316-F99B-1F9C-B90F-45EFB8863845}"/>
              </a:ext>
            </a:extLst>
          </p:cNvPr>
          <p:cNvSpPr/>
          <p:nvPr/>
        </p:nvSpPr>
        <p:spPr>
          <a:xfrm>
            <a:off x="8102877" y="2796894"/>
            <a:ext cx="3622317" cy="2576322"/>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3000" b="1" dirty="0">
              <a:solidFill>
                <a:schemeClr val="tx1">
                  <a:lumMod val="95000"/>
                  <a:lumOff val="5000"/>
                </a:schemeClr>
              </a:solidFill>
              <a:latin typeface="Cambria" panose="02040503050406030204" pitchFamily="18" charset="0"/>
            </a:endParaRPr>
          </a:p>
        </p:txBody>
      </p:sp>
      <p:sp>
        <p:nvSpPr>
          <p:cNvPr id="18" name="Rectangle 17">
            <a:extLst>
              <a:ext uri="{FF2B5EF4-FFF2-40B4-BE49-F238E27FC236}">
                <a16:creationId xmlns:a16="http://schemas.microsoft.com/office/drawing/2014/main" id="{93E2E62A-9474-E608-4416-DCC7BEEDCEC0}"/>
              </a:ext>
            </a:extLst>
          </p:cNvPr>
          <p:cNvSpPr/>
          <p:nvPr/>
        </p:nvSpPr>
        <p:spPr>
          <a:xfrm>
            <a:off x="4286291" y="3246018"/>
            <a:ext cx="3595929" cy="1584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3000" b="1">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Rèn luyện một môn học mà mình yếu hơn những môn khác.</a:t>
            </a:r>
          </a:p>
        </p:txBody>
      </p:sp>
      <p:sp>
        <p:nvSpPr>
          <p:cNvPr id="19" name="Rectangle 18">
            <a:extLst>
              <a:ext uri="{FF2B5EF4-FFF2-40B4-BE49-F238E27FC236}">
                <a16:creationId xmlns:a16="http://schemas.microsoft.com/office/drawing/2014/main" id="{B9D4F2A0-5F28-3E40-BCD5-3D79521FEC57}"/>
              </a:ext>
            </a:extLst>
          </p:cNvPr>
          <p:cNvSpPr/>
          <p:nvPr/>
        </p:nvSpPr>
        <p:spPr>
          <a:xfrm>
            <a:off x="8129265" y="3239789"/>
            <a:ext cx="3595929" cy="1584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3000" b="1">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Học một ngôn ngữ mới vì liên quan đến định hướng nghề nghiệp.</a:t>
            </a:r>
          </a:p>
        </p:txBody>
      </p:sp>
      <p:cxnSp>
        <p:nvCxnSpPr>
          <p:cNvPr id="20" name="Straight Arrow Connector 19">
            <a:extLst>
              <a:ext uri="{FF2B5EF4-FFF2-40B4-BE49-F238E27FC236}">
                <a16:creationId xmlns:a16="http://schemas.microsoft.com/office/drawing/2014/main" id="{A765580C-BF9A-702D-4A47-54D6BD8600AD}"/>
              </a:ext>
            </a:extLst>
          </p:cNvPr>
          <p:cNvCxnSpPr>
            <a:cxnSpLocks/>
          </p:cNvCxnSpPr>
          <p:nvPr/>
        </p:nvCxnSpPr>
        <p:spPr>
          <a:xfrm flipH="1">
            <a:off x="2277964" y="1565786"/>
            <a:ext cx="3816510" cy="122094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1D67B7-C9C6-34CD-6813-2A34D0C4209A}"/>
              </a:ext>
            </a:extLst>
          </p:cNvPr>
          <p:cNvCxnSpPr>
            <a:cxnSpLocks/>
            <a:endCxn id="16" idx="0"/>
          </p:cNvCxnSpPr>
          <p:nvPr/>
        </p:nvCxnSpPr>
        <p:spPr>
          <a:xfrm>
            <a:off x="6090848" y="1559856"/>
            <a:ext cx="5152" cy="123703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ED8761-A067-2A45-4E20-1AE9E8052181}"/>
              </a:ext>
            </a:extLst>
          </p:cNvPr>
          <p:cNvCxnSpPr>
            <a:cxnSpLocks/>
            <a:endCxn id="17" idx="0"/>
          </p:cNvCxnSpPr>
          <p:nvPr/>
        </p:nvCxnSpPr>
        <p:spPr>
          <a:xfrm>
            <a:off x="6095442" y="1561692"/>
            <a:ext cx="3818594" cy="123520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par>
                                <p:cTn id="41" presetID="22" presetClass="entr" presetSubtype="1"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1020EA-5BC2-4A7B-E481-B4E85FE643A4}"/>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30">
            <a:extLst>
              <a:ext uri="{FF2B5EF4-FFF2-40B4-BE49-F238E27FC236}">
                <a16:creationId xmlns:a16="http://schemas.microsoft.com/office/drawing/2014/main" id="{C9A315E6-C4AC-62C5-F201-BA882866A57B}"/>
              </a:ext>
            </a:extLst>
          </p:cNvPr>
          <p:cNvSpPr/>
          <p:nvPr/>
        </p:nvSpPr>
        <p:spPr>
          <a:xfrm>
            <a:off x="1199457" y="210313"/>
            <a:ext cx="9719552" cy="1130455"/>
          </a:xfrm>
          <a:prstGeom prst="roundRect">
            <a:avLst>
              <a:gd name="adj" fmla="val 9260"/>
            </a:avLst>
          </a:prstGeom>
          <a:solidFill>
            <a:schemeClr val="bg1"/>
          </a:solidFill>
          <a:ln w="38100">
            <a:solidFill>
              <a:schemeClr val="accent4">
                <a:lumMod val="40000"/>
                <a:lumOff val="60000"/>
              </a:schemeClr>
            </a:solid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B4734A-A2A5-870F-8C58-4E938BB400CB}"/>
              </a:ext>
            </a:extLst>
          </p:cNvPr>
          <p:cNvSpPr/>
          <p:nvPr/>
        </p:nvSpPr>
        <p:spPr>
          <a:xfrm>
            <a:off x="1524255" y="457631"/>
            <a:ext cx="9069955" cy="556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27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Những việc làm thể hiện phẩm chất ý chí trong thực hiện đam mê với nghề yêu thích</a:t>
            </a:r>
            <a:endParaRPr lang="vi-VN" altLang="ko-KR" sz="27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9">
            <a:extLst>
              <a:ext uri="{FF2B5EF4-FFF2-40B4-BE49-F238E27FC236}">
                <a16:creationId xmlns:a16="http://schemas.microsoft.com/office/drawing/2014/main" id="{ACEC8EEC-6DD5-8105-D1C6-3706783307E1}"/>
              </a:ext>
            </a:extLst>
          </p:cNvPr>
          <p:cNvSpPr/>
          <p:nvPr/>
        </p:nvSpPr>
        <p:spPr>
          <a:xfrm>
            <a:off x="466805" y="2553822"/>
            <a:ext cx="3622317" cy="1979973"/>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rgbClr val="002060"/>
              </a:solidFill>
              <a:latin typeface="Cambria" panose="02040503050406030204" pitchFamily="18" charset="0"/>
            </a:endParaRPr>
          </a:p>
        </p:txBody>
      </p:sp>
      <p:sp>
        <p:nvSpPr>
          <p:cNvPr id="5" name="Rectangle 4">
            <a:extLst>
              <a:ext uri="{FF2B5EF4-FFF2-40B4-BE49-F238E27FC236}">
                <a16:creationId xmlns:a16="http://schemas.microsoft.com/office/drawing/2014/main" id="{E6A51E2C-C64E-B7CD-2343-03FA68EB60DA}"/>
              </a:ext>
            </a:extLst>
          </p:cNvPr>
          <p:cNvSpPr/>
          <p:nvPr/>
        </p:nvSpPr>
        <p:spPr>
          <a:xfrm>
            <a:off x="499790" y="2845741"/>
            <a:ext cx="3595929" cy="121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400" b="1">
                <a:solidFill>
                  <a:srgbClr val="002060"/>
                </a:solidFill>
                <a:latin typeface="Cambria" panose="02040503050406030204" pitchFamily="18" charset="0"/>
                <a:ea typeface="Cambria" panose="02040503050406030204" pitchFamily="18" charset="0"/>
                <a:cs typeface="Times New Roman" pitchFamily="18" charset="0"/>
              </a:rPr>
              <a:t>Dành thời gian và công sức để tìm hiểu về nghề yêu thích</a:t>
            </a:r>
          </a:p>
        </p:txBody>
      </p:sp>
      <p:sp>
        <p:nvSpPr>
          <p:cNvPr id="6" name="Rounded Rectangle 9">
            <a:extLst>
              <a:ext uri="{FF2B5EF4-FFF2-40B4-BE49-F238E27FC236}">
                <a16:creationId xmlns:a16="http://schemas.microsoft.com/office/drawing/2014/main" id="{D581F863-0514-0DC3-0CE8-026E78821BA7}"/>
              </a:ext>
            </a:extLst>
          </p:cNvPr>
          <p:cNvSpPr/>
          <p:nvPr/>
        </p:nvSpPr>
        <p:spPr>
          <a:xfrm>
            <a:off x="8102877" y="2553822"/>
            <a:ext cx="3622317" cy="1979973"/>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rgbClr val="002060"/>
              </a:solidFill>
              <a:latin typeface="Cambria" panose="02040503050406030204" pitchFamily="18" charset="0"/>
            </a:endParaRPr>
          </a:p>
        </p:txBody>
      </p:sp>
      <p:sp>
        <p:nvSpPr>
          <p:cNvPr id="7" name="Rectangle 6">
            <a:extLst>
              <a:ext uri="{FF2B5EF4-FFF2-40B4-BE49-F238E27FC236}">
                <a16:creationId xmlns:a16="http://schemas.microsoft.com/office/drawing/2014/main" id="{D10D2E14-E0CD-06B7-FCD0-BDD95D9A76B1}"/>
              </a:ext>
            </a:extLst>
          </p:cNvPr>
          <p:cNvSpPr/>
          <p:nvPr/>
        </p:nvSpPr>
        <p:spPr>
          <a:xfrm>
            <a:off x="8126586" y="2933084"/>
            <a:ext cx="3595929" cy="121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400" b="1">
                <a:solidFill>
                  <a:srgbClr val="002060"/>
                </a:solidFill>
                <a:latin typeface="Cambria" panose="02040503050406030204" pitchFamily="18" charset="0"/>
                <a:ea typeface="Cambria" panose="02040503050406030204" pitchFamily="18" charset="0"/>
                <a:cs typeface="Times New Roman" pitchFamily="18" charset="0"/>
              </a:rPr>
              <a:t>Tích lũy kiến thức để phù hợp với ngành học liên quan đến nghề.</a:t>
            </a:r>
          </a:p>
        </p:txBody>
      </p:sp>
      <p:cxnSp>
        <p:nvCxnSpPr>
          <p:cNvPr id="8" name="Straight Arrow Connector 7">
            <a:extLst>
              <a:ext uri="{FF2B5EF4-FFF2-40B4-BE49-F238E27FC236}">
                <a16:creationId xmlns:a16="http://schemas.microsoft.com/office/drawing/2014/main" id="{97084462-4ED1-7B14-8B22-6AA60330D3D9}"/>
              </a:ext>
            </a:extLst>
          </p:cNvPr>
          <p:cNvCxnSpPr>
            <a:cxnSpLocks/>
          </p:cNvCxnSpPr>
          <p:nvPr/>
        </p:nvCxnSpPr>
        <p:spPr>
          <a:xfrm>
            <a:off x="6094474" y="1322715"/>
            <a:ext cx="1526" cy="55353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371697-711F-21A6-2331-B7276DF1FB47}"/>
              </a:ext>
            </a:extLst>
          </p:cNvPr>
          <p:cNvCxnSpPr>
            <a:cxnSpLocks/>
          </p:cNvCxnSpPr>
          <p:nvPr/>
        </p:nvCxnSpPr>
        <p:spPr>
          <a:xfrm>
            <a:off x="2277962" y="1876253"/>
            <a:ext cx="7746169" cy="153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38E073-C16B-FF26-9429-EBD34CEC6DD5}"/>
              </a:ext>
            </a:extLst>
          </p:cNvPr>
          <p:cNvCxnSpPr>
            <a:cxnSpLocks/>
          </p:cNvCxnSpPr>
          <p:nvPr/>
        </p:nvCxnSpPr>
        <p:spPr>
          <a:xfrm>
            <a:off x="2277962" y="1867079"/>
            <a:ext cx="0" cy="6816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5B5D55-1A58-94F4-E248-CF64FC669D0E}"/>
              </a:ext>
            </a:extLst>
          </p:cNvPr>
          <p:cNvCxnSpPr>
            <a:cxnSpLocks/>
          </p:cNvCxnSpPr>
          <p:nvPr/>
        </p:nvCxnSpPr>
        <p:spPr>
          <a:xfrm>
            <a:off x="10024131" y="1885331"/>
            <a:ext cx="0" cy="6816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9">
            <a:extLst>
              <a:ext uri="{FF2B5EF4-FFF2-40B4-BE49-F238E27FC236}">
                <a16:creationId xmlns:a16="http://schemas.microsoft.com/office/drawing/2014/main" id="{07B394F5-8178-BF9A-EFF1-DDB293286775}"/>
              </a:ext>
            </a:extLst>
          </p:cNvPr>
          <p:cNvSpPr/>
          <p:nvPr/>
        </p:nvSpPr>
        <p:spPr>
          <a:xfrm>
            <a:off x="2369402" y="4825714"/>
            <a:ext cx="3622317" cy="1730204"/>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rgbClr val="002060"/>
              </a:solidFill>
              <a:latin typeface="Cambria" panose="02040503050406030204" pitchFamily="18" charset="0"/>
            </a:endParaRPr>
          </a:p>
        </p:txBody>
      </p:sp>
      <p:sp>
        <p:nvSpPr>
          <p:cNvPr id="14" name="Rounded Rectangle 9">
            <a:extLst>
              <a:ext uri="{FF2B5EF4-FFF2-40B4-BE49-F238E27FC236}">
                <a16:creationId xmlns:a16="http://schemas.microsoft.com/office/drawing/2014/main" id="{A9E4A163-D025-13D9-FDB9-132149361EE6}"/>
              </a:ext>
            </a:extLst>
          </p:cNvPr>
          <p:cNvSpPr/>
          <p:nvPr/>
        </p:nvSpPr>
        <p:spPr>
          <a:xfrm>
            <a:off x="6290054" y="4825714"/>
            <a:ext cx="3622317" cy="1730204"/>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400" b="1" dirty="0">
              <a:solidFill>
                <a:srgbClr val="002060"/>
              </a:solidFill>
              <a:latin typeface="Cambria" panose="02040503050406030204" pitchFamily="18" charset="0"/>
            </a:endParaRPr>
          </a:p>
        </p:txBody>
      </p:sp>
      <p:cxnSp>
        <p:nvCxnSpPr>
          <p:cNvPr id="15" name="Straight Arrow Connector 14">
            <a:extLst>
              <a:ext uri="{FF2B5EF4-FFF2-40B4-BE49-F238E27FC236}">
                <a16:creationId xmlns:a16="http://schemas.microsoft.com/office/drawing/2014/main" id="{6983AD09-2E1A-4591-54DB-6C42DC5C8464}"/>
              </a:ext>
            </a:extLst>
          </p:cNvPr>
          <p:cNvCxnSpPr>
            <a:cxnSpLocks/>
          </p:cNvCxnSpPr>
          <p:nvPr/>
        </p:nvCxnSpPr>
        <p:spPr>
          <a:xfrm>
            <a:off x="8002291" y="1891594"/>
            <a:ext cx="0" cy="293412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CB7B450-E050-9121-7016-A731B227ACF7}"/>
              </a:ext>
            </a:extLst>
          </p:cNvPr>
          <p:cNvCxnSpPr>
            <a:cxnSpLocks/>
          </p:cNvCxnSpPr>
          <p:nvPr/>
        </p:nvCxnSpPr>
        <p:spPr>
          <a:xfrm>
            <a:off x="4186933" y="1867079"/>
            <a:ext cx="0" cy="293412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FB58C3F-2AB1-7B00-590E-C144286C94AD}"/>
              </a:ext>
            </a:extLst>
          </p:cNvPr>
          <p:cNvSpPr/>
          <p:nvPr/>
        </p:nvSpPr>
        <p:spPr>
          <a:xfrm>
            <a:off x="2401879" y="5279850"/>
            <a:ext cx="3595929" cy="82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Quyết tâm rèn luyện năng lực, phẩm chất hoặc những điểm chưa phù hợp để thích ứng với nghề yêu thích</a:t>
            </a:r>
          </a:p>
        </p:txBody>
      </p:sp>
      <p:sp>
        <p:nvSpPr>
          <p:cNvPr id="18" name="Rectangle 17">
            <a:extLst>
              <a:ext uri="{FF2B5EF4-FFF2-40B4-BE49-F238E27FC236}">
                <a16:creationId xmlns:a16="http://schemas.microsoft.com/office/drawing/2014/main" id="{029C1188-FB6F-271C-3246-2082F2C7F82C}"/>
              </a:ext>
            </a:extLst>
          </p:cNvPr>
          <p:cNvSpPr/>
          <p:nvPr/>
        </p:nvSpPr>
        <p:spPr>
          <a:xfrm>
            <a:off x="6328621" y="5160320"/>
            <a:ext cx="3595929" cy="1064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400" b="1">
                <a:solidFill>
                  <a:srgbClr val="002060"/>
                </a:solidFill>
                <a:latin typeface="Cambria" panose="02040503050406030204" pitchFamily="18" charset="0"/>
                <a:ea typeface="Cambria" panose="02040503050406030204" pitchFamily="18" charset="0"/>
                <a:cs typeface="Times New Roman" pitchFamily="18" charset="0"/>
              </a:rPr>
              <a:t>Vượt qua những khó khăn, rào cản để theo đuổi nghề yêu thích.</a:t>
            </a:r>
          </a:p>
        </p:txBody>
      </p:sp>
      <p:pic>
        <p:nvPicPr>
          <p:cNvPr id="21" name="Picture 20">
            <a:extLst>
              <a:ext uri="{FF2B5EF4-FFF2-40B4-BE49-F238E27FC236}">
                <a16:creationId xmlns:a16="http://schemas.microsoft.com/office/drawing/2014/main" id="{138E26D7-CEFD-47D7-60FE-3B1F9C61E43D}"/>
              </a:ext>
            </a:extLst>
          </p:cNvPr>
          <p:cNvPicPr>
            <a:picLocks noChangeAspect="1"/>
          </p:cNvPicPr>
          <p:nvPr/>
        </p:nvPicPr>
        <p:blipFill>
          <a:blip r:embed="rId3"/>
          <a:stretch>
            <a:fillRect/>
          </a:stretch>
        </p:blipFill>
        <p:spPr>
          <a:xfrm>
            <a:off x="4235403" y="1958491"/>
            <a:ext cx="3726872" cy="2766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89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par>
                                <p:cTn id="38" presetID="22"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13" grpId="0" animBg="1"/>
      <p:bldP spid="14"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400EE8-CF15-9A20-9F24-29A35B1901BE}"/>
              </a:ext>
            </a:extLst>
          </p:cNvPr>
          <p:cNvSpPr txBox="1"/>
          <p:nvPr/>
        </p:nvSpPr>
        <p:spPr>
          <a:xfrm>
            <a:off x="8443033" y="1037871"/>
            <a:ext cx="3472809" cy="4247317"/>
          </a:xfrm>
          <a:prstGeom prst="rect">
            <a:avLst/>
          </a:prstGeom>
          <a:noFill/>
        </p:spPr>
        <p:txBody>
          <a:bodyPr wrap="square">
            <a:spAutoFit/>
          </a:bodyPr>
          <a:lstStyle/>
          <a:p>
            <a:pPr lvl="0" algn="ctr">
              <a:defRPr/>
            </a:pPr>
            <a:r>
              <a:rPr lang="vi-VN" sz="3000" b="1" i="1">
                <a:latin typeface="Cambria" panose="02040503050406030204" pitchFamily="18" charset="0"/>
                <a:ea typeface="Cambria" panose="02040503050406030204" pitchFamily="18" charset="0"/>
              </a:rPr>
              <a:t>Ý chí rất quan trọng trong cuộc sống, nó giúp chúng ta vượt qua những khó khăn gặp phải là thúc đẩy sự cố gắng đạt được thành công của mỗi chúng ta.</a:t>
            </a:r>
            <a:endParaRPr kumimoji="0" lang="en-US" sz="3000" b="1" i="1"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FEFC0E70-D574-D403-2E2A-A99BB1619982}"/>
              </a:ext>
            </a:extLst>
          </p:cNvPr>
          <p:cNvPicPr>
            <a:picLocks noChangeAspect="1"/>
          </p:cNvPicPr>
          <p:nvPr/>
        </p:nvPicPr>
        <p:blipFill>
          <a:blip r:embed="rId3"/>
          <a:stretch>
            <a:fillRect/>
          </a:stretch>
        </p:blipFill>
        <p:spPr>
          <a:xfrm>
            <a:off x="940608" y="960894"/>
            <a:ext cx="6307520" cy="5034405"/>
          </a:xfrm>
          <a:prstGeom prst="rect">
            <a:avLst/>
          </a:prstGeom>
        </p:spPr>
      </p:pic>
    </p:spTree>
    <p:extLst>
      <p:ext uri="{BB962C8B-B14F-4D97-AF65-F5344CB8AC3E}">
        <p14:creationId xmlns:p14="http://schemas.microsoft.com/office/powerpoint/2010/main" val="7557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60EBD-3434-C9A3-00DB-47C17978442C}"/>
              </a:ext>
            </a:extLst>
          </p:cNvPr>
          <p:cNvSpPr/>
          <p:nvPr/>
        </p:nvSpPr>
        <p:spPr>
          <a:xfrm>
            <a:off x="2207568" y="2605067"/>
            <a:ext cx="8097520"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2800" b="1" i="1">
                <a:solidFill>
                  <a:schemeClr val="bg2">
                    <a:lumMod val="10000"/>
                  </a:schemeClr>
                </a:solidFill>
                <a:latin typeface="Cambria" pitchFamily="18" charset="0"/>
                <a:cs typeface="Times New Roman" pitchFamily="18" charset="0"/>
              </a:rPr>
              <a:t>Trong cuộc sống, ước mơ và niềm đam mê chính là động lực để tạo nên sự thành công; giúp các em thấu hiểu bản thân để tìm thấy đam mê của mình, biết nuôi cưỡng đam mê dựa trên những phẩm chất, năng lực, hứng thú, sở trưởng của bản thân để có thể biến ước mơ thành hiện thực.</a:t>
            </a:r>
          </a:p>
        </p:txBody>
      </p:sp>
    </p:spTree>
    <p:extLst>
      <p:ext uri="{BB962C8B-B14F-4D97-AF65-F5344CB8AC3E}">
        <p14:creationId xmlns:p14="http://schemas.microsoft.com/office/powerpoint/2010/main" val="17329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60EBD-3434-C9A3-00DB-47C17978442C}"/>
              </a:ext>
            </a:extLst>
          </p:cNvPr>
          <p:cNvSpPr/>
          <p:nvPr/>
        </p:nvSpPr>
        <p:spPr>
          <a:xfrm>
            <a:off x="1883532" y="2572459"/>
            <a:ext cx="842493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2600" b="1" i="1">
                <a:solidFill>
                  <a:srgbClr val="0070C0"/>
                </a:solidFill>
                <a:latin typeface="Cambria" pitchFamily="18" charset="0"/>
                <a:cs typeface="Times New Roman" pitchFamily="18" charset="0"/>
              </a:rPr>
              <a:t>Thông qua việc xác định những phẩm chất, năng lực, hứng thú, sở trường phù hợp với ngành, nghề lựa chọn sẽ giúp các em hiểu được bản thân thực sự thích gì và nên theo đuổi điều gì. Bên cạnh đó, các em còn thể hiện được bản lĩnh trong việc thực hiện đam mê theo đuổi nghề yêu thích và tự tin về bản thân, tự tin với định hướng nghề nghiệp mình lựa chọn.</a:t>
            </a:r>
          </a:p>
        </p:txBody>
      </p:sp>
    </p:spTree>
    <p:extLst>
      <p:ext uri="{BB962C8B-B14F-4D97-AF65-F5344CB8AC3E}">
        <p14:creationId xmlns:p14="http://schemas.microsoft.com/office/powerpoint/2010/main" val="18101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8707E5-B6F3-BA57-D20C-46381367EAC1}"/>
              </a:ext>
            </a:extLst>
          </p:cNvPr>
          <p:cNvSpPr/>
          <p:nvPr/>
        </p:nvSpPr>
        <p:spPr>
          <a:xfrm>
            <a:off x="1883532" y="1268760"/>
            <a:ext cx="8424936" cy="3816424"/>
          </a:xfrm>
          <a:prstGeom prst="roundRect">
            <a:avLst/>
          </a:prstGeom>
          <a:solidFill>
            <a:schemeClr val="bg1">
              <a:alpha val="68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âu hỏi">
            <a:extLst>
              <a:ext uri="{FF2B5EF4-FFF2-40B4-BE49-F238E27FC236}">
                <a16:creationId xmlns:a16="http://schemas.microsoft.com/office/drawing/2014/main" id="{DFD7744B-4776-7A39-0C54-99BEA673CDB8}"/>
              </a:ext>
            </a:extLst>
          </p:cNvPr>
          <p:cNvSpPr/>
          <p:nvPr/>
        </p:nvSpPr>
        <p:spPr>
          <a:xfrm>
            <a:off x="2783632" y="1556792"/>
            <a:ext cx="6791360" cy="302433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5500" b="1">
                <a:solidFill>
                  <a:schemeClr val="accent1"/>
                </a:solidFill>
                <a:latin typeface="Times New Roman" pitchFamily="18" charset="0"/>
                <a:cs typeface="Times New Roman" pitchFamily="18" charset="0"/>
              </a:rPr>
              <a:t>NHIỆM VỤ 1</a:t>
            </a:r>
          </a:p>
          <a:p>
            <a:pPr algn="ctr"/>
            <a:r>
              <a:rPr lang="en-US" sz="5500" b="1">
                <a:solidFill>
                  <a:srgbClr val="C00000"/>
                </a:solidFill>
                <a:latin typeface="Times New Roman" pitchFamily="18" charset="0"/>
                <a:cs typeface="Times New Roman" pitchFamily="18" charset="0"/>
              </a:rPr>
              <a:t>Khám phá sự đam mê của bản thân</a:t>
            </a:r>
            <a:endParaRPr lang="vi-VN" sz="5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04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1020EA-5BC2-4A7B-E481-B4E85FE643A4}"/>
              </a:ext>
            </a:extLst>
          </p:cNvPr>
          <p:cNvSpPr/>
          <p:nvPr/>
        </p:nvSpPr>
        <p:spPr>
          <a:xfrm>
            <a:off x="227348" y="753548"/>
            <a:ext cx="11737304" cy="591581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2">
            <a:extLst>
              <a:ext uri="{FF2B5EF4-FFF2-40B4-BE49-F238E27FC236}">
                <a16:creationId xmlns:a16="http://schemas.microsoft.com/office/drawing/2014/main" id="{BC8183D0-5066-F325-055A-4FFC59387FA9}"/>
              </a:ext>
            </a:extLst>
          </p:cNvPr>
          <p:cNvSpPr/>
          <p:nvPr/>
        </p:nvSpPr>
        <p:spPr>
          <a:xfrm>
            <a:off x="26187" y="0"/>
            <a:ext cx="11398405" cy="692696"/>
          </a:xfrm>
          <a:prstGeom prst="homePlate">
            <a:avLst>
              <a:gd name="adj" fmla="val 18534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Cambria" panose="02040503050406030204" pitchFamily="18" charset="0"/>
                <a:ea typeface="Cambria" panose="02040503050406030204" pitchFamily="18" charset="0"/>
                <a:cs typeface="Arial" pitchFamily="34" charset="0"/>
              </a:rPr>
              <a:t>Hoạt động 1: Xác định những biểu hiện của sự đam mê</a:t>
            </a:r>
          </a:p>
        </p:txBody>
      </p:sp>
      <p:pic>
        <p:nvPicPr>
          <p:cNvPr id="3" name="Picture 2">
            <a:extLst>
              <a:ext uri="{FF2B5EF4-FFF2-40B4-BE49-F238E27FC236}">
                <a16:creationId xmlns:a16="http://schemas.microsoft.com/office/drawing/2014/main" id="{14498ACD-CCF6-D791-B342-8FD2E89A2E3E}"/>
              </a:ext>
            </a:extLst>
          </p:cNvPr>
          <p:cNvPicPr>
            <a:picLocks noChangeAspect="1"/>
          </p:cNvPicPr>
          <p:nvPr/>
        </p:nvPicPr>
        <p:blipFill rotWithShape="1">
          <a:blip r:embed="rId3">
            <a:extLst>
              <a:ext uri="{28A0092B-C50C-407E-A947-70E740481C1C}">
                <a14:useLocalDpi xmlns:a14="http://schemas.microsoft.com/office/drawing/2010/main" val="0"/>
              </a:ext>
            </a:extLst>
          </a:blip>
          <a:srcRect r="11668"/>
          <a:stretch/>
        </p:blipFill>
        <p:spPr>
          <a:xfrm>
            <a:off x="780176" y="3539740"/>
            <a:ext cx="3449153" cy="2314696"/>
          </a:xfrm>
          <a:prstGeom prst="rect">
            <a:avLst/>
          </a:prstGeom>
        </p:spPr>
      </p:pic>
      <p:sp>
        <p:nvSpPr>
          <p:cNvPr id="4" name="Rounded Rectangle 16">
            <a:extLst>
              <a:ext uri="{FF2B5EF4-FFF2-40B4-BE49-F238E27FC236}">
                <a16:creationId xmlns:a16="http://schemas.microsoft.com/office/drawing/2014/main" id="{E0D77958-2B5E-0911-FC4A-9A284BFFC2FF}"/>
              </a:ext>
            </a:extLst>
          </p:cNvPr>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5" name="Rounded Rectangle 17">
            <a:extLst>
              <a:ext uri="{FF2B5EF4-FFF2-40B4-BE49-F238E27FC236}">
                <a16:creationId xmlns:a16="http://schemas.microsoft.com/office/drawing/2014/main" id="{C5DCD37D-E477-BB14-98E3-0E693B6D0F86}"/>
              </a:ext>
            </a:extLst>
          </p:cNvPr>
          <p:cNvSpPr/>
          <p:nvPr/>
        </p:nvSpPr>
        <p:spPr>
          <a:xfrm>
            <a:off x="4612285" y="1509302"/>
            <a:ext cx="7173812" cy="206371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E559C5D-7089-EF02-FD03-64756CDCD017}"/>
              </a:ext>
            </a:extLst>
          </p:cNvPr>
          <p:cNvSpPr txBox="1"/>
          <p:nvPr/>
        </p:nvSpPr>
        <p:spPr>
          <a:xfrm>
            <a:off x="4612285" y="1899648"/>
            <a:ext cx="6887505" cy="1231106"/>
          </a:xfrm>
          <a:prstGeom prst="rect">
            <a:avLst/>
          </a:prstGeom>
          <a:noFill/>
        </p:spPr>
        <p:txBody>
          <a:bodyPr wrap="square" rtlCol="0">
            <a:spAutoFit/>
          </a:bodyPr>
          <a:lstStyle/>
          <a:p>
            <a:pPr lvl="0" algn="ctr"/>
            <a:r>
              <a:rPr lang="vi-VN" sz="3700" b="1" i="1">
                <a:solidFill>
                  <a:srgbClr val="002060"/>
                </a:solidFill>
                <a:latin typeface="Times New Roman" pitchFamily="18" charset="0"/>
                <a:cs typeface="Times New Roman" pitchFamily="18" charset="0"/>
              </a:rPr>
              <a:t>Theo em, những điều nào là thể hiện của sự đam mê?</a:t>
            </a:r>
            <a:endParaRPr lang="vi-VN" sz="3700" b="1" i="1" dirty="0">
              <a:solidFill>
                <a:srgbClr val="002060"/>
              </a:solidFill>
              <a:latin typeface="Times New Roman" pitchFamily="18" charset="0"/>
              <a:ea typeface="Nixie One"/>
              <a:cs typeface="Times New Roman" pitchFamily="18" charset="0"/>
              <a:sym typeface="Nixie One"/>
            </a:endParaRPr>
          </a:p>
        </p:txBody>
      </p:sp>
      <p:sp>
        <p:nvSpPr>
          <p:cNvPr id="7" name="Rounded Rectangle 19">
            <a:extLst>
              <a:ext uri="{FF2B5EF4-FFF2-40B4-BE49-F238E27FC236}">
                <a16:creationId xmlns:a16="http://schemas.microsoft.com/office/drawing/2014/main" id="{4FE79C91-4227-53A8-0877-BC86A40ACD75}"/>
              </a:ext>
            </a:extLst>
          </p:cNvPr>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a:t>
            </a:r>
          </a:p>
        </p:txBody>
      </p:sp>
      <p:pic>
        <p:nvPicPr>
          <p:cNvPr id="2050" name="Picture 2">
            <a:extLst>
              <a:ext uri="{FF2B5EF4-FFF2-40B4-BE49-F238E27FC236}">
                <a16:creationId xmlns:a16="http://schemas.microsoft.com/office/drawing/2014/main" id="{A9393AFB-1968-13FD-1592-E1CBE0379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68" y="3322489"/>
            <a:ext cx="4219575" cy="330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55733E9-FD45-42D1-026E-1FF0E6FE3491}"/>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utoShape 3">
            <a:extLst>
              <a:ext uri="{FF2B5EF4-FFF2-40B4-BE49-F238E27FC236}">
                <a16:creationId xmlns:a16="http://schemas.microsoft.com/office/drawing/2014/main" id="{243BBE2D-3E77-BBBC-5C81-457DE671D0A7}"/>
              </a:ext>
            </a:extLst>
          </p:cNvPr>
          <p:cNvSpPr>
            <a:spLocks noChangeArrowheads="1"/>
          </p:cNvSpPr>
          <p:nvPr/>
        </p:nvSpPr>
        <p:spPr bwMode="gray">
          <a:xfrm rot="17973186">
            <a:off x="6448321" y="2365532"/>
            <a:ext cx="792163" cy="288925"/>
          </a:xfrm>
          <a:prstGeom prst="rightArrow">
            <a:avLst>
              <a:gd name="adj1" fmla="val 35167"/>
              <a:gd name="adj2" fmla="val 111029"/>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4" name="AutoShape 4">
            <a:extLst>
              <a:ext uri="{FF2B5EF4-FFF2-40B4-BE49-F238E27FC236}">
                <a16:creationId xmlns:a16="http://schemas.microsoft.com/office/drawing/2014/main" id="{198E2F84-25B8-103D-5C17-6BBF0AC0C7D2}"/>
              </a:ext>
            </a:extLst>
          </p:cNvPr>
          <p:cNvSpPr>
            <a:spLocks noChangeArrowheads="1"/>
          </p:cNvSpPr>
          <p:nvPr/>
        </p:nvSpPr>
        <p:spPr bwMode="gray">
          <a:xfrm rot="3465783">
            <a:off x="6448322" y="4529294"/>
            <a:ext cx="792162" cy="288925"/>
          </a:xfrm>
          <a:prstGeom prst="rightArrow">
            <a:avLst>
              <a:gd name="adj1" fmla="val 35167"/>
              <a:gd name="adj2" fmla="val 111028"/>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5" name="AutoShape 5">
            <a:extLst>
              <a:ext uri="{FF2B5EF4-FFF2-40B4-BE49-F238E27FC236}">
                <a16:creationId xmlns:a16="http://schemas.microsoft.com/office/drawing/2014/main" id="{19553D5F-20AB-4445-4EE6-FA52D8FF1E59}"/>
              </a:ext>
            </a:extLst>
          </p:cNvPr>
          <p:cNvSpPr>
            <a:spLocks noChangeArrowheads="1"/>
          </p:cNvSpPr>
          <p:nvPr/>
        </p:nvSpPr>
        <p:spPr bwMode="gray">
          <a:xfrm rot="14369022">
            <a:off x="5229121" y="2441732"/>
            <a:ext cx="792163" cy="288925"/>
          </a:xfrm>
          <a:prstGeom prst="rightArrow">
            <a:avLst>
              <a:gd name="adj1" fmla="val 35167"/>
              <a:gd name="adj2" fmla="val 111029"/>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AutoShape 6">
            <a:extLst>
              <a:ext uri="{FF2B5EF4-FFF2-40B4-BE49-F238E27FC236}">
                <a16:creationId xmlns:a16="http://schemas.microsoft.com/office/drawing/2014/main" id="{548A82F8-0922-B17D-F7A6-4FD65264DA29}"/>
              </a:ext>
            </a:extLst>
          </p:cNvPr>
          <p:cNvSpPr>
            <a:spLocks noChangeArrowheads="1"/>
          </p:cNvSpPr>
          <p:nvPr/>
        </p:nvSpPr>
        <p:spPr bwMode="gray">
          <a:xfrm rot="7535209">
            <a:off x="5191021" y="4495957"/>
            <a:ext cx="792163" cy="288925"/>
          </a:xfrm>
          <a:prstGeom prst="rightArrow">
            <a:avLst>
              <a:gd name="adj1" fmla="val 35167"/>
              <a:gd name="adj2" fmla="val 111029"/>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AutoShape 7">
            <a:extLst>
              <a:ext uri="{FF2B5EF4-FFF2-40B4-BE49-F238E27FC236}">
                <a16:creationId xmlns:a16="http://schemas.microsoft.com/office/drawing/2014/main" id="{F33F6FE9-5E79-BF69-472B-517C8B27BE6E}"/>
              </a:ext>
            </a:extLst>
          </p:cNvPr>
          <p:cNvSpPr>
            <a:spLocks noChangeArrowheads="1"/>
          </p:cNvSpPr>
          <p:nvPr/>
        </p:nvSpPr>
        <p:spPr bwMode="gray">
          <a:xfrm>
            <a:off x="7026965" y="3493451"/>
            <a:ext cx="792163" cy="288925"/>
          </a:xfrm>
          <a:prstGeom prst="rightArrow">
            <a:avLst>
              <a:gd name="adj1" fmla="val 35167"/>
              <a:gd name="adj2" fmla="val 111029"/>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8" name="AutoShape 8">
            <a:extLst>
              <a:ext uri="{FF2B5EF4-FFF2-40B4-BE49-F238E27FC236}">
                <a16:creationId xmlns:a16="http://schemas.microsoft.com/office/drawing/2014/main" id="{CA97AAFC-3114-498F-9AFF-97242C87C323}"/>
              </a:ext>
            </a:extLst>
          </p:cNvPr>
          <p:cNvSpPr>
            <a:spLocks noChangeArrowheads="1"/>
          </p:cNvSpPr>
          <p:nvPr/>
        </p:nvSpPr>
        <p:spPr bwMode="gray">
          <a:xfrm rot="10800000">
            <a:off x="4617140" y="3487101"/>
            <a:ext cx="863600" cy="288925"/>
          </a:xfrm>
          <a:prstGeom prst="rightArrow">
            <a:avLst>
              <a:gd name="adj1" fmla="val 35167"/>
              <a:gd name="adj2" fmla="val 121041"/>
            </a:avLst>
          </a:prstGeom>
          <a:gradFill rotWithShape="1">
            <a:gsLst>
              <a:gs pos="0">
                <a:srgbClr val="44546A">
                  <a:gamma/>
                  <a:shade val="89020"/>
                  <a:invGamma/>
                  <a:alpha val="0"/>
                </a:srgbClr>
              </a:gs>
              <a:gs pos="100000">
                <a:srgbClr val="44546A"/>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Oval 9">
            <a:extLst>
              <a:ext uri="{FF2B5EF4-FFF2-40B4-BE49-F238E27FC236}">
                <a16:creationId xmlns:a16="http://schemas.microsoft.com/office/drawing/2014/main" id="{8CC291A6-842D-C526-D239-4991DF16BB54}"/>
              </a:ext>
            </a:extLst>
          </p:cNvPr>
          <p:cNvSpPr>
            <a:spLocks noChangeArrowheads="1"/>
          </p:cNvSpPr>
          <p:nvPr/>
        </p:nvSpPr>
        <p:spPr bwMode="gray">
          <a:xfrm>
            <a:off x="4363140" y="1724976"/>
            <a:ext cx="3743325" cy="3744912"/>
          </a:xfrm>
          <a:prstGeom prst="ellipse">
            <a:avLst/>
          </a:prstGeom>
          <a:noFill/>
          <a:ln w="38100" algn="ctr">
            <a:solidFill>
              <a:srgbClr val="44546A"/>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nvGrpSpPr>
          <p:cNvPr id="50" name="Group 10">
            <a:extLst>
              <a:ext uri="{FF2B5EF4-FFF2-40B4-BE49-F238E27FC236}">
                <a16:creationId xmlns:a16="http://schemas.microsoft.com/office/drawing/2014/main" id="{DB538BDE-31B5-8C63-72C6-998F52ADA4F4}"/>
              </a:ext>
            </a:extLst>
          </p:cNvPr>
          <p:cNvGrpSpPr>
            <a:grpSpLocks/>
          </p:cNvGrpSpPr>
          <p:nvPr/>
        </p:nvGrpSpPr>
        <p:grpSpPr bwMode="auto">
          <a:xfrm>
            <a:off x="5099740" y="1783713"/>
            <a:ext cx="360363" cy="360363"/>
            <a:chOff x="1973" y="1706"/>
            <a:chExt cx="227" cy="227"/>
          </a:xfrm>
        </p:grpSpPr>
        <p:sp>
          <p:nvSpPr>
            <p:cNvPr id="51" name="Oval 11">
              <a:extLst>
                <a:ext uri="{FF2B5EF4-FFF2-40B4-BE49-F238E27FC236}">
                  <a16:creationId xmlns:a16="http://schemas.microsoft.com/office/drawing/2014/main" id="{BDAA5176-7CF0-8BBA-D095-C370270CF035}"/>
                </a:ext>
              </a:extLst>
            </p:cNvPr>
            <p:cNvSpPr>
              <a:spLocks noChangeArrowheads="1"/>
            </p:cNvSpPr>
            <p:nvPr/>
          </p:nvSpPr>
          <p:spPr bwMode="gray">
            <a:xfrm>
              <a:off x="1973" y="1706"/>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Oval 12">
              <a:extLst>
                <a:ext uri="{FF2B5EF4-FFF2-40B4-BE49-F238E27FC236}">
                  <a16:creationId xmlns:a16="http://schemas.microsoft.com/office/drawing/2014/main" id="{A2EB874A-5239-42B4-6E4D-225355520B9F}"/>
                </a:ext>
              </a:extLst>
            </p:cNvPr>
            <p:cNvSpPr>
              <a:spLocks noChangeArrowheads="1"/>
            </p:cNvSpPr>
            <p:nvPr/>
          </p:nvSpPr>
          <p:spPr bwMode="gray">
            <a:xfrm>
              <a:off x="1983" y="1725"/>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53" name="Group 13">
            <a:extLst>
              <a:ext uri="{FF2B5EF4-FFF2-40B4-BE49-F238E27FC236}">
                <a16:creationId xmlns:a16="http://schemas.microsoft.com/office/drawing/2014/main" id="{EAFC31DE-46C2-52AA-DF87-8B9848FE4B90}"/>
              </a:ext>
            </a:extLst>
          </p:cNvPr>
          <p:cNvGrpSpPr>
            <a:grpSpLocks/>
          </p:cNvGrpSpPr>
          <p:nvPr/>
        </p:nvGrpSpPr>
        <p:grpSpPr bwMode="auto">
          <a:xfrm>
            <a:off x="4155178" y="3439476"/>
            <a:ext cx="360362" cy="360362"/>
            <a:chOff x="1565" y="2659"/>
            <a:chExt cx="227" cy="227"/>
          </a:xfrm>
        </p:grpSpPr>
        <p:sp>
          <p:nvSpPr>
            <p:cNvPr id="54" name="Oval 14">
              <a:extLst>
                <a:ext uri="{FF2B5EF4-FFF2-40B4-BE49-F238E27FC236}">
                  <a16:creationId xmlns:a16="http://schemas.microsoft.com/office/drawing/2014/main" id="{B9A07391-49DF-E038-D2EF-6FB129EF611B}"/>
                </a:ext>
              </a:extLst>
            </p:cNvPr>
            <p:cNvSpPr>
              <a:spLocks noChangeArrowheads="1"/>
            </p:cNvSpPr>
            <p:nvPr/>
          </p:nvSpPr>
          <p:spPr bwMode="gray">
            <a:xfrm>
              <a:off x="1565" y="2659"/>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Oval 15">
              <a:extLst>
                <a:ext uri="{FF2B5EF4-FFF2-40B4-BE49-F238E27FC236}">
                  <a16:creationId xmlns:a16="http://schemas.microsoft.com/office/drawing/2014/main" id="{2FE35570-90D6-74A2-5C65-4613F6FD3402}"/>
                </a:ext>
              </a:extLst>
            </p:cNvPr>
            <p:cNvSpPr>
              <a:spLocks noChangeArrowheads="1"/>
            </p:cNvSpPr>
            <p:nvPr/>
          </p:nvSpPr>
          <p:spPr bwMode="gray">
            <a:xfrm>
              <a:off x="1575" y="2678"/>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56" name="Group 16">
            <a:extLst>
              <a:ext uri="{FF2B5EF4-FFF2-40B4-BE49-F238E27FC236}">
                <a16:creationId xmlns:a16="http://schemas.microsoft.com/office/drawing/2014/main" id="{E3835144-2202-6C5A-50FF-17E2B6B012C7}"/>
              </a:ext>
            </a:extLst>
          </p:cNvPr>
          <p:cNvGrpSpPr>
            <a:grpSpLocks/>
          </p:cNvGrpSpPr>
          <p:nvPr/>
        </p:nvGrpSpPr>
        <p:grpSpPr bwMode="auto">
          <a:xfrm>
            <a:off x="5018778" y="4982526"/>
            <a:ext cx="360362" cy="360362"/>
            <a:chOff x="2109" y="3612"/>
            <a:chExt cx="227" cy="227"/>
          </a:xfrm>
        </p:grpSpPr>
        <p:sp>
          <p:nvSpPr>
            <p:cNvPr id="57" name="Oval 17">
              <a:extLst>
                <a:ext uri="{FF2B5EF4-FFF2-40B4-BE49-F238E27FC236}">
                  <a16:creationId xmlns:a16="http://schemas.microsoft.com/office/drawing/2014/main" id="{EAE3B7BD-2889-4896-1B27-C50B1B7549C0}"/>
                </a:ext>
              </a:extLst>
            </p:cNvPr>
            <p:cNvSpPr>
              <a:spLocks noChangeArrowheads="1"/>
            </p:cNvSpPr>
            <p:nvPr/>
          </p:nvSpPr>
          <p:spPr bwMode="gray">
            <a:xfrm>
              <a:off x="2109" y="3612"/>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8" name="Oval 18">
              <a:extLst>
                <a:ext uri="{FF2B5EF4-FFF2-40B4-BE49-F238E27FC236}">
                  <a16:creationId xmlns:a16="http://schemas.microsoft.com/office/drawing/2014/main" id="{B94B031F-BB10-81BF-7729-5DA390472B6D}"/>
                </a:ext>
              </a:extLst>
            </p:cNvPr>
            <p:cNvSpPr>
              <a:spLocks noChangeArrowheads="1"/>
            </p:cNvSpPr>
            <p:nvPr/>
          </p:nvSpPr>
          <p:spPr bwMode="gray">
            <a:xfrm>
              <a:off x="2119" y="3631"/>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59" name="Group 19">
            <a:extLst>
              <a:ext uri="{FF2B5EF4-FFF2-40B4-BE49-F238E27FC236}">
                <a16:creationId xmlns:a16="http://schemas.microsoft.com/office/drawing/2014/main" id="{27E2B2B2-C66F-4E5D-A3C3-2043119F8945}"/>
              </a:ext>
            </a:extLst>
          </p:cNvPr>
          <p:cNvGrpSpPr>
            <a:grpSpLocks/>
          </p:cNvGrpSpPr>
          <p:nvPr/>
        </p:nvGrpSpPr>
        <p:grpSpPr bwMode="auto">
          <a:xfrm>
            <a:off x="6949178" y="1763076"/>
            <a:ext cx="360362" cy="360362"/>
            <a:chOff x="3470" y="1706"/>
            <a:chExt cx="227" cy="227"/>
          </a:xfrm>
        </p:grpSpPr>
        <p:sp>
          <p:nvSpPr>
            <p:cNvPr id="60" name="Oval 20">
              <a:extLst>
                <a:ext uri="{FF2B5EF4-FFF2-40B4-BE49-F238E27FC236}">
                  <a16:creationId xmlns:a16="http://schemas.microsoft.com/office/drawing/2014/main" id="{9F504580-95C2-D1D2-5985-64917F78F060}"/>
                </a:ext>
              </a:extLst>
            </p:cNvPr>
            <p:cNvSpPr>
              <a:spLocks noChangeArrowheads="1"/>
            </p:cNvSpPr>
            <p:nvPr/>
          </p:nvSpPr>
          <p:spPr bwMode="gray">
            <a:xfrm>
              <a:off x="3470" y="1706"/>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1" name="Oval 21">
              <a:extLst>
                <a:ext uri="{FF2B5EF4-FFF2-40B4-BE49-F238E27FC236}">
                  <a16:creationId xmlns:a16="http://schemas.microsoft.com/office/drawing/2014/main" id="{F71B4976-84C3-4287-76FB-9D4B500C0E82}"/>
                </a:ext>
              </a:extLst>
            </p:cNvPr>
            <p:cNvSpPr>
              <a:spLocks noChangeArrowheads="1"/>
            </p:cNvSpPr>
            <p:nvPr/>
          </p:nvSpPr>
          <p:spPr bwMode="gray">
            <a:xfrm>
              <a:off x="3480" y="1725"/>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2" name="Group 22">
            <a:extLst>
              <a:ext uri="{FF2B5EF4-FFF2-40B4-BE49-F238E27FC236}">
                <a16:creationId xmlns:a16="http://schemas.microsoft.com/office/drawing/2014/main" id="{808B3843-F625-A24D-7B65-B107EAB416B0}"/>
              </a:ext>
            </a:extLst>
          </p:cNvPr>
          <p:cNvGrpSpPr>
            <a:grpSpLocks/>
          </p:cNvGrpSpPr>
          <p:nvPr/>
        </p:nvGrpSpPr>
        <p:grpSpPr bwMode="auto">
          <a:xfrm>
            <a:off x="7898503" y="3439476"/>
            <a:ext cx="360362" cy="360362"/>
            <a:chOff x="3923" y="2659"/>
            <a:chExt cx="227" cy="227"/>
          </a:xfrm>
        </p:grpSpPr>
        <p:sp>
          <p:nvSpPr>
            <p:cNvPr id="63" name="Oval 23">
              <a:extLst>
                <a:ext uri="{FF2B5EF4-FFF2-40B4-BE49-F238E27FC236}">
                  <a16:creationId xmlns:a16="http://schemas.microsoft.com/office/drawing/2014/main" id="{35CF8B28-2E8D-3D8F-E0EE-05EEFAFFB7E1}"/>
                </a:ext>
              </a:extLst>
            </p:cNvPr>
            <p:cNvSpPr>
              <a:spLocks noChangeArrowheads="1"/>
            </p:cNvSpPr>
            <p:nvPr/>
          </p:nvSpPr>
          <p:spPr bwMode="gray">
            <a:xfrm>
              <a:off x="3923" y="2659"/>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Oval 24">
              <a:extLst>
                <a:ext uri="{FF2B5EF4-FFF2-40B4-BE49-F238E27FC236}">
                  <a16:creationId xmlns:a16="http://schemas.microsoft.com/office/drawing/2014/main" id="{CAA45E62-C119-44E0-44DF-B391052915C3}"/>
                </a:ext>
              </a:extLst>
            </p:cNvPr>
            <p:cNvSpPr>
              <a:spLocks noChangeArrowheads="1"/>
            </p:cNvSpPr>
            <p:nvPr/>
          </p:nvSpPr>
          <p:spPr bwMode="gray">
            <a:xfrm>
              <a:off x="3933" y="2678"/>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5" name="Group 25">
            <a:extLst>
              <a:ext uri="{FF2B5EF4-FFF2-40B4-BE49-F238E27FC236}">
                <a16:creationId xmlns:a16="http://schemas.microsoft.com/office/drawing/2014/main" id="{7CE732D8-F8D1-FC60-CA40-BA6867E20678}"/>
              </a:ext>
            </a:extLst>
          </p:cNvPr>
          <p:cNvGrpSpPr>
            <a:grpSpLocks/>
          </p:cNvGrpSpPr>
          <p:nvPr/>
        </p:nvGrpSpPr>
        <p:grpSpPr bwMode="auto">
          <a:xfrm>
            <a:off x="7004740" y="5039676"/>
            <a:ext cx="360363" cy="360362"/>
            <a:chOff x="3515" y="3521"/>
            <a:chExt cx="227" cy="227"/>
          </a:xfrm>
        </p:grpSpPr>
        <p:sp>
          <p:nvSpPr>
            <p:cNvPr id="66" name="Oval 26">
              <a:extLst>
                <a:ext uri="{FF2B5EF4-FFF2-40B4-BE49-F238E27FC236}">
                  <a16:creationId xmlns:a16="http://schemas.microsoft.com/office/drawing/2014/main" id="{7F5792BF-2FB9-C1E0-28F7-BEDACA5D0981}"/>
                </a:ext>
              </a:extLst>
            </p:cNvPr>
            <p:cNvSpPr>
              <a:spLocks noChangeArrowheads="1"/>
            </p:cNvSpPr>
            <p:nvPr/>
          </p:nvSpPr>
          <p:spPr bwMode="gray">
            <a:xfrm>
              <a:off x="3515" y="3521"/>
              <a:ext cx="227" cy="227"/>
            </a:xfrm>
            <a:prstGeom prst="ellipse">
              <a:avLst/>
            </a:prstGeom>
            <a:gradFill rotWithShape="1">
              <a:gsLst>
                <a:gs pos="0">
                  <a:srgbClr val="0563C1">
                    <a:gamma/>
                    <a:tint val="33725"/>
                    <a:invGamma/>
                  </a:srgbClr>
                </a:gs>
                <a:gs pos="100000">
                  <a:srgbClr val="0563C1"/>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7" name="Oval 27">
              <a:extLst>
                <a:ext uri="{FF2B5EF4-FFF2-40B4-BE49-F238E27FC236}">
                  <a16:creationId xmlns:a16="http://schemas.microsoft.com/office/drawing/2014/main" id="{D1DB426F-F614-253D-A03F-0A088560E8D8}"/>
                </a:ext>
              </a:extLst>
            </p:cNvPr>
            <p:cNvSpPr>
              <a:spLocks noChangeArrowheads="1"/>
            </p:cNvSpPr>
            <p:nvPr/>
          </p:nvSpPr>
          <p:spPr bwMode="gray">
            <a:xfrm>
              <a:off x="3525" y="3540"/>
              <a:ext cx="141" cy="142"/>
            </a:xfrm>
            <a:prstGeom prst="ellipse">
              <a:avLst/>
            </a:prstGeom>
            <a:gradFill rotWithShape="1">
              <a:gsLst>
                <a:gs pos="0">
                  <a:srgbClr val="0563C1">
                    <a:gamma/>
                    <a:tint val="33725"/>
                    <a:invGamma/>
                  </a:srgbClr>
                </a:gs>
                <a:gs pos="100000">
                  <a:srgbClr val="0563C1">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8" name="Oval 28">
            <a:extLst>
              <a:ext uri="{FF2B5EF4-FFF2-40B4-BE49-F238E27FC236}">
                <a16:creationId xmlns:a16="http://schemas.microsoft.com/office/drawing/2014/main" id="{5AAA1FF3-F158-CAF7-6FFF-37F8480A69A6}"/>
              </a:ext>
            </a:extLst>
          </p:cNvPr>
          <p:cNvSpPr>
            <a:spLocks noChangeArrowheads="1"/>
          </p:cNvSpPr>
          <p:nvPr/>
        </p:nvSpPr>
        <p:spPr bwMode="gray">
          <a:xfrm>
            <a:off x="5295003" y="2677476"/>
            <a:ext cx="1944687" cy="1944687"/>
          </a:xfrm>
          <a:prstGeom prst="ellipse">
            <a:avLst/>
          </a:prstGeom>
          <a:gradFill rotWithShape="1">
            <a:gsLst>
              <a:gs pos="0">
                <a:srgbClr val="0563C1">
                  <a:gamma/>
                  <a:tint val="0"/>
                  <a:invGamma/>
                </a:srgbClr>
              </a:gs>
              <a:gs pos="50000">
                <a:srgbClr val="0563C1"/>
              </a:gs>
              <a:gs pos="100000">
                <a:srgbClr val="0563C1">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Oval 29">
            <a:extLst>
              <a:ext uri="{FF2B5EF4-FFF2-40B4-BE49-F238E27FC236}">
                <a16:creationId xmlns:a16="http://schemas.microsoft.com/office/drawing/2014/main" id="{D786CED4-9886-6F29-5A78-616BC469A60F}"/>
              </a:ext>
            </a:extLst>
          </p:cNvPr>
          <p:cNvSpPr>
            <a:spLocks noChangeArrowheads="1"/>
          </p:cNvSpPr>
          <p:nvPr/>
        </p:nvSpPr>
        <p:spPr bwMode="gray">
          <a:xfrm>
            <a:off x="5288653" y="2661601"/>
            <a:ext cx="1944687" cy="1944687"/>
          </a:xfrm>
          <a:prstGeom prst="ellipse">
            <a:avLst/>
          </a:prstGeom>
          <a:gradFill rotWithShape="1">
            <a:gsLst>
              <a:gs pos="0">
                <a:srgbClr val="0563C1">
                  <a:alpha val="32001"/>
                </a:srgbClr>
              </a:gs>
              <a:gs pos="100000">
                <a:srgbClr val="0563C1">
                  <a:gamma/>
                  <a:shade val="46275"/>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Oval 30">
            <a:extLst>
              <a:ext uri="{FF2B5EF4-FFF2-40B4-BE49-F238E27FC236}">
                <a16:creationId xmlns:a16="http://schemas.microsoft.com/office/drawing/2014/main" id="{D777AAFE-5132-8A91-B60B-2078BD578AFB}"/>
              </a:ext>
            </a:extLst>
          </p:cNvPr>
          <p:cNvSpPr>
            <a:spLocks noChangeArrowheads="1"/>
          </p:cNvSpPr>
          <p:nvPr/>
        </p:nvSpPr>
        <p:spPr bwMode="gray">
          <a:xfrm>
            <a:off x="5422003" y="2804476"/>
            <a:ext cx="1690687" cy="1690687"/>
          </a:xfrm>
          <a:prstGeom prst="ellipse">
            <a:avLst/>
          </a:prstGeom>
          <a:gradFill rotWithShape="1">
            <a:gsLst>
              <a:gs pos="0">
                <a:srgbClr val="0563C1">
                  <a:gamma/>
                  <a:shade val="54118"/>
                  <a:invGamma/>
                </a:srgbClr>
              </a:gs>
              <a:gs pos="50000">
                <a:srgbClr val="0563C1"/>
              </a:gs>
              <a:gs pos="100000">
                <a:srgbClr val="0563C1">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1" name="Oval 31">
            <a:extLst>
              <a:ext uri="{FF2B5EF4-FFF2-40B4-BE49-F238E27FC236}">
                <a16:creationId xmlns:a16="http://schemas.microsoft.com/office/drawing/2014/main" id="{A0CCB68F-FB1D-5A48-EAB2-3CF904146C69}"/>
              </a:ext>
            </a:extLst>
          </p:cNvPr>
          <p:cNvSpPr>
            <a:spLocks noChangeArrowheads="1"/>
          </p:cNvSpPr>
          <p:nvPr/>
        </p:nvSpPr>
        <p:spPr bwMode="gray">
          <a:xfrm>
            <a:off x="5404540" y="2777488"/>
            <a:ext cx="1690688" cy="1690688"/>
          </a:xfrm>
          <a:prstGeom prst="ellipse">
            <a:avLst/>
          </a:prstGeom>
          <a:gradFill rotWithShape="1">
            <a:gsLst>
              <a:gs pos="0">
                <a:srgbClr val="0563C1">
                  <a:gamma/>
                  <a:shade val="63529"/>
                  <a:invGamma/>
                </a:srgbClr>
              </a:gs>
              <a:gs pos="100000">
                <a:srgbClr val="0563C1">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72" name="Group 44">
            <a:extLst>
              <a:ext uri="{FF2B5EF4-FFF2-40B4-BE49-F238E27FC236}">
                <a16:creationId xmlns:a16="http://schemas.microsoft.com/office/drawing/2014/main" id="{1ECCFA5D-EA1B-54A0-546D-9F484FC646B3}"/>
              </a:ext>
            </a:extLst>
          </p:cNvPr>
          <p:cNvGrpSpPr>
            <a:grpSpLocks/>
          </p:cNvGrpSpPr>
          <p:nvPr/>
        </p:nvGrpSpPr>
        <p:grpSpPr bwMode="auto">
          <a:xfrm>
            <a:off x="5506140" y="2888613"/>
            <a:ext cx="1522413" cy="1522413"/>
            <a:chOff x="2416" y="1798"/>
            <a:chExt cx="959" cy="959"/>
          </a:xfrm>
          <a:blipFill>
            <a:blip r:embed="rId2"/>
            <a:stretch>
              <a:fillRect/>
            </a:stretch>
          </a:blipFill>
        </p:grpSpPr>
        <p:sp>
          <p:nvSpPr>
            <p:cNvPr id="73" name="Oval 32">
              <a:extLst>
                <a:ext uri="{FF2B5EF4-FFF2-40B4-BE49-F238E27FC236}">
                  <a16:creationId xmlns:a16="http://schemas.microsoft.com/office/drawing/2014/main" id="{1B401330-1D9D-FA64-1D12-CBC3029FC033}"/>
                </a:ext>
              </a:extLst>
            </p:cNvPr>
            <p:cNvSpPr>
              <a:spLocks noChangeArrowheads="1"/>
            </p:cNvSpPr>
            <p:nvPr/>
          </p:nvSpPr>
          <p:spPr bwMode="gray">
            <a:xfrm>
              <a:off x="2416" y="1798"/>
              <a:ext cx="959" cy="959"/>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solidFill>
                  <a:prstClr val="black"/>
                </a:solidFill>
                <a:latin typeface="Calibri"/>
              </a:endParaRPr>
            </a:p>
          </p:txBody>
        </p:sp>
        <p:sp>
          <p:nvSpPr>
            <p:cNvPr id="74" name="Oval 33">
              <a:extLst>
                <a:ext uri="{FF2B5EF4-FFF2-40B4-BE49-F238E27FC236}">
                  <a16:creationId xmlns:a16="http://schemas.microsoft.com/office/drawing/2014/main" id="{16497D15-F530-D166-A9B0-8F7D4F809DAB}"/>
                </a:ext>
              </a:extLst>
            </p:cNvPr>
            <p:cNvSpPr>
              <a:spLocks noChangeArrowheads="1"/>
            </p:cNvSpPr>
            <p:nvPr/>
          </p:nvSpPr>
          <p:spPr bwMode="gray">
            <a:xfrm>
              <a:off x="2430" y="1810"/>
              <a:ext cx="927" cy="928"/>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sp>
          <p:nvSpPr>
            <p:cNvPr id="75" name="Oval 34">
              <a:extLst>
                <a:ext uri="{FF2B5EF4-FFF2-40B4-BE49-F238E27FC236}">
                  <a16:creationId xmlns:a16="http://schemas.microsoft.com/office/drawing/2014/main" id="{64EA93EF-64FE-13AE-C285-B55361D092C6}"/>
                </a:ext>
              </a:extLst>
            </p:cNvPr>
            <p:cNvSpPr>
              <a:spLocks noChangeArrowheads="1"/>
            </p:cNvSpPr>
            <p:nvPr/>
          </p:nvSpPr>
          <p:spPr bwMode="gray">
            <a:xfrm>
              <a:off x="2441" y="1984"/>
              <a:ext cx="867" cy="736"/>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sp>
          <p:nvSpPr>
            <p:cNvPr id="76" name="Oval 35">
              <a:extLst>
                <a:ext uri="{FF2B5EF4-FFF2-40B4-BE49-F238E27FC236}">
                  <a16:creationId xmlns:a16="http://schemas.microsoft.com/office/drawing/2014/main" id="{29164E69-C9D9-6BDD-BCB6-8E3929C7E61A}"/>
                </a:ext>
              </a:extLst>
            </p:cNvPr>
            <p:cNvSpPr>
              <a:spLocks noChangeArrowheads="1"/>
            </p:cNvSpPr>
            <p:nvPr/>
          </p:nvSpPr>
          <p:spPr bwMode="gray">
            <a:xfrm>
              <a:off x="2451" y="1825"/>
              <a:ext cx="861" cy="845"/>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grpSp>
      <p:sp>
        <p:nvSpPr>
          <p:cNvPr id="77" name="Text Box 38">
            <a:extLst>
              <a:ext uri="{FF2B5EF4-FFF2-40B4-BE49-F238E27FC236}">
                <a16:creationId xmlns:a16="http://schemas.microsoft.com/office/drawing/2014/main" id="{4B65750A-F9C2-B98C-26F0-A7876220E481}"/>
              </a:ext>
            </a:extLst>
          </p:cNvPr>
          <p:cNvSpPr txBox="1">
            <a:spLocks noChangeArrowheads="1"/>
          </p:cNvSpPr>
          <p:nvPr/>
        </p:nvSpPr>
        <p:spPr bwMode="auto">
          <a:xfrm>
            <a:off x="7385740" y="1412776"/>
            <a:ext cx="44284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400" b="1">
                <a:solidFill>
                  <a:srgbClr val="00B0F0"/>
                </a:solidFill>
                <a:latin typeface="Cambria" panose="02040503050406030204" pitchFamily="18" charset="0"/>
                <a:ea typeface="Cambria" panose="02040503050406030204" pitchFamily="18" charset="0"/>
              </a:rPr>
              <a:t>Không ngại khó khăn để thực hiện việc bản thân muốn làm</a:t>
            </a:r>
          </a:p>
        </p:txBody>
      </p:sp>
      <p:sp>
        <p:nvSpPr>
          <p:cNvPr id="78" name="Text Box 39">
            <a:extLst>
              <a:ext uri="{FF2B5EF4-FFF2-40B4-BE49-F238E27FC236}">
                <a16:creationId xmlns:a16="http://schemas.microsoft.com/office/drawing/2014/main" id="{265E1834-F255-74A4-5EEB-7D1FE14D57D7}"/>
              </a:ext>
            </a:extLst>
          </p:cNvPr>
          <p:cNvSpPr txBox="1">
            <a:spLocks noChangeArrowheads="1"/>
          </p:cNvSpPr>
          <p:nvPr/>
        </p:nvSpPr>
        <p:spPr bwMode="auto">
          <a:xfrm>
            <a:off x="1252064" y="1511089"/>
            <a:ext cx="38159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vi-VN" sz="2400" b="1">
                <a:solidFill>
                  <a:srgbClr val="002060"/>
                </a:solidFill>
                <a:latin typeface="Times New Roman" pitchFamily="18" charset="0"/>
                <a:cs typeface="Times New Roman" pitchFamily="18" charset="0"/>
              </a:rPr>
              <a:t>Luôn tạo động lực thôi thúc để đạt được mục tiêu</a:t>
            </a:r>
            <a:endParaRPr lang="en-US" sz="2400" b="1">
              <a:solidFill>
                <a:srgbClr val="002060"/>
              </a:solidFill>
              <a:latin typeface="Calibri Light"/>
            </a:endParaRPr>
          </a:p>
        </p:txBody>
      </p:sp>
      <p:sp>
        <p:nvSpPr>
          <p:cNvPr id="79" name="Text Box 40">
            <a:extLst>
              <a:ext uri="{FF2B5EF4-FFF2-40B4-BE49-F238E27FC236}">
                <a16:creationId xmlns:a16="http://schemas.microsoft.com/office/drawing/2014/main" id="{30E2BFDB-BA35-8FBD-92E7-EE6A2474848D}"/>
              </a:ext>
            </a:extLst>
          </p:cNvPr>
          <p:cNvSpPr txBox="1">
            <a:spLocks noChangeArrowheads="1"/>
          </p:cNvSpPr>
          <p:nvPr/>
        </p:nvSpPr>
        <p:spPr bwMode="auto">
          <a:xfrm>
            <a:off x="8300139" y="3143980"/>
            <a:ext cx="33340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400" b="1">
                <a:solidFill>
                  <a:srgbClr val="E7E6E6">
                    <a:lumMod val="10000"/>
                  </a:srgbClr>
                </a:solidFill>
                <a:latin typeface="Times New Roman" panose="02020603050405020304" pitchFamily="18" charset="0"/>
              </a:rPr>
              <a:t>Cảm thấy vui vẻ, hào hứng khi làm việc</a:t>
            </a:r>
            <a:endParaRPr lang="en-US" sz="2400" b="1">
              <a:solidFill>
                <a:srgbClr val="E7E6E6">
                  <a:lumMod val="10000"/>
                </a:srgbClr>
              </a:solidFill>
              <a:latin typeface="Calibri Light"/>
            </a:endParaRPr>
          </a:p>
        </p:txBody>
      </p:sp>
      <p:sp>
        <p:nvSpPr>
          <p:cNvPr id="80" name="Text Box 41">
            <a:extLst>
              <a:ext uri="{FF2B5EF4-FFF2-40B4-BE49-F238E27FC236}">
                <a16:creationId xmlns:a16="http://schemas.microsoft.com/office/drawing/2014/main" id="{1DE3565F-050B-D30B-D1C9-94D17DFA02A7}"/>
              </a:ext>
            </a:extLst>
          </p:cNvPr>
          <p:cNvSpPr txBox="1">
            <a:spLocks noChangeArrowheads="1"/>
          </p:cNvSpPr>
          <p:nvPr/>
        </p:nvSpPr>
        <p:spPr bwMode="auto">
          <a:xfrm>
            <a:off x="7365104" y="4960739"/>
            <a:ext cx="44915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vi-VN" sz="2400" b="1">
                <a:solidFill>
                  <a:srgbClr val="7030A0"/>
                </a:solidFill>
                <a:latin typeface="Times New Roman" panose="02020603050405020304" pitchFamily="18" charset="0"/>
              </a:rPr>
              <a:t>Tích cực tham gia những hoạt động liên quan đến đam mê của bản thân</a:t>
            </a:r>
            <a:endParaRPr lang="en-US" sz="2400" b="1">
              <a:solidFill>
                <a:srgbClr val="7030A0"/>
              </a:solidFill>
              <a:latin typeface="Calibri Light"/>
            </a:endParaRPr>
          </a:p>
        </p:txBody>
      </p:sp>
      <p:sp>
        <p:nvSpPr>
          <p:cNvPr id="81" name="Text Box 42">
            <a:extLst>
              <a:ext uri="{FF2B5EF4-FFF2-40B4-BE49-F238E27FC236}">
                <a16:creationId xmlns:a16="http://schemas.microsoft.com/office/drawing/2014/main" id="{98556F52-15F9-719B-4A01-54EC53B389CF}"/>
              </a:ext>
            </a:extLst>
          </p:cNvPr>
          <p:cNvSpPr txBox="1">
            <a:spLocks noChangeArrowheads="1"/>
          </p:cNvSpPr>
          <p:nvPr/>
        </p:nvSpPr>
        <p:spPr bwMode="auto">
          <a:xfrm>
            <a:off x="426073" y="3363668"/>
            <a:ext cx="37168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vi-VN" sz="2400" b="1">
                <a:solidFill>
                  <a:srgbClr val="C00000"/>
                </a:solidFill>
                <a:latin typeface="Times New Roman" panose="02020603050405020304" pitchFamily="18" charset="0"/>
              </a:rPr>
              <a:t>Thường xuyên nói về công việc mình yêu thích</a:t>
            </a:r>
            <a:endParaRPr lang="en-US" sz="2400" b="1">
              <a:solidFill>
                <a:srgbClr val="C00000"/>
              </a:solidFill>
              <a:latin typeface="Calibri Light"/>
            </a:endParaRPr>
          </a:p>
        </p:txBody>
      </p:sp>
      <p:sp>
        <p:nvSpPr>
          <p:cNvPr id="82" name="Text Box 43">
            <a:extLst>
              <a:ext uri="{FF2B5EF4-FFF2-40B4-BE49-F238E27FC236}">
                <a16:creationId xmlns:a16="http://schemas.microsoft.com/office/drawing/2014/main" id="{DD55128B-2B16-F1FB-2C6A-CBF0C32D3440}"/>
              </a:ext>
            </a:extLst>
          </p:cNvPr>
          <p:cNvSpPr txBox="1">
            <a:spLocks noChangeArrowheads="1"/>
          </p:cNvSpPr>
          <p:nvPr/>
        </p:nvSpPr>
        <p:spPr bwMode="auto">
          <a:xfrm>
            <a:off x="655373" y="4984571"/>
            <a:ext cx="432099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vi-VN" sz="2400" b="1">
                <a:solidFill>
                  <a:srgbClr val="FFC000">
                    <a:lumMod val="50000"/>
                  </a:srgbClr>
                </a:solidFill>
                <a:latin typeface="Times New Roman" panose="02020603050405020304" pitchFamily="18" charset="0"/>
              </a:rPr>
              <a:t>Kiên trì, bản lĩnh, trách nhiệm trong việc thực hiện kế hoạch đặt ra</a:t>
            </a:r>
            <a:endParaRPr lang="en-US" sz="2400" b="1">
              <a:solidFill>
                <a:srgbClr val="FFC000">
                  <a:lumMod val="50000"/>
                </a:srgbClr>
              </a:solidFill>
              <a:latin typeface="Calibri Light"/>
            </a:endParaRPr>
          </a:p>
        </p:txBody>
      </p:sp>
      <p:sp>
        <p:nvSpPr>
          <p:cNvPr id="85" name="Rounded Rectangle 1">
            <a:extLst>
              <a:ext uri="{FF2B5EF4-FFF2-40B4-BE49-F238E27FC236}">
                <a16:creationId xmlns:a16="http://schemas.microsoft.com/office/drawing/2014/main" id="{89C16578-5997-F6F1-C074-620F7CB3DBFC}"/>
              </a:ext>
            </a:extLst>
          </p:cNvPr>
          <p:cNvSpPr/>
          <p:nvPr/>
        </p:nvSpPr>
        <p:spPr>
          <a:xfrm>
            <a:off x="746812" y="280068"/>
            <a:ext cx="10698376" cy="842665"/>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a:solidFill>
                  <a:srgbClr val="FF0000"/>
                </a:solidFill>
                <a:latin typeface="Cambria" pitchFamily="18" charset="0"/>
                <a:cs typeface="Times New Roman" pitchFamily="18" charset="0"/>
              </a:rPr>
              <a:t>Những biểu hiện của sự đam mê</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6277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down)">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ppt_x"/>
                                          </p:val>
                                        </p:tav>
                                        <p:tav tm="100000">
                                          <p:val>
                                            <p:strVal val="#ppt_x"/>
                                          </p:val>
                                        </p:tav>
                                      </p:tavLst>
                                    </p:anim>
                                    <p:anim calcmode="lin" valueType="num">
                                      <p:cBhvr additive="base">
                                        <p:cTn id="3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barn(inVertical)">
                                      <p:cBhvr>
                                        <p:cTn id="35" dur="500"/>
                                        <p:tgtEl>
                                          <p:spTgt spid="7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circle(in)">
                                      <p:cBhvr>
                                        <p:cTn id="40"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1020EA-5BC2-4A7B-E481-B4E85FE643A4}"/>
              </a:ext>
            </a:extLst>
          </p:cNvPr>
          <p:cNvSpPr/>
          <p:nvPr/>
        </p:nvSpPr>
        <p:spPr>
          <a:xfrm>
            <a:off x="227348" y="177484"/>
            <a:ext cx="11737304" cy="650303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18A8F593-4159-A266-699A-5C2EFA044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5" y="31163"/>
            <a:ext cx="10081120" cy="408210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4">
            <a:extLst>
              <a:ext uri="{FF2B5EF4-FFF2-40B4-BE49-F238E27FC236}">
                <a16:creationId xmlns:a16="http://schemas.microsoft.com/office/drawing/2014/main" id="{2A6D116D-BB49-3CAB-21D8-3FA07BBE7E8F}"/>
              </a:ext>
            </a:extLst>
          </p:cNvPr>
          <p:cNvSpPr/>
          <p:nvPr/>
        </p:nvSpPr>
        <p:spPr>
          <a:xfrm>
            <a:off x="1199456" y="4259592"/>
            <a:ext cx="9505056" cy="215811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1BB802E1-59D7-EB03-1079-A2FC1BB4B5F4}"/>
              </a:ext>
            </a:extLst>
          </p:cNvPr>
          <p:cNvSpPr txBox="1"/>
          <p:nvPr/>
        </p:nvSpPr>
        <p:spPr>
          <a:xfrm>
            <a:off x="1257331" y="4361260"/>
            <a:ext cx="9384394" cy="1815882"/>
          </a:xfrm>
          <a:prstGeom prst="rect">
            <a:avLst/>
          </a:prstGeom>
          <a:noFill/>
        </p:spPr>
        <p:txBody>
          <a:bodyPr wrap="square" rtlCol="0">
            <a:spAutoFit/>
          </a:bodyPr>
          <a:lstStyle/>
          <a:p>
            <a:pPr lvl="0" algn="ctr"/>
            <a:r>
              <a:rPr lang="vi-VN" sz="2800" b="1">
                <a:solidFill>
                  <a:srgbClr val="C00000"/>
                </a:solidFill>
                <a:latin typeface="Times New Roman" pitchFamily="18" charset="0"/>
                <a:cs typeface="Times New Roman" pitchFamily="18" charset="0"/>
              </a:rPr>
              <a:t>Dựa vào ví dụ về đam mê trở thành nhà báo của bạn M trong </a:t>
            </a:r>
            <a:r>
              <a:rPr lang="en-US" sz="2800" b="1">
                <a:solidFill>
                  <a:srgbClr val="C00000"/>
                </a:solidFill>
                <a:latin typeface="Times New Roman" pitchFamily="18" charset="0"/>
                <a:cs typeface="Times New Roman" pitchFamily="18" charset="0"/>
              </a:rPr>
              <a:t>ví dụ trên</a:t>
            </a:r>
            <a:r>
              <a:rPr lang="vi-VN" sz="2800" b="1">
                <a:solidFill>
                  <a:srgbClr val="C00000"/>
                </a:solidFill>
                <a:latin typeface="Times New Roman" pitchFamily="18" charset="0"/>
                <a:cs typeface="Times New Roman" pitchFamily="18" charset="0"/>
              </a:rPr>
              <a:t>. Em hãy trình bày những biểu hiện thể hiện một niềm đam mê của bản thân em và chia sẻ với các bạn.</a:t>
            </a:r>
            <a:endParaRPr lang="en-US" sz="2800" b="1">
              <a:solidFill>
                <a:srgbClr val="C00000"/>
              </a:solidFill>
              <a:latin typeface="Times New Roman" pitchFamily="18" charset="0"/>
              <a:cs typeface="Times New Roman" pitchFamily="18" charset="0"/>
            </a:endParaRPr>
          </a:p>
          <a:p>
            <a:pPr lvl="0" algn="ctr"/>
            <a:r>
              <a:rPr lang="en-US" sz="2800" b="1">
                <a:solidFill>
                  <a:srgbClr val="002060"/>
                </a:solidFill>
                <a:latin typeface="Times New Roman" pitchFamily="18" charset="0"/>
                <a:ea typeface="Nixie One"/>
                <a:cs typeface="Times New Roman" pitchFamily="18" charset="0"/>
                <a:sym typeface="Nixie One"/>
              </a:rPr>
              <a:t>(Phác họa vào phiếu học tập cá nhân)</a:t>
            </a:r>
            <a:endParaRPr lang="vi-VN" sz="2700" b="1" dirty="0">
              <a:solidFill>
                <a:srgbClr val="00206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8884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8707E5-B6F3-BA57-D20C-46381367EAC1}"/>
              </a:ext>
            </a:extLst>
          </p:cNvPr>
          <p:cNvSpPr/>
          <p:nvPr/>
        </p:nvSpPr>
        <p:spPr>
          <a:xfrm>
            <a:off x="1883532" y="1268760"/>
            <a:ext cx="8424936" cy="3816424"/>
          </a:xfrm>
          <a:prstGeom prst="roundRect">
            <a:avLst/>
          </a:prstGeom>
          <a:solidFill>
            <a:schemeClr val="bg1">
              <a:alpha val="68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âu hỏi">
            <a:extLst>
              <a:ext uri="{FF2B5EF4-FFF2-40B4-BE49-F238E27FC236}">
                <a16:creationId xmlns:a16="http://schemas.microsoft.com/office/drawing/2014/main" id="{DFD7744B-4776-7A39-0C54-99BEA673CDB8}"/>
              </a:ext>
            </a:extLst>
          </p:cNvPr>
          <p:cNvSpPr/>
          <p:nvPr/>
        </p:nvSpPr>
        <p:spPr>
          <a:xfrm>
            <a:off x="2783632" y="1556792"/>
            <a:ext cx="6791360" cy="302433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en-US" sz="5500" b="1">
                <a:solidFill>
                  <a:schemeClr val="accent1"/>
                </a:solidFill>
                <a:latin typeface="Times New Roman" pitchFamily="18" charset="0"/>
                <a:cs typeface="Times New Roman" pitchFamily="18" charset="0"/>
              </a:rPr>
              <a:t>NHIỆM VỤ 2</a:t>
            </a:r>
          </a:p>
          <a:p>
            <a:pPr algn="ctr"/>
            <a:r>
              <a:rPr lang="en-US" sz="5500" b="1">
                <a:solidFill>
                  <a:srgbClr val="C00000"/>
                </a:solidFill>
                <a:latin typeface="Times New Roman" pitchFamily="18" charset="0"/>
                <a:cs typeface="Times New Roman" pitchFamily="18" charset="0"/>
              </a:rPr>
              <a:t>Nhận diện biểu hiện ý chí của bản thân</a:t>
            </a:r>
            <a:endParaRPr lang="vi-VN" sz="5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93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1020EA-5BC2-4A7B-E481-B4E85FE643A4}"/>
              </a:ext>
            </a:extLst>
          </p:cNvPr>
          <p:cNvSpPr/>
          <p:nvPr/>
        </p:nvSpPr>
        <p:spPr>
          <a:xfrm>
            <a:off x="227348" y="753548"/>
            <a:ext cx="11737304" cy="5915812"/>
          </a:xfrm>
          <a:prstGeom prst="roundRect">
            <a:avLst/>
          </a:prstGeom>
          <a:solidFill>
            <a:schemeClr val="bg1">
              <a:alpha val="9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2">
            <a:extLst>
              <a:ext uri="{FF2B5EF4-FFF2-40B4-BE49-F238E27FC236}">
                <a16:creationId xmlns:a16="http://schemas.microsoft.com/office/drawing/2014/main" id="{BC8183D0-5066-F325-055A-4FFC59387FA9}"/>
              </a:ext>
            </a:extLst>
          </p:cNvPr>
          <p:cNvSpPr/>
          <p:nvPr/>
        </p:nvSpPr>
        <p:spPr>
          <a:xfrm>
            <a:off x="26187" y="0"/>
            <a:ext cx="11398405" cy="692696"/>
          </a:xfrm>
          <a:prstGeom prst="homePlate">
            <a:avLst>
              <a:gd name="adj" fmla="val 18534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Cambria" panose="02040503050406030204" pitchFamily="18" charset="0"/>
                <a:ea typeface="Cambria" panose="02040503050406030204" pitchFamily="18" charset="0"/>
                <a:cs typeface="Arial" pitchFamily="34" charset="0"/>
              </a:rPr>
              <a:t>Hoạt động 1: Chỉ ra một số biểu hiện của ý chí</a:t>
            </a:r>
          </a:p>
        </p:txBody>
      </p:sp>
      <p:sp>
        <p:nvSpPr>
          <p:cNvPr id="8" name="Rounded Rectangle 15">
            <a:extLst>
              <a:ext uri="{FF2B5EF4-FFF2-40B4-BE49-F238E27FC236}">
                <a16:creationId xmlns:a16="http://schemas.microsoft.com/office/drawing/2014/main" id="{AB0783EC-6E4B-EC3C-13F7-D400D8A64597}"/>
              </a:ext>
            </a:extLst>
          </p:cNvPr>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C84D3CE-2519-C0EB-8661-0B31877EB2B8}"/>
              </a:ext>
            </a:extLst>
          </p:cNvPr>
          <p:cNvSpPr txBox="1"/>
          <p:nvPr/>
        </p:nvSpPr>
        <p:spPr>
          <a:xfrm>
            <a:off x="4694898" y="1849100"/>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Phân tích những biểu hiện của ý chí theo gợi ý SGK trang 18.</a:t>
            </a:r>
          </a:p>
        </p:txBody>
      </p:sp>
      <p:sp>
        <p:nvSpPr>
          <p:cNvPr id="11" name="Rounded Rectangle 17">
            <a:extLst>
              <a:ext uri="{FF2B5EF4-FFF2-40B4-BE49-F238E27FC236}">
                <a16:creationId xmlns:a16="http://schemas.microsoft.com/office/drawing/2014/main" id="{4EEB5E06-B67E-9D7C-CCD5-610873B00739}"/>
              </a:ext>
            </a:extLst>
          </p:cNvPr>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1</a:t>
            </a:r>
          </a:p>
        </p:txBody>
      </p:sp>
      <p:sp>
        <p:nvSpPr>
          <p:cNvPr id="12" name="Rounded Rectangle 18">
            <a:extLst>
              <a:ext uri="{FF2B5EF4-FFF2-40B4-BE49-F238E27FC236}">
                <a16:creationId xmlns:a16="http://schemas.microsoft.com/office/drawing/2014/main" id="{D0611642-18D2-5D5E-D960-CFAE783E3864}"/>
              </a:ext>
            </a:extLst>
          </p:cNvPr>
          <p:cNvSpPr/>
          <p:nvPr/>
        </p:nvSpPr>
        <p:spPr>
          <a:xfrm>
            <a:off x="4587728" y="4172673"/>
            <a:ext cx="7173812" cy="194152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DD203904-175A-3667-2D03-9110B2ADB61F}"/>
              </a:ext>
            </a:extLst>
          </p:cNvPr>
          <p:cNvSpPr txBox="1"/>
          <p:nvPr/>
        </p:nvSpPr>
        <p:spPr>
          <a:xfrm>
            <a:off x="4670341" y="4526986"/>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Đưa ra cụ thể cách thể hiện đối với từng yếu tố biểu hiện của ý chí.</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4" name="Rounded Rectangle 20">
            <a:extLst>
              <a:ext uri="{FF2B5EF4-FFF2-40B4-BE49-F238E27FC236}">
                <a16:creationId xmlns:a16="http://schemas.microsoft.com/office/drawing/2014/main" id="{F7AFA23B-6EBF-20E4-8E71-130869F30365}"/>
              </a:ext>
            </a:extLst>
          </p:cNvPr>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Câu hỏi 2</a:t>
            </a:r>
          </a:p>
        </p:txBody>
      </p:sp>
      <p:pic>
        <p:nvPicPr>
          <p:cNvPr id="15" name="Picture 2" descr="http://thquangtrung.hoankiem.edu.vn/upload/29321/fck/files/5(1).png">
            <a:extLst>
              <a:ext uri="{FF2B5EF4-FFF2-40B4-BE49-F238E27FC236}">
                <a16:creationId xmlns:a16="http://schemas.microsoft.com/office/drawing/2014/main" id="{23BD94DF-C67A-8AB6-C245-ECE8774FB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51" y="1177590"/>
            <a:ext cx="3033163" cy="21448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3AD1F31-611E-CA3D-23BD-5602025B2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42" y="2803430"/>
            <a:ext cx="3595602" cy="3701784"/>
          </a:xfrm>
          <a:prstGeom prst="rect">
            <a:avLst/>
          </a:prstGeom>
        </p:spPr>
      </p:pic>
    </p:spTree>
    <p:extLst>
      <p:ext uri="{BB962C8B-B14F-4D97-AF65-F5344CB8AC3E}">
        <p14:creationId xmlns:p14="http://schemas.microsoft.com/office/powerpoint/2010/main" val="352035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1" grpId="0" animBg="1"/>
      <p:bldP spid="12" grpId="0" animBg="1"/>
      <p:bldP spid="13" grpId="0"/>
      <p:bldP spid="14"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58.jpeg"/></Relationships>
</file>

<file path=ppt/theme/theme1.xml><?xml version="1.0" encoding="utf-8"?>
<a:theme xmlns:a="http://schemas.openxmlformats.org/drawingml/2006/main" name="Office Them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4C371580-6163-46D2-96AA-0DCC330A1B9A}" vid="{FC8D8AFF-D381-4C29-B9DC-A81BA0CD1B36}"/>
    </a:ext>
  </a:extLst>
</a:theme>
</file>

<file path=ppt/theme/theme2.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5.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3.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 design</Template>
  <TotalTime>739</TotalTime>
  <Words>799</Words>
  <Application>Microsoft Office PowerPoint</Application>
  <PresentationFormat>Màn hình rộng</PresentationFormat>
  <Paragraphs>55</Paragraphs>
  <Slides>15</Slides>
  <Notes>4</Notes>
  <HiddenSlides>0</HiddenSlides>
  <MMClips>0</MMClips>
  <ScaleCrop>false</ScaleCrop>
  <HeadingPairs>
    <vt:vector size="6" baseType="variant">
      <vt:variant>
        <vt:lpstr>Phông được Dùng</vt:lpstr>
      </vt:variant>
      <vt:variant>
        <vt:i4>14</vt:i4>
      </vt:variant>
      <vt:variant>
        <vt:lpstr>Chủ đề</vt:lpstr>
      </vt:variant>
      <vt:variant>
        <vt:i4>5</vt:i4>
      </vt:variant>
      <vt:variant>
        <vt:lpstr>Tiêu đề Bản chiếu</vt:lpstr>
      </vt:variant>
      <vt:variant>
        <vt:i4>15</vt:i4>
      </vt:variant>
    </vt:vector>
  </HeadingPairs>
  <TitlesOfParts>
    <vt:vector size="34" baseType="lpstr">
      <vt:lpstr>Aptos</vt:lpstr>
      <vt:lpstr>Aptos Display</vt:lpstr>
      <vt:lpstr>Arial</vt:lpstr>
      <vt:lpstr>Baskerville</vt:lpstr>
      <vt:lpstr>Baskerville Old Face</vt:lpstr>
      <vt:lpstr>Calibri</vt:lpstr>
      <vt:lpstr>Calibri Light</vt:lpstr>
      <vt:lpstr>Cambria</vt:lpstr>
      <vt:lpstr>Century Gothic</vt:lpstr>
      <vt:lpstr>Gill Sans Light</vt:lpstr>
      <vt:lpstr>Gill Sans Nova</vt:lpstr>
      <vt:lpstr>Gill Sans Nova Light</vt:lpstr>
      <vt:lpstr>Segoe UI</vt:lpstr>
      <vt:lpstr>Times New Roman</vt:lpstr>
      <vt:lpstr>Office Theme</vt:lpstr>
      <vt:lpstr>1_Office Theme</vt:lpstr>
      <vt:lpstr>2_Office Theme</vt:lpstr>
      <vt:lpstr>3_Office Theme</vt:lpstr>
      <vt:lpstr>Savon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Tuyến Võ</cp:lastModifiedBy>
  <cp:revision>52</cp:revision>
  <dcterms:created xsi:type="dcterms:W3CDTF">2024-06-15T03:04:56Z</dcterms:created>
  <dcterms:modified xsi:type="dcterms:W3CDTF">2024-10-31T12:05:58Z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