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0"/>
  </p:notesMasterIdLst>
  <p:sldIdLst>
    <p:sldId id="282" r:id="rId2"/>
    <p:sldId id="514" r:id="rId3"/>
    <p:sldId id="504" r:id="rId4"/>
    <p:sldId id="515" r:id="rId5"/>
    <p:sldId id="505" r:id="rId6"/>
    <p:sldId id="519" r:id="rId7"/>
    <p:sldId id="506" r:id="rId8"/>
    <p:sldId id="516" r:id="rId9"/>
  </p:sldIdLst>
  <p:sldSz cx="12192000" cy="6858000"/>
  <p:notesSz cx="6858000" cy="9144000"/>
  <p:embeddedFontLst>
    <p:embeddedFont>
      <p:font typeface="Book Antiqua" panose="02040602050305030304" pitchFamily="18" charset="0"/>
      <p:regular r:id="rId11"/>
      <p:bold r:id="rId12"/>
      <p:italic r:id="rId13"/>
      <p:boldItalic r:id="rId14"/>
    </p:embeddedFont>
    <p:embeddedFont>
      <p:font typeface="Cambria" panose="02040503050406030204" pitchFamily="18" charset="0"/>
      <p:regular r:id="rId15"/>
      <p:bold r:id="rId16"/>
      <p:italic r:id="rId17"/>
      <p:boldItalic r:id="rId18"/>
    </p:embeddedFont>
  </p:embeddedFontLst>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CADCB"/>
    <a:srgbClr val="17A810"/>
    <a:srgbClr val="30CFCD"/>
    <a:srgbClr val="E43230"/>
    <a:srgbClr val="CC3300"/>
    <a:srgbClr val="668B06"/>
    <a:srgbClr val="DBB2CB"/>
    <a:srgbClr val="0E73B7"/>
    <a:srgbClr val="E99D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36" autoAdjust="0"/>
    <p:restoredTop sz="94660" autoAdjust="0"/>
  </p:normalViewPr>
  <p:slideViewPr>
    <p:cSldViewPr snapToGrid="0">
      <p:cViewPr varScale="1">
        <p:scale>
          <a:sx n="78" d="100"/>
          <a:sy n="78" d="100"/>
        </p:scale>
        <p:origin x="677"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698A49-CBEC-4F31-9B72-276DEEC42B7F}" type="datetimeFigureOut">
              <a:rPr lang="en-US" smtClean="0"/>
              <a:t>10/31/2024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0D8B50-956B-4B2D-8BCF-8AA324BF3094}" type="slidenum">
              <a:rPr lang="en-US" smtClean="0"/>
              <a:t>‹#›</a:t>
            </a:fld>
            <a:endParaRPr lang="en-US"/>
          </a:p>
        </p:txBody>
      </p:sp>
    </p:spTree>
    <p:extLst>
      <p:ext uri="{BB962C8B-B14F-4D97-AF65-F5344CB8AC3E}">
        <p14:creationId xmlns:p14="http://schemas.microsoft.com/office/powerpoint/2010/main" val="953170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83558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0796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2210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8078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8018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8736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50754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17931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8757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9885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262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t="-6000" r="-4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735525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6.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6.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103376" y="270380"/>
            <a:ext cx="3493264" cy="923330"/>
          </a:xfrm>
          <a:prstGeom prst="rect">
            <a:avLst/>
          </a:prstGeom>
          <a:solidFill>
            <a:schemeClr val="bg1"/>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a:ln w="11430"/>
                <a:solidFill>
                  <a:srgbClr val="1F0ABC"/>
                </a:solidFill>
                <a:effectLst>
                  <a:outerShdw blurRad="50800" dist="39000" dir="5460000" algn="tl">
                    <a:srgbClr val="000000">
                      <a:alpha val="38000"/>
                    </a:srgbClr>
                  </a:outerShdw>
                </a:effectLst>
                <a:latin typeface="Book Antiqua" pitchFamily="18" charset="0"/>
                <a:cs typeface="Times New Roman" pitchFamily="18" charset="0"/>
              </a:rPr>
              <a:t>CHỦ ĐỀ 1</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4940" y="1756580"/>
            <a:ext cx="1748193" cy="781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699020" y="1589950"/>
            <a:ext cx="11340580" cy="2400657"/>
          </a:xfrm>
          <a:prstGeom prst="rect">
            <a:avLst/>
          </a:prstGeom>
          <a:noFill/>
        </p:spPr>
        <p:txBody>
          <a:bodyPr wrap="square" lIns="91440" tIns="45720" rIns="91440" bIns="45720">
            <a:spAutoFit/>
          </a:bodyPr>
          <a:lstStyle/>
          <a:p>
            <a:r>
              <a:rPr lang="en-US" sz="5000" b="1" cap="all">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latin typeface="Book Antiqua" pitchFamily="18" charset="0"/>
                <a:cs typeface="Times New Roman" pitchFamily="18" charset="0"/>
              </a:rPr>
              <a:t> Thể hiện</a:t>
            </a:r>
          </a:p>
          <a:p>
            <a:r>
              <a:rPr lang="en-US" sz="5000" b="1" cap="all">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latin typeface="Book Antiqua" pitchFamily="18" charset="0"/>
                <a:cs typeface="Times New Roman" pitchFamily="18" charset="0"/>
              </a:rPr>
              <a:t>                 </a:t>
            </a:r>
            <a:r>
              <a:rPr lang="en-US" sz="5000" b="1" i="1" cap="all">
                <a:ln w="9000" cmpd="sng">
                  <a:solidFill>
                    <a:schemeClr val="accent4">
                      <a:shade val="50000"/>
                      <a:satMod val="120000"/>
                    </a:schemeClr>
                  </a:solidFill>
                  <a:prstDash val="solid"/>
                </a:ln>
                <a:solidFill>
                  <a:srgbClr val="00B0F0"/>
                </a:solidFill>
                <a:effectLst>
                  <a:outerShdw blurRad="38100" dist="38100" dir="2700000" algn="tl">
                    <a:srgbClr val="000000">
                      <a:alpha val="43137"/>
                    </a:srgbClr>
                  </a:outerShdw>
                  <a:reflection blurRad="12700" stA="28000" endPos="45000" dist="1000" dir="5400000" sy="-100000" algn="bl" rotWithShape="0"/>
                </a:effectLst>
                <a:cs typeface="Times New Roman" pitchFamily="18" charset="0"/>
              </a:rPr>
              <a:t>sự trưởng thành</a:t>
            </a:r>
          </a:p>
          <a:p>
            <a:r>
              <a:rPr lang="en-US" sz="5000" b="1" cap="all">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latin typeface="Book Antiqua" pitchFamily="18" charset="0"/>
                <a:cs typeface="Times New Roman" pitchFamily="18" charset="0"/>
              </a:rPr>
              <a:t>                                      Của bản thân</a:t>
            </a:r>
          </a:p>
        </p:txBody>
      </p:sp>
      <p:pic>
        <p:nvPicPr>
          <p:cNvPr id="2" name="Picture 2">
            <a:extLst>
              <a:ext uri="{FF2B5EF4-FFF2-40B4-BE49-F238E27FC236}">
                <a16:creationId xmlns:a16="http://schemas.microsoft.com/office/drawing/2014/main" id="{A83D76CA-26B2-0022-8FCD-9523765F9D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0567" y="3510370"/>
            <a:ext cx="2568260" cy="35153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cartoon of a child holding a book&#10;&#10;Description automatically generated">
            <a:extLst>
              <a:ext uri="{FF2B5EF4-FFF2-40B4-BE49-F238E27FC236}">
                <a16:creationId xmlns:a16="http://schemas.microsoft.com/office/drawing/2014/main" id="{C24A34E1-598A-A36E-B7EF-B68931A34F04}"/>
              </a:ext>
            </a:extLst>
          </p:cNvPr>
          <p:cNvPicPr>
            <a:picLocks noChangeAspect="1"/>
          </p:cNvPicPr>
          <p:nvPr/>
        </p:nvPicPr>
        <p:blipFill rotWithShape="1">
          <a:blip r:embed="rId5">
            <a:extLst>
              <a:ext uri="{28A0092B-C50C-407E-A947-70E740481C1C}">
                <a14:useLocalDpi xmlns:a14="http://schemas.microsoft.com/office/drawing/2010/main" val="0"/>
              </a:ext>
            </a:extLst>
          </a:blip>
          <a:srcRect t="11393"/>
          <a:stretch/>
        </p:blipFill>
        <p:spPr>
          <a:xfrm>
            <a:off x="4902560" y="229056"/>
            <a:ext cx="2685171" cy="1756580"/>
          </a:xfrm>
          <a:prstGeom prst="rect">
            <a:avLst/>
          </a:prstGeom>
        </p:spPr>
      </p:pic>
      <p:pic>
        <p:nvPicPr>
          <p:cNvPr id="6" name="Picture 5">
            <a:extLst>
              <a:ext uri="{FF2B5EF4-FFF2-40B4-BE49-F238E27FC236}">
                <a16:creationId xmlns:a16="http://schemas.microsoft.com/office/drawing/2014/main" id="{6ED9D848-5322-82D0-6D21-35BE8A8AAE5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952024" y="4143971"/>
            <a:ext cx="3010616" cy="2419020"/>
          </a:xfrm>
          <a:prstGeom prst="rect">
            <a:avLst/>
          </a:prstGeom>
        </p:spPr>
      </p:pic>
    </p:spTree>
    <p:extLst>
      <p:ext uri="{BB962C8B-B14F-4D97-AF65-F5344CB8AC3E}">
        <p14:creationId xmlns:p14="http://schemas.microsoft.com/office/powerpoint/2010/main" val="71382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black background with a black border and a black background with a black border and a black background with a black border and a black background with a black border and a yellow and green border with&#10;&#10;Description automatically generated with medium confidence">
            <a:extLst>
              <a:ext uri="{FF2B5EF4-FFF2-40B4-BE49-F238E27FC236}">
                <a16:creationId xmlns:a16="http://schemas.microsoft.com/office/drawing/2014/main" id="{664A913C-ABE3-CB7D-7DD9-9BC1BC815734}"/>
              </a:ext>
            </a:extLst>
          </p:cNvPr>
          <p:cNvPicPr>
            <a:picLocks noChangeAspect="1"/>
          </p:cNvPicPr>
          <p:nvPr/>
        </p:nvPicPr>
        <p:blipFill>
          <a:blip r:embed="rId2"/>
          <a:stretch>
            <a:fillRect/>
          </a:stretch>
        </p:blipFill>
        <p:spPr>
          <a:xfrm>
            <a:off x="-595344" y="-74770"/>
            <a:ext cx="13092144" cy="6932770"/>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FB1CB3C-26CF-2A2C-F897-682BF60F6973}"/>
              </a:ext>
            </a:extLst>
          </p:cNvPr>
          <p:cNvSpPr/>
          <p:nvPr/>
        </p:nvSpPr>
        <p:spPr>
          <a:xfrm>
            <a:off x="3439757" y="1772939"/>
            <a:ext cx="4871508" cy="85654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4000" b="1" i="1">
                <a:solidFill>
                  <a:srgbClr val="C00000"/>
                </a:solidFill>
                <a:latin typeface="Cambria" pitchFamily="18" charset="0"/>
                <a:cs typeface="Times New Roman" pitchFamily="18" charset="0"/>
              </a:rPr>
              <a:t>NHIỆM VỤ 7</a:t>
            </a:r>
            <a:endParaRPr lang="vi-VN" sz="4000" b="1" i="1">
              <a:solidFill>
                <a:srgbClr val="C00000"/>
              </a:solidFill>
              <a:latin typeface="Cambria" pitchFamily="18" charset="0"/>
              <a:cs typeface="Times New Roman" pitchFamily="18" charset="0"/>
            </a:endParaRPr>
          </a:p>
        </p:txBody>
      </p:sp>
      <p:sp>
        <p:nvSpPr>
          <p:cNvPr id="4" name="Rectangle 3">
            <a:extLst>
              <a:ext uri="{FF2B5EF4-FFF2-40B4-BE49-F238E27FC236}">
                <a16:creationId xmlns:a16="http://schemas.microsoft.com/office/drawing/2014/main" id="{2E14BE4C-3DCB-E2CF-9FE2-28F46EE7C540}"/>
              </a:ext>
            </a:extLst>
          </p:cNvPr>
          <p:cNvSpPr/>
          <p:nvPr/>
        </p:nvSpPr>
        <p:spPr>
          <a:xfrm>
            <a:off x="3219268" y="3586920"/>
            <a:ext cx="5312486" cy="85654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4500" b="1">
                <a:solidFill>
                  <a:schemeClr val="tx1">
                    <a:lumMod val="95000"/>
                    <a:lumOff val="5000"/>
                  </a:schemeClr>
                </a:solidFill>
                <a:latin typeface="Cambria" pitchFamily="18" charset="0"/>
                <a:cs typeface="Times New Roman" pitchFamily="18" charset="0"/>
              </a:rPr>
              <a:t>Tổ chức sự kiện đánh dấu sự trưởng thành</a:t>
            </a:r>
          </a:p>
        </p:txBody>
      </p:sp>
    </p:spTree>
    <p:extLst>
      <p:ext uri="{BB962C8B-B14F-4D97-AF65-F5344CB8AC3E}">
        <p14:creationId xmlns:p14="http://schemas.microsoft.com/office/powerpoint/2010/main" val="2813014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34DDCFC-27DA-BE94-5C17-3C034C699FCD}"/>
              </a:ext>
            </a:extLst>
          </p:cNvPr>
          <p:cNvSpPr/>
          <p:nvPr/>
        </p:nvSpPr>
        <p:spPr>
          <a:xfrm>
            <a:off x="266217" y="141790"/>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4">
            <a:extLst>
              <a:ext uri="{FF2B5EF4-FFF2-40B4-BE49-F238E27FC236}">
                <a16:creationId xmlns:a16="http://schemas.microsoft.com/office/drawing/2014/main" id="{731210FD-E815-B1B6-5209-A8E693EF2BF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21932">
            <a:off x="118310" y="75833"/>
            <a:ext cx="1247553" cy="943462"/>
          </a:xfrm>
          <a:prstGeom prst="rect">
            <a:avLst/>
          </a:prstGeom>
        </p:spPr>
      </p:pic>
      <p:sp>
        <p:nvSpPr>
          <p:cNvPr id="6" name="Freeform 4">
            <a:extLst>
              <a:ext uri="{FF2B5EF4-FFF2-40B4-BE49-F238E27FC236}">
                <a16:creationId xmlns:a16="http://schemas.microsoft.com/office/drawing/2014/main" id="{FFA9803B-64A4-9074-E247-46A55A2B0EAD}"/>
              </a:ext>
            </a:extLst>
          </p:cNvPr>
          <p:cNvSpPr/>
          <p:nvPr/>
        </p:nvSpPr>
        <p:spPr>
          <a:xfrm>
            <a:off x="11224332" y="501844"/>
            <a:ext cx="530788" cy="421734"/>
          </a:xfrm>
          <a:custGeom>
            <a:avLst/>
            <a:gdLst/>
            <a:ahLst/>
            <a:cxnLst/>
            <a:rect l="l" t="t" r="r" b="b"/>
            <a:pathLst>
              <a:path w="1162004" h="1162004">
                <a:moveTo>
                  <a:pt x="0" y="0"/>
                </a:moveTo>
                <a:lnTo>
                  <a:pt x="1162004" y="0"/>
                </a:lnTo>
                <a:lnTo>
                  <a:pt x="1162004" y="1162004"/>
                </a:lnTo>
                <a:lnTo>
                  <a:pt x="0" y="11620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3" name="Rounded Rectangle 6">
            <a:extLst>
              <a:ext uri="{FF2B5EF4-FFF2-40B4-BE49-F238E27FC236}">
                <a16:creationId xmlns:a16="http://schemas.microsoft.com/office/drawing/2014/main" id="{8AAB1FCF-A49D-CCC2-660E-D8AD57553626}"/>
              </a:ext>
            </a:extLst>
          </p:cNvPr>
          <p:cNvSpPr/>
          <p:nvPr/>
        </p:nvSpPr>
        <p:spPr>
          <a:xfrm>
            <a:off x="544007" y="1414025"/>
            <a:ext cx="6039673" cy="1376584"/>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3F916C63-75C3-B36A-DB33-D075C89C1CEA}"/>
              </a:ext>
            </a:extLst>
          </p:cNvPr>
          <p:cNvSpPr txBox="1"/>
          <p:nvPr/>
        </p:nvSpPr>
        <p:spPr>
          <a:xfrm>
            <a:off x="1047877" y="1560371"/>
            <a:ext cx="5391110" cy="1107996"/>
          </a:xfrm>
          <a:prstGeom prst="rect">
            <a:avLst/>
          </a:prstGeom>
          <a:noFill/>
        </p:spPr>
        <p:txBody>
          <a:bodyPr wrap="square" rtlCol="0">
            <a:spAutoFit/>
          </a:bodyPr>
          <a:lstStyle/>
          <a:p>
            <a:pPr lvl="0" algn="just"/>
            <a:r>
              <a:rPr lang="vi-VN" sz="2200" b="1">
                <a:solidFill>
                  <a:srgbClr val="002060"/>
                </a:solidFill>
                <a:latin typeface="Times New Roman" panose="02020603050405020304" pitchFamily="18" charset="0"/>
                <a:ea typeface="Cambria" panose="02040503050406030204" pitchFamily="18" charset="0"/>
                <a:cs typeface="Times New Roman" panose="02020603050405020304" pitchFamily="18" charset="0"/>
              </a:rPr>
              <a:t>Mỗi nhóm xây dựng kịch bản một sự kiện thể hiện nội dung về sự trưởng thành của bản thân để trình bày trước lớp</a:t>
            </a:r>
            <a:endParaRPr lang="vi-VN" sz="22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5" name="Sun 14">
            <a:extLst>
              <a:ext uri="{FF2B5EF4-FFF2-40B4-BE49-F238E27FC236}">
                <a16:creationId xmlns:a16="http://schemas.microsoft.com/office/drawing/2014/main" id="{F59A500E-0910-2BE8-3757-7E1A1BEAD264}"/>
              </a:ext>
            </a:extLst>
          </p:cNvPr>
          <p:cNvSpPr/>
          <p:nvPr/>
        </p:nvSpPr>
        <p:spPr>
          <a:xfrm>
            <a:off x="385663" y="1765118"/>
            <a:ext cx="579198" cy="490103"/>
          </a:xfrm>
          <a:prstGeom prst="su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240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6" name="Rounded Rectangle 9">
            <a:extLst>
              <a:ext uri="{FF2B5EF4-FFF2-40B4-BE49-F238E27FC236}">
                <a16:creationId xmlns:a16="http://schemas.microsoft.com/office/drawing/2014/main" id="{93367058-DE70-E2B0-C5D3-9C1C5DCEC540}"/>
              </a:ext>
            </a:extLst>
          </p:cNvPr>
          <p:cNvSpPr/>
          <p:nvPr/>
        </p:nvSpPr>
        <p:spPr>
          <a:xfrm>
            <a:off x="1773367" y="3045491"/>
            <a:ext cx="6039676" cy="1376582"/>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1B0E32E3-8B8B-41A5-FEAB-0D6CDEF65ADC}"/>
              </a:ext>
            </a:extLst>
          </p:cNvPr>
          <p:cNvSpPr txBox="1"/>
          <p:nvPr/>
        </p:nvSpPr>
        <p:spPr>
          <a:xfrm>
            <a:off x="2277237" y="3196184"/>
            <a:ext cx="5391110" cy="1107996"/>
          </a:xfrm>
          <a:prstGeom prst="rect">
            <a:avLst/>
          </a:prstGeom>
          <a:noFill/>
        </p:spPr>
        <p:txBody>
          <a:bodyPr wrap="square" rtlCol="0">
            <a:spAutoFit/>
          </a:bodyPr>
          <a:lstStyle/>
          <a:p>
            <a:pPr lvl="0" algn="just"/>
            <a:r>
              <a:rPr lang="vi-VN" sz="2200" b="1">
                <a:solidFill>
                  <a:srgbClr val="002060"/>
                </a:solidFill>
                <a:latin typeface="Times New Roman" panose="02020603050405020304" pitchFamily="18" charset="0"/>
                <a:ea typeface="Cambria" panose="02040503050406030204" pitchFamily="18" charset="0"/>
                <a:cs typeface="Times New Roman" panose="02020603050405020304" pitchFamily="18" charset="0"/>
              </a:rPr>
              <a:t>Nội dung sự kiện có thể lựa chọn: văn nghệ, bài hùng biện, nội dung tuyên truyền, hoạt động thiện nguyện phù hợp...</a:t>
            </a:r>
            <a:endParaRPr lang="vi-VN" sz="22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8" name="Sun 17">
            <a:extLst>
              <a:ext uri="{FF2B5EF4-FFF2-40B4-BE49-F238E27FC236}">
                <a16:creationId xmlns:a16="http://schemas.microsoft.com/office/drawing/2014/main" id="{CEE1CE7F-F4CC-8A91-9ADC-0109AD81EBF0}"/>
              </a:ext>
            </a:extLst>
          </p:cNvPr>
          <p:cNvSpPr/>
          <p:nvPr/>
        </p:nvSpPr>
        <p:spPr>
          <a:xfrm>
            <a:off x="1582764" y="3407573"/>
            <a:ext cx="579198" cy="490103"/>
          </a:xfrm>
          <a:prstGeom prst="su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240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9" name="Rounded Rectangle 13">
            <a:extLst>
              <a:ext uri="{FF2B5EF4-FFF2-40B4-BE49-F238E27FC236}">
                <a16:creationId xmlns:a16="http://schemas.microsoft.com/office/drawing/2014/main" id="{4A310BED-CC98-3A45-26DD-ED5F250DB5FB}"/>
              </a:ext>
            </a:extLst>
          </p:cNvPr>
          <p:cNvSpPr/>
          <p:nvPr/>
        </p:nvSpPr>
        <p:spPr>
          <a:xfrm>
            <a:off x="3563842" y="4663110"/>
            <a:ext cx="6039676" cy="1424363"/>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BF9CCA7E-7A9C-8B18-A7D4-CE3EB70A801C}"/>
              </a:ext>
            </a:extLst>
          </p:cNvPr>
          <p:cNvSpPr txBox="1"/>
          <p:nvPr/>
        </p:nvSpPr>
        <p:spPr>
          <a:xfrm>
            <a:off x="4067712" y="4933908"/>
            <a:ext cx="5391111" cy="769441"/>
          </a:xfrm>
          <a:prstGeom prst="rect">
            <a:avLst/>
          </a:prstGeom>
          <a:noFill/>
        </p:spPr>
        <p:txBody>
          <a:bodyPr wrap="square" rtlCol="0">
            <a:spAutoFit/>
          </a:bodyPr>
          <a:lstStyle/>
          <a:p>
            <a:pPr lvl="0" algn="just"/>
            <a:r>
              <a:rPr lang="vi-VN" sz="2200" b="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Thường xuyên trao đổi, phối hợp với các bạn trong nhóm khi thực hiện hoạt động.</a:t>
            </a:r>
            <a:endParaRPr lang="vi-VN" sz="22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1" name="Sun 20">
            <a:extLst>
              <a:ext uri="{FF2B5EF4-FFF2-40B4-BE49-F238E27FC236}">
                <a16:creationId xmlns:a16="http://schemas.microsoft.com/office/drawing/2014/main" id="{405B55CE-F3FB-7A0A-7D21-1AD422A28193}"/>
              </a:ext>
            </a:extLst>
          </p:cNvPr>
          <p:cNvSpPr/>
          <p:nvPr/>
        </p:nvSpPr>
        <p:spPr>
          <a:xfrm>
            <a:off x="3405497" y="5023932"/>
            <a:ext cx="579198" cy="490103"/>
          </a:xfrm>
          <a:prstGeom prst="su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2400">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23" name="Picture 9">
            <a:extLst>
              <a:ext uri="{FF2B5EF4-FFF2-40B4-BE49-F238E27FC236}">
                <a16:creationId xmlns:a16="http://schemas.microsoft.com/office/drawing/2014/main" id="{FE89A7F9-3535-FA34-1E84-CE8E504C73C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348852" y="1181179"/>
            <a:ext cx="2977606" cy="3137325"/>
          </a:xfrm>
          <a:prstGeom prst="rect">
            <a:avLst/>
          </a:prstGeom>
        </p:spPr>
      </p:pic>
    </p:spTree>
    <p:extLst>
      <p:ext uri="{BB962C8B-B14F-4D97-AF65-F5344CB8AC3E}">
        <p14:creationId xmlns:p14="http://schemas.microsoft.com/office/powerpoint/2010/main" val="334363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0-#ppt_w/2"/>
                                          </p:val>
                                        </p:tav>
                                        <p:tav tm="100000">
                                          <p:val>
                                            <p:strVal val="#ppt_x"/>
                                          </p:val>
                                        </p:tav>
                                      </p:tavLst>
                                    </p:anim>
                                    <p:anim calcmode="lin" valueType="num">
                                      <p:cBhvr additive="base">
                                        <p:cTn id="22" dur="500" fill="hold"/>
                                        <p:tgtEl>
                                          <p:spTgt spid="16"/>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0-#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0-#ppt_w/2"/>
                                          </p:val>
                                        </p:tav>
                                        <p:tav tm="100000">
                                          <p:val>
                                            <p:strVal val="#ppt_x"/>
                                          </p:val>
                                        </p:tav>
                                      </p:tavLst>
                                    </p:anim>
                                    <p:anim calcmode="lin" valueType="num">
                                      <p:cBhvr additive="base">
                                        <p:cTn id="30"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0-#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0-#ppt_w/2"/>
                                          </p:val>
                                        </p:tav>
                                        <p:tav tm="100000">
                                          <p:val>
                                            <p:strVal val="#ppt_x"/>
                                          </p:val>
                                        </p:tav>
                                      </p:tavLst>
                                    </p:anim>
                                    <p:anim calcmode="lin" valueType="num">
                                      <p:cBhvr additive="base">
                                        <p:cTn id="40" dur="500" fill="hold"/>
                                        <p:tgtEl>
                                          <p:spTgt spid="20"/>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0-#ppt_w/2"/>
                                          </p:val>
                                        </p:tav>
                                        <p:tav tm="100000">
                                          <p:val>
                                            <p:strVal val="#ppt_x"/>
                                          </p:val>
                                        </p:tav>
                                      </p:tavLst>
                                    </p:anim>
                                    <p:anim calcmode="lin" valueType="num">
                                      <p:cBhvr additive="base">
                                        <p:cTn id="44" dur="500" fill="hold"/>
                                        <p:tgtEl>
                                          <p:spTgt spid="21"/>
                                        </p:tgtEl>
                                        <p:attrNameLst>
                                          <p:attrName>ppt_y</p:attrName>
                                        </p:attrNameLst>
                                      </p:cBhvr>
                                      <p:tavLst>
                                        <p:tav tm="0">
                                          <p:val>
                                            <p:strVal val="#ppt_y"/>
                                          </p:val>
                                        </p:tav>
                                        <p:tav tm="100000">
                                          <p:val>
                                            <p:strVal val="#ppt_y"/>
                                          </p:val>
                                        </p:tav>
                                      </p:tavLst>
                                    </p:anim>
                                  </p:childTnLst>
                                </p:cTn>
                              </p:par>
                              <p:par>
                                <p:cTn id="45" presetID="14" presetClass="entr" presetSubtype="1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randombar(horizontal)">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animBg="1"/>
      <p:bldP spid="17" grpId="0"/>
      <p:bldP spid="18" grpId="0" animBg="1"/>
      <p:bldP spid="19" grpId="0" animBg="1"/>
      <p:bldP spid="20" grpId="0"/>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34DDCFC-27DA-BE94-5C17-3C034C699FCD}"/>
              </a:ext>
            </a:extLst>
          </p:cNvPr>
          <p:cNvSpPr/>
          <p:nvPr/>
        </p:nvSpPr>
        <p:spPr>
          <a:xfrm>
            <a:off x="266217" y="141790"/>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4">
            <a:extLst>
              <a:ext uri="{FF2B5EF4-FFF2-40B4-BE49-F238E27FC236}">
                <a16:creationId xmlns:a16="http://schemas.microsoft.com/office/drawing/2014/main" id="{731210FD-E815-B1B6-5209-A8E693EF2BF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21932">
            <a:off x="118310" y="75833"/>
            <a:ext cx="1247553" cy="943462"/>
          </a:xfrm>
          <a:prstGeom prst="rect">
            <a:avLst/>
          </a:prstGeom>
        </p:spPr>
      </p:pic>
      <p:sp>
        <p:nvSpPr>
          <p:cNvPr id="6" name="Freeform 4">
            <a:extLst>
              <a:ext uri="{FF2B5EF4-FFF2-40B4-BE49-F238E27FC236}">
                <a16:creationId xmlns:a16="http://schemas.microsoft.com/office/drawing/2014/main" id="{FFA9803B-64A4-9074-E247-46A55A2B0EAD}"/>
              </a:ext>
            </a:extLst>
          </p:cNvPr>
          <p:cNvSpPr/>
          <p:nvPr/>
        </p:nvSpPr>
        <p:spPr>
          <a:xfrm>
            <a:off x="11224332" y="501844"/>
            <a:ext cx="530788" cy="421734"/>
          </a:xfrm>
          <a:custGeom>
            <a:avLst/>
            <a:gdLst/>
            <a:ahLst/>
            <a:cxnLst/>
            <a:rect l="l" t="t" r="r" b="b"/>
            <a:pathLst>
              <a:path w="1162004" h="1162004">
                <a:moveTo>
                  <a:pt x="0" y="0"/>
                </a:moveTo>
                <a:lnTo>
                  <a:pt x="1162004" y="0"/>
                </a:lnTo>
                <a:lnTo>
                  <a:pt x="1162004" y="1162004"/>
                </a:lnTo>
                <a:lnTo>
                  <a:pt x="0" y="11620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8" name="Group 7">
            <a:extLst>
              <a:ext uri="{FF2B5EF4-FFF2-40B4-BE49-F238E27FC236}">
                <a16:creationId xmlns:a16="http://schemas.microsoft.com/office/drawing/2014/main" id="{F626972E-0BA7-69B8-36B2-7C447FAC0B0B}"/>
              </a:ext>
            </a:extLst>
          </p:cNvPr>
          <p:cNvGrpSpPr/>
          <p:nvPr/>
        </p:nvGrpSpPr>
        <p:grpSpPr>
          <a:xfrm>
            <a:off x="408689" y="1320662"/>
            <a:ext cx="4654941" cy="3514293"/>
            <a:chOff x="349409" y="1511468"/>
            <a:chExt cx="3028734" cy="2991369"/>
          </a:xfrm>
        </p:grpSpPr>
        <p:sp>
          <p:nvSpPr>
            <p:cNvPr id="9" name="Rectangle 8">
              <a:extLst>
                <a:ext uri="{FF2B5EF4-FFF2-40B4-BE49-F238E27FC236}">
                  <a16:creationId xmlns:a16="http://schemas.microsoft.com/office/drawing/2014/main" id="{FA2F406C-375C-840C-9A03-555A4840436D}"/>
                </a:ext>
              </a:extLst>
            </p:cNvPr>
            <p:cNvSpPr/>
            <p:nvPr/>
          </p:nvSpPr>
          <p:spPr>
            <a:xfrm>
              <a:off x="349409" y="1511468"/>
              <a:ext cx="3028734" cy="2991369"/>
            </a:xfrm>
            <a:prstGeom prst="rect">
              <a:avLst/>
            </a:prstGeom>
            <a:solidFill>
              <a:schemeClr val="accent1">
                <a:lumMod val="20000"/>
                <a:lumOff val="80000"/>
              </a:schemeClr>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txBody>
            <a:bodyPr/>
            <a:lstStyle/>
            <a:p>
              <a:endParaRPr lang="en-US" sz="2600">
                <a:latin typeface="Times New Roman" panose="02020603050405020304" pitchFamily="18" charset="0"/>
                <a:cs typeface="Times New Roman" panose="02020603050405020304" pitchFamily="18" charset="0"/>
              </a:endParaRPr>
            </a:p>
          </p:txBody>
        </p:sp>
        <p:grpSp>
          <p:nvGrpSpPr>
            <p:cNvPr id="10" name="Group 9">
              <a:extLst>
                <a:ext uri="{FF2B5EF4-FFF2-40B4-BE49-F238E27FC236}">
                  <a16:creationId xmlns:a16="http://schemas.microsoft.com/office/drawing/2014/main" id="{35295191-F023-4A8B-9FDF-AD508D3DB421}"/>
                </a:ext>
              </a:extLst>
            </p:cNvPr>
            <p:cNvGrpSpPr/>
            <p:nvPr/>
          </p:nvGrpSpPr>
          <p:grpSpPr>
            <a:xfrm>
              <a:off x="420711" y="1652317"/>
              <a:ext cx="2876267" cy="2647625"/>
              <a:chOff x="420711" y="1652317"/>
              <a:chExt cx="2876267" cy="2647625"/>
            </a:xfrm>
          </p:grpSpPr>
          <p:sp>
            <p:nvSpPr>
              <p:cNvPr id="11" name="Rectangle 10">
                <a:extLst>
                  <a:ext uri="{FF2B5EF4-FFF2-40B4-BE49-F238E27FC236}">
                    <a16:creationId xmlns:a16="http://schemas.microsoft.com/office/drawing/2014/main" id="{68F88D31-2CA5-EFFD-9660-404F667924BE}"/>
                  </a:ext>
                </a:extLst>
              </p:cNvPr>
              <p:cNvSpPr/>
              <p:nvPr/>
            </p:nvSpPr>
            <p:spPr>
              <a:xfrm>
                <a:off x="420711" y="1652317"/>
                <a:ext cx="2876267" cy="2647625"/>
              </a:xfrm>
              <a:prstGeom prst="rect">
                <a:avLst/>
              </a:prstGeom>
              <a:solidFill>
                <a:schemeClr val="bg1"/>
              </a:solidFill>
              <a:ln>
                <a:noFill/>
              </a:ln>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600" b="1">
                  <a:solidFill>
                    <a:srgbClr val="002060"/>
                  </a:solidFill>
                  <a:latin typeface="Times New Roman" panose="02020603050405020304" pitchFamily="18" charset="0"/>
                  <a:cs typeface="Times New Roman" pitchFamily="18" charset="0"/>
                </a:endParaRPr>
              </a:p>
            </p:txBody>
          </p:sp>
          <p:sp>
            <p:nvSpPr>
              <p:cNvPr id="12" name="Rectangle 11">
                <a:extLst>
                  <a:ext uri="{FF2B5EF4-FFF2-40B4-BE49-F238E27FC236}">
                    <a16:creationId xmlns:a16="http://schemas.microsoft.com/office/drawing/2014/main" id="{01D45E05-24F6-8930-7FD7-38D7980F7B11}"/>
                  </a:ext>
                </a:extLst>
              </p:cNvPr>
              <p:cNvSpPr/>
              <p:nvPr/>
            </p:nvSpPr>
            <p:spPr>
              <a:xfrm>
                <a:off x="535353" y="1729731"/>
                <a:ext cx="2622290" cy="528271"/>
              </a:xfrm>
              <a:prstGeom prst="rect">
                <a:avLst/>
              </a:prstGeom>
            </p:spPr>
            <p:txBody>
              <a:bodyPr wrap="square">
                <a:spAutoFit/>
              </a:bodyPr>
              <a:lstStyle/>
              <a:p>
                <a:pPr algn="just">
                  <a:lnSpc>
                    <a:spcPct val="150000"/>
                  </a:lnSpc>
                </a:pPr>
                <a:endParaRPr lang="en-US" sz="2600" b="1">
                  <a:solidFill>
                    <a:srgbClr val="002060"/>
                  </a:solidFill>
                  <a:latin typeface="Times New Roman" panose="02020603050405020304" pitchFamily="18" charset="0"/>
                  <a:cs typeface="Times New Roman" pitchFamily="18" charset="0"/>
                </a:endParaRPr>
              </a:p>
            </p:txBody>
          </p:sp>
        </p:grpSp>
      </p:grpSp>
      <p:sp>
        <p:nvSpPr>
          <p:cNvPr id="22" name="Rectangle 21">
            <a:extLst>
              <a:ext uri="{FF2B5EF4-FFF2-40B4-BE49-F238E27FC236}">
                <a16:creationId xmlns:a16="http://schemas.microsoft.com/office/drawing/2014/main" id="{F8409122-34DB-ABDC-615B-1C26BD236DC4}"/>
              </a:ext>
            </a:extLst>
          </p:cNvPr>
          <p:cNvSpPr/>
          <p:nvPr/>
        </p:nvSpPr>
        <p:spPr>
          <a:xfrm>
            <a:off x="518275" y="1577080"/>
            <a:ext cx="4449877" cy="1692771"/>
          </a:xfrm>
          <a:prstGeom prst="rect">
            <a:avLst/>
          </a:prstGeom>
        </p:spPr>
        <p:txBody>
          <a:bodyPr wrap="square">
            <a:spAutoFit/>
          </a:bodyPr>
          <a:lstStyle/>
          <a:p>
            <a:pPr algn="just"/>
            <a:r>
              <a:rPr lang="vi-VN" sz="2600" b="1">
                <a:solidFill>
                  <a:srgbClr val="002060"/>
                </a:solidFill>
                <a:latin typeface="Times New Roman" panose="02020603050405020304" pitchFamily="18" charset="0"/>
                <a:cs typeface="Times New Roman" pitchFamily="18" charset="0"/>
              </a:rPr>
              <a:t>Các nhóm lần lượt trình bày nội dung mà nhóm mình đã thiết kế để đánh dấu sự kiện trưởng thành theo trình tự:</a:t>
            </a:r>
            <a:endParaRPr lang="vi-VN" sz="2600" b="1" dirty="0">
              <a:solidFill>
                <a:srgbClr val="002060"/>
              </a:solidFill>
              <a:latin typeface="Times New Roman" pitchFamily="18" charset="0"/>
              <a:cs typeface="Times New Roman" pitchFamily="18" charset="0"/>
            </a:endParaRPr>
          </a:p>
        </p:txBody>
      </p:sp>
      <p:pic>
        <p:nvPicPr>
          <p:cNvPr id="34" name="Picture 9">
            <a:extLst>
              <a:ext uri="{FF2B5EF4-FFF2-40B4-BE49-F238E27FC236}">
                <a16:creationId xmlns:a16="http://schemas.microsoft.com/office/drawing/2014/main" id="{5A8E29FE-FA2B-4FAD-3518-22E58F127B1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82968" y="3431763"/>
            <a:ext cx="2977606" cy="3137325"/>
          </a:xfrm>
          <a:prstGeom prst="rect">
            <a:avLst/>
          </a:prstGeom>
        </p:spPr>
      </p:pic>
      <p:sp>
        <p:nvSpPr>
          <p:cNvPr id="54" name="Rectangle 53">
            <a:extLst>
              <a:ext uri="{FF2B5EF4-FFF2-40B4-BE49-F238E27FC236}">
                <a16:creationId xmlns:a16="http://schemas.microsoft.com/office/drawing/2014/main" id="{3A0324DE-19B6-BF35-668E-8E8A78C78BCD}"/>
              </a:ext>
            </a:extLst>
          </p:cNvPr>
          <p:cNvSpPr/>
          <p:nvPr/>
        </p:nvSpPr>
        <p:spPr>
          <a:xfrm>
            <a:off x="5115081" y="1283632"/>
            <a:ext cx="6683097" cy="3785652"/>
          </a:xfrm>
          <a:prstGeom prst="rect">
            <a:avLst/>
          </a:prstGeom>
          <a:noFill/>
        </p:spPr>
        <p:txBody>
          <a:bodyPr wrap="square">
            <a:spAutoFit/>
          </a:bodyPr>
          <a:lstStyle/>
          <a:p>
            <a:pPr marL="514350" indent="-514350" algn="just">
              <a:buFont typeface="+mj-lt"/>
              <a:buAutoNum type="arabicPeriod"/>
            </a:pPr>
            <a:r>
              <a:rPr lang="vi-VN" sz="3000" b="1">
                <a:solidFill>
                  <a:srgbClr val="C00000"/>
                </a:solidFill>
                <a:latin typeface="Times New Roman" pitchFamily="18" charset="0"/>
                <a:cs typeface="Times New Roman" pitchFamily="18" charset="0"/>
              </a:rPr>
              <a:t>Lời dẫn vào phần nội dung của từng nhóm.</a:t>
            </a:r>
          </a:p>
          <a:p>
            <a:pPr marL="514350" indent="-514350" algn="just">
              <a:buFont typeface="+mj-lt"/>
              <a:buAutoNum type="arabicPeriod"/>
            </a:pPr>
            <a:r>
              <a:rPr lang="vi-VN" sz="3000" b="1">
                <a:solidFill>
                  <a:srgbClr val="C00000"/>
                </a:solidFill>
                <a:latin typeface="Times New Roman" pitchFamily="18" charset="0"/>
                <a:cs typeface="Times New Roman" pitchFamily="18" charset="0"/>
              </a:rPr>
              <a:t>Tổ chức sự kiện. </a:t>
            </a:r>
          </a:p>
          <a:p>
            <a:pPr marL="514350" indent="-514350" algn="just">
              <a:buFont typeface="+mj-lt"/>
              <a:buAutoNum type="arabicPeriod"/>
            </a:pPr>
            <a:r>
              <a:rPr lang="vi-VN" sz="3000" b="1">
                <a:solidFill>
                  <a:srgbClr val="C00000"/>
                </a:solidFill>
                <a:latin typeface="Times New Roman" pitchFamily="18" charset="0"/>
                <a:cs typeface="Times New Roman" pitchFamily="18" charset="0"/>
              </a:rPr>
              <a:t>Lồng ghép chia sẻ về những việc cần làm khi mình đã trưởng thành. </a:t>
            </a:r>
          </a:p>
          <a:p>
            <a:pPr marL="514350" indent="-514350" algn="just">
              <a:buFont typeface="+mj-lt"/>
              <a:buAutoNum type="arabicPeriod"/>
            </a:pPr>
            <a:r>
              <a:rPr lang="vi-VN" sz="3000" b="1">
                <a:solidFill>
                  <a:srgbClr val="C00000"/>
                </a:solidFill>
                <a:latin typeface="Times New Roman" pitchFamily="18" charset="0"/>
                <a:cs typeface="Times New Roman" pitchFamily="18" charset="0"/>
              </a:rPr>
              <a:t>Các thành viên trong nhóm cùng hợp tác với nhau tổ chức sự kiện.</a:t>
            </a:r>
          </a:p>
          <a:p>
            <a:pPr marL="514350" indent="-514350" algn="just">
              <a:buFont typeface="+mj-lt"/>
              <a:buAutoNum type="arabicPeriod"/>
            </a:pPr>
            <a:r>
              <a:rPr lang="vi-VN" sz="3000" b="1">
                <a:solidFill>
                  <a:srgbClr val="C00000"/>
                </a:solidFill>
                <a:latin typeface="Times New Roman" pitchFamily="18" charset="0"/>
                <a:cs typeface="Times New Roman" pitchFamily="18" charset="0"/>
              </a:rPr>
              <a:t>Thời gian cho mỗi nhóm: 5 phút. </a:t>
            </a:r>
          </a:p>
        </p:txBody>
      </p:sp>
    </p:spTree>
    <p:extLst>
      <p:ext uri="{BB962C8B-B14F-4D97-AF65-F5344CB8AC3E}">
        <p14:creationId xmlns:p14="http://schemas.microsoft.com/office/powerpoint/2010/main" val="417542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14" presetClass="entr" presetSubtype="1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randombar(horizontal)">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wipe(down)">
                                      <p:cBhvr>
                                        <p:cTn id="20" dur="500"/>
                                        <p:tgtEl>
                                          <p:spTgt spid="5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4">
                                            <p:txEl>
                                              <p:pRg st="0" end="0"/>
                                            </p:txEl>
                                          </p:spTgt>
                                        </p:tgtEl>
                                        <p:attrNameLst>
                                          <p:attrName>style.visibility</p:attrName>
                                        </p:attrNameLst>
                                      </p:cBhvr>
                                      <p:to>
                                        <p:strVal val="visible"/>
                                      </p:to>
                                    </p:set>
                                    <p:animEffect transition="in" filter="wipe(down)">
                                      <p:cBhvr>
                                        <p:cTn id="25" dur="500"/>
                                        <p:tgtEl>
                                          <p:spTgt spid="5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54">
                                            <p:txEl>
                                              <p:pRg st="1" end="1"/>
                                            </p:txEl>
                                          </p:spTgt>
                                        </p:tgtEl>
                                        <p:attrNameLst>
                                          <p:attrName>style.visibility</p:attrName>
                                        </p:attrNameLst>
                                      </p:cBhvr>
                                      <p:to>
                                        <p:strVal val="visible"/>
                                      </p:to>
                                    </p:set>
                                    <p:animEffect transition="in" filter="wipe(down)">
                                      <p:cBhvr>
                                        <p:cTn id="30" dur="500"/>
                                        <p:tgtEl>
                                          <p:spTgt spid="5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54">
                                            <p:txEl>
                                              <p:pRg st="2" end="2"/>
                                            </p:txEl>
                                          </p:spTgt>
                                        </p:tgtEl>
                                        <p:attrNameLst>
                                          <p:attrName>style.visibility</p:attrName>
                                        </p:attrNameLst>
                                      </p:cBhvr>
                                      <p:to>
                                        <p:strVal val="visible"/>
                                      </p:to>
                                    </p:set>
                                    <p:animEffect transition="in" filter="wipe(down)">
                                      <p:cBhvr>
                                        <p:cTn id="35" dur="500"/>
                                        <p:tgtEl>
                                          <p:spTgt spid="5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54">
                                            <p:txEl>
                                              <p:pRg st="3" end="3"/>
                                            </p:txEl>
                                          </p:spTgt>
                                        </p:tgtEl>
                                        <p:attrNameLst>
                                          <p:attrName>style.visibility</p:attrName>
                                        </p:attrNameLst>
                                      </p:cBhvr>
                                      <p:to>
                                        <p:strVal val="visible"/>
                                      </p:to>
                                    </p:set>
                                    <p:animEffect transition="in" filter="wipe(down)">
                                      <p:cBhvr>
                                        <p:cTn id="40" dur="500"/>
                                        <p:tgtEl>
                                          <p:spTgt spid="54">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54">
                                            <p:txEl>
                                              <p:pRg st="4" end="4"/>
                                            </p:txEl>
                                          </p:spTgt>
                                        </p:tgtEl>
                                        <p:attrNameLst>
                                          <p:attrName>style.visibility</p:attrName>
                                        </p:attrNameLst>
                                      </p:cBhvr>
                                      <p:to>
                                        <p:strVal val="visible"/>
                                      </p:to>
                                    </p:set>
                                    <p:animEffect transition="in" filter="wipe(down)">
                                      <p:cBhvr>
                                        <p:cTn id="45" dur="500"/>
                                        <p:tgtEl>
                                          <p:spTgt spid="5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5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34DDCFC-27DA-BE94-5C17-3C034C699FCD}"/>
              </a:ext>
            </a:extLst>
          </p:cNvPr>
          <p:cNvSpPr/>
          <p:nvPr/>
        </p:nvSpPr>
        <p:spPr>
          <a:xfrm>
            <a:off x="266217" y="141790"/>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4">
            <a:extLst>
              <a:ext uri="{FF2B5EF4-FFF2-40B4-BE49-F238E27FC236}">
                <a16:creationId xmlns:a16="http://schemas.microsoft.com/office/drawing/2014/main" id="{731210FD-E815-B1B6-5209-A8E693EF2BF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21932">
            <a:off x="118310" y="75833"/>
            <a:ext cx="1247553" cy="943462"/>
          </a:xfrm>
          <a:prstGeom prst="rect">
            <a:avLst/>
          </a:prstGeom>
        </p:spPr>
      </p:pic>
      <p:sp>
        <p:nvSpPr>
          <p:cNvPr id="6" name="Freeform 4">
            <a:extLst>
              <a:ext uri="{FF2B5EF4-FFF2-40B4-BE49-F238E27FC236}">
                <a16:creationId xmlns:a16="http://schemas.microsoft.com/office/drawing/2014/main" id="{FFA9803B-64A4-9074-E247-46A55A2B0EAD}"/>
              </a:ext>
            </a:extLst>
          </p:cNvPr>
          <p:cNvSpPr/>
          <p:nvPr/>
        </p:nvSpPr>
        <p:spPr>
          <a:xfrm>
            <a:off x="10939852" y="486503"/>
            <a:ext cx="530788" cy="421734"/>
          </a:xfrm>
          <a:custGeom>
            <a:avLst/>
            <a:gdLst/>
            <a:ahLst/>
            <a:cxnLst/>
            <a:rect l="l" t="t" r="r" b="b"/>
            <a:pathLst>
              <a:path w="1162004" h="1162004">
                <a:moveTo>
                  <a:pt x="0" y="0"/>
                </a:moveTo>
                <a:lnTo>
                  <a:pt x="1162004" y="0"/>
                </a:lnTo>
                <a:lnTo>
                  <a:pt x="1162004" y="1162004"/>
                </a:lnTo>
                <a:lnTo>
                  <a:pt x="0" y="11620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4" name="Rectangle 13">
            <a:extLst>
              <a:ext uri="{FF2B5EF4-FFF2-40B4-BE49-F238E27FC236}">
                <a16:creationId xmlns:a16="http://schemas.microsoft.com/office/drawing/2014/main" id="{5E70E07F-6508-E869-6FB9-2A243FCDD540}"/>
              </a:ext>
            </a:extLst>
          </p:cNvPr>
          <p:cNvSpPr/>
          <p:nvPr/>
        </p:nvSpPr>
        <p:spPr>
          <a:xfrm>
            <a:off x="1559679" y="963542"/>
            <a:ext cx="10521717" cy="461665"/>
          </a:xfrm>
          <a:prstGeom prst="rect">
            <a:avLst/>
          </a:prstGeom>
          <a:noFill/>
        </p:spPr>
        <p:txBody>
          <a:bodyPr wrap="square">
            <a:spAutoFit/>
          </a:bodyPr>
          <a:lstStyle/>
          <a:p>
            <a:pPr algn="just"/>
            <a:r>
              <a:rPr lang="vi-VN" sz="2400" b="1">
                <a:solidFill>
                  <a:srgbClr val="C00000"/>
                </a:solidFill>
                <a:latin typeface="Cambria" pitchFamily="18" charset="0"/>
                <a:cs typeface="Times New Roman" pitchFamily="18" charset="0"/>
              </a:rPr>
              <a:t>Yêu cầu về nội dung: </a:t>
            </a:r>
            <a:r>
              <a:rPr lang="vi-VN" sz="2400" b="1">
                <a:solidFill>
                  <a:srgbClr val="002060"/>
                </a:solidFill>
                <a:latin typeface="Cambria" pitchFamily="18" charset="0"/>
                <a:cs typeface="Times New Roman" pitchFamily="18" charset="0"/>
              </a:rPr>
              <a:t>Đảm bảo thể hiện được ý nghĩa của sự kiện.</a:t>
            </a:r>
          </a:p>
        </p:txBody>
      </p:sp>
      <p:sp>
        <p:nvSpPr>
          <p:cNvPr id="15" name="Sun 14">
            <a:extLst>
              <a:ext uri="{FF2B5EF4-FFF2-40B4-BE49-F238E27FC236}">
                <a16:creationId xmlns:a16="http://schemas.microsoft.com/office/drawing/2014/main" id="{928BC9CB-BB10-8A81-5158-6AB0BCD53199}"/>
              </a:ext>
            </a:extLst>
          </p:cNvPr>
          <p:cNvSpPr/>
          <p:nvPr/>
        </p:nvSpPr>
        <p:spPr>
          <a:xfrm>
            <a:off x="933106" y="985078"/>
            <a:ext cx="571410" cy="504021"/>
          </a:xfrm>
          <a:prstGeom prst="sun">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latin typeface="Cambria" pitchFamily="18" charset="0"/>
            </a:endParaRPr>
          </a:p>
        </p:txBody>
      </p:sp>
      <p:sp>
        <p:nvSpPr>
          <p:cNvPr id="16" name="Rectangle 15">
            <a:extLst>
              <a:ext uri="{FF2B5EF4-FFF2-40B4-BE49-F238E27FC236}">
                <a16:creationId xmlns:a16="http://schemas.microsoft.com/office/drawing/2014/main" id="{1201F58B-6721-7EF6-56A0-E700DF9A263D}"/>
              </a:ext>
            </a:extLst>
          </p:cNvPr>
          <p:cNvSpPr/>
          <p:nvPr/>
        </p:nvSpPr>
        <p:spPr>
          <a:xfrm>
            <a:off x="1534472" y="1761581"/>
            <a:ext cx="10546924" cy="461665"/>
          </a:xfrm>
          <a:prstGeom prst="rect">
            <a:avLst/>
          </a:prstGeom>
          <a:noFill/>
        </p:spPr>
        <p:txBody>
          <a:bodyPr wrap="square">
            <a:spAutoFit/>
          </a:bodyPr>
          <a:lstStyle/>
          <a:p>
            <a:pPr algn="just"/>
            <a:r>
              <a:rPr lang="vi-VN" sz="2400" b="1">
                <a:solidFill>
                  <a:srgbClr val="C00000"/>
                </a:solidFill>
                <a:latin typeface="Cambria" pitchFamily="18" charset="0"/>
                <a:cs typeface="Times New Roman" pitchFamily="18" charset="0"/>
              </a:rPr>
              <a:t>Yêu cầu về hình thức: </a:t>
            </a:r>
            <a:r>
              <a:rPr lang="vi-VN" sz="2400" b="1">
                <a:solidFill>
                  <a:srgbClr val="002060"/>
                </a:solidFill>
                <a:latin typeface="Cambria" pitchFamily="18" charset="0"/>
                <a:cs typeface="Times New Roman" pitchFamily="18" charset="0"/>
              </a:rPr>
              <a:t>Phù hợp với các thành viên trong nhóm.</a:t>
            </a:r>
            <a:endParaRPr lang="en-US" sz="2400" b="1">
              <a:solidFill>
                <a:srgbClr val="002060"/>
              </a:solidFill>
              <a:latin typeface="Cambria" pitchFamily="18" charset="0"/>
              <a:cs typeface="Times New Roman" pitchFamily="18" charset="0"/>
            </a:endParaRPr>
          </a:p>
        </p:txBody>
      </p:sp>
      <p:sp>
        <p:nvSpPr>
          <p:cNvPr id="17" name="Sun 16">
            <a:extLst>
              <a:ext uri="{FF2B5EF4-FFF2-40B4-BE49-F238E27FC236}">
                <a16:creationId xmlns:a16="http://schemas.microsoft.com/office/drawing/2014/main" id="{E1E144E7-F7AC-3C5F-FAAE-86E0EA191431}"/>
              </a:ext>
            </a:extLst>
          </p:cNvPr>
          <p:cNvSpPr/>
          <p:nvPr/>
        </p:nvSpPr>
        <p:spPr>
          <a:xfrm>
            <a:off x="948549" y="1762679"/>
            <a:ext cx="571410" cy="504021"/>
          </a:xfrm>
          <a:prstGeom prst="sun">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latin typeface="Cambria" pitchFamily="18" charset="0"/>
            </a:endParaRPr>
          </a:p>
        </p:txBody>
      </p:sp>
      <p:sp>
        <p:nvSpPr>
          <p:cNvPr id="20" name="Rounded Rectangle 4">
            <a:extLst>
              <a:ext uri="{FF2B5EF4-FFF2-40B4-BE49-F238E27FC236}">
                <a16:creationId xmlns:a16="http://schemas.microsoft.com/office/drawing/2014/main" id="{E14C37C7-362C-13A3-7967-66A14D30A985}"/>
              </a:ext>
            </a:extLst>
          </p:cNvPr>
          <p:cNvSpPr/>
          <p:nvPr/>
        </p:nvSpPr>
        <p:spPr>
          <a:xfrm>
            <a:off x="4633955" y="2630329"/>
            <a:ext cx="4956089" cy="701997"/>
          </a:xfrm>
          <a:prstGeom prst="roundRect">
            <a:avLst>
              <a:gd name="adj" fmla="val 30702"/>
            </a:avLst>
          </a:prstGeom>
          <a:solidFill>
            <a:schemeClr val="bg1"/>
          </a:solidFill>
          <a:ln w="9525">
            <a:solidFill>
              <a:srgbClr val="CC3300"/>
            </a:solidFill>
            <a:prstDash val="sysDash"/>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a:solidFill>
                  <a:srgbClr val="FF0000"/>
                </a:solidFill>
                <a:latin typeface="Cambria" pitchFamily="18" charset="0"/>
                <a:cs typeface="Times New Roman" pitchFamily="18" charset="0"/>
              </a:rPr>
              <a:t>TIÊU CHÍ ĐÁNH GIÁ</a:t>
            </a:r>
            <a:endParaRPr lang="en-US" sz="2600" b="1">
              <a:ln w="10541" cmpd="sng">
                <a:solidFill>
                  <a:schemeClr val="accent1">
                    <a:shade val="88000"/>
                    <a:satMod val="110000"/>
                  </a:schemeClr>
                </a:solidFill>
                <a:prstDash val="solid"/>
              </a:ln>
              <a:solidFill>
                <a:srgbClr val="FF0000"/>
              </a:solidFill>
              <a:latin typeface="Cambria" pitchFamily="18" charset="0"/>
              <a:ea typeface="Tahoma" pitchFamily="34" charset="0"/>
              <a:cs typeface="Times New Roman" pitchFamily="18" charset="0"/>
            </a:endParaRPr>
          </a:p>
        </p:txBody>
      </p:sp>
      <p:sp>
        <p:nvSpPr>
          <p:cNvPr id="23" name="Rectangle 22">
            <a:extLst>
              <a:ext uri="{FF2B5EF4-FFF2-40B4-BE49-F238E27FC236}">
                <a16:creationId xmlns:a16="http://schemas.microsoft.com/office/drawing/2014/main" id="{5AFA4F70-D4EA-F142-5DC2-429C43F4E11A}"/>
              </a:ext>
            </a:extLst>
          </p:cNvPr>
          <p:cNvSpPr/>
          <p:nvPr/>
        </p:nvSpPr>
        <p:spPr>
          <a:xfrm>
            <a:off x="3974646" y="3550681"/>
            <a:ext cx="6683097" cy="2086853"/>
          </a:xfrm>
          <a:prstGeom prst="rect">
            <a:avLst/>
          </a:prstGeom>
          <a:noFill/>
        </p:spPr>
        <p:txBody>
          <a:bodyPr wrap="square">
            <a:spAutoFit/>
          </a:bodyPr>
          <a:lstStyle/>
          <a:p>
            <a:pPr marL="514350" indent="-514350" algn="just">
              <a:lnSpc>
                <a:spcPct val="150000"/>
              </a:lnSpc>
              <a:buFont typeface="+mj-lt"/>
              <a:buAutoNum type="arabicPeriod"/>
            </a:pPr>
            <a:r>
              <a:rPr lang="vi-VN" sz="3000" b="1">
                <a:solidFill>
                  <a:srgbClr val="0070C0"/>
                </a:solidFill>
                <a:latin typeface="Times New Roman" pitchFamily="18" charset="0"/>
                <a:cs typeface="Times New Roman" pitchFamily="18" charset="0"/>
              </a:rPr>
              <a:t>Đảm bảo nội dung</a:t>
            </a:r>
          </a:p>
          <a:p>
            <a:pPr marL="514350" indent="-514350" algn="just">
              <a:lnSpc>
                <a:spcPct val="150000"/>
              </a:lnSpc>
              <a:buFont typeface="+mj-lt"/>
              <a:buAutoNum type="arabicPeriod"/>
            </a:pPr>
            <a:r>
              <a:rPr lang="vi-VN" sz="3000" b="1">
                <a:solidFill>
                  <a:srgbClr val="0070C0"/>
                </a:solidFill>
                <a:latin typeface="Times New Roman" pitchFamily="18" charset="0"/>
                <a:cs typeface="Times New Roman" pitchFamily="18" charset="0"/>
              </a:rPr>
              <a:t>Hình thức hấp dẫn, phù hợp</a:t>
            </a:r>
          </a:p>
          <a:p>
            <a:pPr marL="514350" indent="-514350" algn="just">
              <a:lnSpc>
                <a:spcPct val="150000"/>
              </a:lnSpc>
              <a:buFont typeface="+mj-lt"/>
              <a:buAutoNum type="arabicPeriod"/>
            </a:pPr>
            <a:r>
              <a:rPr lang="vi-VN" sz="3000" b="1">
                <a:solidFill>
                  <a:srgbClr val="0070C0"/>
                </a:solidFill>
                <a:latin typeface="Times New Roman" pitchFamily="18" charset="0"/>
                <a:cs typeface="Times New Roman" pitchFamily="18" charset="0"/>
              </a:rPr>
              <a:t>Đảm bảo thời gian quy định</a:t>
            </a:r>
          </a:p>
        </p:txBody>
      </p:sp>
      <p:pic>
        <p:nvPicPr>
          <p:cNvPr id="24" name="Picture 23">
            <a:extLst>
              <a:ext uri="{FF2B5EF4-FFF2-40B4-BE49-F238E27FC236}">
                <a16:creationId xmlns:a16="http://schemas.microsoft.com/office/drawing/2014/main" id="{D31D0FAB-364B-D986-B726-B03119680F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59235" y="2717492"/>
            <a:ext cx="2615411" cy="3548180"/>
          </a:xfrm>
          <a:prstGeom prst="rect">
            <a:avLst/>
          </a:prstGeom>
        </p:spPr>
      </p:pic>
    </p:spTree>
    <p:extLst>
      <p:ext uri="{BB962C8B-B14F-4D97-AF65-F5344CB8AC3E}">
        <p14:creationId xmlns:p14="http://schemas.microsoft.com/office/powerpoint/2010/main" val="60198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ircle(in)">
                                      <p:cBhvr>
                                        <p:cTn id="10" dur="2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3">
                                            <p:txEl>
                                              <p:pRg st="0" end="0"/>
                                            </p:txEl>
                                          </p:spTgt>
                                        </p:tgtEl>
                                        <p:attrNameLst>
                                          <p:attrName>style.visibility</p:attrName>
                                        </p:attrNameLst>
                                      </p:cBhvr>
                                      <p:to>
                                        <p:strVal val="visible"/>
                                      </p:to>
                                    </p:set>
                                    <p:animEffect transition="in" filter="wipe(down)">
                                      <p:cBhvr>
                                        <p:cTn id="33" dur="500"/>
                                        <p:tgtEl>
                                          <p:spTgt spid="2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3">
                                            <p:txEl>
                                              <p:pRg st="1" end="1"/>
                                            </p:txEl>
                                          </p:spTgt>
                                        </p:tgtEl>
                                        <p:attrNameLst>
                                          <p:attrName>style.visibility</p:attrName>
                                        </p:attrNameLst>
                                      </p:cBhvr>
                                      <p:to>
                                        <p:strVal val="visible"/>
                                      </p:to>
                                    </p:set>
                                    <p:animEffect transition="in" filter="wipe(down)">
                                      <p:cBhvr>
                                        <p:cTn id="38" dur="500"/>
                                        <p:tgtEl>
                                          <p:spTgt spid="23">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3">
                                            <p:txEl>
                                              <p:pRg st="2" end="2"/>
                                            </p:txEl>
                                          </p:spTgt>
                                        </p:tgtEl>
                                        <p:attrNameLst>
                                          <p:attrName>style.visibility</p:attrName>
                                        </p:attrNameLst>
                                      </p:cBhvr>
                                      <p:to>
                                        <p:strVal val="visible"/>
                                      </p:to>
                                    </p:set>
                                    <p:animEffect transition="in" filter="wipe(down)">
                                      <p:cBhvr>
                                        <p:cTn id="43"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20" grpId="0" animBg="1"/>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black background with a black border and a black background with a black border and a black background with a black border and a black background with a black border and a yellow and green border with&#10;&#10;Description automatically generated with medium confidence">
            <a:extLst>
              <a:ext uri="{FF2B5EF4-FFF2-40B4-BE49-F238E27FC236}">
                <a16:creationId xmlns:a16="http://schemas.microsoft.com/office/drawing/2014/main" id="{664A913C-ABE3-CB7D-7DD9-9BC1BC815734}"/>
              </a:ext>
            </a:extLst>
          </p:cNvPr>
          <p:cNvPicPr>
            <a:picLocks noChangeAspect="1"/>
          </p:cNvPicPr>
          <p:nvPr/>
        </p:nvPicPr>
        <p:blipFill>
          <a:blip r:embed="rId2"/>
          <a:stretch>
            <a:fillRect/>
          </a:stretch>
        </p:blipFill>
        <p:spPr>
          <a:xfrm>
            <a:off x="-595344" y="-74770"/>
            <a:ext cx="13092144" cy="6932770"/>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FB1CB3C-26CF-2A2C-F897-682BF60F6973}"/>
              </a:ext>
            </a:extLst>
          </p:cNvPr>
          <p:cNvSpPr/>
          <p:nvPr/>
        </p:nvSpPr>
        <p:spPr>
          <a:xfrm>
            <a:off x="3439757" y="1772939"/>
            <a:ext cx="4871508" cy="85654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4000" b="1" i="1">
                <a:solidFill>
                  <a:srgbClr val="C00000"/>
                </a:solidFill>
                <a:latin typeface="Cambria" pitchFamily="18" charset="0"/>
                <a:cs typeface="Times New Roman" pitchFamily="18" charset="0"/>
              </a:rPr>
              <a:t>NHIỆM VỤ 8</a:t>
            </a:r>
            <a:endParaRPr lang="vi-VN" sz="4000" b="1" i="1">
              <a:solidFill>
                <a:srgbClr val="C00000"/>
              </a:solidFill>
              <a:latin typeface="Cambria" pitchFamily="18" charset="0"/>
              <a:cs typeface="Times New Roman" pitchFamily="18" charset="0"/>
            </a:endParaRPr>
          </a:p>
        </p:txBody>
      </p:sp>
      <p:sp>
        <p:nvSpPr>
          <p:cNvPr id="4" name="Rectangle 3">
            <a:extLst>
              <a:ext uri="{FF2B5EF4-FFF2-40B4-BE49-F238E27FC236}">
                <a16:creationId xmlns:a16="http://schemas.microsoft.com/office/drawing/2014/main" id="{2E14BE4C-3DCB-E2CF-9FE2-28F46EE7C540}"/>
              </a:ext>
            </a:extLst>
          </p:cNvPr>
          <p:cNvSpPr/>
          <p:nvPr/>
        </p:nvSpPr>
        <p:spPr>
          <a:xfrm>
            <a:off x="3294485" y="2824622"/>
            <a:ext cx="5312486" cy="85654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4500" b="1">
                <a:solidFill>
                  <a:schemeClr val="tx1">
                    <a:lumMod val="95000"/>
                    <a:lumOff val="5000"/>
                  </a:schemeClr>
                </a:solidFill>
                <a:latin typeface="Cambria" pitchFamily="18" charset="0"/>
                <a:cs typeface="Times New Roman" pitchFamily="18" charset="0"/>
              </a:rPr>
              <a:t>Tự đánh giá</a:t>
            </a:r>
            <a:endParaRPr lang="vi-VN" sz="4500" b="1">
              <a:solidFill>
                <a:schemeClr val="tx1">
                  <a:lumMod val="95000"/>
                  <a:lumOff val="5000"/>
                </a:schemeClr>
              </a:solidFill>
              <a:latin typeface="Cambria" pitchFamily="18" charset="0"/>
              <a:cs typeface="Times New Roman" pitchFamily="18" charset="0"/>
            </a:endParaRPr>
          </a:p>
        </p:txBody>
      </p:sp>
      <p:pic>
        <p:nvPicPr>
          <p:cNvPr id="6" name="Picture 5" descr="A cartoon target with arms and arms&#10;&#10;Description automatically generated">
            <a:extLst>
              <a:ext uri="{FF2B5EF4-FFF2-40B4-BE49-F238E27FC236}">
                <a16:creationId xmlns:a16="http://schemas.microsoft.com/office/drawing/2014/main" id="{64F9A5A0-EC27-DD3B-BA77-9471BFB5B1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4252" y="3981801"/>
            <a:ext cx="2563495" cy="2255876"/>
          </a:xfrm>
          <a:prstGeom prst="rect">
            <a:avLst/>
          </a:prstGeom>
        </p:spPr>
      </p:pic>
    </p:spTree>
    <p:extLst>
      <p:ext uri="{BB962C8B-B14F-4D97-AF65-F5344CB8AC3E}">
        <p14:creationId xmlns:p14="http://schemas.microsoft.com/office/powerpoint/2010/main" val="2075886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34DDCFC-27DA-BE94-5C17-3C034C699FCD}"/>
              </a:ext>
            </a:extLst>
          </p:cNvPr>
          <p:cNvSpPr/>
          <p:nvPr/>
        </p:nvSpPr>
        <p:spPr>
          <a:xfrm>
            <a:off x="266217" y="141790"/>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4">
            <a:extLst>
              <a:ext uri="{FF2B5EF4-FFF2-40B4-BE49-F238E27FC236}">
                <a16:creationId xmlns:a16="http://schemas.microsoft.com/office/drawing/2014/main" id="{731210FD-E815-B1B6-5209-A8E693EF2BF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21932">
            <a:off x="118310" y="75833"/>
            <a:ext cx="1247553" cy="943462"/>
          </a:xfrm>
          <a:prstGeom prst="rect">
            <a:avLst/>
          </a:prstGeom>
        </p:spPr>
      </p:pic>
      <p:sp>
        <p:nvSpPr>
          <p:cNvPr id="6" name="Freeform 4">
            <a:extLst>
              <a:ext uri="{FF2B5EF4-FFF2-40B4-BE49-F238E27FC236}">
                <a16:creationId xmlns:a16="http://schemas.microsoft.com/office/drawing/2014/main" id="{FFA9803B-64A4-9074-E247-46A55A2B0EAD}"/>
              </a:ext>
            </a:extLst>
          </p:cNvPr>
          <p:cNvSpPr/>
          <p:nvPr/>
        </p:nvSpPr>
        <p:spPr>
          <a:xfrm>
            <a:off x="11224332" y="501844"/>
            <a:ext cx="530788" cy="421734"/>
          </a:xfrm>
          <a:custGeom>
            <a:avLst/>
            <a:gdLst/>
            <a:ahLst/>
            <a:cxnLst/>
            <a:rect l="l" t="t" r="r" b="b"/>
            <a:pathLst>
              <a:path w="1162004" h="1162004">
                <a:moveTo>
                  <a:pt x="0" y="0"/>
                </a:moveTo>
                <a:lnTo>
                  <a:pt x="1162004" y="0"/>
                </a:lnTo>
                <a:lnTo>
                  <a:pt x="1162004" y="1162004"/>
                </a:lnTo>
                <a:lnTo>
                  <a:pt x="0" y="11620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 name="Speech Bubble: Rectangle with Corners Rounded 1">
            <a:extLst>
              <a:ext uri="{FF2B5EF4-FFF2-40B4-BE49-F238E27FC236}">
                <a16:creationId xmlns:a16="http://schemas.microsoft.com/office/drawing/2014/main" id="{5188D232-2663-24CF-233F-32D181DB0F90}"/>
              </a:ext>
            </a:extLst>
          </p:cNvPr>
          <p:cNvSpPr/>
          <p:nvPr/>
        </p:nvSpPr>
        <p:spPr>
          <a:xfrm>
            <a:off x="3932072" y="1122701"/>
            <a:ext cx="7213599" cy="1917634"/>
          </a:xfrm>
          <a:prstGeom prst="wedgeRoundRectCallout">
            <a:avLst>
              <a:gd name="adj1" fmla="val -57001"/>
              <a:gd name="adj2" fmla="val 54968"/>
              <a:gd name="adj3" fmla="val 16667"/>
            </a:avLst>
          </a:prstGeom>
          <a:solidFill>
            <a:schemeClr val="bg1"/>
          </a:solid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i="1">
                <a:solidFill>
                  <a:srgbClr val="002060"/>
                </a:solidFill>
                <a:latin typeface="Cambria" pitchFamily="18" charset="0"/>
                <a:cs typeface="Arial" panose="020B0604020202020204" pitchFamily="34" charset="0"/>
              </a:rPr>
              <a:t>Khi trải nghiệm các hoạt động học tập trong chủ đề, em gặp phải khó khăn và thuận lợi gì?</a:t>
            </a:r>
          </a:p>
        </p:txBody>
      </p:sp>
      <p:sp>
        <p:nvSpPr>
          <p:cNvPr id="4" name="Speech Bubble: Rectangle with Corners Rounded 9">
            <a:extLst>
              <a:ext uri="{FF2B5EF4-FFF2-40B4-BE49-F238E27FC236}">
                <a16:creationId xmlns:a16="http://schemas.microsoft.com/office/drawing/2014/main" id="{A00F3665-F362-5008-7BBE-72535409FF08}"/>
              </a:ext>
            </a:extLst>
          </p:cNvPr>
          <p:cNvSpPr/>
          <p:nvPr/>
        </p:nvSpPr>
        <p:spPr>
          <a:xfrm>
            <a:off x="3932073" y="3513281"/>
            <a:ext cx="7213599" cy="1999907"/>
          </a:xfrm>
          <a:prstGeom prst="wedgeRoundRectCallout">
            <a:avLst>
              <a:gd name="adj1" fmla="val -53708"/>
              <a:gd name="adj2" fmla="val -43883"/>
              <a:gd name="adj3" fmla="val 16667"/>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i="1">
                <a:solidFill>
                  <a:srgbClr val="002060"/>
                </a:solidFill>
                <a:latin typeface="Cambria" pitchFamily="18" charset="0"/>
                <a:cs typeface="Arial" panose="020B0604020202020204" pitchFamily="34" charset="0"/>
              </a:rPr>
              <a:t>Em hãy hoàn thành phiếu đánh giá theo các mức độ phù hợp.</a:t>
            </a:r>
          </a:p>
        </p:txBody>
      </p:sp>
      <p:pic>
        <p:nvPicPr>
          <p:cNvPr id="7" name="Picture 6">
            <a:extLst>
              <a:ext uri="{FF2B5EF4-FFF2-40B4-BE49-F238E27FC236}">
                <a16:creationId xmlns:a16="http://schemas.microsoft.com/office/drawing/2014/main" id="{7B0DEFEC-905E-C2CA-482A-6EE069E1A35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7235" y="1360029"/>
            <a:ext cx="2615411" cy="3548180"/>
          </a:xfrm>
          <a:prstGeom prst="rect">
            <a:avLst/>
          </a:prstGeom>
        </p:spPr>
      </p:pic>
    </p:spTree>
    <p:extLst>
      <p:ext uri="{BB962C8B-B14F-4D97-AF65-F5344CB8AC3E}">
        <p14:creationId xmlns:p14="http://schemas.microsoft.com/office/powerpoint/2010/main" val="142194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34DDCFC-27DA-BE94-5C17-3C034C699FCD}"/>
              </a:ext>
            </a:extLst>
          </p:cNvPr>
          <p:cNvSpPr/>
          <p:nvPr/>
        </p:nvSpPr>
        <p:spPr>
          <a:xfrm>
            <a:off x="266217" y="141790"/>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4">
            <a:extLst>
              <a:ext uri="{FF2B5EF4-FFF2-40B4-BE49-F238E27FC236}">
                <a16:creationId xmlns:a16="http://schemas.microsoft.com/office/drawing/2014/main" id="{731210FD-E815-B1B6-5209-A8E693EF2BF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21932">
            <a:off x="118310" y="75833"/>
            <a:ext cx="1247553" cy="943462"/>
          </a:xfrm>
          <a:prstGeom prst="rect">
            <a:avLst/>
          </a:prstGeom>
        </p:spPr>
      </p:pic>
      <p:sp>
        <p:nvSpPr>
          <p:cNvPr id="6" name="Freeform 4">
            <a:extLst>
              <a:ext uri="{FF2B5EF4-FFF2-40B4-BE49-F238E27FC236}">
                <a16:creationId xmlns:a16="http://schemas.microsoft.com/office/drawing/2014/main" id="{FFA9803B-64A4-9074-E247-46A55A2B0EAD}"/>
              </a:ext>
            </a:extLst>
          </p:cNvPr>
          <p:cNvSpPr/>
          <p:nvPr/>
        </p:nvSpPr>
        <p:spPr>
          <a:xfrm>
            <a:off x="11224332" y="501844"/>
            <a:ext cx="530788" cy="421734"/>
          </a:xfrm>
          <a:custGeom>
            <a:avLst/>
            <a:gdLst/>
            <a:ahLst/>
            <a:cxnLst/>
            <a:rect l="l" t="t" r="r" b="b"/>
            <a:pathLst>
              <a:path w="1162004" h="1162004">
                <a:moveTo>
                  <a:pt x="0" y="0"/>
                </a:moveTo>
                <a:lnTo>
                  <a:pt x="1162004" y="0"/>
                </a:lnTo>
                <a:lnTo>
                  <a:pt x="1162004" y="1162004"/>
                </a:lnTo>
                <a:lnTo>
                  <a:pt x="0" y="11620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3" name="Group 2">
            <a:extLst>
              <a:ext uri="{FF2B5EF4-FFF2-40B4-BE49-F238E27FC236}">
                <a16:creationId xmlns:a16="http://schemas.microsoft.com/office/drawing/2014/main" id="{B99A387C-54C8-9788-DFDC-79E5FCAB265C}"/>
              </a:ext>
            </a:extLst>
          </p:cNvPr>
          <p:cNvGrpSpPr/>
          <p:nvPr/>
        </p:nvGrpSpPr>
        <p:grpSpPr>
          <a:xfrm>
            <a:off x="1019543" y="1"/>
            <a:ext cx="10693486" cy="802639"/>
            <a:chOff x="4834930" y="84191"/>
            <a:chExt cx="7359542" cy="1541233"/>
          </a:xfrm>
          <a:solidFill>
            <a:schemeClr val="accent2">
              <a:lumMod val="75000"/>
            </a:schemeClr>
          </a:solidFill>
        </p:grpSpPr>
        <p:sp>
          <p:nvSpPr>
            <p:cNvPr id="4" name="Round Same Side Corner Rectangle 11">
              <a:extLst>
                <a:ext uri="{FF2B5EF4-FFF2-40B4-BE49-F238E27FC236}">
                  <a16:creationId xmlns:a16="http://schemas.microsoft.com/office/drawing/2014/main" id="{B9E7F8A5-3B74-75CA-27A8-86C89B80C1D4}"/>
                </a:ext>
              </a:extLst>
            </p:cNvPr>
            <p:cNvSpPr/>
            <p:nvPr/>
          </p:nvSpPr>
          <p:spPr>
            <a:xfrm flipV="1">
              <a:off x="4834930" y="84191"/>
              <a:ext cx="7359542" cy="1541233"/>
            </a:xfrm>
            <a:prstGeom prst="round2SameRect">
              <a:avLst>
                <a:gd name="adj1" fmla="val 37720"/>
                <a:gd name="adj2" fmla="val 0"/>
              </a:avLst>
            </a:prstGeom>
            <a:solidFill>
              <a:schemeClr val="accent2">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itchFamily="18" charset="0"/>
              </a:endParaRPr>
            </a:p>
          </p:txBody>
        </p:sp>
        <p:sp>
          <p:nvSpPr>
            <p:cNvPr id="7" name="TextBox 6">
              <a:extLst>
                <a:ext uri="{FF2B5EF4-FFF2-40B4-BE49-F238E27FC236}">
                  <a16:creationId xmlns:a16="http://schemas.microsoft.com/office/drawing/2014/main" id="{684F463A-3A77-7186-2161-C810EDDA8758}"/>
                </a:ext>
              </a:extLst>
            </p:cNvPr>
            <p:cNvSpPr txBox="1"/>
            <p:nvPr/>
          </p:nvSpPr>
          <p:spPr>
            <a:xfrm>
              <a:off x="5254230" y="418754"/>
              <a:ext cx="6403317" cy="1004691"/>
            </a:xfrm>
            <a:prstGeom prst="rect">
              <a:avLst/>
            </a:prstGeom>
            <a:noFill/>
          </p:spPr>
          <p:txBody>
            <a:bodyPr wrap="square" rtlCol="0">
              <a:spAutoFit/>
            </a:bodyPr>
            <a:lstStyle/>
            <a:p>
              <a:pPr algn="ctr"/>
              <a:r>
                <a:rPr lang="vi-VN" sz="2800" b="1">
                  <a:solidFill>
                    <a:schemeClr val="bg1"/>
                  </a:solidFill>
                  <a:latin typeface="Cambria" pitchFamily="18" charset="0"/>
                  <a:cs typeface="Arial" panose="020B0604020202020204" pitchFamily="34" charset="0"/>
                </a:rPr>
                <a:t>ĐÁNH GIÁ CUỐI CHỦ ĐỀ</a:t>
              </a:r>
              <a:r>
                <a:rPr lang="en-US" sz="2800" b="1">
                  <a:solidFill>
                    <a:schemeClr val="bg1"/>
                  </a:solidFill>
                  <a:latin typeface="Cambria" pitchFamily="18" charset="0"/>
                  <a:cs typeface="Arial" panose="020B0604020202020204" pitchFamily="34" charset="0"/>
                </a:rPr>
                <a:t> (Tốt, Đạt, Chưa đạt)</a:t>
              </a:r>
              <a:endParaRPr lang="vi-VN" sz="2800" b="1">
                <a:solidFill>
                  <a:schemeClr val="bg1"/>
                </a:solidFill>
                <a:latin typeface="Cambria" pitchFamily="18" charset="0"/>
                <a:cs typeface="Arial" panose="020B0604020202020204" pitchFamily="34" charset="0"/>
              </a:endParaRPr>
            </a:p>
          </p:txBody>
        </p:sp>
      </p:grpSp>
      <p:sp>
        <p:nvSpPr>
          <p:cNvPr id="8" name="Rectangle 7">
            <a:extLst>
              <a:ext uri="{FF2B5EF4-FFF2-40B4-BE49-F238E27FC236}">
                <a16:creationId xmlns:a16="http://schemas.microsoft.com/office/drawing/2014/main" id="{88FE45B8-EF68-6886-9DD9-7BAC7B389417}"/>
              </a:ext>
            </a:extLst>
          </p:cNvPr>
          <p:cNvSpPr/>
          <p:nvPr/>
        </p:nvSpPr>
        <p:spPr>
          <a:xfrm>
            <a:off x="649411" y="865652"/>
            <a:ext cx="11262839" cy="5847755"/>
          </a:xfrm>
          <a:prstGeom prst="rect">
            <a:avLst/>
          </a:prstGeom>
          <a:noFill/>
        </p:spPr>
        <p:txBody>
          <a:bodyPr wrap="square">
            <a:spAutoFit/>
          </a:bodyPr>
          <a:lstStyle/>
          <a:p>
            <a:pPr marL="514350" indent="-514350" algn="just">
              <a:buFont typeface="+mj-lt"/>
              <a:buAutoNum type="arabicPeriod"/>
            </a:pPr>
            <a:r>
              <a:rPr lang="vi-VN" sz="2200" b="1">
                <a:solidFill>
                  <a:srgbClr val="002060"/>
                </a:solidFill>
                <a:latin typeface="Times New Roman" pitchFamily="18" charset="0"/>
                <a:cs typeface="Times New Roman" pitchFamily="18" charset="0"/>
              </a:rPr>
              <a:t>Nhận diện được những biểu hiện của sự trưởng thành ở bản thân.</a:t>
            </a:r>
          </a:p>
          <a:p>
            <a:pPr marL="514350" indent="-514350" algn="just">
              <a:buFont typeface="+mj-lt"/>
              <a:buAutoNum type="arabicPeriod"/>
            </a:pPr>
            <a:r>
              <a:rPr lang="vi-VN" sz="2200" b="1">
                <a:solidFill>
                  <a:srgbClr val="002060"/>
                </a:solidFill>
                <a:latin typeface="Times New Roman" pitchFamily="18" charset="0"/>
                <a:cs typeface="Times New Roman" pitchFamily="18" charset="0"/>
              </a:rPr>
              <a:t>Xác định được những thuận lợi, khó khăn trong quá trình trưởng thành.</a:t>
            </a:r>
          </a:p>
          <a:p>
            <a:pPr marL="514350" indent="-514350" algn="just">
              <a:buFont typeface="+mj-lt"/>
              <a:buAutoNum type="arabicPeriod"/>
            </a:pPr>
            <a:r>
              <a:rPr lang="vi-VN" sz="2200" b="1">
                <a:solidFill>
                  <a:srgbClr val="002060"/>
                </a:solidFill>
                <a:latin typeface="Times New Roman" pitchFamily="18" charset="0"/>
                <a:cs typeface="Times New Roman" pitchFamily="18" charset="0"/>
              </a:rPr>
              <a:t>Chỉ ra được những biểu hiện và ý nghĩa của tư duy độc lập.</a:t>
            </a:r>
          </a:p>
          <a:p>
            <a:pPr marL="514350" indent="-514350" algn="just">
              <a:buFont typeface="+mj-lt"/>
              <a:buAutoNum type="arabicPeriod"/>
            </a:pPr>
            <a:r>
              <a:rPr lang="vi-VN" sz="2200" b="1">
                <a:solidFill>
                  <a:srgbClr val="002060"/>
                </a:solidFill>
                <a:latin typeface="Times New Roman" pitchFamily="18" charset="0"/>
                <a:cs typeface="Times New Roman" pitchFamily="18" charset="0"/>
              </a:rPr>
              <a:t>Nhận diện được khả năng tư duy độc lập qua các tình huống và chia sẻ kinh nghiệm cá nhân trong tư duy độc lập khi giải quyết vấn đề.</a:t>
            </a:r>
          </a:p>
          <a:p>
            <a:pPr marL="514350" indent="-514350" algn="just">
              <a:buFont typeface="+mj-lt"/>
              <a:buAutoNum type="arabicPeriod"/>
            </a:pPr>
            <a:r>
              <a:rPr lang="vi-VN" sz="2200" b="1">
                <a:solidFill>
                  <a:srgbClr val="002060"/>
                </a:solidFill>
                <a:latin typeface="Times New Roman" pitchFamily="18" charset="0"/>
                <a:cs typeface="Times New Roman" pitchFamily="18" charset="0"/>
              </a:rPr>
              <a:t>Thể hiện được khả năng thích ứng với sự thay đổi trong các tình huống.</a:t>
            </a:r>
          </a:p>
          <a:p>
            <a:pPr marL="514350" indent="-514350" algn="just">
              <a:buFont typeface="+mj-lt"/>
              <a:buAutoNum type="arabicPeriod"/>
            </a:pPr>
            <a:r>
              <a:rPr lang="vi-VN" sz="2200" b="1">
                <a:solidFill>
                  <a:srgbClr val="002060"/>
                </a:solidFill>
                <a:latin typeface="Times New Roman" pitchFamily="18" charset="0"/>
                <a:cs typeface="Times New Roman" pitchFamily="18" charset="0"/>
              </a:rPr>
              <a:t>Rèn luyện được khả năng tư duy độc lập, khả năng thích ứng với sự thay đổi của bản thân.</a:t>
            </a:r>
          </a:p>
          <a:p>
            <a:pPr marL="514350" indent="-514350" algn="just">
              <a:buFont typeface="+mj-lt"/>
              <a:buAutoNum type="arabicPeriod"/>
            </a:pPr>
            <a:r>
              <a:rPr lang="vi-VN" sz="2200" b="1">
                <a:solidFill>
                  <a:srgbClr val="002060"/>
                </a:solidFill>
                <a:latin typeface="Times New Roman" pitchFamily="18" charset="0"/>
                <a:cs typeface="Times New Roman" pitchFamily="18" charset="0"/>
              </a:rPr>
              <a:t>Điều chỉnh được cảm xúc và ứng xử hợp lí trong những tình huống giao tiếp khác nhau.</a:t>
            </a:r>
          </a:p>
          <a:p>
            <a:pPr marL="514350" indent="-514350" algn="just">
              <a:buFont typeface="+mj-lt"/>
              <a:buAutoNum type="arabicPeriod"/>
            </a:pPr>
            <a:r>
              <a:rPr lang="vi-VN" sz="2200" b="1">
                <a:solidFill>
                  <a:srgbClr val="002060"/>
                </a:solidFill>
                <a:latin typeface="Times New Roman" pitchFamily="18" charset="0"/>
                <a:cs typeface="Times New Roman" pitchFamily="18" charset="0"/>
              </a:rPr>
              <a:t>Chia sẻ được về sự hợp lí trong điều chỉnh cảm xúc của em</a:t>
            </a:r>
          </a:p>
          <a:p>
            <a:pPr marL="514350" indent="-514350" algn="just">
              <a:buFont typeface="+mj-lt"/>
              <a:buAutoNum type="arabicPeriod"/>
            </a:pPr>
            <a:r>
              <a:rPr lang="vi-VN" sz="2200" b="1">
                <a:solidFill>
                  <a:srgbClr val="002060"/>
                </a:solidFill>
                <a:latin typeface="Times New Roman" pitchFamily="18" charset="0"/>
                <a:cs typeface="Times New Roman" pitchFamily="18" charset="0"/>
              </a:rPr>
              <a:t>Thực hiện được công việc theo kế hoạch, tuân thủ thời gian, các cam kết để ra và rèn luyện thông qua tình huống.</a:t>
            </a:r>
          </a:p>
          <a:p>
            <a:pPr marL="514350" indent="-514350" algn="just">
              <a:buFont typeface="+mj-lt"/>
              <a:buAutoNum type="arabicPeriod"/>
            </a:pPr>
            <a:r>
              <a:rPr lang="vi-VN" sz="2200" b="1">
                <a:solidFill>
                  <a:srgbClr val="002060"/>
                </a:solidFill>
                <a:latin typeface="Times New Roman" pitchFamily="18" charset="0"/>
                <a:cs typeface="Times New Roman" pitchFamily="18" charset="0"/>
              </a:rPr>
              <a:t>Phân tích được những tình huống cụ thể thể hiện tính trách nhiệm, sự trung thực, tuân thủ những nội quy, quy định của pháp luật trong đời sống.</a:t>
            </a:r>
          </a:p>
          <a:p>
            <a:pPr marL="514350" indent="-514350" algn="just">
              <a:buFont typeface="+mj-lt"/>
              <a:buAutoNum type="arabicPeriod"/>
            </a:pPr>
            <a:r>
              <a:rPr lang="vi-VN" sz="2200" b="1">
                <a:solidFill>
                  <a:srgbClr val="002060"/>
                </a:solidFill>
                <a:latin typeface="Times New Roman" pitchFamily="18" charset="0"/>
                <a:cs typeface="Times New Roman" pitchFamily="18" charset="0"/>
              </a:rPr>
              <a:t>Thể hiện được tinh thần trách nhiệm, sự trung thực, tuân thủ nội quy, quy định của pháp luật trong đời sống và thể hiện các cách này trong một số tình huống.</a:t>
            </a:r>
          </a:p>
          <a:p>
            <a:pPr marL="514350" indent="-514350" algn="just">
              <a:buFont typeface="+mj-lt"/>
              <a:buAutoNum type="arabicPeriod"/>
            </a:pPr>
            <a:r>
              <a:rPr lang="vi-VN" sz="2200" b="1">
                <a:solidFill>
                  <a:srgbClr val="002060"/>
                </a:solidFill>
                <a:latin typeface="Times New Roman" pitchFamily="18" charset="0"/>
                <a:cs typeface="Times New Roman" pitchFamily="18" charset="0"/>
              </a:rPr>
              <a:t>Tổ chức được sự kiện đánh dấu sự trưởng thành.</a:t>
            </a:r>
          </a:p>
        </p:txBody>
      </p:sp>
    </p:spTree>
    <p:extLst>
      <p:ext uri="{BB962C8B-B14F-4D97-AF65-F5344CB8AC3E}">
        <p14:creationId xmlns:p14="http://schemas.microsoft.com/office/powerpoint/2010/main" val="263653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down)">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down)">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down)">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wipe(down)">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wipe(down)">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wipe(down)">
                                      <p:cBhvr>
                                        <p:cTn id="42" dur="500"/>
                                        <p:tgtEl>
                                          <p:spTgt spid="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8">
                                            <p:txEl>
                                              <p:pRg st="7" end="7"/>
                                            </p:txEl>
                                          </p:spTgt>
                                        </p:tgtEl>
                                        <p:attrNameLst>
                                          <p:attrName>style.visibility</p:attrName>
                                        </p:attrNameLst>
                                      </p:cBhvr>
                                      <p:to>
                                        <p:strVal val="visible"/>
                                      </p:to>
                                    </p:set>
                                    <p:animEffect transition="in" filter="wipe(down)">
                                      <p:cBhvr>
                                        <p:cTn id="47" dur="500"/>
                                        <p:tgtEl>
                                          <p:spTgt spid="8">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8">
                                            <p:txEl>
                                              <p:pRg st="8" end="8"/>
                                            </p:txEl>
                                          </p:spTgt>
                                        </p:tgtEl>
                                        <p:attrNameLst>
                                          <p:attrName>style.visibility</p:attrName>
                                        </p:attrNameLst>
                                      </p:cBhvr>
                                      <p:to>
                                        <p:strVal val="visible"/>
                                      </p:to>
                                    </p:set>
                                    <p:animEffect transition="in" filter="wipe(down)">
                                      <p:cBhvr>
                                        <p:cTn id="52" dur="500"/>
                                        <p:tgtEl>
                                          <p:spTgt spid="8">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8">
                                            <p:txEl>
                                              <p:pRg st="9" end="9"/>
                                            </p:txEl>
                                          </p:spTgt>
                                        </p:tgtEl>
                                        <p:attrNameLst>
                                          <p:attrName>style.visibility</p:attrName>
                                        </p:attrNameLst>
                                      </p:cBhvr>
                                      <p:to>
                                        <p:strVal val="visible"/>
                                      </p:to>
                                    </p:set>
                                    <p:animEffect transition="in" filter="wipe(down)">
                                      <p:cBhvr>
                                        <p:cTn id="57" dur="500"/>
                                        <p:tgtEl>
                                          <p:spTgt spid="8">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8">
                                            <p:txEl>
                                              <p:pRg st="10" end="10"/>
                                            </p:txEl>
                                          </p:spTgt>
                                        </p:tgtEl>
                                        <p:attrNameLst>
                                          <p:attrName>style.visibility</p:attrName>
                                        </p:attrNameLst>
                                      </p:cBhvr>
                                      <p:to>
                                        <p:strVal val="visible"/>
                                      </p:to>
                                    </p:set>
                                    <p:animEffect transition="in" filter="wipe(down)">
                                      <p:cBhvr>
                                        <p:cTn id="62" dur="500"/>
                                        <p:tgtEl>
                                          <p:spTgt spid="8">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8">
                                            <p:txEl>
                                              <p:pRg st="11" end="11"/>
                                            </p:txEl>
                                          </p:spTgt>
                                        </p:tgtEl>
                                        <p:attrNameLst>
                                          <p:attrName>style.visibility</p:attrName>
                                        </p:attrNameLst>
                                      </p:cBhvr>
                                      <p:to>
                                        <p:strVal val="visible"/>
                                      </p:to>
                                    </p:set>
                                    <p:animEffect transition="in" filter="wipe(down)">
                                      <p:cBhvr>
                                        <p:cTn id="67" dur="5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VÒNG QUAY MAY MẮN&amp;quot;&quot;/&gt;&lt;property id=&quot;20307&quot; value=&quot;270&quot;/&gt;&lt;/object&gt;&lt;object type=&quot;3&quot; unique_id=&quot;10004&quot;&gt;&lt;property id=&quot;20148&quot; value=&quot;5&quot;/&gt;&lt;property id=&quot;20300&quot; value=&quot;Slide 2&quot;/&gt;&lt;property id=&quot;20307&quot; value=&quot;269&quot;/&gt;&lt;/object&gt;&lt;object type=&quot;3&quot; unique_id=&quot;10005&quot;&gt;&lt;property id=&quot;20148&quot; value=&quot;5&quot;/&gt;&lt;property id=&quot;20300&quot; value=&quot;Slide 3&quot;/&gt;&lt;property id=&quot;20307&quot; value=&quot;273&quot;/&gt;&lt;/object&gt;&lt;object type=&quot;3&quot; unique_id=&quot;10006&quot;&gt;&lt;property id=&quot;20148&quot; value=&quot;5&quot;/&gt;&lt;property id=&quot;20300&quot; value=&quot;Slide 4&quot;/&gt;&lt;property id=&quot;20307&quot; value=&quot;274&quot;/&gt;&lt;/object&gt;&lt;object type=&quot;3&quot; unique_id=&quot;10007&quot;&gt;&lt;property id=&quot;20148&quot; value=&quot;5&quot;/&gt;&lt;property id=&quot;20300&quot; value=&quot;Slide 5&quot;/&gt;&lt;property id=&quot;20307&quot; value=&quot;278&quot;/&gt;&lt;/object&gt;&lt;object type=&quot;3&quot; unique_id=&quot;10008&quot;&gt;&lt;property id=&quot;20148&quot; value=&quot;5&quot;/&gt;&lt;property id=&quot;20300&quot; value=&quot;Slide 6&quot;/&gt;&lt;property id=&quot;20307&quot; value=&quot;275&quot;/&gt;&lt;/object&gt;&lt;object type=&quot;3&quot; unique_id=&quot;10009&quot;&gt;&lt;property id=&quot;20148&quot; value=&quot;5&quot;/&gt;&lt;property id=&quot;20300&quot; value=&quot;Slide 7&quot;/&gt;&lt;property id=&quot;20307&quot; value=&quot;277&quot;/&gt;&lt;/object&gt;&lt;object type=&quot;3&quot; unique_id=&quot;10010&quot;&gt;&lt;property id=&quot;20148&quot; value=&quot;5&quot;/&gt;&lt;property id=&quot;20300&quot; value=&quot;Slide 8&quot;/&gt;&lt;property id=&quot;20307&quot; value=&quot;276&quot;/&gt;&lt;/object&gt;&lt;object type=&quot;3&quot; unique_id=&quot;10011&quot;&gt;&lt;property id=&quot;20148&quot; value=&quot;5&quot;/&gt;&lt;property id=&quot;20300&quot; value=&quot;Slide 9&quot;/&gt;&lt;property id=&quot;20307&quot; value=&quot;279&quot;/&gt;&lt;/object&gt;&lt;object type=&quot;3&quot; unique_id=&quot;10012&quot;&gt;&lt;property id=&quot;20148&quot; value=&quot;5&quot;/&gt;&lt;property id=&quot;20300&quot; value=&quot;Slide 10&quot;/&gt;&lt;property id=&quot;20307&quot; value=&quot;280&quot;/&gt;&lt;/object&gt;&lt;object type=&quot;3&quot; unique_id=&quot;10013&quot;&gt;&lt;property id=&quot;20148&quot; value=&quot;5&quot;/&gt;&lt;property id=&quot;20300&quot; value=&quot;Slide 11&quot;/&gt;&lt;property id=&quot;20307&quot; value=&quot;281&quot;/&gt;&lt;/object&gt;&lt;/object&gt;&lt;object type=&quot;8&quot; unique_id=&quot;10028&quo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4550</TotalTime>
  <Words>538</Words>
  <Application>Microsoft Office PowerPoint</Application>
  <PresentationFormat>Màn hình rộng</PresentationFormat>
  <Paragraphs>38</Paragraphs>
  <Slides>8</Slides>
  <Notes>0</Notes>
  <HiddenSlides>0</HiddenSlides>
  <MMClips>0</MMClips>
  <ScaleCrop>false</ScaleCrop>
  <HeadingPairs>
    <vt:vector size="6" baseType="variant">
      <vt:variant>
        <vt:lpstr>Phông được Dùng</vt:lpstr>
      </vt:variant>
      <vt:variant>
        <vt:i4>6</vt:i4>
      </vt:variant>
      <vt:variant>
        <vt:lpstr>Chủ đề</vt:lpstr>
      </vt:variant>
      <vt:variant>
        <vt:i4>1</vt:i4>
      </vt:variant>
      <vt:variant>
        <vt:lpstr>Tiêu đề Bản chiếu</vt:lpstr>
      </vt:variant>
      <vt:variant>
        <vt:i4>8</vt:i4>
      </vt:variant>
    </vt:vector>
  </HeadingPairs>
  <TitlesOfParts>
    <vt:vector size="15" baseType="lpstr">
      <vt:lpstr>Calibri</vt:lpstr>
      <vt:lpstr>Times New Roman</vt:lpstr>
      <vt:lpstr>Calibri Light</vt:lpstr>
      <vt:lpstr>Cambria</vt:lpstr>
      <vt:lpstr>Arial</vt:lpstr>
      <vt:lpstr>Book Antiqua</vt:lpstr>
      <vt:lpstr>1_Office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Tuyến Võ</cp:lastModifiedBy>
  <cp:revision>278</cp:revision>
  <dcterms:created xsi:type="dcterms:W3CDTF">2018-05-10T00:06:18Z</dcterms:created>
  <dcterms:modified xsi:type="dcterms:W3CDTF">2024-10-31T12:04:04Z</dcterms:modified>
</cp:coreProperties>
</file>