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 id="2147483684" r:id="rId2"/>
  </p:sldMasterIdLst>
  <p:notesMasterIdLst>
    <p:notesMasterId r:id="rId20"/>
  </p:notesMasterIdLst>
  <p:sldIdLst>
    <p:sldId id="282" r:id="rId3"/>
    <p:sldId id="2003" r:id="rId4"/>
    <p:sldId id="533" r:id="rId5"/>
    <p:sldId id="2004" r:id="rId6"/>
    <p:sldId id="2005" r:id="rId7"/>
    <p:sldId id="809" r:id="rId8"/>
    <p:sldId id="777" r:id="rId9"/>
    <p:sldId id="1970" r:id="rId10"/>
    <p:sldId id="2006" r:id="rId11"/>
    <p:sldId id="2007" r:id="rId12"/>
    <p:sldId id="484" r:id="rId13"/>
    <p:sldId id="2001" r:id="rId14"/>
    <p:sldId id="2008" r:id="rId15"/>
    <p:sldId id="2009" r:id="rId16"/>
    <p:sldId id="798" r:id="rId17"/>
    <p:sldId id="519" r:id="rId18"/>
    <p:sldId id="516" r:id="rId19"/>
  </p:sldIdLst>
  <p:sldSz cx="12192000" cy="6858000"/>
  <p:notesSz cx="6858000" cy="9144000"/>
  <p:embeddedFontLst>
    <p:embeddedFont>
      <p:font typeface="Arial Narrow" panose="020B0606020202030204" pitchFamily="34" charset="0"/>
      <p:regular r:id="rId21"/>
      <p:bold r:id="rId22"/>
      <p:italic r:id="rId23"/>
      <p:boldItalic r:id="rId24"/>
    </p:embeddedFont>
    <p:embeddedFont>
      <p:font typeface="Book Antiqua" panose="02040602050305030304" pitchFamily="18" charset="0"/>
      <p:regular r:id="rId25"/>
      <p:bold r:id="rId26"/>
      <p:italic r:id="rId27"/>
      <p:boldItalic r:id="rId28"/>
    </p:embeddedFont>
    <p:embeddedFont>
      <p:font typeface="Cambria" panose="02040503050406030204" pitchFamily="18" charset="0"/>
      <p:regular r:id="rId29"/>
      <p:bold r:id="rId30"/>
      <p:italic r:id="rId31"/>
      <p:boldItalic r:id="rId32"/>
    </p:embeddedFont>
    <p:embeddedFont>
      <p:font typeface="Meiryo UI" panose="020B0604030504040204" pitchFamily="34" charset="-128"/>
      <p:regular r:id="rId33"/>
      <p:bold r:id="rId34"/>
      <p:italic r:id="rId35"/>
      <p:boldItalic r:id="rId36"/>
    </p:embeddedFont>
  </p:embeddedFontLst>
  <p:custDataLst>
    <p:tags r:id="rId3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B2CB"/>
    <a:srgbClr val="0000FF"/>
    <a:srgbClr val="17A810"/>
    <a:srgbClr val="DCADCB"/>
    <a:srgbClr val="30CFCD"/>
    <a:srgbClr val="E43230"/>
    <a:srgbClr val="CC3300"/>
    <a:srgbClr val="668B06"/>
    <a:srgbClr val="0E73B7"/>
    <a:srgbClr val="E99D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70" autoAdjust="0"/>
    <p:restoredTop sz="94660" autoAdjust="0"/>
  </p:normalViewPr>
  <p:slideViewPr>
    <p:cSldViewPr snapToGrid="0">
      <p:cViewPr varScale="1">
        <p:scale>
          <a:sx n="78" d="100"/>
          <a:sy n="78" d="100"/>
        </p:scale>
        <p:origin x="691"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viewProps" Target="viewProps.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698A49-CBEC-4F31-9B72-276DEEC42B7F}" type="datetimeFigureOut">
              <a:rPr lang="en-US" smtClean="0"/>
              <a:t>10/31/2024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0D8B50-956B-4B2D-8BCF-8AA324BF3094}" type="slidenum">
              <a:rPr lang="en-US" smtClean="0"/>
              <a:t>‹#›</a:t>
            </a:fld>
            <a:endParaRPr lang="en-US"/>
          </a:p>
        </p:txBody>
      </p:sp>
    </p:spTree>
    <p:extLst>
      <p:ext uri="{BB962C8B-B14F-4D97-AF65-F5344CB8AC3E}">
        <p14:creationId xmlns:p14="http://schemas.microsoft.com/office/powerpoint/2010/main" val="953170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3558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07969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22102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alpha val="30000"/>
          </a:schemeClr>
        </a:solidFill>
        <a:effectLst/>
      </p:bgPr>
    </p:bg>
    <p:spTree>
      <p:nvGrpSpPr>
        <p:cNvPr id="1" name=""/>
        <p:cNvGrpSpPr/>
        <p:nvPr/>
      </p:nvGrpSpPr>
      <p:grpSpPr>
        <a:xfrm>
          <a:off x="0" y="0"/>
          <a:ext cx="0" cy="0"/>
          <a:chOff x="0" y="0"/>
          <a:chExt cx="0" cy="0"/>
        </a:xfrm>
      </p:grpSpPr>
      <p:sp>
        <p:nvSpPr>
          <p:cNvPr id="13" name="Freeform: Shape 20">
            <a:extLst>
              <a:ext uri="{FF2B5EF4-FFF2-40B4-BE49-F238E27FC236}">
                <a16:creationId xmlns:a16="http://schemas.microsoft.com/office/drawing/2014/main" id="{63B165D0-0594-9843-A653-74260F146AE5}"/>
              </a:ext>
            </a:extLst>
          </p:cNvPr>
          <p:cNvSpPr/>
          <p:nvPr userDrawn="1"/>
        </p:nvSpPr>
        <p:spPr>
          <a:xfrm rot="10800000">
            <a:off x="4516427" y="1"/>
            <a:ext cx="7675573" cy="2322894"/>
          </a:xfrm>
          <a:custGeom>
            <a:avLst/>
            <a:gdLst>
              <a:gd name="connsiteX0" fmla="*/ 3447958 w 5216859"/>
              <a:gd name="connsiteY0" fmla="*/ 463 h 1478847"/>
              <a:gd name="connsiteX1" fmla="*/ 3570648 w 5216859"/>
              <a:gd name="connsiteY1" fmla="*/ 11997 h 1478847"/>
              <a:gd name="connsiteX2" fmla="*/ 4142148 w 5216859"/>
              <a:gd name="connsiteY2" fmla="*/ 850197 h 1478847"/>
              <a:gd name="connsiteX3" fmla="*/ 4942248 w 5216859"/>
              <a:gd name="connsiteY3" fmla="*/ 1174047 h 1478847"/>
              <a:gd name="connsiteX4" fmla="*/ 5164151 w 5216859"/>
              <a:gd name="connsiteY4" fmla="*/ 1405605 h 1478847"/>
              <a:gd name="connsiteX5" fmla="*/ 5216859 w 5216859"/>
              <a:gd name="connsiteY5" fmla="*/ 1478847 h 1478847"/>
              <a:gd name="connsiteX6" fmla="*/ 0 w 5216859"/>
              <a:gd name="connsiteY6" fmla="*/ 1478847 h 1478847"/>
              <a:gd name="connsiteX7" fmla="*/ 28985 w 5216859"/>
              <a:gd name="connsiteY7" fmla="*/ 1403243 h 1478847"/>
              <a:gd name="connsiteX8" fmla="*/ 560748 w 5216859"/>
              <a:gd name="connsiteY8" fmla="*/ 640647 h 1478847"/>
              <a:gd name="connsiteX9" fmla="*/ 2294298 w 5216859"/>
              <a:gd name="connsiteY9" fmla="*/ 373947 h 1478847"/>
              <a:gd name="connsiteX10" fmla="*/ 3447958 w 5216859"/>
              <a:gd name="connsiteY10" fmla="*/ 463 h 1478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859" h="1478847">
                <a:moveTo>
                  <a:pt x="3447958" y="463"/>
                </a:moveTo>
                <a:cubicBezTo>
                  <a:pt x="3491174" y="-1348"/>
                  <a:pt x="3532151" y="2075"/>
                  <a:pt x="3570648" y="11997"/>
                </a:cubicBezTo>
                <a:cubicBezTo>
                  <a:pt x="3878623" y="91372"/>
                  <a:pt x="3913548" y="656522"/>
                  <a:pt x="4142148" y="850197"/>
                </a:cubicBezTo>
                <a:cubicBezTo>
                  <a:pt x="4370748" y="1043872"/>
                  <a:pt x="4739048" y="1031172"/>
                  <a:pt x="4942248" y="1174047"/>
                </a:cubicBezTo>
                <a:cubicBezTo>
                  <a:pt x="5018448" y="1227625"/>
                  <a:pt x="5096434" y="1316029"/>
                  <a:pt x="5164151" y="1405605"/>
                </a:cubicBezTo>
                <a:lnTo>
                  <a:pt x="5216859" y="1478847"/>
                </a:lnTo>
                <a:lnTo>
                  <a:pt x="0" y="1478847"/>
                </a:lnTo>
                <a:lnTo>
                  <a:pt x="28985" y="1403243"/>
                </a:lnTo>
                <a:cubicBezTo>
                  <a:pt x="121408" y="1159760"/>
                  <a:pt x="267854" y="793047"/>
                  <a:pt x="560748" y="640647"/>
                </a:cubicBezTo>
                <a:cubicBezTo>
                  <a:pt x="951273" y="437447"/>
                  <a:pt x="1792648" y="478722"/>
                  <a:pt x="2294298" y="373947"/>
                </a:cubicBezTo>
                <a:cubicBezTo>
                  <a:pt x="2733242" y="282269"/>
                  <a:pt x="3145446" y="13138"/>
                  <a:pt x="3447958" y="463"/>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9">
            <a:extLst>
              <a:ext uri="{FF2B5EF4-FFF2-40B4-BE49-F238E27FC236}">
                <a16:creationId xmlns:a16="http://schemas.microsoft.com/office/drawing/2014/main" id="{31F8B615-0030-2047-8652-146BCEF22564}"/>
              </a:ext>
            </a:extLst>
          </p:cNvPr>
          <p:cNvSpPr/>
          <p:nvPr userDrawn="1"/>
        </p:nvSpPr>
        <p:spPr>
          <a:xfrm>
            <a:off x="0" y="3232602"/>
            <a:ext cx="7674963" cy="3625398"/>
          </a:xfrm>
          <a:custGeom>
            <a:avLst/>
            <a:gdLst>
              <a:gd name="connsiteX0" fmla="*/ 333366 w 2058995"/>
              <a:gd name="connsiteY0" fmla="*/ 940 h 972601"/>
              <a:gd name="connsiteX1" fmla="*/ 400050 w 2058995"/>
              <a:gd name="connsiteY1" fmla="*/ 1051 h 972601"/>
              <a:gd name="connsiteX2" fmla="*/ 952500 w 2058995"/>
              <a:gd name="connsiteY2" fmla="*/ 534451 h 972601"/>
              <a:gd name="connsiteX3" fmla="*/ 1924050 w 2058995"/>
              <a:gd name="connsiteY3" fmla="*/ 686851 h 972601"/>
              <a:gd name="connsiteX4" fmla="*/ 2054591 w 2058995"/>
              <a:gd name="connsiteY4" fmla="*/ 942966 h 972601"/>
              <a:gd name="connsiteX5" fmla="*/ 2058995 w 2058995"/>
              <a:gd name="connsiteY5" fmla="*/ 972601 h 972601"/>
              <a:gd name="connsiteX6" fmla="*/ 0 w 2058995"/>
              <a:gd name="connsiteY6" fmla="*/ 972601 h 972601"/>
              <a:gd name="connsiteX7" fmla="*/ 0 w 2058995"/>
              <a:gd name="connsiteY7" fmla="*/ 61952 h 972601"/>
              <a:gd name="connsiteX8" fmla="*/ 75605 w 2058995"/>
              <a:gd name="connsiteY8" fmla="*/ 42128 h 972601"/>
              <a:gd name="connsiteX9" fmla="*/ 333366 w 2058995"/>
              <a:gd name="connsiteY9" fmla="*/ 940 h 97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58995" h="972601">
                <a:moveTo>
                  <a:pt x="333366" y="940"/>
                </a:moveTo>
                <a:cubicBezTo>
                  <a:pt x="357485" y="-326"/>
                  <a:pt x="379809" y="-338"/>
                  <a:pt x="400050" y="1051"/>
                </a:cubicBezTo>
                <a:cubicBezTo>
                  <a:pt x="723900" y="23276"/>
                  <a:pt x="698500" y="420151"/>
                  <a:pt x="952500" y="534451"/>
                </a:cubicBezTo>
                <a:cubicBezTo>
                  <a:pt x="1206500" y="648751"/>
                  <a:pt x="1736725" y="556676"/>
                  <a:pt x="1924050" y="686851"/>
                </a:cubicBezTo>
                <a:cubicBezTo>
                  <a:pt x="1994297" y="735667"/>
                  <a:pt x="2033290" y="836275"/>
                  <a:pt x="2054591" y="942966"/>
                </a:cubicBezTo>
                <a:lnTo>
                  <a:pt x="2058995" y="972601"/>
                </a:lnTo>
                <a:lnTo>
                  <a:pt x="0" y="972601"/>
                </a:lnTo>
                <a:lnTo>
                  <a:pt x="0" y="61952"/>
                </a:lnTo>
                <a:lnTo>
                  <a:pt x="75605" y="42128"/>
                </a:lnTo>
                <a:cubicBezTo>
                  <a:pt x="172492" y="19804"/>
                  <a:pt x="261007" y="4735"/>
                  <a:pt x="333366" y="940"/>
                </a:cubicBez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Picture Placeholder 7">
            <a:extLst>
              <a:ext uri="{FF2B5EF4-FFF2-40B4-BE49-F238E27FC236}">
                <a16:creationId xmlns:a16="http://schemas.microsoft.com/office/drawing/2014/main" id="{05C21D6A-A628-2443-8075-ACD2B911C6DF}"/>
              </a:ext>
            </a:extLst>
          </p:cNvPr>
          <p:cNvSpPr>
            <a:spLocks noGrp="1"/>
          </p:cNvSpPr>
          <p:nvPr>
            <p:ph type="pic" sz="quarter" idx="14"/>
          </p:nvPr>
        </p:nvSpPr>
        <p:spPr>
          <a:xfrm>
            <a:off x="414338" y="481013"/>
            <a:ext cx="11368087" cy="5875337"/>
          </a:xfrm>
          <a:solidFill>
            <a:schemeClr val="bg1">
              <a:lumMod val="95000"/>
            </a:schemeClr>
          </a:solidFill>
        </p:spPr>
        <p:txBody>
          <a:bodyPr/>
          <a:lstStyle/>
          <a:p>
            <a:r>
              <a:rPr lang="en-US" noProof="0"/>
              <a:t>Click icon to add picture</a:t>
            </a:r>
            <a:endParaRPr lang="en-US" noProof="0" dirty="0"/>
          </a:p>
        </p:txBody>
      </p:sp>
      <p:sp>
        <p:nvSpPr>
          <p:cNvPr id="6" name="Title 1">
            <a:extLst>
              <a:ext uri="{FF2B5EF4-FFF2-40B4-BE49-F238E27FC236}">
                <a16:creationId xmlns:a16="http://schemas.microsoft.com/office/drawing/2014/main" id="{042BB51D-E7C1-3746-85E9-889CCB24F741}"/>
              </a:ext>
            </a:extLst>
          </p:cNvPr>
          <p:cNvSpPr>
            <a:spLocks noGrp="1"/>
          </p:cNvSpPr>
          <p:nvPr>
            <p:ph type="ctrTitle" hasCustomPrompt="1"/>
          </p:nvPr>
        </p:nvSpPr>
        <p:spPr>
          <a:xfrm>
            <a:off x="1701383" y="2552298"/>
            <a:ext cx="8789234" cy="1220477"/>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7200" b="1" i="0">
                <a:solidFill>
                  <a:schemeClr val="bg1"/>
                </a:solidFill>
                <a:latin typeface="+mj-lt"/>
                <a:ea typeface="Meiryo UI" panose="020B0604030504040204" pitchFamily="34" charset="-128"/>
              </a:defRPr>
            </a:lvl1pPr>
          </a:lstStyle>
          <a:p>
            <a:r>
              <a:rPr lang="en-US" noProof="0"/>
              <a:t>Title</a:t>
            </a:r>
          </a:p>
        </p:txBody>
      </p:sp>
      <p:sp>
        <p:nvSpPr>
          <p:cNvPr id="7" name="Subtitle 2">
            <a:extLst>
              <a:ext uri="{FF2B5EF4-FFF2-40B4-BE49-F238E27FC236}">
                <a16:creationId xmlns:a16="http://schemas.microsoft.com/office/drawing/2014/main" id="{7E016467-0564-6D4C-BF17-F4FA3991C1FD}"/>
              </a:ext>
            </a:extLst>
          </p:cNvPr>
          <p:cNvSpPr>
            <a:spLocks noGrp="1"/>
          </p:cNvSpPr>
          <p:nvPr>
            <p:ph type="subTitle" idx="1" hasCustomPrompt="1"/>
          </p:nvPr>
        </p:nvSpPr>
        <p:spPr>
          <a:xfrm>
            <a:off x="1701383" y="3919840"/>
            <a:ext cx="8789234" cy="846381"/>
          </a:xfrm>
        </p:spPr>
        <p:txBody>
          <a:bodyPr anchor="t">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b="1" i="0">
                <a:solidFill>
                  <a:schemeClr val="bg1"/>
                </a:solidFill>
                <a:latin typeface="+mn-lt"/>
                <a:ea typeface="Meiryo UI" panose="020B0604030504040204" pitchFamily="34"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ja-JP" noProof="0" dirty="0"/>
              <a:t>Subtitle</a:t>
            </a:r>
          </a:p>
        </p:txBody>
      </p:sp>
    </p:spTree>
    <p:extLst>
      <p:ext uri="{BB962C8B-B14F-4D97-AF65-F5344CB8AC3E}">
        <p14:creationId xmlns:p14="http://schemas.microsoft.com/office/powerpoint/2010/main" val="2376213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
    <p:bg>
      <p:bgPr>
        <a:solidFill>
          <a:schemeClr val="accent6">
            <a:alpha val="30000"/>
          </a:schemeClr>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5" name="Rectangle 4">
            <a:extLst>
              <a:ext uri="{FF2B5EF4-FFF2-40B4-BE49-F238E27FC236}">
                <a16:creationId xmlns:a16="http://schemas.microsoft.com/office/drawing/2014/main" id="{258940EE-A100-A74F-A549-CAD4DFFD1738}"/>
              </a:ext>
            </a:extLst>
          </p:cNvPr>
          <p:cNvSpPr/>
          <p:nvPr userDrawn="1"/>
        </p:nvSpPr>
        <p:spPr>
          <a:xfrm>
            <a:off x="413825" y="483781"/>
            <a:ext cx="11364350"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451E21C1-74BE-0348-B8AE-3174A9AAA08E}"/>
              </a:ext>
            </a:extLst>
          </p:cNvPr>
          <p:cNvSpPr>
            <a:spLocks noGrp="1"/>
          </p:cNvSpPr>
          <p:nvPr>
            <p:ph type="title"/>
          </p:nvPr>
        </p:nvSpPr>
        <p:spPr>
          <a:xfrm>
            <a:off x="838200" y="681037"/>
            <a:ext cx="10515600"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endParaRPr lang="en-US" noProof="0" dirty="0"/>
          </a:p>
        </p:txBody>
      </p:sp>
      <p:cxnSp>
        <p:nvCxnSpPr>
          <p:cNvPr id="3" name="Straight Connector 2">
            <a:extLst>
              <a:ext uri="{FF2B5EF4-FFF2-40B4-BE49-F238E27FC236}">
                <a16:creationId xmlns:a16="http://schemas.microsoft.com/office/drawing/2014/main" id="{85852ED6-B7AC-5148-BC43-09B76E856F9F}"/>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C0776AF7-97C9-4365-B2B5-E20C6BB04B41}"/>
              </a:ext>
            </a:extLst>
          </p:cNvPr>
          <p:cNvSpPr>
            <a:spLocks noGrp="1"/>
          </p:cNvSpPr>
          <p:nvPr>
            <p:ph sz="quarter" idx="10"/>
          </p:nvPr>
        </p:nvSpPr>
        <p:spPr>
          <a:xfrm>
            <a:off x="838200" y="1265238"/>
            <a:ext cx="10524344" cy="4911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173370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content ">
    <p:bg>
      <p:bgPr>
        <a:solidFill>
          <a:schemeClr val="accent6">
            <a:alpha val="30000"/>
          </a:schemeClr>
        </a:solidFill>
        <a:effectLst/>
      </p:bgPr>
    </p:bg>
    <p:spTree>
      <p:nvGrpSpPr>
        <p:cNvPr id="1" name=""/>
        <p:cNvGrpSpPr/>
        <p:nvPr/>
      </p:nvGrpSpPr>
      <p:grpSpPr>
        <a:xfrm>
          <a:off x="0" y="0"/>
          <a:ext cx="0" cy="0"/>
          <a:chOff x="0" y="0"/>
          <a:chExt cx="0" cy="0"/>
        </a:xfrm>
      </p:grpSpPr>
      <p:sp>
        <p:nvSpPr>
          <p:cNvPr id="9" name="Freeform 5">
            <a:extLst>
              <a:ext uri="{FF2B5EF4-FFF2-40B4-BE49-F238E27FC236}">
                <a16:creationId xmlns:a16="http://schemas.microsoft.com/office/drawing/2014/main" id="{FADF1099-92E5-4749-8E94-299FD6249EFD}"/>
              </a:ext>
            </a:extLst>
          </p:cNvPr>
          <p:cNvSpPr>
            <a:spLocks/>
          </p:cNvSpPr>
          <p:nvPr userDrawn="1"/>
        </p:nvSpPr>
        <p:spPr bwMode="auto">
          <a:xfrm>
            <a:off x="-1587" y="0"/>
            <a:ext cx="12193587" cy="2840682"/>
          </a:xfrm>
          <a:custGeom>
            <a:avLst/>
            <a:gdLst>
              <a:gd name="T0" fmla="*/ 0 w 3296"/>
              <a:gd name="T1" fmla="*/ 0 h 934"/>
              <a:gd name="T2" fmla="*/ 0 w 3296"/>
              <a:gd name="T3" fmla="*/ 775 h 934"/>
              <a:gd name="T4" fmla="*/ 973 w 3296"/>
              <a:gd name="T5" fmla="*/ 825 h 934"/>
              <a:gd name="T6" fmla="*/ 1957 w 3296"/>
              <a:gd name="T7" fmla="*/ 408 h 934"/>
              <a:gd name="T8" fmla="*/ 3032 w 3296"/>
              <a:gd name="T9" fmla="*/ 426 h 934"/>
              <a:gd name="T10" fmla="*/ 3296 w 3296"/>
              <a:gd name="T11" fmla="*/ 257 h 934"/>
              <a:gd name="T12" fmla="*/ 3296 w 3296"/>
              <a:gd name="T13" fmla="*/ 0 h 934"/>
              <a:gd name="T14" fmla="*/ 0 w 3296"/>
              <a:gd name="T15" fmla="*/ 0 h 9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96" h="934">
                <a:moveTo>
                  <a:pt x="0" y="0"/>
                </a:moveTo>
                <a:cubicBezTo>
                  <a:pt x="0" y="775"/>
                  <a:pt x="0" y="775"/>
                  <a:pt x="0" y="775"/>
                </a:cubicBezTo>
                <a:cubicBezTo>
                  <a:pt x="302" y="913"/>
                  <a:pt x="658" y="934"/>
                  <a:pt x="973" y="825"/>
                </a:cubicBezTo>
                <a:cubicBezTo>
                  <a:pt x="1311" y="708"/>
                  <a:pt x="1602" y="453"/>
                  <a:pt x="1957" y="408"/>
                </a:cubicBezTo>
                <a:cubicBezTo>
                  <a:pt x="2315" y="363"/>
                  <a:pt x="2690" y="541"/>
                  <a:pt x="3032" y="426"/>
                </a:cubicBezTo>
                <a:cubicBezTo>
                  <a:pt x="3132" y="393"/>
                  <a:pt x="3223" y="334"/>
                  <a:pt x="3296" y="257"/>
                </a:cubicBezTo>
                <a:cubicBezTo>
                  <a:pt x="3296" y="0"/>
                  <a:pt x="3296" y="0"/>
                  <a:pt x="3296" y="0"/>
                </a:cubicBezTo>
                <a:lnTo>
                  <a:pt x="0" y="0"/>
                </a:lnTo>
                <a:close/>
              </a:path>
            </a:pathLst>
          </a:custGeom>
          <a:gradFill>
            <a:gsLst>
              <a:gs pos="0">
                <a:schemeClr val="accent1"/>
              </a:gs>
              <a:gs pos="100000">
                <a:schemeClr val="accent5">
                  <a:lumMod val="60000"/>
                  <a:lumOff val="40000"/>
                  <a:alpha val="90000"/>
                </a:schemeClr>
              </a:gs>
            </a:gsLst>
            <a:lin ang="3000000" scaled="0"/>
          </a:gradFill>
          <a:ln>
            <a:noFill/>
          </a:ln>
        </p:spPr>
        <p:txBody>
          <a:bodyPr vert="horz" wrap="square" lIns="91440" tIns="45720" rIns="91440" bIns="45720" numCol="1" anchor="t" anchorCtr="0" compatLnSpc="1">
            <a:prstTxWarp prst="textNoShape">
              <a:avLst/>
            </a:prstTxWarp>
          </a:bodyPr>
          <a:lstStyle/>
          <a:p>
            <a:endParaRPr lang="en-US" noProof="0" dirty="0"/>
          </a:p>
        </p:txBody>
      </p:sp>
      <p:sp>
        <p:nvSpPr>
          <p:cNvPr id="10" name="Rectangle 9">
            <a:extLst>
              <a:ext uri="{FF2B5EF4-FFF2-40B4-BE49-F238E27FC236}">
                <a16:creationId xmlns:a16="http://schemas.microsoft.com/office/drawing/2014/main" id="{33168214-BA64-4247-995E-0238E9E404F7}"/>
              </a:ext>
            </a:extLst>
          </p:cNvPr>
          <p:cNvSpPr/>
          <p:nvPr userDrawn="1"/>
        </p:nvSpPr>
        <p:spPr>
          <a:xfrm>
            <a:off x="413824" y="483781"/>
            <a:ext cx="5682176" cy="5890438"/>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Picture Placeholder 14">
            <a:extLst>
              <a:ext uri="{FF2B5EF4-FFF2-40B4-BE49-F238E27FC236}">
                <a16:creationId xmlns:a16="http://schemas.microsoft.com/office/drawing/2014/main" id="{8745AAA3-09E3-4504-B3FD-611C81F41634}"/>
              </a:ext>
            </a:extLst>
          </p:cNvPr>
          <p:cNvSpPr>
            <a:spLocks noGrp="1"/>
          </p:cNvSpPr>
          <p:nvPr>
            <p:ph type="pic" sz="quarter" idx="11"/>
          </p:nvPr>
        </p:nvSpPr>
        <p:spPr>
          <a:xfrm>
            <a:off x="6655634" y="37553"/>
            <a:ext cx="5536366" cy="6820447"/>
          </a:xfrm>
          <a:custGeom>
            <a:avLst/>
            <a:gdLst>
              <a:gd name="connsiteX0" fmla="*/ 4141175 w 5285281"/>
              <a:gd name="connsiteY0" fmla="*/ 950 h 6525434"/>
              <a:gd name="connsiteX1" fmla="*/ 5222879 w 5285281"/>
              <a:gd name="connsiteY1" fmla="*/ 82101 h 6525434"/>
              <a:gd name="connsiteX2" fmla="*/ 5285281 w 5285281"/>
              <a:gd name="connsiteY2" fmla="*/ 86253 h 6525434"/>
              <a:gd name="connsiteX3" fmla="*/ 5285281 w 5285281"/>
              <a:gd name="connsiteY3" fmla="*/ 6525434 h 6525434"/>
              <a:gd name="connsiteX4" fmla="*/ 338864 w 5285281"/>
              <a:gd name="connsiteY4" fmla="*/ 6525434 h 6525434"/>
              <a:gd name="connsiteX5" fmla="*/ 355504 w 5285281"/>
              <a:gd name="connsiteY5" fmla="*/ 6284640 h 6525434"/>
              <a:gd name="connsiteX6" fmla="*/ 122536 w 5285281"/>
              <a:gd name="connsiteY6" fmla="*/ 5603772 h 6525434"/>
              <a:gd name="connsiteX7" fmla="*/ 197419 w 5285281"/>
              <a:gd name="connsiteY7" fmla="*/ 4013697 h 6525434"/>
              <a:gd name="connsiteX8" fmla="*/ 1395542 w 5285281"/>
              <a:gd name="connsiteY8" fmla="*/ 2963334 h 6525434"/>
              <a:gd name="connsiteX9" fmla="*/ 2431419 w 5285281"/>
              <a:gd name="connsiteY9" fmla="*/ 2618748 h 6525434"/>
              <a:gd name="connsiteX10" fmla="*/ 2868234 w 5285281"/>
              <a:gd name="connsiteY10" fmla="*/ 1805029 h 6525434"/>
              <a:gd name="connsiteX11" fmla="*/ 2780871 w 5285281"/>
              <a:gd name="connsiteY11" fmla="*/ 941489 h 6525434"/>
              <a:gd name="connsiteX12" fmla="*/ 3783467 w 5285281"/>
              <a:gd name="connsiteY12" fmla="*/ 36433 h 6525434"/>
              <a:gd name="connsiteX13" fmla="*/ 4141175 w 5285281"/>
              <a:gd name="connsiteY13" fmla="*/ 950 h 652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85281" h="6525434">
                <a:moveTo>
                  <a:pt x="4141175" y="950"/>
                </a:moveTo>
                <a:cubicBezTo>
                  <a:pt x="4500573" y="-8197"/>
                  <a:pt x="4864065" y="50964"/>
                  <a:pt x="5222879" y="82101"/>
                </a:cubicBezTo>
                <a:cubicBezTo>
                  <a:pt x="5243679" y="82101"/>
                  <a:pt x="5264481" y="82101"/>
                  <a:pt x="5285281" y="86253"/>
                </a:cubicBezTo>
                <a:lnTo>
                  <a:pt x="5285281" y="6525434"/>
                </a:lnTo>
                <a:cubicBezTo>
                  <a:pt x="5285281" y="6525434"/>
                  <a:pt x="5285281" y="6525434"/>
                  <a:pt x="338864" y="6525434"/>
                </a:cubicBezTo>
                <a:cubicBezTo>
                  <a:pt x="355504" y="6446553"/>
                  <a:pt x="363825" y="6363521"/>
                  <a:pt x="355504" y="6284640"/>
                </a:cubicBezTo>
                <a:cubicBezTo>
                  <a:pt x="330543" y="6043845"/>
                  <a:pt x="205739" y="5827960"/>
                  <a:pt x="122536" y="5603772"/>
                </a:cubicBezTo>
                <a:cubicBezTo>
                  <a:pt x="-64671" y="5093121"/>
                  <a:pt x="-35550" y="4503589"/>
                  <a:pt x="197419" y="4013697"/>
                </a:cubicBezTo>
                <a:cubicBezTo>
                  <a:pt x="434547" y="3523804"/>
                  <a:pt x="875523" y="3137703"/>
                  <a:pt x="1395542" y="2963334"/>
                </a:cubicBezTo>
                <a:cubicBezTo>
                  <a:pt x="1740834" y="2851240"/>
                  <a:pt x="2127728" y="2822178"/>
                  <a:pt x="2431419" y="2618748"/>
                </a:cubicBezTo>
                <a:cubicBezTo>
                  <a:pt x="2693508" y="2436077"/>
                  <a:pt x="2864074" y="2124704"/>
                  <a:pt x="2868234" y="1805029"/>
                </a:cubicBezTo>
                <a:cubicBezTo>
                  <a:pt x="2872395" y="1514414"/>
                  <a:pt x="2747590" y="1232103"/>
                  <a:pt x="2780871" y="941489"/>
                </a:cubicBezTo>
                <a:cubicBezTo>
                  <a:pt x="2834953" y="464051"/>
                  <a:pt x="3309210" y="127769"/>
                  <a:pt x="3783467" y="36433"/>
                </a:cubicBezTo>
                <a:cubicBezTo>
                  <a:pt x="3902031" y="14637"/>
                  <a:pt x="4021376" y="3999"/>
                  <a:pt x="4141175" y="950"/>
                </a:cubicBezTo>
                <a:close/>
              </a:path>
            </a:pathLst>
          </a:custGeom>
          <a:solidFill>
            <a:schemeClr val="bg2">
              <a:lumMod val="95000"/>
            </a:schemeClr>
          </a:solidFill>
        </p:spPr>
        <p:txBody>
          <a:bodyPr wrap="square" anchor="ctr">
            <a:noAutofit/>
          </a:bodyPr>
          <a:lstStyle>
            <a:lvl1pPr marL="0" indent="0" algn="ctr">
              <a:buNone/>
              <a:defRPr sz="800"/>
            </a:lvl1pPr>
          </a:lstStyle>
          <a:p>
            <a:r>
              <a:rPr lang="en-US" noProof="0"/>
              <a:t>Click icon to add picture</a:t>
            </a:r>
            <a:endParaRPr lang="en-US" noProof="0" dirty="0"/>
          </a:p>
        </p:txBody>
      </p:sp>
      <p:sp>
        <p:nvSpPr>
          <p:cNvPr id="7" name="Title 1">
            <a:extLst>
              <a:ext uri="{FF2B5EF4-FFF2-40B4-BE49-F238E27FC236}">
                <a16:creationId xmlns:a16="http://schemas.microsoft.com/office/drawing/2014/main" id="{53703B7C-2DC4-C14C-A9CA-F1D21E7FC6AF}"/>
              </a:ext>
            </a:extLst>
          </p:cNvPr>
          <p:cNvSpPr>
            <a:spLocks noGrp="1"/>
          </p:cNvSpPr>
          <p:nvPr>
            <p:ph type="title"/>
          </p:nvPr>
        </p:nvSpPr>
        <p:spPr>
          <a:xfrm>
            <a:off x="838200" y="681037"/>
            <a:ext cx="4791637"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p>
        </p:txBody>
      </p:sp>
      <p:cxnSp>
        <p:nvCxnSpPr>
          <p:cNvPr id="8" name="Straight Connector 7">
            <a:extLst>
              <a:ext uri="{FF2B5EF4-FFF2-40B4-BE49-F238E27FC236}">
                <a16:creationId xmlns:a16="http://schemas.microsoft.com/office/drawing/2014/main" id="{AD28B953-BDF8-6C47-ADCD-D3EAF78963C3}"/>
              </a:ext>
            </a:extLst>
          </p:cNvPr>
          <p:cNvCxnSpPr>
            <a:cxnSpLocks/>
          </p:cNvCxnSpPr>
          <p:nvPr userDrawn="1"/>
        </p:nvCxnSpPr>
        <p:spPr>
          <a:xfrm>
            <a:off x="838200" y="1264837"/>
            <a:ext cx="4791636"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B0C521-A2C1-48E6-B26C-DFF1B4FD4227}"/>
              </a:ext>
            </a:extLst>
          </p:cNvPr>
          <p:cNvSpPr>
            <a:spLocks noGrp="1"/>
          </p:cNvSpPr>
          <p:nvPr>
            <p:ph sz="quarter" idx="12"/>
          </p:nvPr>
        </p:nvSpPr>
        <p:spPr>
          <a:xfrm>
            <a:off x="838200" y="1265238"/>
            <a:ext cx="4791637" cy="4911725"/>
          </a:xfrm>
        </p:spPr>
        <p:txBody>
          <a:bodyPr/>
          <a:lstStyle/>
          <a:p>
            <a:pPr lvl="0"/>
            <a:r>
              <a:rPr lang="en-US"/>
              <a:t>Click to edit Master text styles</a:t>
            </a:r>
          </a:p>
        </p:txBody>
      </p:sp>
    </p:spTree>
    <p:extLst>
      <p:ext uri="{BB962C8B-B14F-4D97-AF65-F5344CB8AC3E}">
        <p14:creationId xmlns:p14="http://schemas.microsoft.com/office/powerpoint/2010/main" val="9146924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bg>
      <p:bgPr>
        <a:solidFill>
          <a:schemeClr val="accent6">
            <a:alpha val="30000"/>
          </a:schemeClr>
        </a:solidFill>
        <a:effectLst/>
      </p:bgPr>
    </p:bg>
    <p:spTree>
      <p:nvGrpSpPr>
        <p:cNvPr id="1" name=""/>
        <p:cNvGrpSpPr/>
        <p:nvPr/>
      </p:nvGrpSpPr>
      <p:grpSpPr>
        <a:xfrm>
          <a:off x="0" y="0"/>
          <a:ext cx="0" cy="0"/>
          <a:chOff x="0" y="0"/>
          <a:chExt cx="0" cy="0"/>
        </a:xfrm>
      </p:grpSpPr>
      <p:sp>
        <p:nvSpPr>
          <p:cNvPr id="26" name="Freeform: Shape 8">
            <a:extLst>
              <a:ext uri="{FF2B5EF4-FFF2-40B4-BE49-F238E27FC236}">
                <a16:creationId xmlns:a16="http://schemas.microsoft.com/office/drawing/2014/main" id="{94B2908E-04B3-4B40-8DDD-1667E3F93DAE}"/>
              </a:ext>
            </a:extLst>
          </p:cNvPr>
          <p:cNvSpPr/>
          <p:nvPr userDrawn="1"/>
        </p:nvSpPr>
        <p:spPr>
          <a:xfrm rot="10800000">
            <a:off x="0" y="4362449"/>
            <a:ext cx="12192000" cy="2495550"/>
          </a:xfrm>
          <a:custGeom>
            <a:avLst/>
            <a:gdLst>
              <a:gd name="connsiteX0" fmla="*/ 0 w 12192000"/>
              <a:gd name="connsiteY0" fmla="*/ 0 h 2539624"/>
              <a:gd name="connsiteX1" fmla="*/ 12192000 w 12192000"/>
              <a:gd name="connsiteY1" fmla="*/ 0 h 2539624"/>
              <a:gd name="connsiteX2" fmla="*/ 12192000 w 12192000"/>
              <a:gd name="connsiteY2" fmla="*/ 1784674 h 2539624"/>
              <a:gd name="connsiteX3" fmla="*/ 12052232 w 12192000"/>
              <a:gd name="connsiteY3" fmla="*/ 1825247 h 2539624"/>
              <a:gd name="connsiteX4" fmla="*/ 10344150 w 12192000"/>
              <a:gd name="connsiteY4" fmla="*/ 2133600 h 2539624"/>
              <a:gd name="connsiteX5" fmla="*/ 7181850 w 12192000"/>
              <a:gd name="connsiteY5" fmla="*/ 1809750 h 2539624"/>
              <a:gd name="connsiteX6" fmla="*/ 2724150 w 12192000"/>
              <a:gd name="connsiteY6" fmla="*/ 2533650 h 2539624"/>
              <a:gd name="connsiteX7" fmla="*/ 64443 w 12192000"/>
              <a:gd name="connsiteY7" fmla="*/ 1610320 h 2539624"/>
              <a:gd name="connsiteX8" fmla="*/ 0 w 12192000"/>
              <a:gd name="connsiteY8" fmla="*/ 1575868 h 2539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539624">
                <a:moveTo>
                  <a:pt x="0" y="0"/>
                </a:moveTo>
                <a:lnTo>
                  <a:pt x="12192000" y="0"/>
                </a:lnTo>
                <a:lnTo>
                  <a:pt x="12192000" y="1784674"/>
                </a:lnTo>
                <a:lnTo>
                  <a:pt x="12052232" y="1825247"/>
                </a:lnTo>
                <a:cubicBezTo>
                  <a:pt x="11558836" y="1963688"/>
                  <a:pt x="10923588" y="2113756"/>
                  <a:pt x="10344150" y="2133600"/>
                </a:cubicBezTo>
                <a:cubicBezTo>
                  <a:pt x="9417050" y="2165350"/>
                  <a:pt x="8451850" y="1743075"/>
                  <a:pt x="7181850" y="1809750"/>
                </a:cubicBezTo>
                <a:cubicBezTo>
                  <a:pt x="5911850" y="1876425"/>
                  <a:pt x="3997325" y="2613025"/>
                  <a:pt x="2724150" y="2533650"/>
                </a:cubicBezTo>
                <a:cubicBezTo>
                  <a:pt x="1769269" y="2474119"/>
                  <a:pt x="728663" y="1962746"/>
                  <a:pt x="64443" y="1610320"/>
                </a:cubicBezTo>
                <a:lnTo>
                  <a:pt x="0" y="1575868"/>
                </a:lnTo>
                <a:close/>
              </a:path>
            </a:pathLst>
          </a:custGeom>
          <a:gradFill>
            <a:gsLst>
              <a:gs pos="0">
                <a:schemeClr val="accent1"/>
              </a:gs>
              <a:gs pos="100000">
                <a:schemeClr val="accent5">
                  <a:lumMod val="60000"/>
                  <a:lumOff val="40000"/>
                  <a:alpha val="9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Rectangle 4">
            <a:extLst>
              <a:ext uri="{FF2B5EF4-FFF2-40B4-BE49-F238E27FC236}">
                <a16:creationId xmlns:a16="http://schemas.microsoft.com/office/drawing/2014/main" id="{258940EE-A100-A74F-A549-CAD4DFFD1738}"/>
              </a:ext>
            </a:extLst>
          </p:cNvPr>
          <p:cNvSpPr/>
          <p:nvPr userDrawn="1"/>
        </p:nvSpPr>
        <p:spPr>
          <a:xfrm>
            <a:off x="838822" y="1721223"/>
            <a:ext cx="4857421"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Text Placeholder 2">
            <a:extLst>
              <a:ext uri="{FF2B5EF4-FFF2-40B4-BE49-F238E27FC236}">
                <a16:creationId xmlns:a16="http://schemas.microsoft.com/office/drawing/2014/main" id="{525A7DB0-14F0-B341-AEBA-0DC92D001E33}"/>
              </a:ext>
            </a:extLst>
          </p:cNvPr>
          <p:cNvSpPr>
            <a:spLocks noGrp="1"/>
          </p:cNvSpPr>
          <p:nvPr>
            <p:ph type="body" idx="1"/>
          </p:nvPr>
        </p:nvSpPr>
        <p:spPr>
          <a:xfrm>
            <a:off x="1263197" y="2038570"/>
            <a:ext cx="4086146" cy="703135"/>
          </a:xfrm>
        </p:spPr>
        <p:txBody>
          <a:bodyPr lIns="91440" rIns="91440" anchor="ctr">
            <a:normAutofit/>
          </a:bodyPr>
          <a:lstStyle>
            <a:lvl1pPr marL="0" indent="0" algn="l">
              <a:lnSpc>
                <a:spcPct val="150000"/>
              </a:lnSpc>
              <a:buNone/>
              <a:defRPr sz="1800" b="1" i="0" cap="all" spc="150" baseline="0">
                <a:solidFill>
                  <a:schemeClr val="tx1"/>
                </a:solidFill>
                <a:latin typeface="Meiryo UI" panose="020B0604030504040204" pitchFamily="34" charset="-128"/>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3" name="Rectangle 22">
            <a:extLst>
              <a:ext uri="{FF2B5EF4-FFF2-40B4-BE49-F238E27FC236}">
                <a16:creationId xmlns:a16="http://schemas.microsoft.com/office/drawing/2014/main" id="{79D42B85-1179-7D46-AE33-2B64EEFC44B2}"/>
              </a:ext>
            </a:extLst>
          </p:cNvPr>
          <p:cNvSpPr/>
          <p:nvPr userDrawn="1"/>
        </p:nvSpPr>
        <p:spPr>
          <a:xfrm>
            <a:off x="6495759" y="1721223"/>
            <a:ext cx="4858040" cy="4652995"/>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Text Placeholder 2">
            <a:extLst>
              <a:ext uri="{FF2B5EF4-FFF2-40B4-BE49-F238E27FC236}">
                <a16:creationId xmlns:a16="http://schemas.microsoft.com/office/drawing/2014/main" id="{2197AEE6-BBEC-494F-985F-3855AE4B14B5}"/>
              </a:ext>
            </a:extLst>
          </p:cNvPr>
          <p:cNvSpPr>
            <a:spLocks noGrp="1"/>
          </p:cNvSpPr>
          <p:nvPr>
            <p:ph type="body" idx="11"/>
          </p:nvPr>
        </p:nvSpPr>
        <p:spPr>
          <a:xfrm>
            <a:off x="6854754" y="2038570"/>
            <a:ext cx="4086666" cy="703135"/>
          </a:xfrm>
        </p:spPr>
        <p:txBody>
          <a:bodyPr lIns="91440" rIns="91440" anchor="ctr">
            <a:normAutofit/>
          </a:bodyPr>
          <a:lstStyle>
            <a:lvl1pPr marL="0" indent="0" algn="l">
              <a:lnSpc>
                <a:spcPct val="150000"/>
              </a:lnSpc>
              <a:buNone/>
              <a:defRPr sz="1800" b="1" i="0" cap="all" spc="150" baseline="0">
                <a:solidFill>
                  <a:schemeClr val="tx1"/>
                </a:solidFill>
                <a:latin typeface="Meiryo UI" panose="020B0604030504040204" pitchFamily="34" charset="-128"/>
                <a:ea typeface="Meiryo UI" panose="020B0604030504040204" pitchFamily="34" charset="-128"/>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7" name="Title 1">
            <a:extLst>
              <a:ext uri="{FF2B5EF4-FFF2-40B4-BE49-F238E27FC236}">
                <a16:creationId xmlns:a16="http://schemas.microsoft.com/office/drawing/2014/main" id="{C2E270DF-A15A-D547-8882-6E5797B22CEA}"/>
              </a:ext>
            </a:extLst>
          </p:cNvPr>
          <p:cNvSpPr>
            <a:spLocks noGrp="1"/>
          </p:cNvSpPr>
          <p:nvPr>
            <p:ph type="title"/>
          </p:nvPr>
        </p:nvSpPr>
        <p:spPr>
          <a:xfrm>
            <a:off x="838200" y="681037"/>
            <a:ext cx="10515600"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p>
        </p:txBody>
      </p:sp>
      <p:cxnSp>
        <p:nvCxnSpPr>
          <p:cNvPr id="28" name="Straight Connector 27">
            <a:extLst>
              <a:ext uri="{FF2B5EF4-FFF2-40B4-BE49-F238E27FC236}">
                <a16:creationId xmlns:a16="http://schemas.microsoft.com/office/drawing/2014/main" id="{79B3613A-9294-EA43-9505-F156E86E6E10}"/>
              </a:ext>
            </a:extLst>
          </p:cNvPr>
          <p:cNvCxnSpPr/>
          <p:nvPr userDrawn="1"/>
        </p:nvCxnSpPr>
        <p:spPr>
          <a:xfrm>
            <a:off x="838200" y="1264837"/>
            <a:ext cx="10524344"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42E4B45-6E8A-44C6-9117-DF2BA9812882}"/>
              </a:ext>
            </a:extLst>
          </p:cNvPr>
          <p:cNvSpPr>
            <a:spLocks noGrp="1"/>
          </p:cNvSpPr>
          <p:nvPr>
            <p:ph sz="quarter" idx="12"/>
          </p:nvPr>
        </p:nvSpPr>
        <p:spPr>
          <a:xfrm>
            <a:off x="1263195" y="2885581"/>
            <a:ext cx="4086147" cy="3102469"/>
          </a:xfrm>
        </p:spPr>
        <p:txBody>
          <a:bodyPr/>
          <a:lstStyle/>
          <a:p>
            <a:pPr lvl="0"/>
            <a:r>
              <a:rPr lang="en-US"/>
              <a:t>Click to edit Master text styles</a:t>
            </a:r>
          </a:p>
        </p:txBody>
      </p:sp>
      <p:sp>
        <p:nvSpPr>
          <p:cNvPr id="13" name="Content Placeholder 2">
            <a:extLst>
              <a:ext uri="{FF2B5EF4-FFF2-40B4-BE49-F238E27FC236}">
                <a16:creationId xmlns:a16="http://schemas.microsoft.com/office/drawing/2014/main" id="{2B29B9FA-7273-4615-BD56-12D6427D024B}"/>
              </a:ext>
            </a:extLst>
          </p:cNvPr>
          <p:cNvSpPr>
            <a:spLocks noGrp="1"/>
          </p:cNvSpPr>
          <p:nvPr>
            <p:ph sz="quarter" idx="13"/>
          </p:nvPr>
        </p:nvSpPr>
        <p:spPr>
          <a:xfrm>
            <a:off x="6861067" y="2885581"/>
            <a:ext cx="4086667" cy="3102469"/>
          </a:xfrm>
        </p:spPr>
        <p:txBody>
          <a:bodyPr/>
          <a:lstStyle/>
          <a:p>
            <a:pPr lvl="0"/>
            <a:r>
              <a:rPr lang="en-US"/>
              <a:t>Click to edit Master text styles</a:t>
            </a:r>
          </a:p>
        </p:txBody>
      </p:sp>
      <p:sp>
        <p:nvSpPr>
          <p:cNvPr id="4" name="Date Placeholder 3">
            <a:extLst>
              <a:ext uri="{FF2B5EF4-FFF2-40B4-BE49-F238E27FC236}">
                <a16:creationId xmlns:a16="http://schemas.microsoft.com/office/drawing/2014/main" id="{1A093508-506F-4731-B6DA-F6E8F8B09553}"/>
              </a:ext>
            </a:extLst>
          </p:cNvPr>
          <p:cNvSpPr>
            <a:spLocks noGrp="1"/>
          </p:cNvSpPr>
          <p:nvPr>
            <p:ph type="dt" sz="half" idx="14"/>
          </p:nvPr>
        </p:nvSpPr>
        <p:spPr/>
        <p:txBody>
          <a:bodyPr/>
          <a:lstStyle>
            <a:lvl1pPr>
              <a:defRPr>
                <a:solidFill>
                  <a:schemeClr val="bg1"/>
                </a:solidFill>
              </a:defRPr>
            </a:lvl1pPr>
          </a:lstStyle>
          <a:p>
            <a:fld id="{906A8E3A-8DBF-0542-BC99-444DCA0CC2C2}" type="datetimeFigureOut">
              <a:rPr lang="en-US" smtClean="0"/>
              <a:pPr/>
              <a:t>10/31/2024</a:t>
            </a:fld>
            <a:endParaRPr lang="en-US" dirty="0"/>
          </a:p>
        </p:txBody>
      </p:sp>
      <p:sp>
        <p:nvSpPr>
          <p:cNvPr id="6" name="Footer Placeholder 5">
            <a:extLst>
              <a:ext uri="{FF2B5EF4-FFF2-40B4-BE49-F238E27FC236}">
                <a16:creationId xmlns:a16="http://schemas.microsoft.com/office/drawing/2014/main" id="{600CFF9F-3D1C-430B-BECE-49D87C7AE905}"/>
              </a:ext>
            </a:extLst>
          </p:cNvPr>
          <p:cNvSpPr>
            <a:spLocks noGrp="1"/>
          </p:cNvSpPr>
          <p:nvPr>
            <p:ph type="ftr" sz="quarter" idx="15"/>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3CD95F5F-990E-4917-82C6-FBFD4547AFB7}"/>
              </a:ext>
            </a:extLst>
          </p:cNvPr>
          <p:cNvSpPr>
            <a:spLocks noGrp="1"/>
          </p:cNvSpPr>
          <p:nvPr>
            <p:ph type="sldNum" sz="quarter" idx="16"/>
          </p:nvPr>
        </p:nvSpPr>
        <p:spPr/>
        <p:txBody>
          <a:bodyPr/>
          <a:lstStyle>
            <a:lvl1pPr>
              <a:defRPr>
                <a:solidFill>
                  <a:schemeClr val="bg1"/>
                </a:solidFill>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88850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and Caption">
    <p:bg>
      <p:bgPr>
        <a:solidFill>
          <a:schemeClr val="accent6">
            <a:alpha val="30000"/>
          </a:schemeClr>
        </a:solidFill>
        <a:effectLst/>
      </p:bgPr>
    </p:bg>
    <p:spTree>
      <p:nvGrpSpPr>
        <p:cNvPr id="1" name=""/>
        <p:cNvGrpSpPr/>
        <p:nvPr/>
      </p:nvGrpSpPr>
      <p:grpSpPr>
        <a:xfrm>
          <a:off x="0" y="0"/>
          <a:ext cx="0" cy="0"/>
          <a:chOff x="0" y="0"/>
          <a:chExt cx="0" cy="0"/>
        </a:xfrm>
      </p:grpSpPr>
      <p:sp>
        <p:nvSpPr>
          <p:cNvPr id="8" name="Freeform: Shape 6">
            <a:extLst>
              <a:ext uri="{FF2B5EF4-FFF2-40B4-BE49-F238E27FC236}">
                <a16:creationId xmlns:a16="http://schemas.microsoft.com/office/drawing/2014/main" id="{E0728D6F-9DC1-CD49-A2D6-834724E8AF3F}"/>
              </a:ext>
            </a:extLst>
          </p:cNvPr>
          <p:cNvSpPr/>
          <p:nvPr userDrawn="1"/>
        </p:nvSpPr>
        <p:spPr>
          <a:xfrm>
            <a:off x="0" y="0"/>
            <a:ext cx="12181097" cy="4981942"/>
          </a:xfrm>
          <a:custGeom>
            <a:avLst/>
            <a:gdLst>
              <a:gd name="connsiteX0" fmla="*/ 0 w 2412595"/>
              <a:gd name="connsiteY0" fmla="*/ 0 h 1044036"/>
              <a:gd name="connsiteX1" fmla="*/ 2412595 w 2412595"/>
              <a:gd name="connsiteY1" fmla="*/ 0 h 1044036"/>
              <a:gd name="connsiteX2" fmla="*/ 2328863 w 2412595"/>
              <a:gd name="connsiteY2" fmla="*/ 69540 h 1044036"/>
              <a:gd name="connsiteX3" fmla="*/ 2000250 w 2412595"/>
              <a:gd name="connsiteY3" fmla="*/ 285750 h 1044036"/>
              <a:gd name="connsiteX4" fmla="*/ 1162050 w 2412595"/>
              <a:gd name="connsiteY4" fmla="*/ 400050 h 1044036"/>
              <a:gd name="connsiteX5" fmla="*/ 552450 w 2412595"/>
              <a:gd name="connsiteY5" fmla="*/ 952500 h 1044036"/>
              <a:gd name="connsiteX6" fmla="*/ 107640 w 2412595"/>
              <a:gd name="connsiteY6" fmla="*/ 1035825 h 1044036"/>
              <a:gd name="connsiteX7" fmla="*/ 0 w 2412595"/>
              <a:gd name="connsiteY7" fmla="*/ 1044036 h 1044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2595" h="1044036">
                <a:moveTo>
                  <a:pt x="0" y="0"/>
                </a:moveTo>
                <a:lnTo>
                  <a:pt x="2412595" y="0"/>
                </a:lnTo>
                <a:lnTo>
                  <a:pt x="2328863" y="69540"/>
                </a:lnTo>
                <a:cubicBezTo>
                  <a:pt x="2215753" y="160139"/>
                  <a:pt x="2095500" y="245269"/>
                  <a:pt x="2000250" y="285750"/>
                </a:cubicBezTo>
                <a:cubicBezTo>
                  <a:pt x="1746250" y="393700"/>
                  <a:pt x="1403350" y="288925"/>
                  <a:pt x="1162050" y="400050"/>
                </a:cubicBezTo>
                <a:cubicBezTo>
                  <a:pt x="920750" y="511175"/>
                  <a:pt x="844550" y="841375"/>
                  <a:pt x="552450" y="952500"/>
                </a:cubicBezTo>
                <a:cubicBezTo>
                  <a:pt x="442913" y="994172"/>
                  <a:pt x="278904" y="1019770"/>
                  <a:pt x="107640" y="1035825"/>
                </a:cubicBezTo>
                <a:lnTo>
                  <a:pt x="0" y="1044036"/>
                </a:lnTo>
                <a:close/>
              </a:path>
            </a:pathLst>
          </a:custGeom>
          <a:gradFill>
            <a:gsLst>
              <a:gs pos="0">
                <a:schemeClr val="accent1"/>
              </a:gs>
              <a:gs pos="100000">
                <a:schemeClr val="accent5">
                  <a:lumMod val="60000"/>
                  <a:lumOff val="40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30">
            <a:extLst>
              <a:ext uri="{FF2B5EF4-FFF2-40B4-BE49-F238E27FC236}">
                <a16:creationId xmlns:a16="http://schemas.microsoft.com/office/drawing/2014/main" id="{2120EC90-BDC2-0E4B-9A3F-97CA90AA39F1}"/>
              </a:ext>
            </a:extLst>
          </p:cNvPr>
          <p:cNvSpPr>
            <a:spLocks noGrp="1"/>
          </p:cNvSpPr>
          <p:nvPr>
            <p:ph type="pic" sz="quarter" idx="14"/>
          </p:nvPr>
        </p:nvSpPr>
        <p:spPr>
          <a:xfrm>
            <a:off x="0" y="0"/>
            <a:ext cx="9298096" cy="6858000"/>
          </a:xfrm>
          <a:custGeom>
            <a:avLst/>
            <a:gdLst>
              <a:gd name="connsiteX0" fmla="*/ 0 w 9298096"/>
              <a:gd name="connsiteY0" fmla="*/ 0 h 6858000"/>
              <a:gd name="connsiteX1" fmla="*/ 8705997 w 9298096"/>
              <a:gd name="connsiteY1" fmla="*/ 0 h 6858000"/>
              <a:gd name="connsiteX2" fmla="*/ 8676710 w 9298096"/>
              <a:gd name="connsiteY2" fmla="*/ 366601 h 6858000"/>
              <a:gd name="connsiteX3" fmla="*/ 9086747 w 9298096"/>
              <a:gd name="connsiteY3" fmla="*/ 1403199 h 6858000"/>
              <a:gd name="connsiteX4" fmla="*/ 9297958 w 9298096"/>
              <a:gd name="connsiteY4" fmla="*/ 2314162 h 6858000"/>
              <a:gd name="connsiteX5" fmla="*/ 9298096 w 9298096"/>
              <a:gd name="connsiteY5" fmla="*/ 2513013 h 6858000"/>
              <a:gd name="connsiteX6" fmla="*/ 6405563 w 9298096"/>
              <a:gd name="connsiteY6" fmla="*/ 2513013 h 6858000"/>
              <a:gd name="connsiteX7" fmla="*/ 6405563 w 9298096"/>
              <a:gd name="connsiteY7" fmla="*/ 5528005 h 6858000"/>
              <a:gd name="connsiteX8" fmla="*/ 6380081 w 9298096"/>
              <a:gd name="connsiteY8" fmla="*/ 5533593 h 6858000"/>
              <a:gd name="connsiteX9" fmla="*/ 5022973 w 9298096"/>
              <a:gd name="connsiteY9" fmla="*/ 5947798 h 6858000"/>
              <a:gd name="connsiteX10" fmla="*/ 4312498 w 9298096"/>
              <a:gd name="connsiteY10" fmla="*/ 6826871 h 6858000"/>
              <a:gd name="connsiteX11" fmla="*/ 4305141 w 9298096"/>
              <a:gd name="connsiteY11" fmla="*/ 6858000 h 6858000"/>
              <a:gd name="connsiteX12" fmla="*/ 0 w 9298096"/>
              <a:gd name="connsiteY1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298096" h="6858000">
                <a:moveTo>
                  <a:pt x="0" y="0"/>
                </a:moveTo>
                <a:cubicBezTo>
                  <a:pt x="0" y="0"/>
                  <a:pt x="0" y="0"/>
                  <a:pt x="8705997" y="0"/>
                </a:cubicBezTo>
                <a:cubicBezTo>
                  <a:pt x="8676710" y="120093"/>
                  <a:pt x="8662063" y="246508"/>
                  <a:pt x="8676710" y="366601"/>
                </a:cubicBezTo>
                <a:cubicBezTo>
                  <a:pt x="8720642" y="733203"/>
                  <a:pt x="8940304" y="1061881"/>
                  <a:pt x="9086747" y="1403199"/>
                </a:cubicBezTo>
                <a:cubicBezTo>
                  <a:pt x="9210308" y="1694743"/>
                  <a:pt x="9280326" y="2003174"/>
                  <a:pt x="9297958" y="2314162"/>
                </a:cubicBezTo>
                <a:lnTo>
                  <a:pt x="9298096" y="2513013"/>
                </a:lnTo>
                <a:lnTo>
                  <a:pt x="6405563" y="2513013"/>
                </a:lnTo>
                <a:lnTo>
                  <a:pt x="6405563" y="5528005"/>
                </a:lnTo>
                <a:lnTo>
                  <a:pt x="6380081" y="5533593"/>
                </a:lnTo>
                <a:cubicBezTo>
                  <a:pt x="5907118" y="5632552"/>
                  <a:pt x="5423859" y="5715512"/>
                  <a:pt x="5022973" y="5947798"/>
                </a:cubicBezTo>
                <a:cubicBezTo>
                  <a:pt x="4677003" y="6156381"/>
                  <a:pt x="4421644" y="6475183"/>
                  <a:pt x="4312498" y="6826871"/>
                </a:cubicBezTo>
                <a:lnTo>
                  <a:pt x="4305141" y="6858000"/>
                </a:lnTo>
                <a:lnTo>
                  <a:pt x="0" y="6858000"/>
                </a:lnTo>
                <a:close/>
              </a:path>
            </a:pathLst>
          </a:custGeom>
          <a:solidFill>
            <a:schemeClr val="bg2">
              <a:lumMod val="95000"/>
            </a:schemeClr>
          </a:solidFill>
        </p:spPr>
        <p:txBody>
          <a:bodyPr wrap="square" anchor="ctr">
            <a:noAutofit/>
          </a:bodyPr>
          <a:lstStyle>
            <a:lvl1pPr marL="0" indent="0" algn="ctr">
              <a:buNone/>
              <a:defRPr sz="1800">
                <a:solidFill>
                  <a:schemeClr val="tx2"/>
                </a:solidFill>
              </a:defRPr>
            </a:lvl1pPr>
          </a:lstStyle>
          <a:p>
            <a:r>
              <a:rPr lang="en-US" noProof="0"/>
              <a:t>Click icon to add picture</a:t>
            </a:r>
            <a:endParaRPr lang="en-US" noProof="0" dirty="0"/>
          </a:p>
        </p:txBody>
      </p:sp>
      <p:sp>
        <p:nvSpPr>
          <p:cNvPr id="21" name="Rectangle 20">
            <a:extLst>
              <a:ext uri="{FF2B5EF4-FFF2-40B4-BE49-F238E27FC236}">
                <a16:creationId xmlns:a16="http://schemas.microsoft.com/office/drawing/2014/main" id="{F8985295-F0BC-9B4D-981C-D474C9EDECD0}"/>
              </a:ext>
            </a:extLst>
          </p:cNvPr>
          <p:cNvSpPr/>
          <p:nvPr userDrawn="1"/>
        </p:nvSpPr>
        <p:spPr>
          <a:xfrm>
            <a:off x="6405102" y="2512661"/>
            <a:ext cx="5284607" cy="4345339"/>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Title 1">
            <a:extLst>
              <a:ext uri="{FF2B5EF4-FFF2-40B4-BE49-F238E27FC236}">
                <a16:creationId xmlns:a16="http://schemas.microsoft.com/office/drawing/2014/main" id="{5CB02C94-6046-2E46-BE22-98A994B16607}"/>
              </a:ext>
            </a:extLst>
          </p:cNvPr>
          <p:cNvSpPr>
            <a:spLocks noGrp="1"/>
          </p:cNvSpPr>
          <p:nvPr>
            <p:ph type="title"/>
          </p:nvPr>
        </p:nvSpPr>
        <p:spPr>
          <a:xfrm>
            <a:off x="6767867" y="2763704"/>
            <a:ext cx="4559075" cy="583800"/>
          </a:xfrm>
        </p:spPr>
        <p:txBody>
          <a:bodyPr lIns="91440" rIns="91440">
            <a:noAutofit/>
          </a:bodyPr>
          <a:lstStyle>
            <a:lvl1pPr>
              <a:defRPr sz="2400" b="1" i="0" spc="150" baseline="0">
                <a:solidFill>
                  <a:schemeClr val="accent1"/>
                </a:solidFill>
                <a:latin typeface="Meiryo UI" panose="020B0604030504040204" pitchFamily="34" charset="-128"/>
                <a:ea typeface="Meiryo UI" panose="020B0604030504040204" pitchFamily="34" charset="-128"/>
              </a:defRPr>
            </a:lvl1pPr>
          </a:lstStyle>
          <a:p>
            <a:r>
              <a:rPr lang="en-US" noProof="0"/>
              <a:t>Click to edit Master title style</a:t>
            </a:r>
            <a:endParaRPr lang="en-US" noProof="0" dirty="0"/>
          </a:p>
        </p:txBody>
      </p:sp>
      <p:cxnSp>
        <p:nvCxnSpPr>
          <p:cNvPr id="24" name="Straight Connector 23">
            <a:extLst>
              <a:ext uri="{FF2B5EF4-FFF2-40B4-BE49-F238E27FC236}">
                <a16:creationId xmlns:a16="http://schemas.microsoft.com/office/drawing/2014/main" id="{E80620B5-CD54-A44A-A690-BB5E58FBDA77}"/>
              </a:ext>
            </a:extLst>
          </p:cNvPr>
          <p:cNvCxnSpPr>
            <a:cxnSpLocks/>
          </p:cNvCxnSpPr>
          <p:nvPr userDrawn="1"/>
        </p:nvCxnSpPr>
        <p:spPr>
          <a:xfrm>
            <a:off x="6767867" y="3347504"/>
            <a:ext cx="4443697" cy="0"/>
          </a:xfrm>
          <a:prstGeom prst="line">
            <a:avLst/>
          </a:prstGeom>
          <a:ln>
            <a:solidFill>
              <a:schemeClr val="bg2">
                <a:lumMod val="90000"/>
              </a:schemeClr>
            </a:solidFill>
            <a:prstDash val="dash"/>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933D35FF-5668-47B8-A93C-30923509CC04}"/>
              </a:ext>
            </a:extLst>
          </p:cNvPr>
          <p:cNvSpPr>
            <a:spLocks noGrp="1"/>
          </p:cNvSpPr>
          <p:nvPr>
            <p:ph sz="quarter" idx="15"/>
          </p:nvPr>
        </p:nvSpPr>
        <p:spPr>
          <a:xfrm>
            <a:off x="6767513" y="3348038"/>
            <a:ext cx="4559074" cy="3008312"/>
          </a:xfrm>
        </p:spPr>
        <p:txBody>
          <a:bodyPr/>
          <a:lstStyle>
            <a:lvl1pPr marL="0" indent="0">
              <a:buNone/>
              <a:defRPr/>
            </a:lvl1pPr>
          </a:lstStyle>
          <a:p>
            <a:pPr lvl="0"/>
            <a:r>
              <a:rPr lang="en-US"/>
              <a:t>Click to edit Master text styles</a:t>
            </a:r>
          </a:p>
        </p:txBody>
      </p:sp>
    </p:spTree>
    <p:extLst>
      <p:ext uri="{BB962C8B-B14F-4D97-AF65-F5344CB8AC3E}">
        <p14:creationId xmlns:p14="http://schemas.microsoft.com/office/powerpoint/2010/main" val="17160239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C4EB4B-30F5-5541-B2A0-6BD04D0109C9}"/>
              </a:ext>
            </a:extLst>
          </p:cNvPr>
          <p:cNvSpPr>
            <a:spLocks noGrp="1"/>
          </p:cNvSpPr>
          <p:nvPr>
            <p:ph type="dt" sz="half" idx="10"/>
          </p:nvPr>
        </p:nvSpPr>
        <p:spPr/>
        <p:txBody>
          <a:bodyPr/>
          <a:lstStyle/>
          <a:p>
            <a:fld id="{906A8E3A-8DBF-0542-BC99-444DCA0CC2C2}" type="datetimeFigureOut">
              <a:rPr lang="en-US" smtClean="0"/>
              <a:t>10/31/2024</a:t>
            </a:fld>
            <a:endParaRPr lang="en-US" dirty="0"/>
          </a:p>
        </p:txBody>
      </p:sp>
      <p:sp>
        <p:nvSpPr>
          <p:cNvPr id="3" name="Footer Placeholder 2">
            <a:extLst>
              <a:ext uri="{FF2B5EF4-FFF2-40B4-BE49-F238E27FC236}">
                <a16:creationId xmlns:a16="http://schemas.microsoft.com/office/drawing/2014/main" id="{72D97956-7D4F-5346-B8DD-3653B600E657}"/>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D5AB29D-BA7D-E743-8CA0-6953FF72B2BC}"/>
              </a:ext>
            </a:extLst>
          </p:cNvPr>
          <p:cNvSpPr>
            <a:spLocks noGrp="1"/>
          </p:cNvSpPr>
          <p:nvPr>
            <p:ph type="sldNum" sz="quarter" idx="12"/>
          </p:nvPr>
        </p:nvSpPr>
        <p:spPr/>
        <p:txBody>
          <a:bodyPr/>
          <a:lstStyle/>
          <a:p>
            <a:fld id="{A693002F-D6EA-CF48-8F44-2316036B2B87}" type="slidenum">
              <a:rPr lang="en-US" smtClean="0"/>
              <a:t>‹#›</a:t>
            </a:fld>
            <a:endParaRPr lang="en-US" dirty="0"/>
          </a:p>
        </p:txBody>
      </p:sp>
    </p:spTree>
    <p:extLst>
      <p:ext uri="{BB962C8B-B14F-4D97-AF65-F5344CB8AC3E}">
        <p14:creationId xmlns:p14="http://schemas.microsoft.com/office/powerpoint/2010/main" val="231111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8078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8018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87364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0754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17931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8757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88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26237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2000" t="-6000" r="-4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DBA32C21-FD13-4697-ADCD-F9E33DDFF06F}"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885D699-091F-4322-9983-565B97A178FD}"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735525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6">
            <a:alpha val="3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9B7248-6025-0744-9C6E-BC6F9FDBD5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84367D3-6495-C045-872D-F4C6CB656C6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5CC2195-E771-AB42-B5A7-7832D8F418C4}"/>
              </a:ext>
            </a:extLst>
          </p:cNvPr>
          <p:cNvSpPr>
            <a:spLocks noGrp="1"/>
          </p:cNvSpPr>
          <p:nvPr>
            <p:ph type="dt" sz="half" idx="2"/>
          </p:nvPr>
        </p:nvSpPr>
        <p:spPr>
          <a:xfrm>
            <a:off x="838200" y="6492875"/>
            <a:ext cx="2743200" cy="228600"/>
          </a:xfrm>
          <a:prstGeom prst="rect">
            <a:avLst/>
          </a:prstGeom>
        </p:spPr>
        <p:txBody>
          <a:bodyPr vert="horz" lIns="91440" tIns="45720" rIns="91440" bIns="45720" rtlCol="0" anchor="ctr"/>
          <a:lstStyle>
            <a:lvl1pPr algn="l">
              <a:defRPr sz="800">
                <a:solidFill>
                  <a:schemeClr val="tx1">
                    <a:tint val="75000"/>
                  </a:schemeClr>
                </a:solidFill>
              </a:defRPr>
            </a:lvl1pPr>
          </a:lstStyle>
          <a:p>
            <a:fld id="{906A8E3A-8DBF-0542-BC99-444DCA0CC2C2}" type="datetimeFigureOut">
              <a:rPr lang="en-US" smtClean="0"/>
              <a:pPr/>
              <a:t>10/31/2024</a:t>
            </a:fld>
            <a:endParaRPr lang="en-US" dirty="0"/>
          </a:p>
        </p:txBody>
      </p:sp>
      <p:sp>
        <p:nvSpPr>
          <p:cNvPr id="5" name="Footer Placeholder 4">
            <a:extLst>
              <a:ext uri="{FF2B5EF4-FFF2-40B4-BE49-F238E27FC236}">
                <a16:creationId xmlns:a16="http://schemas.microsoft.com/office/drawing/2014/main" id="{737F28BA-DFC0-3946-9FE9-DE388CB020C0}"/>
              </a:ext>
            </a:extLst>
          </p:cNvPr>
          <p:cNvSpPr>
            <a:spLocks noGrp="1"/>
          </p:cNvSpPr>
          <p:nvPr>
            <p:ph type="ftr" sz="quarter" idx="3"/>
          </p:nvPr>
        </p:nvSpPr>
        <p:spPr>
          <a:xfrm>
            <a:off x="4038600" y="6492875"/>
            <a:ext cx="4114800" cy="228600"/>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BDDF77CB-EF35-DF4C-95FE-31419B6CA9E6}"/>
              </a:ext>
            </a:extLst>
          </p:cNvPr>
          <p:cNvSpPr>
            <a:spLocks noGrp="1"/>
          </p:cNvSpPr>
          <p:nvPr>
            <p:ph type="sldNum" sz="quarter" idx="4"/>
          </p:nvPr>
        </p:nvSpPr>
        <p:spPr>
          <a:xfrm>
            <a:off x="10936940" y="6492875"/>
            <a:ext cx="416859" cy="228600"/>
          </a:xfrm>
          <a:prstGeom prst="rect">
            <a:avLst/>
          </a:prstGeom>
        </p:spPr>
        <p:txBody>
          <a:bodyPr vert="horz" lIns="91440" tIns="45720" rIns="91440" bIns="45720" rtlCol="0" anchor="ctr"/>
          <a:lstStyle>
            <a:lvl1pPr algn="r">
              <a:defRPr sz="800">
                <a:solidFill>
                  <a:schemeClr val="tx1">
                    <a:tint val="75000"/>
                  </a:schemeClr>
                </a:solidFill>
              </a:defRPr>
            </a:lvl1pPr>
          </a:lstStyle>
          <a:p>
            <a:fld id="{A693002F-D6EA-CF48-8F44-2316036B2B87}" type="slidenum">
              <a:rPr lang="en-US" smtClean="0"/>
              <a:pPr/>
              <a:t>‹#›</a:t>
            </a:fld>
            <a:endParaRPr lang="en-US" dirty="0"/>
          </a:p>
        </p:txBody>
      </p:sp>
    </p:spTree>
    <p:extLst>
      <p:ext uri="{BB962C8B-B14F-4D97-AF65-F5344CB8AC3E}">
        <p14:creationId xmlns:p14="http://schemas.microsoft.com/office/powerpoint/2010/main" val="247309903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914400" rtl="0" eaLnBrk="1" latinLnBrk="0" hangingPunct="1">
        <a:lnSpc>
          <a:spcPct val="90000"/>
        </a:lnSpc>
        <a:spcBef>
          <a:spcPct val="0"/>
        </a:spcBef>
        <a:buNone/>
        <a:defRPr sz="2400" b="1" kern="1200" spc="150" baseline="0">
          <a:solidFill>
            <a:schemeClr val="accent1"/>
          </a:solidFill>
          <a:latin typeface="+mj-lt"/>
          <a:ea typeface="Meiryo UI" panose="020B0604030504040204" pitchFamily="34" charset="-128"/>
          <a:cs typeface="+mj-cs"/>
        </a:defRPr>
      </a:lvl1pPr>
    </p:titleStyle>
    <p:bodyStyle>
      <a:lvl1pPr marL="2286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n-lt"/>
          <a:ea typeface="Meiryo UI" panose="020B0604030504040204" pitchFamily="34" charset="-128"/>
          <a:cs typeface="+mn-cs"/>
        </a:defRPr>
      </a:lvl1pPr>
      <a:lvl2pPr marL="685800" indent="-228600" algn="l" defTabSz="914400" rtl="0" eaLnBrk="1" latinLnBrk="0" hangingPunct="1">
        <a:lnSpc>
          <a:spcPct val="150000"/>
        </a:lnSpc>
        <a:spcBef>
          <a:spcPts val="1500"/>
        </a:spcBef>
        <a:buFont typeface="Arial" panose="020B0604020202020204" pitchFamily="34" charset="0"/>
        <a:buChar char="•"/>
        <a:defRPr sz="1500" kern="1200" spc="150" baseline="0">
          <a:solidFill>
            <a:schemeClr val="tx1"/>
          </a:solidFill>
          <a:latin typeface="+mn-lt"/>
          <a:ea typeface="Meiryo UI" panose="020B0604030504040204" pitchFamily="34" charset="-128"/>
          <a:cs typeface="+mn-cs"/>
        </a:defRPr>
      </a:lvl2pPr>
      <a:lvl3pPr marL="11430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3pPr>
      <a:lvl4pPr marL="16002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4pPr>
      <a:lvl5pPr marL="2057400" indent="-228600" algn="l" defTabSz="914400" rtl="0" eaLnBrk="1" latinLnBrk="0" hangingPunct="1">
        <a:lnSpc>
          <a:spcPct val="150000"/>
        </a:lnSpc>
        <a:spcBef>
          <a:spcPts val="1500"/>
        </a:spcBef>
        <a:buFont typeface="Arial" panose="020B0604020202020204" pitchFamily="34" charset="0"/>
        <a:buChar char="•"/>
        <a:defRPr sz="1400" kern="1200" spc="150" baseline="0">
          <a:solidFill>
            <a:schemeClr val="tx1"/>
          </a:solidFill>
          <a:latin typeface="+mn-lt"/>
          <a:ea typeface="Meiryo UI" panose="020B0604030504040204" pitchFamily="34"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gif"/><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sv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image" Target="../media/image24.jp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3.sv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gif"/><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23.sv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p:nvPr/>
        </p:nvSpPr>
        <p:spPr>
          <a:xfrm>
            <a:off x="248849" y="249598"/>
            <a:ext cx="3493264" cy="923330"/>
          </a:xfrm>
          <a:prstGeom prst="rect">
            <a:avLst/>
          </a:prstGeom>
          <a:solidFill>
            <a:schemeClr val="bg1"/>
          </a:solid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0">
                <a:ln w="11430"/>
                <a:solidFill>
                  <a:srgbClr val="1F0ABC"/>
                </a:solidFill>
                <a:effectLst>
                  <a:outerShdw blurRad="50800" dist="39000" dir="5460000" algn="tl">
                    <a:srgbClr val="000000">
                      <a:alpha val="38000"/>
                    </a:srgbClr>
                  </a:outerShdw>
                </a:effectLst>
                <a:latin typeface="Book Antiqua" pitchFamily="18" charset="0"/>
                <a:cs typeface="Times New Roman" pitchFamily="18" charset="0"/>
              </a:rPr>
              <a:t>CHỦ ĐỀ 5</a:t>
            </a:r>
          </a:p>
        </p:txBody>
      </p:sp>
      <p:sp>
        <p:nvSpPr>
          <p:cNvPr id="10" name="Rectangle 9"/>
          <p:cNvSpPr/>
          <p:nvPr/>
        </p:nvSpPr>
        <p:spPr>
          <a:xfrm>
            <a:off x="2953546" y="1087901"/>
            <a:ext cx="9238454" cy="3771930"/>
          </a:xfrm>
          <a:prstGeom prst="rect">
            <a:avLst/>
          </a:prstGeom>
          <a:noFill/>
        </p:spPr>
        <p:txBody>
          <a:bodyPr wrap="square" lIns="91440" tIns="45720" rIns="91440" bIns="45720">
            <a:spAutoFit/>
          </a:bodyPr>
          <a:lstStyle/>
          <a:p>
            <a:pPr algn="ctr">
              <a:lnSpc>
                <a:spcPct val="150000"/>
              </a:lnSpc>
            </a:pPr>
            <a:r>
              <a:rPr lang="en-US" sz="55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rPr>
              <a:t> THỰC HIỆN KẾ HOẠCH TÀI CHÍNH</a:t>
            </a:r>
          </a:p>
          <a:p>
            <a:pPr algn="ctr">
              <a:lnSpc>
                <a:spcPct val="150000"/>
              </a:lnSpc>
            </a:pPr>
            <a:r>
              <a:rPr lang="en-US" sz="5500" b="1" i="1" cap="all">
                <a:ln w="9000" cmpd="sng">
                  <a:solidFill>
                    <a:schemeClr val="accent4">
                      <a:shade val="50000"/>
                      <a:satMod val="120000"/>
                    </a:schemeClr>
                  </a:solidFill>
                  <a:prstDash val="solid"/>
                </a:ln>
                <a:solidFill>
                  <a:srgbClr val="00B0F0"/>
                </a:solidFill>
                <a:effectLst>
                  <a:outerShdw blurRad="38100" dist="38100" dir="2700000" algn="tl">
                    <a:srgbClr val="000000">
                      <a:alpha val="43137"/>
                    </a:srgbClr>
                  </a:outerShdw>
                  <a:reflection blurRad="12700" stA="28000" endPos="45000" dist="1000" dir="5400000" sy="-100000" algn="bl" rotWithShape="0"/>
                </a:effectLst>
                <a:cs typeface="Times New Roman" pitchFamily="18" charset="0"/>
              </a:rPr>
              <a:t>TRONG CUỘC SỐNG</a:t>
            </a:r>
            <a:endParaRPr lang="en-US" sz="5500" b="1" cap="all">
              <a:ln w="9000" cmpd="sng">
                <a:solidFill>
                  <a:schemeClr val="accent4">
                    <a:shade val="50000"/>
                    <a:satMod val="120000"/>
                  </a:schemeClr>
                </a:solidFill>
                <a:prstDash val="solid"/>
              </a:ln>
              <a:solidFill>
                <a:srgbClr val="FF0000"/>
              </a:solidFill>
              <a:effectLst>
                <a:outerShdw blurRad="38100" dist="38100" dir="2700000" algn="tl">
                  <a:srgbClr val="000000">
                    <a:alpha val="43137"/>
                  </a:srgbClr>
                </a:outerShdw>
                <a:reflection blurRad="12700" stA="28000" endPos="45000" dist="1000" dir="5400000" sy="-100000" algn="bl" rotWithShape="0"/>
              </a:effectLst>
              <a:latin typeface="Book Antiqua" pitchFamily="18" charset="0"/>
              <a:cs typeface="Times New Roman" pitchFamily="18" charset="0"/>
            </a:endParaRPr>
          </a:p>
        </p:txBody>
      </p:sp>
    </p:spTree>
    <p:extLst>
      <p:ext uri="{BB962C8B-B14F-4D97-AF65-F5344CB8AC3E}">
        <p14:creationId xmlns:p14="http://schemas.microsoft.com/office/powerpoint/2010/main" val="71382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3">
            <a:extLst>
              <a:ext uri="{FF2B5EF4-FFF2-40B4-BE49-F238E27FC236}">
                <a16:creationId xmlns:a16="http://schemas.microsoft.com/office/drawing/2014/main" id="{FAA13CDD-7F44-4C8B-DC01-010CB6C8141D}"/>
              </a:ext>
            </a:extLst>
          </p:cNvPr>
          <p:cNvSpPr/>
          <p:nvPr/>
        </p:nvSpPr>
        <p:spPr>
          <a:xfrm>
            <a:off x="157200" y="46300"/>
            <a:ext cx="7006091" cy="3530277"/>
          </a:xfrm>
          <a:prstGeom prst="roundRect">
            <a:avLst>
              <a:gd name="adj" fmla="val 30702"/>
            </a:avLst>
          </a:prstGeom>
          <a:solidFill>
            <a:schemeClr val="bg1">
              <a:alpha val="77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000" b="1" i="0" u="none" strike="noStrike" kern="1200" cap="none" spc="0" normalizeH="0" baseline="0" noProof="0">
              <a:ln>
                <a:noFill/>
              </a:ln>
              <a:solidFill>
                <a:schemeClr val="accent5">
                  <a:lumMod val="75000"/>
                </a:schemeClr>
              </a:solidFill>
              <a:effectLst/>
              <a:uLnTx/>
              <a:uFillTx/>
              <a:latin typeface="Cambria" pitchFamily="18" charset="0"/>
              <a:ea typeface="+mn-ea"/>
              <a:cs typeface="Times New Roman" pitchFamily="18" charset="0"/>
            </a:endParaRPr>
          </a:p>
        </p:txBody>
      </p:sp>
      <p:sp>
        <p:nvSpPr>
          <p:cNvPr id="5" name="Rectangle 4">
            <a:extLst>
              <a:ext uri="{FF2B5EF4-FFF2-40B4-BE49-F238E27FC236}">
                <a16:creationId xmlns:a16="http://schemas.microsoft.com/office/drawing/2014/main" id="{6FB1CB3C-26CF-2A2C-F897-682BF60F6973}"/>
              </a:ext>
            </a:extLst>
          </p:cNvPr>
          <p:cNvSpPr/>
          <p:nvPr/>
        </p:nvSpPr>
        <p:spPr>
          <a:xfrm>
            <a:off x="1108745" y="-94086"/>
            <a:ext cx="4871508"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en-US" sz="4000" b="1" i="1">
                <a:solidFill>
                  <a:srgbClr val="FF0000"/>
                </a:solidFill>
                <a:latin typeface="Cambria" pitchFamily="18" charset="0"/>
                <a:cs typeface="Times New Roman" pitchFamily="18" charset="0"/>
              </a:rPr>
              <a:t>NHIỆM VỤ 5</a:t>
            </a:r>
            <a:endParaRPr lang="vi-VN" sz="4000" b="1" i="1">
              <a:solidFill>
                <a:srgbClr val="FF0000"/>
              </a:solidFill>
              <a:latin typeface="Cambria" pitchFamily="18" charset="0"/>
              <a:cs typeface="Times New Roman" pitchFamily="18" charset="0"/>
            </a:endParaRPr>
          </a:p>
        </p:txBody>
      </p:sp>
      <p:sp>
        <p:nvSpPr>
          <p:cNvPr id="6" name="Rectangle 5">
            <a:extLst>
              <a:ext uri="{FF2B5EF4-FFF2-40B4-BE49-F238E27FC236}">
                <a16:creationId xmlns:a16="http://schemas.microsoft.com/office/drawing/2014/main" id="{2E14BE4C-3DCB-E2CF-9FE2-28F46EE7C540}"/>
              </a:ext>
            </a:extLst>
          </p:cNvPr>
          <p:cNvSpPr/>
          <p:nvPr/>
        </p:nvSpPr>
        <p:spPr>
          <a:xfrm>
            <a:off x="312736" y="721971"/>
            <a:ext cx="6850555" cy="217893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vi-VN" sz="4000" b="1">
                <a:solidFill>
                  <a:schemeClr val="accent5">
                    <a:lumMod val="75000"/>
                  </a:schemeClr>
                </a:solidFill>
                <a:latin typeface="Cambria" pitchFamily="18" charset="0"/>
                <a:cs typeface="Times New Roman" pitchFamily="18" charset="0"/>
              </a:rPr>
              <a:t>Phát triển tài chính cá nhân trong cuộc sống</a:t>
            </a:r>
          </a:p>
        </p:txBody>
      </p:sp>
    </p:spTree>
    <p:extLst>
      <p:ext uri="{BB962C8B-B14F-4D97-AF65-F5344CB8AC3E}">
        <p14:creationId xmlns:p14="http://schemas.microsoft.com/office/powerpoint/2010/main" val="214987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57150" algn="just">
              <a:lnSpc>
                <a:spcPct val="115000"/>
              </a:lnSpc>
              <a:spcBef>
                <a:spcPts val="275"/>
              </a:spcBef>
              <a:spcAft>
                <a:spcPts val="275"/>
              </a:spcAft>
            </a:pPr>
            <a:r>
              <a:rPr lang="vi-VN" sz="1800">
                <a:effectLst/>
                <a:latin typeface="Times New Roman" panose="02020603050405020304" pitchFamily="18" charset="0"/>
                <a:ea typeface="Arial" panose="020B0604020202020204" pitchFamily="34" charset="0"/>
                <a:cs typeface="Times New Roman" panose="02020603050405020304" pitchFamily="18" charset="0"/>
              </a:rPr>
              <a:t>+ Lượt 1, nhóm 1 sẽ cử một thành viên làm phóng viên, thực hiện phỏng vấn các HS trong 3 nhóm còn lại.</a:t>
            </a:r>
            <a:endParaRPr lang="en-US" sz="1800">
              <a:effectLst/>
              <a:latin typeface="Arial" panose="020B0604020202020204" pitchFamily="34" charset="0"/>
              <a:ea typeface="Arial" panose="020B0604020202020204" pitchFamily="34" charset="0"/>
              <a:cs typeface="Times New Roman" panose="02020603050405020304" pitchFamily="18" charset="0"/>
            </a:endParaRPr>
          </a:p>
          <a:p>
            <a:r>
              <a:rPr lang="vi-VN" sz="1800">
                <a:effectLst/>
                <a:latin typeface="Times New Roman" panose="02020603050405020304" pitchFamily="18" charset="0"/>
                <a:ea typeface="Arial" panose="020B0604020202020204" pitchFamily="34" charset="0"/>
              </a:rPr>
              <a:t>+ Lượt 2, nhóm 2 sẽ cử một thành viên làm phóng viên, thực hiện phỏng vấn các HS trong 3 nhóm còn lại. Lần lượt như vậy, cả 4 nhóm thông qua 4 lượt chơi làm phóng viên phỏng vấn một số HS trong lớp.</a:t>
            </a:r>
            <a:endParaRPr lang="en-US"/>
          </a:p>
        </p:txBody>
      </p:sp>
      <p:sp>
        <p:nvSpPr>
          <p:cNvPr id="5" name="TextBox 2">
            <a:extLst>
              <a:ext uri="{FF2B5EF4-FFF2-40B4-BE49-F238E27FC236}">
                <a16:creationId xmlns:a16="http://schemas.microsoft.com/office/drawing/2014/main" id="{0AA1E169-2969-3BB3-2116-CDC0274F3EB5}"/>
              </a:ext>
            </a:extLst>
          </p:cNvPr>
          <p:cNvSpPr txBox="1"/>
          <p:nvPr/>
        </p:nvSpPr>
        <p:spPr>
          <a:xfrm>
            <a:off x="5088980" y="1250831"/>
            <a:ext cx="6715538" cy="2077492"/>
          </a:xfrm>
          <a:prstGeom prst="rect">
            <a:avLst/>
          </a:prstGeom>
        </p:spPr>
        <p:txBody>
          <a:bodyPr wrap="square" lIns="0" tIns="0" rIns="0" bIns="0" rtlCol="0" anchor="t">
            <a:spAutoFit/>
          </a:bodyPr>
          <a:lstStyle/>
          <a:p>
            <a:pPr marL="457200" indent="-457200" algn="just" defTabSz="609630">
              <a:buFont typeface="Wingdings" panose="05000000000000000000" pitchFamily="2" charset="2"/>
              <a:buChar char="§"/>
            </a:pPr>
            <a:r>
              <a:rPr lang="vi-VN" sz="2700" spc="9">
                <a:solidFill>
                  <a:srgbClr val="000000"/>
                </a:solidFill>
                <a:latin typeface="Cambria" panose="02040503050406030204" pitchFamily="18" charset="0"/>
                <a:ea typeface="Cambria" panose="02040503050406030204" pitchFamily="18" charset="0"/>
                <a:cs typeface="Times New Roman" panose="02020603050405020304" pitchFamily="18" charset="0"/>
                <a:sym typeface="Muli Light"/>
              </a:rPr>
              <a:t>Tình hình gia đình (thu nhập, các yếu tố ảnh hưởng đến chi tiêu gia đình, quan điểm về lối sống,...).</a:t>
            </a:r>
          </a:p>
          <a:p>
            <a:pPr marL="457200" indent="-457200" algn="just" defTabSz="609630">
              <a:buFont typeface="Wingdings" panose="05000000000000000000" pitchFamily="2" charset="2"/>
              <a:buChar char="§"/>
            </a:pPr>
            <a:r>
              <a:rPr lang="vi-VN" sz="2700" spc="9">
                <a:solidFill>
                  <a:srgbClr val="000000"/>
                </a:solidFill>
                <a:latin typeface="Cambria" panose="02040503050406030204" pitchFamily="18" charset="0"/>
                <a:ea typeface="Cambria" panose="02040503050406030204" pitchFamily="18" charset="0"/>
                <a:cs typeface="Times New Roman" panose="02020603050405020304" pitchFamily="18" charset="0"/>
                <a:sym typeface="Muli Light"/>
              </a:rPr>
              <a:t>Kinh nghiệm phát triển kế hoạch tài chính cá nhân.</a:t>
            </a:r>
          </a:p>
        </p:txBody>
      </p:sp>
      <p:sp>
        <p:nvSpPr>
          <p:cNvPr id="6" name="TextBox 3">
            <a:extLst>
              <a:ext uri="{FF2B5EF4-FFF2-40B4-BE49-F238E27FC236}">
                <a16:creationId xmlns:a16="http://schemas.microsoft.com/office/drawing/2014/main" id="{DDD1FA2C-AF61-0A1A-C4DC-DC2A71EF5C53}"/>
              </a:ext>
            </a:extLst>
          </p:cNvPr>
          <p:cNvSpPr txBox="1"/>
          <p:nvPr/>
        </p:nvSpPr>
        <p:spPr>
          <a:xfrm>
            <a:off x="5088980" y="736517"/>
            <a:ext cx="5310486" cy="359073"/>
          </a:xfrm>
          <a:prstGeom prst="rect">
            <a:avLst/>
          </a:prstGeom>
        </p:spPr>
        <p:txBody>
          <a:bodyPr wrap="square" lIns="0" tIns="0" rIns="0" bIns="0" rtlCol="0" anchor="t">
            <a:spAutoFit/>
          </a:bodyPr>
          <a:lstStyle/>
          <a:p>
            <a:pPr defTabSz="609630">
              <a:lnSpc>
                <a:spcPts val="2800"/>
              </a:lnSpc>
            </a:pPr>
            <a:r>
              <a:rPr lang="en-US" sz="2700" b="1" spc="70">
                <a:solidFill>
                  <a:srgbClr val="1836B2"/>
                </a:solidFill>
                <a:latin typeface="Cambria" panose="02040503050406030204" pitchFamily="18" charset="0"/>
                <a:ea typeface="Cambria" panose="02040503050406030204" pitchFamily="18" charset="0"/>
                <a:cs typeface="Times New Roman" panose="02020603050405020304" pitchFamily="18" charset="0"/>
                <a:sym typeface="Muli Ultra-Bold"/>
              </a:rPr>
              <a:t>Nội dung trao đổi</a:t>
            </a:r>
          </a:p>
        </p:txBody>
      </p:sp>
      <p:sp>
        <p:nvSpPr>
          <p:cNvPr id="8" name="TextBox 4">
            <a:extLst>
              <a:ext uri="{FF2B5EF4-FFF2-40B4-BE49-F238E27FC236}">
                <a16:creationId xmlns:a16="http://schemas.microsoft.com/office/drawing/2014/main" id="{A3FF6955-2064-2687-E878-CB5E6FD17D1C}"/>
              </a:ext>
            </a:extLst>
          </p:cNvPr>
          <p:cNvSpPr txBox="1"/>
          <p:nvPr/>
        </p:nvSpPr>
        <p:spPr>
          <a:xfrm>
            <a:off x="5088980" y="4106052"/>
            <a:ext cx="6828008" cy="2077492"/>
          </a:xfrm>
          <a:prstGeom prst="rect">
            <a:avLst/>
          </a:prstGeom>
        </p:spPr>
        <p:txBody>
          <a:bodyPr wrap="square" lIns="0" tIns="0" rIns="0" bIns="0" rtlCol="0" anchor="t">
            <a:spAutoFit/>
          </a:bodyPr>
          <a:lstStyle/>
          <a:p>
            <a:pPr marL="457200" indent="-457200" defTabSz="609630">
              <a:buFont typeface="Wingdings" panose="05000000000000000000" pitchFamily="2" charset="2"/>
              <a:buChar char="ü"/>
            </a:pPr>
            <a:r>
              <a:rPr lang="en-US" sz="2700" spc="9">
                <a:solidFill>
                  <a:srgbClr val="000000"/>
                </a:solidFill>
                <a:latin typeface="Cambria" panose="02040503050406030204" pitchFamily="18" charset="0"/>
                <a:ea typeface="Cambria" panose="02040503050406030204" pitchFamily="18" charset="0"/>
                <a:cs typeface="Times New Roman" panose="02020603050405020304" pitchFamily="18" charset="0"/>
                <a:sym typeface="Muli Light"/>
              </a:rPr>
              <a:t>Mỗi HS làm việc cá nhân, đánh giá kết quả thực hiện kế hoạch tài chính cá nhân của mình và xác định những thuận lợi, khó khăn trong quá trình phát triển tài chính cá nhân theo mẫu</a:t>
            </a:r>
          </a:p>
        </p:txBody>
      </p:sp>
      <p:sp>
        <p:nvSpPr>
          <p:cNvPr id="10" name="TextBox 5">
            <a:extLst>
              <a:ext uri="{FF2B5EF4-FFF2-40B4-BE49-F238E27FC236}">
                <a16:creationId xmlns:a16="http://schemas.microsoft.com/office/drawing/2014/main" id="{37E638EA-23C2-0878-2FB7-D5675A7770EA}"/>
              </a:ext>
            </a:extLst>
          </p:cNvPr>
          <p:cNvSpPr txBox="1"/>
          <p:nvPr/>
        </p:nvSpPr>
        <p:spPr>
          <a:xfrm>
            <a:off x="5088980" y="3591737"/>
            <a:ext cx="5310486" cy="359073"/>
          </a:xfrm>
          <a:prstGeom prst="rect">
            <a:avLst/>
          </a:prstGeom>
        </p:spPr>
        <p:txBody>
          <a:bodyPr wrap="square" lIns="0" tIns="0" rIns="0" bIns="0" rtlCol="0" anchor="t">
            <a:spAutoFit/>
          </a:bodyPr>
          <a:lstStyle/>
          <a:p>
            <a:pPr defTabSz="609630">
              <a:lnSpc>
                <a:spcPts val="2800"/>
              </a:lnSpc>
            </a:pPr>
            <a:r>
              <a:rPr lang="en-US" sz="2700" b="1" spc="70">
                <a:solidFill>
                  <a:srgbClr val="1836B2"/>
                </a:solidFill>
                <a:latin typeface="Cambria" panose="02040503050406030204" pitchFamily="18" charset="0"/>
                <a:ea typeface="Cambria" panose="02040503050406030204" pitchFamily="18" charset="0"/>
                <a:cs typeface="Times New Roman" panose="02020603050405020304" pitchFamily="18" charset="0"/>
                <a:sym typeface="Muli Ultra-Bold"/>
              </a:rPr>
              <a:t>Nhiệm vụ cá nhân</a:t>
            </a:r>
          </a:p>
        </p:txBody>
      </p:sp>
      <p:sp>
        <p:nvSpPr>
          <p:cNvPr id="11" name="TextBox 8">
            <a:extLst>
              <a:ext uri="{FF2B5EF4-FFF2-40B4-BE49-F238E27FC236}">
                <a16:creationId xmlns:a16="http://schemas.microsoft.com/office/drawing/2014/main" id="{BF7F3D47-2BEA-61DB-D836-2E514D4CC1D7}"/>
              </a:ext>
            </a:extLst>
          </p:cNvPr>
          <p:cNvSpPr txBox="1"/>
          <p:nvPr/>
        </p:nvSpPr>
        <p:spPr>
          <a:xfrm>
            <a:off x="300952" y="2675535"/>
            <a:ext cx="3957513" cy="2385268"/>
          </a:xfrm>
          <a:prstGeom prst="rect">
            <a:avLst/>
          </a:prstGeom>
        </p:spPr>
        <p:txBody>
          <a:bodyPr wrap="square" lIns="0" tIns="0" rIns="0" bIns="0" rtlCol="0" anchor="t">
            <a:spAutoFit/>
          </a:bodyPr>
          <a:lstStyle/>
          <a:p>
            <a:pPr algn="ctr" defTabSz="609630">
              <a:lnSpc>
                <a:spcPts val="6160"/>
              </a:lnSpc>
            </a:pPr>
            <a:r>
              <a:rPr lang="en-US" sz="5600">
                <a:solidFill>
                  <a:srgbClr val="C00000"/>
                </a:solidFill>
                <a:latin typeface="Cambria" panose="02040503050406030204" pitchFamily="18" charset="0"/>
                <a:ea typeface="Cambria" panose="02040503050406030204" pitchFamily="18" charset="0"/>
                <a:cs typeface="Times New Roman" panose="02020603050405020304" pitchFamily="18" charset="0"/>
                <a:sym typeface="Muli Bold"/>
              </a:rPr>
              <a:t>Tọa đàm cùng “chuyên gia”</a:t>
            </a:r>
          </a:p>
        </p:txBody>
      </p:sp>
      <p:sp>
        <p:nvSpPr>
          <p:cNvPr id="12" name="Freeform 10">
            <a:extLst>
              <a:ext uri="{FF2B5EF4-FFF2-40B4-BE49-F238E27FC236}">
                <a16:creationId xmlns:a16="http://schemas.microsoft.com/office/drawing/2014/main" id="{8D387737-8E5A-5156-E331-CC01B966D267}"/>
              </a:ext>
            </a:extLst>
          </p:cNvPr>
          <p:cNvSpPr/>
          <p:nvPr/>
        </p:nvSpPr>
        <p:spPr>
          <a:xfrm>
            <a:off x="691557" y="1152599"/>
            <a:ext cx="2598222" cy="1364585"/>
          </a:xfrm>
          <a:custGeom>
            <a:avLst/>
            <a:gdLst/>
            <a:ahLst/>
            <a:cxnLst/>
            <a:rect l="l" t="t" r="r" b="b"/>
            <a:pathLst>
              <a:path w="1098500" h="627207">
                <a:moveTo>
                  <a:pt x="0" y="0"/>
                </a:moveTo>
                <a:lnTo>
                  <a:pt x="1098500" y="0"/>
                </a:lnTo>
                <a:lnTo>
                  <a:pt x="1098500" y="627207"/>
                </a:lnTo>
                <a:lnTo>
                  <a:pt x="0" y="627207"/>
                </a:lnTo>
                <a:lnTo>
                  <a:pt x="0" y="0"/>
                </a:lnTo>
                <a:close/>
              </a:path>
            </a:pathLst>
          </a:custGeom>
          <a:blipFill>
            <a:blip r:embed="rId3">
              <a:extLst>
                <a:ext uri="{96DAC541-7B7A-43D3-8B79-37D633B846F1}">
                  <asvg:svgBlip xmlns:asvg="http://schemas.microsoft.com/office/drawing/2016/SVG/main" r:embed="rId4"/>
                </a:ext>
              </a:extLst>
            </a:blip>
            <a:stretch>
              <a:fillRect t="-51576"/>
            </a:stretch>
          </a:blipFill>
        </p:spPr>
        <p:txBody>
          <a:bodyPr/>
          <a:lstStyle/>
          <a:p>
            <a:pPr defTabSz="609630"/>
            <a:endParaRPr lang="en-US" sz="120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3" name="Freeform 13">
            <a:extLst>
              <a:ext uri="{FF2B5EF4-FFF2-40B4-BE49-F238E27FC236}">
                <a16:creationId xmlns:a16="http://schemas.microsoft.com/office/drawing/2014/main" id="{25875017-6F5C-9255-EFA1-203160782E04}"/>
              </a:ext>
            </a:extLst>
          </p:cNvPr>
          <p:cNvSpPr/>
          <p:nvPr/>
        </p:nvSpPr>
        <p:spPr>
          <a:xfrm>
            <a:off x="4241172" y="3479220"/>
            <a:ext cx="636463" cy="626832"/>
          </a:xfrm>
          <a:custGeom>
            <a:avLst/>
            <a:gdLst/>
            <a:ahLst/>
            <a:cxnLst/>
            <a:rect l="l" t="t" r="r" b="b"/>
            <a:pathLst>
              <a:path w="681521" h="681521">
                <a:moveTo>
                  <a:pt x="0" y="0"/>
                </a:moveTo>
                <a:lnTo>
                  <a:pt x="681521" y="0"/>
                </a:lnTo>
                <a:lnTo>
                  <a:pt x="681521" y="681521"/>
                </a:lnTo>
                <a:lnTo>
                  <a:pt x="0" y="681521"/>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en-US" sz="2700">
              <a:solidFill>
                <a:prstClr val="black"/>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4" name="Freeform 16">
            <a:extLst>
              <a:ext uri="{FF2B5EF4-FFF2-40B4-BE49-F238E27FC236}">
                <a16:creationId xmlns:a16="http://schemas.microsoft.com/office/drawing/2014/main" id="{4E5FCA9E-F00D-1C5D-385D-8F63F2FEE5D1}"/>
              </a:ext>
            </a:extLst>
          </p:cNvPr>
          <p:cNvSpPr/>
          <p:nvPr/>
        </p:nvSpPr>
        <p:spPr>
          <a:xfrm flipH="1">
            <a:off x="4178688" y="623999"/>
            <a:ext cx="761433" cy="626832"/>
          </a:xfrm>
          <a:custGeom>
            <a:avLst/>
            <a:gdLst/>
            <a:ahLst/>
            <a:cxnLst/>
            <a:rect l="l" t="t" r="r" b="b"/>
            <a:pathLst>
              <a:path w="1383000" h="1025934">
                <a:moveTo>
                  <a:pt x="1383000" y="0"/>
                </a:moveTo>
                <a:lnTo>
                  <a:pt x="0" y="0"/>
                </a:lnTo>
                <a:lnTo>
                  <a:pt x="0" y="1025934"/>
                </a:lnTo>
                <a:lnTo>
                  <a:pt x="1383000" y="1025934"/>
                </a:lnTo>
                <a:lnTo>
                  <a:pt x="138300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sz="2700"/>
          </a:p>
        </p:txBody>
      </p:sp>
    </p:spTree>
    <p:extLst>
      <p:ext uri="{BB962C8B-B14F-4D97-AF65-F5344CB8AC3E}">
        <p14:creationId xmlns:p14="http://schemas.microsoft.com/office/powerpoint/2010/main" val="2717599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left)">
                                      <p:cBhvr>
                                        <p:cTn id="3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10" grpId="0"/>
      <p:bldP spid="11" grpId="0"/>
      <p:bldP spid="12" grpId="0" animBg="1"/>
      <p:bldP spid="13" grpId="0" animBg="1"/>
      <p:bldP spid="1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white rectangular box with black text&#10;&#10;Description automatically generated">
            <a:extLst>
              <a:ext uri="{FF2B5EF4-FFF2-40B4-BE49-F238E27FC236}">
                <a16:creationId xmlns:a16="http://schemas.microsoft.com/office/drawing/2014/main" id="{721E2F9C-6A2A-3D43-0D61-80803ECD2B3B}"/>
              </a:ext>
            </a:extLst>
          </p:cNvPr>
          <p:cNvPicPr>
            <a:picLocks noChangeAspect="1"/>
          </p:cNvPicPr>
          <p:nvPr/>
        </p:nvPicPr>
        <p:blipFill>
          <a:blip r:embed="rId2"/>
          <a:stretch>
            <a:fillRect/>
          </a:stretch>
        </p:blipFill>
        <p:spPr>
          <a:xfrm>
            <a:off x="1697750" y="72075"/>
            <a:ext cx="9362599" cy="6713850"/>
          </a:xfrm>
          <a:prstGeom prst="rect">
            <a:avLst/>
          </a:prstGeom>
        </p:spPr>
      </p:pic>
    </p:spTree>
    <p:extLst>
      <p:ext uri="{BB962C8B-B14F-4D97-AF65-F5344CB8AC3E}">
        <p14:creationId xmlns:p14="http://schemas.microsoft.com/office/powerpoint/2010/main" val="1126977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26600" y="182028"/>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6E5EB7BA-5C72-6037-5ADD-94967E935FD6}"/>
              </a:ext>
            </a:extLst>
          </p:cNvPr>
          <p:cNvGrpSpPr/>
          <p:nvPr/>
        </p:nvGrpSpPr>
        <p:grpSpPr>
          <a:xfrm>
            <a:off x="212204" y="29443"/>
            <a:ext cx="11767592" cy="1031956"/>
            <a:chOff x="4300275" y="84191"/>
            <a:chExt cx="8098770" cy="1720067"/>
          </a:xfrm>
          <a:solidFill>
            <a:schemeClr val="accent2">
              <a:lumMod val="75000"/>
            </a:schemeClr>
          </a:solidFill>
        </p:grpSpPr>
        <p:sp>
          <p:nvSpPr>
            <p:cNvPr id="4" name="Round Same Side Corner Rectangle 11">
              <a:extLst>
                <a:ext uri="{FF2B5EF4-FFF2-40B4-BE49-F238E27FC236}">
                  <a16:creationId xmlns:a16="http://schemas.microsoft.com/office/drawing/2014/main" id="{AB31FD77-23CA-0379-D875-99339B276DE5}"/>
                </a:ext>
              </a:extLst>
            </p:cNvPr>
            <p:cNvSpPr/>
            <p:nvPr/>
          </p:nvSpPr>
          <p:spPr>
            <a:xfrm flipV="1">
              <a:off x="4300275" y="84191"/>
              <a:ext cx="8098770" cy="1720067"/>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7" name="TextBox 6">
              <a:extLst>
                <a:ext uri="{FF2B5EF4-FFF2-40B4-BE49-F238E27FC236}">
                  <a16:creationId xmlns:a16="http://schemas.microsoft.com/office/drawing/2014/main" id="{71623061-6B04-1F9F-5A9B-A2C27202D1D8}"/>
                </a:ext>
              </a:extLst>
            </p:cNvPr>
            <p:cNvSpPr txBox="1"/>
            <p:nvPr/>
          </p:nvSpPr>
          <p:spPr>
            <a:xfrm>
              <a:off x="4337448" y="129853"/>
              <a:ext cx="7894311" cy="1590310"/>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Hoạt động 2: Rút ra bài học cho bản thân về thực hiện kế hoạch phát triển tài chính cá nhân.</a:t>
              </a:r>
            </a:p>
          </p:txBody>
        </p:sp>
      </p:grpSp>
      <p:sp>
        <p:nvSpPr>
          <p:cNvPr id="6" name="Freeform 4">
            <a:extLst>
              <a:ext uri="{FF2B5EF4-FFF2-40B4-BE49-F238E27FC236}">
                <a16:creationId xmlns:a16="http://schemas.microsoft.com/office/drawing/2014/main" id="{FFA9803B-64A4-9074-E247-46A55A2B0EAD}"/>
              </a:ext>
            </a:extLst>
          </p:cNvPr>
          <p:cNvSpPr/>
          <p:nvPr/>
        </p:nvSpPr>
        <p:spPr>
          <a:xfrm>
            <a:off x="11394995" y="0"/>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9" name="图片 2">
            <a:extLst>
              <a:ext uri="{FF2B5EF4-FFF2-40B4-BE49-F238E27FC236}">
                <a16:creationId xmlns:a16="http://schemas.microsoft.com/office/drawing/2014/main" id="{FC7D48CE-B59E-3F64-8BF6-49FF53758D7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699392" y="1051280"/>
            <a:ext cx="5411272" cy="4999679"/>
          </a:xfrm>
          <a:prstGeom prst="rect">
            <a:avLst/>
          </a:prstGeom>
        </p:spPr>
      </p:pic>
      <p:sp>
        <p:nvSpPr>
          <p:cNvPr id="8" name="Google Shape;1614;p59">
            <a:extLst>
              <a:ext uri="{FF2B5EF4-FFF2-40B4-BE49-F238E27FC236}">
                <a16:creationId xmlns:a16="http://schemas.microsoft.com/office/drawing/2014/main" id="{0427E110-EBAE-A4D4-DB82-BCE6C9ED2182}"/>
              </a:ext>
            </a:extLst>
          </p:cNvPr>
          <p:cNvSpPr/>
          <p:nvPr/>
        </p:nvSpPr>
        <p:spPr>
          <a:xfrm rot="543620">
            <a:off x="3764947" y="2020230"/>
            <a:ext cx="7975581" cy="4206596"/>
          </a:xfrm>
          <a:custGeom>
            <a:avLst/>
            <a:gdLst/>
            <a:ahLst/>
            <a:cxnLst/>
            <a:rect l="l" t="t" r="r" b="b"/>
            <a:pathLst>
              <a:path w="33522" h="21749" extrusionOk="0">
                <a:moveTo>
                  <a:pt x="29181" y="0"/>
                </a:moveTo>
                <a:cubicBezTo>
                  <a:pt x="23802" y="0"/>
                  <a:pt x="4022" y="2319"/>
                  <a:pt x="57" y="2496"/>
                </a:cubicBezTo>
                <a:cubicBezTo>
                  <a:pt x="1" y="5474"/>
                  <a:pt x="2548" y="20811"/>
                  <a:pt x="2604" y="21747"/>
                </a:cubicBezTo>
                <a:cubicBezTo>
                  <a:pt x="2612" y="21748"/>
                  <a:pt x="2624" y="21748"/>
                  <a:pt x="2640" y="21748"/>
                </a:cubicBezTo>
                <a:cubicBezTo>
                  <a:pt x="3908" y="21748"/>
                  <a:pt x="29281" y="19593"/>
                  <a:pt x="30076" y="19556"/>
                </a:cubicBezTo>
                <a:cubicBezTo>
                  <a:pt x="31274" y="19481"/>
                  <a:pt x="32398" y="19406"/>
                  <a:pt x="33522" y="18994"/>
                </a:cubicBezTo>
                <a:cubicBezTo>
                  <a:pt x="33259" y="18433"/>
                  <a:pt x="33241" y="17702"/>
                  <a:pt x="33091" y="17122"/>
                </a:cubicBezTo>
                <a:cubicBezTo>
                  <a:pt x="32567" y="15118"/>
                  <a:pt x="29907" y="492"/>
                  <a:pt x="29964" y="24"/>
                </a:cubicBezTo>
                <a:cubicBezTo>
                  <a:pt x="29755" y="8"/>
                  <a:pt x="29492" y="0"/>
                  <a:pt x="29181" y="0"/>
                </a:cubicBezTo>
                <a:close/>
              </a:path>
            </a:pathLst>
          </a:custGeom>
          <a:ln/>
        </p:spPr>
        <p:style>
          <a:lnRef idx="2">
            <a:schemeClr val="accent2"/>
          </a:lnRef>
          <a:fillRef idx="1">
            <a:schemeClr val="lt1"/>
          </a:fillRef>
          <a:effectRef idx="0">
            <a:schemeClr val="accent2"/>
          </a:effectRef>
          <a:fontRef idx="minor">
            <a:schemeClr val="dk1"/>
          </a:fontRef>
        </p:style>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mn-cs"/>
              <a:sym typeface="Arial"/>
            </a:endParaRPr>
          </a:p>
        </p:txBody>
      </p:sp>
      <p:pic>
        <p:nvPicPr>
          <p:cNvPr id="10" name="Picture 9">
            <a:extLst>
              <a:ext uri="{FF2B5EF4-FFF2-40B4-BE49-F238E27FC236}">
                <a16:creationId xmlns:a16="http://schemas.microsoft.com/office/drawing/2014/main" id="{E8DCBFD5-39DA-6982-F001-B5E1785DDF15}"/>
              </a:ext>
            </a:extLst>
          </p:cNvPr>
          <p:cNvPicPr>
            <a:picLocks noChangeAspect="1"/>
          </p:cNvPicPr>
          <p:nvPr/>
        </p:nvPicPr>
        <p:blipFill>
          <a:blip r:embed="rId6"/>
          <a:stretch>
            <a:fillRect/>
          </a:stretch>
        </p:blipFill>
        <p:spPr>
          <a:xfrm>
            <a:off x="10182388" y="3286911"/>
            <a:ext cx="1941185" cy="3485473"/>
          </a:xfrm>
          <a:prstGeom prst="rect">
            <a:avLst/>
          </a:prstGeom>
        </p:spPr>
      </p:pic>
      <p:pic>
        <p:nvPicPr>
          <p:cNvPr id="12" name="Picture 11" descr="A red question mark on a black background&#10;&#10;Description automatically generated">
            <a:extLst>
              <a:ext uri="{FF2B5EF4-FFF2-40B4-BE49-F238E27FC236}">
                <a16:creationId xmlns:a16="http://schemas.microsoft.com/office/drawing/2014/main" id="{4351672A-CE12-7B55-30DA-B082B185E4A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4700" y="5210577"/>
            <a:ext cx="1054100" cy="1617980"/>
          </a:xfrm>
          <a:prstGeom prst="rect">
            <a:avLst/>
          </a:prstGeom>
        </p:spPr>
      </p:pic>
      <p:sp>
        <p:nvSpPr>
          <p:cNvPr id="13" name="Rectangle 12">
            <a:extLst>
              <a:ext uri="{FF2B5EF4-FFF2-40B4-BE49-F238E27FC236}">
                <a16:creationId xmlns:a16="http://schemas.microsoft.com/office/drawing/2014/main" id="{7A4BDCCA-732B-89F9-3721-9FB87013485E}"/>
              </a:ext>
            </a:extLst>
          </p:cNvPr>
          <p:cNvSpPr/>
          <p:nvPr/>
        </p:nvSpPr>
        <p:spPr>
          <a:xfrm rot="242678">
            <a:off x="4153817" y="2650644"/>
            <a:ext cx="6284920" cy="268128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vi-VN" sz="3800" b="1" i="1">
                <a:solidFill>
                  <a:srgbClr val="0070C0"/>
                </a:solidFill>
                <a:latin typeface="Cambria" pitchFamily="18" charset="0"/>
                <a:cs typeface="Times New Roman" pitchFamily="18" charset="0"/>
              </a:rPr>
              <a:t>“Làm thế nào để thực hiện</a:t>
            </a:r>
            <a:r>
              <a:rPr lang="en-US" sz="3800" b="1" i="1">
                <a:solidFill>
                  <a:srgbClr val="0070C0"/>
                </a:solidFill>
                <a:latin typeface="Cambria" pitchFamily="18" charset="0"/>
                <a:cs typeface="Times New Roman" pitchFamily="18" charset="0"/>
              </a:rPr>
              <a:t> có hiệu quả</a:t>
            </a:r>
            <a:r>
              <a:rPr lang="vi-VN" sz="3800" b="1" i="1">
                <a:solidFill>
                  <a:srgbClr val="0070C0"/>
                </a:solidFill>
                <a:latin typeface="Cambria" pitchFamily="18" charset="0"/>
                <a:cs typeface="Times New Roman" pitchFamily="18" charset="0"/>
              </a:rPr>
              <a:t> kế hoạch tài chính cá nhân?”</a:t>
            </a:r>
          </a:p>
        </p:txBody>
      </p:sp>
    </p:spTree>
    <p:extLst>
      <p:ext uri="{BB962C8B-B14F-4D97-AF65-F5344CB8AC3E}">
        <p14:creationId xmlns:p14="http://schemas.microsoft.com/office/powerpoint/2010/main" val="2820692328"/>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nodeType="withEffect" p14:presetBounceEnd="66667">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14:bounceEnd="66667">
                                          <p:cBhvr additive="base">
                                            <p:cTn id="10" dur="1000" fill="hold"/>
                                            <p:tgtEl>
                                              <p:spTgt spid="10"/>
                                            </p:tgtEl>
                                            <p:attrNameLst>
                                              <p:attrName>ppt_x</p:attrName>
                                            </p:attrNameLst>
                                          </p:cBhvr>
                                          <p:tavLst>
                                            <p:tav tm="0">
                                              <p:val>
                                                <p:strVal val="#ppt_x"/>
                                              </p:val>
                                            </p:tav>
                                            <p:tav tm="100000">
                                              <p:val>
                                                <p:strVal val="#ppt_x"/>
                                              </p:val>
                                            </p:tav>
                                          </p:tavLst>
                                        </p:anim>
                                        <p:anim calcmode="lin" valueType="num" p14:bounceEnd="66667">
                                          <p:cBhvr additive="base">
                                            <p:cTn id="1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3" name="Rounded Rectangle 29">
            <a:extLst>
              <a:ext uri="{FF2B5EF4-FFF2-40B4-BE49-F238E27FC236}">
                <a16:creationId xmlns:a16="http://schemas.microsoft.com/office/drawing/2014/main" id="{88D1392F-5DF5-471F-3C83-6FF531EAD728}"/>
              </a:ext>
            </a:extLst>
          </p:cNvPr>
          <p:cNvSpPr/>
          <p:nvPr/>
        </p:nvSpPr>
        <p:spPr>
          <a:xfrm>
            <a:off x="1397548" y="108482"/>
            <a:ext cx="9731818" cy="735292"/>
          </a:xfrm>
          <a:prstGeom prst="roundRect">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000" b="1">
                <a:latin typeface="Times New Roman" panose="02020603050405020304" pitchFamily="18" charset="0"/>
                <a:ea typeface="Cambria" panose="02040503050406030204" pitchFamily="18" charset="0"/>
                <a:cs typeface="Times New Roman" panose="02020603050405020304" pitchFamily="18" charset="0"/>
              </a:rPr>
              <a:t>Khi thực hiện kế hoạch phát triển tài chính phù hợp cần</a:t>
            </a:r>
            <a:r>
              <a:rPr lang="en-US" sz="3000" b="1">
                <a:latin typeface="Times New Roman" panose="02020603050405020304" pitchFamily="18" charset="0"/>
                <a:ea typeface="Cambria" panose="02040503050406030204" pitchFamily="18" charset="0"/>
                <a:cs typeface="Times New Roman" panose="02020603050405020304" pitchFamily="18" charset="0"/>
              </a:rPr>
              <a:t>:</a:t>
            </a:r>
            <a:endParaRPr lang="en-US" sz="3000" b="1" dirty="0">
              <a:latin typeface="Times New Roman" panose="02020603050405020304" pitchFamily="18" charset="0"/>
              <a:ea typeface="Cambria" panose="02040503050406030204" pitchFamily="18" charset="0"/>
              <a:cs typeface="Times New Roman" panose="02020603050405020304" pitchFamily="18" charset="0"/>
            </a:endParaRPr>
          </a:p>
        </p:txBody>
      </p:sp>
      <p:sp>
        <p:nvSpPr>
          <p:cNvPr id="16" name="Rectangle 15">
            <a:extLst>
              <a:ext uri="{FF2B5EF4-FFF2-40B4-BE49-F238E27FC236}">
                <a16:creationId xmlns:a16="http://schemas.microsoft.com/office/drawing/2014/main" id="{DD58449C-BB4F-2BE7-497F-9B78B79B621F}"/>
              </a:ext>
            </a:extLst>
          </p:cNvPr>
          <p:cNvSpPr/>
          <p:nvPr/>
        </p:nvSpPr>
        <p:spPr>
          <a:xfrm>
            <a:off x="742085" y="939694"/>
            <a:ext cx="11042743" cy="5632311"/>
          </a:xfrm>
          <a:prstGeom prst="rect">
            <a:avLst/>
          </a:prstGeom>
          <a:noFill/>
        </p:spPr>
        <p:txBody>
          <a:bodyPr wrap="square">
            <a:spAutoFit/>
          </a:bodyPr>
          <a:lstStyle/>
          <a:p>
            <a:pPr marL="457200" indent="-457200" algn="just">
              <a:buFont typeface="Wingdings" panose="05000000000000000000" pitchFamily="2" charset="2"/>
              <a:buChar char="v"/>
            </a:pPr>
            <a:r>
              <a:rPr lang="vi-VN" sz="3600">
                <a:solidFill>
                  <a:schemeClr val="tx1">
                    <a:lumMod val="95000"/>
                    <a:lumOff val="5000"/>
                  </a:schemeClr>
                </a:solidFill>
                <a:latin typeface="Times New Roman" pitchFamily="18" charset="0"/>
                <a:cs typeface="Times New Roman" pitchFamily="18" charset="0"/>
              </a:rPr>
              <a:t>Luôn luôn ghi chép lại chính xác, rõ ràng, cụ thể các bước theo kế hoạch vào sổ theo dõi. </a:t>
            </a:r>
            <a:endParaRPr lang="en-US" sz="3600">
              <a:solidFill>
                <a:schemeClr val="tx1">
                  <a:lumMod val="95000"/>
                  <a:lumOff val="5000"/>
                </a:schemeClr>
              </a:solidFill>
              <a:latin typeface="Times New Roman" pitchFamily="18" charset="0"/>
              <a:cs typeface="Times New Roman" pitchFamily="18" charset="0"/>
            </a:endParaRPr>
          </a:p>
          <a:p>
            <a:pPr marL="457200" indent="-457200" algn="just">
              <a:buFont typeface="Wingdings" panose="05000000000000000000" pitchFamily="2" charset="2"/>
              <a:buChar char="v"/>
            </a:pPr>
            <a:endParaRPr lang="vi-VN" sz="3600">
              <a:solidFill>
                <a:schemeClr val="tx1">
                  <a:lumMod val="95000"/>
                  <a:lumOff val="5000"/>
                </a:schemeClr>
              </a:solidFill>
              <a:latin typeface="Times New Roman" pitchFamily="18" charset="0"/>
              <a:cs typeface="Times New Roman" pitchFamily="18" charset="0"/>
            </a:endParaRPr>
          </a:p>
          <a:p>
            <a:pPr marL="457200" indent="-457200" algn="just">
              <a:buFont typeface="Wingdings" panose="05000000000000000000" pitchFamily="2" charset="2"/>
              <a:buChar char="v"/>
            </a:pPr>
            <a:r>
              <a:rPr lang="vi-VN" sz="3600">
                <a:solidFill>
                  <a:schemeClr val="tx1">
                    <a:lumMod val="95000"/>
                    <a:lumOff val="5000"/>
                  </a:schemeClr>
                </a:solidFill>
                <a:latin typeface="Times New Roman" pitchFamily="18" charset="0"/>
                <a:cs typeface="Times New Roman" pitchFamily="18" charset="0"/>
              </a:rPr>
              <a:t>Bám sát mục tiêu hoạt động và kế hoạch phát triển tài chính cá nhân, kiểm soát các khoản đầu tư đảm bảo đầu tư an toàn.</a:t>
            </a:r>
            <a:endParaRPr lang="en-US" sz="3600">
              <a:solidFill>
                <a:schemeClr val="tx1">
                  <a:lumMod val="95000"/>
                  <a:lumOff val="5000"/>
                </a:schemeClr>
              </a:solidFill>
              <a:latin typeface="Times New Roman" pitchFamily="18" charset="0"/>
              <a:cs typeface="Times New Roman" pitchFamily="18" charset="0"/>
            </a:endParaRPr>
          </a:p>
          <a:p>
            <a:pPr marL="457200" indent="-457200" algn="just">
              <a:buFont typeface="Wingdings" panose="05000000000000000000" pitchFamily="2" charset="2"/>
              <a:buChar char="v"/>
            </a:pPr>
            <a:endParaRPr lang="vi-VN" sz="3600">
              <a:solidFill>
                <a:schemeClr val="tx1">
                  <a:lumMod val="95000"/>
                  <a:lumOff val="5000"/>
                </a:schemeClr>
              </a:solidFill>
              <a:latin typeface="Times New Roman" pitchFamily="18" charset="0"/>
              <a:cs typeface="Times New Roman" pitchFamily="18" charset="0"/>
            </a:endParaRPr>
          </a:p>
          <a:p>
            <a:pPr marL="457200" indent="-457200" algn="just">
              <a:buFont typeface="Wingdings" panose="05000000000000000000" pitchFamily="2" charset="2"/>
              <a:buChar char="v"/>
            </a:pPr>
            <a:r>
              <a:rPr lang="vi-VN" sz="3600">
                <a:solidFill>
                  <a:schemeClr val="tx1">
                    <a:lumMod val="95000"/>
                    <a:lumOff val="5000"/>
                  </a:schemeClr>
                </a:solidFill>
                <a:latin typeface="Times New Roman" pitchFamily="18" charset="0"/>
                <a:cs typeface="Times New Roman" pitchFamily="18" charset="0"/>
              </a:rPr>
              <a:t>Điều chỉnh kịp thời nếu nhận thấy có sự bất hợp lí trong các khoản đầu tư, có sự khác biệt đáng kể giữa thực tiễn và kế hoạch dự kiến.</a:t>
            </a:r>
          </a:p>
        </p:txBody>
      </p:sp>
    </p:spTree>
    <p:extLst>
      <p:ext uri="{BB962C8B-B14F-4D97-AF65-F5344CB8AC3E}">
        <p14:creationId xmlns:p14="http://schemas.microsoft.com/office/powerpoint/2010/main" val="178554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down)">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wipe(down)">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xEl>
                                              <p:pRg st="4" end="4"/>
                                            </p:txEl>
                                          </p:spTgt>
                                        </p:tgtEl>
                                        <p:attrNameLst>
                                          <p:attrName>style.visibility</p:attrName>
                                        </p:attrNameLst>
                                      </p:cBhvr>
                                      <p:to>
                                        <p:strVal val="visible"/>
                                      </p:to>
                                    </p:set>
                                    <p:animEffect transition="in" filter="wipe(down)">
                                      <p:cBhvr>
                                        <p:cTn id="2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14">
            <a:extLst>
              <a:ext uri="{FF2B5EF4-FFF2-40B4-BE49-F238E27FC236}">
                <a16:creationId xmlns:a16="http://schemas.microsoft.com/office/drawing/2014/main" id="{477BD82E-E832-94F7-1D35-576638323A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136793"/>
            <a:ext cx="1247553" cy="943462"/>
          </a:xfrm>
          <a:prstGeom prst="rect">
            <a:avLst/>
          </a:prstGeom>
        </p:spPr>
      </p:pic>
      <p:sp>
        <p:nvSpPr>
          <p:cNvPr id="7" name="Freeform 4">
            <a:extLst>
              <a:ext uri="{FF2B5EF4-FFF2-40B4-BE49-F238E27FC236}">
                <a16:creationId xmlns:a16="http://schemas.microsoft.com/office/drawing/2014/main" id="{E1A72A1F-CDC8-C344-0E4C-0D565472C4B5}"/>
              </a:ext>
            </a:extLst>
          </p:cNvPr>
          <p:cNvSpPr/>
          <p:nvPr/>
        </p:nvSpPr>
        <p:spPr>
          <a:xfrm>
            <a:off x="11224332" y="56280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latin typeface="Cambria" panose="02040503050406030204" pitchFamily="18" charset="0"/>
              <a:ea typeface="Cambria" panose="02040503050406030204" pitchFamily="18" charset="0"/>
            </a:endParaRPr>
          </a:p>
        </p:txBody>
      </p:sp>
      <p:sp>
        <p:nvSpPr>
          <p:cNvPr id="8" name="Rectangle: Rounded Corners 7">
            <a:extLst>
              <a:ext uri="{FF2B5EF4-FFF2-40B4-BE49-F238E27FC236}">
                <a16:creationId xmlns:a16="http://schemas.microsoft.com/office/drawing/2014/main" id="{D1D96A7F-BDD0-3B17-1C86-08C4EDF2CC89}"/>
              </a:ext>
            </a:extLst>
          </p:cNvPr>
          <p:cNvSpPr/>
          <p:nvPr/>
        </p:nvSpPr>
        <p:spPr>
          <a:xfrm>
            <a:off x="1290382" y="161773"/>
            <a:ext cx="9871510" cy="4960332"/>
          </a:xfrm>
          <a:custGeom>
            <a:avLst/>
            <a:gdLst>
              <a:gd name="connsiteX0" fmla="*/ 0 w 9871510"/>
              <a:gd name="connsiteY0" fmla="*/ 748961 h 4960332"/>
              <a:gd name="connsiteX1" fmla="*/ 748961 w 9871510"/>
              <a:gd name="connsiteY1" fmla="*/ 0 h 4960332"/>
              <a:gd name="connsiteX2" fmla="*/ 9122549 w 9871510"/>
              <a:gd name="connsiteY2" fmla="*/ 0 h 4960332"/>
              <a:gd name="connsiteX3" fmla="*/ 9871510 w 9871510"/>
              <a:gd name="connsiteY3" fmla="*/ 748961 h 4960332"/>
              <a:gd name="connsiteX4" fmla="*/ 9871510 w 9871510"/>
              <a:gd name="connsiteY4" fmla="*/ 4211371 h 4960332"/>
              <a:gd name="connsiteX5" fmla="*/ 9122549 w 9871510"/>
              <a:gd name="connsiteY5" fmla="*/ 4960332 h 4960332"/>
              <a:gd name="connsiteX6" fmla="*/ 748961 w 9871510"/>
              <a:gd name="connsiteY6" fmla="*/ 4960332 h 4960332"/>
              <a:gd name="connsiteX7" fmla="*/ 0 w 9871510"/>
              <a:gd name="connsiteY7" fmla="*/ 4211371 h 4960332"/>
              <a:gd name="connsiteX8" fmla="*/ 0 w 9871510"/>
              <a:gd name="connsiteY8" fmla="*/ 748961 h 4960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71510" h="4960332" fill="none" extrusionOk="0">
                <a:moveTo>
                  <a:pt x="0" y="748961"/>
                </a:moveTo>
                <a:cubicBezTo>
                  <a:pt x="-24677" y="386126"/>
                  <a:pt x="339442" y="37654"/>
                  <a:pt x="748961" y="0"/>
                </a:cubicBezTo>
                <a:cubicBezTo>
                  <a:pt x="4808673" y="148782"/>
                  <a:pt x="7809650" y="129548"/>
                  <a:pt x="9122549" y="0"/>
                </a:cubicBezTo>
                <a:cubicBezTo>
                  <a:pt x="9563600" y="69317"/>
                  <a:pt x="9913798" y="391140"/>
                  <a:pt x="9871510" y="748961"/>
                </a:cubicBezTo>
                <a:cubicBezTo>
                  <a:pt x="9787578" y="2001873"/>
                  <a:pt x="9804104" y="3721837"/>
                  <a:pt x="9871510" y="4211371"/>
                </a:cubicBezTo>
                <a:cubicBezTo>
                  <a:pt x="9921100" y="4676894"/>
                  <a:pt x="9530205" y="4956749"/>
                  <a:pt x="9122549" y="4960332"/>
                </a:cubicBezTo>
                <a:cubicBezTo>
                  <a:pt x="5948920" y="4815971"/>
                  <a:pt x="4147221" y="4947123"/>
                  <a:pt x="748961" y="4960332"/>
                </a:cubicBezTo>
                <a:cubicBezTo>
                  <a:pt x="272920" y="4976962"/>
                  <a:pt x="88" y="4618542"/>
                  <a:pt x="0" y="4211371"/>
                </a:cubicBezTo>
                <a:cubicBezTo>
                  <a:pt x="-18676" y="3719665"/>
                  <a:pt x="-12372" y="1343082"/>
                  <a:pt x="0" y="748961"/>
                </a:cubicBezTo>
                <a:close/>
              </a:path>
              <a:path w="9871510" h="4960332" stroke="0" extrusionOk="0">
                <a:moveTo>
                  <a:pt x="0" y="748961"/>
                </a:moveTo>
                <a:cubicBezTo>
                  <a:pt x="42894" y="352587"/>
                  <a:pt x="334057" y="17596"/>
                  <a:pt x="748961" y="0"/>
                </a:cubicBezTo>
                <a:cubicBezTo>
                  <a:pt x="1826048" y="91329"/>
                  <a:pt x="7008126" y="61632"/>
                  <a:pt x="9122549" y="0"/>
                </a:cubicBezTo>
                <a:cubicBezTo>
                  <a:pt x="9610595" y="-12396"/>
                  <a:pt x="9878108" y="306286"/>
                  <a:pt x="9871510" y="748961"/>
                </a:cubicBezTo>
                <a:cubicBezTo>
                  <a:pt x="9925819" y="1831427"/>
                  <a:pt x="9780793" y="2744319"/>
                  <a:pt x="9871510" y="4211371"/>
                </a:cubicBezTo>
                <a:cubicBezTo>
                  <a:pt x="9931572" y="4636345"/>
                  <a:pt x="9517499" y="4983167"/>
                  <a:pt x="9122549" y="4960332"/>
                </a:cubicBezTo>
                <a:cubicBezTo>
                  <a:pt x="7065941" y="4974476"/>
                  <a:pt x="2727023" y="4939753"/>
                  <a:pt x="748961" y="4960332"/>
                </a:cubicBezTo>
                <a:cubicBezTo>
                  <a:pt x="283739" y="5022221"/>
                  <a:pt x="-32556" y="4588518"/>
                  <a:pt x="0" y="4211371"/>
                </a:cubicBezTo>
                <a:cubicBezTo>
                  <a:pt x="-161588" y="3692937"/>
                  <a:pt x="49457" y="2429213"/>
                  <a:pt x="0" y="748961"/>
                </a:cubicBezTo>
                <a:close/>
              </a:path>
            </a:pathLst>
          </a:custGeom>
          <a:solidFill>
            <a:schemeClr val="bg1">
              <a:alpha val="88000"/>
            </a:schemeClr>
          </a:solidFill>
          <a:ln w="31750" cap="rnd" cmpd="thinThick">
            <a:solidFill>
              <a:srgbClr val="7D4C29"/>
            </a:solidFill>
            <a:prstDash val="sysDash"/>
            <a:round/>
            <a:extLst>
              <a:ext uri="{C807C97D-BFC1-408E-A445-0C87EB9F89A2}">
                <ask:lineSketchStyleProps xmlns:ask="http://schemas.microsoft.com/office/drawing/2018/sketchyshapes" sd="2600172374">
                  <a:prstGeom prst="roundRect">
                    <a:avLst>
                      <a:gd name="adj" fmla="val 15099"/>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mbria" panose="02040503050406030204" pitchFamily="18" charset="0"/>
              <a:ea typeface="Cambria" panose="02040503050406030204" pitchFamily="18" charset="0"/>
            </a:endParaRPr>
          </a:p>
        </p:txBody>
      </p:sp>
      <p:sp>
        <p:nvSpPr>
          <p:cNvPr id="9" name="TextBox 8">
            <a:extLst>
              <a:ext uri="{FF2B5EF4-FFF2-40B4-BE49-F238E27FC236}">
                <a16:creationId xmlns:a16="http://schemas.microsoft.com/office/drawing/2014/main" id="{A0BAA6DD-DAE8-D1AC-DC64-C4F794682A61}"/>
              </a:ext>
            </a:extLst>
          </p:cNvPr>
          <p:cNvSpPr txBox="1"/>
          <p:nvPr/>
        </p:nvSpPr>
        <p:spPr>
          <a:xfrm>
            <a:off x="1900167" y="608524"/>
            <a:ext cx="8651939" cy="4401205"/>
          </a:xfrm>
          <a:prstGeom prst="rect">
            <a:avLst/>
          </a:prstGeom>
          <a:noFill/>
        </p:spPr>
        <p:txBody>
          <a:bodyPr wrap="square">
            <a:spAutoFit/>
          </a:bodyPr>
          <a:lstStyle/>
          <a:p>
            <a:pPr lvl="0" algn="ctr">
              <a:defRPr/>
            </a:pPr>
            <a:r>
              <a:rPr lang="vi-VN" sz="2800" b="1">
                <a:solidFill>
                  <a:schemeClr val="accent5">
                    <a:lumMod val="50000"/>
                  </a:schemeClr>
                </a:solidFill>
                <a:latin typeface="Cambria" panose="02040503050406030204" pitchFamily="18" charset="0"/>
                <a:ea typeface="Cambria" panose="02040503050406030204" pitchFamily="18" charset="0"/>
              </a:rPr>
              <a:t>Việc xác định mục tiêu và lập kế hoạch phát triển tài chính cho bản thân là vô cùng quan trọng để mỗi cá nhân chủ động trong việc phát triển tài chính cá nhân.</a:t>
            </a:r>
            <a:endParaRPr lang="en-US" sz="2800" b="1">
              <a:solidFill>
                <a:schemeClr val="accent5">
                  <a:lumMod val="50000"/>
                </a:schemeClr>
              </a:solidFill>
              <a:latin typeface="Cambria" panose="02040503050406030204" pitchFamily="18" charset="0"/>
              <a:ea typeface="Cambria" panose="02040503050406030204" pitchFamily="18" charset="0"/>
            </a:endParaRPr>
          </a:p>
          <a:p>
            <a:pPr lvl="0" algn="ctr">
              <a:defRPr/>
            </a:pPr>
            <a:endParaRPr lang="vi-VN" sz="2800" b="1">
              <a:solidFill>
                <a:schemeClr val="accent5">
                  <a:lumMod val="50000"/>
                </a:schemeClr>
              </a:solidFill>
              <a:latin typeface="Cambria" panose="02040503050406030204" pitchFamily="18" charset="0"/>
              <a:ea typeface="Cambria" panose="02040503050406030204" pitchFamily="18" charset="0"/>
            </a:endParaRPr>
          </a:p>
          <a:p>
            <a:pPr lvl="0" algn="ctr">
              <a:defRPr/>
            </a:pPr>
            <a:r>
              <a:rPr lang="vi-VN" sz="2800" b="1" i="1">
                <a:solidFill>
                  <a:schemeClr val="accent2">
                    <a:lumMod val="50000"/>
                  </a:schemeClr>
                </a:solidFill>
                <a:latin typeface="Cambria" panose="02040503050406030204" pitchFamily="18" charset="0"/>
                <a:ea typeface="Cambria" panose="02040503050406030204" pitchFamily="18" charset="0"/>
              </a:rPr>
              <a:t>Dù thu nhập ở mức độ khác nhau, khoản tiền đang có là khác nhau nhưng việc tìm hiểu các kênh đầu tư phù hợp, thiết lập các bước trong kế hoạch phát triển tài chính là cần thiết và cần được thực hiện càng sớm càng tốt.</a:t>
            </a:r>
          </a:p>
        </p:txBody>
      </p:sp>
      <p:pic>
        <p:nvPicPr>
          <p:cNvPr id="11" name="Picture 10">
            <a:extLst>
              <a:ext uri="{FF2B5EF4-FFF2-40B4-BE49-F238E27FC236}">
                <a16:creationId xmlns:a16="http://schemas.microsoft.com/office/drawing/2014/main" id="{22797F4D-D7C8-B336-1721-1D89F9776E77}"/>
              </a:ext>
            </a:extLst>
          </p:cNvPr>
          <p:cNvPicPr>
            <a:picLocks noChangeAspect="1"/>
          </p:cNvPicPr>
          <p:nvPr/>
        </p:nvPicPr>
        <p:blipFill rotWithShape="1">
          <a:blip r:embed="rId7">
            <a:extLst>
              <a:ext uri="{BEBA8EAE-BF5A-486C-A8C5-ECC9F3942E4B}">
                <a14:imgProps xmlns:a14="http://schemas.microsoft.com/office/drawing/2010/main">
                  <a14:imgLayer r:embed="rId8">
                    <a14:imgEffect>
                      <a14:saturation sat="200000"/>
                    </a14:imgEffect>
                  </a14:imgLayer>
                </a14:imgProps>
              </a:ext>
            </a:extLst>
          </a:blip>
          <a:srcRect b="3262"/>
          <a:stretch/>
        </p:blipFill>
        <p:spPr>
          <a:xfrm>
            <a:off x="10258334" y="3842426"/>
            <a:ext cx="2418186" cy="3084624"/>
          </a:xfrm>
          <a:prstGeom prst="rect">
            <a:avLst/>
          </a:prstGeom>
        </p:spPr>
      </p:pic>
      <p:pic>
        <p:nvPicPr>
          <p:cNvPr id="12" name="Picture 11">
            <a:extLst>
              <a:ext uri="{FF2B5EF4-FFF2-40B4-BE49-F238E27FC236}">
                <a16:creationId xmlns:a16="http://schemas.microsoft.com/office/drawing/2014/main" id="{F4E69BAE-1605-BEED-363F-E594EDCF1C67}"/>
              </a:ext>
            </a:extLst>
          </p:cNvPr>
          <p:cNvPicPr>
            <a:picLocks noChangeAspect="1"/>
          </p:cNvPicPr>
          <p:nvPr/>
        </p:nvPicPr>
        <p:blipFill rotWithShape="1">
          <a:blip r:embed="rId9"/>
          <a:srcRect l="2697"/>
          <a:stretch/>
        </p:blipFill>
        <p:spPr>
          <a:xfrm>
            <a:off x="0" y="3972977"/>
            <a:ext cx="1979606" cy="2811105"/>
          </a:xfrm>
          <a:prstGeom prst="rect">
            <a:avLst/>
          </a:prstGeom>
        </p:spPr>
      </p:pic>
    </p:spTree>
    <p:extLst>
      <p:ext uri="{BB962C8B-B14F-4D97-AF65-F5344CB8AC3E}">
        <p14:creationId xmlns:p14="http://schemas.microsoft.com/office/powerpoint/2010/main" val="944586345"/>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par>
                                    <p:cTn id="16" presetID="2" presetClass="entr" presetSubtype="4" fill="hold" nodeType="withEffect" p14:presetBounceEnd="66667">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14:bounceEnd="66667">
                                          <p:cBhvr additive="base">
                                            <p:cTn id="18" dur="1000" fill="hold"/>
                                            <p:tgtEl>
                                              <p:spTgt spid="12"/>
                                            </p:tgtEl>
                                            <p:attrNameLst>
                                              <p:attrName>ppt_x</p:attrName>
                                            </p:attrNameLst>
                                          </p:cBhvr>
                                          <p:tavLst>
                                            <p:tav tm="0">
                                              <p:val>
                                                <p:strVal val="#ppt_x"/>
                                              </p:val>
                                            </p:tav>
                                            <p:tav tm="100000">
                                              <p:val>
                                                <p:strVal val="#ppt_x"/>
                                              </p:val>
                                            </p:tav>
                                          </p:tavLst>
                                        </p:anim>
                                        <p:anim calcmode="lin" valueType="num" p14:bounceEnd="66667">
                                          <p:cBhvr additive="base">
                                            <p:cTn id="19" dur="1000" fill="hold"/>
                                            <p:tgtEl>
                                              <p:spTgt spid="12"/>
                                            </p:tgtEl>
                                            <p:attrNameLst>
                                              <p:attrName>ppt_y</p:attrName>
                                            </p:attrNameLst>
                                          </p:cBhvr>
                                          <p:tavLst>
                                            <p:tav tm="0">
                                              <p:val>
                                                <p:strVal val="1+#ppt_h/2"/>
                                              </p:val>
                                            </p:tav>
                                            <p:tav tm="100000">
                                              <p:val>
                                                <p:strVal val="#ppt_y"/>
                                              </p:val>
                                            </p:tav>
                                          </p:tavLst>
                                        </p:anim>
                                      </p:childTnLst>
                                    </p:cTn>
                                  </p:par>
                                  <p:par>
                                    <p:cTn id="20" presetID="32" presetClass="emph" presetSubtype="0" repeatCount="5000" fill="hold" nodeType="with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strips(upLeft)">
                                          <p:cBhvr>
                                            <p:cTn id="7" dur="500"/>
                                            <p:tgtEl>
                                              <p:spTgt spid="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par>
                                    <p:cTn id="16" presetID="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1000" fill="hold"/>
                                            <p:tgtEl>
                                              <p:spTgt spid="12"/>
                                            </p:tgtEl>
                                            <p:attrNameLst>
                                              <p:attrName>ppt_x</p:attrName>
                                            </p:attrNameLst>
                                          </p:cBhvr>
                                          <p:tavLst>
                                            <p:tav tm="0">
                                              <p:val>
                                                <p:strVal val="#ppt_x"/>
                                              </p:val>
                                            </p:tav>
                                            <p:tav tm="100000">
                                              <p:val>
                                                <p:strVal val="#ppt_x"/>
                                              </p:val>
                                            </p:tav>
                                          </p:tavLst>
                                        </p:anim>
                                        <p:anim calcmode="lin" valueType="num">
                                          <p:cBhvr additive="base">
                                            <p:cTn id="19" dur="1000" fill="hold"/>
                                            <p:tgtEl>
                                              <p:spTgt spid="12"/>
                                            </p:tgtEl>
                                            <p:attrNameLst>
                                              <p:attrName>ppt_y</p:attrName>
                                            </p:attrNameLst>
                                          </p:cBhvr>
                                          <p:tavLst>
                                            <p:tav tm="0">
                                              <p:val>
                                                <p:strVal val="1+#ppt_h/2"/>
                                              </p:val>
                                            </p:tav>
                                            <p:tav tm="100000">
                                              <p:val>
                                                <p:strVal val="#ppt_y"/>
                                              </p:val>
                                            </p:tav>
                                          </p:tavLst>
                                        </p:anim>
                                      </p:childTnLst>
                                    </p:cTn>
                                  </p:par>
                                  <p:par>
                                    <p:cTn id="20" presetID="32" presetClass="emph" presetSubtype="0" repeatCount="5000" fill="hold" nodeType="withEffect">
                                      <p:stCondLst>
                                        <p:cond delay="0"/>
                                      </p:stCondLst>
                                      <p:childTnLst>
                                        <p:animRot by="120000">
                                          <p:cBhvr>
                                            <p:cTn id="21" dur="100" fill="hold">
                                              <p:stCondLst>
                                                <p:cond delay="0"/>
                                              </p:stCondLst>
                                            </p:cTn>
                                            <p:tgtEl>
                                              <p:spTgt spid="12"/>
                                            </p:tgtEl>
                                            <p:attrNameLst>
                                              <p:attrName>r</p:attrName>
                                            </p:attrNameLst>
                                          </p:cBhvr>
                                        </p:animRot>
                                        <p:animRot by="-240000">
                                          <p:cBhvr>
                                            <p:cTn id="22" dur="200" fill="hold">
                                              <p:stCondLst>
                                                <p:cond delay="200"/>
                                              </p:stCondLst>
                                            </p:cTn>
                                            <p:tgtEl>
                                              <p:spTgt spid="12"/>
                                            </p:tgtEl>
                                            <p:attrNameLst>
                                              <p:attrName>r</p:attrName>
                                            </p:attrNameLst>
                                          </p:cBhvr>
                                        </p:animRot>
                                        <p:animRot by="240000">
                                          <p:cBhvr>
                                            <p:cTn id="23" dur="200" fill="hold">
                                              <p:stCondLst>
                                                <p:cond delay="400"/>
                                              </p:stCondLst>
                                            </p:cTn>
                                            <p:tgtEl>
                                              <p:spTgt spid="12"/>
                                            </p:tgtEl>
                                            <p:attrNameLst>
                                              <p:attrName>r</p:attrName>
                                            </p:attrNameLst>
                                          </p:cBhvr>
                                        </p:animRot>
                                        <p:animRot by="-240000">
                                          <p:cBhvr>
                                            <p:cTn id="24" dur="200" fill="hold">
                                              <p:stCondLst>
                                                <p:cond delay="600"/>
                                              </p:stCondLst>
                                            </p:cTn>
                                            <p:tgtEl>
                                              <p:spTgt spid="12"/>
                                            </p:tgtEl>
                                            <p:attrNameLst>
                                              <p:attrName>r</p:attrName>
                                            </p:attrNameLst>
                                          </p:cBhvr>
                                        </p:animRot>
                                        <p:animRot by="120000">
                                          <p:cBhvr>
                                            <p:cTn id="25"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Lst>
      </p:timing>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descr="A black background with a black border and a black background with a black border and a black background with a black border and a black background with a black border and a yellow and green border with&#10;&#10;Description automatically generated with medium confidence">
            <a:extLst>
              <a:ext uri="{FF2B5EF4-FFF2-40B4-BE49-F238E27FC236}">
                <a16:creationId xmlns:a16="http://schemas.microsoft.com/office/drawing/2014/main" id="{664A913C-ABE3-CB7D-7DD9-9BC1BC815734}"/>
              </a:ext>
            </a:extLst>
          </p:cNvPr>
          <p:cNvPicPr>
            <a:picLocks noChangeAspect="1"/>
          </p:cNvPicPr>
          <p:nvPr/>
        </p:nvPicPr>
        <p:blipFill>
          <a:blip r:embed="rId2"/>
          <a:stretch>
            <a:fillRect/>
          </a:stretch>
        </p:blipFill>
        <p:spPr>
          <a:xfrm>
            <a:off x="-595344" y="-74770"/>
            <a:ext cx="13092144" cy="6932770"/>
          </a:xfrm>
          <a:prstGeom prst="rect">
            <a:avLst/>
          </a:prstGeom>
          <a:ln>
            <a:noFill/>
          </a:ln>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E14BE4C-3DCB-E2CF-9FE2-28F46EE7C540}"/>
              </a:ext>
            </a:extLst>
          </p:cNvPr>
          <p:cNvSpPr/>
          <p:nvPr/>
        </p:nvSpPr>
        <p:spPr>
          <a:xfrm>
            <a:off x="3139861" y="2385283"/>
            <a:ext cx="5312486"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sz="4500" b="1">
                <a:solidFill>
                  <a:schemeClr val="tx1">
                    <a:lumMod val="95000"/>
                    <a:lumOff val="5000"/>
                  </a:schemeClr>
                </a:solidFill>
                <a:latin typeface="Cambria" pitchFamily="18" charset="0"/>
                <a:cs typeface="Times New Roman" pitchFamily="18" charset="0"/>
              </a:rPr>
              <a:t>Tổng kết</a:t>
            </a:r>
          </a:p>
          <a:p>
            <a:pPr algn="ctr"/>
            <a:r>
              <a:rPr lang="en-US" sz="4500" b="1">
                <a:solidFill>
                  <a:schemeClr val="tx1">
                    <a:lumMod val="95000"/>
                    <a:lumOff val="5000"/>
                  </a:schemeClr>
                </a:solidFill>
                <a:latin typeface="Cambria" pitchFamily="18" charset="0"/>
                <a:cs typeface="Times New Roman" pitchFamily="18" charset="0"/>
              </a:rPr>
              <a:t>Tự đánh giá</a:t>
            </a:r>
            <a:endParaRPr lang="vi-VN" sz="4500" b="1">
              <a:solidFill>
                <a:schemeClr val="tx1">
                  <a:lumMod val="95000"/>
                  <a:lumOff val="5000"/>
                </a:schemeClr>
              </a:solidFill>
              <a:latin typeface="Cambria" pitchFamily="18" charset="0"/>
              <a:cs typeface="Times New Roman" pitchFamily="18" charset="0"/>
            </a:endParaRPr>
          </a:p>
        </p:txBody>
      </p:sp>
      <p:pic>
        <p:nvPicPr>
          <p:cNvPr id="6" name="Picture 5" descr="A cartoon target with arms and arms&#10;&#10;Description automatically generated">
            <a:extLst>
              <a:ext uri="{FF2B5EF4-FFF2-40B4-BE49-F238E27FC236}">
                <a16:creationId xmlns:a16="http://schemas.microsoft.com/office/drawing/2014/main" id="{64F9A5A0-EC27-DD3B-BA77-9471BFB5B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252" y="3981801"/>
            <a:ext cx="2563495" cy="2255876"/>
          </a:xfrm>
          <a:prstGeom prst="rect">
            <a:avLst/>
          </a:prstGeom>
        </p:spPr>
      </p:pic>
    </p:spTree>
    <p:extLst>
      <p:ext uri="{BB962C8B-B14F-4D97-AF65-F5344CB8AC3E}">
        <p14:creationId xmlns:p14="http://schemas.microsoft.com/office/powerpoint/2010/main" val="2075886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4">
            <a:extLst>
              <a:ext uri="{FF2B5EF4-FFF2-40B4-BE49-F238E27FC236}">
                <a16:creationId xmlns:a16="http://schemas.microsoft.com/office/drawing/2014/main" id="{731210FD-E815-B1B6-5209-A8E693EF2BF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121932">
            <a:off x="118310" y="75833"/>
            <a:ext cx="1247553" cy="943462"/>
          </a:xfrm>
          <a:prstGeom prst="rect">
            <a:avLst/>
          </a:prstGeom>
        </p:spPr>
      </p:pic>
      <p:sp>
        <p:nvSpPr>
          <p:cNvPr id="6" name="Freeform 4">
            <a:extLst>
              <a:ext uri="{FF2B5EF4-FFF2-40B4-BE49-F238E27FC236}">
                <a16:creationId xmlns:a16="http://schemas.microsoft.com/office/drawing/2014/main" id="{FFA9803B-64A4-9074-E247-46A55A2B0EAD}"/>
              </a:ext>
            </a:extLst>
          </p:cNvPr>
          <p:cNvSpPr/>
          <p:nvPr/>
        </p:nvSpPr>
        <p:spPr>
          <a:xfrm>
            <a:off x="11224332" y="501844"/>
            <a:ext cx="530788" cy="421734"/>
          </a:xfrm>
          <a:custGeom>
            <a:avLst/>
            <a:gdLst/>
            <a:ahLst/>
            <a:cxnLst/>
            <a:rect l="l" t="t" r="r" b="b"/>
            <a:pathLst>
              <a:path w="1162004" h="1162004">
                <a:moveTo>
                  <a:pt x="0" y="0"/>
                </a:moveTo>
                <a:lnTo>
                  <a:pt x="1162004" y="0"/>
                </a:lnTo>
                <a:lnTo>
                  <a:pt x="1162004" y="1162004"/>
                </a:lnTo>
                <a:lnTo>
                  <a:pt x="0" y="116200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3" name="Group 2">
            <a:extLst>
              <a:ext uri="{FF2B5EF4-FFF2-40B4-BE49-F238E27FC236}">
                <a16:creationId xmlns:a16="http://schemas.microsoft.com/office/drawing/2014/main" id="{B99A387C-54C8-9788-DFDC-79E5FCAB265C}"/>
              </a:ext>
            </a:extLst>
          </p:cNvPr>
          <p:cNvGrpSpPr/>
          <p:nvPr/>
        </p:nvGrpSpPr>
        <p:grpSpPr>
          <a:xfrm>
            <a:off x="1019543" y="1"/>
            <a:ext cx="10693486" cy="802639"/>
            <a:chOff x="4834930" y="84191"/>
            <a:chExt cx="7359542" cy="1541233"/>
          </a:xfrm>
          <a:solidFill>
            <a:schemeClr val="accent2">
              <a:lumMod val="75000"/>
            </a:schemeClr>
          </a:solidFill>
        </p:grpSpPr>
        <p:sp>
          <p:nvSpPr>
            <p:cNvPr id="4" name="Round Same Side Corner Rectangle 11">
              <a:extLst>
                <a:ext uri="{FF2B5EF4-FFF2-40B4-BE49-F238E27FC236}">
                  <a16:creationId xmlns:a16="http://schemas.microsoft.com/office/drawing/2014/main" id="{B9E7F8A5-3B74-75CA-27A8-86C89B80C1D4}"/>
                </a:ext>
              </a:extLst>
            </p:cNvPr>
            <p:cNvSpPr/>
            <p:nvPr/>
          </p:nvSpPr>
          <p:spPr>
            <a:xfrm flipV="1">
              <a:off x="4834930" y="84191"/>
              <a:ext cx="7359542" cy="1541233"/>
            </a:xfrm>
            <a:prstGeom prst="round2SameRect">
              <a:avLst>
                <a:gd name="adj1" fmla="val 37720"/>
                <a:gd name="adj2" fmla="val 0"/>
              </a:avLst>
            </a:prstGeom>
            <a:solidFill>
              <a:schemeClr val="accent2">
                <a:lumMod val="75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mbria" pitchFamily="18" charset="0"/>
              </a:endParaRPr>
            </a:p>
          </p:txBody>
        </p:sp>
        <p:sp>
          <p:nvSpPr>
            <p:cNvPr id="7" name="TextBox 6">
              <a:extLst>
                <a:ext uri="{FF2B5EF4-FFF2-40B4-BE49-F238E27FC236}">
                  <a16:creationId xmlns:a16="http://schemas.microsoft.com/office/drawing/2014/main" id="{684F463A-3A77-7186-2161-C810EDDA8758}"/>
                </a:ext>
              </a:extLst>
            </p:cNvPr>
            <p:cNvSpPr txBox="1"/>
            <p:nvPr/>
          </p:nvSpPr>
          <p:spPr>
            <a:xfrm>
              <a:off x="5254230" y="418754"/>
              <a:ext cx="6403317" cy="1004691"/>
            </a:xfrm>
            <a:prstGeom prst="rect">
              <a:avLst/>
            </a:prstGeom>
            <a:noFill/>
          </p:spPr>
          <p:txBody>
            <a:bodyPr wrap="square" rtlCol="0">
              <a:spAutoFit/>
            </a:bodyPr>
            <a:lstStyle/>
            <a:p>
              <a:pPr algn="ctr"/>
              <a:r>
                <a:rPr lang="vi-VN" sz="2800" b="1">
                  <a:solidFill>
                    <a:schemeClr val="bg1"/>
                  </a:solidFill>
                  <a:latin typeface="Cambria" pitchFamily="18" charset="0"/>
                  <a:cs typeface="Arial" panose="020B0604020202020204" pitchFamily="34" charset="0"/>
                </a:rPr>
                <a:t>ĐÁNH GIÁ CUỐI CHỦ ĐỀ</a:t>
              </a:r>
              <a:r>
                <a:rPr lang="en-US" sz="2800" b="1">
                  <a:solidFill>
                    <a:schemeClr val="bg1"/>
                  </a:solidFill>
                  <a:latin typeface="Cambria" pitchFamily="18" charset="0"/>
                  <a:cs typeface="Arial" panose="020B0604020202020204" pitchFamily="34" charset="0"/>
                </a:rPr>
                <a:t> (Tốt, Đạt, Chưa đạt)</a:t>
              </a:r>
              <a:endParaRPr lang="vi-VN" sz="2800" b="1">
                <a:solidFill>
                  <a:schemeClr val="bg1"/>
                </a:solidFill>
                <a:latin typeface="Cambria" pitchFamily="18" charset="0"/>
                <a:cs typeface="Arial" panose="020B0604020202020204" pitchFamily="34" charset="0"/>
              </a:endParaRPr>
            </a:p>
          </p:txBody>
        </p:sp>
      </p:grpSp>
      <p:sp>
        <p:nvSpPr>
          <p:cNvPr id="8" name="Rectangle 7">
            <a:extLst>
              <a:ext uri="{FF2B5EF4-FFF2-40B4-BE49-F238E27FC236}">
                <a16:creationId xmlns:a16="http://schemas.microsoft.com/office/drawing/2014/main" id="{88FE45B8-EF68-6886-9DD9-7BAC7B389417}"/>
              </a:ext>
            </a:extLst>
          </p:cNvPr>
          <p:cNvSpPr/>
          <p:nvPr/>
        </p:nvSpPr>
        <p:spPr>
          <a:xfrm>
            <a:off x="534372" y="1008447"/>
            <a:ext cx="11220748" cy="5632311"/>
          </a:xfrm>
          <a:prstGeom prst="rect">
            <a:avLst/>
          </a:prstGeom>
          <a:noFill/>
        </p:spPr>
        <p:txBody>
          <a:bodyPr wrap="square">
            <a:spAutoFit/>
          </a:bodyPr>
          <a:lstStyle/>
          <a:p>
            <a:pPr marL="514350" indent="-514350" algn="just">
              <a:buFont typeface="+mj-lt"/>
              <a:buAutoNum type="arabicPeriod"/>
            </a:pPr>
            <a:r>
              <a:rPr lang="vi-VN" sz="2400" b="1">
                <a:solidFill>
                  <a:srgbClr val="002060"/>
                </a:solidFill>
                <a:latin typeface="Times New Roman" pitchFamily="18" charset="0"/>
                <a:cs typeface="Times New Roman" pitchFamily="18" charset="0"/>
              </a:rPr>
              <a:t>Tìm hiểu được những yếu tố ảnh hưởng đến chi phí sinh hoạt trong gia đình.</a:t>
            </a:r>
          </a:p>
          <a:p>
            <a:pPr marL="514350" indent="-514350" algn="just">
              <a:buFont typeface="+mj-lt"/>
              <a:buAutoNum type="arabicPeriod"/>
            </a:pPr>
            <a:r>
              <a:rPr lang="vi-VN" sz="2400" b="1">
                <a:solidFill>
                  <a:srgbClr val="002060"/>
                </a:solidFill>
                <a:latin typeface="Times New Roman" pitchFamily="18" charset="0"/>
                <a:cs typeface="Times New Roman" pitchFamily="18" charset="0"/>
              </a:rPr>
              <a:t>Phân tích được những ảnh hưởng của thu nhập thực tế và quyết định chi tiêu đến chi phí sinh hoạt của gia đình trong một số trường hợp cụ thể.</a:t>
            </a:r>
          </a:p>
          <a:p>
            <a:pPr marL="514350" indent="-514350" algn="just">
              <a:buFont typeface="+mj-lt"/>
              <a:buAutoNum type="arabicPeriod"/>
            </a:pPr>
            <a:r>
              <a:rPr lang="vi-VN" sz="2400" b="1">
                <a:solidFill>
                  <a:srgbClr val="002060"/>
                </a:solidFill>
                <a:latin typeface="Times New Roman" pitchFamily="18" charset="0"/>
                <a:cs typeface="Times New Roman" pitchFamily="18" charset="0"/>
              </a:rPr>
              <a:t>Xác định được ảnh hưởng của thu nhập và quyết định chi tiêu đến chi phí sinh hoạt trong gia đình em.</a:t>
            </a:r>
          </a:p>
          <a:p>
            <a:pPr marL="514350" indent="-514350" algn="just">
              <a:buFont typeface="+mj-lt"/>
              <a:buAutoNum type="arabicPeriod"/>
            </a:pPr>
            <a:r>
              <a:rPr lang="vi-VN" sz="2400" b="1">
                <a:solidFill>
                  <a:srgbClr val="002060"/>
                </a:solidFill>
                <a:latin typeface="Times New Roman" pitchFamily="18" charset="0"/>
                <a:cs typeface="Times New Roman" pitchFamily="18" charset="0"/>
              </a:rPr>
              <a:t>Phân tích được những ảnh hưởng của lối sống đến chi phí sinh hoạt trong gia đình em.</a:t>
            </a:r>
          </a:p>
          <a:p>
            <a:pPr marL="514350" indent="-514350" algn="just">
              <a:buFont typeface="+mj-lt"/>
              <a:buAutoNum type="arabicPeriod"/>
            </a:pPr>
            <a:r>
              <a:rPr lang="vi-VN" sz="2400" b="1">
                <a:solidFill>
                  <a:srgbClr val="002060"/>
                </a:solidFill>
                <a:latin typeface="Times New Roman" pitchFamily="18" charset="0"/>
                <a:cs typeface="Times New Roman" pitchFamily="18" charset="0"/>
              </a:rPr>
              <a:t>Lựa chọn được lối sống phù hợp trong một số trường hợp cụ thể.</a:t>
            </a:r>
          </a:p>
          <a:p>
            <a:pPr marL="514350" indent="-514350" algn="just">
              <a:buFont typeface="+mj-lt"/>
              <a:buAutoNum type="arabicPeriod"/>
            </a:pPr>
            <a:r>
              <a:rPr lang="vi-VN" sz="2400" b="1">
                <a:solidFill>
                  <a:srgbClr val="002060"/>
                </a:solidFill>
                <a:latin typeface="Times New Roman" pitchFamily="18" charset="0"/>
                <a:cs typeface="Times New Roman" pitchFamily="18" charset="0"/>
              </a:rPr>
              <a:t>Thực hành điều chỉnh được lối sống phù hợp với thu nhập.</a:t>
            </a:r>
          </a:p>
          <a:p>
            <a:pPr marL="514350" indent="-514350" algn="just">
              <a:buFont typeface="+mj-lt"/>
              <a:buAutoNum type="arabicPeriod"/>
            </a:pPr>
            <a:r>
              <a:rPr lang="vi-VN" sz="2400" b="1">
                <a:solidFill>
                  <a:srgbClr val="002060"/>
                </a:solidFill>
                <a:latin typeface="Times New Roman" pitchFamily="18" charset="0"/>
                <a:cs typeface="Times New Roman" pitchFamily="18" charset="0"/>
              </a:rPr>
              <a:t>Phân tích được các kênh đầu tư góp phần phát triển tài chính cho bản thân.</a:t>
            </a:r>
          </a:p>
          <a:p>
            <a:pPr marL="514350" indent="-514350" algn="just">
              <a:buFont typeface="+mj-lt"/>
              <a:buAutoNum type="arabicPeriod"/>
            </a:pPr>
            <a:r>
              <a:rPr lang="vi-VN" sz="2400" b="1">
                <a:solidFill>
                  <a:srgbClr val="002060"/>
                </a:solidFill>
                <a:latin typeface="Times New Roman" pitchFamily="18" charset="0"/>
                <a:cs typeface="Times New Roman" pitchFamily="18" charset="0"/>
              </a:rPr>
              <a:t>Xây dựng và thực hiện được kế hoạch phát triển tài chính cho bản thân trong điều kiện phù hợp.</a:t>
            </a:r>
          </a:p>
          <a:p>
            <a:pPr marL="514350" indent="-514350" algn="just">
              <a:buFont typeface="+mj-lt"/>
              <a:buAutoNum type="arabicPeriod"/>
            </a:pPr>
            <a:r>
              <a:rPr lang="vi-VN" sz="2400" b="1">
                <a:solidFill>
                  <a:srgbClr val="002060"/>
                </a:solidFill>
                <a:latin typeface="Times New Roman" pitchFamily="18" charset="0"/>
                <a:cs typeface="Times New Roman" pitchFamily="18" charset="0"/>
              </a:rPr>
              <a:t>Chia sẻ được kinh nghiệm phát triển tài chính cá nhân.</a:t>
            </a:r>
          </a:p>
          <a:p>
            <a:pPr marL="514350" indent="-514350" algn="just">
              <a:buFont typeface="+mj-lt"/>
              <a:buAutoNum type="arabicPeriod"/>
            </a:pPr>
            <a:r>
              <a:rPr lang="vi-VN" sz="2400" b="1">
                <a:solidFill>
                  <a:srgbClr val="002060"/>
                </a:solidFill>
                <a:latin typeface="Times New Roman" pitchFamily="18" charset="0"/>
                <a:cs typeface="Times New Roman" pitchFamily="18" charset="0"/>
              </a:rPr>
              <a:t>Vận dụng được các nội dung của chủ đề để phát triển tài chính cho bản thân và gia đình.</a:t>
            </a:r>
          </a:p>
        </p:txBody>
      </p:sp>
    </p:spTree>
    <p:extLst>
      <p:ext uri="{BB962C8B-B14F-4D97-AF65-F5344CB8AC3E}">
        <p14:creationId xmlns:p14="http://schemas.microsoft.com/office/powerpoint/2010/main" val="2636539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down)">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down)">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down)">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down)">
                                      <p:cBhvr>
                                        <p:cTn id="27" dur="500"/>
                                        <p:tgtEl>
                                          <p:spTgt spid="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down)">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Effect transition="in" filter="wipe(down)">
                                      <p:cBhvr>
                                        <p:cTn id="37" dur="500"/>
                                        <p:tgtEl>
                                          <p:spTgt spid="8">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wipe(down)">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nodeType="clickEffect">
                                  <p:stCondLst>
                                    <p:cond delay="0"/>
                                  </p:stCondLst>
                                  <p:childTnLst>
                                    <p:set>
                                      <p:cBhvr>
                                        <p:cTn id="46" dur="1" fill="hold">
                                          <p:stCondLst>
                                            <p:cond delay="0"/>
                                          </p:stCondLst>
                                        </p:cTn>
                                        <p:tgtEl>
                                          <p:spTgt spid="8">
                                            <p:txEl>
                                              <p:pRg st="7" end="7"/>
                                            </p:txEl>
                                          </p:spTgt>
                                        </p:tgtEl>
                                        <p:attrNameLst>
                                          <p:attrName>style.visibility</p:attrName>
                                        </p:attrNameLst>
                                      </p:cBhvr>
                                      <p:to>
                                        <p:strVal val="visible"/>
                                      </p:to>
                                    </p:set>
                                    <p:animEffect transition="in" filter="wipe(down)">
                                      <p:cBhvr>
                                        <p:cTn id="47" dur="500"/>
                                        <p:tgtEl>
                                          <p:spTgt spid="8">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
                                            <p:txEl>
                                              <p:pRg st="8" end="8"/>
                                            </p:txEl>
                                          </p:spTgt>
                                        </p:tgtEl>
                                        <p:attrNameLst>
                                          <p:attrName>style.visibility</p:attrName>
                                        </p:attrNameLst>
                                      </p:cBhvr>
                                      <p:to>
                                        <p:strVal val="visible"/>
                                      </p:to>
                                    </p:set>
                                    <p:animEffect transition="in" filter="wipe(down)">
                                      <p:cBhvr>
                                        <p:cTn id="52" dur="500"/>
                                        <p:tgtEl>
                                          <p:spTgt spid="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nodeType="clickEffect">
                                  <p:stCondLst>
                                    <p:cond delay="0"/>
                                  </p:stCondLst>
                                  <p:childTnLst>
                                    <p:set>
                                      <p:cBhvr>
                                        <p:cTn id="56" dur="1" fill="hold">
                                          <p:stCondLst>
                                            <p:cond delay="0"/>
                                          </p:stCondLst>
                                        </p:cTn>
                                        <p:tgtEl>
                                          <p:spTgt spid="8">
                                            <p:txEl>
                                              <p:pRg st="9" end="9"/>
                                            </p:txEl>
                                          </p:spTgt>
                                        </p:tgtEl>
                                        <p:attrNameLst>
                                          <p:attrName>style.visibility</p:attrName>
                                        </p:attrNameLst>
                                      </p:cBhvr>
                                      <p:to>
                                        <p:strVal val="visible"/>
                                      </p:to>
                                    </p:set>
                                    <p:animEffect transition="in" filter="wipe(down)">
                                      <p:cBhvr>
                                        <p:cTn id="57"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ounded Rectangle 13">
            <a:extLst>
              <a:ext uri="{FF2B5EF4-FFF2-40B4-BE49-F238E27FC236}">
                <a16:creationId xmlns:a16="http://schemas.microsoft.com/office/drawing/2014/main" id="{FAA13CDD-7F44-4C8B-DC01-010CB6C8141D}"/>
              </a:ext>
            </a:extLst>
          </p:cNvPr>
          <p:cNvSpPr/>
          <p:nvPr/>
        </p:nvSpPr>
        <p:spPr>
          <a:xfrm>
            <a:off x="157200" y="46300"/>
            <a:ext cx="7006091" cy="3530277"/>
          </a:xfrm>
          <a:prstGeom prst="roundRect">
            <a:avLst>
              <a:gd name="adj" fmla="val 30702"/>
            </a:avLst>
          </a:prstGeom>
          <a:solidFill>
            <a:schemeClr val="bg1">
              <a:alpha val="77000"/>
            </a:schemeClr>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000" b="1" i="0" u="none" strike="noStrike" kern="1200" cap="none" spc="0" normalizeH="0" baseline="0" noProof="0">
              <a:ln>
                <a:noFill/>
              </a:ln>
              <a:solidFill>
                <a:schemeClr val="accent5">
                  <a:lumMod val="75000"/>
                </a:schemeClr>
              </a:solidFill>
              <a:effectLst/>
              <a:uLnTx/>
              <a:uFillTx/>
              <a:latin typeface="Cambria" pitchFamily="18" charset="0"/>
              <a:ea typeface="+mn-ea"/>
              <a:cs typeface="Times New Roman" pitchFamily="18" charset="0"/>
            </a:endParaRPr>
          </a:p>
        </p:txBody>
      </p:sp>
      <p:sp>
        <p:nvSpPr>
          <p:cNvPr id="5" name="Rectangle 4">
            <a:extLst>
              <a:ext uri="{FF2B5EF4-FFF2-40B4-BE49-F238E27FC236}">
                <a16:creationId xmlns:a16="http://schemas.microsoft.com/office/drawing/2014/main" id="{6FB1CB3C-26CF-2A2C-F897-682BF60F6973}"/>
              </a:ext>
            </a:extLst>
          </p:cNvPr>
          <p:cNvSpPr/>
          <p:nvPr/>
        </p:nvSpPr>
        <p:spPr>
          <a:xfrm>
            <a:off x="1108745" y="-94086"/>
            <a:ext cx="4871508" cy="856541"/>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lnSpc>
                <a:spcPct val="150000"/>
              </a:lnSpc>
            </a:pPr>
            <a:r>
              <a:rPr lang="en-US" sz="4000" b="1" i="1">
                <a:solidFill>
                  <a:srgbClr val="FF0000"/>
                </a:solidFill>
                <a:latin typeface="Cambria" pitchFamily="18" charset="0"/>
                <a:cs typeface="Times New Roman" pitchFamily="18" charset="0"/>
              </a:rPr>
              <a:t>NHIỆM VỤ 4</a:t>
            </a:r>
            <a:endParaRPr lang="vi-VN" sz="4000" b="1" i="1">
              <a:solidFill>
                <a:srgbClr val="FF0000"/>
              </a:solidFill>
              <a:latin typeface="Cambria" pitchFamily="18" charset="0"/>
              <a:cs typeface="Times New Roman" pitchFamily="18" charset="0"/>
            </a:endParaRPr>
          </a:p>
        </p:txBody>
      </p:sp>
      <p:sp>
        <p:nvSpPr>
          <p:cNvPr id="6" name="Rectangle 5">
            <a:extLst>
              <a:ext uri="{FF2B5EF4-FFF2-40B4-BE49-F238E27FC236}">
                <a16:creationId xmlns:a16="http://schemas.microsoft.com/office/drawing/2014/main" id="{2E14BE4C-3DCB-E2CF-9FE2-28F46EE7C540}"/>
              </a:ext>
            </a:extLst>
          </p:cNvPr>
          <p:cNvSpPr/>
          <p:nvPr/>
        </p:nvSpPr>
        <p:spPr>
          <a:xfrm>
            <a:off x="234967" y="902841"/>
            <a:ext cx="6850555" cy="217893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vi-VN" sz="4000" b="1">
                <a:solidFill>
                  <a:schemeClr val="accent5">
                    <a:lumMod val="75000"/>
                  </a:schemeClr>
                </a:solidFill>
                <a:latin typeface="Cambria" pitchFamily="18" charset="0"/>
                <a:cs typeface="Times New Roman" pitchFamily="18" charset="0"/>
              </a:rPr>
              <a:t>Xây dựng và thực hiện kế hoạch phát triển tài chính cho bản thân trong điều kiện phù hợp</a:t>
            </a:r>
          </a:p>
        </p:txBody>
      </p:sp>
    </p:spTree>
    <p:extLst>
      <p:ext uri="{BB962C8B-B14F-4D97-AF65-F5344CB8AC3E}">
        <p14:creationId xmlns:p14="http://schemas.microsoft.com/office/powerpoint/2010/main" val="64299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4349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500" b="1">
              <a:latin typeface="Cambria" panose="02040503050406030204" pitchFamily="18" charset="0"/>
              <a:ea typeface="Cambria" panose="02040503050406030204" pitchFamily="18" charset="0"/>
            </a:endParaRPr>
          </a:p>
        </p:txBody>
      </p:sp>
      <p:grpSp>
        <p:nvGrpSpPr>
          <p:cNvPr id="3" name="Group 2">
            <a:extLst>
              <a:ext uri="{FF2B5EF4-FFF2-40B4-BE49-F238E27FC236}">
                <a16:creationId xmlns:a16="http://schemas.microsoft.com/office/drawing/2014/main" id="{F48A8456-4FDE-B0EC-3997-26E9B1E545AC}"/>
              </a:ext>
            </a:extLst>
          </p:cNvPr>
          <p:cNvGrpSpPr/>
          <p:nvPr/>
        </p:nvGrpSpPr>
        <p:grpSpPr>
          <a:xfrm>
            <a:off x="457780" y="719666"/>
            <a:ext cx="3871030" cy="5418667"/>
            <a:chOff x="420917" y="821266"/>
            <a:chExt cx="3980050" cy="5418667"/>
          </a:xfrm>
        </p:grpSpPr>
        <p:sp>
          <p:nvSpPr>
            <p:cNvPr id="4" name="Right Arrow 3">
              <a:extLst>
                <a:ext uri="{FF2B5EF4-FFF2-40B4-BE49-F238E27FC236}">
                  <a16:creationId xmlns:a16="http://schemas.microsoft.com/office/drawing/2014/main" id="{B06362CC-9E82-5B24-1856-7C254DAD726B}"/>
                </a:ext>
              </a:extLst>
            </p:cNvPr>
            <p:cNvSpPr/>
            <p:nvPr/>
          </p:nvSpPr>
          <p:spPr>
            <a:xfrm>
              <a:off x="420917" y="821266"/>
              <a:ext cx="3980050" cy="5418667"/>
            </a:xfrm>
            <a:prstGeom prst="rightArrow">
              <a:avLst>
                <a:gd name="adj1" fmla="val 72979"/>
                <a:gd name="adj2" fmla="val 50000"/>
              </a:avLst>
            </a:prstGeom>
            <a:scene3d>
              <a:camera prst="orthographicFront"/>
              <a:lightRig rig="flat" dir="t"/>
            </a:scene3d>
            <a:sp3d z="-190500" extrusionH="12700" prstMaterial="plastic">
              <a:bevelT w="50800" h="50800"/>
            </a:sp3d>
          </p:spPr>
          <p:style>
            <a:lnRef idx="0">
              <a:schemeClr val="accent4">
                <a:hueOff val="0"/>
                <a:satOff val="0"/>
                <a:lumOff val="0"/>
                <a:alphaOff val="0"/>
              </a:schemeClr>
            </a:lnRef>
            <a:fillRef idx="3">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Freeform 4">
              <a:extLst>
                <a:ext uri="{FF2B5EF4-FFF2-40B4-BE49-F238E27FC236}">
                  <a16:creationId xmlns:a16="http://schemas.microsoft.com/office/drawing/2014/main" id="{C61BF2C4-C40E-F30F-9D25-D32A333B5969}"/>
                </a:ext>
              </a:extLst>
            </p:cNvPr>
            <p:cNvSpPr/>
            <p:nvPr/>
          </p:nvSpPr>
          <p:spPr>
            <a:xfrm>
              <a:off x="550937" y="1667578"/>
              <a:ext cx="2669837" cy="3726041"/>
            </a:xfrm>
            <a:custGeom>
              <a:avLst/>
              <a:gdLst>
                <a:gd name="connsiteX0" fmla="*/ 0 w 6297523"/>
                <a:gd name="connsiteY0" fmla="*/ 361252 h 2167466"/>
                <a:gd name="connsiteX1" fmla="*/ 361252 w 6297523"/>
                <a:gd name="connsiteY1" fmla="*/ 0 h 2167466"/>
                <a:gd name="connsiteX2" fmla="*/ 5936271 w 6297523"/>
                <a:gd name="connsiteY2" fmla="*/ 0 h 2167466"/>
                <a:gd name="connsiteX3" fmla="*/ 6297523 w 6297523"/>
                <a:gd name="connsiteY3" fmla="*/ 361252 h 2167466"/>
                <a:gd name="connsiteX4" fmla="*/ 6297523 w 6297523"/>
                <a:gd name="connsiteY4" fmla="*/ 1806214 h 2167466"/>
                <a:gd name="connsiteX5" fmla="*/ 5936271 w 6297523"/>
                <a:gd name="connsiteY5" fmla="*/ 2167466 h 2167466"/>
                <a:gd name="connsiteX6" fmla="*/ 361252 w 6297523"/>
                <a:gd name="connsiteY6" fmla="*/ 2167466 h 2167466"/>
                <a:gd name="connsiteX7" fmla="*/ 0 w 6297523"/>
                <a:gd name="connsiteY7" fmla="*/ 1806214 h 2167466"/>
                <a:gd name="connsiteX8" fmla="*/ 0 w 6297523"/>
                <a:gd name="connsiteY8" fmla="*/ 361252 h 21674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7523" h="2167466">
                  <a:moveTo>
                    <a:pt x="0" y="361252"/>
                  </a:moveTo>
                  <a:cubicBezTo>
                    <a:pt x="0" y="161738"/>
                    <a:pt x="161738" y="0"/>
                    <a:pt x="361252" y="0"/>
                  </a:cubicBezTo>
                  <a:lnTo>
                    <a:pt x="5936271" y="0"/>
                  </a:lnTo>
                  <a:cubicBezTo>
                    <a:pt x="6135785" y="0"/>
                    <a:pt x="6297523" y="161738"/>
                    <a:pt x="6297523" y="361252"/>
                  </a:cubicBezTo>
                  <a:lnTo>
                    <a:pt x="6297523" y="1806214"/>
                  </a:lnTo>
                  <a:cubicBezTo>
                    <a:pt x="6297523" y="2005728"/>
                    <a:pt x="6135785" y="2167466"/>
                    <a:pt x="5936271" y="2167466"/>
                  </a:cubicBezTo>
                  <a:lnTo>
                    <a:pt x="361252" y="2167466"/>
                  </a:lnTo>
                  <a:cubicBezTo>
                    <a:pt x="161738" y="2167466"/>
                    <a:pt x="0" y="2005728"/>
                    <a:pt x="0" y="1806214"/>
                  </a:cubicBezTo>
                  <a:lnTo>
                    <a:pt x="0" y="361252"/>
                  </a:lnTo>
                  <a:close/>
                </a:path>
              </a:pathLst>
            </a:custGeom>
            <a:scene3d>
              <a:camera prst="orthographicFront"/>
              <a:lightRig rig="flat" dir="t"/>
            </a:scene3d>
            <a:sp3d prstMaterial="plastic">
              <a:bevelT w="120900" h="88900"/>
              <a:bevelB w="88900" h="31750" prst="angle"/>
            </a:sp3d>
          </p:spPr>
          <p:style>
            <a:lnRef idx="0">
              <a:schemeClr val="accent4">
                <a:shade val="80000"/>
                <a:hueOff val="0"/>
                <a:satOff val="0"/>
                <a:lumOff val="0"/>
                <a:alphaOff val="0"/>
              </a:schemeClr>
            </a:lnRef>
            <a:fillRef idx="3">
              <a:schemeClr val="lt1">
                <a:hueOff val="0"/>
                <a:satOff val="0"/>
                <a:lumOff val="0"/>
                <a:alphaOff val="0"/>
              </a:schemeClr>
            </a:fillRef>
            <a:effectRef idx="2">
              <a:schemeClr val="lt1">
                <a:hueOff val="0"/>
                <a:satOff val="0"/>
                <a:lumOff val="0"/>
                <a:alphaOff val="0"/>
              </a:schemeClr>
            </a:effectRef>
            <a:fontRef idx="minor">
              <a:schemeClr val="dk1">
                <a:hueOff val="0"/>
                <a:satOff val="0"/>
                <a:lumOff val="0"/>
                <a:alphaOff val="0"/>
              </a:schemeClr>
            </a:fontRef>
          </p:style>
          <p:txBody>
            <a:bodyPr spcFirstLastPara="0" vert="horz" wrap="square" lIns="242967" tIns="242967" rIns="242967" bIns="242967" numCol="1" spcCol="1270" anchor="ctr" anchorCtr="0">
              <a:noAutofit/>
            </a:bodyPr>
            <a:lstStyle/>
            <a:p>
              <a:pPr lvl="0" algn="ctr" defTabSz="1600200">
                <a:lnSpc>
                  <a:spcPct val="90000"/>
                </a:lnSpc>
                <a:spcBef>
                  <a:spcPct val="0"/>
                </a:spcBef>
                <a:spcAft>
                  <a:spcPct val="35000"/>
                </a:spcAft>
              </a:pPr>
              <a:r>
                <a:rPr lang="en-US" sz="3200" b="1">
                  <a:solidFill>
                    <a:srgbClr val="C00000"/>
                  </a:solidFill>
                  <a:latin typeface="Cambria" pitchFamily="18" charset="0"/>
                  <a:cs typeface="Calibri" pitchFamily="34" charset="0"/>
                </a:rPr>
                <a:t>Các cách lập kế hoạch phát triển tài chính phù hợp cho bản thân</a:t>
              </a:r>
              <a:endParaRPr lang="en-US" sz="3200" b="1" kern="1200">
                <a:solidFill>
                  <a:srgbClr val="C00000"/>
                </a:solidFill>
                <a:latin typeface="Cambria" pitchFamily="18" charset="0"/>
                <a:cs typeface="Calibri" pitchFamily="34" charset="0"/>
              </a:endParaRPr>
            </a:p>
          </p:txBody>
        </p:sp>
      </p:grpSp>
      <p:sp>
        <p:nvSpPr>
          <p:cNvPr id="7" name="TextBox 6">
            <a:extLst>
              <a:ext uri="{FF2B5EF4-FFF2-40B4-BE49-F238E27FC236}">
                <a16:creationId xmlns:a16="http://schemas.microsoft.com/office/drawing/2014/main" id="{2D1DCCF5-A9D5-AAED-70E7-527BE5151594}"/>
              </a:ext>
            </a:extLst>
          </p:cNvPr>
          <p:cNvSpPr txBox="1"/>
          <p:nvPr/>
        </p:nvSpPr>
        <p:spPr>
          <a:xfrm>
            <a:off x="4455269" y="719666"/>
            <a:ext cx="7213847" cy="5478423"/>
          </a:xfrm>
          <a:prstGeom prst="rect">
            <a:avLst/>
          </a:prstGeom>
          <a:noFill/>
        </p:spPr>
        <p:txBody>
          <a:bodyPr wrap="square" rtlCol="0">
            <a:spAutoFit/>
          </a:bodyPr>
          <a:lstStyle/>
          <a:p>
            <a:pPr marL="448056" indent="-448056" algn="just" defTabSz="896112">
              <a:spcAft>
                <a:spcPts val="600"/>
              </a:spcAft>
              <a:buFont typeface="Wingdings" pitchFamily="2" charset="2"/>
              <a:buChar char="Ø"/>
            </a:pPr>
            <a:r>
              <a:rPr lang="vi-VN" sz="2500" b="1">
                <a:solidFill>
                  <a:schemeClr val="accent1">
                    <a:lumMod val="50000"/>
                  </a:schemeClr>
                </a:solidFill>
                <a:latin typeface="Cambria" panose="02040503050406030204" pitchFamily="18" charset="0"/>
                <a:ea typeface="Cambria" panose="02040503050406030204" pitchFamily="18" charset="0"/>
              </a:rPr>
              <a:t>Xác định mục tiêu phát triển tài chính/số tiền cần gia tăng.</a:t>
            </a:r>
          </a:p>
          <a:p>
            <a:pPr marL="448056" indent="-448056" algn="just" defTabSz="896112">
              <a:spcAft>
                <a:spcPts val="600"/>
              </a:spcAft>
              <a:buFont typeface="Wingdings" pitchFamily="2" charset="2"/>
              <a:buChar char="Ø"/>
            </a:pPr>
            <a:r>
              <a:rPr lang="vi-VN" sz="2500" b="1">
                <a:solidFill>
                  <a:schemeClr val="accent1">
                    <a:lumMod val="50000"/>
                  </a:schemeClr>
                </a:solidFill>
                <a:latin typeface="Cambria" panose="02040503050406030204" pitchFamily="18" charset="0"/>
                <a:ea typeface="Cambria" panose="02040503050406030204" pitchFamily="18" charset="0"/>
              </a:rPr>
              <a:t>Xác định thời hạn hoàn thành mục tiêu phát triển tài chính.</a:t>
            </a:r>
          </a:p>
          <a:p>
            <a:pPr marL="448056" indent="-448056" algn="just" defTabSz="896112">
              <a:spcAft>
                <a:spcPts val="600"/>
              </a:spcAft>
              <a:buFont typeface="Wingdings" pitchFamily="2" charset="2"/>
              <a:buChar char="Ø"/>
            </a:pPr>
            <a:r>
              <a:rPr lang="vi-VN" sz="2500" b="1">
                <a:solidFill>
                  <a:schemeClr val="accent1">
                    <a:lumMod val="50000"/>
                  </a:schemeClr>
                </a:solidFill>
                <a:latin typeface="Cambria" panose="02040503050406030204" pitchFamily="18" charset="0"/>
                <a:ea typeface="Cambria" panose="02040503050406030204" pitchFamily="18" charset="0"/>
              </a:rPr>
              <a:t>Xác định biện pháp phát triển tài chính phù hợp với điều kiện của bản thân (lường trước các biện pháp có thể xảy ra rủi ro để tránh),</a:t>
            </a:r>
          </a:p>
          <a:p>
            <a:pPr marL="448056" indent="-448056" algn="just" defTabSz="896112">
              <a:spcAft>
                <a:spcPts val="600"/>
              </a:spcAft>
              <a:buFont typeface="Wingdings" pitchFamily="2" charset="2"/>
              <a:buChar char="Ø"/>
            </a:pPr>
            <a:r>
              <a:rPr lang="vi-VN" sz="2500" b="1">
                <a:solidFill>
                  <a:schemeClr val="accent1">
                    <a:lumMod val="50000"/>
                  </a:schemeClr>
                </a:solidFill>
                <a:latin typeface="Cambria" panose="02040503050406030204" pitchFamily="18" charset="0"/>
                <a:ea typeface="Cambria" panose="02040503050406030204" pitchFamily="18" charset="0"/>
              </a:rPr>
              <a:t>Tính toán, cân đối các nguồn gia tăng tài sản dự kiến có được từ thực hiện các biện pháp để đạt được mục tiêu phát triển tài chính.</a:t>
            </a:r>
          </a:p>
          <a:p>
            <a:pPr marL="448056" indent="-448056" algn="just" defTabSz="896112">
              <a:spcAft>
                <a:spcPts val="600"/>
              </a:spcAft>
              <a:buFont typeface="Wingdings" pitchFamily="2" charset="2"/>
              <a:buChar char="Ø"/>
            </a:pPr>
            <a:r>
              <a:rPr lang="vi-VN" sz="2500" b="1">
                <a:solidFill>
                  <a:schemeClr val="accent1">
                    <a:lumMod val="50000"/>
                  </a:schemeClr>
                </a:solidFill>
                <a:latin typeface="Cambria" panose="02040503050406030204" pitchFamily="18" charset="0"/>
                <a:ea typeface="Cambria" panose="02040503050406030204" pitchFamily="18" charset="0"/>
              </a:rPr>
              <a:t>Thể hiện các yếu tố trên dưới dạng bản kế hoạch.</a:t>
            </a:r>
          </a:p>
          <a:p>
            <a:pPr marL="448056" indent="-448056" algn="just" defTabSz="896112">
              <a:spcAft>
                <a:spcPts val="600"/>
              </a:spcAft>
              <a:buFont typeface="Wingdings" pitchFamily="2" charset="2"/>
              <a:buChar char="Ø"/>
            </a:pPr>
            <a:r>
              <a:rPr lang="vi-VN" sz="2500" b="1">
                <a:solidFill>
                  <a:schemeClr val="accent1">
                    <a:lumMod val="50000"/>
                  </a:schemeClr>
                </a:solidFill>
                <a:latin typeface="Cambria" panose="02040503050406030204" pitchFamily="18" charset="0"/>
                <a:ea typeface="Cambria" panose="02040503050406030204" pitchFamily="18" charset="0"/>
              </a:rPr>
              <a:t>Rà soát, điều chỉnh khi cần.</a:t>
            </a:r>
          </a:p>
        </p:txBody>
      </p:sp>
    </p:spTree>
    <p:extLst>
      <p:ext uri="{BB962C8B-B14F-4D97-AF65-F5344CB8AC3E}">
        <p14:creationId xmlns:p14="http://schemas.microsoft.com/office/powerpoint/2010/main" val="4170179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barn(inVertical)">
                                      <p:cBhvr>
                                        <p:cTn id="18" dur="500"/>
                                        <p:tgtEl>
                                          <p:spTgt spid="7">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barn(inVertical)">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barn(inVertical)">
                                      <p:cBhvr>
                                        <p:cTn id="28" dur="500"/>
                                        <p:tgtEl>
                                          <p:spTgt spid="7">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7">
                                            <p:txEl>
                                              <p:pRg st="4" end="4"/>
                                            </p:txEl>
                                          </p:spTgt>
                                        </p:tgtEl>
                                        <p:attrNameLst>
                                          <p:attrName>style.visibility</p:attrName>
                                        </p:attrNameLst>
                                      </p:cBhvr>
                                      <p:to>
                                        <p:strVal val="visible"/>
                                      </p:to>
                                    </p:set>
                                    <p:animEffect transition="in" filter="barn(inVertical)">
                                      <p:cBhvr>
                                        <p:cTn id="33" dur="500"/>
                                        <p:tgtEl>
                                          <p:spTgt spid="7">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7">
                                            <p:txEl>
                                              <p:pRg st="5" end="5"/>
                                            </p:txEl>
                                          </p:spTgt>
                                        </p:tgtEl>
                                        <p:attrNameLst>
                                          <p:attrName>style.visibility</p:attrName>
                                        </p:attrNameLst>
                                      </p:cBhvr>
                                      <p:to>
                                        <p:strVal val="visible"/>
                                      </p:to>
                                    </p:set>
                                    <p:animEffect transition="in" filter="barn(inVertical)">
                                      <p:cBhvr>
                                        <p:cTn id="38"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a:stretch>
        </a:blipFill>
        <a:effectLst/>
      </p:bgPr>
    </p:bg>
    <p:spTree>
      <p:nvGrpSpPr>
        <p:cNvPr id="1" name=""/>
        <p:cNvGrpSpPr/>
        <p:nvPr/>
      </p:nvGrpSpPr>
      <p:grpSpPr>
        <a:xfrm>
          <a:off x="0" y="0"/>
          <a:ext cx="0" cy="0"/>
          <a:chOff x="0" y="0"/>
          <a:chExt cx="0" cy="0"/>
        </a:xfrm>
      </p:grpSpPr>
      <p:sp>
        <p:nvSpPr>
          <p:cNvPr id="17" name="Rounded Rectangle 27">
            <a:extLst>
              <a:ext uri="{FF2B5EF4-FFF2-40B4-BE49-F238E27FC236}">
                <a16:creationId xmlns:a16="http://schemas.microsoft.com/office/drawing/2014/main" id="{31FB1CB0-9E3F-DB8E-399C-3F0B8E29DD7C}"/>
              </a:ext>
            </a:extLst>
          </p:cNvPr>
          <p:cNvSpPr/>
          <p:nvPr/>
        </p:nvSpPr>
        <p:spPr>
          <a:xfrm>
            <a:off x="561634" y="700392"/>
            <a:ext cx="3378068" cy="201362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ea typeface="Cambria Math" pitchFamily="18" charset="0"/>
              <a:cs typeface="Times New Roman" panose="02020603050405020304" pitchFamily="18" charset="0"/>
            </a:endParaRPr>
          </a:p>
        </p:txBody>
      </p:sp>
      <p:sp>
        <p:nvSpPr>
          <p:cNvPr id="18" name="Rounded Rectangle 29">
            <a:extLst>
              <a:ext uri="{FF2B5EF4-FFF2-40B4-BE49-F238E27FC236}">
                <a16:creationId xmlns:a16="http://schemas.microsoft.com/office/drawing/2014/main" id="{8D315421-81A6-E3CD-E9C1-C60B692F9226}"/>
              </a:ext>
            </a:extLst>
          </p:cNvPr>
          <p:cNvSpPr/>
          <p:nvPr/>
        </p:nvSpPr>
        <p:spPr>
          <a:xfrm>
            <a:off x="766342" y="323732"/>
            <a:ext cx="3000831" cy="52958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Cambria Math" pitchFamily="18" charset="0"/>
                <a:cs typeface="Times New Roman" panose="02020603050405020304" pitchFamily="18" charset="0"/>
              </a:rPr>
              <a:t>Bước 1</a:t>
            </a:r>
            <a:endParaRPr lang="en-US" sz="2800" b="1" dirty="0">
              <a:latin typeface="Times New Roman" panose="02020603050405020304" pitchFamily="18" charset="0"/>
              <a:ea typeface="Cambria Math"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5C0E621C-0BA3-B693-1216-31722E8A413E}"/>
              </a:ext>
            </a:extLst>
          </p:cNvPr>
          <p:cNvSpPr txBox="1"/>
          <p:nvPr/>
        </p:nvSpPr>
        <p:spPr>
          <a:xfrm>
            <a:off x="750792" y="1068111"/>
            <a:ext cx="3029014" cy="1133965"/>
          </a:xfrm>
          <a:prstGeom prst="rect">
            <a:avLst/>
          </a:prstGeom>
          <a:noFill/>
        </p:spPr>
        <p:txBody>
          <a:bodyPr wrap="square" rtlCol="0">
            <a:spAutoFit/>
          </a:bodyPr>
          <a:lstStyle/>
          <a:p>
            <a:pPr lvl="0" algn="just">
              <a:lnSpc>
                <a:spcPct val="150000"/>
              </a:lnSpc>
            </a:pPr>
            <a:r>
              <a:rPr lang="en-US" sz="2400" b="1">
                <a:solidFill>
                  <a:srgbClr val="002060"/>
                </a:solidFill>
                <a:latin typeface="Times New Roman" panose="02020603050405020304" pitchFamily="18" charset="0"/>
                <a:ea typeface="Cambria Math" pitchFamily="18" charset="0"/>
                <a:cs typeface="Times New Roman" panose="02020603050405020304" pitchFamily="18" charset="0"/>
              </a:rPr>
              <a:t>Xác định mục tiêu phát triển tài chính.</a:t>
            </a:r>
          </a:p>
        </p:txBody>
      </p:sp>
      <p:sp>
        <p:nvSpPr>
          <p:cNvPr id="23" name="Rounded Rectangle 27">
            <a:extLst>
              <a:ext uri="{FF2B5EF4-FFF2-40B4-BE49-F238E27FC236}">
                <a16:creationId xmlns:a16="http://schemas.microsoft.com/office/drawing/2014/main" id="{214658FC-36CE-3AFD-D243-BC4A17230F49}"/>
              </a:ext>
            </a:extLst>
          </p:cNvPr>
          <p:cNvSpPr/>
          <p:nvPr/>
        </p:nvSpPr>
        <p:spPr>
          <a:xfrm>
            <a:off x="4279931" y="700392"/>
            <a:ext cx="3378068" cy="201362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ea typeface="Cambria Math" pitchFamily="18" charset="0"/>
              <a:cs typeface="Times New Roman" panose="02020603050405020304" pitchFamily="18" charset="0"/>
            </a:endParaRPr>
          </a:p>
        </p:txBody>
      </p:sp>
      <p:sp>
        <p:nvSpPr>
          <p:cNvPr id="24" name="Rounded Rectangle 29">
            <a:extLst>
              <a:ext uri="{FF2B5EF4-FFF2-40B4-BE49-F238E27FC236}">
                <a16:creationId xmlns:a16="http://schemas.microsoft.com/office/drawing/2014/main" id="{9B968813-776B-378E-FB97-0E99FAA43056}"/>
              </a:ext>
            </a:extLst>
          </p:cNvPr>
          <p:cNvSpPr/>
          <p:nvPr/>
        </p:nvSpPr>
        <p:spPr>
          <a:xfrm>
            <a:off x="4484639" y="323732"/>
            <a:ext cx="3000831" cy="529582"/>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Cambria Math" pitchFamily="18" charset="0"/>
                <a:cs typeface="Times New Roman" panose="02020603050405020304" pitchFamily="18" charset="0"/>
              </a:rPr>
              <a:t>Bước 2</a:t>
            </a:r>
            <a:endParaRPr lang="en-US" sz="2800" b="1" dirty="0">
              <a:latin typeface="Times New Roman" panose="02020603050405020304" pitchFamily="18" charset="0"/>
              <a:ea typeface="Cambria Math"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C5282E5-FDB1-9BA6-20AD-DC74E0379838}"/>
              </a:ext>
            </a:extLst>
          </p:cNvPr>
          <p:cNvSpPr txBox="1"/>
          <p:nvPr/>
        </p:nvSpPr>
        <p:spPr>
          <a:xfrm>
            <a:off x="4457431" y="1068110"/>
            <a:ext cx="3029014" cy="1133965"/>
          </a:xfrm>
          <a:prstGeom prst="rect">
            <a:avLst/>
          </a:prstGeom>
          <a:noFill/>
        </p:spPr>
        <p:txBody>
          <a:bodyPr wrap="square" rtlCol="0">
            <a:spAutoFit/>
          </a:bodyPr>
          <a:lstStyle/>
          <a:p>
            <a:pPr lvl="0" algn="just">
              <a:lnSpc>
                <a:spcPct val="150000"/>
              </a:lnSpc>
            </a:pPr>
            <a:r>
              <a:rPr lang="en-US" sz="2400" b="1">
                <a:solidFill>
                  <a:srgbClr val="002060"/>
                </a:solidFill>
                <a:latin typeface="Times New Roman" panose="02020603050405020304" pitchFamily="18" charset="0"/>
                <a:ea typeface="Cambria Math" pitchFamily="18" charset="0"/>
                <a:cs typeface="Times New Roman" panose="02020603050405020304" pitchFamily="18" charset="0"/>
              </a:rPr>
              <a:t>Xác định khoản tiền đang có.</a:t>
            </a:r>
          </a:p>
        </p:txBody>
      </p:sp>
      <p:sp>
        <p:nvSpPr>
          <p:cNvPr id="26" name="Rounded Rectangle 27">
            <a:extLst>
              <a:ext uri="{FF2B5EF4-FFF2-40B4-BE49-F238E27FC236}">
                <a16:creationId xmlns:a16="http://schemas.microsoft.com/office/drawing/2014/main" id="{D5143FA3-C099-372D-1539-C9B02788E820}"/>
              </a:ext>
            </a:extLst>
          </p:cNvPr>
          <p:cNvSpPr/>
          <p:nvPr/>
        </p:nvSpPr>
        <p:spPr>
          <a:xfrm>
            <a:off x="7998228" y="700392"/>
            <a:ext cx="3378068" cy="2013626"/>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ea typeface="Cambria Math" pitchFamily="18" charset="0"/>
              <a:cs typeface="Times New Roman" panose="02020603050405020304" pitchFamily="18" charset="0"/>
            </a:endParaRPr>
          </a:p>
        </p:txBody>
      </p:sp>
      <p:sp>
        <p:nvSpPr>
          <p:cNvPr id="27" name="Rounded Rectangle 29">
            <a:extLst>
              <a:ext uri="{FF2B5EF4-FFF2-40B4-BE49-F238E27FC236}">
                <a16:creationId xmlns:a16="http://schemas.microsoft.com/office/drawing/2014/main" id="{9FDA4A5C-A243-6959-BCB8-4D7ED5026C0A}"/>
              </a:ext>
            </a:extLst>
          </p:cNvPr>
          <p:cNvSpPr/>
          <p:nvPr/>
        </p:nvSpPr>
        <p:spPr>
          <a:xfrm>
            <a:off x="8202936" y="323732"/>
            <a:ext cx="3000831" cy="52958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Cambria Math" pitchFamily="18" charset="0"/>
                <a:cs typeface="Times New Roman" panose="02020603050405020304" pitchFamily="18" charset="0"/>
              </a:rPr>
              <a:t>Bước 3</a:t>
            </a:r>
            <a:endParaRPr lang="en-US" sz="2800" b="1" dirty="0">
              <a:latin typeface="Times New Roman" panose="02020603050405020304" pitchFamily="18" charset="0"/>
              <a:ea typeface="Cambria Math" pitchFamily="18" charset="0"/>
              <a:cs typeface="Times New Roman" panose="02020603050405020304" pitchFamily="18" charset="0"/>
            </a:endParaRPr>
          </a:p>
        </p:txBody>
      </p:sp>
      <p:sp>
        <p:nvSpPr>
          <p:cNvPr id="28" name="TextBox 27">
            <a:extLst>
              <a:ext uri="{FF2B5EF4-FFF2-40B4-BE49-F238E27FC236}">
                <a16:creationId xmlns:a16="http://schemas.microsoft.com/office/drawing/2014/main" id="{21A582FD-577C-9358-9F35-6F4CC44E19AF}"/>
              </a:ext>
            </a:extLst>
          </p:cNvPr>
          <p:cNvSpPr txBox="1"/>
          <p:nvPr/>
        </p:nvSpPr>
        <p:spPr>
          <a:xfrm>
            <a:off x="8157194" y="877655"/>
            <a:ext cx="3029014" cy="1687963"/>
          </a:xfrm>
          <a:prstGeom prst="rect">
            <a:avLst/>
          </a:prstGeom>
          <a:noFill/>
        </p:spPr>
        <p:txBody>
          <a:bodyPr wrap="square" rtlCol="0">
            <a:spAutoFit/>
          </a:bodyPr>
          <a:lstStyle/>
          <a:p>
            <a:pPr lvl="0" algn="just">
              <a:lnSpc>
                <a:spcPct val="150000"/>
              </a:lnSpc>
            </a:pPr>
            <a:r>
              <a:rPr lang="vi-VN" sz="2400" b="1">
                <a:solidFill>
                  <a:srgbClr val="002060"/>
                </a:solidFill>
                <a:latin typeface="Times New Roman" panose="02020603050405020304" pitchFamily="18" charset="0"/>
                <a:ea typeface="Cambria Math" pitchFamily="18" charset="0"/>
                <a:cs typeface="Times New Roman" panose="02020603050405020304" pitchFamily="18" charset="0"/>
              </a:rPr>
              <a:t>Tìm hiểu các kênh đầu tư và xu hướng thị trường.</a:t>
            </a:r>
            <a:endParaRPr lang="en-US" sz="2400" b="1">
              <a:solidFill>
                <a:srgbClr val="002060"/>
              </a:solidFill>
              <a:latin typeface="Times New Roman" panose="02020603050405020304" pitchFamily="18" charset="0"/>
              <a:ea typeface="Cambria Math" pitchFamily="18" charset="0"/>
              <a:cs typeface="Times New Roman" panose="02020603050405020304" pitchFamily="18" charset="0"/>
            </a:endParaRPr>
          </a:p>
        </p:txBody>
      </p:sp>
      <p:sp>
        <p:nvSpPr>
          <p:cNvPr id="29" name="Rounded Rectangle 27">
            <a:extLst>
              <a:ext uri="{FF2B5EF4-FFF2-40B4-BE49-F238E27FC236}">
                <a16:creationId xmlns:a16="http://schemas.microsoft.com/office/drawing/2014/main" id="{FDA575B5-A507-9E9A-243A-D5D7995D84D9}"/>
              </a:ext>
            </a:extLst>
          </p:cNvPr>
          <p:cNvSpPr/>
          <p:nvPr/>
        </p:nvSpPr>
        <p:spPr>
          <a:xfrm>
            <a:off x="8010861" y="3652164"/>
            <a:ext cx="3378068" cy="2914879"/>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ea typeface="Cambria Math" pitchFamily="18" charset="0"/>
              <a:cs typeface="Times New Roman" panose="02020603050405020304" pitchFamily="18" charset="0"/>
            </a:endParaRPr>
          </a:p>
        </p:txBody>
      </p:sp>
      <p:sp>
        <p:nvSpPr>
          <p:cNvPr id="30" name="Rounded Rectangle 29">
            <a:extLst>
              <a:ext uri="{FF2B5EF4-FFF2-40B4-BE49-F238E27FC236}">
                <a16:creationId xmlns:a16="http://schemas.microsoft.com/office/drawing/2014/main" id="{42EA69A4-18D8-BC9D-0E41-CD1F5C83E34E}"/>
              </a:ext>
            </a:extLst>
          </p:cNvPr>
          <p:cNvSpPr/>
          <p:nvPr/>
        </p:nvSpPr>
        <p:spPr>
          <a:xfrm>
            <a:off x="8215569" y="3357872"/>
            <a:ext cx="3000831" cy="53761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Cambria Math" pitchFamily="18" charset="0"/>
                <a:cs typeface="Times New Roman" panose="02020603050405020304" pitchFamily="18" charset="0"/>
              </a:rPr>
              <a:t>Bước 4</a:t>
            </a:r>
            <a:endParaRPr lang="en-US" sz="2800" b="1" dirty="0">
              <a:latin typeface="Times New Roman" panose="02020603050405020304" pitchFamily="18" charset="0"/>
              <a:ea typeface="Cambria Math" pitchFamily="18" charset="0"/>
              <a:cs typeface="Times New Roman" panose="02020603050405020304" pitchFamily="18" charset="0"/>
            </a:endParaRPr>
          </a:p>
        </p:txBody>
      </p:sp>
      <p:sp>
        <p:nvSpPr>
          <p:cNvPr id="31" name="TextBox 30">
            <a:extLst>
              <a:ext uri="{FF2B5EF4-FFF2-40B4-BE49-F238E27FC236}">
                <a16:creationId xmlns:a16="http://schemas.microsoft.com/office/drawing/2014/main" id="{FE901F4A-40DD-36BE-23B8-2869DAFE4DAD}"/>
              </a:ext>
            </a:extLst>
          </p:cNvPr>
          <p:cNvSpPr txBox="1"/>
          <p:nvPr/>
        </p:nvSpPr>
        <p:spPr>
          <a:xfrm>
            <a:off x="8228202" y="3915648"/>
            <a:ext cx="3029014" cy="2241960"/>
          </a:xfrm>
          <a:prstGeom prst="rect">
            <a:avLst/>
          </a:prstGeom>
          <a:noFill/>
        </p:spPr>
        <p:txBody>
          <a:bodyPr wrap="square" rtlCol="0">
            <a:spAutoFit/>
          </a:bodyPr>
          <a:lstStyle/>
          <a:p>
            <a:pPr lvl="0" algn="just">
              <a:lnSpc>
                <a:spcPct val="150000"/>
              </a:lnSpc>
            </a:pPr>
            <a:r>
              <a:rPr lang="vi-VN" sz="2400" b="1">
                <a:solidFill>
                  <a:srgbClr val="002060"/>
                </a:solidFill>
                <a:latin typeface="Times New Roman" panose="02020603050405020304" pitchFamily="18" charset="0"/>
                <a:ea typeface="Cambria Math" pitchFamily="18" charset="0"/>
                <a:cs typeface="Times New Roman" panose="02020603050405020304" pitchFamily="18" charset="0"/>
              </a:rPr>
              <a:t>Lựa chọn và phân bổ tỉ lệ nguồn vốn phù hợp giữa các kênh đầu tư</a:t>
            </a:r>
            <a:endParaRPr lang="en-US" sz="2400" b="1">
              <a:solidFill>
                <a:srgbClr val="002060"/>
              </a:solidFill>
              <a:latin typeface="Times New Roman" panose="02020603050405020304" pitchFamily="18" charset="0"/>
              <a:ea typeface="Cambria Math" pitchFamily="18" charset="0"/>
              <a:cs typeface="Times New Roman" panose="02020603050405020304" pitchFamily="18" charset="0"/>
            </a:endParaRPr>
          </a:p>
        </p:txBody>
      </p:sp>
      <p:sp>
        <p:nvSpPr>
          <p:cNvPr id="32" name="Rounded Rectangle 27">
            <a:extLst>
              <a:ext uri="{FF2B5EF4-FFF2-40B4-BE49-F238E27FC236}">
                <a16:creationId xmlns:a16="http://schemas.microsoft.com/office/drawing/2014/main" id="{4F2C99D8-7697-5833-6895-4A2859B13DFA}"/>
              </a:ext>
            </a:extLst>
          </p:cNvPr>
          <p:cNvSpPr/>
          <p:nvPr/>
        </p:nvSpPr>
        <p:spPr>
          <a:xfrm>
            <a:off x="4390876" y="3652165"/>
            <a:ext cx="3378068" cy="2914880"/>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ea typeface="Cambria Math" pitchFamily="18" charset="0"/>
              <a:cs typeface="Times New Roman" panose="02020603050405020304" pitchFamily="18" charset="0"/>
            </a:endParaRPr>
          </a:p>
        </p:txBody>
      </p:sp>
      <p:sp>
        <p:nvSpPr>
          <p:cNvPr id="33" name="Rounded Rectangle 29">
            <a:extLst>
              <a:ext uri="{FF2B5EF4-FFF2-40B4-BE49-F238E27FC236}">
                <a16:creationId xmlns:a16="http://schemas.microsoft.com/office/drawing/2014/main" id="{63271E4D-B11F-3C71-5CFB-D956348B5B5D}"/>
              </a:ext>
            </a:extLst>
          </p:cNvPr>
          <p:cNvSpPr/>
          <p:nvPr/>
        </p:nvSpPr>
        <p:spPr>
          <a:xfrm>
            <a:off x="4595584" y="3357872"/>
            <a:ext cx="3000831" cy="537619"/>
          </a:xfrm>
          <a:prstGeom prst="round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Cambria Math" pitchFamily="18" charset="0"/>
                <a:cs typeface="Times New Roman" panose="02020603050405020304" pitchFamily="18" charset="0"/>
              </a:rPr>
              <a:t>Bước 5</a:t>
            </a:r>
            <a:endParaRPr lang="en-US" sz="2800" b="1" dirty="0">
              <a:latin typeface="Times New Roman" panose="02020603050405020304" pitchFamily="18" charset="0"/>
              <a:ea typeface="Cambria Math"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5AAD78DB-3B9E-03F4-A439-541C24635CCD}"/>
              </a:ext>
            </a:extLst>
          </p:cNvPr>
          <p:cNvSpPr txBox="1"/>
          <p:nvPr/>
        </p:nvSpPr>
        <p:spPr>
          <a:xfrm>
            <a:off x="4580034" y="3771087"/>
            <a:ext cx="3029014" cy="2795958"/>
          </a:xfrm>
          <a:prstGeom prst="rect">
            <a:avLst/>
          </a:prstGeom>
          <a:noFill/>
        </p:spPr>
        <p:txBody>
          <a:bodyPr wrap="square" rtlCol="0">
            <a:spAutoFit/>
          </a:bodyPr>
          <a:lstStyle/>
          <a:p>
            <a:pPr lvl="0" algn="just">
              <a:lnSpc>
                <a:spcPct val="150000"/>
              </a:lnSpc>
            </a:pPr>
            <a:r>
              <a:rPr lang="vi-VN" sz="2400" b="1">
                <a:solidFill>
                  <a:srgbClr val="002060"/>
                </a:solidFill>
                <a:latin typeface="Times New Roman" panose="02020603050405020304" pitchFamily="18" charset="0"/>
                <a:ea typeface="Cambria Math" pitchFamily="18" charset="0"/>
                <a:cs typeface="Times New Roman" panose="02020603050405020304" pitchFamily="18" charset="0"/>
              </a:rPr>
              <a:t>Xác định các công việc cần thực hiện theo từng kênh đầu tư phát triển tài chính đã lựa chọn</a:t>
            </a:r>
            <a:endParaRPr lang="en-US" sz="2400" b="1">
              <a:solidFill>
                <a:srgbClr val="002060"/>
              </a:solidFill>
              <a:latin typeface="Times New Roman" panose="02020603050405020304" pitchFamily="18" charset="0"/>
              <a:ea typeface="Cambria Math" pitchFamily="18" charset="0"/>
              <a:cs typeface="Times New Roman" panose="02020603050405020304" pitchFamily="18" charset="0"/>
            </a:endParaRPr>
          </a:p>
        </p:txBody>
      </p:sp>
      <p:sp>
        <p:nvSpPr>
          <p:cNvPr id="35" name="Rounded Rectangle 27">
            <a:extLst>
              <a:ext uri="{FF2B5EF4-FFF2-40B4-BE49-F238E27FC236}">
                <a16:creationId xmlns:a16="http://schemas.microsoft.com/office/drawing/2014/main" id="{86CCCF5E-F600-CA4A-22FB-383A1BF04843}"/>
              </a:ext>
            </a:extLst>
          </p:cNvPr>
          <p:cNvSpPr/>
          <p:nvPr/>
        </p:nvSpPr>
        <p:spPr>
          <a:xfrm>
            <a:off x="561634" y="3652165"/>
            <a:ext cx="3378068" cy="2914878"/>
          </a:xfrm>
          <a:prstGeom prst="roundRect">
            <a:avLst>
              <a:gd name="adj" fmla="val 9260"/>
            </a:avLst>
          </a:prstGeom>
          <a:solidFill>
            <a:schemeClr val="bg1"/>
          </a:solidFill>
          <a:ln>
            <a:noFill/>
          </a:ln>
          <a:effectLst>
            <a:outerShdw blurRad="279400" dist="63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Times New Roman" panose="02020603050405020304" pitchFamily="18" charset="0"/>
              <a:ea typeface="Cambria Math" pitchFamily="18" charset="0"/>
              <a:cs typeface="Times New Roman" panose="02020603050405020304" pitchFamily="18" charset="0"/>
            </a:endParaRPr>
          </a:p>
        </p:txBody>
      </p:sp>
      <p:sp>
        <p:nvSpPr>
          <p:cNvPr id="36" name="Rounded Rectangle 29">
            <a:extLst>
              <a:ext uri="{FF2B5EF4-FFF2-40B4-BE49-F238E27FC236}">
                <a16:creationId xmlns:a16="http://schemas.microsoft.com/office/drawing/2014/main" id="{A7D3ED29-EAFF-09F9-FAC4-A103E6578D36}"/>
              </a:ext>
            </a:extLst>
          </p:cNvPr>
          <p:cNvSpPr/>
          <p:nvPr/>
        </p:nvSpPr>
        <p:spPr>
          <a:xfrm>
            <a:off x="766342" y="3357872"/>
            <a:ext cx="3000831" cy="537619"/>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ea typeface="Cambria Math" pitchFamily="18" charset="0"/>
                <a:cs typeface="Times New Roman" panose="02020603050405020304" pitchFamily="18" charset="0"/>
              </a:rPr>
              <a:t>Bước 6</a:t>
            </a:r>
            <a:endParaRPr lang="en-US" sz="2800" b="1" dirty="0">
              <a:latin typeface="Times New Roman" panose="02020603050405020304" pitchFamily="18" charset="0"/>
              <a:ea typeface="Cambria Math" pitchFamily="18" charset="0"/>
              <a:cs typeface="Times New Roman" panose="02020603050405020304" pitchFamily="18" charset="0"/>
            </a:endParaRPr>
          </a:p>
        </p:txBody>
      </p:sp>
      <p:sp>
        <p:nvSpPr>
          <p:cNvPr id="37" name="TextBox 36">
            <a:extLst>
              <a:ext uri="{FF2B5EF4-FFF2-40B4-BE49-F238E27FC236}">
                <a16:creationId xmlns:a16="http://schemas.microsoft.com/office/drawing/2014/main" id="{798C9067-CEA7-9A96-7F5D-DFA4325B0AA6}"/>
              </a:ext>
            </a:extLst>
          </p:cNvPr>
          <p:cNvSpPr txBox="1"/>
          <p:nvPr/>
        </p:nvSpPr>
        <p:spPr>
          <a:xfrm>
            <a:off x="758989" y="3780659"/>
            <a:ext cx="3029014" cy="2795958"/>
          </a:xfrm>
          <a:prstGeom prst="rect">
            <a:avLst/>
          </a:prstGeom>
          <a:noFill/>
        </p:spPr>
        <p:txBody>
          <a:bodyPr wrap="square" rtlCol="0">
            <a:spAutoFit/>
          </a:bodyPr>
          <a:lstStyle/>
          <a:p>
            <a:pPr lvl="0" algn="just">
              <a:lnSpc>
                <a:spcPct val="150000"/>
              </a:lnSpc>
            </a:pPr>
            <a:r>
              <a:rPr lang="vi-VN" sz="2400" b="1">
                <a:solidFill>
                  <a:srgbClr val="002060"/>
                </a:solidFill>
                <a:latin typeface="Times New Roman" panose="02020603050405020304" pitchFamily="18" charset="0"/>
                <a:ea typeface="Cambria Math" pitchFamily="18" charset="0"/>
                <a:cs typeface="Times New Roman" panose="02020603050405020304" pitchFamily="18" charset="0"/>
              </a:rPr>
              <a:t>Dự toán chi phí đầu tư, huy động vốn và doanh thu trong kế hoạch phát triển tài chính của bản thân.</a:t>
            </a:r>
            <a:endParaRPr lang="en-US" sz="2400" b="1">
              <a:solidFill>
                <a:srgbClr val="002060"/>
              </a:solidFill>
              <a:latin typeface="Times New Roman" panose="02020603050405020304" pitchFamily="18" charset="0"/>
              <a:ea typeface="Cambria Math" pitchFamily="18" charset="0"/>
              <a:cs typeface="Times New Roman" panose="02020603050405020304" pitchFamily="18" charset="0"/>
            </a:endParaRPr>
          </a:p>
        </p:txBody>
      </p:sp>
      <p:sp>
        <p:nvSpPr>
          <p:cNvPr id="39" name="Right Arrow 3">
            <a:extLst>
              <a:ext uri="{FF2B5EF4-FFF2-40B4-BE49-F238E27FC236}">
                <a16:creationId xmlns:a16="http://schemas.microsoft.com/office/drawing/2014/main" id="{873CEEA7-A2D2-D910-3AF1-A336124C5B3D}"/>
              </a:ext>
            </a:extLst>
          </p:cNvPr>
          <p:cNvSpPr/>
          <p:nvPr/>
        </p:nvSpPr>
        <p:spPr>
          <a:xfrm>
            <a:off x="3822728" y="210459"/>
            <a:ext cx="646361" cy="756128"/>
          </a:xfrm>
          <a:prstGeom prst="rightArrow">
            <a:avLst>
              <a:gd name="adj1" fmla="val 45261"/>
              <a:gd name="adj2" fmla="val 51638"/>
            </a:avLst>
          </a:prstGeom>
          <a:solidFill>
            <a:srgbClr val="00B050"/>
          </a:solidFill>
          <a:scene3d>
            <a:camera prst="orthographicFront"/>
            <a:lightRig rig="flat" dir="t"/>
          </a:scene3d>
          <a:sp3d z="-190500" extrusionH="12700" prstMaterial="plastic">
            <a:bevelT w="50800" h="50800"/>
          </a:sp3d>
        </p:spPr>
        <p:style>
          <a:lnRef idx="0">
            <a:schemeClr val="accent4">
              <a:hueOff val="0"/>
              <a:satOff val="0"/>
              <a:lumOff val="0"/>
              <a:alphaOff val="0"/>
            </a:schemeClr>
          </a:lnRef>
          <a:fillRef idx="3">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1" name="Right Arrow 3">
            <a:extLst>
              <a:ext uri="{FF2B5EF4-FFF2-40B4-BE49-F238E27FC236}">
                <a16:creationId xmlns:a16="http://schemas.microsoft.com/office/drawing/2014/main" id="{12FF7210-F6A5-8994-E366-1DF24A33569D}"/>
              </a:ext>
            </a:extLst>
          </p:cNvPr>
          <p:cNvSpPr/>
          <p:nvPr/>
        </p:nvSpPr>
        <p:spPr>
          <a:xfrm>
            <a:off x="7546687" y="184910"/>
            <a:ext cx="646361" cy="756128"/>
          </a:xfrm>
          <a:prstGeom prst="rightArrow">
            <a:avLst>
              <a:gd name="adj1" fmla="val 45261"/>
              <a:gd name="adj2" fmla="val 51638"/>
            </a:avLst>
          </a:prstGeom>
          <a:solidFill>
            <a:srgbClr val="00B050"/>
          </a:solidFill>
          <a:scene3d>
            <a:camera prst="orthographicFront"/>
            <a:lightRig rig="flat" dir="t"/>
          </a:scene3d>
          <a:sp3d z="-190500" extrusionH="12700" prstMaterial="plastic">
            <a:bevelT w="50800" h="50800"/>
          </a:sp3d>
        </p:spPr>
        <p:style>
          <a:lnRef idx="0">
            <a:schemeClr val="accent4">
              <a:hueOff val="0"/>
              <a:satOff val="0"/>
              <a:lumOff val="0"/>
              <a:alphaOff val="0"/>
            </a:schemeClr>
          </a:lnRef>
          <a:fillRef idx="3">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2" name="Right Arrow 3">
            <a:extLst>
              <a:ext uri="{FF2B5EF4-FFF2-40B4-BE49-F238E27FC236}">
                <a16:creationId xmlns:a16="http://schemas.microsoft.com/office/drawing/2014/main" id="{505BB210-0CD2-B643-4926-020642AB1A0D}"/>
              </a:ext>
            </a:extLst>
          </p:cNvPr>
          <p:cNvSpPr/>
          <p:nvPr/>
        </p:nvSpPr>
        <p:spPr>
          <a:xfrm rot="5400000">
            <a:off x="10484963" y="2657882"/>
            <a:ext cx="646361" cy="756128"/>
          </a:xfrm>
          <a:prstGeom prst="rightArrow">
            <a:avLst>
              <a:gd name="adj1" fmla="val 45261"/>
              <a:gd name="adj2" fmla="val 51638"/>
            </a:avLst>
          </a:prstGeom>
          <a:solidFill>
            <a:srgbClr val="00B050"/>
          </a:solidFill>
          <a:scene3d>
            <a:camera prst="orthographicFront"/>
            <a:lightRig rig="flat" dir="t"/>
          </a:scene3d>
          <a:sp3d z="-190500" extrusionH="12700" prstMaterial="plastic">
            <a:bevelT w="50800" h="50800"/>
          </a:sp3d>
        </p:spPr>
        <p:style>
          <a:lnRef idx="0">
            <a:schemeClr val="accent4">
              <a:hueOff val="0"/>
              <a:satOff val="0"/>
              <a:lumOff val="0"/>
              <a:alphaOff val="0"/>
            </a:schemeClr>
          </a:lnRef>
          <a:fillRef idx="3">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3" name="Right Arrow 3">
            <a:extLst>
              <a:ext uri="{FF2B5EF4-FFF2-40B4-BE49-F238E27FC236}">
                <a16:creationId xmlns:a16="http://schemas.microsoft.com/office/drawing/2014/main" id="{49F11EE7-465D-4D28-757A-160F376ECA1B}"/>
              </a:ext>
            </a:extLst>
          </p:cNvPr>
          <p:cNvSpPr/>
          <p:nvPr/>
        </p:nvSpPr>
        <p:spPr>
          <a:xfrm rot="10800000">
            <a:off x="7581841" y="3229500"/>
            <a:ext cx="646361" cy="756128"/>
          </a:xfrm>
          <a:prstGeom prst="rightArrow">
            <a:avLst>
              <a:gd name="adj1" fmla="val 45261"/>
              <a:gd name="adj2" fmla="val 51638"/>
            </a:avLst>
          </a:prstGeom>
          <a:solidFill>
            <a:srgbClr val="00B050"/>
          </a:solidFill>
          <a:scene3d>
            <a:camera prst="orthographicFront"/>
            <a:lightRig rig="flat" dir="t"/>
          </a:scene3d>
          <a:sp3d z="-190500" extrusionH="12700" prstMaterial="plastic">
            <a:bevelT w="50800" h="50800"/>
          </a:sp3d>
        </p:spPr>
        <p:style>
          <a:lnRef idx="0">
            <a:schemeClr val="accent4">
              <a:hueOff val="0"/>
              <a:satOff val="0"/>
              <a:lumOff val="0"/>
              <a:alphaOff val="0"/>
            </a:schemeClr>
          </a:lnRef>
          <a:fillRef idx="3">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4" name="Right Arrow 3">
            <a:extLst>
              <a:ext uri="{FF2B5EF4-FFF2-40B4-BE49-F238E27FC236}">
                <a16:creationId xmlns:a16="http://schemas.microsoft.com/office/drawing/2014/main" id="{631FEB3F-1E10-CEEC-673E-A329CD39A9DC}"/>
              </a:ext>
            </a:extLst>
          </p:cNvPr>
          <p:cNvSpPr/>
          <p:nvPr/>
        </p:nvSpPr>
        <p:spPr>
          <a:xfrm rot="10800000">
            <a:off x="3879614" y="3274101"/>
            <a:ext cx="646361" cy="756128"/>
          </a:xfrm>
          <a:prstGeom prst="rightArrow">
            <a:avLst>
              <a:gd name="adj1" fmla="val 45261"/>
              <a:gd name="adj2" fmla="val 51638"/>
            </a:avLst>
          </a:prstGeom>
          <a:solidFill>
            <a:srgbClr val="00B050"/>
          </a:solidFill>
          <a:scene3d>
            <a:camera prst="orthographicFront"/>
            <a:lightRig rig="flat" dir="t"/>
          </a:scene3d>
          <a:sp3d z="-190500" extrusionH="12700" prstMaterial="plastic">
            <a:bevelT w="50800" h="50800"/>
          </a:sp3d>
        </p:spPr>
        <p:style>
          <a:lnRef idx="0">
            <a:schemeClr val="accent4">
              <a:hueOff val="0"/>
              <a:satOff val="0"/>
              <a:lumOff val="0"/>
              <a:alphaOff val="0"/>
            </a:schemeClr>
          </a:lnRef>
          <a:fillRef idx="3">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a:lstStyle/>
          <a:p>
            <a:endParaRPr lang="en-US"/>
          </a:p>
        </p:txBody>
      </p:sp>
    </p:spTree>
    <p:extLst>
      <p:ext uri="{BB962C8B-B14F-4D97-AF65-F5344CB8AC3E}">
        <p14:creationId xmlns:p14="http://schemas.microsoft.com/office/powerpoint/2010/main" val="2021844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wipe(left)">
                                      <p:cBhvr>
                                        <p:cTn id="13" dur="500"/>
                                        <p:tgtEl>
                                          <p:spTgt spid="19"/>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wipe(left)">
                                      <p:cBhvr>
                                        <p:cTn id="24" dur="500"/>
                                        <p:tgtEl>
                                          <p:spTgt spid="24"/>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left)">
                                      <p:cBhvr>
                                        <p:cTn id="27" dur="500"/>
                                        <p:tgtEl>
                                          <p:spTgt spid="25"/>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up)">
                                      <p:cBhvr>
                                        <p:cTn id="35" dur="500"/>
                                        <p:tgtEl>
                                          <p:spTgt spid="26"/>
                                        </p:tgtEl>
                                      </p:cBhvr>
                                    </p:animEffect>
                                  </p:childTnLst>
                                </p:cTn>
                              </p:par>
                              <p:par>
                                <p:cTn id="36" presetID="22" presetClass="entr" presetSubtype="1"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Effect transition="in" filter="wipe(up)">
                                      <p:cBhvr>
                                        <p:cTn id="41" dur="500"/>
                                        <p:tgtEl>
                                          <p:spTgt spid="28"/>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up)">
                                      <p:cBhvr>
                                        <p:cTn id="44" dur="500"/>
                                        <p:tgtEl>
                                          <p:spTgt spid="42"/>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right)">
                                      <p:cBhvr>
                                        <p:cTn id="49" dur="500"/>
                                        <p:tgtEl>
                                          <p:spTgt spid="29"/>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wipe(right)">
                                      <p:cBhvr>
                                        <p:cTn id="52" dur="500"/>
                                        <p:tgtEl>
                                          <p:spTgt spid="30"/>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wipe(right)">
                                      <p:cBhvr>
                                        <p:cTn id="55" dur="500"/>
                                        <p:tgtEl>
                                          <p:spTgt spid="31"/>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43"/>
                                        </p:tgtEl>
                                        <p:attrNameLst>
                                          <p:attrName>style.visibility</p:attrName>
                                        </p:attrNameLst>
                                      </p:cBhvr>
                                      <p:to>
                                        <p:strVal val="visible"/>
                                      </p:to>
                                    </p:set>
                                    <p:animEffect transition="in" filter="wipe(right)">
                                      <p:cBhvr>
                                        <p:cTn id="58" dur="500"/>
                                        <p:tgtEl>
                                          <p:spTgt spid="4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2" fill="hold" grpId="0" nodeType="clickEffect">
                                  <p:stCondLst>
                                    <p:cond delay="0"/>
                                  </p:stCondLst>
                                  <p:childTnLst>
                                    <p:set>
                                      <p:cBhvr>
                                        <p:cTn id="62" dur="1" fill="hold">
                                          <p:stCondLst>
                                            <p:cond delay="0"/>
                                          </p:stCondLst>
                                        </p:cTn>
                                        <p:tgtEl>
                                          <p:spTgt spid="32"/>
                                        </p:tgtEl>
                                        <p:attrNameLst>
                                          <p:attrName>style.visibility</p:attrName>
                                        </p:attrNameLst>
                                      </p:cBhvr>
                                      <p:to>
                                        <p:strVal val="visible"/>
                                      </p:to>
                                    </p:set>
                                    <p:animEffect transition="in" filter="wipe(right)">
                                      <p:cBhvr>
                                        <p:cTn id="63" dur="500"/>
                                        <p:tgtEl>
                                          <p:spTgt spid="32"/>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33"/>
                                        </p:tgtEl>
                                        <p:attrNameLst>
                                          <p:attrName>style.visibility</p:attrName>
                                        </p:attrNameLst>
                                      </p:cBhvr>
                                      <p:to>
                                        <p:strVal val="visible"/>
                                      </p:to>
                                    </p:set>
                                    <p:animEffect transition="in" filter="wipe(right)">
                                      <p:cBhvr>
                                        <p:cTn id="66" dur="500"/>
                                        <p:tgtEl>
                                          <p:spTgt spid="33"/>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right)">
                                      <p:cBhvr>
                                        <p:cTn id="69" dur="500"/>
                                        <p:tgtEl>
                                          <p:spTgt spid="34"/>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right)">
                                      <p:cBhvr>
                                        <p:cTn id="72" dur="500"/>
                                        <p:tgtEl>
                                          <p:spTgt spid="44"/>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35"/>
                                        </p:tgtEl>
                                        <p:attrNameLst>
                                          <p:attrName>style.visibility</p:attrName>
                                        </p:attrNameLst>
                                      </p:cBhvr>
                                      <p:to>
                                        <p:strVal val="visible"/>
                                      </p:to>
                                    </p:set>
                                    <p:animEffect transition="in" filter="wipe(down)">
                                      <p:cBhvr>
                                        <p:cTn id="77" dur="500"/>
                                        <p:tgtEl>
                                          <p:spTgt spid="35"/>
                                        </p:tgtEl>
                                      </p:cBhvr>
                                    </p:animEffect>
                                  </p:childTnLst>
                                </p:cTn>
                              </p:par>
                              <p:par>
                                <p:cTn id="78" presetID="22" presetClass="entr" presetSubtype="4"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down)">
                                      <p:cBhvr>
                                        <p:cTn id="80" dur="500"/>
                                        <p:tgtEl>
                                          <p:spTgt spid="36"/>
                                        </p:tgtEl>
                                      </p:cBhvr>
                                    </p:animEffect>
                                  </p:childTnLst>
                                </p:cTn>
                              </p:par>
                              <p:par>
                                <p:cTn id="81" presetID="22" presetClass="entr" presetSubtype="4"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wipe(down)">
                                      <p:cBhvr>
                                        <p:cTn id="8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p:bldP spid="23" grpId="0" animBg="1"/>
      <p:bldP spid="24" grpId="0" animBg="1"/>
      <p:bldP spid="25" grpId="0"/>
      <p:bldP spid="26" grpId="0" animBg="1"/>
      <p:bldP spid="27" grpId="0" animBg="1"/>
      <p:bldP spid="28" grpId="0"/>
      <p:bldP spid="29" grpId="0" animBg="1"/>
      <p:bldP spid="30" grpId="0" animBg="1"/>
      <p:bldP spid="31" grpId="0"/>
      <p:bldP spid="32" grpId="0" animBg="1"/>
      <p:bldP spid="33" grpId="0" animBg="1"/>
      <p:bldP spid="34" grpId="0"/>
      <p:bldP spid="35" grpId="0" animBg="1"/>
      <p:bldP spid="36" grpId="0" animBg="1"/>
      <p:bldP spid="37" grpId="0"/>
      <p:bldP spid="39" grpId="0" animBg="1"/>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935747-9AD1-E2F4-BFD5-5C31D189C1FD}"/>
              </a:ext>
            </a:extLst>
          </p:cNvPr>
          <p:cNvSpPr/>
          <p:nvPr/>
        </p:nvSpPr>
        <p:spPr>
          <a:xfrm>
            <a:off x="1323302" y="637156"/>
            <a:ext cx="9805472" cy="1372728"/>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600" b="1">
              <a:latin typeface="Times New Roman" pitchFamily="18" charset="0"/>
              <a:cs typeface="Times New Roman" pitchFamily="18" charset="0"/>
            </a:endParaRPr>
          </a:p>
        </p:txBody>
      </p:sp>
      <p:sp>
        <p:nvSpPr>
          <p:cNvPr id="11" name="Diamond 10">
            <a:extLst>
              <a:ext uri="{FF2B5EF4-FFF2-40B4-BE49-F238E27FC236}">
                <a16:creationId xmlns:a16="http://schemas.microsoft.com/office/drawing/2014/main" id="{CA3EFED9-7E51-3C78-DF53-E1D8B06D892C}"/>
              </a:ext>
            </a:extLst>
          </p:cNvPr>
          <p:cNvSpPr/>
          <p:nvPr/>
        </p:nvSpPr>
        <p:spPr>
          <a:xfrm>
            <a:off x="10589944" y="637156"/>
            <a:ext cx="1077660" cy="1372728"/>
          </a:xfrm>
          <a:prstGeom prst="diamond">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latin typeface="Times New Roman" pitchFamily="18" charset="0"/>
              <a:cs typeface="Times New Roman" pitchFamily="18" charset="0"/>
            </a:endParaRPr>
          </a:p>
        </p:txBody>
      </p:sp>
      <p:sp>
        <p:nvSpPr>
          <p:cNvPr id="13" name="Rectangle 12">
            <a:extLst>
              <a:ext uri="{FF2B5EF4-FFF2-40B4-BE49-F238E27FC236}">
                <a16:creationId xmlns:a16="http://schemas.microsoft.com/office/drawing/2014/main" id="{D5424E73-A93B-276B-380A-0EE9BDAF030E}"/>
              </a:ext>
            </a:extLst>
          </p:cNvPr>
          <p:cNvSpPr/>
          <p:nvPr/>
        </p:nvSpPr>
        <p:spPr>
          <a:xfrm>
            <a:off x="1323303" y="2400063"/>
            <a:ext cx="9805471" cy="1562775"/>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600" b="1">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id="{FEDD9350-97B1-167B-CFEA-75A7633000E9}"/>
              </a:ext>
            </a:extLst>
          </p:cNvPr>
          <p:cNvSpPr/>
          <p:nvPr/>
        </p:nvSpPr>
        <p:spPr>
          <a:xfrm>
            <a:off x="2091203" y="2735174"/>
            <a:ext cx="8436039" cy="892552"/>
          </a:xfrm>
          <a:prstGeom prst="rect">
            <a:avLst/>
          </a:prstGeom>
        </p:spPr>
        <p:txBody>
          <a:bodyPr wrap="square">
            <a:spAutoFit/>
          </a:bodyPr>
          <a:lstStyle/>
          <a:p>
            <a:pPr algn="just"/>
            <a:r>
              <a:rPr lang="vi-VN" sz="2600" b="1">
                <a:solidFill>
                  <a:srgbClr val="002060"/>
                </a:solidFill>
                <a:latin typeface="Times New Roman" pitchFamily="18" charset="0"/>
                <a:cs typeface="Times New Roman" pitchFamily="18" charset="0"/>
              </a:rPr>
              <a:t>Việc phát triển tài chính sẽ góp phần thực hiện mục tiêu tài chính chi tiêu cho gia đìn</a:t>
            </a:r>
          </a:p>
        </p:txBody>
      </p:sp>
      <p:sp>
        <p:nvSpPr>
          <p:cNvPr id="15" name="Diamond 14">
            <a:extLst>
              <a:ext uri="{FF2B5EF4-FFF2-40B4-BE49-F238E27FC236}">
                <a16:creationId xmlns:a16="http://schemas.microsoft.com/office/drawing/2014/main" id="{A1BB51DF-4048-904A-C241-F4C291CAE857}"/>
              </a:ext>
            </a:extLst>
          </p:cNvPr>
          <p:cNvSpPr/>
          <p:nvPr/>
        </p:nvSpPr>
        <p:spPr>
          <a:xfrm>
            <a:off x="813500" y="2421408"/>
            <a:ext cx="1077660" cy="1526916"/>
          </a:xfrm>
          <a:prstGeom prst="diamon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latin typeface="Times New Roman" pitchFamily="18" charset="0"/>
              <a:cs typeface="Times New Roman" pitchFamily="18" charset="0"/>
            </a:endParaRPr>
          </a:p>
        </p:txBody>
      </p:sp>
      <p:sp>
        <p:nvSpPr>
          <p:cNvPr id="17" name="Rectangle 16">
            <a:extLst>
              <a:ext uri="{FF2B5EF4-FFF2-40B4-BE49-F238E27FC236}">
                <a16:creationId xmlns:a16="http://schemas.microsoft.com/office/drawing/2014/main" id="{A1231A00-EC03-8EA4-BFE8-7A5079DFD10E}"/>
              </a:ext>
            </a:extLst>
          </p:cNvPr>
          <p:cNvSpPr/>
          <p:nvPr/>
        </p:nvSpPr>
        <p:spPr>
          <a:xfrm>
            <a:off x="1855216" y="838612"/>
            <a:ext cx="8481567" cy="892552"/>
          </a:xfrm>
          <a:prstGeom prst="rect">
            <a:avLst/>
          </a:prstGeom>
        </p:spPr>
        <p:txBody>
          <a:bodyPr wrap="square">
            <a:spAutoFit/>
          </a:bodyPr>
          <a:lstStyle/>
          <a:p>
            <a:pPr algn="just"/>
            <a:r>
              <a:rPr lang="vi-VN" sz="2600" b="1">
                <a:solidFill>
                  <a:srgbClr val="002060"/>
                </a:solidFill>
                <a:latin typeface="Times New Roman" pitchFamily="18" charset="0"/>
                <a:cs typeface="Times New Roman" pitchFamily="18" charset="0"/>
              </a:rPr>
              <a:t>Mỗi thành viên trong gia đình đều cần có ý thức phát triển tài chính cho cá nhân và gia đình.</a:t>
            </a:r>
          </a:p>
        </p:txBody>
      </p:sp>
      <p:sp>
        <p:nvSpPr>
          <p:cNvPr id="18" name="Rectangle 17">
            <a:extLst>
              <a:ext uri="{FF2B5EF4-FFF2-40B4-BE49-F238E27FC236}">
                <a16:creationId xmlns:a16="http://schemas.microsoft.com/office/drawing/2014/main" id="{E3616733-1235-9F31-461D-0B611BD3E596}"/>
              </a:ext>
            </a:extLst>
          </p:cNvPr>
          <p:cNvSpPr/>
          <p:nvPr/>
        </p:nvSpPr>
        <p:spPr>
          <a:xfrm>
            <a:off x="1323302" y="4326160"/>
            <a:ext cx="9805472" cy="1372729"/>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600" b="1">
              <a:latin typeface="Times New Roman" pitchFamily="18" charset="0"/>
              <a:cs typeface="Times New Roman" pitchFamily="18" charset="0"/>
            </a:endParaRPr>
          </a:p>
        </p:txBody>
      </p:sp>
      <p:sp>
        <p:nvSpPr>
          <p:cNvPr id="19" name="Diamond 18">
            <a:extLst>
              <a:ext uri="{FF2B5EF4-FFF2-40B4-BE49-F238E27FC236}">
                <a16:creationId xmlns:a16="http://schemas.microsoft.com/office/drawing/2014/main" id="{436047B3-B083-679E-419C-4D044C606FE1}"/>
              </a:ext>
            </a:extLst>
          </p:cNvPr>
          <p:cNvSpPr/>
          <p:nvPr/>
        </p:nvSpPr>
        <p:spPr>
          <a:xfrm>
            <a:off x="10589944" y="4362783"/>
            <a:ext cx="1077660" cy="1372728"/>
          </a:xfrm>
          <a:prstGeom prst="diamond">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latin typeface="Times New Roman" pitchFamily="18" charset="0"/>
              <a:cs typeface="Times New Roman" pitchFamily="18" charset="0"/>
            </a:endParaRPr>
          </a:p>
        </p:txBody>
      </p:sp>
      <p:sp>
        <p:nvSpPr>
          <p:cNvPr id="21" name="Rectangle 20">
            <a:extLst>
              <a:ext uri="{FF2B5EF4-FFF2-40B4-BE49-F238E27FC236}">
                <a16:creationId xmlns:a16="http://schemas.microsoft.com/office/drawing/2014/main" id="{C9F76A3E-33BC-84FC-5151-5C76A561632E}"/>
              </a:ext>
            </a:extLst>
          </p:cNvPr>
          <p:cNvSpPr/>
          <p:nvPr/>
        </p:nvSpPr>
        <p:spPr>
          <a:xfrm>
            <a:off x="1483754" y="4588862"/>
            <a:ext cx="8793997" cy="892552"/>
          </a:xfrm>
          <a:prstGeom prst="rect">
            <a:avLst/>
          </a:prstGeom>
        </p:spPr>
        <p:txBody>
          <a:bodyPr wrap="square">
            <a:spAutoFit/>
          </a:bodyPr>
          <a:lstStyle/>
          <a:p>
            <a:pPr algn="just"/>
            <a:r>
              <a:rPr lang="vi-VN" sz="2600" b="1">
                <a:solidFill>
                  <a:srgbClr val="002060"/>
                </a:solidFill>
                <a:latin typeface="Times New Roman" pitchFamily="18" charset="0"/>
                <a:cs typeface="Times New Roman" pitchFamily="18" charset="0"/>
              </a:rPr>
              <a:t>Có nhiều cách phát triển tài chính mà mỗi cá nhân có thể lựa chọn thực hiện cho phù hợp với hoàn cảnh.</a:t>
            </a:r>
          </a:p>
        </p:txBody>
      </p:sp>
    </p:spTree>
    <p:extLst>
      <p:ext uri="{BB962C8B-B14F-4D97-AF65-F5344CB8AC3E}">
        <p14:creationId xmlns:p14="http://schemas.microsoft.com/office/powerpoint/2010/main" val="3605083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arn(inVertical)">
                                      <p:cBhvr>
                                        <p:cTn id="29" dur="500"/>
                                        <p:tgtEl>
                                          <p:spTgt spid="18"/>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barn(inVertical)">
                                      <p:cBhvr>
                                        <p:cTn id="32" dur="500"/>
                                        <p:tgtEl>
                                          <p:spTgt spid="19"/>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barn(inVertical)">
                                      <p:cBhvr>
                                        <p:cTn id="3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p:bldP spid="15" grpId="0" animBg="1"/>
      <p:bldP spid="17" grpId="0"/>
      <p:bldP spid="18" grpId="0" animBg="1"/>
      <p:bldP spid="19" grpId="0" animBg="1"/>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8">
            <a:extLst>
              <a:ext uri="{FF2B5EF4-FFF2-40B4-BE49-F238E27FC236}">
                <a16:creationId xmlns:a16="http://schemas.microsoft.com/office/drawing/2014/main" id="{978F2D8E-99D5-2FA8-722C-9ECBD71A974A}"/>
              </a:ext>
            </a:extLst>
          </p:cNvPr>
          <p:cNvSpPr/>
          <p:nvPr/>
        </p:nvSpPr>
        <p:spPr>
          <a:xfrm rot="2700000">
            <a:off x="2210216" y="581704"/>
            <a:ext cx="2123253" cy="2201318"/>
          </a:xfrm>
          <a:prstGeom prst="roundRect">
            <a:avLst>
              <a:gd name="adj" fmla="val 9009"/>
            </a:avLst>
          </a:prstGeom>
          <a:solidFill>
            <a:srgbClr val="0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ko-KR" altLang="en-US" sz="2700" b="0" i="0" u="none" strike="noStrike" kern="1200" cap="none" spc="0" normalizeH="0" baseline="0" noProof="0">
              <a:ln>
                <a:noFill/>
              </a:ln>
              <a:solidFill>
                <a:prstClr val="white"/>
              </a:solidFill>
              <a:effectLst/>
              <a:uLnTx/>
              <a:uFillTx/>
              <a:latin typeface="Calibri"/>
              <a:ea typeface="맑은 고딕" panose="020B0503020000020004" pitchFamily="34" charset="-127"/>
              <a:cs typeface="+mn-cs"/>
            </a:endParaRPr>
          </a:p>
        </p:txBody>
      </p:sp>
      <p:sp>
        <p:nvSpPr>
          <p:cNvPr id="8" name="Rounded Rectangle 9">
            <a:extLst>
              <a:ext uri="{FF2B5EF4-FFF2-40B4-BE49-F238E27FC236}">
                <a16:creationId xmlns:a16="http://schemas.microsoft.com/office/drawing/2014/main" id="{A959E003-F980-34EE-5216-9BDCC660A30B}"/>
              </a:ext>
            </a:extLst>
          </p:cNvPr>
          <p:cNvSpPr/>
          <p:nvPr/>
        </p:nvSpPr>
        <p:spPr>
          <a:xfrm rot="2740934">
            <a:off x="2020609" y="588351"/>
            <a:ext cx="2135025" cy="2189046"/>
          </a:xfrm>
          <a:prstGeom prst="roundRect">
            <a:avLst>
              <a:gd name="adj" fmla="val 13876"/>
            </a:avLst>
          </a:prstGeom>
          <a:solidFill>
            <a:schemeClr val="bg1"/>
          </a:solidFill>
          <a:ln w="63500">
            <a:solidFill>
              <a:srgbClr val="008080"/>
            </a:solidFill>
          </a:ln>
          <a:effectLst>
            <a:outerShdw blurRad="127000" dist="38100" dir="8100000" algn="tr" rotWithShape="0">
              <a:prstClr val="black">
                <a:alpha val="33000"/>
              </a:prstClr>
            </a:out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ko-KR" altLang="en-US" sz="2400" b="1" i="0" u="none" strike="noStrike" kern="1200" cap="none" spc="0" normalizeH="0" baseline="0" noProof="0" dirty="0">
              <a:ln>
                <a:noFill/>
              </a:ln>
              <a:solidFill>
                <a:prstClr val="white"/>
              </a:solidFill>
              <a:effectLst/>
              <a:uLnTx/>
              <a:uFillTx/>
              <a:latin typeface="Arial Narrow" panose="020B0606020202030204" pitchFamily="34" charset="0"/>
              <a:ea typeface="맑은 고딕" panose="020B0503020000020004" pitchFamily="34" charset="-127"/>
              <a:cs typeface="+mn-cs"/>
            </a:endParaRPr>
          </a:p>
        </p:txBody>
      </p:sp>
      <p:sp>
        <p:nvSpPr>
          <p:cNvPr id="9" name="Rectangle 8">
            <a:extLst>
              <a:ext uri="{FF2B5EF4-FFF2-40B4-BE49-F238E27FC236}">
                <a16:creationId xmlns:a16="http://schemas.microsoft.com/office/drawing/2014/main" id="{77FE4C19-6071-4E16-3617-948DE1EAD9B4}"/>
              </a:ext>
            </a:extLst>
          </p:cNvPr>
          <p:cNvSpPr/>
          <p:nvPr/>
        </p:nvSpPr>
        <p:spPr>
          <a:xfrm>
            <a:off x="1887795" y="973463"/>
            <a:ext cx="2400650" cy="1417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ko-KR" sz="3600" b="1" i="0" u="none" strike="noStrike" kern="1200" cap="none" spc="0" normalizeH="0" baseline="0" noProof="0">
                <a:ln>
                  <a:noFill/>
                </a:ln>
                <a:solidFill>
                  <a:srgbClr val="C00000"/>
                </a:solidFill>
                <a:effectLst/>
                <a:uLnTx/>
                <a:uFillTx/>
                <a:latin typeface="Times New Roman" pitchFamily="18" charset="0"/>
                <a:ea typeface="맑은 고딕" panose="020B0503020000020004" pitchFamily="34" charset="-127"/>
                <a:cs typeface="Times New Roman" pitchFamily="18" charset="0"/>
              </a:rPr>
              <a:t>Quy tắc 50/20/30</a:t>
            </a:r>
            <a:endParaRPr kumimoji="0" lang="vi-VN" altLang="ko-KR" sz="3600" b="1" i="0" u="none" strike="noStrike" kern="1200" cap="none" spc="0" normalizeH="0" baseline="0" noProof="0">
              <a:ln>
                <a:noFill/>
              </a:ln>
              <a:solidFill>
                <a:srgbClr val="C00000"/>
              </a:solidFill>
              <a:effectLst/>
              <a:uLnTx/>
              <a:uFillTx/>
              <a:latin typeface="Times New Roman" pitchFamily="18" charset="0"/>
              <a:ea typeface="맑은 고딕" panose="020B0503020000020004" pitchFamily="34" charset="-127"/>
              <a:cs typeface="Times New Roman" pitchFamily="18" charset="0"/>
            </a:endParaRPr>
          </a:p>
        </p:txBody>
      </p:sp>
      <p:sp>
        <p:nvSpPr>
          <p:cNvPr id="10" name="TextBox 9">
            <a:extLst>
              <a:ext uri="{FF2B5EF4-FFF2-40B4-BE49-F238E27FC236}">
                <a16:creationId xmlns:a16="http://schemas.microsoft.com/office/drawing/2014/main" id="{2B43DAC5-6083-C1E4-8574-23F4F3C19BB3}"/>
              </a:ext>
            </a:extLst>
          </p:cNvPr>
          <p:cNvSpPr txBox="1"/>
          <p:nvPr/>
        </p:nvSpPr>
        <p:spPr>
          <a:xfrm>
            <a:off x="733118" y="3321054"/>
            <a:ext cx="5249394" cy="31085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C</a:t>
            </a:r>
            <a:r>
              <a:rPr kumimoji="0" lang="vi-VN" sz="28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mn-cs"/>
              </a:rPr>
              <a:t>hia nhỏ thu nhập thành 3 nhóm chính, dựa trên nhu cầu cơ bản và thực tế mà bất kỳ ai cũng từng gặp trong vấn đề chi tiêu. Ba khoản đó bao gồm: </a:t>
            </a:r>
            <a:r>
              <a:rPr kumimoji="0" lang="vi-VN" sz="2800" b="1" i="0" u="none" strike="noStrike" kern="1200" cap="none" spc="0" normalizeH="0" baseline="0" noProof="0">
                <a:ln>
                  <a:noFill/>
                </a:ln>
                <a:solidFill>
                  <a:srgbClr val="C00000"/>
                </a:solidFill>
                <a:effectLst/>
                <a:uLnTx/>
                <a:uFillTx/>
                <a:latin typeface="Cambria" panose="02040503050406030204" pitchFamily="18" charset="0"/>
                <a:ea typeface="Cambria" panose="02040503050406030204" pitchFamily="18" charset="0"/>
                <a:cs typeface="+mn-cs"/>
              </a:rPr>
              <a:t>nhu cầu thiết yếu, sở thích và tiết kiệm, đầu tư.</a:t>
            </a:r>
          </a:p>
        </p:txBody>
      </p:sp>
      <p:pic>
        <p:nvPicPr>
          <p:cNvPr id="2" name="Picture 1">
            <a:extLst>
              <a:ext uri="{FF2B5EF4-FFF2-40B4-BE49-F238E27FC236}">
                <a16:creationId xmlns:a16="http://schemas.microsoft.com/office/drawing/2014/main" id="{0A1A3CCA-B75A-6C22-73A4-B24132D3CB53}"/>
              </a:ext>
            </a:extLst>
          </p:cNvPr>
          <p:cNvPicPr>
            <a:picLocks noChangeAspect="1"/>
          </p:cNvPicPr>
          <p:nvPr/>
        </p:nvPicPr>
        <p:blipFill>
          <a:blip r:embed="rId2"/>
          <a:stretch>
            <a:fillRect/>
          </a:stretch>
        </p:blipFill>
        <p:spPr>
          <a:xfrm>
            <a:off x="6119155" y="309244"/>
            <a:ext cx="5801436" cy="6023619"/>
          </a:xfrm>
          <a:prstGeom prst="rect">
            <a:avLst/>
          </a:prstGeom>
        </p:spPr>
      </p:pic>
    </p:spTree>
    <p:extLst>
      <p:ext uri="{BB962C8B-B14F-4D97-AF65-F5344CB8AC3E}">
        <p14:creationId xmlns:p14="http://schemas.microsoft.com/office/powerpoint/2010/main" val="3220737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600"/>
          </a:p>
        </p:txBody>
      </p:sp>
      <p:sp>
        <p:nvSpPr>
          <p:cNvPr id="6" name="Speech Bubble: Rectangle with Corners Rounded 1">
            <a:extLst>
              <a:ext uri="{FF2B5EF4-FFF2-40B4-BE49-F238E27FC236}">
                <a16:creationId xmlns:a16="http://schemas.microsoft.com/office/drawing/2014/main" id="{BAE60F15-91D4-9994-ABAE-9B58D8E1F66D}"/>
              </a:ext>
            </a:extLst>
          </p:cNvPr>
          <p:cNvSpPr/>
          <p:nvPr/>
        </p:nvSpPr>
        <p:spPr>
          <a:xfrm>
            <a:off x="3989804" y="318503"/>
            <a:ext cx="7719565" cy="1469769"/>
          </a:xfrm>
          <a:prstGeom prst="wedgeRoundRectCallout">
            <a:avLst>
              <a:gd name="adj1" fmla="val -63474"/>
              <a:gd name="adj2" fmla="val 52495"/>
              <a:gd name="adj3" fmla="val 16667"/>
            </a:avLst>
          </a:prstGeom>
          <a:solidFill>
            <a:schemeClr val="bg1"/>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i="1">
                <a:solidFill>
                  <a:srgbClr val="002060"/>
                </a:solidFill>
                <a:latin typeface="Cambria" pitchFamily="18" charset="0"/>
                <a:cs typeface="Arial" panose="020B0604020202020204" pitchFamily="34" charset="0"/>
              </a:rPr>
              <a:t>Tự nhận xét về việc thực hiện phát triển tài chính của bản thân trong thời gian qua.</a:t>
            </a:r>
            <a:endParaRPr lang="vi-VN" sz="2600" i="1">
              <a:solidFill>
                <a:srgbClr val="002060"/>
              </a:solidFill>
              <a:latin typeface="Cambria" pitchFamily="18" charset="0"/>
              <a:cs typeface="Arial" panose="020B0604020202020204" pitchFamily="34" charset="0"/>
            </a:endParaRPr>
          </a:p>
        </p:txBody>
      </p:sp>
      <p:pic>
        <p:nvPicPr>
          <p:cNvPr id="8" name="Picture 7">
            <a:extLst>
              <a:ext uri="{FF2B5EF4-FFF2-40B4-BE49-F238E27FC236}">
                <a16:creationId xmlns:a16="http://schemas.microsoft.com/office/drawing/2014/main" id="{1AC57C8E-1605-0C2C-945A-61F60E7DF0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0305" y="1053388"/>
            <a:ext cx="2615411" cy="4751223"/>
          </a:xfrm>
          <a:prstGeom prst="rect">
            <a:avLst/>
          </a:prstGeom>
        </p:spPr>
      </p:pic>
      <p:sp>
        <p:nvSpPr>
          <p:cNvPr id="9" name="Speech Bubble: Rectangle with Corners Rounded 1">
            <a:extLst>
              <a:ext uri="{FF2B5EF4-FFF2-40B4-BE49-F238E27FC236}">
                <a16:creationId xmlns:a16="http://schemas.microsoft.com/office/drawing/2014/main" id="{67E869B1-9410-E3E0-E818-62DAA4B32AF7}"/>
              </a:ext>
            </a:extLst>
          </p:cNvPr>
          <p:cNvSpPr/>
          <p:nvPr/>
        </p:nvSpPr>
        <p:spPr>
          <a:xfrm>
            <a:off x="3989804" y="2260156"/>
            <a:ext cx="7719565" cy="1469769"/>
          </a:xfrm>
          <a:prstGeom prst="wedgeRoundRectCallout">
            <a:avLst>
              <a:gd name="adj1" fmla="val -56577"/>
              <a:gd name="adj2" fmla="val 28082"/>
              <a:gd name="adj3" fmla="val 16667"/>
            </a:avLst>
          </a:prstGeom>
          <a:solidFill>
            <a:schemeClr val="bg1"/>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i="1">
                <a:solidFill>
                  <a:srgbClr val="002060"/>
                </a:solidFill>
                <a:latin typeface="Cambria" pitchFamily="18" charset="0"/>
                <a:cs typeface="Arial" panose="020B0604020202020204" pitchFamily="34" charset="0"/>
              </a:rPr>
              <a:t>Lập kế hoạch phát triển tài chính trong năm tới vào phiếu học tập.</a:t>
            </a:r>
          </a:p>
        </p:txBody>
      </p:sp>
      <p:sp>
        <p:nvSpPr>
          <p:cNvPr id="10" name="Speech Bubble: Rectangle with Corners Rounded 1">
            <a:extLst>
              <a:ext uri="{FF2B5EF4-FFF2-40B4-BE49-F238E27FC236}">
                <a16:creationId xmlns:a16="http://schemas.microsoft.com/office/drawing/2014/main" id="{64C4ED30-2BBD-5EE1-84FD-C3EAB946C1E4}"/>
              </a:ext>
            </a:extLst>
          </p:cNvPr>
          <p:cNvSpPr/>
          <p:nvPr/>
        </p:nvSpPr>
        <p:spPr>
          <a:xfrm>
            <a:off x="3989804" y="4201809"/>
            <a:ext cx="7719565" cy="1602802"/>
          </a:xfrm>
          <a:prstGeom prst="wedgeRoundRectCallout">
            <a:avLst>
              <a:gd name="adj1" fmla="val -59726"/>
              <a:gd name="adj2" fmla="val -56558"/>
              <a:gd name="adj3" fmla="val 16667"/>
            </a:avLst>
          </a:prstGeom>
          <a:solidFill>
            <a:schemeClr val="bg1"/>
          </a:solidFill>
          <a:ln w="3810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600" i="1">
                <a:solidFill>
                  <a:srgbClr val="002060"/>
                </a:solidFill>
                <a:latin typeface="Cambria" pitchFamily="18" charset="0"/>
                <a:cs typeface="Arial" panose="020B0604020202020204" pitchFamily="34" charset="0"/>
              </a:rPr>
              <a:t>HS thực hiện ngoài thực tiễn theo kế hoạch đã xây dựng </a:t>
            </a:r>
            <a:endParaRPr lang="vi-VN" sz="2600" i="1">
              <a:solidFill>
                <a:srgbClr val="002060"/>
              </a:solidFill>
              <a:latin typeface="Cambria" pitchFamily="18" charset="0"/>
              <a:cs typeface="Arial" panose="020B0604020202020204" pitchFamily="34" charset="0"/>
            </a:endParaRPr>
          </a:p>
        </p:txBody>
      </p:sp>
    </p:spTree>
    <p:extLst>
      <p:ext uri="{BB962C8B-B14F-4D97-AF65-F5344CB8AC3E}">
        <p14:creationId xmlns:p14="http://schemas.microsoft.com/office/powerpoint/2010/main" val="349168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righ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righ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A34DDCFC-27DA-BE94-5C17-3C034C699FCD}"/>
              </a:ext>
            </a:extLst>
          </p:cNvPr>
          <p:cNvSpPr/>
          <p:nvPr/>
        </p:nvSpPr>
        <p:spPr>
          <a:xfrm>
            <a:off x="266217" y="141790"/>
            <a:ext cx="11713579" cy="6574420"/>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41AECDA-D3A4-E63C-4D69-8DC060F3D2E1}"/>
              </a:ext>
            </a:extLst>
          </p:cNvPr>
          <p:cNvPicPr>
            <a:picLocks noChangeAspect="1"/>
          </p:cNvPicPr>
          <p:nvPr/>
        </p:nvPicPr>
        <p:blipFill>
          <a:blip r:embed="rId3"/>
          <a:stretch>
            <a:fillRect/>
          </a:stretch>
        </p:blipFill>
        <p:spPr>
          <a:xfrm>
            <a:off x="522269" y="690751"/>
            <a:ext cx="11201474" cy="4464909"/>
          </a:xfrm>
          <a:prstGeom prst="rect">
            <a:avLst/>
          </a:prstGeom>
        </p:spPr>
      </p:pic>
    </p:spTree>
    <p:extLst>
      <p:ext uri="{BB962C8B-B14F-4D97-AF65-F5344CB8AC3E}">
        <p14:creationId xmlns:p14="http://schemas.microsoft.com/office/powerpoint/2010/main" val="39649542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0935747-9AD1-E2F4-BFD5-5C31D189C1FD}"/>
              </a:ext>
            </a:extLst>
          </p:cNvPr>
          <p:cNvSpPr/>
          <p:nvPr/>
        </p:nvSpPr>
        <p:spPr>
          <a:xfrm>
            <a:off x="1274663" y="1006806"/>
            <a:ext cx="9805472" cy="1847997"/>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600" b="1">
              <a:latin typeface="Times New Roman" pitchFamily="18" charset="0"/>
              <a:cs typeface="Times New Roman" pitchFamily="18" charset="0"/>
            </a:endParaRPr>
          </a:p>
        </p:txBody>
      </p:sp>
      <p:sp>
        <p:nvSpPr>
          <p:cNvPr id="11" name="Diamond 10">
            <a:extLst>
              <a:ext uri="{FF2B5EF4-FFF2-40B4-BE49-F238E27FC236}">
                <a16:creationId xmlns:a16="http://schemas.microsoft.com/office/drawing/2014/main" id="{CA3EFED9-7E51-3C78-DF53-E1D8B06D892C}"/>
              </a:ext>
            </a:extLst>
          </p:cNvPr>
          <p:cNvSpPr/>
          <p:nvPr/>
        </p:nvSpPr>
        <p:spPr>
          <a:xfrm>
            <a:off x="10541305" y="1006806"/>
            <a:ext cx="1077660" cy="1847997"/>
          </a:xfrm>
          <a:prstGeom prst="diamond">
            <a:avLst/>
          </a:prstGeom>
          <a:solidFill>
            <a:srgbClr val="C5E0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latin typeface="Times New Roman" pitchFamily="18" charset="0"/>
              <a:cs typeface="Times New Roman" pitchFamily="18" charset="0"/>
            </a:endParaRPr>
          </a:p>
        </p:txBody>
      </p:sp>
      <p:sp>
        <p:nvSpPr>
          <p:cNvPr id="13" name="Rectangle 12">
            <a:extLst>
              <a:ext uri="{FF2B5EF4-FFF2-40B4-BE49-F238E27FC236}">
                <a16:creationId xmlns:a16="http://schemas.microsoft.com/office/drawing/2014/main" id="{D5424E73-A93B-276B-380A-0EE9BDAF030E}"/>
              </a:ext>
            </a:extLst>
          </p:cNvPr>
          <p:cNvSpPr/>
          <p:nvPr/>
        </p:nvSpPr>
        <p:spPr>
          <a:xfrm>
            <a:off x="1430306" y="3747351"/>
            <a:ext cx="9805471" cy="2103843"/>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sz="2600" b="1">
              <a:latin typeface="Times New Roman" pitchFamily="18" charset="0"/>
              <a:cs typeface="Times New Roman" pitchFamily="18" charset="0"/>
            </a:endParaRPr>
          </a:p>
        </p:txBody>
      </p:sp>
      <p:sp>
        <p:nvSpPr>
          <p:cNvPr id="14" name="Rectangle 13">
            <a:extLst>
              <a:ext uri="{FF2B5EF4-FFF2-40B4-BE49-F238E27FC236}">
                <a16:creationId xmlns:a16="http://schemas.microsoft.com/office/drawing/2014/main" id="{FEDD9350-97B1-167B-CFEA-75A7633000E9}"/>
              </a:ext>
            </a:extLst>
          </p:cNvPr>
          <p:cNvSpPr/>
          <p:nvPr/>
        </p:nvSpPr>
        <p:spPr>
          <a:xfrm>
            <a:off x="2115021" y="3988135"/>
            <a:ext cx="8848051" cy="1692771"/>
          </a:xfrm>
          <a:prstGeom prst="rect">
            <a:avLst/>
          </a:prstGeom>
        </p:spPr>
        <p:txBody>
          <a:bodyPr wrap="square">
            <a:spAutoFit/>
          </a:bodyPr>
          <a:lstStyle/>
          <a:p>
            <a:pPr algn="just"/>
            <a:r>
              <a:rPr lang="vi-VN" sz="2600" b="1">
                <a:solidFill>
                  <a:srgbClr val="002060"/>
                </a:solidFill>
                <a:latin typeface="Times New Roman" pitchFamily="18" charset="0"/>
                <a:cs typeface="Times New Roman" pitchFamily="18" charset="0"/>
              </a:rPr>
              <a:t>Dù thu nhập ở mức độ khác nhau, khoản tiền đang có là khác nhau nhưng việc tìm hiểu các kênh đầu tư phù hợp, thiết lập các bước trong kế hoạch phát triển tài chính là cần thiết và cần được thực hiện càng sớm càng tốt.</a:t>
            </a:r>
          </a:p>
        </p:txBody>
      </p:sp>
      <p:sp>
        <p:nvSpPr>
          <p:cNvPr id="15" name="Diamond 14">
            <a:extLst>
              <a:ext uri="{FF2B5EF4-FFF2-40B4-BE49-F238E27FC236}">
                <a16:creationId xmlns:a16="http://schemas.microsoft.com/office/drawing/2014/main" id="{A1BB51DF-4048-904A-C241-F4C291CAE857}"/>
              </a:ext>
            </a:extLst>
          </p:cNvPr>
          <p:cNvSpPr/>
          <p:nvPr/>
        </p:nvSpPr>
        <p:spPr>
          <a:xfrm>
            <a:off x="920503" y="3768695"/>
            <a:ext cx="1077660" cy="2055569"/>
          </a:xfrm>
          <a:prstGeom prst="diamond">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b="1">
              <a:latin typeface="Times New Roman" pitchFamily="18" charset="0"/>
              <a:cs typeface="Times New Roman" pitchFamily="18" charset="0"/>
            </a:endParaRPr>
          </a:p>
        </p:txBody>
      </p:sp>
      <p:sp>
        <p:nvSpPr>
          <p:cNvPr id="17" name="Rectangle 16">
            <a:extLst>
              <a:ext uri="{FF2B5EF4-FFF2-40B4-BE49-F238E27FC236}">
                <a16:creationId xmlns:a16="http://schemas.microsoft.com/office/drawing/2014/main" id="{A1231A00-EC03-8EA4-BFE8-7A5079DFD10E}"/>
              </a:ext>
            </a:extLst>
          </p:cNvPr>
          <p:cNvSpPr/>
          <p:nvPr/>
        </p:nvSpPr>
        <p:spPr>
          <a:xfrm>
            <a:off x="1667201" y="1284473"/>
            <a:ext cx="8481567" cy="1292662"/>
          </a:xfrm>
          <a:prstGeom prst="rect">
            <a:avLst/>
          </a:prstGeom>
        </p:spPr>
        <p:txBody>
          <a:bodyPr wrap="square">
            <a:spAutoFit/>
          </a:bodyPr>
          <a:lstStyle/>
          <a:p>
            <a:pPr algn="just"/>
            <a:r>
              <a:rPr lang="vi-VN" sz="2600" b="1">
                <a:solidFill>
                  <a:srgbClr val="002060"/>
                </a:solidFill>
                <a:latin typeface="Times New Roman" pitchFamily="18" charset="0"/>
                <a:cs typeface="Times New Roman" pitchFamily="18" charset="0"/>
              </a:rPr>
              <a:t>Việc xác định mục tiêu và lập kế hoạch phát triển tài chính cho bản thân là vô cùng quan trọng để mỗi cá nhân chủ động trong việc phát triển tài chính cá nhân.</a:t>
            </a:r>
          </a:p>
        </p:txBody>
      </p:sp>
    </p:spTree>
    <p:extLst>
      <p:ext uri="{BB962C8B-B14F-4D97-AF65-F5344CB8AC3E}">
        <p14:creationId xmlns:p14="http://schemas.microsoft.com/office/powerpoint/2010/main" val="1777515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barn(inVertical)">
                                      <p:cBhvr>
                                        <p:cTn id="21" dur="500"/>
                                        <p:tgtEl>
                                          <p:spTgt spid="14"/>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barn(inVertical)">
                                      <p:cBhvr>
                                        <p:cTn id="2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3" grpId="0" animBg="1"/>
      <p:bldP spid="14" grpId="0"/>
      <p:bldP spid="15" grpId="0" animBg="1"/>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VÒNG QUAY MAY MẮN&amp;quot;&quot;/&gt;&lt;property id=&quot;20307&quot; value=&quot;270&quot;/&gt;&lt;/object&gt;&lt;object type=&quot;3&quot; unique_id=&quot;10004&quot;&gt;&lt;property id=&quot;20148&quot; value=&quot;5&quot;/&gt;&lt;property id=&quot;20300&quot; value=&quot;Slide 2&quot;/&gt;&lt;property id=&quot;20307&quot; value=&quot;269&quot;/&gt;&lt;/object&gt;&lt;object type=&quot;3&quot; unique_id=&quot;10005&quot;&gt;&lt;property id=&quot;20148&quot; value=&quot;5&quot;/&gt;&lt;property id=&quot;20300&quot; value=&quot;Slide 3&quot;/&gt;&lt;property id=&quot;20307&quot; value=&quot;273&quot;/&gt;&lt;/object&gt;&lt;object type=&quot;3&quot; unique_id=&quot;10006&quot;&gt;&lt;property id=&quot;20148&quot; value=&quot;5&quot;/&gt;&lt;property id=&quot;20300&quot; value=&quot;Slide 4&quot;/&gt;&lt;property id=&quot;20307&quot; value=&quot;274&quot;/&gt;&lt;/object&gt;&lt;object type=&quot;3&quot; unique_id=&quot;10007&quot;&gt;&lt;property id=&quot;20148&quot; value=&quot;5&quot;/&gt;&lt;property id=&quot;20300&quot; value=&quot;Slide 5&quot;/&gt;&lt;property id=&quot;20307&quot; value=&quot;278&quot;/&gt;&lt;/object&gt;&lt;object type=&quot;3&quot; unique_id=&quot;10008&quot;&gt;&lt;property id=&quot;20148&quot; value=&quot;5&quot;/&gt;&lt;property id=&quot;20300&quot; value=&quot;Slide 6&quot;/&gt;&lt;property id=&quot;20307&quot; value=&quot;275&quot;/&gt;&lt;/object&gt;&lt;object type=&quot;3&quot; unique_id=&quot;10009&quot;&gt;&lt;property id=&quot;20148&quot; value=&quot;5&quot;/&gt;&lt;property id=&quot;20300&quot; value=&quot;Slide 7&quot;/&gt;&lt;property id=&quot;20307&quot; value=&quot;277&quot;/&gt;&lt;/object&gt;&lt;object type=&quot;3&quot; unique_id=&quot;10010&quot;&gt;&lt;property id=&quot;20148&quot; value=&quot;5&quot;/&gt;&lt;property id=&quot;20300&quot; value=&quot;Slide 8&quot;/&gt;&lt;property id=&quot;20307&quot; value=&quot;276&quot;/&gt;&lt;/object&gt;&lt;object type=&quot;3&quot; unique_id=&quot;10011&quot;&gt;&lt;property id=&quot;20148&quot; value=&quot;5&quot;/&gt;&lt;property id=&quot;20300&quot; value=&quot;Slide 9&quot;/&gt;&lt;property id=&quot;20307&quot; value=&quot;279&quot;/&gt;&lt;/object&gt;&lt;object type=&quot;3&quot; unique_id=&quot;10012&quot;&gt;&lt;property id=&quot;20148&quot; value=&quot;5&quot;/&gt;&lt;property id=&quot;20300&quot; value=&quot;Slide 10&quot;/&gt;&lt;property id=&quot;20307&quot; value=&quot;280&quot;/&gt;&lt;/object&gt;&lt;object type=&quot;3&quot; unique_id=&quot;10013&quot;&gt;&lt;property id=&quot;20148&quot; value=&quot;5&quot;/&gt;&lt;property id=&quot;20300&quot; value=&quot;Slide 11&quot;/&gt;&lt;property id=&quot;20307&quot; value=&quot;281&quot;/&gt;&lt;/object&gt;&lt;/object&gt;&lt;object type=&quot;8&quot; unique_id=&quot;10028&quot;&gt;&lt;/object&gt;&lt;/object&gt;&lt;/database&gt;"/>
  <p:tag name="SECTOMILLISECCONVERTED" val="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eative Gradient ">
  <a:themeElements>
    <a:clrScheme name="Japan 1">
      <a:dk1>
        <a:srgbClr val="000000"/>
      </a:dk1>
      <a:lt1>
        <a:srgbClr val="FFFFFF"/>
      </a:lt1>
      <a:dk2>
        <a:srgbClr val="073A4B"/>
      </a:dk2>
      <a:lt2>
        <a:srgbClr val="E7E6E6"/>
      </a:lt2>
      <a:accent1>
        <a:srgbClr val="EE476E"/>
      </a:accent1>
      <a:accent2>
        <a:srgbClr val="E3B95A"/>
      </a:accent2>
      <a:accent3>
        <a:srgbClr val="07D69F"/>
      </a:accent3>
      <a:accent4>
        <a:srgbClr val="118AB1"/>
      </a:accent4>
      <a:accent5>
        <a:srgbClr val="073A4B"/>
      </a:accent5>
      <a:accent6>
        <a:srgbClr val="E7ECF2"/>
      </a:accent6>
      <a:hlink>
        <a:srgbClr val="E7456B"/>
      </a:hlink>
      <a:folHlink>
        <a:srgbClr val="F0C55F"/>
      </a:folHlink>
    </a:clrScheme>
    <a:fontScheme name="Japanese Template">
      <a:majorFont>
        <a:latin typeface="Meiryo UI"/>
        <a:ea typeface=""/>
        <a:cs typeface=""/>
      </a:majorFont>
      <a:minorFont>
        <a:latin typeface="Meiryo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38100">
          <a:solidFill>
            <a:schemeClr val="accent5">
              <a:lumMod val="75000"/>
              <a:lumOff val="25000"/>
            </a:schemeClr>
          </a:solid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2" id="{1ED9C639-84DE-47D6-9311-DE22D096325C}" vid="{8897FD28-C2C5-4A9F-A28F-BC63F57A39B0}"/>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6173</TotalTime>
  <Words>1127</Words>
  <Application>Microsoft Office PowerPoint</Application>
  <PresentationFormat>Màn hình rộng</PresentationFormat>
  <Paragraphs>68</Paragraphs>
  <Slides>17</Slides>
  <Notes>0</Notes>
  <HiddenSlides>0</HiddenSlides>
  <MMClips>0</MMClips>
  <ScaleCrop>false</ScaleCrop>
  <HeadingPairs>
    <vt:vector size="6" baseType="variant">
      <vt:variant>
        <vt:lpstr>Phông được Dùng</vt:lpstr>
      </vt:variant>
      <vt:variant>
        <vt:i4>9</vt:i4>
      </vt:variant>
      <vt:variant>
        <vt:lpstr>Chủ đề</vt:lpstr>
      </vt:variant>
      <vt:variant>
        <vt:i4>2</vt:i4>
      </vt:variant>
      <vt:variant>
        <vt:lpstr>Tiêu đề Bản chiếu</vt:lpstr>
      </vt:variant>
      <vt:variant>
        <vt:i4>17</vt:i4>
      </vt:variant>
    </vt:vector>
  </HeadingPairs>
  <TitlesOfParts>
    <vt:vector size="28" baseType="lpstr">
      <vt:lpstr>Calibri</vt:lpstr>
      <vt:lpstr>Meiryo UI</vt:lpstr>
      <vt:lpstr>Times New Roman</vt:lpstr>
      <vt:lpstr>Arial Narrow</vt:lpstr>
      <vt:lpstr>Wingdings</vt:lpstr>
      <vt:lpstr>Calibri Light</vt:lpstr>
      <vt:lpstr>Cambria</vt:lpstr>
      <vt:lpstr>Arial</vt:lpstr>
      <vt:lpstr>Book Antiqua</vt:lpstr>
      <vt:lpstr>1_Office Theme</vt:lpstr>
      <vt:lpstr>Creative Gradient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vvxel</dc:creator>
  <cp:lastModifiedBy>Tuyến Võ</cp:lastModifiedBy>
  <cp:revision>354</cp:revision>
  <dcterms:created xsi:type="dcterms:W3CDTF">2018-05-10T00:06:18Z</dcterms:created>
  <dcterms:modified xsi:type="dcterms:W3CDTF">2024-10-31T12:25:34Z</dcterms:modified>
</cp:coreProperties>
</file>