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24" r:id="rId2"/>
    <p:sldId id="525" r:id="rId3"/>
    <p:sldId id="526" r:id="rId4"/>
    <p:sldId id="527" r:id="rId5"/>
    <p:sldId id="528" r:id="rId6"/>
    <p:sldId id="529" r:id="rId7"/>
    <p:sldId id="530" r:id="rId8"/>
    <p:sldId id="531" r:id="rId9"/>
    <p:sldId id="533" r:id="rId10"/>
    <p:sldId id="532" r:id="rId11"/>
    <p:sldId id="490" r:id="rId12"/>
    <p:sldId id="297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48D"/>
    <a:srgbClr val="478E7E"/>
    <a:srgbClr val="4A6767"/>
    <a:srgbClr val="B9ECEF"/>
    <a:srgbClr val="6B6946"/>
    <a:srgbClr val="F8FDFF"/>
    <a:srgbClr val="3FAC95"/>
    <a:srgbClr val="61AD61"/>
    <a:srgbClr val="EDFFFF"/>
    <a:srgbClr val="D81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50"/>
  </p:normalViewPr>
  <p:slideViewPr>
    <p:cSldViewPr snapToGrid="0">
      <p:cViewPr varScale="1">
        <p:scale>
          <a:sx n="93" d="100"/>
          <a:sy n="93" d="100"/>
        </p:scale>
        <p:origin x="216" y="688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331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6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LÀM 5 PHIẾU THĂM. CHIA LỚP THÀNH 5 NHÓM BỐC THĂM ĐỂ XỬ LÍ TÌNH HUỐNG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3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CHIA LỚP THÀNH 3 NHÓM TƯƠNG ỨNG VỚI 3 TÌNH HUỐNG TRÊN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77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IN PHIẾU HỌC TẬP VÀ PHÁT CHO HỌC SINH LÀM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27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67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CHO HS LÀM CÔNG TÁC CHUẨN BỊ CHO DIỄN ĐÀN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51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TỔ CHỨC DIỄN ĐÀN 1 TIẾT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35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72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56">
            <a:extLst>
              <a:ext uri="{FF2B5EF4-FFF2-40B4-BE49-F238E27FC236}">
                <a16:creationId xmlns:a16="http://schemas.microsoft.com/office/drawing/2014/main" id="{421F7F2F-1FBF-2AAC-43D8-6AA6FC7DE7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57">
              <a:extLst>
                <a:ext uri="{FF2B5EF4-FFF2-40B4-BE49-F238E27FC236}">
                  <a16:creationId xmlns:a16="http://schemas.microsoft.com/office/drawing/2014/main" id="{F5D39D8B-3554-E77E-7C06-643D04264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9" name="组合 58">
              <a:extLst>
                <a:ext uri="{FF2B5EF4-FFF2-40B4-BE49-F238E27FC236}">
                  <a16:creationId xmlns:a16="http://schemas.microsoft.com/office/drawing/2014/main" id="{026C6F36-45DF-28E8-2790-3AD56F8835F4}"/>
                </a:ext>
              </a:extLst>
            </p:cNvPr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10" name="矩形 61">
                <a:extLst>
                  <a:ext uri="{FF2B5EF4-FFF2-40B4-BE49-F238E27FC236}">
                    <a16:creationId xmlns:a16="http://schemas.microsoft.com/office/drawing/2014/main" id="{9D7644DC-A99D-456D-C34C-7857CB4E9D84}"/>
                  </a:ext>
                </a:extLst>
              </p:cNvPr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11" name="直接连接符 60">
                <a:extLst>
                  <a:ext uri="{FF2B5EF4-FFF2-40B4-BE49-F238E27FC236}">
                    <a16:creationId xmlns:a16="http://schemas.microsoft.com/office/drawing/2014/main" id="{5CEBC84D-D8CC-E2A3-17BC-D797B9CFD769}"/>
                  </a:ext>
                </a:extLst>
              </p:cNvPr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3917091" y="778332"/>
            <a:ext cx="49056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4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HDTN 10 CTST 1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706129" y="1850703"/>
            <a:ext cx="7327557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vi-VN" altLang="zh-CN" sz="48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THỂ HIỆN </a:t>
            </a:r>
          </a:p>
          <a:p>
            <a:pPr algn="ctr">
              <a:spcBef>
                <a:spcPct val="20000"/>
              </a:spcBef>
            </a:pPr>
            <a:r>
              <a:rPr lang="vi-VN" altLang="zh-CN" sz="48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PHẨM CHẤT TỐT ĐẸP CỦA NGƯỜI HỌC SINH</a:t>
            </a:r>
            <a:endParaRPr lang="zh-CN" altLang="en-US" sz="4800" dirty="0">
              <a:solidFill>
                <a:srgbClr val="478E7E"/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FAA99D-F8D9-3AA8-EF44-09292A39B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72" y="643467"/>
            <a:ext cx="440114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7796"/>
      </p:ext>
    </p:extLst>
  </p:cSld>
  <p:clrMapOvr>
    <a:masterClrMapping/>
  </p:clrMapOvr>
  <p:transition spd="slow" advClick="0" advTm="1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"/>
          <p:cNvGrpSpPr/>
          <p:nvPr/>
        </p:nvGrpSpPr>
        <p:grpSpPr>
          <a:xfrm>
            <a:off x="4212330" y="1878913"/>
            <a:ext cx="3818141" cy="2357594"/>
            <a:chOff x="4186930" y="2722707"/>
            <a:chExt cx="3818141" cy="2357594"/>
          </a:xfrm>
          <a:solidFill>
            <a:srgbClr val="478E7E"/>
          </a:solidFill>
        </p:grpSpPr>
        <p:grpSp>
          <p:nvGrpSpPr>
            <p:cNvPr id="8" name="组合 4"/>
            <p:cNvGrpSpPr/>
            <p:nvPr/>
          </p:nvGrpSpPr>
          <p:grpSpPr>
            <a:xfrm>
              <a:off x="5340370" y="2722707"/>
              <a:ext cx="1515797" cy="2357594"/>
              <a:chOff x="5428820" y="2860384"/>
              <a:chExt cx="398987" cy="620565"/>
            </a:xfrm>
            <a:grpFill/>
          </p:grpSpPr>
          <p:sp>
            <p:nvSpPr>
              <p:cNvPr id="32" name="Oval 18"/>
              <p:cNvSpPr>
                <a:spLocks noChangeArrowheads="1"/>
              </p:cNvSpPr>
              <p:nvPr/>
            </p:nvSpPr>
            <p:spPr bwMode="auto">
              <a:xfrm>
                <a:off x="5504643" y="2860384"/>
                <a:ext cx="247343" cy="24807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33" name="Freeform 19"/>
              <p:cNvSpPr/>
              <p:nvPr/>
            </p:nvSpPr>
            <p:spPr bwMode="auto">
              <a:xfrm>
                <a:off x="5428820" y="3128338"/>
                <a:ext cx="398987" cy="352611"/>
              </a:xfrm>
              <a:custGeom>
                <a:avLst/>
                <a:gdLst>
                  <a:gd name="T0" fmla="*/ 201 w 301"/>
                  <a:gd name="T1" fmla="*/ 0 h 266"/>
                  <a:gd name="T2" fmla="*/ 151 w 301"/>
                  <a:gd name="T3" fmla="*/ 67 h 266"/>
                  <a:gd name="T4" fmla="*/ 101 w 301"/>
                  <a:gd name="T5" fmla="*/ 0 h 266"/>
                  <a:gd name="T6" fmla="*/ 0 w 301"/>
                  <a:gd name="T7" fmla="*/ 144 h 266"/>
                  <a:gd name="T8" fmla="*/ 0 w 301"/>
                  <a:gd name="T9" fmla="*/ 235 h 266"/>
                  <a:gd name="T10" fmla="*/ 0 w 301"/>
                  <a:gd name="T11" fmla="*/ 235 h 266"/>
                  <a:gd name="T12" fmla="*/ 151 w 301"/>
                  <a:gd name="T13" fmla="*/ 266 h 266"/>
                  <a:gd name="T14" fmla="*/ 301 w 301"/>
                  <a:gd name="T15" fmla="*/ 235 h 266"/>
                  <a:gd name="T16" fmla="*/ 301 w 301"/>
                  <a:gd name="T17" fmla="*/ 235 h 266"/>
                  <a:gd name="T18" fmla="*/ 301 w 301"/>
                  <a:gd name="T19" fmla="*/ 144 h 266"/>
                  <a:gd name="T20" fmla="*/ 201 w 301"/>
                  <a:gd name="T2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266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34" name="Freeform 20"/>
              <p:cNvSpPr/>
              <p:nvPr/>
            </p:nvSpPr>
            <p:spPr bwMode="auto">
              <a:xfrm>
                <a:off x="5609174" y="3116560"/>
                <a:ext cx="39752" cy="23556"/>
              </a:xfrm>
              <a:custGeom>
                <a:avLst/>
                <a:gdLst>
                  <a:gd name="T0" fmla="*/ 30 w 30"/>
                  <a:gd name="T1" fmla="*/ 1 h 18"/>
                  <a:gd name="T2" fmla="*/ 15 w 30"/>
                  <a:gd name="T3" fmla="*/ 0 h 18"/>
                  <a:gd name="T4" fmla="*/ 1 w 30"/>
                  <a:gd name="T5" fmla="*/ 1 h 18"/>
                  <a:gd name="T6" fmla="*/ 7 w 30"/>
                  <a:gd name="T7" fmla="*/ 18 h 18"/>
                  <a:gd name="T8" fmla="*/ 24 w 30"/>
                  <a:gd name="T9" fmla="*/ 18 h 18"/>
                  <a:gd name="T10" fmla="*/ 30 w 30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35" name="Freeform 21"/>
              <p:cNvSpPr/>
              <p:nvPr/>
            </p:nvSpPr>
            <p:spPr bwMode="auto">
              <a:xfrm>
                <a:off x="5606230" y="3143798"/>
                <a:ext cx="44168" cy="60363"/>
              </a:xfrm>
              <a:custGeom>
                <a:avLst/>
                <a:gdLst>
                  <a:gd name="T0" fmla="*/ 15 w 60"/>
                  <a:gd name="T1" fmla="*/ 0 h 82"/>
                  <a:gd name="T2" fmla="*/ 47 w 60"/>
                  <a:gd name="T3" fmla="*/ 0 h 82"/>
                  <a:gd name="T4" fmla="*/ 60 w 60"/>
                  <a:gd name="T5" fmla="*/ 47 h 82"/>
                  <a:gd name="T6" fmla="*/ 31 w 60"/>
                  <a:gd name="T7" fmla="*/ 82 h 82"/>
                  <a:gd name="T8" fmla="*/ 0 w 60"/>
                  <a:gd name="T9" fmla="*/ 47 h 82"/>
                  <a:gd name="T10" fmla="*/ 15 w 60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82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</p:grpSp>
        <p:grpSp>
          <p:nvGrpSpPr>
            <p:cNvPr id="9" name="组合 5"/>
            <p:cNvGrpSpPr/>
            <p:nvPr/>
          </p:nvGrpSpPr>
          <p:grpSpPr>
            <a:xfrm>
              <a:off x="4697134" y="3075086"/>
              <a:ext cx="920107" cy="1767498"/>
              <a:chOff x="4227178" y="2344249"/>
              <a:chExt cx="920107" cy="1767498"/>
            </a:xfrm>
            <a:grpFill/>
          </p:grpSpPr>
          <p:sp>
            <p:nvSpPr>
              <p:cNvPr id="28" name="Freeform 22"/>
              <p:cNvSpPr/>
              <p:nvPr/>
            </p:nvSpPr>
            <p:spPr bwMode="auto">
              <a:xfrm>
                <a:off x="4730580" y="3155286"/>
                <a:ext cx="125849" cy="170599"/>
              </a:xfrm>
              <a:custGeom>
                <a:avLst/>
                <a:gdLst>
                  <a:gd name="T0" fmla="*/ 23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3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29" name="Freeform 23"/>
              <p:cNvSpPr/>
              <p:nvPr/>
            </p:nvSpPr>
            <p:spPr bwMode="auto">
              <a:xfrm>
                <a:off x="4227178" y="3110537"/>
                <a:ext cx="819427" cy="1001210"/>
              </a:xfrm>
              <a:custGeom>
                <a:avLst/>
                <a:gdLst>
                  <a:gd name="T0" fmla="*/ 150 w 163"/>
                  <a:gd name="T1" fmla="*/ 0 h 199"/>
                  <a:gd name="T2" fmla="*/ 113 w 163"/>
                  <a:gd name="T3" fmla="*/ 50 h 199"/>
                  <a:gd name="T4" fmla="*/ 75 w 163"/>
                  <a:gd name="T5" fmla="*/ 0 h 199"/>
                  <a:gd name="T6" fmla="*/ 0 w 163"/>
                  <a:gd name="T7" fmla="*/ 108 h 199"/>
                  <a:gd name="T8" fmla="*/ 0 w 163"/>
                  <a:gd name="T9" fmla="*/ 176 h 199"/>
                  <a:gd name="T10" fmla="*/ 0 w 163"/>
                  <a:gd name="T11" fmla="*/ 176 h 199"/>
                  <a:gd name="T12" fmla="*/ 113 w 163"/>
                  <a:gd name="T13" fmla="*/ 199 h 199"/>
                  <a:gd name="T14" fmla="*/ 114 w 163"/>
                  <a:gd name="T15" fmla="*/ 199 h 199"/>
                  <a:gd name="T16" fmla="*/ 114 w 163"/>
                  <a:gd name="T17" fmla="*/ 124 h 199"/>
                  <a:gd name="T18" fmla="*/ 163 w 163"/>
                  <a:gd name="T19" fmla="*/ 6 h 199"/>
                  <a:gd name="T20" fmla="*/ 150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30" name="Freeform 24"/>
              <p:cNvSpPr/>
              <p:nvPr/>
            </p:nvSpPr>
            <p:spPr bwMode="auto">
              <a:xfrm>
                <a:off x="4741768" y="3074183"/>
                <a:ext cx="109073" cy="72715"/>
              </a:xfrm>
              <a:custGeom>
                <a:avLst/>
                <a:gdLst>
                  <a:gd name="T0" fmla="*/ 18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8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4439727" y="2344249"/>
                <a:ext cx="707558" cy="7103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</p:grpSp>
        <p:grpSp>
          <p:nvGrpSpPr>
            <p:cNvPr id="10" name="组合 6"/>
            <p:cNvGrpSpPr/>
            <p:nvPr/>
          </p:nvGrpSpPr>
          <p:grpSpPr>
            <a:xfrm>
              <a:off x="6579299" y="3075086"/>
              <a:ext cx="920107" cy="1767498"/>
              <a:chOff x="6109343" y="2344249"/>
              <a:chExt cx="920107" cy="1767498"/>
            </a:xfrm>
            <a:grpFill/>
          </p:grpSpPr>
          <p:sp>
            <p:nvSpPr>
              <p:cNvPr id="24" name="Freeform 26"/>
              <p:cNvSpPr/>
              <p:nvPr/>
            </p:nvSpPr>
            <p:spPr bwMode="auto">
              <a:xfrm>
                <a:off x="6411384" y="3074183"/>
                <a:ext cx="109073" cy="72715"/>
              </a:xfrm>
              <a:custGeom>
                <a:avLst/>
                <a:gdLst>
                  <a:gd name="T0" fmla="*/ 17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7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6400195" y="3155286"/>
                <a:ext cx="125849" cy="170599"/>
              </a:xfrm>
              <a:custGeom>
                <a:avLst/>
                <a:gdLst>
                  <a:gd name="T0" fmla="*/ 24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4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26" name="Oval 28"/>
              <p:cNvSpPr>
                <a:spLocks noChangeArrowheads="1"/>
              </p:cNvSpPr>
              <p:nvPr/>
            </p:nvSpPr>
            <p:spPr bwMode="auto">
              <a:xfrm>
                <a:off x="6109343" y="2344249"/>
                <a:ext cx="710355" cy="7103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6210023" y="3110537"/>
                <a:ext cx="819427" cy="1001210"/>
              </a:xfrm>
              <a:custGeom>
                <a:avLst/>
                <a:gdLst>
                  <a:gd name="T0" fmla="*/ 88 w 163"/>
                  <a:gd name="T1" fmla="*/ 0 h 199"/>
                  <a:gd name="T2" fmla="*/ 51 w 163"/>
                  <a:gd name="T3" fmla="*/ 50 h 199"/>
                  <a:gd name="T4" fmla="*/ 13 w 163"/>
                  <a:gd name="T5" fmla="*/ 0 h 199"/>
                  <a:gd name="T6" fmla="*/ 0 w 163"/>
                  <a:gd name="T7" fmla="*/ 6 h 199"/>
                  <a:gd name="T8" fmla="*/ 49 w 163"/>
                  <a:gd name="T9" fmla="*/ 124 h 199"/>
                  <a:gd name="T10" fmla="*/ 49 w 163"/>
                  <a:gd name="T11" fmla="*/ 199 h 199"/>
                  <a:gd name="T12" fmla="*/ 51 w 163"/>
                  <a:gd name="T13" fmla="*/ 199 h 199"/>
                  <a:gd name="T14" fmla="*/ 163 w 163"/>
                  <a:gd name="T15" fmla="*/ 176 h 199"/>
                  <a:gd name="T16" fmla="*/ 163 w 163"/>
                  <a:gd name="T17" fmla="*/ 176 h 199"/>
                  <a:gd name="T18" fmla="*/ 163 w 163"/>
                  <a:gd name="T19" fmla="*/ 108 h 199"/>
                  <a:gd name="T20" fmla="*/ 88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</p:grpSp>
        <p:grpSp>
          <p:nvGrpSpPr>
            <p:cNvPr id="11" name="组合 7"/>
            <p:cNvGrpSpPr/>
            <p:nvPr/>
          </p:nvGrpSpPr>
          <p:grpSpPr>
            <a:xfrm>
              <a:off x="7305038" y="3313565"/>
              <a:ext cx="700033" cy="1344742"/>
              <a:chOff x="6109343" y="2344249"/>
              <a:chExt cx="920107" cy="1767498"/>
            </a:xfrm>
            <a:grpFill/>
          </p:grpSpPr>
          <p:sp>
            <p:nvSpPr>
              <p:cNvPr id="20" name="Freeform 26"/>
              <p:cNvSpPr/>
              <p:nvPr/>
            </p:nvSpPr>
            <p:spPr bwMode="auto">
              <a:xfrm>
                <a:off x="6411384" y="3074183"/>
                <a:ext cx="109073" cy="72715"/>
              </a:xfrm>
              <a:custGeom>
                <a:avLst/>
                <a:gdLst>
                  <a:gd name="T0" fmla="*/ 17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7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21" name="Freeform 27"/>
              <p:cNvSpPr/>
              <p:nvPr/>
            </p:nvSpPr>
            <p:spPr bwMode="auto">
              <a:xfrm>
                <a:off x="6400195" y="3155286"/>
                <a:ext cx="125849" cy="170599"/>
              </a:xfrm>
              <a:custGeom>
                <a:avLst/>
                <a:gdLst>
                  <a:gd name="T0" fmla="*/ 24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4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22" name="Oval 28"/>
              <p:cNvSpPr>
                <a:spLocks noChangeArrowheads="1"/>
              </p:cNvSpPr>
              <p:nvPr/>
            </p:nvSpPr>
            <p:spPr bwMode="auto">
              <a:xfrm>
                <a:off x="6109343" y="2344249"/>
                <a:ext cx="710355" cy="7103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23" name="Freeform 29"/>
              <p:cNvSpPr/>
              <p:nvPr/>
            </p:nvSpPr>
            <p:spPr bwMode="auto">
              <a:xfrm>
                <a:off x="6210023" y="3110537"/>
                <a:ext cx="819427" cy="1001210"/>
              </a:xfrm>
              <a:custGeom>
                <a:avLst/>
                <a:gdLst>
                  <a:gd name="T0" fmla="*/ 88 w 163"/>
                  <a:gd name="T1" fmla="*/ 0 h 199"/>
                  <a:gd name="T2" fmla="*/ 51 w 163"/>
                  <a:gd name="T3" fmla="*/ 50 h 199"/>
                  <a:gd name="T4" fmla="*/ 13 w 163"/>
                  <a:gd name="T5" fmla="*/ 0 h 199"/>
                  <a:gd name="T6" fmla="*/ 0 w 163"/>
                  <a:gd name="T7" fmla="*/ 6 h 199"/>
                  <a:gd name="T8" fmla="*/ 49 w 163"/>
                  <a:gd name="T9" fmla="*/ 124 h 199"/>
                  <a:gd name="T10" fmla="*/ 49 w 163"/>
                  <a:gd name="T11" fmla="*/ 199 h 199"/>
                  <a:gd name="T12" fmla="*/ 51 w 163"/>
                  <a:gd name="T13" fmla="*/ 199 h 199"/>
                  <a:gd name="T14" fmla="*/ 163 w 163"/>
                  <a:gd name="T15" fmla="*/ 176 h 199"/>
                  <a:gd name="T16" fmla="*/ 163 w 163"/>
                  <a:gd name="T17" fmla="*/ 176 h 199"/>
                  <a:gd name="T18" fmla="*/ 163 w 163"/>
                  <a:gd name="T19" fmla="*/ 108 h 199"/>
                  <a:gd name="T20" fmla="*/ 88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</p:grpSp>
        <p:grpSp>
          <p:nvGrpSpPr>
            <p:cNvPr id="14" name="组合 8"/>
            <p:cNvGrpSpPr/>
            <p:nvPr/>
          </p:nvGrpSpPr>
          <p:grpSpPr>
            <a:xfrm flipH="1">
              <a:off x="4186930" y="3313565"/>
              <a:ext cx="700033" cy="1344742"/>
              <a:chOff x="6109343" y="2344249"/>
              <a:chExt cx="920107" cy="1767498"/>
            </a:xfrm>
            <a:grpFill/>
          </p:grpSpPr>
          <p:sp>
            <p:nvSpPr>
              <p:cNvPr id="15" name="Freeform 26"/>
              <p:cNvSpPr/>
              <p:nvPr/>
            </p:nvSpPr>
            <p:spPr bwMode="auto">
              <a:xfrm>
                <a:off x="6411384" y="3074183"/>
                <a:ext cx="109073" cy="72715"/>
              </a:xfrm>
              <a:custGeom>
                <a:avLst/>
                <a:gdLst>
                  <a:gd name="T0" fmla="*/ 17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7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6400195" y="3155286"/>
                <a:ext cx="125849" cy="170599"/>
              </a:xfrm>
              <a:custGeom>
                <a:avLst/>
                <a:gdLst>
                  <a:gd name="T0" fmla="*/ 24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4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6109343" y="2344249"/>
                <a:ext cx="710355" cy="7103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19" name="Freeform 29"/>
              <p:cNvSpPr/>
              <p:nvPr/>
            </p:nvSpPr>
            <p:spPr bwMode="auto">
              <a:xfrm>
                <a:off x="6210023" y="3110537"/>
                <a:ext cx="819427" cy="1001210"/>
              </a:xfrm>
              <a:custGeom>
                <a:avLst/>
                <a:gdLst>
                  <a:gd name="T0" fmla="*/ 88 w 163"/>
                  <a:gd name="T1" fmla="*/ 0 h 199"/>
                  <a:gd name="T2" fmla="*/ 51 w 163"/>
                  <a:gd name="T3" fmla="*/ 50 h 199"/>
                  <a:gd name="T4" fmla="*/ 13 w 163"/>
                  <a:gd name="T5" fmla="*/ 0 h 199"/>
                  <a:gd name="T6" fmla="*/ 0 w 163"/>
                  <a:gd name="T7" fmla="*/ 6 h 199"/>
                  <a:gd name="T8" fmla="*/ 49 w 163"/>
                  <a:gd name="T9" fmla="*/ 124 h 199"/>
                  <a:gd name="T10" fmla="*/ 49 w 163"/>
                  <a:gd name="T11" fmla="*/ 199 h 199"/>
                  <a:gd name="T12" fmla="*/ 51 w 163"/>
                  <a:gd name="T13" fmla="*/ 199 h 199"/>
                  <a:gd name="T14" fmla="*/ 163 w 163"/>
                  <a:gd name="T15" fmla="*/ 176 h 199"/>
                  <a:gd name="T16" fmla="*/ 163 w 163"/>
                  <a:gd name="T17" fmla="*/ 176 h 199"/>
                  <a:gd name="T18" fmla="*/ 163 w 163"/>
                  <a:gd name="T19" fmla="*/ 108 h 199"/>
                  <a:gd name="T20" fmla="*/ 88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</p:grpSp>
      </p:grpSp>
      <p:grpSp>
        <p:nvGrpSpPr>
          <p:cNvPr id="40" name="组合 33"/>
          <p:cNvGrpSpPr/>
          <p:nvPr/>
        </p:nvGrpSpPr>
        <p:grpSpPr>
          <a:xfrm>
            <a:off x="9357995" y="2213610"/>
            <a:ext cx="730885" cy="795655"/>
            <a:chOff x="4504840" y="657389"/>
            <a:chExt cx="500063" cy="544514"/>
          </a:xfrm>
          <a:solidFill>
            <a:srgbClr val="478E7E"/>
          </a:solidFill>
        </p:grpSpPr>
        <p:sp>
          <p:nvSpPr>
            <p:cNvPr id="41" name="Freeform 15"/>
            <p:cNvSpPr/>
            <p:nvPr/>
          </p:nvSpPr>
          <p:spPr bwMode="auto">
            <a:xfrm>
              <a:off x="4635015" y="657389"/>
              <a:ext cx="349250" cy="257175"/>
            </a:xfrm>
            <a:custGeom>
              <a:avLst/>
              <a:gdLst>
                <a:gd name="T0" fmla="*/ 42 w 115"/>
                <a:gd name="T1" fmla="*/ 85 h 85"/>
                <a:gd name="T2" fmla="*/ 0 w 115"/>
                <a:gd name="T3" fmla="*/ 21 h 85"/>
                <a:gd name="T4" fmla="*/ 98 w 115"/>
                <a:gd name="T5" fmla="*/ 33 h 85"/>
                <a:gd name="T6" fmla="*/ 115 w 115"/>
                <a:gd name="T7" fmla="*/ 61 h 85"/>
                <a:gd name="T8" fmla="*/ 42 w 115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5">
                  <a:moveTo>
                    <a:pt x="42" y="85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1" y="0"/>
                    <a:pt x="72" y="5"/>
                    <a:pt x="98" y="33"/>
                  </a:cubicBezTo>
                  <a:cubicBezTo>
                    <a:pt x="105" y="40"/>
                    <a:pt x="111" y="50"/>
                    <a:pt x="115" y="61"/>
                  </a:cubicBezTo>
                  <a:lnTo>
                    <a:pt x="42" y="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4504840" y="708191"/>
              <a:ext cx="215900" cy="193675"/>
            </a:xfrm>
            <a:custGeom>
              <a:avLst/>
              <a:gdLst>
                <a:gd name="T0" fmla="*/ 71 w 71"/>
                <a:gd name="T1" fmla="*/ 64 h 64"/>
                <a:gd name="T2" fmla="*/ 0 w 71"/>
                <a:gd name="T3" fmla="*/ 36 h 64"/>
                <a:gd name="T4" fmla="*/ 19 w 71"/>
                <a:gd name="T5" fmla="*/ 8 h 64"/>
                <a:gd name="T6" fmla="*/ 29 w 71"/>
                <a:gd name="T7" fmla="*/ 0 h 64"/>
                <a:gd name="T8" fmla="*/ 71 w 71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4">
                  <a:moveTo>
                    <a:pt x="71" y="64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4" y="25"/>
                    <a:pt x="11" y="16"/>
                    <a:pt x="19" y="8"/>
                  </a:cubicBezTo>
                  <a:cubicBezTo>
                    <a:pt x="22" y="5"/>
                    <a:pt x="25" y="2"/>
                    <a:pt x="29" y="0"/>
                  </a:cubicBezTo>
                  <a:lnTo>
                    <a:pt x="71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4508015" y="860590"/>
              <a:ext cx="496888" cy="341313"/>
            </a:xfrm>
            <a:custGeom>
              <a:avLst/>
              <a:gdLst>
                <a:gd name="T0" fmla="*/ 82 w 164"/>
                <a:gd name="T1" fmla="*/ 28 h 113"/>
                <a:gd name="T2" fmla="*/ 155 w 164"/>
                <a:gd name="T3" fmla="*/ 5 h 113"/>
                <a:gd name="T4" fmla="*/ 134 w 164"/>
                <a:gd name="T5" fmla="*/ 84 h 113"/>
                <a:gd name="T6" fmla="*/ 26 w 164"/>
                <a:gd name="T7" fmla="*/ 81 h 113"/>
                <a:gd name="T8" fmla="*/ 11 w 164"/>
                <a:gd name="T9" fmla="*/ 0 h 113"/>
                <a:gd name="T10" fmla="*/ 82 w 164"/>
                <a:gd name="T1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13">
                  <a:moveTo>
                    <a:pt x="82" y="28"/>
                  </a:moveTo>
                  <a:cubicBezTo>
                    <a:pt x="155" y="5"/>
                    <a:pt x="155" y="5"/>
                    <a:pt x="155" y="5"/>
                  </a:cubicBezTo>
                  <a:cubicBezTo>
                    <a:pt x="164" y="33"/>
                    <a:pt x="156" y="64"/>
                    <a:pt x="134" y="84"/>
                  </a:cubicBezTo>
                  <a:cubicBezTo>
                    <a:pt x="103" y="113"/>
                    <a:pt x="55" y="111"/>
                    <a:pt x="26" y="81"/>
                  </a:cubicBezTo>
                  <a:cubicBezTo>
                    <a:pt x="6" y="59"/>
                    <a:pt x="0" y="28"/>
                    <a:pt x="11" y="0"/>
                  </a:cubicBezTo>
                  <a:lnTo>
                    <a:pt x="82" y="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47" name="组合 40"/>
          <p:cNvGrpSpPr/>
          <p:nvPr/>
        </p:nvGrpSpPr>
        <p:grpSpPr>
          <a:xfrm>
            <a:off x="2164715" y="2331085"/>
            <a:ext cx="691515" cy="584835"/>
            <a:chOff x="7741798" y="513248"/>
            <a:chExt cx="473075" cy="400050"/>
          </a:xfrm>
          <a:solidFill>
            <a:srgbClr val="478E7E"/>
          </a:solidFill>
        </p:grpSpPr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7832286" y="695811"/>
              <a:ext cx="3651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7741798" y="513248"/>
              <a:ext cx="473075" cy="200025"/>
            </a:xfrm>
            <a:custGeom>
              <a:avLst/>
              <a:gdLst>
                <a:gd name="T0" fmla="*/ 114 w 156"/>
                <a:gd name="T1" fmla="*/ 24 h 66"/>
                <a:gd name="T2" fmla="*/ 114 w 156"/>
                <a:gd name="T3" fmla="*/ 23 h 66"/>
                <a:gd name="T4" fmla="*/ 114 w 156"/>
                <a:gd name="T5" fmla="*/ 18 h 66"/>
                <a:gd name="T6" fmla="*/ 96 w 156"/>
                <a:gd name="T7" fmla="*/ 0 h 66"/>
                <a:gd name="T8" fmla="*/ 60 w 156"/>
                <a:gd name="T9" fmla="*/ 0 h 66"/>
                <a:gd name="T10" fmla="*/ 42 w 156"/>
                <a:gd name="T11" fmla="*/ 18 h 66"/>
                <a:gd name="T12" fmla="*/ 42 w 156"/>
                <a:gd name="T13" fmla="*/ 24 h 66"/>
                <a:gd name="T14" fmla="*/ 0 w 156"/>
                <a:gd name="T15" fmla="*/ 24 h 66"/>
                <a:gd name="T16" fmla="*/ 0 w 156"/>
                <a:gd name="T17" fmla="*/ 66 h 66"/>
                <a:gd name="T18" fmla="*/ 24 w 156"/>
                <a:gd name="T19" fmla="*/ 66 h 66"/>
                <a:gd name="T20" fmla="*/ 24 w 156"/>
                <a:gd name="T21" fmla="*/ 54 h 66"/>
                <a:gd name="T22" fmla="*/ 48 w 156"/>
                <a:gd name="T23" fmla="*/ 54 h 66"/>
                <a:gd name="T24" fmla="*/ 48 w 156"/>
                <a:gd name="T25" fmla="*/ 66 h 66"/>
                <a:gd name="T26" fmla="*/ 108 w 156"/>
                <a:gd name="T27" fmla="*/ 66 h 66"/>
                <a:gd name="T28" fmla="*/ 108 w 156"/>
                <a:gd name="T29" fmla="*/ 54 h 66"/>
                <a:gd name="T30" fmla="*/ 132 w 156"/>
                <a:gd name="T31" fmla="*/ 54 h 66"/>
                <a:gd name="T32" fmla="*/ 132 w 156"/>
                <a:gd name="T33" fmla="*/ 66 h 66"/>
                <a:gd name="T34" fmla="*/ 156 w 156"/>
                <a:gd name="T35" fmla="*/ 66 h 66"/>
                <a:gd name="T36" fmla="*/ 156 w 156"/>
                <a:gd name="T37" fmla="*/ 24 h 66"/>
                <a:gd name="T38" fmla="*/ 114 w 156"/>
                <a:gd name="T39" fmla="*/ 24 h 66"/>
                <a:gd name="T40" fmla="*/ 54 w 156"/>
                <a:gd name="T41" fmla="*/ 18 h 66"/>
                <a:gd name="T42" fmla="*/ 60 w 156"/>
                <a:gd name="T43" fmla="*/ 12 h 66"/>
                <a:gd name="T44" fmla="*/ 96 w 156"/>
                <a:gd name="T45" fmla="*/ 12 h 66"/>
                <a:gd name="T46" fmla="*/ 102 w 156"/>
                <a:gd name="T47" fmla="*/ 18 h 66"/>
                <a:gd name="T48" fmla="*/ 102 w 156"/>
                <a:gd name="T49" fmla="*/ 24 h 66"/>
                <a:gd name="T50" fmla="*/ 54 w 156"/>
                <a:gd name="T51" fmla="*/ 24 h 66"/>
                <a:gd name="T52" fmla="*/ 54 w 156"/>
                <a:gd name="T53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6" h="66">
                  <a:moveTo>
                    <a:pt x="114" y="24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6"/>
                    <a:pt x="105" y="0"/>
                    <a:pt x="9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9" y="0"/>
                    <a:pt x="42" y="9"/>
                    <a:pt x="42" y="18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24"/>
                    <a:pt x="156" y="24"/>
                    <a:pt x="156" y="24"/>
                  </a:cubicBezTo>
                  <a:lnTo>
                    <a:pt x="114" y="24"/>
                  </a:lnTo>
                  <a:close/>
                  <a:moveTo>
                    <a:pt x="54" y="18"/>
                  </a:moveTo>
                  <a:cubicBezTo>
                    <a:pt x="54" y="18"/>
                    <a:pt x="54" y="12"/>
                    <a:pt x="60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102" y="12"/>
                    <a:pt x="102" y="18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5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7759261" y="732323"/>
              <a:ext cx="436563" cy="180975"/>
            </a:xfrm>
            <a:custGeom>
              <a:avLst/>
              <a:gdLst>
                <a:gd name="T0" fmla="*/ 241 w 275"/>
                <a:gd name="T1" fmla="*/ 34 h 114"/>
                <a:gd name="T2" fmla="*/ 195 w 275"/>
                <a:gd name="T3" fmla="*/ 34 h 114"/>
                <a:gd name="T4" fmla="*/ 195 w 275"/>
                <a:gd name="T5" fmla="*/ 0 h 114"/>
                <a:gd name="T6" fmla="*/ 81 w 275"/>
                <a:gd name="T7" fmla="*/ 0 h 114"/>
                <a:gd name="T8" fmla="*/ 81 w 275"/>
                <a:gd name="T9" fmla="*/ 34 h 114"/>
                <a:gd name="T10" fmla="*/ 35 w 275"/>
                <a:gd name="T11" fmla="*/ 34 h 114"/>
                <a:gd name="T12" fmla="*/ 35 w 275"/>
                <a:gd name="T13" fmla="*/ 0 h 114"/>
                <a:gd name="T14" fmla="*/ 0 w 275"/>
                <a:gd name="T15" fmla="*/ 0 h 114"/>
                <a:gd name="T16" fmla="*/ 0 w 275"/>
                <a:gd name="T17" fmla="*/ 114 h 114"/>
                <a:gd name="T18" fmla="*/ 275 w 275"/>
                <a:gd name="T19" fmla="*/ 114 h 114"/>
                <a:gd name="T20" fmla="*/ 275 w 275"/>
                <a:gd name="T21" fmla="*/ 0 h 114"/>
                <a:gd name="T22" fmla="*/ 241 w 275"/>
                <a:gd name="T23" fmla="*/ 0 h 114"/>
                <a:gd name="T24" fmla="*/ 241 w 275"/>
                <a:gd name="T25" fmla="*/ 3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114">
                  <a:moveTo>
                    <a:pt x="241" y="34"/>
                  </a:moveTo>
                  <a:lnTo>
                    <a:pt x="195" y="34"/>
                  </a:lnTo>
                  <a:lnTo>
                    <a:pt x="195" y="0"/>
                  </a:lnTo>
                  <a:lnTo>
                    <a:pt x="81" y="0"/>
                  </a:lnTo>
                  <a:lnTo>
                    <a:pt x="81" y="34"/>
                  </a:lnTo>
                  <a:lnTo>
                    <a:pt x="35" y="34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75" y="114"/>
                  </a:lnTo>
                  <a:lnTo>
                    <a:pt x="275" y="0"/>
                  </a:lnTo>
                  <a:lnTo>
                    <a:pt x="241" y="0"/>
                  </a:lnTo>
                  <a:lnTo>
                    <a:pt x="24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8087873" y="695811"/>
              <a:ext cx="3651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cxnSp>
        <p:nvCxnSpPr>
          <p:cNvPr id="52" name="直接连接符 45"/>
          <p:cNvCxnSpPr/>
          <p:nvPr/>
        </p:nvCxnSpPr>
        <p:spPr>
          <a:xfrm>
            <a:off x="1189038" y="4909457"/>
            <a:ext cx="98850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5462" y="572710"/>
            <a:ext cx="1033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000" dirty="0">
                <a:solidFill>
                  <a:srgbClr val="478E7E"/>
                </a:solidFill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GIÁO VIÊN NHẬN XÉT, KHEN THƯỞNG CÁ NHÂN, NHÓM XUẤT SẮC</a:t>
            </a:r>
            <a:endParaRPr lang="zh-CN" altLang="en-US" sz="2000" dirty="0">
              <a:solidFill>
                <a:srgbClr val="478E7E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12" name="文本框 21"/>
          <p:cNvSpPr txBox="1"/>
          <p:nvPr/>
        </p:nvSpPr>
        <p:spPr>
          <a:xfrm>
            <a:off x="5799455" y="4229735"/>
            <a:ext cx="7105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" dirty="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  <a:sym typeface="+mn-lt"/>
              </a:rPr>
              <a:t>Section </a:t>
            </a:r>
            <a:r>
              <a:rPr lang="en-US" sz="800" dirty="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  <a:sym typeface="+mn-lt"/>
              </a:rPr>
              <a:t>C</a:t>
            </a:r>
            <a:endParaRPr lang="en-US" sz="800" b="1" dirty="0">
              <a:solidFill>
                <a:schemeClr val="bg1"/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13" name="TextBox 73"/>
          <p:cNvSpPr txBox="1"/>
          <p:nvPr/>
        </p:nvSpPr>
        <p:spPr>
          <a:xfrm>
            <a:off x="5377180" y="4559300"/>
            <a:ext cx="1555750" cy="3860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Here you could describe the detile if you need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092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50740" y="2802890"/>
            <a:ext cx="3091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761725" y="1306847"/>
            <a:ext cx="1129062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7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70418" y="2644170"/>
            <a:ext cx="705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dirty="0">
                <a:solidFill>
                  <a:srgbClr val="478E7E"/>
                </a:solidFill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THỂ HIỆN SỰ CHỦ ĐỘNG CỦA BẢN THÂN TRONG MÔI TRƯỜNG LÀM VIỆC KHÁC NHAU</a:t>
            </a:r>
            <a:endParaRPr lang="zh-CN" altLang="en-US" sz="3200" dirty="0">
              <a:solidFill>
                <a:srgbClr val="478E7E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488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C1293-7EE0-C057-AC47-06A04D5B1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03" y="1386217"/>
            <a:ext cx="8717625" cy="47728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C88594-D837-3974-5497-FC31CFC11E65}"/>
              </a:ext>
            </a:extLst>
          </p:cNvPr>
          <p:cNvSpPr/>
          <p:nvPr/>
        </p:nvSpPr>
        <p:spPr>
          <a:xfrm>
            <a:off x="2923309" y="637309"/>
            <a:ext cx="5694218" cy="651164"/>
          </a:xfrm>
          <a:prstGeom prst="rect">
            <a:avLst/>
          </a:prstGeom>
          <a:solidFill>
            <a:srgbClr val="4A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>
                <a:latin typeface="iCiel Crocante" panose="02000000000000000000" pitchFamily="2" charset="0"/>
              </a:rPr>
              <a:t>XỬ LÍ TÌNH HUỐNG</a:t>
            </a:r>
          </a:p>
        </p:txBody>
      </p:sp>
    </p:spTree>
    <p:extLst>
      <p:ext uri="{BB962C8B-B14F-4D97-AF65-F5344CB8AC3E}">
        <p14:creationId xmlns:p14="http://schemas.microsoft.com/office/powerpoint/2010/main" val="3530390162"/>
      </p:ext>
    </p:extLst>
  </p:cSld>
  <p:clrMapOvr>
    <a:masterClrMapping/>
  </p:clrMapOvr>
  <p:transition spd="slow" advClick="0" advTm="1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2341722-656F-A19D-5267-A4CA605F2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723406"/>
            <a:ext cx="3234018" cy="3826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iCiel Crocante" panose="02000000000000000000" pitchFamily="2" charset="0"/>
                <a:ea typeface="+mj-ea"/>
                <a:cs typeface="+mj-cs"/>
              </a:rPr>
              <a:t>GÓC CHIA SẺ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E78C86-48F9-E709-C063-8422F77894CD}"/>
              </a:ext>
            </a:extLst>
          </p:cNvPr>
          <p:cNvSpPr/>
          <p:nvPr/>
        </p:nvSpPr>
        <p:spPr>
          <a:xfrm>
            <a:off x="5426927" y="841918"/>
            <a:ext cx="5055220" cy="2436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solidFill>
                  <a:srgbClr val="478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VỚI THẦY CÔ VÀ CÁC BẠN CÁCH MÀ EM CHỦ ĐỘNG TRONG MÔI TRƯỜNG HỌC TẬP VÀ GIAO TIẾP KHÁC NHAU.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909F1-4F10-94CB-8BEB-8DA68AA12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53" y="3423427"/>
            <a:ext cx="5020594" cy="265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90151"/>
      </p:ext>
    </p:extLst>
  </p:cSld>
  <p:clrMapOvr>
    <a:masterClrMapping/>
  </p:clrMapOvr>
  <p:transition spd="slow" advClick="0" advTm="1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1021320-3669-0EA6-1414-2F958CC2F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41164"/>
              </p:ext>
            </p:extLst>
          </p:nvPr>
        </p:nvGraphicFramePr>
        <p:xfrm>
          <a:off x="794212" y="1307685"/>
          <a:ext cx="10178587" cy="4861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1110">
                  <a:extLst>
                    <a:ext uri="{9D8B030D-6E8A-4147-A177-3AD203B41FA5}">
                      <a16:colId xmlns:a16="http://schemas.microsoft.com/office/drawing/2014/main" val="458546790"/>
                    </a:ext>
                  </a:extLst>
                </a:gridCol>
                <a:gridCol w="1438348">
                  <a:extLst>
                    <a:ext uri="{9D8B030D-6E8A-4147-A177-3AD203B41FA5}">
                      <a16:colId xmlns:a16="http://schemas.microsoft.com/office/drawing/2014/main" val="4024357467"/>
                    </a:ext>
                  </a:extLst>
                </a:gridCol>
                <a:gridCol w="1298701">
                  <a:extLst>
                    <a:ext uri="{9D8B030D-6E8A-4147-A177-3AD203B41FA5}">
                      <a16:colId xmlns:a16="http://schemas.microsoft.com/office/drawing/2014/main" val="3505232935"/>
                    </a:ext>
                  </a:extLst>
                </a:gridCol>
                <a:gridCol w="1230428">
                  <a:extLst>
                    <a:ext uri="{9D8B030D-6E8A-4147-A177-3AD203B41FA5}">
                      <a16:colId xmlns:a16="http://schemas.microsoft.com/office/drawing/2014/main" val="4037828270"/>
                    </a:ext>
                  </a:extLst>
                </a:gridCol>
              </a:tblGrid>
              <a:tr h="1145583">
                <a:tc>
                  <a:txBody>
                    <a:bodyPr/>
                    <a:lstStyle/>
                    <a:p>
                      <a:pPr algn="ctr"/>
                      <a:r>
                        <a:rPr lang="en-VN" sz="2000">
                          <a:ln>
                            <a:solidFill>
                              <a:srgbClr val="478E7E"/>
                            </a:solidFill>
                          </a:ln>
                          <a:latin typeface="iCiel Cadena" panose="02000503000000020004" pitchFamily="2" charset="77"/>
                        </a:rPr>
                        <a:t>Hành vi chủ động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8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>
                          <a:ln>
                            <a:solidFill>
                              <a:srgbClr val="478E7E"/>
                            </a:solidFill>
                          </a:ln>
                          <a:latin typeface="iCiel Cadena" panose="02000503000000020004" pitchFamily="2" charset="77"/>
                        </a:rPr>
                        <a:t>Thường xuyên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8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>
                          <a:ln>
                            <a:solidFill>
                              <a:srgbClr val="478E7E"/>
                            </a:solidFill>
                          </a:ln>
                          <a:latin typeface="iCiel Cadena" panose="02000503000000020004" pitchFamily="2" charset="77"/>
                        </a:rPr>
                        <a:t>Thỉnh thoảng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8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>
                          <a:ln>
                            <a:solidFill>
                              <a:srgbClr val="478E7E"/>
                            </a:solidFill>
                          </a:ln>
                          <a:latin typeface="iCiel Cadena" panose="02000503000000020004" pitchFamily="2" charset="77"/>
                        </a:rPr>
                        <a:t>Chưa làm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8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52076"/>
                  </a:ext>
                </a:extLst>
              </a:tr>
              <a:tr h="455712">
                <a:tc>
                  <a:txBody>
                    <a:bodyPr/>
                    <a:lstStyle/>
                    <a:p>
                      <a:pPr algn="just"/>
                      <a:r>
                        <a:rPr lang="en-VN" sz="2000" b="0" i="0">
                          <a:ln>
                            <a:solidFill>
                              <a:srgbClr val="478E7E"/>
                            </a:solidFill>
                          </a:ln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Chủ động thực hiện và hoàn thành nhiệm vụ học tập, tự giác làm bài, tự học ở nhà theo thời gian biểu đặt 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48015"/>
                  </a:ext>
                </a:extLst>
              </a:tr>
              <a:tr h="455712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>
                          <a:ln>
                            <a:solidFill>
                              <a:srgbClr val="478E7E"/>
                            </a:solidFill>
                          </a:ln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</a:t>
                      </a:r>
                      <a:r>
                        <a:rPr lang="en-VN" sz="2000" b="0" i="0">
                          <a:ln>
                            <a:solidFill>
                              <a:srgbClr val="478E7E"/>
                            </a:solidFill>
                          </a:ln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hủ động hỏi thầy cô, bạn bè nếu thấy khó khăn trong học tập cũng như thực hiện các công việc khác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971617"/>
                  </a:ext>
                </a:extLst>
              </a:tr>
              <a:tr h="455712">
                <a:tc>
                  <a:txBody>
                    <a:bodyPr/>
                    <a:lstStyle/>
                    <a:p>
                      <a:pPr algn="just"/>
                      <a:r>
                        <a:rPr lang="en-VN" sz="2000" b="0" i="0">
                          <a:ln>
                            <a:solidFill>
                              <a:srgbClr val="478E7E"/>
                            </a:solidFill>
                          </a:ln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Chủ động trao đổi với mọi người về những vấn đề cùng quan tâm, không e dè, ngại ngùng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829732"/>
                  </a:ext>
                </a:extLst>
              </a:tr>
              <a:tr h="455712">
                <a:tc>
                  <a:txBody>
                    <a:bodyPr/>
                    <a:lstStyle/>
                    <a:p>
                      <a:pPr algn="just"/>
                      <a:r>
                        <a:rPr lang="en-VN" sz="2000" b="0" i="0">
                          <a:ln>
                            <a:solidFill>
                              <a:srgbClr val="478E7E"/>
                            </a:solidFill>
                          </a:ln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Chủ động giúp đỡ bạn bè, thầy cô khi thấy họ cần mình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297785"/>
                  </a:ext>
                </a:extLst>
              </a:tr>
              <a:tr h="455712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>
                          <a:ln>
                            <a:solidFill>
                              <a:srgbClr val="478E7E"/>
                            </a:solidFill>
                          </a:ln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</a:t>
                      </a:r>
                      <a:r>
                        <a:rPr lang="en-VN" sz="2000" b="0" i="0">
                          <a:ln>
                            <a:solidFill>
                              <a:srgbClr val="478E7E"/>
                            </a:solidFill>
                          </a:ln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hủ động nói lời xin lỗi nếu thấy mình mắc lỗi với ai đó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71832"/>
                  </a:ext>
                </a:extLst>
              </a:tr>
              <a:tr h="455712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>
                          <a:ln>
                            <a:solidFill>
                              <a:srgbClr val="478E7E"/>
                            </a:solidFill>
                          </a:ln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</a:t>
                      </a:r>
                      <a:r>
                        <a:rPr lang="en-VN" sz="2000" b="0" i="0">
                          <a:ln>
                            <a:solidFill>
                              <a:srgbClr val="478E7E"/>
                            </a:solidFill>
                          </a:ln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hủ động chào hỏi, bắt chuyện, làm quen, phát triển câu chuyện trong giao tiếp.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>
                        <a:ln>
                          <a:solidFill>
                            <a:srgbClr val="478E7E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98441"/>
                  </a:ext>
                </a:extLst>
              </a:tr>
            </a:tbl>
          </a:graphicData>
        </a:graphic>
      </p:graphicFrame>
      <p:sp>
        <p:nvSpPr>
          <p:cNvPr id="3" name="TextBox 8">
            <a:extLst>
              <a:ext uri="{FF2B5EF4-FFF2-40B4-BE49-F238E27FC236}">
                <a16:creationId xmlns:a16="http://schemas.microsoft.com/office/drawing/2014/main" id="{CF9316E2-0906-3B94-5210-2CF664888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905" y="321151"/>
            <a:ext cx="4282984" cy="8437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u="none" kern="1200">
                <a:solidFill>
                  <a:srgbClr val="478E7E"/>
                </a:solidFill>
                <a:latin typeface="iCiel Crocante" panose="02000000000000000000" pitchFamily="2" charset="0"/>
                <a:ea typeface="+mj-ea"/>
                <a:cs typeface="+mj-cs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1230507667"/>
      </p:ext>
    </p:extLst>
  </p:cSld>
  <p:clrMapOvr>
    <a:masterClrMapping/>
  </p:clrMapOvr>
  <p:transition spd="slow" advClick="0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761725" y="1306847"/>
            <a:ext cx="1129062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8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07404" y="2722229"/>
            <a:ext cx="7577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dirty="0">
                <a:solidFill>
                  <a:srgbClr val="478E7E"/>
                </a:solidFill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THAM GIA DIỄN ĐÀN VỀ CÁCH THỰC HIỆN NỘI QUY, QUY ĐỊNH CỦA TRƯỜNG, LỚP, CỘNG ĐỒNG</a:t>
            </a:r>
            <a:endParaRPr lang="zh-CN" altLang="en-US" sz="3200" dirty="0">
              <a:solidFill>
                <a:srgbClr val="478E7E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123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7128C1-06D5-8603-688E-9547D7794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/>
          <a:stretch/>
        </p:blipFill>
        <p:spPr>
          <a:xfrm>
            <a:off x="1033942" y="643466"/>
            <a:ext cx="6266973" cy="55668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8">
            <a:extLst>
              <a:ext uri="{FF2B5EF4-FFF2-40B4-BE49-F238E27FC236}">
                <a16:creationId xmlns:a16="http://schemas.microsoft.com/office/drawing/2014/main" id="{2A375768-1B7F-A233-F95C-5729E4A8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819" y="2389187"/>
            <a:ext cx="3234018" cy="3826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bg1"/>
                </a:solidFill>
                <a:latin typeface="iCiel Crocante" panose="02000000000000000000" pitchFamily="2" charset="0"/>
                <a:ea typeface="+mj-ea"/>
                <a:cs typeface="+mj-cs"/>
              </a:rPr>
              <a:t>CHUẨN BỊ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bg1"/>
                </a:solidFill>
                <a:latin typeface="iCiel Crocante" panose="02000000000000000000" pitchFamily="2" charset="0"/>
                <a:ea typeface="+mj-ea"/>
                <a:cs typeface="+mj-cs"/>
              </a:rPr>
              <a:t>DIỄN ĐÀN</a:t>
            </a:r>
          </a:p>
        </p:txBody>
      </p:sp>
    </p:spTree>
    <p:extLst>
      <p:ext uri="{BB962C8B-B14F-4D97-AF65-F5344CB8AC3E}">
        <p14:creationId xmlns:p14="http://schemas.microsoft.com/office/powerpoint/2010/main" val="3312215856"/>
      </p:ext>
    </p:extLst>
  </p:cSld>
  <p:clrMapOvr>
    <a:masterClrMapping/>
  </p:clrMapOvr>
  <p:transition spd="slow" advClick="0" advTm="1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8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3A6058A-4D13-F951-BA09-B6F49121D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765977"/>
            <a:ext cx="10905066" cy="33260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5A5826-1DB4-FFEA-21F7-8A1045E5B7AF}"/>
              </a:ext>
            </a:extLst>
          </p:cNvPr>
          <p:cNvSpPr/>
          <p:nvPr/>
        </p:nvSpPr>
        <p:spPr>
          <a:xfrm>
            <a:off x="9005454" y="1909979"/>
            <a:ext cx="2410691" cy="3422073"/>
          </a:xfrm>
          <a:prstGeom prst="rect">
            <a:avLst/>
          </a:prstGeom>
          <a:solidFill>
            <a:srgbClr val="278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>
                <a:latin typeface="iCiel Crocante" panose="02000000000000000000" pitchFamily="2" charset="0"/>
              </a:rPr>
              <a:t>TỔ CHỨC DIỄN ĐÀN</a:t>
            </a:r>
          </a:p>
        </p:txBody>
      </p:sp>
    </p:spTree>
    <p:extLst>
      <p:ext uri="{BB962C8B-B14F-4D97-AF65-F5344CB8AC3E}">
        <p14:creationId xmlns:p14="http://schemas.microsoft.com/office/powerpoint/2010/main" val="3266759394"/>
      </p:ext>
    </p:extLst>
  </p:cSld>
  <p:clrMapOvr>
    <a:masterClrMapping/>
  </p:clrMapOvr>
  <p:transition spd="slow" advClick="0" advTm="1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761725" y="1306847"/>
            <a:ext cx="1129062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9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07404" y="2722229"/>
            <a:ext cx="7577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dirty="0">
                <a:solidFill>
                  <a:srgbClr val="478E7E"/>
                </a:solidFill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TỰ ĐÁNH GIÁ</a:t>
            </a:r>
            <a:endParaRPr lang="zh-CN" altLang="en-US" sz="3200" dirty="0">
              <a:solidFill>
                <a:srgbClr val="478E7E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821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353</Words>
  <Application>Microsoft Macintosh PowerPoint</Application>
  <PresentationFormat>Widescreen</PresentationFormat>
  <Paragraphs>46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Calibri Light</vt:lpstr>
      <vt:lpstr>iCiel Cadena</vt:lpstr>
      <vt:lpstr>iCiel Crocante</vt:lpstr>
      <vt:lpstr>Montserrat SemiBold</vt:lpstr>
      <vt:lpstr>字魂35号-经典雅黑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Le Tran Thi My (IEC-QNI-iSC)</cp:lastModifiedBy>
  <cp:revision>330</cp:revision>
  <dcterms:created xsi:type="dcterms:W3CDTF">2018-02-23T07:21:00Z</dcterms:created>
  <dcterms:modified xsi:type="dcterms:W3CDTF">2022-08-13T16:38:35Z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