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59" r:id="rId5"/>
    <p:sldId id="260" r:id="rId6"/>
    <p:sldId id="278" r:id="rId7"/>
    <p:sldId id="279" r:id="rId8"/>
    <p:sldId id="280" r:id="rId9"/>
    <p:sldId id="281" r:id="rId10"/>
    <p:sldId id="282" r:id="rId11"/>
    <p:sldId id="261" r:id="rId12"/>
    <p:sldId id="263" r:id="rId13"/>
    <p:sldId id="265" r:id="rId14"/>
    <p:sldId id="283" r:id="rId15"/>
    <p:sldId id="266" r:id="rId16"/>
    <p:sldId id="275" r:id="rId17"/>
    <p:sldId id="267"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10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8B3F8B25-491A-4AFD-83A7-5462F04C5946}"/>
    <pc:docChg chg="delSld">
      <pc:chgData name="Tuyến Võ" userId="e0de574612cad4ee" providerId="LiveId" clId="{8B3F8B25-491A-4AFD-83A7-5462F04C5946}" dt="2024-10-21T14:30:25.039" v="1" actId="47"/>
      <pc:docMkLst>
        <pc:docMk/>
      </pc:docMkLst>
      <pc:sldChg chg="del">
        <pc:chgData name="Tuyến Võ" userId="e0de574612cad4ee" providerId="LiveId" clId="{8B3F8B25-491A-4AFD-83A7-5462F04C5946}" dt="2024-10-21T14:30:23.727" v="0" actId="47"/>
        <pc:sldMkLst>
          <pc:docMk/>
          <pc:sldMk cId="0" sldId="270"/>
        </pc:sldMkLst>
      </pc:sldChg>
      <pc:sldChg chg="del">
        <pc:chgData name="Tuyến Võ" userId="e0de574612cad4ee" providerId="LiveId" clId="{8B3F8B25-491A-4AFD-83A7-5462F04C5946}" dt="2024-10-21T14:30:25.039" v="1" actId="47"/>
        <pc:sldMkLst>
          <pc:docMk/>
          <pc:sldMk cId="241395684"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9000"/>
                    </a14:imgEffect>
                  </a14:imgLayer>
                </a14:imgProps>
              </a:ext>
              <a:ext uri="{28A0092B-C50C-407E-A947-70E740481C1C}">
                <a14:useLocalDpi xmlns:a14="http://schemas.microsoft.com/office/drawing/2010/main" val="0"/>
              </a:ext>
            </a:extLst>
          </a:blip>
          <a:stretch>
            <a:fillRect/>
          </a:stretch>
        </p:blipFill>
        <p:spPr>
          <a:xfrm>
            <a:off x="1542768" y="0"/>
            <a:ext cx="16745232" cy="10287000"/>
          </a:xfrm>
          <a:prstGeom prst="rect">
            <a:avLst/>
          </a:prstGeom>
        </p:spPr>
      </p:pic>
      <p:grpSp>
        <p:nvGrpSpPr>
          <p:cNvPr id="3" name="Group 3"/>
          <p:cNvGrpSpPr/>
          <p:nvPr/>
        </p:nvGrpSpPr>
        <p:grpSpPr>
          <a:xfrm>
            <a:off x="-10555619" y="0"/>
            <a:ext cx="24295862" cy="10530626"/>
            <a:chOff x="0" y="0"/>
            <a:chExt cx="586064" cy="254020"/>
          </a:xfrm>
        </p:grpSpPr>
        <p:sp>
          <p:nvSpPr>
            <p:cNvPr id="4" name="Freeform 4"/>
            <p:cNvSpPr/>
            <p:nvPr/>
          </p:nvSpPr>
          <p:spPr>
            <a:xfrm>
              <a:off x="0" y="0"/>
              <a:ext cx="586064" cy="254019"/>
            </a:xfrm>
            <a:custGeom>
              <a:avLst/>
              <a:gdLst/>
              <a:ahLst/>
              <a:cxnLst/>
              <a:rect l="l" t="t" r="r" b="b"/>
              <a:pathLst>
                <a:path w="586064" h="254019">
                  <a:moveTo>
                    <a:pt x="203200" y="0"/>
                  </a:moveTo>
                  <a:lnTo>
                    <a:pt x="586064" y="0"/>
                  </a:lnTo>
                  <a:lnTo>
                    <a:pt x="382864" y="254019"/>
                  </a:lnTo>
                  <a:lnTo>
                    <a:pt x="0" y="254019"/>
                  </a:lnTo>
                  <a:lnTo>
                    <a:pt x="203200" y="0"/>
                  </a:lnTo>
                  <a:close/>
                </a:path>
              </a:pathLst>
            </a:custGeom>
            <a:solidFill>
              <a:schemeClr val="accent5">
                <a:lumMod val="50000"/>
              </a:schemeClr>
            </a:solidFill>
          </p:spPr>
          <p:txBody>
            <a:bodyPr/>
            <a:lstStyle/>
            <a:p>
              <a:endParaRPr lang="en-US"/>
            </a:p>
          </p:txBody>
        </p:sp>
        <p:sp>
          <p:nvSpPr>
            <p:cNvPr id="5" name="TextBox 5"/>
            <p:cNvSpPr txBox="1"/>
            <p:nvPr/>
          </p:nvSpPr>
          <p:spPr>
            <a:xfrm>
              <a:off x="101600" y="-66675"/>
              <a:ext cx="609600" cy="676275"/>
            </a:xfrm>
            <a:prstGeom prst="rect">
              <a:avLst/>
            </a:prstGeom>
          </p:spPr>
          <p:txBody>
            <a:bodyPr lIns="50800" tIns="50800" rIns="50800" bIns="50800" rtlCol="0" anchor="ctr"/>
            <a:lstStyle/>
            <a:p>
              <a:pPr algn="ctr">
                <a:lnSpc>
                  <a:spcPts val="3699"/>
                </a:lnSpc>
              </a:pPr>
              <a:endParaRPr/>
            </a:p>
          </p:txBody>
        </p:sp>
      </p:grpSp>
      <p:grpSp>
        <p:nvGrpSpPr>
          <p:cNvPr id="6" name="Group 6"/>
          <p:cNvGrpSpPr/>
          <p:nvPr/>
        </p:nvGrpSpPr>
        <p:grpSpPr>
          <a:xfrm>
            <a:off x="9748421" y="-1034785"/>
            <a:ext cx="5256944" cy="3323299"/>
            <a:chOff x="0" y="0"/>
            <a:chExt cx="1125008" cy="711200"/>
          </a:xfrm>
        </p:grpSpPr>
        <p:sp>
          <p:nvSpPr>
            <p:cNvPr id="7" name="Freeform 7"/>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000000">
                <a:alpha val="0"/>
              </a:srgbClr>
            </a:solidFill>
            <a:ln w="123825">
              <a:solidFill>
                <a:srgbClr val="E2DED2"/>
              </a:solidFill>
            </a:ln>
          </p:spPr>
          <p:txBody>
            <a:bodyPr/>
            <a:lstStyle/>
            <a:p>
              <a:endParaRPr lang="en-US"/>
            </a:p>
          </p:txBody>
        </p:sp>
        <p:sp>
          <p:nvSpPr>
            <p:cNvPr id="8" name="TextBox 8"/>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grpSp>
        <p:nvGrpSpPr>
          <p:cNvPr id="9" name="Group 9"/>
          <p:cNvGrpSpPr/>
          <p:nvPr/>
        </p:nvGrpSpPr>
        <p:grpSpPr>
          <a:xfrm>
            <a:off x="10772377" y="-1844394"/>
            <a:ext cx="5256944" cy="3323299"/>
            <a:chOff x="0" y="0"/>
            <a:chExt cx="1125008" cy="711200"/>
          </a:xfrm>
        </p:grpSpPr>
        <p:sp>
          <p:nvSpPr>
            <p:cNvPr id="10" name="Freeform 10"/>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E2DED2"/>
            </a:solidFill>
          </p:spPr>
          <p:txBody>
            <a:bodyPr/>
            <a:lstStyle/>
            <a:p>
              <a:endParaRPr lang="en-US"/>
            </a:p>
          </p:txBody>
        </p:sp>
        <p:sp>
          <p:nvSpPr>
            <p:cNvPr id="11" name="TextBox 11"/>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grpSp>
        <p:nvGrpSpPr>
          <p:cNvPr id="12" name="Group 12"/>
          <p:cNvGrpSpPr/>
          <p:nvPr/>
        </p:nvGrpSpPr>
        <p:grpSpPr>
          <a:xfrm rot="-10800000">
            <a:off x="3117277" y="9047082"/>
            <a:ext cx="7815834" cy="4940960"/>
            <a:chOff x="0" y="0"/>
            <a:chExt cx="1125008" cy="711200"/>
          </a:xfrm>
        </p:grpSpPr>
        <p:sp>
          <p:nvSpPr>
            <p:cNvPr id="13" name="Freeform 13"/>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000000">
                <a:alpha val="0"/>
              </a:srgbClr>
            </a:solidFill>
            <a:ln w="133350">
              <a:solidFill>
                <a:srgbClr val="E2DED2"/>
              </a:solidFill>
            </a:ln>
          </p:spPr>
          <p:txBody>
            <a:bodyPr/>
            <a:lstStyle/>
            <a:p>
              <a:endParaRPr lang="en-US"/>
            </a:p>
          </p:txBody>
        </p:sp>
        <p:sp>
          <p:nvSpPr>
            <p:cNvPr id="14" name="TextBox 14"/>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grpSp>
        <p:nvGrpSpPr>
          <p:cNvPr id="15" name="Group 15"/>
          <p:cNvGrpSpPr/>
          <p:nvPr/>
        </p:nvGrpSpPr>
        <p:grpSpPr>
          <a:xfrm rot="-10800000">
            <a:off x="15871993" y="7174214"/>
            <a:ext cx="5256944" cy="3323299"/>
            <a:chOff x="0" y="0"/>
            <a:chExt cx="1125008" cy="711200"/>
          </a:xfrm>
        </p:grpSpPr>
        <p:sp>
          <p:nvSpPr>
            <p:cNvPr id="16" name="Freeform 16"/>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chemeClr val="accent5">
                <a:lumMod val="50000"/>
              </a:schemeClr>
            </a:solidFill>
          </p:spPr>
          <p:txBody>
            <a:bodyPr/>
            <a:lstStyle/>
            <a:p>
              <a:endParaRPr lang="en-US"/>
            </a:p>
          </p:txBody>
        </p:sp>
        <p:sp>
          <p:nvSpPr>
            <p:cNvPr id="17" name="TextBox 17"/>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87630" y="295349"/>
            <a:ext cx="876774" cy="900410"/>
          </a:xfrm>
          <a:prstGeom prst="rect">
            <a:avLst/>
          </a:prstGeom>
        </p:spPr>
      </p:pic>
      <p:grpSp>
        <p:nvGrpSpPr>
          <p:cNvPr id="19" name="Group 19"/>
          <p:cNvGrpSpPr/>
          <p:nvPr/>
        </p:nvGrpSpPr>
        <p:grpSpPr>
          <a:xfrm>
            <a:off x="-2655767" y="4711409"/>
            <a:ext cx="11472346" cy="2258578"/>
            <a:chOff x="0" y="0"/>
            <a:chExt cx="2610502" cy="254020"/>
          </a:xfrm>
        </p:grpSpPr>
        <p:sp>
          <p:nvSpPr>
            <p:cNvPr id="20" name="Freeform 20"/>
            <p:cNvSpPr/>
            <p:nvPr/>
          </p:nvSpPr>
          <p:spPr>
            <a:xfrm>
              <a:off x="0" y="0"/>
              <a:ext cx="2610502" cy="254019"/>
            </a:xfrm>
            <a:custGeom>
              <a:avLst/>
              <a:gdLst/>
              <a:ahLst/>
              <a:cxnLst/>
              <a:rect l="l" t="t" r="r" b="b"/>
              <a:pathLst>
                <a:path w="2610502" h="254019">
                  <a:moveTo>
                    <a:pt x="203200" y="0"/>
                  </a:moveTo>
                  <a:lnTo>
                    <a:pt x="2610502" y="0"/>
                  </a:lnTo>
                  <a:lnTo>
                    <a:pt x="2407302" y="254019"/>
                  </a:lnTo>
                  <a:lnTo>
                    <a:pt x="0" y="254019"/>
                  </a:lnTo>
                  <a:lnTo>
                    <a:pt x="203200" y="0"/>
                  </a:lnTo>
                  <a:close/>
                </a:path>
              </a:pathLst>
            </a:custGeom>
            <a:solidFill>
              <a:srgbClr val="E2DED2"/>
            </a:solidFill>
          </p:spPr>
          <p:txBody>
            <a:bodyPr/>
            <a:lstStyle/>
            <a:p>
              <a:endParaRPr lang="en-US"/>
            </a:p>
          </p:txBody>
        </p:sp>
        <p:sp>
          <p:nvSpPr>
            <p:cNvPr id="21" name="TextBox 21"/>
            <p:cNvSpPr txBox="1"/>
            <p:nvPr/>
          </p:nvSpPr>
          <p:spPr>
            <a:xfrm>
              <a:off x="101600" y="-66675"/>
              <a:ext cx="609600" cy="676275"/>
            </a:xfrm>
            <a:prstGeom prst="rect">
              <a:avLst/>
            </a:prstGeom>
          </p:spPr>
          <p:txBody>
            <a:bodyPr lIns="50800" tIns="50800" rIns="50800" bIns="50800" rtlCol="0" anchor="ctr"/>
            <a:lstStyle/>
            <a:p>
              <a:pPr algn="ctr">
                <a:lnSpc>
                  <a:spcPts val="3699"/>
                </a:lnSpc>
              </a:pPr>
              <a:endParaRPr/>
            </a:p>
          </p:txBody>
        </p:sp>
      </p:grpSp>
      <p:sp>
        <p:nvSpPr>
          <p:cNvPr id="22" name="TextBox 22"/>
          <p:cNvSpPr txBox="1"/>
          <p:nvPr/>
        </p:nvSpPr>
        <p:spPr>
          <a:xfrm>
            <a:off x="581018" y="5013896"/>
            <a:ext cx="7528686" cy="1653594"/>
          </a:xfrm>
          <a:prstGeom prst="rect">
            <a:avLst/>
          </a:prstGeom>
        </p:spPr>
        <p:txBody>
          <a:bodyPr wrap="square" lIns="0" tIns="0" rIns="0" bIns="0" rtlCol="0" anchor="t">
            <a:spAutoFit/>
          </a:bodyPr>
          <a:lstStyle/>
          <a:p>
            <a:pPr algn="ctr">
              <a:lnSpc>
                <a:spcPts val="6884"/>
              </a:lnSpc>
            </a:pPr>
            <a:r>
              <a:rPr lang="en-US" sz="3600" b="1" spc="567">
                <a:solidFill>
                  <a:srgbClr val="402E27"/>
                </a:solidFill>
                <a:latin typeface="Arial" pitchFamily="34" charset="0"/>
                <a:cs typeface="Arial" pitchFamily="34" charset="0"/>
              </a:rPr>
              <a:t>Hoạt động trải nghiệm, hướng nghiệp 10</a:t>
            </a:r>
          </a:p>
        </p:txBody>
      </p:sp>
      <p:sp>
        <p:nvSpPr>
          <p:cNvPr id="23" name="TextBox 23"/>
          <p:cNvSpPr txBox="1"/>
          <p:nvPr/>
        </p:nvSpPr>
        <p:spPr>
          <a:xfrm>
            <a:off x="938833" y="1471327"/>
            <a:ext cx="9986904" cy="2598917"/>
          </a:xfrm>
          <a:prstGeom prst="rect">
            <a:avLst/>
          </a:prstGeom>
        </p:spPr>
        <p:txBody>
          <a:bodyPr wrap="square" lIns="0" tIns="0" rIns="0" bIns="0" rtlCol="0" anchor="t">
            <a:spAutoFit/>
          </a:bodyPr>
          <a:lstStyle/>
          <a:p>
            <a:pPr algn="ctr">
              <a:lnSpc>
                <a:spcPct val="150000"/>
              </a:lnSpc>
            </a:pPr>
            <a:r>
              <a:rPr lang="en-US" sz="6000" b="1">
                <a:solidFill>
                  <a:srgbClr val="E2DED2"/>
                </a:solidFill>
                <a:latin typeface="Arial" pitchFamily="34" charset="0"/>
                <a:cs typeface="Arial" pitchFamily="34" charset="0"/>
              </a:rPr>
              <a:t>CHÀO MỪNG CÁC EM ĐẾN VỚI TIẾT HỌC HÔM NAY!</a:t>
            </a:r>
          </a:p>
        </p:txBody>
      </p:sp>
      <p:pic>
        <p:nvPicPr>
          <p:cNvPr id="27"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30988" y="712370"/>
            <a:ext cx="876774" cy="900410"/>
          </a:xfrm>
          <a:prstGeom prst="rect">
            <a:avLst/>
          </a:prstGeom>
        </p:spPr>
      </p:pic>
      <p:pic>
        <p:nvPicPr>
          <p:cNvPr id="2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32930" y="626864"/>
            <a:ext cx="876774" cy="900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95" y="172390"/>
            <a:ext cx="17607209" cy="9847910"/>
            <a:chOff x="0" y="-66675"/>
            <a:chExt cx="4637290" cy="2593688"/>
          </a:xfrm>
        </p:grpSpPr>
        <p:sp>
          <p:nvSpPr>
            <p:cNvPr id="3" name="Freeform 3"/>
            <p:cNvSpPr/>
            <p:nvPr/>
          </p:nvSpPr>
          <p:spPr>
            <a:xfrm>
              <a:off x="0" y="-66675"/>
              <a:ext cx="4637290" cy="2593688"/>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58" name="Group 57"/>
          <p:cNvGrpSpPr/>
          <p:nvPr/>
        </p:nvGrpSpPr>
        <p:grpSpPr>
          <a:xfrm>
            <a:off x="1459922" y="83906"/>
            <a:ext cx="15368153" cy="2316100"/>
            <a:chOff x="-2261370" y="39751"/>
            <a:chExt cx="15368153" cy="2316100"/>
          </a:xfrm>
        </p:grpSpPr>
        <p:grpSp>
          <p:nvGrpSpPr>
            <p:cNvPr id="59" name="Group 4"/>
            <p:cNvGrpSpPr/>
            <p:nvPr/>
          </p:nvGrpSpPr>
          <p:grpSpPr>
            <a:xfrm>
              <a:off x="-2261370" y="39751"/>
              <a:ext cx="15368153" cy="2316100"/>
              <a:chOff x="-291615" y="-66675"/>
              <a:chExt cx="5051585" cy="473075"/>
            </a:xfrm>
          </p:grpSpPr>
          <p:sp>
            <p:nvSpPr>
              <p:cNvPr id="61" name="Freeform 5"/>
              <p:cNvSpPr/>
              <p:nvPr/>
            </p:nvSpPr>
            <p:spPr>
              <a:xfrm>
                <a:off x="-291615" y="-326"/>
                <a:ext cx="5051585" cy="374654"/>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50000"/>
                </a:schemeClr>
              </a:solidFill>
            </p:spPr>
            <p:txBody>
              <a:bodyPr/>
              <a:lstStyle/>
              <a:p>
                <a:endParaRPr lang="en-US"/>
              </a:p>
            </p:txBody>
          </p:sp>
          <p:sp>
            <p:nvSpPr>
              <p:cNvPr id="62"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60" name="TextBox 10"/>
            <p:cNvSpPr txBox="1"/>
            <p:nvPr/>
          </p:nvSpPr>
          <p:spPr>
            <a:xfrm>
              <a:off x="-1323406" y="450711"/>
              <a:ext cx="13600224" cy="1661993"/>
            </a:xfrm>
            <a:prstGeom prst="rect">
              <a:avLst/>
            </a:prstGeom>
          </p:spPr>
          <p:txBody>
            <a:bodyPr wrap="square" lIns="0" tIns="0" rIns="0" bIns="0" rtlCol="0" anchor="t">
              <a:spAutoFit/>
            </a:bodyPr>
            <a:lstStyle/>
            <a:p>
              <a:pPr algn="ctr">
                <a:lnSpc>
                  <a:spcPct val="150000"/>
                </a:lnSpc>
              </a:pPr>
              <a:r>
                <a:rPr lang="vi-VN" sz="3600">
                  <a:solidFill>
                    <a:srgbClr val="FFFFFF"/>
                  </a:solidFill>
                  <a:latin typeface="Arial" pitchFamily="34" charset="0"/>
                  <a:cs typeface="Arial" pitchFamily="34" charset="0"/>
                </a:rPr>
                <a:t>Nhiệm vụ 3. Chia sẻ kết quả rèn luyện những phẩm chất và năng lực phù hợp với nhóm nghề định lựa chọn.</a:t>
              </a:r>
              <a:endParaRPr lang="en-US" sz="3600">
                <a:solidFill>
                  <a:srgbClr val="FFFFFF"/>
                </a:solidFill>
                <a:latin typeface="Arial" pitchFamily="34" charset="0"/>
                <a:cs typeface="Arial" pitchFamily="34" charset="0"/>
              </a:endParaRPr>
            </a:p>
          </p:txBody>
        </p:sp>
      </p:grpSp>
      <p:grpSp>
        <p:nvGrpSpPr>
          <p:cNvPr id="8" name="Group 7"/>
          <p:cNvGrpSpPr/>
          <p:nvPr/>
        </p:nvGrpSpPr>
        <p:grpSpPr>
          <a:xfrm>
            <a:off x="2819398" y="2480569"/>
            <a:ext cx="12649201" cy="1080178"/>
            <a:chOff x="2397886" y="2691723"/>
            <a:chExt cx="9787631" cy="1080178"/>
          </a:xfrm>
        </p:grpSpPr>
        <p:sp>
          <p:nvSpPr>
            <p:cNvPr id="6" name="Rectangle 5"/>
            <p:cNvSpPr/>
            <p:nvPr/>
          </p:nvSpPr>
          <p:spPr>
            <a:xfrm>
              <a:off x="2397886" y="2691723"/>
              <a:ext cx="9787631" cy="10801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2531898" y="2908646"/>
              <a:ext cx="9653618" cy="646331"/>
            </a:xfrm>
            <a:prstGeom prst="rect">
              <a:avLst/>
            </a:prstGeom>
          </p:spPr>
          <p:txBody>
            <a:bodyPr wrap="square">
              <a:spAutoFit/>
            </a:bodyPr>
            <a:lstStyle/>
            <a:p>
              <a:pPr lvl="0"/>
              <a:r>
                <a:rPr lang="vi-VN" sz="3600" b="1" i="1">
                  <a:latin typeface="Arial" pitchFamily="34" charset="0"/>
                  <a:cs typeface="Arial" pitchFamily="34" charset="0"/>
                </a:rPr>
                <a:t>Trò chơi: “Nhìn nghề đoán phẩm chất năng lực cần có”</a:t>
              </a:r>
              <a:endParaRPr lang="en-US" sz="3600">
                <a:latin typeface="Arial" pitchFamily="34" charset="0"/>
                <a:cs typeface="Arial" pitchFamily="34" charset="0"/>
              </a:endParaRPr>
            </a:p>
          </p:txBody>
        </p:sp>
      </p:grpSp>
      <p:sp>
        <p:nvSpPr>
          <p:cNvPr id="12" name="Rectangle 11"/>
          <p:cNvSpPr/>
          <p:nvPr/>
        </p:nvSpPr>
        <p:spPr>
          <a:xfrm>
            <a:off x="660400" y="3775628"/>
            <a:ext cx="10134600" cy="5909310"/>
          </a:xfrm>
          <a:prstGeom prst="rect">
            <a:avLst/>
          </a:prstGeom>
        </p:spPr>
        <p:txBody>
          <a:bodyPr wrap="square">
            <a:spAutoFit/>
          </a:bodyPr>
          <a:lstStyle/>
          <a:p>
            <a:pPr algn="just">
              <a:lnSpc>
                <a:spcPct val="150000"/>
              </a:lnSpc>
            </a:pPr>
            <a:r>
              <a:rPr lang="vi-VN" sz="3600" b="1" u="sng">
                <a:latin typeface="Arial" pitchFamily="34" charset="0"/>
                <a:cs typeface="Arial" pitchFamily="34" charset="0"/>
              </a:rPr>
              <a:t>Luật chơi</a:t>
            </a:r>
            <a:r>
              <a:rPr lang="vi-VN" sz="3600" b="1">
                <a:latin typeface="Arial" pitchFamily="34" charset="0"/>
                <a:cs typeface="Arial" pitchFamily="34" charset="0"/>
              </a:rPr>
              <a:t>: </a:t>
            </a:r>
            <a:r>
              <a:rPr lang="vi-VN" sz="3600">
                <a:latin typeface="Arial" pitchFamily="34" charset="0"/>
                <a:cs typeface="Arial" pitchFamily="34" charset="0"/>
              </a:rPr>
              <a:t>C</a:t>
            </a:r>
            <a:r>
              <a:rPr lang="en-US" sz="3600">
                <a:latin typeface="Arial" pitchFamily="34" charset="0"/>
                <a:cs typeface="Arial" pitchFamily="34" charset="0"/>
              </a:rPr>
              <a:t>hia lớp thành 2 nhóm lớn, GV lần lượt chiếu những hình ảnh, hoạt động đặc trưng của nghề, các nhóm sẽ đưa ra những phẩm chất và năng lực của từng nghề. Nhóm nào đưa ra được số lượng phẩm chất, năng lực nhiều nhất đối với mỗi nghề trong thời gian ngắn nhất thì sẽ giành chiến thắng ở một lượt.</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25200" y="4076700"/>
            <a:ext cx="6593803" cy="5410200"/>
          </a:xfrm>
          <a:prstGeom prst="rect">
            <a:avLst/>
          </a:prstGeom>
        </p:spPr>
      </p:pic>
    </p:spTree>
    <p:extLst>
      <p:ext uri="{BB962C8B-B14F-4D97-AF65-F5344CB8AC3E}">
        <p14:creationId xmlns:p14="http://schemas.microsoft.com/office/powerpoint/2010/main" val="1972765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451233" y="565057"/>
            <a:ext cx="4120768" cy="1658798"/>
            <a:chOff x="0" y="-8839"/>
            <a:chExt cx="1121707" cy="324817"/>
          </a:xfrm>
          <a:solidFill>
            <a:schemeClr val="accent6">
              <a:lumMod val="75000"/>
            </a:schemeClr>
          </a:solidFill>
        </p:grpSpPr>
        <p:sp>
          <p:nvSpPr>
            <p:cNvPr id="15" name="Freeform 15"/>
            <p:cNvSpPr/>
            <p:nvPr/>
          </p:nvSpPr>
          <p:spPr>
            <a:xfrm>
              <a:off x="203200" y="56319"/>
              <a:ext cx="918507" cy="259659"/>
            </a:xfrm>
            <a:custGeom>
              <a:avLst/>
              <a:gdLst/>
              <a:ahLst/>
              <a:cxnLst/>
              <a:rect l="l" t="t" r="r" b="b"/>
              <a:pathLst>
                <a:path w="4432953" h="407051">
                  <a:moveTo>
                    <a:pt x="4432953" y="326"/>
                  </a:moveTo>
                  <a:cubicBezTo>
                    <a:pt x="4360140" y="0"/>
                    <a:pt x="4292718" y="38659"/>
                    <a:pt x="4256217" y="101663"/>
                  </a:cubicBezTo>
                  <a:cubicBezTo>
                    <a:pt x="4219717" y="164667"/>
                    <a:pt x="4219717" y="242385"/>
                    <a:pt x="4256217" y="305389"/>
                  </a:cubicBezTo>
                  <a:cubicBezTo>
                    <a:pt x="4292718" y="368393"/>
                    <a:pt x="4360140" y="407052"/>
                    <a:pt x="4432953"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grpFill/>
          </p:spPr>
          <p:txBody>
            <a:bodyPr/>
            <a:lstStyle/>
            <a:p>
              <a:endParaRPr lang="en-US"/>
            </a:p>
          </p:txBody>
        </p:sp>
        <p:sp>
          <p:nvSpPr>
            <p:cNvPr id="16" name="TextBox 16"/>
            <p:cNvSpPr txBox="1"/>
            <p:nvPr/>
          </p:nvSpPr>
          <p:spPr>
            <a:xfrm>
              <a:off x="0" y="-8839"/>
              <a:ext cx="812800" cy="324817"/>
            </a:xfrm>
            <a:prstGeom prst="rect">
              <a:avLst/>
            </a:prstGeom>
            <a:grpFill/>
          </p:spPr>
          <p:txBody>
            <a:bodyPr lIns="50800" tIns="50800" rIns="50800" bIns="50800" rtlCol="0" anchor="ctr"/>
            <a:lstStyle/>
            <a:p>
              <a:pPr algn="ctr">
                <a:lnSpc>
                  <a:spcPts val="3699"/>
                </a:lnSpc>
              </a:pPr>
              <a:endParaRPr/>
            </a:p>
          </p:txBody>
        </p:sp>
      </p:grpSp>
      <p:sp>
        <p:nvSpPr>
          <p:cNvPr id="17" name="TextBox 17"/>
          <p:cNvSpPr txBox="1"/>
          <p:nvPr/>
        </p:nvSpPr>
        <p:spPr>
          <a:xfrm>
            <a:off x="707325" y="929397"/>
            <a:ext cx="15677988" cy="823815"/>
          </a:xfrm>
          <a:prstGeom prst="rect">
            <a:avLst/>
          </a:prstGeom>
        </p:spPr>
        <p:txBody>
          <a:bodyPr wrap="square" lIns="0" tIns="0" rIns="0" bIns="0" rtlCol="0" anchor="t">
            <a:spAutoFit/>
          </a:bodyPr>
          <a:lstStyle/>
          <a:p>
            <a:pPr>
              <a:lnSpc>
                <a:spcPct val="150000"/>
              </a:lnSpc>
              <a:spcBef>
                <a:spcPct val="0"/>
              </a:spcBef>
            </a:pPr>
            <a:r>
              <a:rPr lang="vi-VN" sz="3999" b="1" u="sng" spc="47">
                <a:solidFill>
                  <a:srgbClr val="FFFFFF"/>
                </a:solidFill>
                <a:latin typeface="Arial" pitchFamily="34" charset="0"/>
                <a:cs typeface="Arial" pitchFamily="34" charset="0"/>
              </a:rPr>
              <a:t>TỔNG KẾT:</a:t>
            </a:r>
            <a:endParaRPr lang="en-US" sz="3999" b="1" spc="47">
              <a:solidFill>
                <a:srgbClr val="FFFFFF"/>
              </a:solidFill>
            </a:endParaRPr>
          </a:p>
        </p:txBody>
      </p:sp>
      <p:grpSp>
        <p:nvGrpSpPr>
          <p:cNvPr id="18" name="Group 18"/>
          <p:cNvGrpSpPr/>
          <p:nvPr/>
        </p:nvGrpSpPr>
        <p:grpSpPr>
          <a:xfrm rot="7555502">
            <a:off x="5328334" y="672597"/>
            <a:ext cx="1397267" cy="1397267"/>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1">
                <a:lumMod val="60000"/>
                <a:lumOff val="40000"/>
              </a:schemeClr>
            </a:solidFill>
          </p:spPr>
          <p:txBody>
            <a:bodyPr/>
            <a:lstStyle/>
            <a:p>
              <a:endParaRPr lang="en-US"/>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1" name="Group 21"/>
          <p:cNvGrpSpPr/>
          <p:nvPr/>
        </p:nvGrpSpPr>
        <p:grpSpPr>
          <a:xfrm rot="7555502">
            <a:off x="4863979" y="882757"/>
            <a:ext cx="1312568" cy="131256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23" name="TextBox 23"/>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7" name="Group 2"/>
          <p:cNvGrpSpPr/>
          <p:nvPr/>
        </p:nvGrpSpPr>
        <p:grpSpPr>
          <a:xfrm>
            <a:off x="246279" y="259163"/>
            <a:ext cx="17813121" cy="9847910"/>
            <a:chOff x="0" y="-66675"/>
            <a:chExt cx="4637290" cy="2593688"/>
          </a:xfrm>
        </p:grpSpPr>
        <p:sp>
          <p:nvSpPr>
            <p:cNvPr id="28" name="Freeform 3"/>
            <p:cNvSpPr/>
            <p:nvPr/>
          </p:nvSpPr>
          <p:spPr>
            <a:xfrm>
              <a:off x="0" y="-66675"/>
              <a:ext cx="4637290" cy="2593688"/>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txBody>
            <a:bodyPr/>
            <a:lstStyle/>
            <a:p>
              <a:endParaRPr lang="en-US"/>
            </a:p>
          </p:txBody>
        </p:sp>
        <p:sp>
          <p:nvSpPr>
            <p:cNvPr id="29"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30" name="Freeform 3"/>
          <p:cNvSpPr/>
          <p:nvPr/>
        </p:nvSpPr>
        <p:spPr>
          <a:xfrm>
            <a:off x="2899540" y="3123185"/>
            <a:ext cx="14359760" cy="6450966"/>
          </a:xfrm>
          <a:custGeom>
            <a:avLst/>
            <a:gdLst/>
            <a:ahLst/>
            <a:cxnLst/>
            <a:rect l="l" t="t" r="r" b="b"/>
            <a:pathLst>
              <a:path w="3781994" h="1566870">
                <a:moveTo>
                  <a:pt x="0" y="0"/>
                </a:moveTo>
                <a:lnTo>
                  <a:pt x="3781994" y="0"/>
                </a:lnTo>
                <a:lnTo>
                  <a:pt x="3781994" y="1566870"/>
                </a:lnTo>
                <a:lnTo>
                  <a:pt x="0" y="1566870"/>
                </a:lnTo>
                <a:close/>
              </a:path>
            </a:pathLst>
          </a:custGeom>
          <a:solidFill>
            <a:schemeClr val="accent5">
              <a:lumMod val="75000"/>
            </a:schemeClr>
          </a:solidFill>
        </p:spPr>
        <p:txBody>
          <a:bodyPr/>
          <a:lstStyle/>
          <a:p>
            <a:endParaRPr lang="en-US"/>
          </a:p>
        </p:txBody>
      </p:sp>
      <p:sp>
        <p:nvSpPr>
          <p:cNvPr id="31" name="Freeform 6"/>
          <p:cNvSpPr/>
          <p:nvPr/>
        </p:nvSpPr>
        <p:spPr>
          <a:xfrm>
            <a:off x="6417521" y="3390900"/>
            <a:ext cx="10521544" cy="5867399"/>
          </a:xfrm>
          <a:custGeom>
            <a:avLst/>
            <a:gdLst/>
            <a:ahLst/>
            <a:cxnLst/>
            <a:rect l="l" t="t" r="r" b="b"/>
            <a:pathLst>
              <a:path w="2472366" h="1409992">
                <a:moveTo>
                  <a:pt x="0" y="0"/>
                </a:moveTo>
                <a:lnTo>
                  <a:pt x="2472366" y="0"/>
                </a:lnTo>
                <a:lnTo>
                  <a:pt x="2472366" y="1409992"/>
                </a:lnTo>
                <a:lnTo>
                  <a:pt x="0" y="1409992"/>
                </a:lnTo>
                <a:close/>
              </a:path>
            </a:pathLst>
          </a:custGeom>
          <a:solidFill>
            <a:srgbClr val="000000">
              <a:alpha val="0"/>
            </a:srgbClr>
          </a:solidFill>
          <a:ln w="76200">
            <a:solidFill>
              <a:srgbClr val="E2DED2"/>
            </a:solidFill>
          </a:ln>
        </p:spPr>
        <p:txBody>
          <a:bodyPr/>
          <a:lstStyle/>
          <a:p>
            <a:endParaRPr lang="en-US"/>
          </a:p>
        </p:txBody>
      </p:sp>
      <p:grpSp>
        <p:nvGrpSpPr>
          <p:cNvPr id="32" name="Group 8"/>
          <p:cNvGrpSpPr/>
          <p:nvPr/>
        </p:nvGrpSpPr>
        <p:grpSpPr>
          <a:xfrm>
            <a:off x="451233" y="3123185"/>
            <a:ext cx="5952226" cy="6450966"/>
            <a:chOff x="1813" y="0"/>
            <a:chExt cx="809173" cy="812800"/>
          </a:xfrm>
        </p:grpSpPr>
        <p:sp>
          <p:nvSpPr>
            <p:cNvPr id="33"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34" name="TextBox 1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35" name="Rectangle 34"/>
          <p:cNvSpPr/>
          <p:nvPr/>
        </p:nvSpPr>
        <p:spPr>
          <a:xfrm>
            <a:off x="6629400" y="3451131"/>
            <a:ext cx="10175229" cy="5518242"/>
          </a:xfrm>
          <a:prstGeom prst="rect">
            <a:avLst/>
          </a:prstGeom>
        </p:spPr>
        <p:txBody>
          <a:bodyPr wrap="square">
            <a:spAutoFit/>
          </a:bodyPr>
          <a:lstStyle/>
          <a:p>
            <a:pPr algn="just">
              <a:lnSpc>
                <a:spcPct val="150000"/>
              </a:lnSpc>
            </a:pPr>
            <a:r>
              <a:rPr lang="vi-VN" sz="4000">
                <a:solidFill>
                  <a:schemeClr val="bg1"/>
                </a:solidFill>
                <a:latin typeface="Arial" pitchFamily="34" charset="0"/>
                <a:cs typeface="Arial" pitchFamily="34" charset="0"/>
              </a:rPr>
              <a:t>Đòi hỏi sự hợp tác, linh hoạt, tích cực tư duy để tìm các phương án khác nhau, trách nhiệm, tuân thủ luật chơi… Tất cả những phẩm chất, năng lực này rất cần cho HS rèn luyện, hình thành phẩm chất, năng lực của nghề lựa chọn trong tương lai.</a:t>
            </a:r>
            <a:endParaRPr lang="en-US" sz="4000">
              <a:solidFill>
                <a:schemeClr val="bg1"/>
              </a:solidFill>
              <a:latin typeface="Arial" pitchFamily="34" charset="0"/>
              <a:cs typeface="Arial" pitchFamily="34" charset="0"/>
            </a:endParaRP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51" y="3643569"/>
            <a:ext cx="5561182" cy="541019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537" y="1619866"/>
            <a:ext cx="17779232" cy="8382000"/>
            <a:chOff x="0" y="0"/>
            <a:chExt cx="5604501" cy="2359657"/>
          </a:xfrm>
        </p:grpSpPr>
        <p:sp>
          <p:nvSpPr>
            <p:cNvPr id="3" name="Freeform 3"/>
            <p:cNvSpPr/>
            <p:nvPr/>
          </p:nvSpPr>
          <p:spPr>
            <a:xfrm>
              <a:off x="0" y="0"/>
              <a:ext cx="5604501" cy="2359657"/>
            </a:xfrm>
            <a:custGeom>
              <a:avLst/>
              <a:gdLst/>
              <a:ahLst/>
              <a:cxnLst/>
              <a:rect l="l" t="t" r="r" b="b"/>
              <a:pathLst>
                <a:path w="5604501" h="2359657">
                  <a:moveTo>
                    <a:pt x="0" y="0"/>
                  </a:moveTo>
                  <a:lnTo>
                    <a:pt x="5604501" y="0"/>
                  </a:lnTo>
                  <a:lnTo>
                    <a:pt x="5604501" y="2359657"/>
                  </a:lnTo>
                  <a:lnTo>
                    <a:pt x="0" y="2359657"/>
                  </a:lnTo>
                  <a:close/>
                </a:path>
              </a:pathLst>
            </a:custGeom>
            <a:solidFill>
              <a:schemeClr val="accent6">
                <a:lumMod val="75000"/>
              </a:schemeClr>
            </a:solidFill>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48" name="Group 47"/>
          <p:cNvGrpSpPr/>
          <p:nvPr/>
        </p:nvGrpSpPr>
        <p:grpSpPr>
          <a:xfrm>
            <a:off x="2438399" y="136196"/>
            <a:ext cx="13487401" cy="1081117"/>
            <a:chOff x="3185991" y="1312178"/>
            <a:chExt cx="13487401" cy="1081117"/>
          </a:xfrm>
        </p:grpSpPr>
        <p:grpSp>
          <p:nvGrpSpPr>
            <p:cNvPr id="5" name="Group 5"/>
            <p:cNvGrpSpPr/>
            <p:nvPr/>
          </p:nvGrpSpPr>
          <p:grpSpPr>
            <a:xfrm>
              <a:off x="3185991" y="1312178"/>
              <a:ext cx="13487400" cy="1081117"/>
              <a:chOff x="-243962" y="-66675"/>
              <a:chExt cx="4991985" cy="473400"/>
            </a:xfrm>
          </p:grpSpPr>
          <p:sp>
            <p:nvSpPr>
              <p:cNvPr id="6" name="Freeform 6"/>
              <p:cNvSpPr/>
              <p:nvPr/>
            </p:nvSpPr>
            <p:spPr>
              <a:xfrm>
                <a:off x="-243962" y="-326"/>
                <a:ext cx="4991985" cy="407051"/>
              </a:xfrm>
              <a:custGeom>
                <a:avLst/>
                <a:gdLst/>
                <a:ahLst/>
                <a:cxnLst/>
                <a:rect l="l" t="t" r="r" b="b"/>
                <a:pathLst>
                  <a:path w="4234143" h="407051">
                    <a:moveTo>
                      <a:pt x="4234143" y="326"/>
                    </a:moveTo>
                    <a:cubicBezTo>
                      <a:pt x="4161330" y="0"/>
                      <a:pt x="4093909" y="38659"/>
                      <a:pt x="4057408" y="101663"/>
                    </a:cubicBezTo>
                    <a:cubicBezTo>
                      <a:pt x="4020908" y="164667"/>
                      <a:pt x="4020908" y="242385"/>
                      <a:pt x="4057408" y="305389"/>
                    </a:cubicBezTo>
                    <a:cubicBezTo>
                      <a:pt x="4093909" y="368393"/>
                      <a:pt x="4161330" y="407052"/>
                      <a:pt x="4234143"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75000"/>
                </a:schemeClr>
              </a:solidFill>
            </p:spPr>
            <p:txBody>
              <a:bodyPr/>
              <a:lstStyle/>
              <a:p>
                <a:endParaRPr lang="en-US"/>
              </a:p>
            </p:txBody>
          </p:sp>
          <p:sp>
            <p:nvSpPr>
              <p:cNvPr id="7" name="TextBox 7"/>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28" name="TextBox 28"/>
            <p:cNvSpPr txBox="1"/>
            <p:nvPr/>
          </p:nvSpPr>
          <p:spPr>
            <a:xfrm>
              <a:off x="3185992" y="1569425"/>
              <a:ext cx="13487400" cy="643702"/>
            </a:xfrm>
            <a:prstGeom prst="rect">
              <a:avLst/>
            </a:prstGeom>
          </p:spPr>
          <p:txBody>
            <a:bodyPr wrap="square" lIns="0" tIns="0" rIns="0" bIns="0" rtlCol="0" anchor="t">
              <a:spAutoFit/>
            </a:bodyPr>
            <a:lstStyle/>
            <a:p>
              <a:pPr algn="ctr">
                <a:lnSpc>
                  <a:spcPts val="5599"/>
                </a:lnSpc>
                <a:spcBef>
                  <a:spcPct val="0"/>
                </a:spcBef>
              </a:pPr>
              <a:r>
                <a:rPr lang="vi-VN" sz="3600" b="1" spc="47">
                  <a:solidFill>
                    <a:schemeClr val="bg1"/>
                  </a:solidFill>
                  <a:latin typeface="Arial" pitchFamily="34" charset="0"/>
                  <a:cs typeface="Arial" pitchFamily="34" charset="0"/>
                </a:rPr>
                <a:t>Họat động 7. Tham vấn hướng nghiệp cho bạn bè</a:t>
              </a:r>
              <a:endParaRPr lang="en-US" sz="3600" b="1" spc="47">
                <a:solidFill>
                  <a:schemeClr val="bg1"/>
                </a:solidFill>
                <a:latin typeface="Arial" pitchFamily="34" charset="0"/>
                <a:cs typeface="Arial" pitchFamily="34" charset="0"/>
              </a:endParaRPr>
            </a:p>
          </p:txBody>
        </p:sp>
      </p:grpSp>
      <p:grpSp>
        <p:nvGrpSpPr>
          <p:cNvPr id="36" name="Group 36"/>
          <p:cNvGrpSpPr/>
          <p:nvPr/>
        </p:nvGrpSpPr>
        <p:grpSpPr>
          <a:xfrm>
            <a:off x="-344775" y="-259707"/>
            <a:ext cx="1116938" cy="111693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E27"/>
            </a:solidFill>
          </p:spPr>
          <p:txBody>
            <a:bodyPr/>
            <a:lstStyle/>
            <a:p>
              <a:endParaRPr lang="en-US"/>
            </a:p>
          </p:txBody>
        </p:sp>
        <p:sp>
          <p:nvSpPr>
            <p:cNvPr id="38" name="TextBox 38"/>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39" name="Group 39"/>
          <p:cNvGrpSpPr/>
          <p:nvPr/>
        </p:nvGrpSpPr>
        <p:grpSpPr>
          <a:xfrm>
            <a:off x="213694" y="95828"/>
            <a:ext cx="1049231" cy="1049231"/>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41" name="TextBox 41"/>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42" name="Group 42"/>
          <p:cNvGrpSpPr/>
          <p:nvPr/>
        </p:nvGrpSpPr>
        <p:grpSpPr>
          <a:xfrm rot="7555502">
            <a:off x="17434455" y="-287634"/>
            <a:ext cx="1116938" cy="111693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E27"/>
            </a:solidFill>
          </p:spPr>
          <p:txBody>
            <a:bodyPr/>
            <a:lstStyle/>
            <a:p>
              <a:endParaRPr lang="en-US"/>
            </a:p>
          </p:txBody>
        </p:sp>
        <p:sp>
          <p:nvSpPr>
            <p:cNvPr id="44" name="TextBox 4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45" name="Group 45"/>
          <p:cNvGrpSpPr/>
          <p:nvPr/>
        </p:nvGrpSpPr>
        <p:grpSpPr>
          <a:xfrm rot="7555502">
            <a:off x="16933987" y="73078"/>
            <a:ext cx="1049231" cy="1049231"/>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47" name="TextBox 4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54" name="Group 53"/>
          <p:cNvGrpSpPr/>
          <p:nvPr/>
        </p:nvGrpSpPr>
        <p:grpSpPr>
          <a:xfrm>
            <a:off x="667450" y="2068461"/>
            <a:ext cx="6028366" cy="3429000"/>
            <a:chOff x="665571" y="1943100"/>
            <a:chExt cx="5963829" cy="3429000"/>
          </a:xfrm>
        </p:grpSpPr>
        <p:sp>
          <p:nvSpPr>
            <p:cNvPr id="51" name="Parallelogram 50"/>
            <p:cNvSpPr/>
            <p:nvPr/>
          </p:nvSpPr>
          <p:spPr>
            <a:xfrm flipV="1">
              <a:off x="665571" y="2356321"/>
              <a:ext cx="5961950" cy="2602557"/>
            </a:xfrm>
            <a:prstGeom prst="parallelogram">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667450" y="1943100"/>
              <a:ext cx="5961950" cy="3429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450426" y="2216040"/>
              <a:ext cx="4576675" cy="2585323"/>
            </a:xfrm>
            <a:prstGeom prst="rect">
              <a:avLst/>
            </a:prstGeom>
            <a:noFill/>
          </p:spPr>
          <p:txBody>
            <a:bodyPr wrap="square" rtlCol="0">
              <a:spAutoFit/>
            </a:bodyPr>
            <a:lstStyle/>
            <a:p>
              <a:pPr algn="ctr">
                <a:lnSpc>
                  <a:spcPct val="150000"/>
                </a:lnSpc>
              </a:pPr>
              <a:r>
                <a:rPr lang="vi-VN" sz="3600" b="1">
                  <a:latin typeface="Arial" pitchFamily="34" charset="0"/>
                  <a:cs typeface="Arial" pitchFamily="34" charset="0"/>
                </a:rPr>
                <a:t>NV1. </a:t>
              </a:r>
              <a:r>
                <a:rPr lang="vi-VN" sz="3600">
                  <a:latin typeface="Arial" pitchFamily="34" charset="0"/>
                  <a:cs typeface="Arial" pitchFamily="34" charset="0"/>
                </a:rPr>
                <a:t>Đóng vai nhà tham vấn để giúp các bạn khi gặp vấn đề</a:t>
              </a:r>
              <a:endParaRPr lang="en-US" sz="3600">
                <a:latin typeface="Arial" pitchFamily="34" charset="0"/>
                <a:cs typeface="Arial" pitchFamily="34" charset="0"/>
              </a:endParaRPr>
            </a:p>
          </p:txBody>
        </p:sp>
      </p:grpSp>
      <p:grpSp>
        <p:nvGrpSpPr>
          <p:cNvPr id="59" name="Group 58"/>
          <p:cNvGrpSpPr/>
          <p:nvPr/>
        </p:nvGrpSpPr>
        <p:grpSpPr>
          <a:xfrm>
            <a:off x="2849088" y="5835793"/>
            <a:ext cx="7979206" cy="3798219"/>
            <a:chOff x="665571" y="1943100"/>
            <a:chExt cx="5963829" cy="3429000"/>
          </a:xfrm>
        </p:grpSpPr>
        <p:sp>
          <p:nvSpPr>
            <p:cNvPr id="60" name="Parallelogram 59"/>
            <p:cNvSpPr/>
            <p:nvPr/>
          </p:nvSpPr>
          <p:spPr>
            <a:xfrm flipV="1">
              <a:off x="665571" y="2356321"/>
              <a:ext cx="5961950" cy="2602557"/>
            </a:xfrm>
            <a:prstGeom prst="parallelogram">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arallelogram 60"/>
            <p:cNvSpPr/>
            <p:nvPr/>
          </p:nvSpPr>
          <p:spPr>
            <a:xfrm>
              <a:off x="667450" y="1943100"/>
              <a:ext cx="5961950" cy="3429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351396" y="2055693"/>
              <a:ext cx="4717887" cy="3084225"/>
            </a:xfrm>
            <a:prstGeom prst="rect">
              <a:avLst/>
            </a:prstGeom>
            <a:noFill/>
          </p:spPr>
          <p:txBody>
            <a:bodyPr wrap="square" rtlCol="0">
              <a:spAutoFit/>
            </a:bodyPr>
            <a:lstStyle/>
            <a:p>
              <a:pPr algn="ctr">
                <a:lnSpc>
                  <a:spcPct val="150000"/>
                </a:lnSpc>
              </a:pPr>
              <a:r>
                <a:rPr lang="vi-VN" sz="3600" b="1">
                  <a:latin typeface="Arial" pitchFamily="34" charset="0"/>
                  <a:cs typeface="Arial" pitchFamily="34" charset="0"/>
                </a:rPr>
                <a:t>NV2</a:t>
              </a:r>
              <a:r>
                <a:rPr lang="vi-VN" sz="3600">
                  <a:latin typeface="Arial" pitchFamily="34" charset="0"/>
                  <a:cs typeface="Arial" pitchFamily="34" charset="0"/>
                </a:rPr>
                <a:t>. Chia sẻ những khó khăn và cách giải quyết của em trong định hướng học tập nghề nghiệp.</a:t>
              </a:r>
              <a:endParaRPr lang="en-US" sz="3600">
                <a:latin typeface="Arial" pitchFamily="34" charset="0"/>
                <a:cs typeface="Arial" pitchFamily="34" charset="0"/>
              </a:endParaRP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0161" y="5810866"/>
            <a:ext cx="5858441" cy="3880878"/>
          </a:xfrm>
          <a:prstGeom prst="rect">
            <a:avLst/>
          </a:prstGeom>
          <a:ln>
            <a:noFill/>
          </a:ln>
          <a:effectLst>
            <a:softEdge rad="11250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826362"/>
            <a:ext cx="5510092" cy="3671099"/>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arn(inVertical)">
                                      <p:cBhvr>
                                        <p:cTn id="20" dur="500"/>
                                        <p:tgtEl>
                                          <p:spTgt spid="59"/>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435988" y="4877585"/>
            <a:ext cx="2943434" cy="769441"/>
          </a:xfrm>
          <a:prstGeom prst="rect">
            <a:avLst/>
          </a:prstGeom>
        </p:spPr>
        <p:txBody>
          <a:bodyPr wrap="none">
            <a:spAutoFit/>
          </a:bodyPr>
          <a:lstStyle/>
          <a:p>
            <a:r>
              <a:rPr lang="pt-BR" sz="4400" b="1">
                <a:solidFill>
                  <a:schemeClr val="bg1"/>
                </a:solidFill>
                <a:latin typeface="Arial" pitchFamily="34" charset="0"/>
                <a:cs typeface="Arial" pitchFamily="34" charset="0"/>
              </a:rPr>
              <a:t>Khó khăn:</a:t>
            </a:r>
            <a:endParaRPr lang="en-US" sz="4400" b="1">
              <a:solidFill>
                <a:schemeClr val="bg1"/>
              </a:solidFill>
              <a:latin typeface="Arial" pitchFamily="34" charset="0"/>
              <a:cs typeface="Arial" pitchFamily="34" charset="0"/>
            </a:endParaRPr>
          </a:p>
        </p:txBody>
      </p:sp>
      <p:pic>
        <p:nvPicPr>
          <p:cNvPr id="58" name="Picture 4"/>
          <p:cNvPicPr>
            <a:picLocks noChangeAspect="1"/>
          </p:cNvPicPr>
          <p:nvPr/>
        </p:nvPicPr>
        <p:blipFill>
          <a:blip r:embed="rId2"/>
          <a:srcRect/>
          <a:stretch>
            <a:fillRect/>
          </a:stretch>
        </p:blipFill>
        <p:spPr>
          <a:xfrm>
            <a:off x="358150" y="8886889"/>
            <a:ext cx="6543139" cy="1358841"/>
          </a:xfrm>
          <a:prstGeom prst="rect">
            <a:avLst/>
          </a:prstGeom>
        </p:spPr>
      </p:pic>
      <p:pic>
        <p:nvPicPr>
          <p:cNvPr id="59" name="Picture 4"/>
          <p:cNvPicPr>
            <a:picLocks noChangeAspect="1"/>
          </p:cNvPicPr>
          <p:nvPr/>
        </p:nvPicPr>
        <p:blipFill>
          <a:blip r:embed="rId2"/>
          <a:srcRect/>
          <a:stretch>
            <a:fillRect/>
          </a:stretch>
        </p:blipFill>
        <p:spPr>
          <a:xfrm>
            <a:off x="6146134" y="8909723"/>
            <a:ext cx="6543139" cy="1358841"/>
          </a:xfrm>
          <a:prstGeom prst="rect">
            <a:avLst/>
          </a:prstGeom>
        </p:spPr>
      </p:pic>
      <p:pic>
        <p:nvPicPr>
          <p:cNvPr id="60" name="Picture 4"/>
          <p:cNvPicPr>
            <a:picLocks noChangeAspect="1"/>
          </p:cNvPicPr>
          <p:nvPr/>
        </p:nvPicPr>
        <p:blipFill>
          <a:blip r:embed="rId2"/>
          <a:srcRect/>
          <a:stretch>
            <a:fillRect/>
          </a:stretch>
        </p:blipFill>
        <p:spPr>
          <a:xfrm>
            <a:off x="11599201" y="8909724"/>
            <a:ext cx="6486172" cy="1358841"/>
          </a:xfrm>
          <a:prstGeom prst="rect">
            <a:avLst/>
          </a:prstGeom>
        </p:spPr>
      </p:pic>
      <p:grpSp>
        <p:nvGrpSpPr>
          <p:cNvPr id="6" name="Group 5"/>
          <p:cNvGrpSpPr/>
          <p:nvPr/>
        </p:nvGrpSpPr>
        <p:grpSpPr>
          <a:xfrm>
            <a:off x="679295" y="4741928"/>
            <a:ext cx="5155534" cy="4236125"/>
            <a:chOff x="361722" y="4686299"/>
            <a:chExt cx="5155534" cy="4236125"/>
          </a:xfrm>
        </p:grpSpPr>
        <p:sp>
          <p:nvSpPr>
            <p:cNvPr id="3" name="Hexagon 2"/>
            <p:cNvSpPr/>
            <p:nvPr/>
          </p:nvSpPr>
          <p:spPr>
            <a:xfrm>
              <a:off x="361722" y="4686299"/>
              <a:ext cx="5155534" cy="420058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79295" y="4686299"/>
              <a:ext cx="4515712" cy="4236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8521" y="5647026"/>
              <a:ext cx="3677260" cy="2217082"/>
            </a:xfrm>
            <a:prstGeom prst="rect">
              <a:avLst/>
            </a:prstGeom>
          </p:spPr>
          <p:txBody>
            <a:bodyPr wrap="square">
              <a:spAutoFit/>
            </a:bodyPr>
            <a:lstStyle/>
            <a:p>
              <a:pPr algn="ctr">
                <a:lnSpc>
                  <a:spcPct val="150000"/>
                </a:lnSpc>
              </a:pPr>
              <a:r>
                <a:rPr lang="en-US" sz="3200">
                  <a:latin typeface="Arial" pitchFamily="34" charset="0"/>
                  <a:cs typeface="Arial" pitchFamily="34" charset="0"/>
                </a:rPr>
                <a:t>Lựa chọn các môn học chưa phù hợp với năng lực.</a:t>
              </a:r>
            </a:p>
          </p:txBody>
        </p:sp>
      </p:grpSp>
      <p:grpSp>
        <p:nvGrpSpPr>
          <p:cNvPr id="61" name="Group 60"/>
          <p:cNvGrpSpPr/>
          <p:nvPr/>
        </p:nvGrpSpPr>
        <p:grpSpPr>
          <a:xfrm>
            <a:off x="6318294" y="4724159"/>
            <a:ext cx="5155534" cy="4236125"/>
            <a:chOff x="361722" y="4686299"/>
            <a:chExt cx="5155534" cy="4236125"/>
          </a:xfrm>
        </p:grpSpPr>
        <p:sp>
          <p:nvSpPr>
            <p:cNvPr id="62" name="Hexagon 61"/>
            <p:cNvSpPr/>
            <p:nvPr/>
          </p:nvSpPr>
          <p:spPr>
            <a:xfrm>
              <a:off x="361722" y="4686299"/>
              <a:ext cx="5155534" cy="4200589"/>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79295" y="4686299"/>
              <a:ext cx="4515712" cy="4236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98521" y="5647026"/>
              <a:ext cx="3677260" cy="2308324"/>
            </a:xfrm>
            <a:prstGeom prst="rect">
              <a:avLst/>
            </a:prstGeom>
          </p:spPr>
          <p:txBody>
            <a:bodyPr wrap="square">
              <a:spAutoFit/>
            </a:bodyPr>
            <a:lstStyle/>
            <a:p>
              <a:pPr algn="ctr">
                <a:lnSpc>
                  <a:spcPct val="150000"/>
                </a:lnSpc>
              </a:pPr>
              <a:r>
                <a:rPr lang="vi-VN" sz="3200">
                  <a:latin typeface="Arial" pitchFamily="34" charset="0"/>
                  <a:cs typeface="Arial" pitchFamily="34" charset="0"/>
                </a:rPr>
                <a:t>Năng lực của bản thân chưa phù hợp với nghề yêu thích.</a:t>
              </a:r>
              <a:endParaRPr lang="en-US" sz="3200">
                <a:latin typeface="Arial" pitchFamily="34" charset="0"/>
                <a:cs typeface="Arial" pitchFamily="34" charset="0"/>
              </a:endParaRPr>
            </a:p>
          </p:txBody>
        </p:sp>
      </p:grpSp>
      <p:grpSp>
        <p:nvGrpSpPr>
          <p:cNvPr id="65" name="Group 64"/>
          <p:cNvGrpSpPr/>
          <p:nvPr/>
        </p:nvGrpSpPr>
        <p:grpSpPr>
          <a:xfrm>
            <a:off x="12119228" y="4673599"/>
            <a:ext cx="5155534" cy="4236125"/>
            <a:chOff x="361722" y="4686299"/>
            <a:chExt cx="5155534" cy="4236125"/>
          </a:xfrm>
        </p:grpSpPr>
        <p:sp>
          <p:nvSpPr>
            <p:cNvPr id="66" name="Hexagon 65"/>
            <p:cNvSpPr/>
            <p:nvPr/>
          </p:nvSpPr>
          <p:spPr>
            <a:xfrm>
              <a:off x="361722" y="4686299"/>
              <a:ext cx="5155534" cy="4200589"/>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9295" y="4686299"/>
              <a:ext cx="4515712" cy="4236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98521" y="5647026"/>
              <a:ext cx="3677260" cy="2308324"/>
            </a:xfrm>
            <a:prstGeom prst="rect">
              <a:avLst/>
            </a:prstGeom>
          </p:spPr>
          <p:txBody>
            <a:bodyPr wrap="square">
              <a:spAutoFit/>
            </a:bodyPr>
            <a:lstStyle/>
            <a:p>
              <a:pPr algn="ctr">
                <a:lnSpc>
                  <a:spcPct val="150000"/>
                </a:lnSpc>
              </a:pPr>
              <a:r>
                <a:rPr lang="vi-VN" sz="3200">
                  <a:latin typeface="Arial" pitchFamily="34" charset="0"/>
                  <a:cs typeface="Arial" pitchFamily="34" charset="0"/>
                </a:rPr>
                <a:t>Chưa xác định được năng lực của bản thân.</a:t>
              </a:r>
              <a:endParaRPr lang="en-US" sz="3200">
                <a:latin typeface="Arial" pitchFamily="34" charset="0"/>
                <a:cs typeface="Arial" pitchFamily="34" charset="0"/>
              </a:endParaRPr>
            </a:p>
          </p:txBody>
        </p:sp>
      </p:grpSp>
      <p:grpSp>
        <p:nvGrpSpPr>
          <p:cNvPr id="69" name="Group 68"/>
          <p:cNvGrpSpPr/>
          <p:nvPr/>
        </p:nvGrpSpPr>
        <p:grpSpPr>
          <a:xfrm>
            <a:off x="1846232" y="311919"/>
            <a:ext cx="14655131" cy="2540482"/>
            <a:chOff x="2090137" y="311919"/>
            <a:chExt cx="14655131" cy="2540482"/>
          </a:xfrm>
        </p:grpSpPr>
        <p:grpSp>
          <p:nvGrpSpPr>
            <p:cNvPr id="70" name="Group 69"/>
            <p:cNvGrpSpPr/>
            <p:nvPr/>
          </p:nvGrpSpPr>
          <p:grpSpPr>
            <a:xfrm>
              <a:off x="2090137" y="311919"/>
              <a:ext cx="14655131" cy="1399611"/>
              <a:chOff x="3405882" y="2095500"/>
              <a:chExt cx="7414518" cy="3263805"/>
            </a:xfrm>
          </p:grpSpPr>
          <p:sp>
            <p:nvSpPr>
              <p:cNvPr id="85" name="Rounded Rectangle 84"/>
              <p:cNvSpPr/>
              <p:nvPr/>
            </p:nvSpPr>
            <p:spPr>
              <a:xfrm>
                <a:off x="3405882" y="2095500"/>
                <a:ext cx="7414518" cy="326380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407763" y="2266268"/>
                <a:ext cx="7412637" cy="1754326"/>
              </a:xfrm>
              <a:prstGeom prst="rect">
                <a:avLst/>
              </a:prstGeom>
            </p:spPr>
            <p:txBody>
              <a:bodyPr wrap="square">
                <a:spAutoFit/>
              </a:bodyPr>
              <a:lstStyle/>
              <a:p>
                <a:pPr algn="ctr">
                  <a:lnSpc>
                    <a:spcPct val="150000"/>
                  </a:lnSpc>
                </a:pPr>
                <a:r>
                  <a:rPr lang="vi-VN" sz="3600" b="1" u="sng">
                    <a:solidFill>
                      <a:schemeClr val="bg1"/>
                    </a:solidFill>
                    <a:latin typeface="Arial" pitchFamily="34" charset="0"/>
                    <a:cs typeface="Arial" pitchFamily="34" charset="0"/>
                  </a:rPr>
                  <a:t>NV1</a:t>
                </a:r>
                <a:r>
                  <a:rPr lang="vi-VN" sz="3600" b="1">
                    <a:solidFill>
                      <a:schemeClr val="bg1"/>
                    </a:solidFill>
                    <a:latin typeface="Arial" pitchFamily="34" charset="0"/>
                    <a:cs typeface="Arial" pitchFamily="34" charset="0"/>
                  </a:rPr>
                  <a:t>. Đóng vai nhà tham vấn để giúp các bạn khi gặp vấn đề</a:t>
                </a:r>
              </a:p>
            </p:txBody>
          </p:sp>
        </p:grpSp>
        <p:grpSp>
          <p:nvGrpSpPr>
            <p:cNvPr id="71" name="Group 70"/>
            <p:cNvGrpSpPr/>
            <p:nvPr/>
          </p:nvGrpSpPr>
          <p:grpSpPr>
            <a:xfrm>
              <a:off x="7135633" y="1300992"/>
              <a:ext cx="2283928" cy="1551409"/>
              <a:chOff x="-775705" y="8916098"/>
              <a:chExt cx="2283928" cy="1551409"/>
            </a:xfrm>
          </p:grpSpPr>
          <p:grpSp>
            <p:nvGrpSpPr>
              <p:cNvPr id="79" name="Group 17"/>
              <p:cNvGrpSpPr/>
              <p:nvPr/>
            </p:nvGrpSpPr>
            <p:grpSpPr>
              <a:xfrm rot="-2207524">
                <a:off x="-775705" y="8916098"/>
                <a:ext cx="1551409" cy="1551409"/>
                <a:chOff x="0" y="0"/>
                <a:chExt cx="812800" cy="812800"/>
              </a:xfrm>
            </p:grpSpPr>
            <p:sp>
              <p:nvSpPr>
                <p:cNvPr id="83"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txBody>
                <a:bodyPr/>
                <a:lstStyle/>
                <a:p>
                  <a:endParaRPr lang="en-US"/>
                </a:p>
              </p:txBody>
            </p:sp>
            <p:sp>
              <p:nvSpPr>
                <p:cNvPr id="84"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80" name="Group 20"/>
              <p:cNvGrpSpPr/>
              <p:nvPr/>
            </p:nvGrpSpPr>
            <p:grpSpPr>
              <a:xfrm rot="-2207524">
                <a:off x="407303" y="9141342"/>
                <a:ext cx="1100920" cy="1100920"/>
                <a:chOff x="0" y="0"/>
                <a:chExt cx="812800" cy="812800"/>
              </a:xfrm>
            </p:grpSpPr>
            <p:sp>
              <p:nvSpPr>
                <p:cNvPr id="8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82"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grpSp>
          <p:nvGrpSpPr>
            <p:cNvPr id="72" name="Group 71"/>
            <p:cNvGrpSpPr/>
            <p:nvPr/>
          </p:nvGrpSpPr>
          <p:grpSpPr>
            <a:xfrm flipH="1">
              <a:off x="9554745" y="1307674"/>
              <a:ext cx="2199683" cy="1395050"/>
              <a:chOff x="-775705" y="8916098"/>
              <a:chExt cx="2283928" cy="1551409"/>
            </a:xfrm>
          </p:grpSpPr>
          <p:grpSp>
            <p:nvGrpSpPr>
              <p:cNvPr id="73" name="Group 17"/>
              <p:cNvGrpSpPr/>
              <p:nvPr/>
            </p:nvGrpSpPr>
            <p:grpSpPr>
              <a:xfrm rot="-2207524">
                <a:off x="-775705" y="8916098"/>
                <a:ext cx="1551409" cy="1551409"/>
                <a:chOff x="0" y="0"/>
                <a:chExt cx="812800" cy="812800"/>
              </a:xfrm>
            </p:grpSpPr>
            <p:sp>
              <p:nvSpPr>
                <p:cNvPr id="77"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txBody>
                <a:bodyPr/>
                <a:lstStyle/>
                <a:p>
                  <a:endParaRPr lang="en-US"/>
                </a:p>
              </p:txBody>
            </p:sp>
            <p:sp>
              <p:nvSpPr>
                <p:cNvPr id="78"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74" name="Group 20"/>
              <p:cNvGrpSpPr/>
              <p:nvPr/>
            </p:nvGrpSpPr>
            <p:grpSpPr>
              <a:xfrm rot="-2207524">
                <a:off x="407303" y="9141342"/>
                <a:ext cx="1100920" cy="1100920"/>
                <a:chOff x="0" y="0"/>
                <a:chExt cx="812800" cy="812800"/>
              </a:xfrm>
            </p:grpSpPr>
            <p:sp>
              <p:nvSpPr>
                <p:cNvPr id="75"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76"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grpSp>
      <p:grpSp>
        <p:nvGrpSpPr>
          <p:cNvPr id="87" name="Group 86"/>
          <p:cNvGrpSpPr/>
          <p:nvPr/>
        </p:nvGrpSpPr>
        <p:grpSpPr>
          <a:xfrm>
            <a:off x="1668559" y="3009235"/>
            <a:ext cx="15843077" cy="1254100"/>
            <a:chOff x="1114112" y="2944288"/>
            <a:chExt cx="15843077" cy="1254100"/>
          </a:xfrm>
        </p:grpSpPr>
        <p:sp>
          <p:nvSpPr>
            <p:cNvPr id="88" name="Snip Single Corner Rectangle 87"/>
            <p:cNvSpPr/>
            <p:nvPr/>
          </p:nvSpPr>
          <p:spPr>
            <a:xfrm>
              <a:off x="1114112" y="2944288"/>
              <a:ext cx="15066595" cy="12541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390407" y="3110640"/>
              <a:ext cx="15566782" cy="923330"/>
            </a:xfrm>
            <a:prstGeom prst="rect">
              <a:avLst/>
            </a:prstGeom>
          </p:spPr>
          <p:txBody>
            <a:bodyPr wrap="square">
              <a:spAutoFit/>
            </a:bodyPr>
            <a:lstStyle/>
            <a:p>
              <a:pPr algn="just">
                <a:lnSpc>
                  <a:spcPct val="150000"/>
                </a:lnSpc>
              </a:pPr>
              <a:r>
                <a:rPr lang="vi-VN" sz="3600">
                  <a:latin typeface="Arial" pitchFamily="34" charset="0"/>
                  <a:cs typeface="Arial" pitchFamily="34" charset="0"/>
                </a:rPr>
                <a:t>M</a:t>
              </a:r>
              <a:r>
                <a:rPr lang="en-US" sz="3600">
                  <a:latin typeface="Arial" pitchFamily="34" charset="0"/>
                  <a:cs typeface="Arial" pitchFamily="34" charset="0"/>
                </a:rPr>
                <a:t>ỗi nhóm lựa chọn một tình huống giải quyết bằng hình thức bốc thăm</a:t>
              </a:r>
              <a:r>
                <a:rPr lang="vi-VN" sz="3600">
                  <a:latin typeface="Arial" pitchFamily="34" charset="0"/>
                  <a:cs typeface="Arial" pitchFamily="34" charset="0"/>
                </a:rPr>
                <a:t>:</a:t>
              </a:r>
              <a:endParaRPr lang="en-US" sz="3600">
                <a:latin typeface="Arial" pitchFamily="34" charset="0"/>
                <a:cs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arn(inVertical)">
                                      <p:cBhvr>
                                        <p:cTn id="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435988" y="4877585"/>
            <a:ext cx="2943434" cy="769441"/>
          </a:xfrm>
          <a:prstGeom prst="rect">
            <a:avLst/>
          </a:prstGeom>
        </p:spPr>
        <p:txBody>
          <a:bodyPr wrap="none">
            <a:spAutoFit/>
          </a:bodyPr>
          <a:lstStyle/>
          <a:p>
            <a:r>
              <a:rPr lang="pt-BR" sz="4400" b="1">
                <a:solidFill>
                  <a:schemeClr val="bg1"/>
                </a:solidFill>
                <a:latin typeface="Arial" pitchFamily="34" charset="0"/>
                <a:cs typeface="Arial" pitchFamily="34" charset="0"/>
              </a:rPr>
              <a:t>Khó khăn:</a:t>
            </a:r>
            <a:endParaRPr lang="en-US" sz="4400" b="1">
              <a:solidFill>
                <a:schemeClr val="bg1"/>
              </a:solidFill>
              <a:latin typeface="Arial" pitchFamily="34" charset="0"/>
              <a:cs typeface="Arial" pitchFamily="34" charset="0"/>
            </a:endParaRPr>
          </a:p>
        </p:txBody>
      </p:sp>
      <p:grpSp>
        <p:nvGrpSpPr>
          <p:cNvPr id="9" name="Group 8"/>
          <p:cNvGrpSpPr/>
          <p:nvPr/>
        </p:nvGrpSpPr>
        <p:grpSpPr>
          <a:xfrm>
            <a:off x="1846232" y="311919"/>
            <a:ext cx="14655131" cy="2540482"/>
            <a:chOff x="2090137" y="311919"/>
            <a:chExt cx="14655131" cy="2540482"/>
          </a:xfrm>
        </p:grpSpPr>
        <p:grpSp>
          <p:nvGrpSpPr>
            <p:cNvPr id="43" name="Group 42"/>
            <p:cNvGrpSpPr/>
            <p:nvPr/>
          </p:nvGrpSpPr>
          <p:grpSpPr>
            <a:xfrm>
              <a:off x="2090137" y="311919"/>
              <a:ext cx="14655131" cy="1399611"/>
              <a:chOff x="3405882" y="2095500"/>
              <a:chExt cx="7414518" cy="3263805"/>
            </a:xfrm>
          </p:grpSpPr>
          <p:sp>
            <p:nvSpPr>
              <p:cNvPr id="41" name="Rounded Rectangle 40"/>
              <p:cNvSpPr/>
              <p:nvPr/>
            </p:nvSpPr>
            <p:spPr>
              <a:xfrm>
                <a:off x="3405882" y="2095500"/>
                <a:ext cx="7414518" cy="326380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407763" y="2266268"/>
                <a:ext cx="7412637" cy="1754326"/>
              </a:xfrm>
              <a:prstGeom prst="rect">
                <a:avLst/>
              </a:prstGeom>
            </p:spPr>
            <p:txBody>
              <a:bodyPr wrap="square">
                <a:spAutoFit/>
              </a:bodyPr>
              <a:lstStyle/>
              <a:p>
                <a:pPr algn="ctr">
                  <a:lnSpc>
                    <a:spcPct val="150000"/>
                  </a:lnSpc>
                </a:pPr>
                <a:r>
                  <a:rPr lang="vi-VN" sz="3600" b="1" u="sng">
                    <a:solidFill>
                      <a:schemeClr val="bg1"/>
                    </a:solidFill>
                    <a:latin typeface="Arial" pitchFamily="34" charset="0"/>
                    <a:cs typeface="Arial" pitchFamily="34" charset="0"/>
                  </a:rPr>
                  <a:t>NV1</a:t>
                </a:r>
                <a:r>
                  <a:rPr lang="vi-VN" sz="3600" b="1">
                    <a:solidFill>
                      <a:schemeClr val="bg1"/>
                    </a:solidFill>
                    <a:latin typeface="Arial" pitchFamily="34" charset="0"/>
                    <a:cs typeface="Arial" pitchFamily="34" charset="0"/>
                  </a:rPr>
                  <a:t>. Đóng vai nhà tham vấn để giúp các bạn khi gặp vấn đề</a:t>
                </a:r>
              </a:p>
            </p:txBody>
          </p:sp>
        </p:grpSp>
        <p:grpSp>
          <p:nvGrpSpPr>
            <p:cNvPr id="44" name="Group 43"/>
            <p:cNvGrpSpPr/>
            <p:nvPr/>
          </p:nvGrpSpPr>
          <p:grpSpPr>
            <a:xfrm>
              <a:off x="7135633" y="1300992"/>
              <a:ext cx="2283928" cy="1551409"/>
              <a:chOff x="-775705" y="8916098"/>
              <a:chExt cx="2283928" cy="1551409"/>
            </a:xfrm>
          </p:grpSpPr>
          <p:grpSp>
            <p:nvGrpSpPr>
              <p:cNvPr id="45" name="Group 17"/>
              <p:cNvGrpSpPr/>
              <p:nvPr/>
            </p:nvGrpSpPr>
            <p:grpSpPr>
              <a:xfrm rot="-2207524">
                <a:off x="-775705" y="8916098"/>
                <a:ext cx="1551409" cy="1551409"/>
                <a:chOff x="0" y="0"/>
                <a:chExt cx="812800" cy="812800"/>
              </a:xfrm>
            </p:grpSpPr>
            <p:sp>
              <p:nvSpPr>
                <p:cNvPr id="49"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txBody>
                <a:bodyPr/>
                <a:lstStyle/>
                <a:p>
                  <a:endParaRPr lang="en-US"/>
                </a:p>
              </p:txBody>
            </p:sp>
            <p:sp>
              <p:nvSpPr>
                <p:cNvPr id="50"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46" name="Group 20"/>
              <p:cNvGrpSpPr/>
              <p:nvPr/>
            </p:nvGrpSpPr>
            <p:grpSpPr>
              <a:xfrm rot="-2207524">
                <a:off x="407303" y="9141342"/>
                <a:ext cx="1100920" cy="1100920"/>
                <a:chOff x="0" y="0"/>
                <a:chExt cx="812800" cy="812800"/>
              </a:xfrm>
            </p:grpSpPr>
            <p:sp>
              <p:nvSpPr>
                <p:cNvPr id="47"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48"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grpSp>
          <p:nvGrpSpPr>
            <p:cNvPr id="51" name="Group 50"/>
            <p:cNvGrpSpPr/>
            <p:nvPr/>
          </p:nvGrpSpPr>
          <p:grpSpPr>
            <a:xfrm flipH="1">
              <a:off x="9554745" y="1307674"/>
              <a:ext cx="2199683" cy="1395050"/>
              <a:chOff x="-775705" y="8916098"/>
              <a:chExt cx="2283928" cy="1551409"/>
            </a:xfrm>
          </p:grpSpPr>
          <p:grpSp>
            <p:nvGrpSpPr>
              <p:cNvPr id="52" name="Group 17"/>
              <p:cNvGrpSpPr/>
              <p:nvPr/>
            </p:nvGrpSpPr>
            <p:grpSpPr>
              <a:xfrm rot="-2207524">
                <a:off x="-775705" y="8916098"/>
                <a:ext cx="1551409" cy="1551409"/>
                <a:chOff x="0" y="0"/>
                <a:chExt cx="812800" cy="812800"/>
              </a:xfrm>
            </p:grpSpPr>
            <p:sp>
              <p:nvSpPr>
                <p:cNvPr id="56"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txBody>
                <a:bodyPr/>
                <a:lstStyle/>
                <a:p>
                  <a:endParaRPr lang="en-US"/>
                </a:p>
              </p:txBody>
            </p:sp>
            <p:sp>
              <p:nvSpPr>
                <p:cNvPr id="57"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53" name="Group 20"/>
              <p:cNvGrpSpPr/>
              <p:nvPr/>
            </p:nvGrpSpPr>
            <p:grpSpPr>
              <a:xfrm rot="-2207524">
                <a:off x="407303" y="9141342"/>
                <a:ext cx="1100920" cy="1100920"/>
                <a:chOff x="0" y="0"/>
                <a:chExt cx="812800" cy="812800"/>
              </a:xfrm>
            </p:grpSpPr>
            <p:sp>
              <p:nvSpPr>
                <p:cNvPr id="54"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55"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grpSp>
      <p:pic>
        <p:nvPicPr>
          <p:cNvPr id="58" name="Picture 4"/>
          <p:cNvPicPr>
            <a:picLocks noChangeAspect="1"/>
          </p:cNvPicPr>
          <p:nvPr/>
        </p:nvPicPr>
        <p:blipFill>
          <a:blip r:embed="rId2"/>
          <a:srcRect/>
          <a:stretch>
            <a:fillRect/>
          </a:stretch>
        </p:blipFill>
        <p:spPr>
          <a:xfrm>
            <a:off x="358150" y="8886889"/>
            <a:ext cx="6543139" cy="1358841"/>
          </a:xfrm>
          <a:prstGeom prst="rect">
            <a:avLst/>
          </a:prstGeom>
        </p:spPr>
      </p:pic>
      <p:pic>
        <p:nvPicPr>
          <p:cNvPr id="59" name="Picture 4"/>
          <p:cNvPicPr>
            <a:picLocks noChangeAspect="1"/>
          </p:cNvPicPr>
          <p:nvPr/>
        </p:nvPicPr>
        <p:blipFill>
          <a:blip r:embed="rId2"/>
          <a:srcRect/>
          <a:stretch>
            <a:fillRect/>
          </a:stretch>
        </p:blipFill>
        <p:spPr>
          <a:xfrm>
            <a:off x="6146134" y="8909723"/>
            <a:ext cx="6543139" cy="1358841"/>
          </a:xfrm>
          <a:prstGeom prst="rect">
            <a:avLst/>
          </a:prstGeom>
        </p:spPr>
      </p:pic>
      <p:pic>
        <p:nvPicPr>
          <p:cNvPr id="60" name="Picture 4"/>
          <p:cNvPicPr>
            <a:picLocks noChangeAspect="1"/>
          </p:cNvPicPr>
          <p:nvPr/>
        </p:nvPicPr>
        <p:blipFill>
          <a:blip r:embed="rId2"/>
          <a:srcRect/>
          <a:stretch>
            <a:fillRect/>
          </a:stretch>
        </p:blipFill>
        <p:spPr>
          <a:xfrm>
            <a:off x="11599201" y="8909724"/>
            <a:ext cx="6486172" cy="1358841"/>
          </a:xfrm>
          <a:prstGeom prst="rect">
            <a:avLst/>
          </a:prstGeom>
        </p:spPr>
      </p:pic>
      <p:grpSp>
        <p:nvGrpSpPr>
          <p:cNvPr id="6" name="Group 5"/>
          <p:cNvGrpSpPr/>
          <p:nvPr/>
        </p:nvGrpSpPr>
        <p:grpSpPr>
          <a:xfrm>
            <a:off x="679295" y="4686299"/>
            <a:ext cx="5155534" cy="4236125"/>
            <a:chOff x="361722" y="4686299"/>
            <a:chExt cx="5155534" cy="4236125"/>
          </a:xfrm>
        </p:grpSpPr>
        <p:sp>
          <p:nvSpPr>
            <p:cNvPr id="3" name="Hexagon 2"/>
            <p:cNvSpPr/>
            <p:nvPr/>
          </p:nvSpPr>
          <p:spPr>
            <a:xfrm>
              <a:off x="361722" y="4686299"/>
              <a:ext cx="5155534" cy="4200589"/>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79295" y="4686299"/>
              <a:ext cx="4515712" cy="4236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4112" y="5194770"/>
              <a:ext cx="3677260" cy="3046988"/>
            </a:xfrm>
            <a:prstGeom prst="rect">
              <a:avLst/>
            </a:prstGeom>
          </p:spPr>
          <p:txBody>
            <a:bodyPr wrap="square">
              <a:spAutoFit/>
            </a:bodyPr>
            <a:lstStyle/>
            <a:p>
              <a:pPr algn="ctr">
                <a:lnSpc>
                  <a:spcPct val="150000"/>
                </a:lnSpc>
              </a:pPr>
              <a:r>
                <a:rPr lang="vi-VN" sz="3200">
                  <a:latin typeface="Arial" pitchFamily="34" charset="0"/>
                  <a:cs typeface="Arial" pitchFamily="34" charset="0"/>
                </a:rPr>
                <a:t>Người thân, gia đình không ủng hộ với sự lựa chọn nghề của bản thân</a:t>
              </a:r>
              <a:endParaRPr lang="en-US" sz="3200">
                <a:latin typeface="Arial" pitchFamily="34" charset="0"/>
                <a:cs typeface="Arial" pitchFamily="34" charset="0"/>
              </a:endParaRPr>
            </a:p>
          </p:txBody>
        </p:sp>
      </p:grpSp>
      <p:grpSp>
        <p:nvGrpSpPr>
          <p:cNvPr id="61" name="Group 60"/>
          <p:cNvGrpSpPr/>
          <p:nvPr/>
        </p:nvGrpSpPr>
        <p:grpSpPr>
          <a:xfrm>
            <a:off x="6318294" y="4668530"/>
            <a:ext cx="5155534" cy="4236125"/>
            <a:chOff x="361722" y="4686299"/>
            <a:chExt cx="5155534" cy="4236125"/>
          </a:xfrm>
        </p:grpSpPr>
        <p:sp>
          <p:nvSpPr>
            <p:cNvPr id="62" name="Hexagon 61"/>
            <p:cNvSpPr/>
            <p:nvPr/>
          </p:nvSpPr>
          <p:spPr>
            <a:xfrm>
              <a:off x="361722" y="4686299"/>
              <a:ext cx="5155534" cy="4200589"/>
            </a:xfrm>
            <a:prstGeom prst="hexag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79295" y="4686299"/>
              <a:ext cx="4515712" cy="4236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98521" y="5647026"/>
              <a:ext cx="3677260" cy="2308324"/>
            </a:xfrm>
            <a:prstGeom prst="rect">
              <a:avLst/>
            </a:prstGeom>
          </p:spPr>
          <p:txBody>
            <a:bodyPr wrap="square">
              <a:spAutoFit/>
            </a:bodyPr>
            <a:lstStyle/>
            <a:p>
              <a:pPr algn="ctr">
                <a:lnSpc>
                  <a:spcPct val="150000"/>
                </a:lnSpc>
              </a:pPr>
              <a:r>
                <a:rPr lang="vi-VN" sz="3200">
                  <a:latin typeface="Arial" pitchFamily="34" charset="0"/>
                  <a:cs typeface="Arial" pitchFamily="34" charset="0"/>
                </a:rPr>
                <a:t>Lựa chọn nghề chưa phù hợp với điều kiện gia đình</a:t>
              </a:r>
              <a:endParaRPr lang="en-US" sz="3200">
                <a:latin typeface="Arial" pitchFamily="34" charset="0"/>
                <a:cs typeface="Arial" pitchFamily="34" charset="0"/>
              </a:endParaRPr>
            </a:p>
          </p:txBody>
        </p:sp>
      </p:grpSp>
      <p:grpSp>
        <p:nvGrpSpPr>
          <p:cNvPr id="65" name="Group 64"/>
          <p:cNvGrpSpPr/>
          <p:nvPr/>
        </p:nvGrpSpPr>
        <p:grpSpPr>
          <a:xfrm>
            <a:off x="12119228" y="4617970"/>
            <a:ext cx="5155534" cy="4236125"/>
            <a:chOff x="361722" y="4686299"/>
            <a:chExt cx="5155534" cy="4236125"/>
          </a:xfrm>
        </p:grpSpPr>
        <p:sp>
          <p:nvSpPr>
            <p:cNvPr id="66" name="Hexagon 65"/>
            <p:cNvSpPr/>
            <p:nvPr/>
          </p:nvSpPr>
          <p:spPr>
            <a:xfrm>
              <a:off x="361722" y="4686299"/>
              <a:ext cx="5155534" cy="4200589"/>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9295" y="4686299"/>
              <a:ext cx="4515712" cy="4236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63514" y="4979864"/>
              <a:ext cx="3677260" cy="3785652"/>
            </a:xfrm>
            <a:prstGeom prst="rect">
              <a:avLst/>
            </a:prstGeom>
          </p:spPr>
          <p:txBody>
            <a:bodyPr wrap="square">
              <a:spAutoFit/>
            </a:bodyPr>
            <a:lstStyle/>
            <a:p>
              <a:pPr algn="ctr">
                <a:lnSpc>
                  <a:spcPct val="150000"/>
                </a:lnSpc>
              </a:pPr>
              <a:r>
                <a:rPr lang="vi-VN" sz="3200">
                  <a:latin typeface="Arial" pitchFamily="34" charset="0"/>
                  <a:cs typeface="Arial" pitchFamily="34" charset="0"/>
                </a:rPr>
                <a:t>Lựa chọn nghề theo trào lưu mà không xác định được năng lực của bản thân.</a:t>
              </a:r>
              <a:endParaRPr lang="en-US" sz="3200">
                <a:latin typeface="Arial" pitchFamily="34" charset="0"/>
                <a:cs typeface="Arial" pitchFamily="34" charset="0"/>
              </a:endParaRPr>
            </a:p>
          </p:txBody>
        </p:sp>
      </p:grpSp>
      <p:grpSp>
        <p:nvGrpSpPr>
          <p:cNvPr id="8" name="Group 7"/>
          <p:cNvGrpSpPr/>
          <p:nvPr/>
        </p:nvGrpSpPr>
        <p:grpSpPr>
          <a:xfrm>
            <a:off x="1668559" y="3009235"/>
            <a:ext cx="15843077" cy="1254100"/>
            <a:chOff x="1114112" y="2944288"/>
            <a:chExt cx="15843077" cy="1254100"/>
          </a:xfrm>
        </p:grpSpPr>
        <p:sp>
          <p:nvSpPr>
            <p:cNvPr id="7" name="Snip Single Corner Rectangle 6"/>
            <p:cNvSpPr/>
            <p:nvPr/>
          </p:nvSpPr>
          <p:spPr>
            <a:xfrm>
              <a:off x="1114112" y="2944288"/>
              <a:ext cx="15066595" cy="12541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90407" y="3110640"/>
              <a:ext cx="15566782" cy="923330"/>
            </a:xfrm>
            <a:prstGeom prst="rect">
              <a:avLst/>
            </a:prstGeom>
          </p:spPr>
          <p:txBody>
            <a:bodyPr wrap="square">
              <a:spAutoFit/>
            </a:bodyPr>
            <a:lstStyle/>
            <a:p>
              <a:pPr algn="just">
                <a:lnSpc>
                  <a:spcPct val="150000"/>
                </a:lnSpc>
              </a:pPr>
              <a:r>
                <a:rPr lang="vi-VN" sz="3600">
                  <a:latin typeface="Arial" pitchFamily="34" charset="0"/>
                  <a:cs typeface="Arial" pitchFamily="34" charset="0"/>
                </a:rPr>
                <a:t>M</a:t>
              </a:r>
              <a:r>
                <a:rPr lang="en-US" sz="3600">
                  <a:latin typeface="Arial" pitchFamily="34" charset="0"/>
                  <a:cs typeface="Arial" pitchFamily="34" charset="0"/>
                </a:rPr>
                <a:t>ỗi nhóm lựa chọn một tình huống giải quyết bằng hình thức bốc thăm</a:t>
              </a:r>
              <a:r>
                <a:rPr lang="vi-VN" sz="3600">
                  <a:latin typeface="Arial" pitchFamily="34" charset="0"/>
                  <a:cs typeface="Arial" pitchFamily="34" charset="0"/>
                </a:rPr>
                <a:t>:</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1890216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arn(inVertical)">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3567" y="-999705"/>
            <a:ext cx="4215692" cy="11286705"/>
            <a:chOff x="0" y="-66675"/>
            <a:chExt cx="1650062" cy="2972630"/>
          </a:xfrm>
        </p:grpSpPr>
        <p:sp>
          <p:nvSpPr>
            <p:cNvPr id="3" name="Freeform 3"/>
            <p:cNvSpPr/>
            <p:nvPr/>
          </p:nvSpPr>
          <p:spPr>
            <a:xfrm>
              <a:off x="0" y="196622"/>
              <a:ext cx="1650062" cy="2709333"/>
            </a:xfrm>
            <a:custGeom>
              <a:avLst/>
              <a:gdLst/>
              <a:ahLst/>
              <a:cxnLst/>
              <a:rect l="l" t="t" r="r" b="b"/>
              <a:pathLst>
                <a:path w="1650062" h="2905955">
                  <a:moveTo>
                    <a:pt x="0" y="0"/>
                  </a:moveTo>
                  <a:lnTo>
                    <a:pt x="1650062" y="0"/>
                  </a:lnTo>
                  <a:lnTo>
                    <a:pt x="1650062" y="2905955"/>
                  </a:lnTo>
                  <a:lnTo>
                    <a:pt x="0" y="2905955"/>
                  </a:lnTo>
                  <a:close/>
                </a:path>
              </a:pathLst>
            </a:custGeom>
            <a:solidFill>
              <a:schemeClr val="accent3">
                <a:lumMod val="75000"/>
              </a:schemeClr>
            </a:solidFill>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5" name="Group 5"/>
          <p:cNvGrpSpPr/>
          <p:nvPr/>
        </p:nvGrpSpPr>
        <p:grpSpPr>
          <a:xfrm>
            <a:off x="42349" y="1698013"/>
            <a:ext cx="6841867" cy="7232608"/>
            <a:chOff x="1813" y="0"/>
            <a:chExt cx="768973" cy="812800"/>
          </a:xfrm>
        </p:grpSpPr>
        <p:sp>
          <p:nvSpPr>
            <p:cNvPr id="6" name="Freeform 6"/>
            <p:cNvSpPr/>
            <p:nvPr/>
          </p:nvSpPr>
          <p:spPr>
            <a:xfrm>
              <a:off x="1813" y="0"/>
              <a:ext cx="7689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2DED2"/>
            </a:solidFill>
          </p:spPr>
          <p:txBody>
            <a:bodyPr/>
            <a:lstStyle/>
            <a:p>
              <a:endParaRPr lang="en-US"/>
            </a:p>
          </p:txBody>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5" name="Group 15"/>
          <p:cNvGrpSpPr/>
          <p:nvPr/>
        </p:nvGrpSpPr>
        <p:grpSpPr>
          <a:xfrm rot="-10497017">
            <a:off x="17318082" y="9228980"/>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10497017">
            <a:off x="16898932" y="8974610"/>
            <a:ext cx="1050523" cy="1050523"/>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2" name="Group 21"/>
          <p:cNvGrpSpPr/>
          <p:nvPr/>
        </p:nvGrpSpPr>
        <p:grpSpPr>
          <a:xfrm>
            <a:off x="5995219" y="317188"/>
            <a:ext cx="11971516" cy="1147513"/>
            <a:chOff x="6045200" y="431186"/>
            <a:chExt cx="11971516" cy="1147513"/>
          </a:xfrm>
        </p:grpSpPr>
        <p:sp>
          <p:nvSpPr>
            <p:cNvPr id="11" name="Freeform 11"/>
            <p:cNvSpPr/>
            <p:nvPr/>
          </p:nvSpPr>
          <p:spPr>
            <a:xfrm>
              <a:off x="6045200" y="431186"/>
              <a:ext cx="11971516" cy="1147513"/>
            </a:xfrm>
            <a:custGeom>
              <a:avLst/>
              <a:gdLst/>
              <a:ahLst/>
              <a:cxnLst/>
              <a:rect l="l" t="t" r="r" b="b"/>
              <a:pathLst>
                <a:path w="3557813" h="407051">
                  <a:moveTo>
                    <a:pt x="3557813" y="326"/>
                  </a:moveTo>
                  <a:cubicBezTo>
                    <a:pt x="3485000" y="0"/>
                    <a:pt x="3417578" y="38659"/>
                    <a:pt x="3381077" y="101663"/>
                  </a:cubicBezTo>
                  <a:cubicBezTo>
                    <a:pt x="3344577" y="164667"/>
                    <a:pt x="3344577" y="242385"/>
                    <a:pt x="3381077" y="305389"/>
                  </a:cubicBezTo>
                  <a:cubicBezTo>
                    <a:pt x="3417578" y="368393"/>
                    <a:pt x="3485000" y="407052"/>
                    <a:pt x="3557813"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3">
                <a:lumMod val="50000"/>
              </a:schemeClr>
            </a:solidFill>
          </p:spPr>
          <p:txBody>
            <a:bodyPr/>
            <a:lstStyle/>
            <a:p>
              <a:endParaRPr lang="en-US"/>
            </a:p>
          </p:txBody>
        </p:sp>
        <p:sp>
          <p:nvSpPr>
            <p:cNvPr id="21" name="TextBox 20"/>
            <p:cNvSpPr txBox="1"/>
            <p:nvPr/>
          </p:nvSpPr>
          <p:spPr>
            <a:xfrm>
              <a:off x="6934200" y="650999"/>
              <a:ext cx="10152138"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 </a:t>
              </a:r>
              <a:r>
                <a:rPr lang="vi-VN" sz="4000" b="1">
                  <a:solidFill>
                    <a:schemeClr val="bg1"/>
                  </a:solidFill>
                  <a:latin typeface="Arial" pitchFamily="34" charset="0"/>
                  <a:cs typeface="Arial" pitchFamily="34" charset="0"/>
                </a:rPr>
                <a:t>8</a:t>
              </a:r>
              <a:r>
                <a:rPr lang="en-US" sz="4000" b="1">
                  <a:solidFill>
                    <a:schemeClr val="bg1"/>
                  </a:solidFill>
                  <a:latin typeface="Arial" pitchFamily="34" charset="0"/>
                  <a:cs typeface="Arial" pitchFamily="34" charset="0"/>
                </a:rPr>
                <a:t>. </a:t>
              </a:r>
              <a:r>
                <a:rPr lang="vi-VN" sz="4000" b="1">
                  <a:solidFill>
                    <a:schemeClr val="bg1"/>
                  </a:solidFill>
                  <a:latin typeface="Arial" pitchFamily="34" charset="0"/>
                  <a:cs typeface="Arial" pitchFamily="34" charset="0"/>
                </a:rPr>
                <a:t>Khảo sát kết quả hoạt động</a:t>
              </a:r>
              <a:endParaRPr lang="en-US" sz="4000" b="1">
                <a:solidFill>
                  <a:schemeClr val="bg1"/>
                </a:solidFill>
                <a:latin typeface="Arial" pitchFamily="34" charset="0"/>
                <a:cs typeface="Arial" pitchFamily="34" charset="0"/>
              </a:endParaRPr>
            </a:p>
          </p:txBody>
        </p:sp>
      </p:gr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09" y="2346319"/>
            <a:ext cx="6203745" cy="6134026"/>
          </a:xfrm>
          <a:prstGeom prst="ellipse">
            <a:avLst/>
          </a:prstGeom>
          <a:ln>
            <a:noFill/>
          </a:ln>
          <a:effectLst>
            <a:softEdge rad="112500"/>
          </a:effectLst>
        </p:spPr>
      </p:pic>
      <p:grpSp>
        <p:nvGrpSpPr>
          <p:cNvPr id="27" name="Group 26"/>
          <p:cNvGrpSpPr/>
          <p:nvPr/>
        </p:nvGrpSpPr>
        <p:grpSpPr>
          <a:xfrm>
            <a:off x="7201572" y="5390242"/>
            <a:ext cx="10765163" cy="3334658"/>
            <a:chOff x="8884486" y="1872861"/>
            <a:chExt cx="9196088" cy="2862322"/>
          </a:xfrm>
        </p:grpSpPr>
        <p:sp>
          <p:nvSpPr>
            <p:cNvPr id="24" name="Rounded Rectangle 23"/>
            <p:cNvSpPr/>
            <p:nvPr/>
          </p:nvSpPr>
          <p:spPr>
            <a:xfrm>
              <a:off x="8884486" y="1872861"/>
              <a:ext cx="9002391" cy="258009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036886" y="2025261"/>
              <a:ext cx="9002391" cy="2709922"/>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151850" y="2149860"/>
              <a:ext cx="8928724" cy="2585323"/>
            </a:xfrm>
            <a:prstGeom prst="rect">
              <a:avLst/>
            </a:prstGeom>
          </p:spPr>
          <p:txBody>
            <a:bodyPr wrap="square">
              <a:spAutoFit/>
            </a:bodyPr>
            <a:lstStyle/>
            <a:p>
              <a:pPr lvl="0">
                <a:lnSpc>
                  <a:spcPct val="150000"/>
                </a:lnSpc>
              </a:pPr>
              <a:r>
                <a:rPr lang="en-US" sz="3600">
                  <a:latin typeface="Arial" pitchFamily="34" charset="0"/>
                  <a:cs typeface="Arial" pitchFamily="34" charset="0"/>
                </a:rPr>
                <a:t>2. </a:t>
              </a:r>
              <a:r>
                <a:rPr lang="vi-VN" sz="3600">
                  <a:latin typeface="Arial" pitchFamily="34" charset="0"/>
                  <a:cs typeface="Arial" pitchFamily="34" charset="0"/>
                </a:rPr>
                <a:t>Đánh giá: </a:t>
              </a:r>
              <a:r>
                <a:rPr lang="vi-VN" sz="3600" i="1">
                  <a:latin typeface="Arial" pitchFamily="34" charset="0"/>
                  <a:cs typeface="Arial" pitchFamily="34" charset="0"/>
                </a:rPr>
                <a:t>Thích điều gì nhất ở bạn khi tham gia hoạt động trong chủ đề và mong gì ở bạn khi tham gia hoạt động trong chủ đề để bạn tiến bộ hơn?</a:t>
              </a:r>
              <a:endParaRPr lang="en-US" sz="3600" i="1">
                <a:latin typeface="Arial" pitchFamily="34" charset="0"/>
                <a:cs typeface="Arial" pitchFamily="34" charset="0"/>
              </a:endParaRPr>
            </a:p>
          </p:txBody>
        </p:sp>
      </p:grpSp>
      <p:grpSp>
        <p:nvGrpSpPr>
          <p:cNvPr id="28" name="Group 27"/>
          <p:cNvGrpSpPr/>
          <p:nvPr/>
        </p:nvGrpSpPr>
        <p:grpSpPr>
          <a:xfrm>
            <a:off x="7066983" y="2268122"/>
            <a:ext cx="10924333" cy="2811060"/>
            <a:chOff x="8884486" y="1872862"/>
            <a:chExt cx="9538800" cy="1707810"/>
          </a:xfrm>
        </p:grpSpPr>
        <p:sp>
          <p:nvSpPr>
            <p:cNvPr id="29" name="Rounded Rectangle 28"/>
            <p:cNvSpPr/>
            <p:nvPr/>
          </p:nvSpPr>
          <p:spPr>
            <a:xfrm>
              <a:off x="8884486" y="1872862"/>
              <a:ext cx="9475125" cy="136563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36886" y="2025262"/>
              <a:ext cx="9322725" cy="136301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264411" y="2148224"/>
              <a:ext cx="9158875" cy="1432448"/>
            </a:xfrm>
            <a:prstGeom prst="rect">
              <a:avLst/>
            </a:prstGeom>
          </p:spPr>
          <p:txBody>
            <a:bodyPr wrap="square">
              <a:spAutoFit/>
            </a:bodyPr>
            <a:lstStyle/>
            <a:p>
              <a:pPr lvl="0">
                <a:lnSpc>
                  <a:spcPct val="150000"/>
                </a:lnSpc>
              </a:pPr>
              <a:r>
                <a:rPr lang="en-US" sz="3600">
                  <a:latin typeface="Arial" pitchFamily="34" charset="0"/>
                  <a:cs typeface="Arial" pitchFamily="34" charset="0"/>
                </a:rPr>
                <a:t>1. </a:t>
              </a:r>
              <a:r>
                <a:rPr lang="vi-VN" sz="3600">
                  <a:latin typeface="Arial" pitchFamily="34" charset="0"/>
                  <a:cs typeface="Arial" pitchFamily="34" charset="0"/>
                </a:rPr>
                <a:t>Thảo luận về những thuận lợi và khó khăn khi thực hiện các hoạt động trong chủ đề này.</a:t>
              </a:r>
              <a:endParaRPr lang="en-US" sz="3600">
                <a:latin typeface="Arial" pitchFamily="34" charset="0"/>
                <a:cs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95" y="425547"/>
            <a:ext cx="17607209" cy="9435907"/>
            <a:chOff x="0" y="0"/>
            <a:chExt cx="4637290" cy="2485177"/>
          </a:xfrm>
        </p:grpSpPr>
        <p:sp>
          <p:nvSpPr>
            <p:cNvPr id="3" name="Freeform 3"/>
            <p:cNvSpPr/>
            <p:nvPr/>
          </p:nvSpPr>
          <p:spPr>
            <a:xfrm>
              <a:off x="0" y="0"/>
              <a:ext cx="4637290" cy="2485177"/>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6" name="Freeform 6"/>
          <p:cNvSpPr/>
          <p:nvPr/>
        </p:nvSpPr>
        <p:spPr>
          <a:xfrm>
            <a:off x="744863" y="830014"/>
            <a:ext cx="16798275" cy="8626972"/>
          </a:xfrm>
          <a:custGeom>
            <a:avLst/>
            <a:gdLst/>
            <a:ahLst/>
            <a:cxnLst/>
            <a:rect l="l" t="t" r="r" b="b"/>
            <a:pathLst>
              <a:path w="4424237" h="2272124">
                <a:moveTo>
                  <a:pt x="0" y="0"/>
                </a:moveTo>
                <a:lnTo>
                  <a:pt x="4424237" y="0"/>
                </a:lnTo>
                <a:lnTo>
                  <a:pt x="4424237" y="2272124"/>
                </a:lnTo>
                <a:lnTo>
                  <a:pt x="0" y="2272124"/>
                </a:lnTo>
                <a:close/>
              </a:path>
            </a:pathLst>
          </a:custGeom>
          <a:solidFill>
            <a:schemeClr val="accent3">
              <a:lumMod val="40000"/>
              <a:lumOff val="60000"/>
            </a:schemeClr>
          </a:solidFill>
        </p:spPr>
        <p:txBody>
          <a:bodyPr/>
          <a:lstStyle/>
          <a:p>
            <a:endParaRPr lang="en-US"/>
          </a:p>
        </p:txBody>
      </p:sp>
      <p:grpSp>
        <p:nvGrpSpPr>
          <p:cNvPr id="58" name="Group 57"/>
          <p:cNvGrpSpPr/>
          <p:nvPr/>
        </p:nvGrpSpPr>
        <p:grpSpPr>
          <a:xfrm>
            <a:off x="5231976" y="830014"/>
            <a:ext cx="7698727" cy="2316100"/>
            <a:chOff x="-1374206" y="39751"/>
            <a:chExt cx="7698727" cy="2316100"/>
          </a:xfrm>
        </p:grpSpPr>
        <p:grpSp>
          <p:nvGrpSpPr>
            <p:cNvPr id="59" name="Group 4"/>
            <p:cNvGrpSpPr/>
            <p:nvPr/>
          </p:nvGrpSpPr>
          <p:grpSpPr>
            <a:xfrm>
              <a:off x="-1374206" y="39751"/>
              <a:ext cx="7064087" cy="2316100"/>
              <a:chOff x="0" y="-66675"/>
              <a:chExt cx="2321999" cy="473075"/>
            </a:xfrm>
          </p:grpSpPr>
          <p:sp>
            <p:nvSpPr>
              <p:cNvPr id="61" name="Freeform 5"/>
              <p:cNvSpPr/>
              <p:nvPr/>
            </p:nvSpPr>
            <p:spPr>
              <a:xfrm>
                <a:off x="203200" y="-326"/>
                <a:ext cx="2118799" cy="203525"/>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50000"/>
                </a:schemeClr>
              </a:solidFill>
            </p:spPr>
            <p:txBody>
              <a:bodyPr/>
              <a:lstStyle/>
              <a:p>
                <a:endParaRPr lang="en-US"/>
              </a:p>
            </p:txBody>
          </p:sp>
          <p:sp>
            <p:nvSpPr>
              <p:cNvPr id="62"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60" name="TextBox 10"/>
            <p:cNvSpPr txBox="1"/>
            <p:nvPr/>
          </p:nvSpPr>
          <p:spPr>
            <a:xfrm>
              <a:off x="-875001" y="318367"/>
              <a:ext cx="7199522" cy="1015663"/>
            </a:xfrm>
            <a:prstGeom prst="rect">
              <a:avLst/>
            </a:prstGeom>
          </p:spPr>
          <p:txBody>
            <a:bodyPr wrap="square" lIns="0" tIns="0" rIns="0" bIns="0" rtlCol="0" anchor="t">
              <a:spAutoFit/>
            </a:bodyPr>
            <a:lstStyle/>
            <a:p>
              <a:pPr algn="ctr">
                <a:lnSpc>
                  <a:spcPct val="150000"/>
                </a:lnSpc>
              </a:pPr>
              <a:r>
                <a:rPr lang="en-US" sz="4400" b="1">
                  <a:solidFill>
                    <a:srgbClr val="FFFFFF"/>
                  </a:solidFill>
                  <a:latin typeface="Arial" pitchFamily="34" charset="0"/>
                  <a:cs typeface="Arial" pitchFamily="34" charset="0"/>
                </a:rPr>
                <a:t>TỰ ĐÁNH GIÁ</a:t>
              </a:r>
            </a:p>
          </p:txBody>
        </p:sp>
      </p:grpSp>
      <p:sp>
        <p:nvSpPr>
          <p:cNvPr id="5" name="Rectangle 4"/>
          <p:cNvSpPr/>
          <p:nvPr/>
        </p:nvSpPr>
        <p:spPr>
          <a:xfrm>
            <a:off x="1072368" y="2518083"/>
            <a:ext cx="16517147" cy="1651671"/>
          </a:xfrm>
          <a:prstGeom prst="rect">
            <a:avLst/>
          </a:prstGeom>
        </p:spPr>
        <p:txBody>
          <a:bodyPr wrap="square">
            <a:spAutoFit/>
          </a:bodyPr>
          <a:lstStyle/>
          <a:p>
            <a:pPr>
              <a:lnSpc>
                <a:spcPct val="150000"/>
              </a:lnSpc>
            </a:pPr>
            <a:r>
              <a:rPr lang="en-US" sz="3600" b="1">
                <a:solidFill>
                  <a:schemeClr val="accent5">
                    <a:lumMod val="50000"/>
                  </a:schemeClr>
                </a:solidFill>
                <a:latin typeface="Arial" pitchFamily="34" charset="0"/>
                <a:cs typeface="Arial" pitchFamily="34" charset="0"/>
              </a:rPr>
              <a:t>Đánh giá mức độ tham gia của em trong các hoạt động bằng cách đánh dấu vào ô phù hợp:</a:t>
            </a:r>
            <a:endParaRPr lang="en-US" sz="3600">
              <a:solidFill>
                <a:schemeClr val="accent5">
                  <a:lumMod val="50000"/>
                </a:schemeClr>
              </a:solidFill>
              <a:latin typeface="Arial" pitchFamily="34" charset="0"/>
              <a:cs typeface="Arial" pitchFamily="34" charset="0"/>
            </a:endParaRPr>
          </a:p>
        </p:txBody>
      </p:sp>
      <p:sp>
        <p:nvSpPr>
          <p:cNvPr id="7" name="Rounded Rectangle 6"/>
          <p:cNvSpPr/>
          <p:nvPr/>
        </p:nvSpPr>
        <p:spPr>
          <a:xfrm>
            <a:off x="1599213" y="4809204"/>
            <a:ext cx="5791200" cy="13716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835581" y="4809204"/>
            <a:ext cx="4869131" cy="1371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Rất tích cực</a:t>
            </a:r>
          </a:p>
        </p:txBody>
      </p:sp>
      <p:sp>
        <p:nvSpPr>
          <p:cNvPr id="70" name="Rounded Rectangle 69"/>
          <p:cNvSpPr/>
          <p:nvPr/>
        </p:nvSpPr>
        <p:spPr>
          <a:xfrm>
            <a:off x="9276818" y="4763731"/>
            <a:ext cx="5791200" cy="13716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0513186" y="4763731"/>
            <a:ext cx="4869131" cy="1371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Tích cực</a:t>
            </a:r>
          </a:p>
        </p:txBody>
      </p:sp>
      <p:sp>
        <p:nvSpPr>
          <p:cNvPr id="72" name="Rounded Rectangle 71"/>
          <p:cNvSpPr/>
          <p:nvPr/>
        </p:nvSpPr>
        <p:spPr>
          <a:xfrm>
            <a:off x="5224875" y="7048500"/>
            <a:ext cx="5791200" cy="13716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461243" y="7048500"/>
            <a:ext cx="4869131" cy="1371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Không tích cực</a:t>
            </a:r>
          </a:p>
        </p:txBody>
      </p:sp>
    </p:spTree>
    <p:extLst>
      <p:ext uri="{BB962C8B-B14F-4D97-AF65-F5344CB8AC3E}">
        <p14:creationId xmlns:p14="http://schemas.microsoft.com/office/powerpoint/2010/main" val="3643182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barn(inVertical)">
                                      <p:cBhvr>
                                        <p:cTn id="23" dur="5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barn(inVertical)">
                                      <p:cBhvr>
                                        <p:cTn id="28" dur="500"/>
                                        <p:tgtEl>
                                          <p:spTgt spid="7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arn(inVertical)">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barn(inVertical)">
                                      <p:cBhvr>
                                        <p:cTn id="36" dur="500"/>
                                        <p:tgtEl>
                                          <p:spTgt spid="7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barn(inVertical)">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9" grpId="0" animBg="1"/>
      <p:bldP spid="70" grpId="0" animBg="1"/>
      <p:bldP spid="71" grpId="0" animBg="1"/>
      <p:bldP spid="72"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16034" y="4164679"/>
            <a:ext cx="5008694" cy="5221766"/>
            <a:chOff x="0" y="0"/>
            <a:chExt cx="1319162" cy="1375280"/>
          </a:xfrm>
        </p:grpSpPr>
        <p:sp>
          <p:nvSpPr>
            <p:cNvPr id="6" name="Freeform 6"/>
            <p:cNvSpPr/>
            <p:nvPr/>
          </p:nvSpPr>
          <p:spPr>
            <a:xfrm>
              <a:off x="0" y="0"/>
              <a:ext cx="1319162" cy="1375280"/>
            </a:xfrm>
            <a:custGeom>
              <a:avLst/>
              <a:gdLst/>
              <a:ahLst/>
              <a:cxnLst/>
              <a:rect l="l" t="t" r="r" b="b"/>
              <a:pathLst>
                <a:path w="1319162" h="1375280">
                  <a:moveTo>
                    <a:pt x="0" y="0"/>
                  </a:moveTo>
                  <a:lnTo>
                    <a:pt x="1319162" y="0"/>
                  </a:lnTo>
                  <a:lnTo>
                    <a:pt x="1319162" y="1375280"/>
                  </a:lnTo>
                  <a:lnTo>
                    <a:pt x="0" y="1375280"/>
                  </a:lnTo>
                  <a:close/>
                </a:path>
              </a:pathLst>
            </a:custGeom>
            <a:solidFill>
              <a:schemeClr val="bg2">
                <a:lumMod val="50000"/>
              </a:schemeClr>
            </a:solidFill>
          </p:spPr>
          <p:txBody>
            <a:bodyPr/>
            <a:lstStyle/>
            <a:p>
              <a:endParaRPr lang="en-US"/>
            </a:p>
          </p:txBody>
        </p:sp>
        <p:sp>
          <p:nvSpPr>
            <p:cNvPr id="7" name="TextBox 7"/>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8" name="Group 8"/>
          <p:cNvGrpSpPr/>
          <p:nvPr/>
        </p:nvGrpSpPr>
        <p:grpSpPr>
          <a:xfrm>
            <a:off x="467737" y="1303170"/>
            <a:ext cx="4505287" cy="450528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E27"/>
            </a:solidFill>
          </p:spPr>
          <p:txBody>
            <a:bodyPr/>
            <a:lstStyle/>
            <a:p>
              <a:endParaRPr lang="en-US"/>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36" name="Group 36"/>
          <p:cNvGrpSpPr/>
          <p:nvPr/>
        </p:nvGrpSpPr>
        <p:grpSpPr>
          <a:xfrm>
            <a:off x="-344775" y="-259707"/>
            <a:ext cx="1116938" cy="111693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38" name="TextBox 38"/>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39" name="Group 39"/>
          <p:cNvGrpSpPr/>
          <p:nvPr/>
        </p:nvGrpSpPr>
        <p:grpSpPr>
          <a:xfrm>
            <a:off x="213694" y="95828"/>
            <a:ext cx="1049231" cy="1049231"/>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41" name="TextBox 41"/>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51" name="Rounded Rectangle 50"/>
          <p:cNvSpPr/>
          <p:nvPr/>
        </p:nvSpPr>
        <p:spPr>
          <a:xfrm>
            <a:off x="694658" y="6019874"/>
            <a:ext cx="4268311" cy="2072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accent5">
                    <a:lumMod val="50000"/>
                  </a:schemeClr>
                </a:solidFill>
                <a:latin typeface="Arial" pitchFamily="34" charset="0"/>
                <a:cs typeface="Arial" pitchFamily="34" charset="0"/>
              </a:rPr>
              <a:t>Khảo sát kết quả tự đánh giá</a:t>
            </a:r>
            <a:endParaRPr lang="en-US" sz="3600" b="1">
              <a:solidFill>
                <a:schemeClr val="accent5">
                  <a:lumMod val="50000"/>
                </a:schemeClr>
              </a:solidFill>
              <a:latin typeface="Arial" pitchFamily="34" charset="0"/>
              <a:cs typeface="Arial" pitchFamily="34" charset="0"/>
            </a:endParaRPr>
          </a:p>
        </p:txBody>
      </p: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59" y="1528782"/>
            <a:ext cx="4055276" cy="4052368"/>
          </a:xfrm>
          <a:prstGeom prst="ellipse">
            <a:avLst/>
          </a:prstGeom>
          <a:ln>
            <a:noFill/>
          </a:ln>
          <a:effectLst>
            <a:softEdge rad="112500"/>
          </a:effectLst>
        </p:spPr>
      </p:pic>
      <p:graphicFrame>
        <p:nvGraphicFramePr>
          <p:cNvPr id="3" name="Table 2"/>
          <p:cNvGraphicFramePr>
            <a:graphicFrameLocks noGrp="1"/>
          </p:cNvGraphicFramePr>
          <p:nvPr>
            <p:extLst>
              <p:ext uri="{D42A27DB-BD31-4B8C-83A1-F6EECF244321}">
                <p14:modId xmlns:p14="http://schemas.microsoft.com/office/powerpoint/2010/main" val="516057239"/>
              </p:ext>
            </p:extLst>
          </p:nvPr>
        </p:nvGraphicFramePr>
        <p:xfrm>
          <a:off x="5486400" y="216037"/>
          <a:ext cx="12801600" cy="10141866"/>
        </p:xfrm>
        <a:graphic>
          <a:graphicData uri="http://schemas.openxmlformats.org/drawingml/2006/table">
            <a:tbl>
              <a:tblPr firstRow="1" bandRow="1">
                <a:tableStyleId>{5C22544A-7EE6-4342-B048-85BDC9FD1C3A}</a:tableStyleId>
              </a:tblPr>
              <a:tblGrid>
                <a:gridCol w="12801600">
                  <a:extLst>
                    <a:ext uri="{9D8B030D-6E8A-4147-A177-3AD203B41FA5}">
                      <a16:colId xmlns:a16="http://schemas.microsoft.com/office/drawing/2014/main" val="20000"/>
                    </a:ext>
                  </a:extLst>
                </a:gridCol>
              </a:tblGrid>
              <a:tr h="1117463">
                <a:tc>
                  <a:txBody>
                    <a:bodyPr/>
                    <a:lstStyle/>
                    <a:p>
                      <a:pPr>
                        <a:lnSpc>
                          <a:spcPct val="150000"/>
                        </a:lnSpc>
                      </a:pPr>
                      <a:r>
                        <a:rPr lang="vi-VN" sz="3200" b="0">
                          <a:solidFill>
                            <a:schemeClr val="bg1"/>
                          </a:solidFill>
                        </a:rPr>
                        <a:t>1. Xác</a:t>
                      </a:r>
                      <a:r>
                        <a:rPr lang="vi-VN" sz="3200" b="0" baseline="0">
                          <a:solidFill>
                            <a:schemeClr val="bg1"/>
                          </a:solidFill>
                        </a:rPr>
                        <a:t> định được nhóm nghề thích hợp cho bản thân</a:t>
                      </a:r>
                      <a:endParaRPr lang="en-US" sz="3200" b="0">
                        <a:solidFill>
                          <a:schemeClr val="bg1"/>
                        </a:solidFill>
                      </a:endParaRPr>
                    </a:p>
                  </a:txBody>
                  <a:tcPr>
                    <a:solidFill>
                      <a:schemeClr val="accent5">
                        <a:lumMod val="50000"/>
                      </a:schemeClr>
                    </a:solidFill>
                  </a:tcPr>
                </a:tc>
                <a:extLst>
                  <a:ext uri="{0D108BD9-81ED-4DB2-BD59-A6C34878D82A}">
                    <a16:rowId xmlns:a16="http://schemas.microsoft.com/office/drawing/2014/main" val="10000"/>
                  </a:ext>
                </a:extLst>
              </a:tr>
              <a:tr h="1295400">
                <a:tc>
                  <a:txBody>
                    <a:bodyPr/>
                    <a:lstStyle/>
                    <a:p>
                      <a:pPr>
                        <a:lnSpc>
                          <a:spcPct val="150000"/>
                        </a:lnSpc>
                      </a:pPr>
                      <a:r>
                        <a:rPr lang="vi-VN" sz="3200">
                          <a:solidFill>
                            <a:schemeClr val="bg1"/>
                          </a:solidFill>
                        </a:rPr>
                        <a:t>2. Đánh</a:t>
                      </a:r>
                      <a:r>
                        <a:rPr lang="vi-VN" sz="3200" baseline="0">
                          <a:solidFill>
                            <a:schemeClr val="bg1"/>
                          </a:solidFill>
                        </a:rPr>
                        <a:t> giá được sự phù hợp của bản thân với nhóm nghề lựa chọn</a:t>
                      </a:r>
                      <a:endParaRPr lang="en-US" sz="3200">
                        <a:solidFill>
                          <a:schemeClr val="bg1"/>
                        </a:solidFill>
                      </a:endParaRPr>
                    </a:p>
                  </a:txBody>
                  <a:tcPr>
                    <a:solidFill>
                      <a:schemeClr val="accent5">
                        <a:lumMod val="50000"/>
                      </a:schemeClr>
                    </a:solidFill>
                  </a:tcPr>
                </a:tc>
                <a:extLst>
                  <a:ext uri="{0D108BD9-81ED-4DB2-BD59-A6C34878D82A}">
                    <a16:rowId xmlns:a16="http://schemas.microsoft.com/office/drawing/2014/main" val="10001"/>
                  </a:ext>
                </a:extLst>
              </a:tr>
              <a:tr h="1828800">
                <a:tc>
                  <a:txBody>
                    <a:bodyPr/>
                    <a:lstStyle/>
                    <a:p>
                      <a:pPr>
                        <a:lnSpc>
                          <a:spcPct val="150000"/>
                        </a:lnSpc>
                      </a:pPr>
                      <a:r>
                        <a:rPr lang="vi-VN" sz="3200">
                          <a:solidFill>
                            <a:schemeClr val="bg1"/>
                          </a:solidFill>
                        </a:rPr>
                        <a:t>3. Tham vấn</a:t>
                      </a:r>
                      <a:r>
                        <a:rPr lang="vi-VN" sz="3200" baseline="0">
                          <a:solidFill>
                            <a:schemeClr val="bg1"/>
                          </a:solidFill>
                        </a:rPr>
                        <a:t> ý kiến của thầy cô, người thân, bạn bè và lựa chọn nghề và định hướng học tập của bản thân.</a:t>
                      </a:r>
                      <a:endParaRPr lang="en-US" sz="3200">
                        <a:solidFill>
                          <a:schemeClr val="bg1"/>
                        </a:solidFill>
                      </a:endParaRPr>
                    </a:p>
                  </a:txBody>
                  <a:tcPr>
                    <a:solidFill>
                      <a:schemeClr val="accent5">
                        <a:lumMod val="50000"/>
                      </a:schemeClr>
                    </a:solidFill>
                  </a:tcPr>
                </a:tc>
                <a:extLst>
                  <a:ext uri="{0D108BD9-81ED-4DB2-BD59-A6C34878D82A}">
                    <a16:rowId xmlns:a16="http://schemas.microsoft.com/office/drawing/2014/main" val="10002"/>
                  </a:ext>
                </a:extLst>
              </a:tr>
              <a:tr h="1752600">
                <a:tc>
                  <a:txBody>
                    <a:bodyPr/>
                    <a:lstStyle/>
                    <a:p>
                      <a:pPr>
                        <a:lnSpc>
                          <a:spcPct val="150000"/>
                        </a:lnSpc>
                      </a:pPr>
                      <a:r>
                        <a:rPr lang="vi-VN" sz="3200">
                          <a:solidFill>
                            <a:schemeClr val="bg1"/>
                          </a:solidFill>
                        </a:rPr>
                        <a:t>4. Tìm</a:t>
                      </a:r>
                      <a:r>
                        <a:rPr lang="vi-VN" sz="3200" baseline="0">
                          <a:solidFill>
                            <a:schemeClr val="bg1"/>
                          </a:solidFill>
                        </a:rPr>
                        <a:t> hiểu được một số thông tin cơ bản về hệ thống trường đào tạo liên quan đến nghê định lựa chọn.</a:t>
                      </a:r>
                      <a:endParaRPr lang="en-US" sz="3200">
                        <a:solidFill>
                          <a:schemeClr val="bg1"/>
                        </a:solidFill>
                      </a:endParaRPr>
                    </a:p>
                  </a:txBody>
                  <a:tcPr>
                    <a:solidFill>
                      <a:schemeClr val="accent5">
                        <a:lumMod val="50000"/>
                      </a:schemeClr>
                    </a:solidFill>
                  </a:tcPr>
                </a:tc>
                <a:extLst>
                  <a:ext uri="{0D108BD9-81ED-4DB2-BD59-A6C34878D82A}">
                    <a16:rowId xmlns:a16="http://schemas.microsoft.com/office/drawing/2014/main" val="10003"/>
                  </a:ext>
                </a:extLst>
              </a:tr>
              <a:tr h="1143000">
                <a:tc>
                  <a:txBody>
                    <a:bodyPr/>
                    <a:lstStyle/>
                    <a:p>
                      <a:pPr>
                        <a:lnSpc>
                          <a:spcPct val="150000"/>
                        </a:lnSpc>
                      </a:pPr>
                      <a:r>
                        <a:rPr lang="vi-VN" sz="3200">
                          <a:solidFill>
                            <a:schemeClr val="bg1"/>
                          </a:solidFill>
                        </a:rPr>
                        <a:t>5. Lập</a:t>
                      </a:r>
                      <a:r>
                        <a:rPr lang="vi-VN" sz="3200" baseline="0">
                          <a:solidFill>
                            <a:schemeClr val="bg1"/>
                          </a:solidFill>
                        </a:rPr>
                        <a:t> và thực hiện được kế hoạch học tập, định hướng nghề nghiệp.</a:t>
                      </a:r>
                      <a:endParaRPr lang="en-US" sz="3200">
                        <a:solidFill>
                          <a:schemeClr val="bg1"/>
                        </a:solidFill>
                      </a:endParaRPr>
                    </a:p>
                  </a:txBody>
                  <a:tcPr>
                    <a:solidFill>
                      <a:schemeClr val="accent5">
                        <a:lumMod val="50000"/>
                      </a:schemeClr>
                    </a:solidFill>
                  </a:tcPr>
                </a:tc>
                <a:extLst>
                  <a:ext uri="{0D108BD9-81ED-4DB2-BD59-A6C34878D82A}">
                    <a16:rowId xmlns:a16="http://schemas.microsoft.com/office/drawing/2014/main" val="10004"/>
                  </a:ext>
                </a:extLst>
              </a:tr>
              <a:tr h="1676400">
                <a:tc>
                  <a:txBody>
                    <a:bodyPr/>
                    <a:lstStyle/>
                    <a:p>
                      <a:pPr>
                        <a:lnSpc>
                          <a:spcPct val="150000"/>
                        </a:lnSpc>
                      </a:pPr>
                      <a:r>
                        <a:rPr lang="vi-VN" sz="3200">
                          <a:solidFill>
                            <a:schemeClr val="bg1"/>
                          </a:solidFill>
                        </a:rPr>
                        <a:t>6. Lựa</a:t>
                      </a:r>
                      <a:r>
                        <a:rPr lang="vi-VN" sz="3200" baseline="0">
                          <a:solidFill>
                            <a:schemeClr val="bg1"/>
                          </a:solidFill>
                        </a:rPr>
                        <a:t> chọn và rèn luyện phẩm chất, năng lực cần thiết cho nhóm nghề định lựa chọn.</a:t>
                      </a:r>
                      <a:endParaRPr lang="en-US" sz="3200">
                        <a:solidFill>
                          <a:schemeClr val="bg1"/>
                        </a:solidFill>
                      </a:endParaRPr>
                    </a:p>
                  </a:txBody>
                  <a:tcPr>
                    <a:solidFill>
                      <a:schemeClr val="accent5">
                        <a:lumMod val="50000"/>
                      </a:schemeClr>
                    </a:solidFill>
                  </a:tcPr>
                </a:tc>
                <a:extLst>
                  <a:ext uri="{0D108BD9-81ED-4DB2-BD59-A6C34878D82A}">
                    <a16:rowId xmlns:a16="http://schemas.microsoft.com/office/drawing/2014/main" val="10005"/>
                  </a:ext>
                </a:extLst>
              </a:tr>
              <a:tr h="1328203">
                <a:tc>
                  <a:txBody>
                    <a:bodyPr/>
                    <a:lstStyle/>
                    <a:p>
                      <a:pPr>
                        <a:lnSpc>
                          <a:spcPct val="150000"/>
                        </a:lnSpc>
                      </a:pPr>
                      <a:r>
                        <a:rPr lang="vi-VN" sz="3200">
                          <a:solidFill>
                            <a:schemeClr val="bg1"/>
                          </a:solidFill>
                        </a:rPr>
                        <a:t>7. Tham vấn</a:t>
                      </a:r>
                      <a:r>
                        <a:rPr lang="vi-VN" sz="3200" baseline="0">
                          <a:solidFill>
                            <a:schemeClr val="bg1"/>
                          </a:solidFill>
                        </a:rPr>
                        <a:t> học tập định hướng nghề nghiệp cho bạn bè</a:t>
                      </a:r>
                      <a:endParaRPr lang="en-US" sz="3200">
                        <a:solidFill>
                          <a:schemeClr val="bg1"/>
                        </a:solidFill>
                      </a:endParaRPr>
                    </a:p>
                  </a:txBody>
                  <a:tcPr>
                    <a:solidFill>
                      <a:schemeClr val="accent5">
                        <a:lumMod val="50000"/>
                      </a:schemeClr>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arn(inVertical)">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569066" y="357606"/>
            <a:ext cx="8985134" cy="1419652"/>
            <a:chOff x="0" y="0"/>
            <a:chExt cx="2716628" cy="406400"/>
          </a:xfrm>
          <a:solidFill>
            <a:schemeClr val="accent4">
              <a:lumMod val="75000"/>
            </a:schemeClr>
          </a:solidFill>
        </p:grpSpPr>
        <p:sp>
          <p:nvSpPr>
            <p:cNvPr id="8" name="Freeform 8"/>
            <p:cNvSpPr/>
            <p:nvPr/>
          </p:nvSpPr>
          <p:spPr>
            <a:xfrm>
              <a:off x="203200" y="-326"/>
              <a:ext cx="2310228" cy="407051"/>
            </a:xfrm>
            <a:custGeom>
              <a:avLst/>
              <a:gdLst/>
              <a:ahLst/>
              <a:cxnLst/>
              <a:rect l="l" t="t" r="r" b="b"/>
              <a:pathLst>
                <a:path w="2310228" h="407051">
                  <a:moveTo>
                    <a:pt x="2310228" y="326"/>
                  </a:moveTo>
                  <a:cubicBezTo>
                    <a:pt x="2237415" y="0"/>
                    <a:pt x="2169993" y="38659"/>
                    <a:pt x="2133493" y="101663"/>
                  </a:cubicBezTo>
                  <a:cubicBezTo>
                    <a:pt x="2096992" y="164667"/>
                    <a:pt x="2096992" y="242385"/>
                    <a:pt x="2133493" y="305389"/>
                  </a:cubicBezTo>
                  <a:cubicBezTo>
                    <a:pt x="2169993" y="368393"/>
                    <a:pt x="2237415" y="407052"/>
                    <a:pt x="231022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grpFill/>
          </p:spPr>
          <p:txBody>
            <a:bodyPr/>
            <a:lstStyle/>
            <a:p>
              <a:endParaRPr lang="en-US"/>
            </a:p>
          </p:txBody>
        </p:sp>
        <p:sp>
          <p:nvSpPr>
            <p:cNvPr id="9" name="TextBox 9"/>
            <p:cNvSpPr txBox="1"/>
            <p:nvPr/>
          </p:nvSpPr>
          <p:spPr>
            <a:xfrm>
              <a:off x="0" y="-66675"/>
              <a:ext cx="812800" cy="473075"/>
            </a:xfrm>
            <a:prstGeom prst="rect">
              <a:avLst/>
            </a:prstGeom>
            <a:grpFill/>
          </p:spPr>
          <p:txBody>
            <a:bodyPr lIns="50800" tIns="50800" rIns="50800" bIns="50800" rtlCol="0" anchor="ctr"/>
            <a:lstStyle/>
            <a:p>
              <a:pPr algn="ctr">
                <a:lnSpc>
                  <a:spcPts val="3699"/>
                </a:lnSpc>
              </a:pPr>
              <a:endParaRPr/>
            </a:p>
          </p:txBody>
        </p:sp>
      </p:grpSp>
      <p:sp>
        <p:nvSpPr>
          <p:cNvPr id="10" name="TextBox 10"/>
          <p:cNvSpPr txBox="1"/>
          <p:nvPr/>
        </p:nvSpPr>
        <p:spPr>
          <a:xfrm>
            <a:off x="6008515" y="624743"/>
            <a:ext cx="6724198" cy="746038"/>
          </a:xfrm>
          <a:prstGeom prst="rect">
            <a:avLst/>
          </a:prstGeom>
        </p:spPr>
        <p:txBody>
          <a:bodyPr wrap="square" lIns="0" tIns="0" rIns="0" bIns="0" rtlCol="0" anchor="t">
            <a:spAutoFit/>
          </a:bodyPr>
          <a:lstStyle/>
          <a:p>
            <a:pPr algn="ctr">
              <a:lnSpc>
                <a:spcPts val="6299"/>
              </a:lnSpc>
            </a:pPr>
            <a:r>
              <a:rPr lang="en-US" sz="4400" b="1">
                <a:solidFill>
                  <a:srgbClr val="FFFFFF"/>
                </a:solidFill>
                <a:latin typeface="Arial" pitchFamily="34" charset="0"/>
                <a:cs typeface="Arial" pitchFamily="34" charset="0"/>
              </a:rPr>
              <a:t>NỘI DUNG BÀI HỌC</a:t>
            </a:r>
          </a:p>
        </p:txBody>
      </p:sp>
      <p:grpSp>
        <p:nvGrpSpPr>
          <p:cNvPr id="6" name="Group 5"/>
          <p:cNvGrpSpPr/>
          <p:nvPr/>
        </p:nvGrpSpPr>
        <p:grpSpPr>
          <a:xfrm>
            <a:off x="482928" y="2037727"/>
            <a:ext cx="9194472" cy="3339255"/>
            <a:chOff x="453118" y="1879421"/>
            <a:chExt cx="8595065" cy="3339255"/>
          </a:xfrm>
        </p:grpSpPr>
        <p:grpSp>
          <p:nvGrpSpPr>
            <p:cNvPr id="2" name="Group 2"/>
            <p:cNvGrpSpPr/>
            <p:nvPr/>
          </p:nvGrpSpPr>
          <p:grpSpPr>
            <a:xfrm>
              <a:off x="453118" y="1879421"/>
              <a:ext cx="8595065" cy="3339255"/>
              <a:chOff x="0" y="-66675"/>
              <a:chExt cx="4719249" cy="879475"/>
            </a:xfrm>
          </p:grpSpPr>
          <p:sp>
            <p:nvSpPr>
              <p:cNvPr id="3" name="Freeform 3"/>
              <p:cNvSpPr/>
              <p:nvPr/>
            </p:nvSpPr>
            <p:spPr>
              <a:xfrm>
                <a:off x="0" y="0"/>
                <a:ext cx="4719249" cy="731237"/>
              </a:xfrm>
              <a:custGeom>
                <a:avLst/>
                <a:gdLst/>
                <a:ahLst/>
                <a:cxnLst/>
                <a:rect l="l" t="t" r="r" b="b"/>
                <a:pathLst>
                  <a:path w="5524957" h="909482">
                    <a:moveTo>
                      <a:pt x="36906" y="0"/>
                    </a:moveTo>
                    <a:lnTo>
                      <a:pt x="5488051" y="0"/>
                    </a:lnTo>
                    <a:cubicBezTo>
                      <a:pt x="5508434" y="0"/>
                      <a:pt x="5524957" y="16523"/>
                      <a:pt x="5524957" y="36906"/>
                    </a:cubicBezTo>
                    <a:lnTo>
                      <a:pt x="5524957" y="872576"/>
                    </a:lnTo>
                    <a:cubicBezTo>
                      <a:pt x="5524957" y="882364"/>
                      <a:pt x="5521069" y="891751"/>
                      <a:pt x="5514148" y="898672"/>
                    </a:cubicBezTo>
                    <a:cubicBezTo>
                      <a:pt x="5507226" y="905593"/>
                      <a:pt x="5497839" y="909482"/>
                      <a:pt x="5488051" y="909482"/>
                    </a:cubicBezTo>
                    <a:lnTo>
                      <a:pt x="36906" y="909482"/>
                    </a:lnTo>
                    <a:cubicBezTo>
                      <a:pt x="27118" y="909482"/>
                      <a:pt x="17731" y="905593"/>
                      <a:pt x="10809" y="898672"/>
                    </a:cubicBezTo>
                    <a:cubicBezTo>
                      <a:pt x="3888" y="891751"/>
                      <a:pt x="0" y="882364"/>
                      <a:pt x="0" y="872576"/>
                    </a:cubicBezTo>
                    <a:lnTo>
                      <a:pt x="0" y="36906"/>
                    </a:lnTo>
                    <a:cubicBezTo>
                      <a:pt x="0" y="27118"/>
                      <a:pt x="3888" y="17731"/>
                      <a:pt x="10809" y="10809"/>
                    </a:cubicBezTo>
                    <a:cubicBezTo>
                      <a:pt x="17731" y="3888"/>
                      <a:pt x="27118" y="0"/>
                      <a:pt x="36906" y="0"/>
                    </a:cubicBezTo>
                    <a:close/>
                  </a:path>
                </a:pathLst>
              </a:custGeom>
              <a:solidFill>
                <a:schemeClr val="accent4">
                  <a:lumMod val="60000"/>
                  <a:lumOff val="40000"/>
                </a:schemeClr>
              </a:solidFill>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11" name="TextBox 11"/>
            <p:cNvSpPr txBox="1"/>
            <p:nvPr/>
          </p:nvSpPr>
          <p:spPr>
            <a:xfrm>
              <a:off x="711200" y="2164053"/>
              <a:ext cx="7838357" cy="2492990"/>
            </a:xfrm>
            <a:prstGeom prst="rect">
              <a:avLst/>
            </a:prstGeom>
          </p:spPr>
          <p:txBody>
            <a:bodyPr wrap="square" lIns="0" tIns="0" rIns="0" bIns="0" rtlCol="0" anchor="t">
              <a:spAutoFit/>
            </a:bodyPr>
            <a:lstStyle/>
            <a:p>
              <a:pPr algn="just">
                <a:lnSpc>
                  <a:spcPct val="150000"/>
                </a:lnSpc>
              </a:pPr>
              <a:r>
                <a:rPr lang="en-US" sz="3600" b="1">
                  <a:solidFill>
                    <a:srgbClr val="000000"/>
                  </a:solidFill>
                  <a:latin typeface="Arial" pitchFamily="34" charset="0"/>
                  <a:cs typeface="Arial" pitchFamily="34" charset="0"/>
                </a:rPr>
                <a:t>Hoạt động </a:t>
              </a:r>
              <a:r>
                <a:rPr lang="vi-VN" sz="3600" b="1">
                  <a:solidFill>
                    <a:srgbClr val="000000"/>
                  </a:solidFill>
                  <a:latin typeface="Arial" pitchFamily="34" charset="0"/>
                  <a:cs typeface="Arial" pitchFamily="34" charset="0"/>
                </a:rPr>
                <a:t>6</a:t>
              </a:r>
              <a:r>
                <a:rPr lang="en-US" sz="3600" b="1">
                  <a:solidFill>
                    <a:srgbClr val="000000"/>
                  </a:solidFill>
                  <a:latin typeface="Arial" pitchFamily="34" charset="0"/>
                  <a:cs typeface="Arial" pitchFamily="34" charset="0"/>
                </a:rPr>
                <a:t>:</a:t>
              </a:r>
              <a:r>
                <a:rPr lang="vi-VN" sz="3600" b="1">
                  <a:solidFill>
                    <a:srgbClr val="000000"/>
                  </a:solidFill>
                  <a:latin typeface="Arial" pitchFamily="34" charset="0"/>
                  <a:cs typeface="Arial" pitchFamily="34" charset="0"/>
                </a:rPr>
                <a:t> </a:t>
              </a:r>
              <a:r>
                <a:rPr lang="vi-VN" sz="3600">
                  <a:solidFill>
                    <a:srgbClr val="000000"/>
                  </a:solidFill>
                  <a:latin typeface="Arial" pitchFamily="34" charset="0"/>
                  <a:cs typeface="Arial" pitchFamily="34" charset="0"/>
                </a:rPr>
                <a:t>Xây dựng và thực hiện kế hoạch rèn luyện phẩm chất và năng lực cần thiết theo định hướng nghề nghiệp.</a:t>
              </a:r>
              <a:endParaRPr lang="en-US" sz="3600">
                <a:solidFill>
                  <a:srgbClr val="000000"/>
                </a:solidFill>
                <a:latin typeface="Arial" pitchFamily="34" charset="0"/>
                <a:cs typeface="Arial" pitchFamily="34" charset="0"/>
              </a:endParaRPr>
            </a:p>
          </p:txBody>
        </p:sp>
      </p:grpSp>
      <p:grpSp>
        <p:nvGrpSpPr>
          <p:cNvPr id="20" name="Group 20"/>
          <p:cNvGrpSpPr/>
          <p:nvPr/>
        </p:nvGrpSpPr>
        <p:grpSpPr>
          <a:xfrm>
            <a:off x="-368567" y="-368567"/>
            <a:ext cx="1397267" cy="139726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txBody>
            <a:bodyPr/>
            <a:lstStyle/>
            <a:p>
              <a:endParaRPr lang="en-US"/>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3" name="Group 23"/>
          <p:cNvGrpSpPr/>
          <p:nvPr/>
        </p:nvGrpSpPr>
        <p:grpSpPr>
          <a:xfrm>
            <a:off x="330066" y="76200"/>
            <a:ext cx="1312568" cy="1312568"/>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6" name="Group 26"/>
          <p:cNvGrpSpPr/>
          <p:nvPr/>
        </p:nvGrpSpPr>
        <p:grpSpPr>
          <a:xfrm rot="7555502">
            <a:off x="17229092" y="-368567"/>
            <a:ext cx="1397267" cy="1397267"/>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9" name="Group 29"/>
          <p:cNvGrpSpPr/>
          <p:nvPr/>
        </p:nvGrpSpPr>
        <p:grpSpPr>
          <a:xfrm rot="7555502">
            <a:off x="16603016" y="82676"/>
            <a:ext cx="1312568" cy="1312568"/>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5" name="Group 4"/>
          <p:cNvGrpSpPr/>
          <p:nvPr/>
        </p:nvGrpSpPr>
        <p:grpSpPr>
          <a:xfrm>
            <a:off x="453119" y="5513588"/>
            <a:ext cx="9224281" cy="2088138"/>
            <a:chOff x="423309" y="5524500"/>
            <a:chExt cx="8624630" cy="2088138"/>
          </a:xfrm>
        </p:grpSpPr>
        <p:grpSp>
          <p:nvGrpSpPr>
            <p:cNvPr id="12" name="Group 12"/>
            <p:cNvGrpSpPr/>
            <p:nvPr/>
          </p:nvGrpSpPr>
          <p:grpSpPr>
            <a:xfrm>
              <a:off x="423309" y="5524500"/>
              <a:ext cx="8624630" cy="2088138"/>
              <a:chOff x="0" y="-66675"/>
              <a:chExt cx="4210080" cy="879475"/>
            </a:xfrm>
          </p:grpSpPr>
          <p:sp>
            <p:nvSpPr>
              <p:cNvPr id="13" name="Freeform 13"/>
              <p:cNvSpPr/>
              <p:nvPr/>
            </p:nvSpPr>
            <p:spPr>
              <a:xfrm>
                <a:off x="0" y="0"/>
                <a:ext cx="4210080" cy="812800"/>
              </a:xfrm>
              <a:custGeom>
                <a:avLst/>
                <a:gdLst/>
                <a:ahLst/>
                <a:cxnLst/>
                <a:rect l="l" t="t" r="r" b="b"/>
                <a:pathLst>
                  <a:path w="4911961" h="909482">
                    <a:moveTo>
                      <a:pt x="41511" y="0"/>
                    </a:moveTo>
                    <a:lnTo>
                      <a:pt x="4870450" y="0"/>
                    </a:lnTo>
                    <a:cubicBezTo>
                      <a:pt x="4893376" y="0"/>
                      <a:pt x="4911961" y="18585"/>
                      <a:pt x="4911961" y="41511"/>
                    </a:cubicBezTo>
                    <a:lnTo>
                      <a:pt x="4911961" y="867970"/>
                    </a:lnTo>
                    <a:cubicBezTo>
                      <a:pt x="4911961" y="890896"/>
                      <a:pt x="4893376" y="909482"/>
                      <a:pt x="4870450" y="909482"/>
                    </a:cubicBezTo>
                    <a:lnTo>
                      <a:pt x="41511" y="909482"/>
                    </a:lnTo>
                    <a:cubicBezTo>
                      <a:pt x="30502" y="909482"/>
                      <a:pt x="19943" y="905108"/>
                      <a:pt x="12158" y="897323"/>
                    </a:cubicBezTo>
                    <a:cubicBezTo>
                      <a:pt x="4374" y="889538"/>
                      <a:pt x="0" y="878980"/>
                      <a:pt x="0" y="867970"/>
                    </a:cubicBezTo>
                    <a:lnTo>
                      <a:pt x="0" y="41511"/>
                    </a:lnTo>
                    <a:cubicBezTo>
                      <a:pt x="0" y="30502"/>
                      <a:pt x="4374" y="19943"/>
                      <a:pt x="12158" y="12158"/>
                    </a:cubicBezTo>
                    <a:cubicBezTo>
                      <a:pt x="19943" y="4374"/>
                      <a:pt x="30502" y="0"/>
                      <a:pt x="41511" y="0"/>
                    </a:cubicBezTo>
                    <a:close/>
                  </a:path>
                </a:pathLst>
              </a:custGeom>
              <a:solidFill>
                <a:schemeClr val="accent4">
                  <a:lumMod val="60000"/>
                  <a:lumOff val="40000"/>
                </a:schemeClr>
              </a:solidFill>
            </p:spPr>
            <p:txBody>
              <a:bodyPr/>
              <a:lstStyle/>
              <a:p>
                <a:endParaRPr lang="en-US"/>
              </a:p>
            </p:txBody>
          </p:sp>
          <p:sp>
            <p:nvSpPr>
              <p:cNvPr id="14" name="TextBox 1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32" name="TextBox 11"/>
            <p:cNvSpPr txBox="1"/>
            <p:nvPr/>
          </p:nvSpPr>
          <p:spPr>
            <a:xfrm>
              <a:off x="685801" y="5781427"/>
              <a:ext cx="7863415" cy="1661993"/>
            </a:xfrm>
            <a:prstGeom prst="rect">
              <a:avLst/>
            </a:prstGeom>
          </p:spPr>
          <p:txBody>
            <a:bodyPr wrap="square" lIns="0" tIns="0" rIns="0" bIns="0" rtlCol="0" anchor="t">
              <a:spAutoFit/>
            </a:bodyPr>
            <a:lstStyle/>
            <a:p>
              <a:pPr algn="just">
                <a:lnSpc>
                  <a:spcPct val="150000"/>
                </a:lnSpc>
              </a:pPr>
              <a:r>
                <a:rPr lang="en-US" sz="3600" b="1">
                  <a:solidFill>
                    <a:srgbClr val="000000"/>
                  </a:solidFill>
                  <a:latin typeface="Arial" pitchFamily="34" charset="0"/>
                  <a:cs typeface="Arial" pitchFamily="34" charset="0"/>
                </a:rPr>
                <a:t>Hoạt động </a:t>
              </a:r>
              <a:r>
                <a:rPr lang="vi-VN" sz="3600" b="1">
                  <a:solidFill>
                    <a:srgbClr val="000000"/>
                  </a:solidFill>
                  <a:latin typeface="Arial" pitchFamily="34" charset="0"/>
                  <a:cs typeface="Arial" pitchFamily="34" charset="0"/>
                </a:rPr>
                <a:t>7</a:t>
              </a:r>
              <a:r>
                <a:rPr lang="en-US" sz="3600" b="1">
                  <a:solidFill>
                    <a:srgbClr val="000000"/>
                  </a:solidFill>
                  <a:latin typeface="Arial" pitchFamily="34" charset="0"/>
                  <a:cs typeface="Arial" pitchFamily="34" charset="0"/>
                </a:rPr>
                <a:t>:</a:t>
              </a:r>
              <a:r>
                <a:rPr lang="vi-VN" sz="3600" b="1">
                  <a:solidFill>
                    <a:srgbClr val="000000"/>
                  </a:solidFill>
                  <a:latin typeface="Arial" pitchFamily="34" charset="0"/>
                  <a:cs typeface="Arial" pitchFamily="34" charset="0"/>
                </a:rPr>
                <a:t> </a:t>
              </a:r>
              <a:r>
                <a:rPr lang="vi-VN" sz="3600">
                  <a:solidFill>
                    <a:srgbClr val="000000"/>
                  </a:solidFill>
                  <a:latin typeface="Arial" pitchFamily="34" charset="0"/>
                  <a:cs typeface="Arial" pitchFamily="34" charset="0"/>
                </a:rPr>
                <a:t>Tham vấn hướng nghiệp cho bạn bè.</a:t>
              </a:r>
              <a:endParaRPr lang="en-US" sz="3600">
                <a:solidFill>
                  <a:srgbClr val="000000"/>
                </a:solidFill>
                <a:latin typeface="Arial" pitchFamily="34" charset="0"/>
                <a:cs typeface="Arial" pitchFamily="34" charset="0"/>
              </a:endParaRPr>
            </a:p>
          </p:txBody>
        </p:sp>
      </p:grpSp>
      <p:grpSp>
        <p:nvGrpSpPr>
          <p:cNvPr id="33" name="Group 32"/>
          <p:cNvGrpSpPr/>
          <p:nvPr/>
        </p:nvGrpSpPr>
        <p:grpSpPr>
          <a:xfrm>
            <a:off x="453119" y="8063025"/>
            <a:ext cx="10133320" cy="2088138"/>
            <a:chOff x="423309" y="5524500"/>
            <a:chExt cx="9451817" cy="2088138"/>
          </a:xfrm>
        </p:grpSpPr>
        <p:grpSp>
          <p:nvGrpSpPr>
            <p:cNvPr id="34" name="Group 12"/>
            <p:cNvGrpSpPr/>
            <p:nvPr/>
          </p:nvGrpSpPr>
          <p:grpSpPr>
            <a:xfrm>
              <a:off x="423309" y="5524500"/>
              <a:ext cx="8603915" cy="2088138"/>
              <a:chOff x="0" y="-66675"/>
              <a:chExt cx="4199968" cy="879475"/>
            </a:xfrm>
          </p:grpSpPr>
          <p:sp>
            <p:nvSpPr>
              <p:cNvPr id="36" name="Freeform 13"/>
              <p:cNvSpPr/>
              <p:nvPr/>
            </p:nvSpPr>
            <p:spPr>
              <a:xfrm>
                <a:off x="0" y="0"/>
                <a:ext cx="4199968" cy="607031"/>
              </a:xfrm>
              <a:custGeom>
                <a:avLst/>
                <a:gdLst/>
                <a:ahLst/>
                <a:cxnLst/>
                <a:rect l="l" t="t" r="r" b="b"/>
                <a:pathLst>
                  <a:path w="4911961" h="909482">
                    <a:moveTo>
                      <a:pt x="41511" y="0"/>
                    </a:moveTo>
                    <a:lnTo>
                      <a:pt x="4870450" y="0"/>
                    </a:lnTo>
                    <a:cubicBezTo>
                      <a:pt x="4893376" y="0"/>
                      <a:pt x="4911961" y="18585"/>
                      <a:pt x="4911961" y="41511"/>
                    </a:cubicBezTo>
                    <a:lnTo>
                      <a:pt x="4911961" y="867970"/>
                    </a:lnTo>
                    <a:cubicBezTo>
                      <a:pt x="4911961" y="890896"/>
                      <a:pt x="4893376" y="909482"/>
                      <a:pt x="4870450" y="909482"/>
                    </a:cubicBezTo>
                    <a:lnTo>
                      <a:pt x="41511" y="909482"/>
                    </a:lnTo>
                    <a:cubicBezTo>
                      <a:pt x="30502" y="909482"/>
                      <a:pt x="19943" y="905108"/>
                      <a:pt x="12158" y="897323"/>
                    </a:cubicBezTo>
                    <a:cubicBezTo>
                      <a:pt x="4374" y="889538"/>
                      <a:pt x="0" y="878980"/>
                      <a:pt x="0" y="867970"/>
                    </a:cubicBezTo>
                    <a:lnTo>
                      <a:pt x="0" y="41511"/>
                    </a:lnTo>
                    <a:cubicBezTo>
                      <a:pt x="0" y="30502"/>
                      <a:pt x="4374" y="19943"/>
                      <a:pt x="12158" y="12158"/>
                    </a:cubicBezTo>
                    <a:cubicBezTo>
                      <a:pt x="19943" y="4374"/>
                      <a:pt x="30502" y="0"/>
                      <a:pt x="41511" y="0"/>
                    </a:cubicBezTo>
                    <a:close/>
                  </a:path>
                </a:pathLst>
              </a:custGeom>
              <a:solidFill>
                <a:schemeClr val="accent4">
                  <a:lumMod val="60000"/>
                  <a:lumOff val="40000"/>
                </a:schemeClr>
              </a:solidFill>
            </p:spPr>
            <p:txBody>
              <a:bodyPr/>
              <a:lstStyle/>
              <a:p>
                <a:endParaRPr lang="en-US"/>
              </a:p>
            </p:txBody>
          </p:sp>
          <p:sp>
            <p:nvSpPr>
              <p:cNvPr id="37" name="TextBox 1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35" name="TextBox 11"/>
            <p:cNvSpPr txBox="1"/>
            <p:nvPr/>
          </p:nvSpPr>
          <p:spPr>
            <a:xfrm>
              <a:off x="685799" y="5781427"/>
              <a:ext cx="9189327" cy="728341"/>
            </a:xfrm>
            <a:prstGeom prst="rect">
              <a:avLst/>
            </a:prstGeom>
          </p:spPr>
          <p:txBody>
            <a:bodyPr wrap="square" lIns="0" tIns="0" rIns="0" bIns="0" rtlCol="0" anchor="t">
              <a:spAutoFit/>
            </a:bodyPr>
            <a:lstStyle/>
            <a:p>
              <a:pPr algn="just">
                <a:lnSpc>
                  <a:spcPct val="150000"/>
                </a:lnSpc>
              </a:pPr>
              <a:r>
                <a:rPr lang="en-US" sz="3600" b="1">
                  <a:solidFill>
                    <a:srgbClr val="000000"/>
                  </a:solidFill>
                  <a:latin typeface="Arial" pitchFamily="34" charset="0"/>
                  <a:cs typeface="Arial" pitchFamily="34" charset="0"/>
                </a:rPr>
                <a:t>Hoạt động </a:t>
              </a:r>
              <a:r>
                <a:rPr lang="vi-VN" sz="3600" b="1">
                  <a:solidFill>
                    <a:srgbClr val="000000"/>
                  </a:solidFill>
                  <a:latin typeface="Arial" pitchFamily="34" charset="0"/>
                  <a:cs typeface="Arial" pitchFamily="34" charset="0"/>
                </a:rPr>
                <a:t>8</a:t>
              </a:r>
              <a:r>
                <a:rPr lang="en-US" sz="3600" b="1">
                  <a:solidFill>
                    <a:srgbClr val="000000"/>
                  </a:solidFill>
                  <a:latin typeface="Arial" pitchFamily="34" charset="0"/>
                  <a:cs typeface="Arial" pitchFamily="34" charset="0"/>
                </a:rPr>
                <a:t>:</a:t>
              </a:r>
              <a:r>
                <a:rPr lang="vi-VN" sz="3600" b="1">
                  <a:solidFill>
                    <a:srgbClr val="000000"/>
                  </a:solidFill>
                  <a:latin typeface="Arial" pitchFamily="34" charset="0"/>
                  <a:cs typeface="Arial" pitchFamily="34" charset="0"/>
                </a:rPr>
                <a:t> </a:t>
              </a:r>
              <a:r>
                <a:rPr lang="vi-VN" sz="3600">
                  <a:solidFill>
                    <a:srgbClr val="000000"/>
                  </a:solidFill>
                  <a:latin typeface="Arial" pitchFamily="34" charset="0"/>
                  <a:cs typeface="Arial" pitchFamily="34" charset="0"/>
                </a:rPr>
                <a:t>Khảo sát kết quả hoạt động.</a:t>
              </a:r>
              <a:endParaRPr lang="en-US" sz="3600">
                <a:solidFill>
                  <a:srgbClr val="000000"/>
                </a:solidFill>
                <a:latin typeface="Arial" pitchFamily="34" charset="0"/>
                <a:cs typeface="Arial" pitchFamily="34" charset="0"/>
              </a:endParaRPr>
            </a:p>
          </p:txBody>
        </p:sp>
      </p:grpSp>
      <p:pic>
        <p:nvPicPr>
          <p:cNvPr id="39" name="Picture 3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02484" y="2437263"/>
            <a:ext cx="8112458" cy="72380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2265679" y="498127"/>
            <a:ext cx="6866031" cy="1069600"/>
            <a:chOff x="0" y="0"/>
            <a:chExt cx="2608782" cy="406400"/>
          </a:xfrm>
          <a:solidFill>
            <a:schemeClr val="accent2">
              <a:lumMod val="75000"/>
            </a:schemeClr>
          </a:solidFill>
        </p:grpSpPr>
        <p:sp>
          <p:nvSpPr>
            <p:cNvPr id="5" name="Freeform 5"/>
            <p:cNvSpPr/>
            <p:nvPr/>
          </p:nvSpPr>
          <p:spPr>
            <a:xfrm>
              <a:off x="203200" y="-326"/>
              <a:ext cx="2202382" cy="407051"/>
            </a:xfrm>
            <a:custGeom>
              <a:avLst/>
              <a:gdLst/>
              <a:ahLst/>
              <a:cxnLst/>
              <a:rect l="l" t="t" r="r" b="b"/>
              <a:pathLst>
                <a:path w="2202382" h="407051">
                  <a:moveTo>
                    <a:pt x="2202382" y="326"/>
                  </a:moveTo>
                  <a:cubicBezTo>
                    <a:pt x="2129570" y="0"/>
                    <a:pt x="2062148" y="38659"/>
                    <a:pt x="2025647" y="101663"/>
                  </a:cubicBezTo>
                  <a:cubicBezTo>
                    <a:pt x="1989146" y="164667"/>
                    <a:pt x="1989146" y="242385"/>
                    <a:pt x="2025647" y="305389"/>
                  </a:cubicBezTo>
                  <a:cubicBezTo>
                    <a:pt x="2062148" y="368393"/>
                    <a:pt x="2129570" y="407052"/>
                    <a:pt x="2202382"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grpFill/>
          </p:spPr>
          <p:txBody>
            <a:bodyPr/>
            <a:lstStyle/>
            <a:p>
              <a:endParaRPr lang="en-US"/>
            </a:p>
          </p:txBody>
        </p:sp>
        <p:sp>
          <p:nvSpPr>
            <p:cNvPr id="6" name="TextBox 6"/>
            <p:cNvSpPr txBox="1"/>
            <p:nvPr/>
          </p:nvSpPr>
          <p:spPr>
            <a:xfrm>
              <a:off x="0" y="-66675"/>
              <a:ext cx="812800" cy="473075"/>
            </a:xfrm>
            <a:prstGeom prst="rect">
              <a:avLst/>
            </a:prstGeom>
            <a:grpFill/>
          </p:spPr>
          <p:txBody>
            <a:bodyPr lIns="50800" tIns="50800" rIns="50800" bIns="50800" rtlCol="0" anchor="ctr"/>
            <a:lstStyle/>
            <a:p>
              <a:pPr algn="ctr">
                <a:lnSpc>
                  <a:spcPts val="3699"/>
                </a:lnSpc>
              </a:pPr>
              <a:endParaRPr/>
            </a:p>
          </p:txBody>
        </p:sp>
      </p:grpSp>
      <p:grpSp>
        <p:nvGrpSpPr>
          <p:cNvPr id="7" name="Group 7"/>
          <p:cNvGrpSpPr/>
          <p:nvPr/>
        </p:nvGrpSpPr>
        <p:grpSpPr>
          <a:xfrm>
            <a:off x="-368567" y="-368567"/>
            <a:ext cx="1397267" cy="139726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10" name="TextBox 10"/>
          <p:cNvSpPr txBox="1"/>
          <p:nvPr/>
        </p:nvSpPr>
        <p:spPr>
          <a:xfrm>
            <a:off x="1981200" y="645239"/>
            <a:ext cx="6112233" cy="746038"/>
          </a:xfrm>
          <a:prstGeom prst="rect">
            <a:avLst/>
          </a:prstGeom>
        </p:spPr>
        <p:txBody>
          <a:bodyPr lIns="0" tIns="0" rIns="0" bIns="0" rtlCol="0" anchor="t">
            <a:spAutoFit/>
          </a:bodyPr>
          <a:lstStyle/>
          <a:p>
            <a:pPr algn="ctr">
              <a:lnSpc>
                <a:spcPts val="6299"/>
              </a:lnSpc>
            </a:pPr>
            <a:r>
              <a:rPr lang="en-US" sz="4800" b="1">
                <a:solidFill>
                  <a:srgbClr val="FFFFFF"/>
                </a:solidFill>
                <a:latin typeface="Arial" pitchFamily="34" charset="0"/>
                <a:cs typeface="Arial" pitchFamily="34" charset="0"/>
              </a:rPr>
              <a:t>KHỞI ĐỘNG</a:t>
            </a:r>
          </a:p>
        </p:txBody>
      </p:sp>
      <p:grpSp>
        <p:nvGrpSpPr>
          <p:cNvPr id="12" name="Group 12"/>
          <p:cNvGrpSpPr/>
          <p:nvPr/>
        </p:nvGrpSpPr>
        <p:grpSpPr>
          <a:xfrm>
            <a:off x="330066" y="76200"/>
            <a:ext cx="1312568" cy="131256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14" name="TextBox 1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5" name="Group 15"/>
          <p:cNvGrpSpPr/>
          <p:nvPr/>
        </p:nvGrpSpPr>
        <p:grpSpPr>
          <a:xfrm rot="7555502">
            <a:off x="17229092" y="-368567"/>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txBody>
            <a:bodyPr/>
            <a:lstStyle/>
            <a:p>
              <a:endParaRPr lang="en-US"/>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7555502">
            <a:off x="16603016" y="82676"/>
            <a:ext cx="1312568" cy="1312568"/>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23" name="Rectangle 22"/>
          <p:cNvSpPr/>
          <p:nvPr/>
        </p:nvSpPr>
        <p:spPr>
          <a:xfrm>
            <a:off x="453120" y="2319635"/>
            <a:ext cx="8843280" cy="7391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85800" y="2319635"/>
            <a:ext cx="8382001" cy="2482667"/>
          </a:xfrm>
          <a:prstGeom prst="rect">
            <a:avLst/>
          </a:prstGeom>
          <a:noFill/>
        </p:spPr>
        <p:txBody>
          <a:bodyPr wrap="square" rtlCol="0">
            <a:spAutoFit/>
          </a:bodyPr>
          <a:lstStyle/>
          <a:p>
            <a:pPr algn="just">
              <a:lnSpc>
                <a:spcPct val="150000"/>
              </a:lnSpc>
            </a:pPr>
            <a:r>
              <a:rPr lang="vi-VN" sz="3600">
                <a:latin typeface="Arial" pitchFamily="34" charset="0"/>
                <a:cs typeface="Arial" pitchFamily="34" charset="0"/>
              </a:rPr>
              <a:t>Theo em, làm sao để chọn đúng ngành phù hợp? Em đã chọn ngành nghề gì cho tương lai sắp tới?</a:t>
            </a:r>
            <a:endParaRPr lang="en-US" sz="3600" b="1">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0" y="2384299"/>
            <a:ext cx="8077199" cy="726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020339"/>
            <a:ext cx="5791200" cy="461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barn(inVertical)">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5301" y="-83998"/>
            <a:ext cx="18082699" cy="2317691"/>
            <a:chOff x="147408" y="520512"/>
            <a:chExt cx="18082699" cy="2317691"/>
          </a:xfrm>
        </p:grpSpPr>
        <p:grpSp>
          <p:nvGrpSpPr>
            <p:cNvPr id="23" name="Group 22"/>
            <p:cNvGrpSpPr/>
            <p:nvPr/>
          </p:nvGrpSpPr>
          <p:grpSpPr>
            <a:xfrm>
              <a:off x="1349583" y="520512"/>
              <a:ext cx="15021341" cy="2317691"/>
              <a:chOff x="-1374206" y="39751"/>
              <a:chExt cx="13673493" cy="2317691"/>
            </a:xfrm>
          </p:grpSpPr>
          <p:grpSp>
            <p:nvGrpSpPr>
              <p:cNvPr id="4" name="Group 4"/>
              <p:cNvGrpSpPr/>
              <p:nvPr/>
            </p:nvGrpSpPr>
            <p:grpSpPr>
              <a:xfrm>
                <a:off x="-1374206" y="39751"/>
                <a:ext cx="13673493" cy="2317691"/>
                <a:chOff x="0" y="-66675"/>
                <a:chExt cx="4494542" cy="473400"/>
              </a:xfrm>
            </p:grpSpPr>
            <p:sp>
              <p:nvSpPr>
                <p:cNvPr id="5" name="Freeform 5"/>
                <p:cNvSpPr/>
                <p:nvPr/>
              </p:nvSpPr>
              <p:spPr>
                <a:xfrm>
                  <a:off x="156158" y="-326"/>
                  <a:ext cx="4338384" cy="407051"/>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50000"/>
                  </a:schemeClr>
                </a:solidFill>
              </p:spPr>
              <p:txBody>
                <a:bodyPr/>
                <a:lstStyle/>
                <a:p>
                  <a:endParaRPr lang="en-US"/>
                </a:p>
              </p:txBody>
            </p:sp>
            <p:sp>
              <p:nvSpPr>
                <p:cNvPr id="6"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10" name="TextBox 10"/>
              <p:cNvSpPr txBox="1"/>
              <p:nvPr/>
            </p:nvSpPr>
            <p:spPr>
              <a:xfrm>
                <a:off x="-137838" y="457712"/>
                <a:ext cx="11700409" cy="1661993"/>
              </a:xfrm>
              <a:prstGeom prst="rect">
                <a:avLst/>
              </a:prstGeom>
            </p:spPr>
            <p:txBody>
              <a:bodyPr wrap="square" lIns="0" tIns="0" rIns="0" bIns="0" rtlCol="0" anchor="t">
                <a:spAutoFit/>
              </a:bodyPr>
              <a:lstStyle/>
              <a:p>
                <a:pPr algn="ctr">
                  <a:lnSpc>
                    <a:spcPct val="150000"/>
                  </a:lnSpc>
                </a:pPr>
                <a:r>
                  <a:rPr lang="en-US" sz="3600" b="1">
                    <a:solidFill>
                      <a:srgbClr val="FFFFFF"/>
                    </a:solidFill>
                    <a:latin typeface="Arial" pitchFamily="34" charset="0"/>
                    <a:cs typeface="Arial" pitchFamily="34" charset="0"/>
                  </a:rPr>
                  <a:t>HĐ </a:t>
                </a:r>
                <a:r>
                  <a:rPr lang="vi-VN" sz="3600" b="1">
                    <a:solidFill>
                      <a:srgbClr val="FFFFFF"/>
                    </a:solidFill>
                    <a:latin typeface="Arial" pitchFamily="34" charset="0"/>
                    <a:cs typeface="Arial" pitchFamily="34" charset="0"/>
                  </a:rPr>
                  <a:t>6</a:t>
                </a:r>
                <a:r>
                  <a:rPr lang="en-US" sz="3600" b="1">
                    <a:solidFill>
                      <a:srgbClr val="FFFFFF"/>
                    </a:solidFill>
                    <a:latin typeface="Arial" pitchFamily="34" charset="0"/>
                    <a:cs typeface="Arial" pitchFamily="34" charset="0"/>
                  </a:rPr>
                  <a:t>. </a:t>
                </a:r>
                <a:r>
                  <a:rPr lang="vi-VN" sz="3600" b="1">
                    <a:solidFill>
                      <a:srgbClr val="FFFFFF"/>
                    </a:solidFill>
                    <a:latin typeface="Arial" pitchFamily="34" charset="0"/>
                    <a:cs typeface="Arial" pitchFamily="34" charset="0"/>
                  </a:rPr>
                  <a:t>Xây dựng và thực hiện kế hoạch rèn luyện phẩm chất và năng lực cần thiết theo định hướng nghề nghiệp.</a:t>
                </a:r>
              </a:p>
            </p:txBody>
          </p:sp>
        </p:grpSp>
        <p:grpSp>
          <p:nvGrpSpPr>
            <p:cNvPr id="25" name="Group 24"/>
            <p:cNvGrpSpPr/>
            <p:nvPr/>
          </p:nvGrpSpPr>
          <p:grpSpPr>
            <a:xfrm>
              <a:off x="147408" y="1029907"/>
              <a:ext cx="2283087" cy="1551409"/>
              <a:chOff x="-924527" y="8879936"/>
              <a:chExt cx="2283087" cy="1551409"/>
            </a:xfrm>
          </p:grpSpPr>
          <p:grpSp>
            <p:nvGrpSpPr>
              <p:cNvPr id="26" name="Group 17"/>
              <p:cNvGrpSpPr/>
              <p:nvPr/>
            </p:nvGrpSpPr>
            <p:grpSpPr>
              <a:xfrm rot="-2207524">
                <a:off x="-924527" y="8879936"/>
                <a:ext cx="1544486" cy="1551409"/>
                <a:chOff x="-50731" y="-62955"/>
                <a:chExt cx="809173" cy="812800"/>
              </a:xfrm>
            </p:grpSpPr>
            <p:sp>
              <p:nvSpPr>
                <p:cNvPr id="30" name="Freeform 18"/>
                <p:cNvSpPr/>
                <p:nvPr/>
              </p:nvSpPr>
              <p:spPr>
                <a:xfrm>
                  <a:off x="-50731" y="-62955"/>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txBody>
                <a:bodyPr/>
                <a:lstStyle/>
                <a:p>
                  <a:endParaRPr lang="en-US"/>
                </a:p>
              </p:txBody>
            </p:sp>
            <p:sp>
              <p:nvSpPr>
                <p:cNvPr id="31"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7" name="Group 20"/>
              <p:cNvGrpSpPr/>
              <p:nvPr/>
            </p:nvGrpSpPr>
            <p:grpSpPr>
              <a:xfrm rot="-2207524">
                <a:off x="262553" y="9103491"/>
                <a:ext cx="1096007" cy="1117873"/>
                <a:chOff x="-72231" y="-88716"/>
                <a:chExt cx="809173" cy="825316"/>
              </a:xfrm>
            </p:grpSpPr>
            <p:sp>
              <p:nvSpPr>
                <p:cNvPr id="28" name="Freeform 21"/>
                <p:cNvSpPr/>
                <p:nvPr/>
              </p:nvSpPr>
              <p:spPr>
                <a:xfrm>
                  <a:off x="-72231" y="-88716"/>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29"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grpSp>
          <p:nvGrpSpPr>
            <p:cNvPr id="39" name="Group 38"/>
            <p:cNvGrpSpPr/>
            <p:nvPr/>
          </p:nvGrpSpPr>
          <p:grpSpPr>
            <a:xfrm flipH="1">
              <a:off x="15830859" y="1015650"/>
              <a:ext cx="2399248" cy="1626206"/>
              <a:chOff x="-839518" y="8998416"/>
              <a:chExt cx="2298776" cy="1626206"/>
            </a:xfrm>
          </p:grpSpPr>
          <p:grpSp>
            <p:nvGrpSpPr>
              <p:cNvPr id="40" name="Group 17"/>
              <p:cNvGrpSpPr/>
              <p:nvPr/>
            </p:nvGrpSpPr>
            <p:grpSpPr>
              <a:xfrm rot="-2207524">
                <a:off x="-839518" y="8998416"/>
                <a:ext cx="1544486" cy="1626206"/>
                <a:chOff x="-63976" y="9525"/>
                <a:chExt cx="809173" cy="851987"/>
              </a:xfrm>
            </p:grpSpPr>
            <p:sp>
              <p:nvSpPr>
                <p:cNvPr id="44" name="Freeform 18"/>
                <p:cNvSpPr/>
                <p:nvPr/>
              </p:nvSpPr>
              <p:spPr>
                <a:xfrm>
                  <a:off x="-63976" y="48712"/>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txBody>
                <a:bodyPr/>
                <a:lstStyle/>
                <a:p>
                  <a:endParaRPr lang="en-US"/>
                </a:p>
              </p:txBody>
            </p:sp>
            <p:sp>
              <p:nvSpPr>
                <p:cNvPr id="45"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b="1"/>
                </a:p>
              </p:txBody>
            </p:sp>
          </p:grpSp>
          <p:grpSp>
            <p:nvGrpSpPr>
              <p:cNvPr id="41" name="Group 20"/>
              <p:cNvGrpSpPr/>
              <p:nvPr/>
            </p:nvGrpSpPr>
            <p:grpSpPr>
              <a:xfrm rot="-2207524">
                <a:off x="338433" y="9211474"/>
                <a:ext cx="1120825" cy="1180995"/>
                <a:chOff x="-90896" y="9525"/>
                <a:chExt cx="827496" cy="871919"/>
              </a:xfrm>
            </p:grpSpPr>
            <p:sp>
              <p:nvSpPr>
                <p:cNvPr id="42" name="Freeform 21"/>
                <p:cNvSpPr/>
                <p:nvPr/>
              </p:nvSpPr>
              <p:spPr>
                <a:xfrm>
                  <a:off x="-90896" y="68644"/>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sp>
              <p:nvSpPr>
                <p:cNvPr id="43"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b="1"/>
                </a:p>
              </p:txBody>
            </p:sp>
          </p:grpSp>
        </p:grpSp>
      </p:grpSp>
      <p:grpSp>
        <p:nvGrpSpPr>
          <p:cNvPr id="3" name="Group 2"/>
          <p:cNvGrpSpPr/>
          <p:nvPr/>
        </p:nvGrpSpPr>
        <p:grpSpPr>
          <a:xfrm>
            <a:off x="1046872" y="2655595"/>
            <a:ext cx="7259082" cy="3719021"/>
            <a:chOff x="970518" y="2937326"/>
            <a:chExt cx="7259082" cy="3153646"/>
          </a:xfrm>
        </p:grpSpPr>
        <p:grpSp>
          <p:nvGrpSpPr>
            <p:cNvPr id="59" name="Group 58"/>
            <p:cNvGrpSpPr/>
            <p:nvPr/>
          </p:nvGrpSpPr>
          <p:grpSpPr>
            <a:xfrm>
              <a:off x="970518" y="2937326"/>
              <a:ext cx="7259082" cy="3153646"/>
              <a:chOff x="437119" y="4303537"/>
              <a:chExt cx="7259082" cy="3153646"/>
            </a:xfrm>
          </p:grpSpPr>
          <p:sp>
            <p:nvSpPr>
              <p:cNvPr id="8" name="Freeform 8"/>
              <p:cNvSpPr/>
              <p:nvPr/>
            </p:nvSpPr>
            <p:spPr>
              <a:xfrm>
                <a:off x="437119" y="4303537"/>
                <a:ext cx="7259082" cy="3033006"/>
              </a:xfrm>
              <a:custGeom>
                <a:avLst/>
                <a:gdLst/>
                <a:ahLst/>
                <a:cxnLst/>
                <a:rect l="l" t="t" r="r" b="b"/>
                <a:pathLst>
                  <a:path w="2591982" h="2844800">
                    <a:moveTo>
                      <a:pt x="0" y="0"/>
                    </a:moveTo>
                    <a:lnTo>
                      <a:pt x="2591982" y="0"/>
                    </a:lnTo>
                    <a:lnTo>
                      <a:pt x="2591982" y="2844800"/>
                    </a:lnTo>
                    <a:lnTo>
                      <a:pt x="0" y="2844800"/>
                    </a:lnTo>
                    <a:close/>
                  </a:path>
                </a:pathLst>
              </a:custGeom>
              <a:solidFill>
                <a:schemeClr val="accent5">
                  <a:lumMod val="75000"/>
                </a:schemeClr>
              </a:solidFill>
            </p:spPr>
            <p:txBody>
              <a:bodyPr/>
              <a:lstStyle/>
              <a:p>
                <a:endParaRPr lang="en-US"/>
              </a:p>
            </p:txBody>
          </p:sp>
          <p:grpSp>
            <p:nvGrpSpPr>
              <p:cNvPr id="24" name="Group 23"/>
              <p:cNvGrpSpPr/>
              <p:nvPr/>
            </p:nvGrpSpPr>
            <p:grpSpPr>
              <a:xfrm>
                <a:off x="5553049" y="6379741"/>
                <a:ext cx="1905109" cy="1077442"/>
                <a:chOff x="4635046" y="6746484"/>
                <a:chExt cx="1905109" cy="1077442"/>
              </a:xfrm>
            </p:grpSpPr>
            <p:sp>
              <p:nvSpPr>
                <p:cNvPr id="18" name="Freeform 18"/>
                <p:cNvSpPr/>
                <p:nvPr/>
              </p:nvSpPr>
              <p:spPr>
                <a:xfrm rot="19392476">
                  <a:off x="4635046" y="6746484"/>
                  <a:ext cx="1249385" cy="105736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txBody>
                <a:bodyPr/>
                <a:lstStyle/>
                <a:p>
                  <a:endParaRPr lang="en-US"/>
                </a:p>
              </p:txBody>
            </p:sp>
            <p:sp>
              <p:nvSpPr>
                <p:cNvPr id="21" name="Freeform 21"/>
                <p:cNvSpPr/>
                <p:nvPr/>
              </p:nvSpPr>
              <p:spPr>
                <a:xfrm rot="19392476">
                  <a:off x="5584441" y="6959556"/>
                  <a:ext cx="955714" cy="86437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grpSp>
        </p:grpSp>
        <p:sp>
          <p:nvSpPr>
            <p:cNvPr id="58" name="Rectangle 57"/>
            <p:cNvSpPr/>
            <p:nvPr/>
          </p:nvSpPr>
          <p:spPr>
            <a:xfrm>
              <a:off x="1142420" y="2937326"/>
              <a:ext cx="6915277" cy="2896963"/>
            </a:xfrm>
            <a:prstGeom prst="rect">
              <a:avLst/>
            </a:prstGeom>
          </p:spPr>
          <p:txBody>
            <a:bodyPr wrap="square">
              <a:spAutoFit/>
            </a:bodyPr>
            <a:lstStyle/>
            <a:p>
              <a:pPr lvl="0" algn="just">
                <a:lnSpc>
                  <a:spcPct val="150000"/>
                </a:lnSpc>
              </a:pPr>
              <a:r>
                <a:rPr lang="vi-VN" sz="3600" b="1">
                  <a:solidFill>
                    <a:srgbClr val="FFFF00"/>
                  </a:solidFill>
                  <a:latin typeface="Arial" pitchFamily="34" charset="0"/>
                  <a:cs typeface="Arial" pitchFamily="34" charset="0"/>
                </a:rPr>
                <a:t>NV1</a:t>
              </a:r>
              <a:r>
                <a:rPr lang="vi-VN" sz="3600">
                  <a:solidFill>
                    <a:srgbClr val="FFFF00"/>
                  </a:solidFill>
                  <a:latin typeface="Arial" pitchFamily="34" charset="0"/>
                  <a:cs typeface="Arial" pitchFamily="34" charset="0"/>
                </a:rPr>
                <a:t>. Xác định phẩm chất và năng lực cần rèn luyện phù hợp với yêu cầu của nhóm nghề định lựa chọn.</a:t>
              </a:r>
              <a:endParaRPr lang="en-US" sz="3600">
                <a:solidFill>
                  <a:srgbClr val="FFFF00"/>
                </a:solidFill>
                <a:latin typeface="Arial" pitchFamily="34" charset="0"/>
                <a:cs typeface="Arial" pitchFamily="34" charset="0"/>
              </a:endParaRPr>
            </a:p>
          </p:txBody>
        </p:sp>
      </p:grpSp>
      <p:grpSp>
        <p:nvGrpSpPr>
          <p:cNvPr id="70" name="Group 69"/>
          <p:cNvGrpSpPr/>
          <p:nvPr/>
        </p:nvGrpSpPr>
        <p:grpSpPr>
          <a:xfrm>
            <a:off x="9752212" y="2711925"/>
            <a:ext cx="7664547" cy="3771935"/>
            <a:chOff x="970517" y="2937327"/>
            <a:chExt cx="7664547" cy="3062270"/>
          </a:xfrm>
        </p:grpSpPr>
        <p:grpSp>
          <p:nvGrpSpPr>
            <p:cNvPr id="71" name="Group 70"/>
            <p:cNvGrpSpPr/>
            <p:nvPr/>
          </p:nvGrpSpPr>
          <p:grpSpPr>
            <a:xfrm>
              <a:off x="970517" y="2937327"/>
              <a:ext cx="7664547" cy="3062270"/>
              <a:chOff x="437118" y="4303538"/>
              <a:chExt cx="7664547" cy="3062270"/>
            </a:xfrm>
          </p:grpSpPr>
          <p:sp>
            <p:nvSpPr>
              <p:cNvPr id="73" name="Freeform 8"/>
              <p:cNvSpPr/>
              <p:nvPr/>
            </p:nvSpPr>
            <p:spPr>
              <a:xfrm>
                <a:off x="437118" y="4303538"/>
                <a:ext cx="7664547" cy="2930842"/>
              </a:xfrm>
              <a:custGeom>
                <a:avLst/>
                <a:gdLst/>
                <a:ahLst/>
                <a:cxnLst/>
                <a:rect l="l" t="t" r="r" b="b"/>
                <a:pathLst>
                  <a:path w="2591982" h="2844800">
                    <a:moveTo>
                      <a:pt x="0" y="0"/>
                    </a:moveTo>
                    <a:lnTo>
                      <a:pt x="2591982" y="0"/>
                    </a:lnTo>
                    <a:lnTo>
                      <a:pt x="2591982" y="2844800"/>
                    </a:lnTo>
                    <a:lnTo>
                      <a:pt x="0" y="2844800"/>
                    </a:lnTo>
                    <a:close/>
                  </a:path>
                </a:pathLst>
              </a:custGeom>
              <a:solidFill>
                <a:schemeClr val="accent5">
                  <a:lumMod val="75000"/>
                </a:schemeClr>
              </a:solidFill>
            </p:spPr>
            <p:txBody>
              <a:bodyPr/>
              <a:lstStyle/>
              <a:p>
                <a:endParaRPr lang="en-US"/>
              </a:p>
            </p:txBody>
          </p:sp>
          <p:grpSp>
            <p:nvGrpSpPr>
              <p:cNvPr id="74" name="Group 73"/>
              <p:cNvGrpSpPr/>
              <p:nvPr/>
            </p:nvGrpSpPr>
            <p:grpSpPr>
              <a:xfrm>
                <a:off x="5777786" y="6308439"/>
                <a:ext cx="2100235" cy="1057369"/>
                <a:chOff x="4859783" y="6675182"/>
                <a:chExt cx="2100235" cy="1057369"/>
              </a:xfrm>
            </p:grpSpPr>
            <p:sp>
              <p:nvSpPr>
                <p:cNvPr id="75" name="Freeform 18"/>
                <p:cNvSpPr/>
                <p:nvPr/>
              </p:nvSpPr>
              <p:spPr>
                <a:xfrm rot="19392476">
                  <a:off x="4859783" y="6675182"/>
                  <a:ext cx="1356918" cy="105736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txBody>
                <a:bodyPr/>
                <a:lstStyle/>
                <a:p>
                  <a:endParaRPr lang="en-US"/>
                </a:p>
              </p:txBody>
            </p:sp>
            <p:sp>
              <p:nvSpPr>
                <p:cNvPr id="76" name="Freeform 21"/>
                <p:cNvSpPr/>
                <p:nvPr/>
              </p:nvSpPr>
              <p:spPr>
                <a:xfrm rot="19392476">
                  <a:off x="6004304" y="6816935"/>
                  <a:ext cx="955714" cy="86437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grpSp>
        </p:grpSp>
        <p:sp>
          <p:nvSpPr>
            <p:cNvPr id="72" name="Rectangle 71"/>
            <p:cNvSpPr/>
            <p:nvPr/>
          </p:nvSpPr>
          <p:spPr>
            <a:xfrm>
              <a:off x="1407561" y="2937328"/>
              <a:ext cx="6885608" cy="2773562"/>
            </a:xfrm>
            <a:prstGeom prst="rect">
              <a:avLst/>
            </a:prstGeom>
          </p:spPr>
          <p:txBody>
            <a:bodyPr wrap="square">
              <a:spAutoFit/>
            </a:bodyPr>
            <a:lstStyle/>
            <a:p>
              <a:pPr lvl="0" algn="just">
                <a:lnSpc>
                  <a:spcPct val="150000"/>
                </a:lnSpc>
              </a:pPr>
              <a:r>
                <a:rPr lang="vi-VN" sz="3600" b="1">
                  <a:solidFill>
                    <a:srgbClr val="FFFF00"/>
                  </a:solidFill>
                  <a:latin typeface="Arial" pitchFamily="34" charset="0"/>
                  <a:cs typeface="Arial" pitchFamily="34" charset="0"/>
                </a:rPr>
                <a:t>NV2</a:t>
              </a:r>
              <a:r>
                <a:rPr lang="vi-VN" sz="3600">
                  <a:solidFill>
                    <a:srgbClr val="FFFF00"/>
                  </a:solidFill>
                  <a:latin typeface="Arial" pitchFamily="34" charset="0"/>
                  <a:cs typeface="Arial" pitchFamily="34" charset="0"/>
                </a:rPr>
                <a:t>. Lập và thực hiện kế hoạch rèn luyện những phẩm chất và năng lực phù hợp với nhóm nghề định lựa chọn.</a:t>
              </a:r>
              <a:endParaRPr lang="en-US" sz="3600">
                <a:solidFill>
                  <a:srgbClr val="FFFF00"/>
                </a:solidFill>
                <a:latin typeface="Arial" pitchFamily="34" charset="0"/>
                <a:cs typeface="Arial" pitchFamily="34" charset="0"/>
              </a:endParaRPr>
            </a:p>
          </p:txBody>
        </p:sp>
      </p:grpSp>
      <p:grpSp>
        <p:nvGrpSpPr>
          <p:cNvPr id="84" name="Group 83"/>
          <p:cNvGrpSpPr/>
          <p:nvPr/>
        </p:nvGrpSpPr>
        <p:grpSpPr>
          <a:xfrm>
            <a:off x="4051718" y="6746811"/>
            <a:ext cx="9688044" cy="3539173"/>
            <a:chOff x="321432" y="2937327"/>
            <a:chExt cx="9688044" cy="3001139"/>
          </a:xfrm>
        </p:grpSpPr>
        <p:grpSp>
          <p:nvGrpSpPr>
            <p:cNvPr id="85" name="Group 84"/>
            <p:cNvGrpSpPr/>
            <p:nvPr/>
          </p:nvGrpSpPr>
          <p:grpSpPr>
            <a:xfrm>
              <a:off x="321432" y="2937327"/>
              <a:ext cx="9688044" cy="3001139"/>
              <a:chOff x="-211967" y="4303538"/>
              <a:chExt cx="9688044" cy="3001139"/>
            </a:xfrm>
          </p:grpSpPr>
          <p:sp>
            <p:nvSpPr>
              <p:cNvPr id="87" name="Freeform 8"/>
              <p:cNvSpPr/>
              <p:nvPr/>
            </p:nvSpPr>
            <p:spPr>
              <a:xfrm>
                <a:off x="437119" y="4303538"/>
                <a:ext cx="9038958" cy="2522275"/>
              </a:xfrm>
              <a:custGeom>
                <a:avLst/>
                <a:gdLst/>
                <a:ahLst/>
                <a:cxnLst/>
                <a:rect l="l" t="t" r="r" b="b"/>
                <a:pathLst>
                  <a:path w="2591982" h="2844800">
                    <a:moveTo>
                      <a:pt x="0" y="0"/>
                    </a:moveTo>
                    <a:lnTo>
                      <a:pt x="2591982" y="0"/>
                    </a:lnTo>
                    <a:lnTo>
                      <a:pt x="2591982" y="2844800"/>
                    </a:lnTo>
                    <a:lnTo>
                      <a:pt x="0" y="2844800"/>
                    </a:lnTo>
                    <a:close/>
                  </a:path>
                </a:pathLst>
              </a:custGeom>
              <a:solidFill>
                <a:schemeClr val="accent5">
                  <a:lumMod val="75000"/>
                </a:schemeClr>
              </a:solidFill>
            </p:spPr>
            <p:txBody>
              <a:bodyPr/>
              <a:lstStyle/>
              <a:p>
                <a:endParaRPr lang="en-US"/>
              </a:p>
            </p:txBody>
          </p:sp>
          <p:grpSp>
            <p:nvGrpSpPr>
              <p:cNvPr id="88" name="Group 87"/>
              <p:cNvGrpSpPr/>
              <p:nvPr/>
            </p:nvGrpSpPr>
            <p:grpSpPr>
              <a:xfrm>
                <a:off x="-211967" y="6247308"/>
                <a:ext cx="2063435" cy="1057369"/>
                <a:chOff x="-1129970" y="6614051"/>
                <a:chExt cx="2063435" cy="1057369"/>
              </a:xfrm>
            </p:grpSpPr>
            <p:sp>
              <p:nvSpPr>
                <p:cNvPr id="89" name="Freeform 18"/>
                <p:cNvSpPr/>
                <p:nvPr/>
              </p:nvSpPr>
              <p:spPr>
                <a:xfrm rot="19392476">
                  <a:off x="-1129970" y="6614051"/>
                  <a:ext cx="1249385" cy="105736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txBody>
                <a:bodyPr/>
                <a:lstStyle/>
                <a:p>
                  <a:endParaRPr lang="en-US"/>
                </a:p>
              </p:txBody>
            </p:sp>
            <p:sp>
              <p:nvSpPr>
                <p:cNvPr id="90" name="Freeform 21"/>
                <p:cNvSpPr/>
                <p:nvPr/>
              </p:nvSpPr>
              <p:spPr>
                <a:xfrm rot="19392476">
                  <a:off x="-22249" y="6757817"/>
                  <a:ext cx="955714" cy="86437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txBody>
                <a:bodyPr/>
                <a:lstStyle/>
                <a:p>
                  <a:endParaRPr lang="en-US"/>
                </a:p>
              </p:txBody>
            </p:sp>
          </p:grpSp>
        </p:grpSp>
        <p:sp>
          <p:nvSpPr>
            <p:cNvPr id="86" name="Rectangle 85"/>
            <p:cNvSpPr/>
            <p:nvPr/>
          </p:nvSpPr>
          <p:spPr>
            <a:xfrm>
              <a:off x="1379157" y="2945933"/>
              <a:ext cx="8317779" cy="2192296"/>
            </a:xfrm>
            <a:prstGeom prst="rect">
              <a:avLst/>
            </a:prstGeom>
          </p:spPr>
          <p:txBody>
            <a:bodyPr wrap="square">
              <a:spAutoFit/>
            </a:bodyPr>
            <a:lstStyle/>
            <a:p>
              <a:pPr lvl="0" algn="just">
                <a:lnSpc>
                  <a:spcPct val="150000"/>
                </a:lnSpc>
              </a:pPr>
              <a:r>
                <a:rPr lang="vi-VN" sz="3600" b="1">
                  <a:solidFill>
                    <a:srgbClr val="FFFF00"/>
                  </a:solidFill>
                  <a:latin typeface="Arial" pitchFamily="34" charset="0"/>
                  <a:cs typeface="Arial" pitchFamily="34" charset="0"/>
                </a:rPr>
                <a:t>NV3</a:t>
              </a:r>
              <a:r>
                <a:rPr lang="vi-VN" sz="3600">
                  <a:solidFill>
                    <a:srgbClr val="FFFF00"/>
                  </a:solidFill>
                  <a:latin typeface="Arial" pitchFamily="34" charset="0"/>
                  <a:cs typeface="Arial" pitchFamily="34" charset="0"/>
                </a:rPr>
                <a:t>. Chia sẻ kết quả rèn luyện những phẩm chất và năng lực phù hợp với nhóm nghề định lựa chọn.</a:t>
              </a:r>
              <a:endParaRPr lang="en-US" sz="3600">
                <a:solidFill>
                  <a:srgbClr val="FFFF00"/>
                </a:solidFill>
                <a:latin typeface="Arial" pitchFamily="34" charset="0"/>
                <a:cs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ppt_x"/>
                                          </p:val>
                                        </p:tav>
                                        <p:tav tm="100000">
                                          <p:val>
                                            <p:strVal val="#ppt_x"/>
                                          </p:val>
                                        </p:tav>
                                      </p:tavLst>
                                    </p:anim>
                                    <p:anim calcmode="lin" valueType="num">
                                      <p:cBhvr additive="base">
                                        <p:cTn id="1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500" fill="hold"/>
                                        <p:tgtEl>
                                          <p:spTgt spid="84"/>
                                        </p:tgtEl>
                                        <p:attrNameLst>
                                          <p:attrName>ppt_x</p:attrName>
                                        </p:attrNameLst>
                                      </p:cBhvr>
                                      <p:tavLst>
                                        <p:tav tm="0">
                                          <p:val>
                                            <p:strVal val="#ppt_x"/>
                                          </p:val>
                                        </p:tav>
                                        <p:tav tm="100000">
                                          <p:val>
                                            <p:strVal val="#ppt_x"/>
                                          </p:val>
                                        </p:tav>
                                      </p:tavLst>
                                    </p:anim>
                                    <p:anim calcmode="lin" valueType="num">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95" y="425547"/>
            <a:ext cx="17607209" cy="9435907"/>
            <a:chOff x="0" y="0"/>
            <a:chExt cx="4637290" cy="2485177"/>
          </a:xfrm>
        </p:grpSpPr>
        <p:sp>
          <p:nvSpPr>
            <p:cNvPr id="3" name="Freeform 3"/>
            <p:cNvSpPr/>
            <p:nvPr/>
          </p:nvSpPr>
          <p:spPr>
            <a:xfrm>
              <a:off x="0" y="0"/>
              <a:ext cx="4637290" cy="2485177"/>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6" name="Freeform 6"/>
          <p:cNvSpPr/>
          <p:nvPr/>
        </p:nvSpPr>
        <p:spPr>
          <a:xfrm>
            <a:off x="744863" y="497224"/>
            <a:ext cx="16798275" cy="8959762"/>
          </a:xfrm>
          <a:custGeom>
            <a:avLst/>
            <a:gdLst/>
            <a:ahLst/>
            <a:cxnLst/>
            <a:rect l="l" t="t" r="r" b="b"/>
            <a:pathLst>
              <a:path w="4424237" h="2272124">
                <a:moveTo>
                  <a:pt x="0" y="0"/>
                </a:moveTo>
                <a:lnTo>
                  <a:pt x="4424237" y="0"/>
                </a:lnTo>
                <a:lnTo>
                  <a:pt x="4424237" y="2272124"/>
                </a:lnTo>
                <a:lnTo>
                  <a:pt x="0" y="2272124"/>
                </a:lnTo>
                <a:close/>
              </a:path>
            </a:pathLst>
          </a:custGeom>
          <a:solidFill>
            <a:schemeClr val="accent3">
              <a:lumMod val="40000"/>
              <a:lumOff val="60000"/>
            </a:schemeClr>
          </a:solidFill>
        </p:spPr>
        <p:txBody>
          <a:bodyPr/>
          <a:lstStyle/>
          <a:p>
            <a:endParaRPr lang="en-US"/>
          </a:p>
        </p:txBody>
      </p:sp>
      <p:grpSp>
        <p:nvGrpSpPr>
          <p:cNvPr id="58" name="Group 57"/>
          <p:cNvGrpSpPr/>
          <p:nvPr/>
        </p:nvGrpSpPr>
        <p:grpSpPr>
          <a:xfrm>
            <a:off x="1091046" y="172390"/>
            <a:ext cx="16017992" cy="2316100"/>
            <a:chOff x="-2261370" y="39751"/>
            <a:chExt cx="16017992" cy="2316100"/>
          </a:xfrm>
        </p:grpSpPr>
        <p:grpSp>
          <p:nvGrpSpPr>
            <p:cNvPr id="59" name="Group 4"/>
            <p:cNvGrpSpPr/>
            <p:nvPr/>
          </p:nvGrpSpPr>
          <p:grpSpPr>
            <a:xfrm>
              <a:off x="-2261370" y="39751"/>
              <a:ext cx="16017992" cy="2316100"/>
              <a:chOff x="-291615" y="-66675"/>
              <a:chExt cx="5265190" cy="473075"/>
            </a:xfrm>
          </p:grpSpPr>
          <p:sp>
            <p:nvSpPr>
              <p:cNvPr id="61" name="Freeform 5"/>
              <p:cNvSpPr/>
              <p:nvPr/>
            </p:nvSpPr>
            <p:spPr>
              <a:xfrm>
                <a:off x="-291615" y="-326"/>
                <a:ext cx="5265190" cy="374654"/>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50000"/>
                </a:schemeClr>
              </a:solidFill>
            </p:spPr>
            <p:txBody>
              <a:bodyPr/>
              <a:lstStyle/>
              <a:p>
                <a:endParaRPr lang="en-US"/>
              </a:p>
            </p:txBody>
          </p:sp>
          <p:sp>
            <p:nvSpPr>
              <p:cNvPr id="62"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60" name="TextBox 10"/>
            <p:cNvSpPr txBox="1"/>
            <p:nvPr/>
          </p:nvSpPr>
          <p:spPr>
            <a:xfrm>
              <a:off x="-1374205" y="429706"/>
              <a:ext cx="14060413" cy="1661993"/>
            </a:xfrm>
            <a:prstGeom prst="rect">
              <a:avLst/>
            </a:prstGeom>
          </p:spPr>
          <p:txBody>
            <a:bodyPr wrap="square" lIns="0" tIns="0" rIns="0" bIns="0" rtlCol="0" anchor="t">
              <a:spAutoFit/>
            </a:bodyPr>
            <a:lstStyle/>
            <a:p>
              <a:pPr algn="ctr">
                <a:lnSpc>
                  <a:spcPct val="150000"/>
                </a:lnSpc>
              </a:pPr>
              <a:r>
                <a:rPr lang="vi-VN" sz="3600" b="1">
                  <a:solidFill>
                    <a:srgbClr val="FFFFFF"/>
                  </a:solidFill>
                  <a:latin typeface="Arial" pitchFamily="34" charset="0"/>
                  <a:cs typeface="Arial" pitchFamily="34" charset="0"/>
                </a:rPr>
                <a:t>Nhiệm vụ 1</a:t>
              </a:r>
              <a:r>
                <a:rPr lang="vi-VN" sz="3600">
                  <a:solidFill>
                    <a:srgbClr val="FFFFFF"/>
                  </a:solidFill>
                  <a:latin typeface="Arial" pitchFamily="34" charset="0"/>
                  <a:cs typeface="Arial" pitchFamily="34" charset="0"/>
                </a:rPr>
                <a:t>. Xác định phẩm chất và năng lực cần rèn luyện phù hợp với yêu cầu của nhóm nghề định lựa chọn</a:t>
              </a:r>
              <a:endParaRPr lang="en-US" sz="3600">
                <a:solidFill>
                  <a:srgbClr val="FFFFFF"/>
                </a:solidFill>
                <a:latin typeface="Arial" pitchFamily="34" charset="0"/>
                <a:cs typeface="Arial" pitchFamily="34" charset="0"/>
              </a:endParaRPr>
            </a:p>
          </p:txBody>
        </p:sp>
      </p:grpSp>
      <p:sp>
        <p:nvSpPr>
          <p:cNvPr id="5" name="Rectangle 4"/>
          <p:cNvSpPr/>
          <p:nvPr/>
        </p:nvSpPr>
        <p:spPr>
          <a:xfrm>
            <a:off x="1294102" y="2391782"/>
            <a:ext cx="15729380" cy="2585323"/>
          </a:xfrm>
          <a:prstGeom prst="rect">
            <a:avLst/>
          </a:prstGeom>
        </p:spPr>
        <p:txBody>
          <a:bodyPr wrap="square">
            <a:spAutoFit/>
          </a:bodyPr>
          <a:lstStyle/>
          <a:p>
            <a:pPr algn="just">
              <a:lnSpc>
                <a:spcPct val="150000"/>
              </a:lnSpc>
            </a:pPr>
            <a:r>
              <a:rPr lang="vi-VN" sz="3600">
                <a:latin typeface="Arial" pitchFamily="34" charset="0"/>
                <a:cs typeface="Arial" pitchFamily="34" charset="0"/>
              </a:rPr>
              <a:t>L</a:t>
            </a:r>
            <a:r>
              <a:rPr lang="en-US" sz="3600">
                <a:latin typeface="Arial" pitchFamily="34" charset="0"/>
                <a:cs typeface="Arial" pitchFamily="34" charset="0"/>
              </a:rPr>
              <a:t>àm việc nhóm để sắp xếp theo thứ tự những phẩm chất, năng lực cần rèn luyện để phù hợp với nhóm nghề định lựa chọn (từ 1 đến 5) theo gợi ý trong sgk trang 76:</a:t>
            </a:r>
          </a:p>
        </p:txBody>
      </p:sp>
      <p:grpSp>
        <p:nvGrpSpPr>
          <p:cNvPr id="53" name="Group 52"/>
          <p:cNvGrpSpPr/>
          <p:nvPr/>
        </p:nvGrpSpPr>
        <p:grpSpPr>
          <a:xfrm>
            <a:off x="744863" y="5143500"/>
            <a:ext cx="7637137" cy="914400"/>
            <a:chOff x="744863" y="5143500"/>
            <a:chExt cx="7637137" cy="914400"/>
          </a:xfrm>
        </p:grpSpPr>
        <p:sp>
          <p:nvSpPr>
            <p:cNvPr id="51" name="Rounded Rectangle 50"/>
            <p:cNvSpPr/>
            <p:nvPr/>
          </p:nvSpPr>
          <p:spPr>
            <a:xfrm>
              <a:off x="744863" y="5143500"/>
              <a:ext cx="7637137"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8" name="TextBox 77"/>
            <p:cNvSpPr txBox="1"/>
            <p:nvPr/>
          </p:nvSpPr>
          <p:spPr>
            <a:xfrm>
              <a:off x="770263" y="5277533"/>
              <a:ext cx="6848350" cy="646331"/>
            </a:xfrm>
            <a:prstGeom prst="rect">
              <a:avLst/>
            </a:prstGeom>
            <a:noFill/>
          </p:spPr>
          <p:txBody>
            <a:bodyPr wrap="none" rtlCol="0">
              <a:spAutoFit/>
            </a:bodyPr>
            <a:lstStyle/>
            <a:p>
              <a:r>
                <a:rPr lang="vi-VN" sz="3600">
                  <a:solidFill>
                    <a:schemeClr val="bg1"/>
                  </a:solidFill>
                </a:rPr>
                <a:t>(1) Có trách nhiệm với công việc</a:t>
              </a:r>
              <a:endParaRPr lang="en-US" sz="3600">
                <a:solidFill>
                  <a:schemeClr val="bg1"/>
                </a:solidFill>
              </a:endParaRPr>
            </a:p>
          </p:txBody>
        </p:sp>
      </p:grpSp>
      <p:sp>
        <p:nvSpPr>
          <p:cNvPr id="80" name="Rounded Rectangle 79"/>
          <p:cNvSpPr/>
          <p:nvPr/>
        </p:nvSpPr>
        <p:spPr>
          <a:xfrm>
            <a:off x="744863" y="6640805"/>
            <a:ext cx="7459481" cy="914400"/>
          </a:xfrm>
          <a:prstGeom prst="round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81" name="Group 80"/>
          <p:cNvGrpSpPr/>
          <p:nvPr/>
        </p:nvGrpSpPr>
        <p:grpSpPr>
          <a:xfrm>
            <a:off x="9931401" y="5161864"/>
            <a:ext cx="7637137" cy="914400"/>
            <a:chOff x="744863" y="5143500"/>
            <a:chExt cx="7637137" cy="914400"/>
          </a:xfrm>
        </p:grpSpPr>
        <p:sp>
          <p:nvSpPr>
            <p:cNvPr id="82" name="Rounded Rectangle 81"/>
            <p:cNvSpPr/>
            <p:nvPr/>
          </p:nvSpPr>
          <p:spPr>
            <a:xfrm>
              <a:off x="744863" y="5143500"/>
              <a:ext cx="7637137"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3" name="TextBox 82"/>
            <p:cNvSpPr txBox="1"/>
            <p:nvPr/>
          </p:nvSpPr>
          <p:spPr>
            <a:xfrm>
              <a:off x="1363069" y="5277534"/>
              <a:ext cx="6930102" cy="646331"/>
            </a:xfrm>
            <a:prstGeom prst="rect">
              <a:avLst/>
            </a:prstGeom>
            <a:noFill/>
          </p:spPr>
          <p:txBody>
            <a:bodyPr wrap="none" rtlCol="0">
              <a:spAutoFit/>
            </a:bodyPr>
            <a:lstStyle/>
            <a:p>
              <a:r>
                <a:rPr lang="vi-VN" sz="3600">
                  <a:solidFill>
                    <a:schemeClr val="bg1"/>
                  </a:solidFill>
                </a:rPr>
                <a:t>(2) Có khả năng làm việc độc lập</a:t>
              </a:r>
              <a:endParaRPr lang="en-US" sz="3600">
                <a:solidFill>
                  <a:schemeClr val="bg1"/>
                </a:solidFill>
              </a:endParaRPr>
            </a:p>
          </p:txBody>
        </p:sp>
      </p:grpSp>
      <p:sp>
        <p:nvSpPr>
          <p:cNvPr id="84" name="Rounded Rectangle 83"/>
          <p:cNvSpPr/>
          <p:nvPr/>
        </p:nvSpPr>
        <p:spPr>
          <a:xfrm>
            <a:off x="10020228" y="6685864"/>
            <a:ext cx="7459481"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5" name="Rounded Rectangle 84"/>
          <p:cNvSpPr/>
          <p:nvPr/>
        </p:nvSpPr>
        <p:spPr>
          <a:xfrm>
            <a:off x="5183629" y="8115300"/>
            <a:ext cx="7920742" cy="914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6" name="Oval 85"/>
          <p:cNvSpPr/>
          <p:nvPr/>
        </p:nvSpPr>
        <p:spPr>
          <a:xfrm>
            <a:off x="7373888" y="4977105"/>
            <a:ext cx="3452308" cy="3352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7" name="TextBox 86"/>
          <p:cNvSpPr txBox="1"/>
          <p:nvPr/>
        </p:nvSpPr>
        <p:spPr>
          <a:xfrm>
            <a:off x="770263" y="6819898"/>
            <a:ext cx="5870325" cy="646331"/>
          </a:xfrm>
          <a:prstGeom prst="rect">
            <a:avLst/>
          </a:prstGeom>
          <a:noFill/>
        </p:spPr>
        <p:txBody>
          <a:bodyPr wrap="none" rtlCol="0">
            <a:spAutoFit/>
          </a:bodyPr>
          <a:lstStyle/>
          <a:p>
            <a:r>
              <a:rPr lang="vi-VN" sz="3600">
                <a:solidFill>
                  <a:schemeClr val="bg1"/>
                </a:solidFill>
              </a:rPr>
              <a:t>(3) Tuân thủ kỉ luật và ATLĐ</a:t>
            </a:r>
            <a:endParaRPr lang="en-US" sz="3600">
              <a:solidFill>
                <a:schemeClr val="bg1"/>
              </a:solidFill>
            </a:endParaRPr>
          </a:p>
        </p:txBody>
      </p:sp>
      <p:sp>
        <p:nvSpPr>
          <p:cNvPr id="88" name="TextBox 87"/>
          <p:cNvSpPr txBox="1"/>
          <p:nvPr/>
        </p:nvSpPr>
        <p:spPr>
          <a:xfrm>
            <a:off x="10826196" y="6812937"/>
            <a:ext cx="5945858" cy="646331"/>
          </a:xfrm>
          <a:prstGeom prst="rect">
            <a:avLst/>
          </a:prstGeom>
          <a:noFill/>
        </p:spPr>
        <p:txBody>
          <a:bodyPr wrap="none" rtlCol="0">
            <a:spAutoFit/>
          </a:bodyPr>
          <a:lstStyle/>
          <a:p>
            <a:r>
              <a:rPr lang="vi-VN" sz="3600">
                <a:solidFill>
                  <a:schemeClr val="bg1"/>
                </a:solidFill>
              </a:rPr>
              <a:t>(4) Hợp tác với đồng nghiệp</a:t>
            </a:r>
            <a:endParaRPr lang="en-US" sz="3600">
              <a:solidFill>
                <a:schemeClr val="bg1"/>
              </a:solidFill>
            </a:endParaRPr>
          </a:p>
        </p:txBody>
      </p:sp>
      <p:sp>
        <p:nvSpPr>
          <p:cNvPr id="89" name="TextBox 88"/>
          <p:cNvSpPr txBox="1"/>
          <p:nvPr/>
        </p:nvSpPr>
        <p:spPr>
          <a:xfrm>
            <a:off x="5414978" y="8249334"/>
            <a:ext cx="7487627" cy="646331"/>
          </a:xfrm>
          <a:prstGeom prst="rect">
            <a:avLst/>
          </a:prstGeom>
          <a:noFill/>
        </p:spPr>
        <p:txBody>
          <a:bodyPr wrap="none" rtlCol="0">
            <a:spAutoFit/>
          </a:bodyPr>
          <a:lstStyle/>
          <a:p>
            <a:r>
              <a:rPr lang="vi-VN" sz="3600">
                <a:solidFill>
                  <a:schemeClr val="bg1"/>
                </a:solidFill>
              </a:rPr>
              <a:t>(5) Tư duy sáng tạo trong công việc</a:t>
            </a:r>
            <a:endParaRPr lang="en-US" sz="36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barn(inVertical)">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down)">
                                      <p:cBhvr>
                                        <p:cTn id="32" dur="500"/>
                                        <p:tgtEl>
                                          <p:spTgt spid="8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down)">
                                      <p:cBhvr>
                                        <p:cTn id="35" dur="500"/>
                                        <p:tgtEl>
                                          <p:spTgt spid="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down)">
                                      <p:cBhvr>
                                        <p:cTn id="40" dur="500"/>
                                        <p:tgtEl>
                                          <p:spTgt spid="8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wipe(down)">
                                      <p:cBhvr>
                                        <p:cTn id="43" dur="5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barn(inVertical)">
                                      <p:cBhvr>
                                        <p:cTn id="48" dur="500"/>
                                        <p:tgtEl>
                                          <p:spTgt spid="8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barn(inVertical)">
                                      <p:cBhvr>
                                        <p:cTn id="5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0" grpId="0" animBg="1"/>
      <p:bldP spid="84" grpId="0" animBg="1"/>
      <p:bldP spid="85" grpId="0" animBg="1"/>
      <p:bldP spid="86" grpId="0" animBg="1"/>
      <p:bldP spid="87" grpId="0"/>
      <p:bldP spid="8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95" y="425547"/>
            <a:ext cx="17607209" cy="9435907"/>
            <a:chOff x="0" y="0"/>
            <a:chExt cx="4637290" cy="2485177"/>
          </a:xfrm>
        </p:grpSpPr>
        <p:sp>
          <p:nvSpPr>
            <p:cNvPr id="3" name="Freeform 3"/>
            <p:cNvSpPr/>
            <p:nvPr/>
          </p:nvSpPr>
          <p:spPr>
            <a:xfrm>
              <a:off x="0" y="0"/>
              <a:ext cx="4637290" cy="2485177"/>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6" name="Freeform 6"/>
          <p:cNvSpPr/>
          <p:nvPr/>
        </p:nvSpPr>
        <p:spPr>
          <a:xfrm>
            <a:off x="744863" y="497224"/>
            <a:ext cx="16798275" cy="8959762"/>
          </a:xfrm>
          <a:custGeom>
            <a:avLst/>
            <a:gdLst/>
            <a:ahLst/>
            <a:cxnLst/>
            <a:rect l="l" t="t" r="r" b="b"/>
            <a:pathLst>
              <a:path w="4424237" h="2272124">
                <a:moveTo>
                  <a:pt x="0" y="0"/>
                </a:moveTo>
                <a:lnTo>
                  <a:pt x="4424237" y="0"/>
                </a:lnTo>
                <a:lnTo>
                  <a:pt x="4424237" y="2272124"/>
                </a:lnTo>
                <a:lnTo>
                  <a:pt x="0" y="2272124"/>
                </a:lnTo>
                <a:close/>
              </a:path>
            </a:pathLst>
          </a:custGeom>
          <a:solidFill>
            <a:schemeClr val="accent3">
              <a:lumMod val="40000"/>
              <a:lumOff val="60000"/>
            </a:schemeClr>
          </a:solidFill>
        </p:spPr>
        <p:txBody>
          <a:bodyPr/>
          <a:lstStyle/>
          <a:p>
            <a:endParaRPr lang="en-US"/>
          </a:p>
        </p:txBody>
      </p:sp>
      <p:grpSp>
        <p:nvGrpSpPr>
          <p:cNvPr id="58" name="Group 57"/>
          <p:cNvGrpSpPr/>
          <p:nvPr/>
        </p:nvGrpSpPr>
        <p:grpSpPr>
          <a:xfrm>
            <a:off x="1091046" y="172390"/>
            <a:ext cx="16017992" cy="2316100"/>
            <a:chOff x="-2261370" y="39751"/>
            <a:chExt cx="16017992" cy="2316100"/>
          </a:xfrm>
        </p:grpSpPr>
        <p:grpSp>
          <p:nvGrpSpPr>
            <p:cNvPr id="59" name="Group 4"/>
            <p:cNvGrpSpPr/>
            <p:nvPr/>
          </p:nvGrpSpPr>
          <p:grpSpPr>
            <a:xfrm>
              <a:off x="-2261370" y="39751"/>
              <a:ext cx="16017992" cy="2316100"/>
              <a:chOff x="-291615" y="-66675"/>
              <a:chExt cx="5265190" cy="473075"/>
            </a:xfrm>
          </p:grpSpPr>
          <p:sp>
            <p:nvSpPr>
              <p:cNvPr id="61" name="Freeform 5"/>
              <p:cNvSpPr/>
              <p:nvPr/>
            </p:nvSpPr>
            <p:spPr>
              <a:xfrm>
                <a:off x="-291615" y="-326"/>
                <a:ext cx="5265190" cy="374654"/>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50000"/>
                </a:schemeClr>
              </a:solidFill>
            </p:spPr>
            <p:txBody>
              <a:bodyPr/>
              <a:lstStyle/>
              <a:p>
                <a:endParaRPr lang="en-US"/>
              </a:p>
            </p:txBody>
          </p:sp>
          <p:sp>
            <p:nvSpPr>
              <p:cNvPr id="62"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60" name="TextBox 10"/>
            <p:cNvSpPr txBox="1"/>
            <p:nvPr/>
          </p:nvSpPr>
          <p:spPr>
            <a:xfrm>
              <a:off x="-1374205" y="429706"/>
              <a:ext cx="14060413" cy="1661993"/>
            </a:xfrm>
            <a:prstGeom prst="rect">
              <a:avLst/>
            </a:prstGeom>
          </p:spPr>
          <p:txBody>
            <a:bodyPr wrap="square" lIns="0" tIns="0" rIns="0" bIns="0" rtlCol="0" anchor="t">
              <a:spAutoFit/>
            </a:bodyPr>
            <a:lstStyle/>
            <a:p>
              <a:pPr algn="ctr">
                <a:lnSpc>
                  <a:spcPct val="150000"/>
                </a:lnSpc>
              </a:pPr>
              <a:r>
                <a:rPr lang="vi-VN" sz="3600" b="1">
                  <a:solidFill>
                    <a:srgbClr val="FFFFFF"/>
                  </a:solidFill>
                  <a:latin typeface="Arial" pitchFamily="34" charset="0"/>
                  <a:cs typeface="Arial" pitchFamily="34" charset="0"/>
                </a:rPr>
                <a:t>Nhiệm vụ 2</a:t>
              </a:r>
              <a:r>
                <a:rPr lang="vi-VN" sz="3600">
                  <a:solidFill>
                    <a:srgbClr val="FFFFFF"/>
                  </a:solidFill>
                  <a:latin typeface="Arial" pitchFamily="34" charset="0"/>
                  <a:cs typeface="Arial" pitchFamily="34" charset="0"/>
                </a:rPr>
                <a:t>. Lập và thực hiện kế hoạch rèn luyện những phẩm chất và năng lực phù hợp với nhóm nghề định lựa chọn.</a:t>
              </a:r>
              <a:endParaRPr lang="en-US" sz="3600">
                <a:solidFill>
                  <a:srgbClr val="FFFFFF"/>
                </a:solidFill>
                <a:latin typeface="Arial" pitchFamily="34" charset="0"/>
                <a:cs typeface="Arial" pitchFamily="34" charset="0"/>
              </a:endParaRPr>
            </a:p>
          </p:txBody>
        </p:sp>
      </p:grpSp>
      <p:sp>
        <p:nvSpPr>
          <p:cNvPr id="5" name="Rectangle 4"/>
          <p:cNvSpPr/>
          <p:nvPr/>
        </p:nvSpPr>
        <p:spPr>
          <a:xfrm>
            <a:off x="1279309" y="2488490"/>
            <a:ext cx="15729380" cy="1651671"/>
          </a:xfrm>
          <a:prstGeom prst="rect">
            <a:avLst/>
          </a:prstGeom>
        </p:spPr>
        <p:txBody>
          <a:bodyPr wrap="square">
            <a:spAutoFit/>
          </a:bodyPr>
          <a:lstStyle/>
          <a:p>
            <a:pPr algn="just">
              <a:lnSpc>
                <a:spcPct val="150000"/>
              </a:lnSpc>
            </a:pPr>
            <a:r>
              <a:rPr lang="vi-VN" sz="3600">
                <a:latin typeface="Arial" pitchFamily="34" charset="0"/>
                <a:cs typeface="Arial" pitchFamily="34" charset="0"/>
              </a:rPr>
              <a:t>Các nhóm lập và thực hiện kế hoạch rèn luyện những phẩm chất và năng lực phù hợp với nhóm nghề định lựa chọn theo gợi ý trong sgk trang 76:</a:t>
            </a:r>
            <a:endParaRPr lang="en-US" sz="3600">
              <a:latin typeface="Arial" pitchFamily="34" charset="0"/>
              <a:cs typeface="Arial" pitchFamily="34" charset="0"/>
            </a:endParaRPr>
          </a:p>
        </p:txBody>
      </p:sp>
      <p:grpSp>
        <p:nvGrpSpPr>
          <p:cNvPr id="34" name="Group 33"/>
          <p:cNvGrpSpPr/>
          <p:nvPr/>
        </p:nvGrpSpPr>
        <p:grpSpPr>
          <a:xfrm>
            <a:off x="1692960" y="6977864"/>
            <a:ext cx="8594040" cy="2057400"/>
            <a:chOff x="8884487" y="1872861"/>
            <a:chExt cx="8689783" cy="2057400"/>
          </a:xfrm>
        </p:grpSpPr>
        <p:sp>
          <p:nvSpPr>
            <p:cNvPr id="35" name="Rounded Rectangle 34"/>
            <p:cNvSpPr/>
            <p:nvPr/>
          </p:nvSpPr>
          <p:spPr>
            <a:xfrm>
              <a:off x="8884487" y="1872861"/>
              <a:ext cx="8541982" cy="18040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9036887" y="2025261"/>
              <a:ext cx="8537383" cy="1905000"/>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259929" y="2100598"/>
              <a:ext cx="8269406" cy="1754326"/>
            </a:xfrm>
            <a:prstGeom prst="rect">
              <a:avLst/>
            </a:prstGeom>
          </p:spPr>
          <p:txBody>
            <a:bodyPr wrap="square">
              <a:spAutoFit/>
            </a:bodyPr>
            <a:lstStyle/>
            <a:p>
              <a:pPr lvl="0">
                <a:lnSpc>
                  <a:spcPct val="150000"/>
                </a:lnSpc>
              </a:pPr>
              <a:r>
                <a:rPr lang="vi-VN" sz="3600">
                  <a:latin typeface="Arial" pitchFamily="34" charset="0"/>
                  <a:cs typeface="Arial" pitchFamily="34" charset="0"/>
                </a:rPr>
                <a:t>Chủ động đọc thêm và tóm tắt các tài liệu theo từng chủ đề.</a:t>
              </a:r>
              <a:endParaRPr lang="en-US" sz="3600">
                <a:latin typeface="Arial" pitchFamily="34" charset="0"/>
                <a:cs typeface="Arial" pitchFamily="34" charset="0"/>
              </a:endParaRPr>
            </a:p>
          </p:txBody>
        </p:sp>
      </p:grpSp>
      <p:grpSp>
        <p:nvGrpSpPr>
          <p:cNvPr id="38" name="Group 37"/>
          <p:cNvGrpSpPr/>
          <p:nvPr/>
        </p:nvGrpSpPr>
        <p:grpSpPr>
          <a:xfrm>
            <a:off x="1707581" y="4640394"/>
            <a:ext cx="8579419" cy="2057400"/>
            <a:chOff x="8884487" y="1872861"/>
            <a:chExt cx="8689783" cy="2057400"/>
          </a:xfrm>
        </p:grpSpPr>
        <p:sp>
          <p:nvSpPr>
            <p:cNvPr id="39" name="Rounded Rectangle 38"/>
            <p:cNvSpPr/>
            <p:nvPr/>
          </p:nvSpPr>
          <p:spPr>
            <a:xfrm>
              <a:off x="8884487" y="1872861"/>
              <a:ext cx="8541982" cy="18040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036887" y="2025261"/>
              <a:ext cx="8537383" cy="1905000"/>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362730" y="2025261"/>
              <a:ext cx="8049559" cy="1754326"/>
            </a:xfrm>
            <a:prstGeom prst="rect">
              <a:avLst/>
            </a:prstGeom>
          </p:spPr>
          <p:txBody>
            <a:bodyPr wrap="square">
              <a:spAutoFit/>
            </a:bodyPr>
            <a:lstStyle/>
            <a:p>
              <a:pPr lvl="0">
                <a:lnSpc>
                  <a:spcPct val="150000"/>
                </a:lnSpc>
              </a:pPr>
              <a:r>
                <a:rPr lang="vi-VN" sz="3600">
                  <a:latin typeface="Arial" pitchFamily="34" charset="0"/>
                  <a:cs typeface="Arial" pitchFamily="34" charset="0"/>
                </a:rPr>
                <a:t>Hoàn thành nhiệm vụ cá nhân/ nhóm đầy đủ và đúng thời gian quy định.</a:t>
              </a:r>
              <a:endParaRPr lang="en-US" sz="3600">
                <a:latin typeface="Arial" pitchFamily="34" charset="0"/>
                <a:cs typeface="Arial" pitchFamily="34" charset="0"/>
              </a:endParaRPr>
            </a:p>
          </p:txBody>
        </p:sp>
      </p:grpSp>
      <p:grpSp>
        <p:nvGrpSpPr>
          <p:cNvPr id="43" name="Group 42"/>
          <p:cNvGrpSpPr/>
          <p:nvPr/>
        </p:nvGrpSpPr>
        <p:grpSpPr>
          <a:xfrm>
            <a:off x="11013630" y="5199355"/>
            <a:ext cx="5218223" cy="3376528"/>
            <a:chOff x="8884487" y="1962378"/>
            <a:chExt cx="8689783" cy="1967883"/>
          </a:xfrm>
        </p:grpSpPr>
        <p:sp>
          <p:nvSpPr>
            <p:cNvPr id="44" name="Rounded Rectangle 43"/>
            <p:cNvSpPr/>
            <p:nvPr/>
          </p:nvSpPr>
          <p:spPr>
            <a:xfrm>
              <a:off x="8884487" y="1962378"/>
              <a:ext cx="8541982" cy="18040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9036887" y="2025261"/>
              <a:ext cx="8537383" cy="1905000"/>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416526" y="2191053"/>
              <a:ext cx="7778101" cy="1506759"/>
            </a:xfrm>
            <a:prstGeom prst="rect">
              <a:avLst/>
            </a:prstGeom>
          </p:spPr>
          <p:txBody>
            <a:bodyPr wrap="square">
              <a:spAutoFit/>
            </a:bodyPr>
            <a:lstStyle/>
            <a:p>
              <a:pPr lvl="0" algn="ctr">
                <a:lnSpc>
                  <a:spcPct val="150000"/>
                </a:lnSpc>
              </a:pPr>
              <a:r>
                <a:rPr lang="vi-VN" sz="3600">
                  <a:latin typeface="Arial" pitchFamily="34" charset="0"/>
                  <a:cs typeface="Arial" pitchFamily="34" charset="0"/>
                </a:rPr>
                <a:t>Thực hiện tốt các nội quy, quy định của trường, lớp.</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2228015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arn(inVertic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95" y="425547"/>
            <a:ext cx="17607209" cy="9435907"/>
            <a:chOff x="0" y="0"/>
            <a:chExt cx="4637290" cy="2485177"/>
          </a:xfrm>
        </p:grpSpPr>
        <p:sp>
          <p:nvSpPr>
            <p:cNvPr id="3" name="Freeform 3"/>
            <p:cNvSpPr/>
            <p:nvPr/>
          </p:nvSpPr>
          <p:spPr>
            <a:xfrm>
              <a:off x="0" y="0"/>
              <a:ext cx="4637290" cy="2485177"/>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6" name="Freeform 6"/>
          <p:cNvSpPr/>
          <p:nvPr/>
        </p:nvSpPr>
        <p:spPr>
          <a:xfrm>
            <a:off x="744863" y="497224"/>
            <a:ext cx="16798275" cy="8959762"/>
          </a:xfrm>
          <a:custGeom>
            <a:avLst/>
            <a:gdLst/>
            <a:ahLst/>
            <a:cxnLst/>
            <a:rect l="l" t="t" r="r" b="b"/>
            <a:pathLst>
              <a:path w="4424237" h="2272124">
                <a:moveTo>
                  <a:pt x="0" y="0"/>
                </a:moveTo>
                <a:lnTo>
                  <a:pt x="4424237" y="0"/>
                </a:lnTo>
                <a:lnTo>
                  <a:pt x="4424237" y="2272124"/>
                </a:lnTo>
                <a:lnTo>
                  <a:pt x="0" y="2272124"/>
                </a:lnTo>
                <a:close/>
              </a:path>
            </a:pathLst>
          </a:custGeom>
          <a:solidFill>
            <a:schemeClr val="accent3">
              <a:lumMod val="40000"/>
              <a:lumOff val="60000"/>
            </a:schemeClr>
          </a:solidFill>
        </p:spPr>
        <p:txBody>
          <a:bodyPr/>
          <a:lstStyle/>
          <a:p>
            <a:endParaRPr lang="en-US"/>
          </a:p>
        </p:txBody>
      </p:sp>
      <p:grpSp>
        <p:nvGrpSpPr>
          <p:cNvPr id="58" name="Group 57"/>
          <p:cNvGrpSpPr/>
          <p:nvPr/>
        </p:nvGrpSpPr>
        <p:grpSpPr>
          <a:xfrm>
            <a:off x="1091046" y="172390"/>
            <a:ext cx="16017992" cy="2316100"/>
            <a:chOff x="-2261370" y="39751"/>
            <a:chExt cx="16017992" cy="2316100"/>
          </a:xfrm>
        </p:grpSpPr>
        <p:grpSp>
          <p:nvGrpSpPr>
            <p:cNvPr id="59" name="Group 4"/>
            <p:cNvGrpSpPr/>
            <p:nvPr/>
          </p:nvGrpSpPr>
          <p:grpSpPr>
            <a:xfrm>
              <a:off x="-2261370" y="39751"/>
              <a:ext cx="16017992" cy="2316100"/>
              <a:chOff x="-291615" y="-66675"/>
              <a:chExt cx="5265190" cy="473075"/>
            </a:xfrm>
          </p:grpSpPr>
          <p:sp>
            <p:nvSpPr>
              <p:cNvPr id="61" name="Freeform 5"/>
              <p:cNvSpPr/>
              <p:nvPr/>
            </p:nvSpPr>
            <p:spPr>
              <a:xfrm>
                <a:off x="-291615" y="-326"/>
                <a:ext cx="5265190" cy="374654"/>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50000"/>
                </a:schemeClr>
              </a:solidFill>
            </p:spPr>
            <p:txBody>
              <a:bodyPr/>
              <a:lstStyle/>
              <a:p>
                <a:endParaRPr lang="en-US"/>
              </a:p>
            </p:txBody>
          </p:sp>
          <p:sp>
            <p:nvSpPr>
              <p:cNvPr id="62"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60" name="TextBox 10"/>
            <p:cNvSpPr txBox="1"/>
            <p:nvPr/>
          </p:nvSpPr>
          <p:spPr>
            <a:xfrm>
              <a:off x="-1374205" y="429706"/>
              <a:ext cx="14060413" cy="1661993"/>
            </a:xfrm>
            <a:prstGeom prst="rect">
              <a:avLst/>
            </a:prstGeom>
          </p:spPr>
          <p:txBody>
            <a:bodyPr wrap="square" lIns="0" tIns="0" rIns="0" bIns="0" rtlCol="0" anchor="t">
              <a:spAutoFit/>
            </a:bodyPr>
            <a:lstStyle/>
            <a:p>
              <a:pPr algn="ctr">
                <a:lnSpc>
                  <a:spcPct val="150000"/>
                </a:lnSpc>
              </a:pPr>
              <a:r>
                <a:rPr lang="vi-VN" sz="3600" b="1">
                  <a:solidFill>
                    <a:srgbClr val="FFFFFF"/>
                  </a:solidFill>
                  <a:latin typeface="Arial" pitchFamily="34" charset="0"/>
                  <a:cs typeface="Arial" pitchFamily="34" charset="0"/>
                </a:rPr>
                <a:t>Nhiệm vụ 2</a:t>
              </a:r>
              <a:r>
                <a:rPr lang="vi-VN" sz="3600">
                  <a:solidFill>
                    <a:srgbClr val="FFFFFF"/>
                  </a:solidFill>
                  <a:latin typeface="Arial" pitchFamily="34" charset="0"/>
                  <a:cs typeface="Arial" pitchFamily="34" charset="0"/>
                </a:rPr>
                <a:t>. Lập và thực hiện kế hoạch rèn luyện những phẩm chất và năng lực phù hợp với nhóm nghề định lựa chọn.</a:t>
              </a:r>
              <a:endParaRPr lang="en-US" sz="3600">
                <a:solidFill>
                  <a:srgbClr val="FFFFFF"/>
                </a:solidFill>
                <a:latin typeface="Arial" pitchFamily="34" charset="0"/>
                <a:cs typeface="Arial" pitchFamily="34" charset="0"/>
              </a:endParaRPr>
            </a:p>
          </p:txBody>
        </p:sp>
      </p:grpSp>
      <p:sp>
        <p:nvSpPr>
          <p:cNvPr id="5" name="Rectangle 4"/>
          <p:cNvSpPr/>
          <p:nvPr/>
        </p:nvSpPr>
        <p:spPr>
          <a:xfrm>
            <a:off x="1279309" y="2488490"/>
            <a:ext cx="15729380" cy="1651671"/>
          </a:xfrm>
          <a:prstGeom prst="rect">
            <a:avLst/>
          </a:prstGeom>
        </p:spPr>
        <p:txBody>
          <a:bodyPr wrap="square">
            <a:spAutoFit/>
          </a:bodyPr>
          <a:lstStyle/>
          <a:p>
            <a:pPr algn="just">
              <a:lnSpc>
                <a:spcPct val="150000"/>
              </a:lnSpc>
            </a:pPr>
            <a:r>
              <a:rPr lang="vi-VN" sz="3600">
                <a:latin typeface="Arial" pitchFamily="34" charset="0"/>
                <a:cs typeface="Arial" pitchFamily="34" charset="0"/>
              </a:rPr>
              <a:t>Các nhóm lập và thực hiện kế hoạch rèn luyện những phẩm chất và năng lực phù hợp với nhóm nghề định lựa chọn theo gợi ý trong sgk trang 76:</a:t>
            </a:r>
            <a:endParaRPr lang="en-US" sz="3600">
              <a:latin typeface="Arial" pitchFamily="34" charset="0"/>
              <a:cs typeface="Arial" pitchFamily="34" charset="0"/>
            </a:endParaRPr>
          </a:p>
        </p:txBody>
      </p:sp>
      <p:grpSp>
        <p:nvGrpSpPr>
          <p:cNvPr id="34" name="Group 33"/>
          <p:cNvGrpSpPr/>
          <p:nvPr/>
        </p:nvGrpSpPr>
        <p:grpSpPr>
          <a:xfrm>
            <a:off x="1692960" y="6977864"/>
            <a:ext cx="9318164" cy="2057400"/>
            <a:chOff x="8884487" y="1872861"/>
            <a:chExt cx="9036980" cy="2057400"/>
          </a:xfrm>
        </p:grpSpPr>
        <p:sp>
          <p:nvSpPr>
            <p:cNvPr id="35" name="Rounded Rectangle 34"/>
            <p:cNvSpPr/>
            <p:nvPr/>
          </p:nvSpPr>
          <p:spPr>
            <a:xfrm>
              <a:off x="8884487" y="1872861"/>
              <a:ext cx="8541982" cy="18040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9036887" y="2025261"/>
              <a:ext cx="8537383" cy="1905000"/>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220287" y="2063168"/>
              <a:ext cx="8701180" cy="1651671"/>
            </a:xfrm>
            <a:prstGeom prst="rect">
              <a:avLst/>
            </a:prstGeom>
          </p:spPr>
          <p:txBody>
            <a:bodyPr wrap="square">
              <a:spAutoFit/>
            </a:bodyPr>
            <a:lstStyle/>
            <a:p>
              <a:pPr lvl="0">
                <a:lnSpc>
                  <a:spcPct val="150000"/>
                </a:lnSpc>
              </a:pPr>
              <a:r>
                <a:rPr lang="vi-VN" sz="3600">
                  <a:latin typeface="Arial" pitchFamily="34" charset="0"/>
                  <a:cs typeface="Arial" pitchFamily="34" charset="0"/>
                </a:rPr>
                <a:t>Đưa ra nhiều cách giải quyết khác nhau cho một nhiệm vụ học tập, một bài tập.</a:t>
              </a:r>
              <a:endParaRPr lang="en-US" sz="3600">
                <a:latin typeface="Arial" pitchFamily="34" charset="0"/>
                <a:cs typeface="Arial" pitchFamily="34" charset="0"/>
              </a:endParaRPr>
            </a:p>
          </p:txBody>
        </p:sp>
      </p:grpSp>
      <p:grpSp>
        <p:nvGrpSpPr>
          <p:cNvPr id="38" name="Group 37"/>
          <p:cNvGrpSpPr/>
          <p:nvPr/>
        </p:nvGrpSpPr>
        <p:grpSpPr>
          <a:xfrm>
            <a:off x="1707581" y="4640394"/>
            <a:ext cx="8960164" cy="2057400"/>
            <a:chOff x="8884487" y="1872861"/>
            <a:chExt cx="8689783" cy="2057400"/>
          </a:xfrm>
        </p:grpSpPr>
        <p:sp>
          <p:nvSpPr>
            <p:cNvPr id="39" name="Rounded Rectangle 38"/>
            <p:cNvSpPr/>
            <p:nvPr/>
          </p:nvSpPr>
          <p:spPr>
            <a:xfrm>
              <a:off x="8884487" y="1872861"/>
              <a:ext cx="8541982" cy="18040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036887" y="2025261"/>
              <a:ext cx="8537383" cy="1905000"/>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362730" y="2142728"/>
              <a:ext cx="7768384" cy="1754326"/>
            </a:xfrm>
            <a:prstGeom prst="rect">
              <a:avLst/>
            </a:prstGeom>
          </p:spPr>
          <p:txBody>
            <a:bodyPr wrap="square">
              <a:spAutoFit/>
            </a:bodyPr>
            <a:lstStyle/>
            <a:p>
              <a:pPr lvl="0">
                <a:lnSpc>
                  <a:spcPct val="150000"/>
                </a:lnSpc>
              </a:pPr>
              <a:r>
                <a:rPr lang="vi-VN" sz="3600">
                  <a:latin typeface="Arial" pitchFamily="34" charset="0"/>
                  <a:cs typeface="Arial" pitchFamily="34" charset="0"/>
                </a:rPr>
                <a:t>Hợp tác trong việc thực hiện nhiệm vụ học tập.</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2945157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95" y="172390"/>
            <a:ext cx="17607209" cy="9847910"/>
            <a:chOff x="0" y="-66675"/>
            <a:chExt cx="4637290" cy="2593688"/>
          </a:xfrm>
        </p:grpSpPr>
        <p:sp>
          <p:nvSpPr>
            <p:cNvPr id="3" name="Freeform 3"/>
            <p:cNvSpPr/>
            <p:nvPr/>
          </p:nvSpPr>
          <p:spPr>
            <a:xfrm>
              <a:off x="0" y="-66675"/>
              <a:ext cx="4637290" cy="2593688"/>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58" name="Group 57"/>
          <p:cNvGrpSpPr/>
          <p:nvPr/>
        </p:nvGrpSpPr>
        <p:grpSpPr>
          <a:xfrm>
            <a:off x="1091046" y="0"/>
            <a:ext cx="16017992" cy="2316100"/>
            <a:chOff x="-2261370" y="39751"/>
            <a:chExt cx="16017992" cy="2316100"/>
          </a:xfrm>
        </p:grpSpPr>
        <p:grpSp>
          <p:nvGrpSpPr>
            <p:cNvPr id="59" name="Group 4"/>
            <p:cNvGrpSpPr/>
            <p:nvPr/>
          </p:nvGrpSpPr>
          <p:grpSpPr>
            <a:xfrm>
              <a:off x="-2261370" y="39751"/>
              <a:ext cx="16017992" cy="2316100"/>
              <a:chOff x="-291615" y="-66675"/>
              <a:chExt cx="5265190" cy="473075"/>
            </a:xfrm>
          </p:grpSpPr>
          <p:sp>
            <p:nvSpPr>
              <p:cNvPr id="61" name="Freeform 5"/>
              <p:cNvSpPr/>
              <p:nvPr/>
            </p:nvSpPr>
            <p:spPr>
              <a:xfrm>
                <a:off x="-291615" y="-326"/>
                <a:ext cx="5265190" cy="374654"/>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50000"/>
                </a:schemeClr>
              </a:solidFill>
            </p:spPr>
            <p:txBody>
              <a:bodyPr/>
              <a:lstStyle/>
              <a:p>
                <a:endParaRPr lang="en-US"/>
              </a:p>
            </p:txBody>
          </p:sp>
          <p:sp>
            <p:nvSpPr>
              <p:cNvPr id="62"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60" name="TextBox 10"/>
            <p:cNvSpPr txBox="1"/>
            <p:nvPr/>
          </p:nvSpPr>
          <p:spPr>
            <a:xfrm>
              <a:off x="-1374205" y="429706"/>
              <a:ext cx="14060413" cy="1559338"/>
            </a:xfrm>
            <a:prstGeom prst="rect">
              <a:avLst/>
            </a:prstGeom>
          </p:spPr>
          <p:txBody>
            <a:bodyPr wrap="square" lIns="0" tIns="0" rIns="0" bIns="0" rtlCol="0" anchor="t">
              <a:spAutoFit/>
            </a:bodyPr>
            <a:lstStyle/>
            <a:p>
              <a:pPr algn="ctr">
                <a:lnSpc>
                  <a:spcPct val="150000"/>
                </a:lnSpc>
              </a:pPr>
              <a:r>
                <a:rPr lang="vi-VN" sz="3600">
                  <a:solidFill>
                    <a:srgbClr val="FFFFFF"/>
                  </a:solidFill>
                  <a:latin typeface="Arial" pitchFamily="34" charset="0"/>
                  <a:cs typeface="Arial" pitchFamily="34" charset="0"/>
                </a:rPr>
                <a:t>Nhiệm vụ 3. Chia sẻ kết quả rèn luyện những phẩm chất và năng lực phù hợp với nhóm nghề định lựa chọn.</a:t>
              </a:r>
              <a:endParaRPr lang="en-US" sz="3600">
                <a:solidFill>
                  <a:srgbClr val="FFFFFF"/>
                </a:solidFill>
                <a:latin typeface="Arial" pitchFamily="34" charset="0"/>
                <a:cs typeface="Arial" pitchFamily="34" charset="0"/>
              </a:endParaRPr>
            </a:p>
          </p:txBody>
        </p:sp>
      </p:grpSp>
      <p:sp>
        <p:nvSpPr>
          <p:cNvPr id="5" name="Rectangle 4"/>
          <p:cNvSpPr/>
          <p:nvPr/>
        </p:nvSpPr>
        <p:spPr>
          <a:xfrm>
            <a:off x="914400" y="2895600"/>
            <a:ext cx="5715000" cy="3416320"/>
          </a:xfrm>
          <a:prstGeom prst="rect">
            <a:avLst/>
          </a:prstGeom>
        </p:spPr>
        <p:txBody>
          <a:bodyPr wrap="square">
            <a:spAutoFit/>
          </a:bodyPr>
          <a:lstStyle/>
          <a:p>
            <a:pPr algn="just">
              <a:lnSpc>
                <a:spcPct val="150000"/>
              </a:lnSpc>
            </a:pPr>
            <a:r>
              <a:rPr lang="vi-VN" sz="3600">
                <a:latin typeface="Arial" pitchFamily="34" charset="0"/>
                <a:cs typeface="Arial" pitchFamily="34" charset="0"/>
              </a:rPr>
              <a:t>Lựa chọn và thực hiện các hoạt động học tập để phù hợp với nghề lựa chọn theo mẫu:</a:t>
            </a:r>
            <a:endParaRPr lang="en-US" sz="360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400" y="2489949"/>
            <a:ext cx="9601200" cy="730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590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95" y="172390"/>
            <a:ext cx="17607209" cy="9847910"/>
            <a:chOff x="0" y="-66675"/>
            <a:chExt cx="4637290" cy="2593688"/>
          </a:xfrm>
        </p:grpSpPr>
        <p:sp>
          <p:nvSpPr>
            <p:cNvPr id="3" name="Freeform 3"/>
            <p:cNvSpPr/>
            <p:nvPr/>
          </p:nvSpPr>
          <p:spPr>
            <a:xfrm>
              <a:off x="0" y="-66675"/>
              <a:ext cx="4637290" cy="2593688"/>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txBody>
            <a:bodyPr/>
            <a:lstStyle/>
            <a:p>
              <a:endParaRPr lang="en-US"/>
            </a:p>
          </p:txBody>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58" name="Group 57"/>
          <p:cNvGrpSpPr/>
          <p:nvPr/>
        </p:nvGrpSpPr>
        <p:grpSpPr>
          <a:xfrm>
            <a:off x="1459922" y="83906"/>
            <a:ext cx="15368153" cy="2316100"/>
            <a:chOff x="-2261370" y="39751"/>
            <a:chExt cx="15368153" cy="2316100"/>
          </a:xfrm>
        </p:grpSpPr>
        <p:grpSp>
          <p:nvGrpSpPr>
            <p:cNvPr id="59" name="Group 4"/>
            <p:cNvGrpSpPr/>
            <p:nvPr/>
          </p:nvGrpSpPr>
          <p:grpSpPr>
            <a:xfrm>
              <a:off x="-2261370" y="39751"/>
              <a:ext cx="15368153" cy="2316100"/>
              <a:chOff x="-291615" y="-66675"/>
              <a:chExt cx="5051585" cy="473075"/>
            </a:xfrm>
          </p:grpSpPr>
          <p:sp>
            <p:nvSpPr>
              <p:cNvPr id="61" name="Freeform 5"/>
              <p:cNvSpPr/>
              <p:nvPr/>
            </p:nvSpPr>
            <p:spPr>
              <a:xfrm>
                <a:off x="-291615" y="-326"/>
                <a:ext cx="5051585" cy="374654"/>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50000"/>
                </a:schemeClr>
              </a:solidFill>
            </p:spPr>
            <p:txBody>
              <a:bodyPr/>
              <a:lstStyle/>
              <a:p>
                <a:endParaRPr lang="en-US"/>
              </a:p>
            </p:txBody>
          </p:sp>
          <p:sp>
            <p:nvSpPr>
              <p:cNvPr id="62"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60" name="TextBox 10"/>
            <p:cNvSpPr txBox="1"/>
            <p:nvPr/>
          </p:nvSpPr>
          <p:spPr>
            <a:xfrm>
              <a:off x="-1323406" y="450711"/>
              <a:ext cx="13600224" cy="1661993"/>
            </a:xfrm>
            <a:prstGeom prst="rect">
              <a:avLst/>
            </a:prstGeom>
          </p:spPr>
          <p:txBody>
            <a:bodyPr wrap="square" lIns="0" tIns="0" rIns="0" bIns="0" rtlCol="0" anchor="t">
              <a:spAutoFit/>
            </a:bodyPr>
            <a:lstStyle/>
            <a:p>
              <a:pPr algn="ctr">
                <a:lnSpc>
                  <a:spcPct val="150000"/>
                </a:lnSpc>
              </a:pPr>
              <a:r>
                <a:rPr lang="vi-VN" sz="3600">
                  <a:solidFill>
                    <a:srgbClr val="FFFFFF"/>
                  </a:solidFill>
                  <a:latin typeface="Arial" pitchFamily="34" charset="0"/>
                  <a:cs typeface="Arial" pitchFamily="34" charset="0"/>
                </a:rPr>
                <a:t>Nhiệm vụ 3. Chia sẻ kết quả rèn luyện những phẩm chất và năng lực phù hợp với nhóm nghề định lựa chọn.</a:t>
              </a:r>
              <a:endParaRPr lang="en-US" sz="3600">
                <a:solidFill>
                  <a:srgbClr val="FFFFFF"/>
                </a:solidFill>
                <a:latin typeface="Arial" pitchFamily="34" charset="0"/>
                <a:cs typeface="Arial" pitchFamily="34" charset="0"/>
              </a:endParaRPr>
            </a:p>
          </p:txBody>
        </p:sp>
      </p:grpSp>
      <p:sp>
        <p:nvSpPr>
          <p:cNvPr id="5" name="Rectangle 4"/>
          <p:cNvSpPr/>
          <p:nvPr/>
        </p:nvSpPr>
        <p:spPr>
          <a:xfrm>
            <a:off x="725954" y="2691722"/>
            <a:ext cx="5715000" cy="820674"/>
          </a:xfrm>
          <a:prstGeom prst="rect">
            <a:avLst/>
          </a:prstGeom>
        </p:spPr>
        <p:txBody>
          <a:bodyPr wrap="square">
            <a:spAutoFit/>
          </a:bodyPr>
          <a:lstStyle/>
          <a:p>
            <a:pPr algn="just">
              <a:lnSpc>
                <a:spcPct val="150000"/>
              </a:lnSpc>
            </a:pPr>
            <a:r>
              <a:rPr lang="vi-VN" sz="3600" b="1" u="sng">
                <a:latin typeface="Arial" pitchFamily="34" charset="0"/>
                <a:cs typeface="Arial" pitchFamily="34" charset="0"/>
              </a:rPr>
              <a:t>Ví dụ:</a:t>
            </a:r>
            <a:endParaRPr lang="en-US" sz="3600" b="1" u="sng">
              <a:latin typeface="Arial" pitchFamily="34" charset="0"/>
              <a:cs typeface="Arial" pitchFamily="34" charset="0"/>
            </a:endParaRPr>
          </a:p>
        </p:txBody>
      </p:sp>
      <p:grpSp>
        <p:nvGrpSpPr>
          <p:cNvPr id="8" name="Group 7"/>
          <p:cNvGrpSpPr/>
          <p:nvPr/>
        </p:nvGrpSpPr>
        <p:grpSpPr>
          <a:xfrm>
            <a:off x="2397886" y="2691723"/>
            <a:ext cx="14430188" cy="1080178"/>
            <a:chOff x="2397886" y="2691723"/>
            <a:chExt cx="11165714" cy="1080178"/>
          </a:xfrm>
        </p:grpSpPr>
        <p:sp>
          <p:nvSpPr>
            <p:cNvPr id="6" name="Rectangle 5"/>
            <p:cNvSpPr/>
            <p:nvPr/>
          </p:nvSpPr>
          <p:spPr>
            <a:xfrm>
              <a:off x="2397886" y="2691723"/>
              <a:ext cx="11165714" cy="10801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2531898" y="2908646"/>
              <a:ext cx="5953206" cy="646331"/>
            </a:xfrm>
            <a:prstGeom prst="rect">
              <a:avLst/>
            </a:prstGeom>
          </p:spPr>
          <p:txBody>
            <a:bodyPr wrap="square">
              <a:spAutoFit/>
            </a:bodyPr>
            <a:lstStyle/>
            <a:p>
              <a:pPr lvl="0"/>
              <a:r>
                <a:rPr lang="en-US" sz="3600" b="1" i="1">
                  <a:latin typeface="Arial" pitchFamily="34" charset="0"/>
                  <a:cs typeface="Arial" pitchFamily="34" charset="0"/>
                </a:rPr>
                <a:t>Nghề lựa chọn</a:t>
              </a:r>
              <a:r>
                <a:rPr lang="en-US" sz="3600" i="1">
                  <a:latin typeface="Arial" pitchFamily="34" charset="0"/>
                  <a:cs typeface="Arial" pitchFamily="34" charset="0"/>
                </a:rPr>
                <a:t>: Công tác xã hội</a:t>
              </a:r>
              <a:endParaRPr lang="en-US" sz="3600">
                <a:latin typeface="Arial" pitchFamily="34" charset="0"/>
                <a:cs typeface="Arial" pitchFamily="34" charset="0"/>
              </a:endParaRPr>
            </a:p>
          </p:txBody>
        </p:sp>
      </p:grpSp>
      <p:grpSp>
        <p:nvGrpSpPr>
          <p:cNvPr id="10" name="Group 9"/>
          <p:cNvGrpSpPr/>
          <p:nvPr/>
        </p:nvGrpSpPr>
        <p:grpSpPr>
          <a:xfrm>
            <a:off x="2347086" y="4453997"/>
            <a:ext cx="14430189" cy="1958844"/>
            <a:chOff x="2397885" y="4556256"/>
            <a:chExt cx="14430189" cy="1958844"/>
          </a:xfrm>
        </p:grpSpPr>
        <p:sp>
          <p:nvSpPr>
            <p:cNvPr id="13" name="Rectangle 12"/>
            <p:cNvSpPr/>
            <p:nvPr/>
          </p:nvSpPr>
          <p:spPr>
            <a:xfrm>
              <a:off x="2397885" y="4556256"/>
              <a:ext cx="14430189" cy="19588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p:cNvSpPr/>
            <p:nvPr/>
          </p:nvSpPr>
          <p:spPr>
            <a:xfrm>
              <a:off x="2571078" y="4658515"/>
              <a:ext cx="13964321" cy="1754326"/>
            </a:xfrm>
            <a:prstGeom prst="rect">
              <a:avLst/>
            </a:prstGeom>
          </p:spPr>
          <p:txBody>
            <a:bodyPr wrap="square">
              <a:spAutoFit/>
            </a:bodyPr>
            <a:lstStyle/>
            <a:p>
              <a:pPr lvl="0">
                <a:lnSpc>
                  <a:spcPct val="150000"/>
                </a:lnSpc>
              </a:pPr>
              <a:r>
                <a:rPr lang="en-US" sz="3600" b="1" i="1">
                  <a:latin typeface="Arial" pitchFamily="34" charset="0"/>
                  <a:cs typeface="Arial" pitchFamily="34" charset="0"/>
                </a:rPr>
                <a:t>Nghề đòi hỏi phẩm chất, năng lực</a:t>
              </a:r>
              <a:r>
                <a:rPr lang="en-US" sz="3600" i="1">
                  <a:latin typeface="Arial" pitchFamily="34" charset="0"/>
                  <a:cs typeface="Arial" pitchFamily="34" charset="0"/>
                </a:rPr>
                <a:t>: Giao tiếp, hợp tác, tham vấn, thể hiện sự lắng nghe tích cực, thấu cảm, linh hoạt…</a:t>
              </a:r>
              <a:endParaRPr lang="en-US" sz="3600">
                <a:latin typeface="Arial" pitchFamily="34" charset="0"/>
                <a:cs typeface="Arial" pitchFamily="34" charset="0"/>
              </a:endParaRPr>
            </a:p>
          </p:txBody>
        </p:sp>
      </p:grpSp>
      <p:grpSp>
        <p:nvGrpSpPr>
          <p:cNvPr id="18" name="Group 17"/>
          <p:cNvGrpSpPr/>
          <p:nvPr/>
        </p:nvGrpSpPr>
        <p:grpSpPr>
          <a:xfrm>
            <a:off x="2397886" y="6972300"/>
            <a:ext cx="14430189" cy="2743200"/>
            <a:chOff x="2397885" y="4556256"/>
            <a:chExt cx="14430189" cy="2743200"/>
          </a:xfrm>
        </p:grpSpPr>
        <p:sp>
          <p:nvSpPr>
            <p:cNvPr id="19" name="Rectangle 18"/>
            <p:cNvSpPr/>
            <p:nvPr/>
          </p:nvSpPr>
          <p:spPr>
            <a:xfrm>
              <a:off x="2397885" y="4556256"/>
              <a:ext cx="14430189" cy="2743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ectangle 19"/>
            <p:cNvSpPr/>
            <p:nvPr/>
          </p:nvSpPr>
          <p:spPr>
            <a:xfrm>
              <a:off x="2571078" y="4658515"/>
              <a:ext cx="13964321" cy="2482667"/>
            </a:xfrm>
            <a:prstGeom prst="rect">
              <a:avLst/>
            </a:prstGeom>
          </p:spPr>
          <p:txBody>
            <a:bodyPr wrap="square">
              <a:spAutoFit/>
            </a:bodyPr>
            <a:lstStyle/>
            <a:p>
              <a:pPr lvl="0">
                <a:lnSpc>
                  <a:spcPct val="150000"/>
                </a:lnSpc>
              </a:pPr>
              <a:r>
                <a:rPr lang="vi-VN" sz="3600" b="1" i="1">
                  <a:latin typeface="Arial" pitchFamily="34" charset="0"/>
                  <a:cs typeface="Arial" pitchFamily="34" charset="0"/>
                </a:rPr>
                <a:t>Rèn luyện: </a:t>
              </a:r>
              <a:r>
                <a:rPr lang="vi-VN" sz="3600" i="1">
                  <a:latin typeface="Arial" pitchFamily="34" charset="0"/>
                  <a:cs typeface="Arial" pitchFamily="34" charset="0"/>
                </a:rPr>
                <a:t>Hoàn thành đúng và đủ hạn các nhiệm vụ học tập hợp tác; đặt ra và luôn đưa ra ít nhất hai cách giải quyết đối với mỗi bài toán hay văn…</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3643358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3147</TotalTime>
  <Words>1262</Words>
  <Application>Microsoft Office PowerPoint</Application>
  <PresentationFormat>Tùy chỉnh</PresentationFormat>
  <Paragraphs>71</Paragraphs>
  <Slides>17</Slides>
  <Notes>0</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17</vt:i4>
      </vt:variant>
    </vt:vector>
  </HeadingPairs>
  <TitlesOfParts>
    <vt:vector size="20" baseType="lpstr">
      <vt:lpstr>Arial</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Tuyến Võ</cp:lastModifiedBy>
  <cp:revision>39</cp:revision>
  <dcterms:created xsi:type="dcterms:W3CDTF">2006-08-16T00:00:00Z</dcterms:created>
  <dcterms:modified xsi:type="dcterms:W3CDTF">2024-10-21T14:30:27Z</dcterms:modified>
  <dc:identifier>DAFSMKohnKU</dc:identifier>
</cp:coreProperties>
</file>