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0" r:id="rId2"/>
    <p:sldId id="262" r:id="rId3"/>
    <p:sldId id="263" r:id="rId4"/>
    <p:sldId id="301" r:id="rId5"/>
    <p:sldId id="302" r:id="rId6"/>
    <p:sldId id="278" r:id="rId7"/>
    <p:sldId id="308" r:id="rId8"/>
    <p:sldId id="286" r:id="rId9"/>
    <p:sldId id="295" r:id="rId10"/>
    <p:sldId id="307" r:id="rId11"/>
    <p:sldId id="303" r:id="rId12"/>
    <p:sldId id="306" r:id="rId13"/>
    <p:sldId id="29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CE7334"/>
    <a:srgbClr val="DF4D81"/>
    <a:srgbClr val="F29000"/>
    <a:srgbClr val="FF9900"/>
    <a:srgbClr val="089ACE"/>
    <a:srgbClr val="E6E6E6"/>
    <a:srgbClr val="FF5757"/>
    <a:srgbClr val="00D25F"/>
    <a:srgbClr val="FF69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4660"/>
  </p:normalViewPr>
  <p:slideViewPr>
    <p:cSldViewPr snapToGrid="0">
      <p:cViewPr varScale="1">
        <p:scale>
          <a:sx n="46" d="100"/>
          <a:sy n="46" d="100"/>
        </p:scale>
        <p:origin x="53" y="92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16E8C-8A61-A30E-4E9C-A8BFB56316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293BAC-682D-8E57-DFC2-3A68A628AF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F8AE4C-1C96-DE67-C7BA-8D2F62A56FF6}"/>
              </a:ext>
            </a:extLst>
          </p:cNvPr>
          <p:cNvSpPr>
            <a:spLocks noGrp="1"/>
          </p:cNvSpPr>
          <p:nvPr>
            <p:ph type="dt" sz="half" idx="10"/>
          </p:nvPr>
        </p:nvSpPr>
        <p:spPr/>
        <p:txBody>
          <a:bodyPr/>
          <a:lstStyle/>
          <a:p>
            <a:fld id="{A7FCC8FF-758D-45B2-9196-FF8012A7D2CC}" type="datetimeFigureOut">
              <a:rPr lang="en-US" smtClean="0"/>
              <a:t>02/08/2024</a:t>
            </a:fld>
            <a:endParaRPr lang="en-US"/>
          </a:p>
        </p:txBody>
      </p:sp>
      <p:sp>
        <p:nvSpPr>
          <p:cNvPr id="5" name="Footer Placeholder 4">
            <a:extLst>
              <a:ext uri="{FF2B5EF4-FFF2-40B4-BE49-F238E27FC236}">
                <a16:creationId xmlns:a16="http://schemas.microsoft.com/office/drawing/2014/main" id="{E0F2B690-E979-0470-242E-18BEEEBD03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F052A2-2095-1A59-1230-D8EE5F5AAF51}"/>
              </a:ext>
            </a:extLst>
          </p:cNvPr>
          <p:cNvSpPr>
            <a:spLocks noGrp="1"/>
          </p:cNvSpPr>
          <p:nvPr>
            <p:ph type="sldNum" sz="quarter" idx="12"/>
          </p:nvPr>
        </p:nvSpPr>
        <p:spPr/>
        <p:txBody>
          <a:bodyPr/>
          <a:lstStyle/>
          <a:p>
            <a:fld id="{39F008C7-4863-4767-93C8-E0185808F9D9}" type="slidenum">
              <a:rPr lang="en-US" smtClean="0"/>
              <a:t>‹#›</a:t>
            </a:fld>
            <a:endParaRPr lang="en-US"/>
          </a:p>
        </p:txBody>
      </p:sp>
    </p:spTree>
    <p:extLst>
      <p:ext uri="{BB962C8B-B14F-4D97-AF65-F5344CB8AC3E}">
        <p14:creationId xmlns:p14="http://schemas.microsoft.com/office/powerpoint/2010/main" val="1925626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25CD7-57E2-EF4A-BF16-0137D411A2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9E3E04-C6C9-C381-F805-E343EB23A1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34EFFA-E30D-1B77-9D77-8A7926D3170F}"/>
              </a:ext>
            </a:extLst>
          </p:cNvPr>
          <p:cNvSpPr>
            <a:spLocks noGrp="1"/>
          </p:cNvSpPr>
          <p:nvPr>
            <p:ph type="dt" sz="half" idx="10"/>
          </p:nvPr>
        </p:nvSpPr>
        <p:spPr/>
        <p:txBody>
          <a:bodyPr/>
          <a:lstStyle/>
          <a:p>
            <a:fld id="{A7FCC8FF-758D-45B2-9196-FF8012A7D2CC}" type="datetimeFigureOut">
              <a:rPr lang="en-US" smtClean="0"/>
              <a:t>02/08/2024</a:t>
            </a:fld>
            <a:endParaRPr lang="en-US"/>
          </a:p>
        </p:txBody>
      </p:sp>
      <p:sp>
        <p:nvSpPr>
          <p:cNvPr id="5" name="Footer Placeholder 4">
            <a:extLst>
              <a:ext uri="{FF2B5EF4-FFF2-40B4-BE49-F238E27FC236}">
                <a16:creationId xmlns:a16="http://schemas.microsoft.com/office/drawing/2014/main" id="{D6B8DA66-D941-1D61-F845-0EEEE97803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104226-F613-3444-97DE-043C50BFF6EF}"/>
              </a:ext>
            </a:extLst>
          </p:cNvPr>
          <p:cNvSpPr>
            <a:spLocks noGrp="1"/>
          </p:cNvSpPr>
          <p:nvPr>
            <p:ph type="sldNum" sz="quarter" idx="12"/>
          </p:nvPr>
        </p:nvSpPr>
        <p:spPr/>
        <p:txBody>
          <a:bodyPr/>
          <a:lstStyle/>
          <a:p>
            <a:fld id="{39F008C7-4863-4767-93C8-E0185808F9D9}" type="slidenum">
              <a:rPr lang="en-US" smtClean="0"/>
              <a:t>‹#›</a:t>
            </a:fld>
            <a:endParaRPr lang="en-US"/>
          </a:p>
        </p:txBody>
      </p:sp>
    </p:spTree>
    <p:extLst>
      <p:ext uri="{BB962C8B-B14F-4D97-AF65-F5344CB8AC3E}">
        <p14:creationId xmlns:p14="http://schemas.microsoft.com/office/powerpoint/2010/main" val="4060449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97D4E7-002E-5076-EF20-1F22101E39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6037E0-35BD-260D-A1F2-569DA1D888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B42C20-88B7-5BD2-DA1C-D603D4FB6B09}"/>
              </a:ext>
            </a:extLst>
          </p:cNvPr>
          <p:cNvSpPr>
            <a:spLocks noGrp="1"/>
          </p:cNvSpPr>
          <p:nvPr>
            <p:ph type="dt" sz="half" idx="10"/>
          </p:nvPr>
        </p:nvSpPr>
        <p:spPr/>
        <p:txBody>
          <a:bodyPr/>
          <a:lstStyle/>
          <a:p>
            <a:fld id="{A7FCC8FF-758D-45B2-9196-FF8012A7D2CC}" type="datetimeFigureOut">
              <a:rPr lang="en-US" smtClean="0"/>
              <a:t>02/08/2024</a:t>
            </a:fld>
            <a:endParaRPr lang="en-US"/>
          </a:p>
        </p:txBody>
      </p:sp>
      <p:sp>
        <p:nvSpPr>
          <p:cNvPr id="5" name="Footer Placeholder 4">
            <a:extLst>
              <a:ext uri="{FF2B5EF4-FFF2-40B4-BE49-F238E27FC236}">
                <a16:creationId xmlns:a16="http://schemas.microsoft.com/office/drawing/2014/main" id="{138EED8C-28E5-AA74-13D9-F466968557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1DDB20-EBFE-88C3-40EC-28B9B0BED4AD}"/>
              </a:ext>
            </a:extLst>
          </p:cNvPr>
          <p:cNvSpPr>
            <a:spLocks noGrp="1"/>
          </p:cNvSpPr>
          <p:nvPr>
            <p:ph type="sldNum" sz="quarter" idx="12"/>
          </p:nvPr>
        </p:nvSpPr>
        <p:spPr/>
        <p:txBody>
          <a:bodyPr/>
          <a:lstStyle/>
          <a:p>
            <a:fld id="{39F008C7-4863-4767-93C8-E0185808F9D9}" type="slidenum">
              <a:rPr lang="en-US" smtClean="0"/>
              <a:t>‹#›</a:t>
            </a:fld>
            <a:endParaRPr lang="en-US"/>
          </a:p>
        </p:txBody>
      </p:sp>
    </p:spTree>
    <p:extLst>
      <p:ext uri="{BB962C8B-B14F-4D97-AF65-F5344CB8AC3E}">
        <p14:creationId xmlns:p14="http://schemas.microsoft.com/office/powerpoint/2010/main" val="2015954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A13D4-98A2-249D-A801-34EE6F4DAF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F31A39-E77F-92FC-2379-9161E64430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E4C12-EB50-0B6B-ECAA-D5F145D3A960}"/>
              </a:ext>
            </a:extLst>
          </p:cNvPr>
          <p:cNvSpPr>
            <a:spLocks noGrp="1"/>
          </p:cNvSpPr>
          <p:nvPr>
            <p:ph type="dt" sz="half" idx="10"/>
          </p:nvPr>
        </p:nvSpPr>
        <p:spPr/>
        <p:txBody>
          <a:bodyPr/>
          <a:lstStyle/>
          <a:p>
            <a:fld id="{A7FCC8FF-758D-45B2-9196-FF8012A7D2CC}" type="datetimeFigureOut">
              <a:rPr lang="en-US" smtClean="0"/>
              <a:t>02/08/2024</a:t>
            </a:fld>
            <a:endParaRPr lang="en-US"/>
          </a:p>
        </p:txBody>
      </p:sp>
      <p:sp>
        <p:nvSpPr>
          <p:cNvPr id="5" name="Footer Placeholder 4">
            <a:extLst>
              <a:ext uri="{FF2B5EF4-FFF2-40B4-BE49-F238E27FC236}">
                <a16:creationId xmlns:a16="http://schemas.microsoft.com/office/drawing/2014/main" id="{5DE395D2-51D3-0D5C-2B83-114FCE468B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EF2BC7-DCFE-7238-0368-A873F5C80B31}"/>
              </a:ext>
            </a:extLst>
          </p:cNvPr>
          <p:cNvSpPr>
            <a:spLocks noGrp="1"/>
          </p:cNvSpPr>
          <p:nvPr>
            <p:ph type="sldNum" sz="quarter" idx="12"/>
          </p:nvPr>
        </p:nvSpPr>
        <p:spPr/>
        <p:txBody>
          <a:bodyPr/>
          <a:lstStyle/>
          <a:p>
            <a:fld id="{39F008C7-4863-4767-93C8-E0185808F9D9}" type="slidenum">
              <a:rPr lang="en-US" smtClean="0"/>
              <a:t>‹#›</a:t>
            </a:fld>
            <a:endParaRPr lang="en-US"/>
          </a:p>
        </p:txBody>
      </p:sp>
    </p:spTree>
    <p:extLst>
      <p:ext uri="{BB962C8B-B14F-4D97-AF65-F5344CB8AC3E}">
        <p14:creationId xmlns:p14="http://schemas.microsoft.com/office/powerpoint/2010/main" val="611109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A7C99-BBB1-9BE4-6CF0-B72789D57C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A8C7BB-4D1B-D984-99F5-E7C6BF0EEF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19C5B5-63EF-82BE-360C-903804D6C0ED}"/>
              </a:ext>
            </a:extLst>
          </p:cNvPr>
          <p:cNvSpPr>
            <a:spLocks noGrp="1"/>
          </p:cNvSpPr>
          <p:nvPr>
            <p:ph type="dt" sz="half" idx="10"/>
          </p:nvPr>
        </p:nvSpPr>
        <p:spPr/>
        <p:txBody>
          <a:bodyPr/>
          <a:lstStyle/>
          <a:p>
            <a:fld id="{A7FCC8FF-758D-45B2-9196-FF8012A7D2CC}" type="datetimeFigureOut">
              <a:rPr lang="en-US" smtClean="0"/>
              <a:t>02/08/2024</a:t>
            </a:fld>
            <a:endParaRPr lang="en-US"/>
          </a:p>
        </p:txBody>
      </p:sp>
      <p:sp>
        <p:nvSpPr>
          <p:cNvPr id="5" name="Footer Placeholder 4">
            <a:extLst>
              <a:ext uri="{FF2B5EF4-FFF2-40B4-BE49-F238E27FC236}">
                <a16:creationId xmlns:a16="http://schemas.microsoft.com/office/drawing/2014/main" id="{869D6602-EF0D-D4CD-677F-07365507EF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4EEB29-BC16-CFE8-9D7D-DFFDAD96E472}"/>
              </a:ext>
            </a:extLst>
          </p:cNvPr>
          <p:cNvSpPr>
            <a:spLocks noGrp="1"/>
          </p:cNvSpPr>
          <p:nvPr>
            <p:ph type="sldNum" sz="quarter" idx="12"/>
          </p:nvPr>
        </p:nvSpPr>
        <p:spPr/>
        <p:txBody>
          <a:bodyPr/>
          <a:lstStyle/>
          <a:p>
            <a:fld id="{39F008C7-4863-4767-93C8-E0185808F9D9}" type="slidenum">
              <a:rPr lang="en-US" smtClean="0"/>
              <a:t>‹#›</a:t>
            </a:fld>
            <a:endParaRPr lang="en-US"/>
          </a:p>
        </p:txBody>
      </p:sp>
    </p:spTree>
    <p:extLst>
      <p:ext uri="{BB962C8B-B14F-4D97-AF65-F5344CB8AC3E}">
        <p14:creationId xmlns:p14="http://schemas.microsoft.com/office/powerpoint/2010/main" val="2449033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56226-E10A-2FF5-30E0-3265CCDC2D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483D85-480C-9DE3-20E7-22241275D3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C400FF-FA5D-33A7-5F34-D07A0BC9CC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A26D97-ED54-2A52-E6F4-886856792E07}"/>
              </a:ext>
            </a:extLst>
          </p:cNvPr>
          <p:cNvSpPr>
            <a:spLocks noGrp="1"/>
          </p:cNvSpPr>
          <p:nvPr>
            <p:ph type="dt" sz="half" idx="10"/>
          </p:nvPr>
        </p:nvSpPr>
        <p:spPr/>
        <p:txBody>
          <a:bodyPr/>
          <a:lstStyle/>
          <a:p>
            <a:fld id="{A7FCC8FF-758D-45B2-9196-FF8012A7D2CC}" type="datetimeFigureOut">
              <a:rPr lang="en-US" smtClean="0"/>
              <a:t>02/08/2024</a:t>
            </a:fld>
            <a:endParaRPr lang="en-US"/>
          </a:p>
        </p:txBody>
      </p:sp>
      <p:sp>
        <p:nvSpPr>
          <p:cNvPr id="6" name="Footer Placeholder 5">
            <a:extLst>
              <a:ext uri="{FF2B5EF4-FFF2-40B4-BE49-F238E27FC236}">
                <a16:creationId xmlns:a16="http://schemas.microsoft.com/office/drawing/2014/main" id="{059371E9-7C03-1FDB-373A-02B90465B8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E5110C-B879-3CDF-1EA2-52C2AE5C970C}"/>
              </a:ext>
            </a:extLst>
          </p:cNvPr>
          <p:cNvSpPr>
            <a:spLocks noGrp="1"/>
          </p:cNvSpPr>
          <p:nvPr>
            <p:ph type="sldNum" sz="quarter" idx="12"/>
          </p:nvPr>
        </p:nvSpPr>
        <p:spPr/>
        <p:txBody>
          <a:bodyPr/>
          <a:lstStyle/>
          <a:p>
            <a:fld id="{39F008C7-4863-4767-93C8-E0185808F9D9}" type="slidenum">
              <a:rPr lang="en-US" smtClean="0"/>
              <a:t>‹#›</a:t>
            </a:fld>
            <a:endParaRPr lang="en-US"/>
          </a:p>
        </p:txBody>
      </p:sp>
    </p:spTree>
    <p:extLst>
      <p:ext uri="{BB962C8B-B14F-4D97-AF65-F5344CB8AC3E}">
        <p14:creationId xmlns:p14="http://schemas.microsoft.com/office/powerpoint/2010/main" val="4743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E722-2F60-D438-36C6-E428C3086B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0C970C-22A2-D588-8299-9785365C0C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5AB940-B3BD-8B77-FB76-71A74C2BF2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13C2FF-4330-F04F-6C35-EFA2B85499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B3C304-BC7A-2B80-8FB9-A575BD6F45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CE8EBC-4E50-1DED-9BB2-D7A827D26331}"/>
              </a:ext>
            </a:extLst>
          </p:cNvPr>
          <p:cNvSpPr>
            <a:spLocks noGrp="1"/>
          </p:cNvSpPr>
          <p:nvPr>
            <p:ph type="dt" sz="half" idx="10"/>
          </p:nvPr>
        </p:nvSpPr>
        <p:spPr/>
        <p:txBody>
          <a:bodyPr/>
          <a:lstStyle/>
          <a:p>
            <a:fld id="{A7FCC8FF-758D-45B2-9196-FF8012A7D2CC}" type="datetimeFigureOut">
              <a:rPr lang="en-US" smtClean="0"/>
              <a:t>02/08/2024</a:t>
            </a:fld>
            <a:endParaRPr lang="en-US"/>
          </a:p>
        </p:txBody>
      </p:sp>
      <p:sp>
        <p:nvSpPr>
          <p:cNvPr id="8" name="Footer Placeholder 7">
            <a:extLst>
              <a:ext uri="{FF2B5EF4-FFF2-40B4-BE49-F238E27FC236}">
                <a16:creationId xmlns:a16="http://schemas.microsoft.com/office/drawing/2014/main" id="{745BCE15-3BD5-8F3D-D4FF-874DFC66CF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BB964E-8777-456B-644D-32DDE78193A3}"/>
              </a:ext>
            </a:extLst>
          </p:cNvPr>
          <p:cNvSpPr>
            <a:spLocks noGrp="1"/>
          </p:cNvSpPr>
          <p:nvPr>
            <p:ph type="sldNum" sz="quarter" idx="12"/>
          </p:nvPr>
        </p:nvSpPr>
        <p:spPr/>
        <p:txBody>
          <a:bodyPr/>
          <a:lstStyle/>
          <a:p>
            <a:fld id="{39F008C7-4863-4767-93C8-E0185808F9D9}" type="slidenum">
              <a:rPr lang="en-US" smtClean="0"/>
              <a:t>‹#›</a:t>
            </a:fld>
            <a:endParaRPr lang="en-US"/>
          </a:p>
        </p:txBody>
      </p:sp>
    </p:spTree>
    <p:extLst>
      <p:ext uri="{BB962C8B-B14F-4D97-AF65-F5344CB8AC3E}">
        <p14:creationId xmlns:p14="http://schemas.microsoft.com/office/powerpoint/2010/main" val="3829152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3C625-6EF9-F209-C6E1-0B10C86F6F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BE3EC9-6FE0-C49E-5140-11B36ED7CED0}"/>
              </a:ext>
            </a:extLst>
          </p:cNvPr>
          <p:cNvSpPr>
            <a:spLocks noGrp="1"/>
          </p:cNvSpPr>
          <p:nvPr>
            <p:ph type="dt" sz="half" idx="10"/>
          </p:nvPr>
        </p:nvSpPr>
        <p:spPr/>
        <p:txBody>
          <a:bodyPr/>
          <a:lstStyle/>
          <a:p>
            <a:fld id="{A7FCC8FF-758D-45B2-9196-FF8012A7D2CC}" type="datetimeFigureOut">
              <a:rPr lang="en-US" smtClean="0"/>
              <a:t>02/08/2024</a:t>
            </a:fld>
            <a:endParaRPr lang="en-US"/>
          </a:p>
        </p:txBody>
      </p:sp>
      <p:sp>
        <p:nvSpPr>
          <p:cNvPr id="4" name="Footer Placeholder 3">
            <a:extLst>
              <a:ext uri="{FF2B5EF4-FFF2-40B4-BE49-F238E27FC236}">
                <a16:creationId xmlns:a16="http://schemas.microsoft.com/office/drawing/2014/main" id="{D80F79A1-7E94-EE9E-F052-A635CDD1A9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D0CBAF-0944-D08A-E36F-4E08725C8D0C}"/>
              </a:ext>
            </a:extLst>
          </p:cNvPr>
          <p:cNvSpPr>
            <a:spLocks noGrp="1"/>
          </p:cNvSpPr>
          <p:nvPr>
            <p:ph type="sldNum" sz="quarter" idx="12"/>
          </p:nvPr>
        </p:nvSpPr>
        <p:spPr/>
        <p:txBody>
          <a:bodyPr/>
          <a:lstStyle/>
          <a:p>
            <a:fld id="{39F008C7-4863-4767-93C8-E0185808F9D9}" type="slidenum">
              <a:rPr lang="en-US" smtClean="0"/>
              <a:t>‹#›</a:t>
            </a:fld>
            <a:endParaRPr lang="en-US"/>
          </a:p>
        </p:txBody>
      </p:sp>
    </p:spTree>
    <p:extLst>
      <p:ext uri="{BB962C8B-B14F-4D97-AF65-F5344CB8AC3E}">
        <p14:creationId xmlns:p14="http://schemas.microsoft.com/office/powerpoint/2010/main" val="4042245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3050D6-1A36-A96A-1222-C70A556F4113}"/>
              </a:ext>
            </a:extLst>
          </p:cNvPr>
          <p:cNvSpPr>
            <a:spLocks noGrp="1"/>
          </p:cNvSpPr>
          <p:nvPr>
            <p:ph type="dt" sz="half" idx="10"/>
          </p:nvPr>
        </p:nvSpPr>
        <p:spPr/>
        <p:txBody>
          <a:bodyPr/>
          <a:lstStyle/>
          <a:p>
            <a:fld id="{A7FCC8FF-758D-45B2-9196-FF8012A7D2CC}" type="datetimeFigureOut">
              <a:rPr lang="en-US" smtClean="0"/>
              <a:t>02/08/2024</a:t>
            </a:fld>
            <a:endParaRPr lang="en-US"/>
          </a:p>
        </p:txBody>
      </p:sp>
      <p:sp>
        <p:nvSpPr>
          <p:cNvPr id="3" name="Footer Placeholder 2">
            <a:extLst>
              <a:ext uri="{FF2B5EF4-FFF2-40B4-BE49-F238E27FC236}">
                <a16:creationId xmlns:a16="http://schemas.microsoft.com/office/drawing/2014/main" id="{84260738-A63D-B300-19A6-0D5BF35766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1EA37A-0DE9-E297-2BA3-A450F42FF3B6}"/>
              </a:ext>
            </a:extLst>
          </p:cNvPr>
          <p:cNvSpPr>
            <a:spLocks noGrp="1"/>
          </p:cNvSpPr>
          <p:nvPr>
            <p:ph type="sldNum" sz="quarter" idx="12"/>
          </p:nvPr>
        </p:nvSpPr>
        <p:spPr/>
        <p:txBody>
          <a:bodyPr/>
          <a:lstStyle/>
          <a:p>
            <a:fld id="{39F008C7-4863-4767-93C8-E0185808F9D9}" type="slidenum">
              <a:rPr lang="en-US" smtClean="0"/>
              <a:t>‹#›</a:t>
            </a:fld>
            <a:endParaRPr lang="en-US"/>
          </a:p>
        </p:txBody>
      </p:sp>
    </p:spTree>
    <p:extLst>
      <p:ext uri="{BB962C8B-B14F-4D97-AF65-F5344CB8AC3E}">
        <p14:creationId xmlns:p14="http://schemas.microsoft.com/office/powerpoint/2010/main" val="2527787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CE6AC-2539-83B2-5336-2EAD642A6C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52D7EB-90C1-A6E4-A5B9-F7F556A604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6B4DC5-4060-1C52-89C6-C9145B4C79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A90DE8-576D-9ADC-5490-DAF4B4E197D7}"/>
              </a:ext>
            </a:extLst>
          </p:cNvPr>
          <p:cNvSpPr>
            <a:spLocks noGrp="1"/>
          </p:cNvSpPr>
          <p:nvPr>
            <p:ph type="dt" sz="half" idx="10"/>
          </p:nvPr>
        </p:nvSpPr>
        <p:spPr/>
        <p:txBody>
          <a:bodyPr/>
          <a:lstStyle/>
          <a:p>
            <a:fld id="{A7FCC8FF-758D-45B2-9196-FF8012A7D2CC}" type="datetimeFigureOut">
              <a:rPr lang="en-US" smtClean="0"/>
              <a:t>02/08/2024</a:t>
            </a:fld>
            <a:endParaRPr lang="en-US"/>
          </a:p>
        </p:txBody>
      </p:sp>
      <p:sp>
        <p:nvSpPr>
          <p:cNvPr id="6" name="Footer Placeholder 5">
            <a:extLst>
              <a:ext uri="{FF2B5EF4-FFF2-40B4-BE49-F238E27FC236}">
                <a16:creationId xmlns:a16="http://schemas.microsoft.com/office/drawing/2014/main" id="{FA606D16-2815-E64F-7600-BFBC4204CC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95814F-F7B6-6D88-CF67-072701F1CDEE}"/>
              </a:ext>
            </a:extLst>
          </p:cNvPr>
          <p:cNvSpPr>
            <a:spLocks noGrp="1"/>
          </p:cNvSpPr>
          <p:nvPr>
            <p:ph type="sldNum" sz="quarter" idx="12"/>
          </p:nvPr>
        </p:nvSpPr>
        <p:spPr/>
        <p:txBody>
          <a:bodyPr/>
          <a:lstStyle/>
          <a:p>
            <a:fld id="{39F008C7-4863-4767-93C8-E0185808F9D9}" type="slidenum">
              <a:rPr lang="en-US" smtClean="0"/>
              <a:t>‹#›</a:t>
            </a:fld>
            <a:endParaRPr lang="en-US"/>
          </a:p>
        </p:txBody>
      </p:sp>
    </p:spTree>
    <p:extLst>
      <p:ext uri="{BB962C8B-B14F-4D97-AF65-F5344CB8AC3E}">
        <p14:creationId xmlns:p14="http://schemas.microsoft.com/office/powerpoint/2010/main" val="3436802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96383-349F-B231-9BD5-D47100E1CD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4AD1B8-658A-AC8A-4A96-0C41ACCBC5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5F553F-F46A-D23F-1445-02C4016528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F4F1F3-1766-CB4A-FB71-93796FD633FE}"/>
              </a:ext>
            </a:extLst>
          </p:cNvPr>
          <p:cNvSpPr>
            <a:spLocks noGrp="1"/>
          </p:cNvSpPr>
          <p:nvPr>
            <p:ph type="dt" sz="half" idx="10"/>
          </p:nvPr>
        </p:nvSpPr>
        <p:spPr/>
        <p:txBody>
          <a:bodyPr/>
          <a:lstStyle/>
          <a:p>
            <a:fld id="{A7FCC8FF-758D-45B2-9196-FF8012A7D2CC}" type="datetimeFigureOut">
              <a:rPr lang="en-US" smtClean="0"/>
              <a:t>02/08/2024</a:t>
            </a:fld>
            <a:endParaRPr lang="en-US"/>
          </a:p>
        </p:txBody>
      </p:sp>
      <p:sp>
        <p:nvSpPr>
          <p:cNvPr id="6" name="Footer Placeholder 5">
            <a:extLst>
              <a:ext uri="{FF2B5EF4-FFF2-40B4-BE49-F238E27FC236}">
                <a16:creationId xmlns:a16="http://schemas.microsoft.com/office/drawing/2014/main" id="{A6ACF43B-41A2-BF44-8E8D-B015F4D12B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BB0201-2733-D67C-9E86-435B6AE8B37B}"/>
              </a:ext>
            </a:extLst>
          </p:cNvPr>
          <p:cNvSpPr>
            <a:spLocks noGrp="1"/>
          </p:cNvSpPr>
          <p:nvPr>
            <p:ph type="sldNum" sz="quarter" idx="12"/>
          </p:nvPr>
        </p:nvSpPr>
        <p:spPr/>
        <p:txBody>
          <a:bodyPr/>
          <a:lstStyle/>
          <a:p>
            <a:fld id="{39F008C7-4863-4767-93C8-E0185808F9D9}" type="slidenum">
              <a:rPr lang="en-US" smtClean="0"/>
              <a:t>‹#›</a:t>
            </a:fld>
            <a:endParaRPr lang="en-US"/>
          </a:p>
        </p:txBody>
      </p:sp>
    </p:spTree>
    <p:extLst>
      <p:ext uri="{BB962C8B-B14F-4D97-AF65-F5344CB8AC3E}">
        <p14:creationId xmlns:p14="http://schemas.microsoft.com/office/powerpoint/2010/main" val="2147318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4342E0-9779-9280-5736-62D737B208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758628-C5FB-569B-7722-B88B4C0A15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652508-7DE4-7423-C9B1-8A5E12956C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FCC8FF-758D-45B2-9196-FF8012A7D2CC}" type="datetimeFigureOut">
              <a:rPr lang="en-US" smtClean="0"/>
              <a:t>02/08/2024</a:t>
            </a:fld>
            <a:endParaRPr lang="en-US"/>
          </a:p>
        </p:txBody>
      </p:sp>
      <p:sp>
        <p:nvSpPr>
          <p:cNvPr id="5" name="Footer Placeholder 4">
            <a:extLst>
              <a:ext uri="{FF2B5EF4-FFF2-40B4-BE49-F238E27FC236}">
                <a16:creationId xmlns:a16="http://schemas.microsoft.com/office/drawing/2014/main" id="{D5C272A9-003D-FDE3-8FE9-242A692996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EEC954B-DBCD-769D-C5DF-08F9842D49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F008C7-4863-4767-93C8-E0185808F9D9}" type="slidenum">
              <a:rPr lang="en-US" smtClean="0"/>
              <a:t>‹#›</a:t>
            </a:fld>
            <a:endParaRPr lang="en-US"/>
          </a:p>
        </p:txBody>
      </p:sp>
    </p:spTree>
    <p:extLst>
      <p:ext uri="{BB962C8B-B14F-4D97-AF65-F5344CB8AC3E}">
        <p14:creationId xmlns:p14="http://schemas.microsoft.com/office/powerpoint/2010/main" val="3555369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svg"/><Relationship Id="rId7"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10" Type="http://schemas.openxmlformats.org/officeDocument/2006/relationships/image" Target="../media/image11.jpg"/><Relationship Id="rId4" Type="http://schemas.openxmlformats.org/officeDocument/2006/relationships/image" Target="../media/image5.png"/><Relationship Id="rId9"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4.svg"/><Relationship Id="rId7" Type="http://schemas.openxmlformats.org/officeDocument/2006/relationships/image" Target="../media/image14.jp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10" Type="http://schemas.openxmlformats.org/officeDocument/2006/relationships/image" Target="../media/image17.jpg"/><Relationship Id="rId4" Type="http://schemas.openxmlformats.org/officeDocument/2006/relationships/image" Target="../media/image5.png"/><Relationship Id="rId9"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10F9EC4-D85E-70EA-61AE-785C06A40CAA}"/>
              </a:ext>
            </a:extLst>
          </p:cNvPr>
          <p:cNvSpPr>
            <a:spLocks noGrp="1"/>
          </p:cNvSpPr>
          <p:nvPr>
            <p:ph type="subTitle" idx="1"/>
          </p:nvPr>
        </p:nvSpPr>
        <p:spPr>
          <a:xfrm>
            <a:off x="4157644" y="1681462"/>
            <a:ext cx="3916042" cy="566840"/>
          </a:xfrm>
        </p:spPr>
        <p:txBody>
          <a:bodyPr>
            <a:normAutofit/>
          </a:bodyPr>
          <a:lstStyle/>
          <a:p>
            <a:r>
              <a:rPr lang="vi-VN" sz="1800" dirty="0">
                <a:solidFill>
                  <a:schemeClr val="accent1">
                    <a:lumMod val="75000"/>
                  </a:schemeClr>
                </a:solidFill>
                <a:latin typeface="UTM Impact" panose="02040603050506020204" pitchFamily="18" charset="0"/>
              </a:rPr>
              <a:t>THÀNH ĐOÀN TP. HỒ CHÍ MINH</a:t>
            </a:r>
            <a:endParaRPr lang="en-US" sz="1800" dirty="0">
              <a:solidFill>
                <a:schemeClr val="accent1">
                  <a:lumMod val="75000"/>
                </a:schemeClr>
              </a:solidFill>
              <a:latin typeface="UTM Impact" panose="02040603050506020204" pitchFamily="18" charset="0"/>
            </a:endParaRPr>
          </a:p>
        </p:txBody>
      </p:sp>
      <p:pic>
        <p:nvPicPr>
          <p:cNvPr id="5" name="Picture 4">
            <a:extLst>
              <a:ext uri="{FF2B5EF4-FFF2-40B4-BE49-F238E27FC236}">
                <a16:creationId xmlns:a16="http://schemas.microsoft.com/office/drawing/2014/main" id="{DB042541-935C-615E-E3E0-6CEE296C0B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7191" y="567465"/>
            <a:ext cx="977618" cy="1076530"/>
          </a:xfrm>
          <a:prstGeom prst="rect">
            <a:avLst/>
          </a:prstGeom>
        </p:spPr>
      </p:pic>
      <p:sp>
        <p:nvSpPr>
          <p:cNvPr id="6" name="TextBox 5">
            <a:extLst>
              <a:ext uri="{FF2B5EF4-FFF2-40B4-BE49-F238E27FC236}">
                <a16:creationId xmlns:a16="http://schemas.microsoft.com/office/drawing/2014/main" id="{2EBFA721-D4BC-6A10-5E07-0B56EBCABD69}"/>
              </a:ext>
            </a:extLst>
          </p:cNvPr>
          <p:cNvSpPr txBox="1"/>
          <p:nvPr/>
        </p:nvSpPr>
        <p:spPr>
          <a:xfrm>
            <a:off x="4984958" y="2734937"/>
            <a:ext cx="2222083" cy="830997"/>
          </a:xfrm>
          <a:prstGeom prst="rect">
            <a:avLst/>
          </a:prstGeom>
          <a:noFill/>
        </p:spPr>
        <p:txBody>
          <a:bodyPr wrap="none" rtlCol="0">
            <a:spAutoFit/>
          </a:bodyPr>
          <a:lstStyle/>
          <a:p>
            <a:r>
              <a:rPr lang="vi-VN" sz="4800" b="1" dirty="0">
                <a:ln w="12700">
                  <a:solidFill>
                    <a:schemeClr val="bg1"/>
                  </a:solidFill>
                </a:ln>
                <a:solidFill>
                  <a:schemeClr val="accent6">
                    <a:lumMod val="75000"/>
                  </a:schemeClr>
                </a:solidFill>
                <a:latin typeface="UTM HelvetIns" panose="02040603050506020204" pitchFamily="18" charset="0"/>
              </a:rPr>
              <a:t>TÀI LIỆU</a:t>
            </a:r>
          </a:p>
        </p:txBody>
      </p:sp>
      <p:sp>
        <p:nvSpPr>
          <p:cNvPr id="7" name="TextBox 6">
            <a:extLst>
              <a:ext uri="{FF2B5EF4-FFF2-40B4-BE49-F238E27FC236}">
                <a16:creationId xmlns:a16="http://schemas.microsoft.com/office/drawing/2014/main" id="{ECEAA32B-4E62-C866-E93F-F926B2C8328F}"/>
              </a:ext>
            </a:extLst>
          </p:cNvPr>
          <p:cNvSpPr txBox="1"/>
          <p:nvPr/>
        </p:nvSpPr>
        <p:spPr>
          <a:xfrm>
            <a:off x="1209927" y="3754743"/>
            <a:ext cx="10107002" cy="1015663"/>
          </a:xfrm>
          <a:prstGeom prst="rect">
            <a:avLst/>
          </a:prstGeom>
          <a:noFill/>
        </p:spPr>
        <p:txBody>
          <a:bodyPr wrap="square" rtlCol="0">
            <a:spAutoFit/>
          </a:bodyPr>
          <a:lstStyle/>
          <a:p>
            <a:pPr algn="ctr"/>
            <a:r>
              <a:rPr lang="vi-VN" sz="6000" b="1" dirty="0">
                <a:ln w="28575">
                  <a:solidFill>
                    <a:schemeClr val="bg1"/>
                  </a:solidFill>
                </a:ln>
                <a:solidFill>
                  <a:srgbClr val="FF0000"/>
                </a:solidFill>
                <a:latin typeface="UTM Impact" panose="02040603050506020204" pitchFamily="18" charset="0"/>
              </a:rPr>
              <a:t>SINH HOẠT CHI ĐOÀN THÁNG 8</a:t>
            </a:r>
            <a:endParaRPr lang="en-US" sz="6000" b="1" dirty="0">
              <a:ln w="28575">
                <a:solidFill>
                  <a:schemeClr val="bg1"/>
                </a:solidFill>
              </a:ln>
              <a:solidFill>
                <a:srgbClr val="FF0000"/>
              </a:solidFill>
              <a:latin typeface="UTM Impact" panose="02040603050506020204" pitchFamily="18" charset="0"/>
            </a:endParaRPr>
          </a:p>
        </p:txBody>
      </p:sp>
    </p:spTree>
    <p:extLst>
      <p:ext uri="{BB962C8B-B14F-4D97-AF65-F5344CB8AC3E}">
        <p14:creationId xmlns:p14="http://schemas.microsoft.com/office/powerpoint/2010/main" val="716352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4D523-8FC3-04AF-C50B-9223710F7AEE}"/>
            </a:ext>
          </a:extLst>
        </p:cNvPr>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DBD4942B-1109-EC67-25DB-5CF3E300CB75}"/>
              </a:ext>
            </a:extLst>
          </p:cNvPr>
          <p:cNvSpPr/>
          <p:nvPr/>
        </p:nvSpPr>
        <p:spPr>
          <a:xfrm>
            <a:off x="247299" y="193968"/>
            <a:ext cx="7686210" cy="83082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3"/>
            <a:r>
              <a:rPr lang="vi-VN" dirty="0">
                <a:solidFill>
                  <a:srgbClr val="0070C0"/>
                </a:solidFill>
                <a:latin typeface="UTM Impact" panose="02040603050506020204" pitchFamily="18" charset="0"/>
              </a:rPr>
              <a:t>CUỘC VẬN ĐỘNG </a:t>
            </a:r>
            <a:r>
              <a:rPr lang="vi-VN" dirty="0">
                <a:solidFill>
                  <a:srgbClr val="FF0000"/>
                </a:solidFill>
                <a:latin typeface="UTM Impact" panose="02040603050506020204" pitchFamily="18" charset="0"/>
              </a:rPr>
              <a:t>“NGƯỜI VIỆT NAM - ƯU TIÊN DÙNG HÀNG VIỆT NAM”</a:t>
            </a:r>
            <a:endParaRPr lang="en-US" dirty="0">
              <a:solidFill>
                <a:srgbClr val="FF0000"/>
              </a:solidFill>
              <a:latin typeface="UTM Impact" panose="02040603050506020204" pitchFamily="18" charset="0"/>
            </a:endParaRPr>
          </a:p>
        </p:txBody>
      </p:sp>
      <p:sp>
        <p:nvSpPr>
          <p:cNvPr id="15" name="Freeform 15">
            <a:extLst>
              <a:ext uri="{FF2B5EF4-FFF2-40B4-BE49-F238E27FC236}">
                <a16:creationId xmlns:a16="http://schemas.microsoft.com/office/drawing/2014/main" id="{6B9B9BA8-0A15-AA86-13D8-E1D94D3E499A}"/>
              </a:ext>
            </a:extLst>
          </p:cNvPr>
          <p:cNvSpPr/>
          <p:nvPr/>
        </p:nvSpPr>
        <p:spPr>
          <a:xfrm rot="21346926">
            <a:off x="270610" y="300178"/>
            <a:ext cx="1169019" cy="618405"/>
          </a:xfrm>
          <a:custGeom>
            <a:avLst/>
            <a:gdLst/>
            <a:ahLst/>
            <a:cxnLst/>
            <a:rect l="l" t="t" r="r" b="b"/>
            <a:pathLst>
              <a:path w="2513445" h="1526347">
                <a:moveTo>
                  <a:pt x="0" y="0"/>
                </a:moveTo>
                <a:lnTo>
                  <a:pt x="2513445" y="0"/>
                </a:lnTo>
                <a:lnTo>
                  <a:pt x="2513445" y="1526346"/>
                </a:lnTo>
                <a:lnTo>
                  <a:pt x="0" y="15263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8" name="Picture 7">
            <a:extLst>
              <a:ext uri="{FF2B5EF4-FFF2-40B4-BE49-F238E27FC236}">
                <a16:creationId xmlns:a16="http://schemas.microsoft.com/office/drawing/2014/main" id="{A921EFCA-6CCA-3C5C-E127-B779FD534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7524" y="1570410"/>
            <a:ext cx="3717177" cy="3717177"/>
          </a:xfrm>
          <a:prstGeom prst="rect">
            <a:avLst/>
          </a:prstGeom>
        </p:spPr>
      </p:pic>
      <p:pic>
        <p:nvPicPr>
          <p:cNvPr id="17" name="Picture 16">
            <a:extLst>
              <a:ext uri="{FF2B5EF4-FFF2-40B4-BE49-F238E27FC236}">
                <a16:creationId xmlns:a16="http://schemas.microsoft.com/office/drawing/2014/main" id="{BB1028F0-6565-16F0-48A5-4380FC9D0B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299" y="1570410"/>
            <a:ext cx="3717178" cy="3717178"/>
          </a:xfrm>
          <a:prstGeom prst="rect">
            <a:avLst/>
          </a:prstGeom>
        </p:spPr>
      </p:pic>
      <p:pic>
        <p:nvPicPr>
          <p:cNvPr id="16" name="Picture 15">
            <a:extLst>
              <a:ext uri="{FF2B5EF4-FFF2-40B4-BE49-F238E27FC236}">
                <a16:creationId xmlns:a16="http://schemas.microsoft.com/office/drawing/2014/main" id="{52A72D98-8373-122F-13BF-E37DCDD76F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37411" y="1570411"/>
            <a:ext cx="3717178" cy="3717178"/>
          </a:xfrm>
          <a:prstGeom prst="rect">
            <a:avLst/>
          </a:prstGeom>
        </p:spPr>
      </p:pic>
    </p:spTree>
    <p:extLst>
      <p:ext uri="{BB962C8B-B14F-4D97-AF65-F5344CB8AC3E}">
        <p14:creationId xmlns:p14="http://schemas.microsoft.com/office/powerpoint/2010/main" val="1318076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4D523-8FC3-04AF-C50B-9223710F7AEE}"/>
            </a:ext>
          </a:extLst>
        </p:cNvPr>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DBD4942B-1109-EC67-25DB-5CF3E300CB75}"/>
              </a:ext>
            </a:extLst>
          </p:cNvPr>
          <p:cNvSpPr/>
          <p:nvPr/>
        </p:nvSpPr>
        <p:spPr>
          <a:xfrm>
            <a:off x="247299" y="193968"/>
            <a:ext cx="7686210" cy="83082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3"/>
            <a:r>
              <a:rPr lang="vi-VN" dirty="0">
                <a:solidFill>
                  <a:srgbClr val="0070C0"/>
                </a:solidFill>
                <a:latin typeface="UTM Impact" panose="02040603050506020204" pitchFamily="18" charset="0"/>
              </a:rPr>
              <a:t>CUỘC VẬN ĐỘNG </a:t>
            </a:r>
            <a:r>
              <a:rPr lang="vi-VN" dirty="0">
                <a:solidFill>
                  <a:srgbClr val="FF0000"/>
                </a:solidFill>
                <a:latin typeface="UTM Impact" panose="02040603050506020204" pitchFamily="18" charset="0"/>
              </a:rPr>
              <a:t>“NGƯỜI VIỆT NAM - ƯU TIÊN DÙNG HÀNG VIỆT NAM”</a:t>
            </a:r>
            <a:endParaRPr lang="en-US" dirty="0">
              <a:solidFill>
                <a:srgbClr val="FF0000"/>
              </a:solidFill>
              <a:latin typeface="UTM Impact" panose="02040603050506020204" pitchFamily="18" charset="0"/>
            </a:endParaRPr>
          </a:p>
        </p:txBody>
      </p:sp>
      <p:sp>
        <p:nvSpPr>
          <p:cNvPr id="15" name="Freeform 15">
            <a:extLst>
              <a:ext uri="{FF2B5EF4-FFF2-40B4-BE49-F238E27FC236}">
                <a16:creationId xmlns:a16="http://schemas.microsoft.com/office/drawing/2014/main" id="{6B9B9BA8-0A15-AA86-13D8-E1D94D3E499A}"/>
              </a:ext>
            </a:extLst>
          </p:cNvPr>
          <p:cNvSpPr/>
          <p:nvPr/>
        </p:nvSpPr>
        <p:spPr>
          <a:xfrm rot="21346926">
            <a:off x="270610" y="300178"/>
            <a:ext cx="1169019" cy="618405"/>
          </a:xfrm>
          <a:custGeom>
            <a:avLst/>
            <a:gdLst/>
            <a:ahLst/>
            <a:cxnLst/>
            <a:rect l="l" t="t" r="r" b="b"/>
            <a:pathLst>
              <a:path w="2513445" h="1526347">
                <a:moveTo>
                  <a:pt x="0" y="0"/>
                </a:moveTo>
                <a:lnTo>
                  <a:pt x="2513445" y="0"/>
                </a:lnTo>
                <a:lnTo>
                  <a:pt x="2513445" y="1526346"/>
                </a:lnTo>
                <a:lnTo>
                  <a:pt x="0" y="15263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11" name="Picture 10">
            <a:extLst>
              <a:ext uri="{FF2B5EF4-FFF2-40B4-BE49-F238E27FC236}">
                <a16:creationId xmlns:a16="http://schemas.microsoft.com/office/drawing/2014/main" id="{C7EE34BF-5FEA-2490-4460-1038744CCB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257" y="1570411"/>
            <a:ext cx="3717178" cy="3717178"/>
          </a:xfrm>
          <a:prstGeom prst="rect">
            <a:avLst/>
          </a:prstGeom>
        </p:spPr>
      </p:pic>
      <p:pic>
        <p:nvPicPr>
          <p:cNvPr id="12" name="Picture 11">
            <a:extLst>
              <a:ext uri="{FF2B5EF4-FFF2-40B4-BE49-F238E27FC236}">
                <a16:creationId xmlns:a16="http://schemas.microsoft.com/office/drawing/2014/main" id="{76A51093-9E47-2D2E-4954-D07A0DED45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8565" y="1570411"/>
            <a:ext cx="3717178" cy="3717178"/>
          </a:xfrm>
          <a:prstGeom prst="rect">
            <a:avLst/>
          </a:prstGeom>
        </p:spPr>
      </p:pic>
      <p:pic>
        <p:nvPicPr>
          <p:cNvPr id="18" name="Picture 17">
            <a:extLst>
              <a:ext uri="{FF2B5EF4-FFF2-40B4-BE49-F238E27FC236}">
                <a16:creationId xmlns:a16="http://schemas.microsoft.com/office/drawing/2014/main" id="{7312AF3F-CE75-80C1-C309-6EA999A88C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37411" y="1570411"/>
            <a:ext cx="3717178" cy="3717178"/>
          </a:xfrm>
          <a:prstGeom prst="rect">
            <a:avLst/>
          </a:prstGeom>
        </p:spPr>
      </p:pic>
    </p:spTree>
    <p:extLst>
      <p:ext uri="{BB962C8B-B14F-4D97-AF65-F5344CB8AC3E}">
        <p14:creationId xmlns:p14="http://schemas.microsoft.com/office/powerpoint/2010/main" val="1889298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4D523-8FC3-04AF-C50B-9223710F7AEE}"/>
            </a:ext>
          </a:extLst>
        </p:cNvPr>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DBD4942B-1109-EC67-25DB-5CF3E300CB75}"/>
              </a:ext>
            </a:extLst>
          </p:cNvPr>
          <p:cNvSpPr/>
          <p:nvPr/>
        </p:nvSpPr>
        <p:spPr>
          <a:xfrm>
            <a:off x="247299" y="193968"/>
            <a:ext cx="7686210" cy="83082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3"/>
            <a:r>
              <a:rPr lang="vi-VN" dirty="0">
                <a:solidFill>
                  <a:srgbClr val="0070C0"/>
                </a:solidFill>
                <a:latin typeface="UTM Impact" panose="02040603050506020204" pitchFamily="18" charset="0"/>
              </a:rPr>
              <a:t>CUỘC VẬN ĐỘNG </a:t>
            </a:r>
            <a:r>
              <a:rPr lang="vi-VN" dirty="0">
                <a:solidFill>
                  <a:srgbClr val="FF0000"/>
                </a:solidFill>
                <a:latin typeface="UTM Impact" panose="02040603050506020204" pitchFamily="18" charset="0"/>
              </a:rPr>
              <a:t>“NGƯỜI VIỆT NAM - ƯU TIÊN DÙNG HÀNG VIỆT NAM”</a:t>
            </a:r>
            <a:endParaRPr lang="en-US" dirty="0">
              <a:solidFill>
                <a:srgbClr val="FF0000"/>
              </a:solidFill>
              <a:latin typeface="UTM Impact" panose="02040603050506020204" pitchFamily="18" charset="0"/>
            </a:endParaRPr>
          </a:p>
        </p:txBody>
      </p:sp>
      <p:sp>
        <p:nvSpPr>
          <p:cNvPr id="15" name="Freeform 15">
            <a:extLst>
              <a:ext uri="{FF2B5EF4-FFF2-40B4-BE49-F238E27FC236}">
                <a16:creationId xmlns:a16="http://schemas.microsoft.com/office/drawing/2014/main" id="{6B9B9BA8-0A15-AA86-13D8-E1D94D3E499A}"/>
              </a:ext>
            </a:extLst>
          </p:cNvPr>
          <p:cNvSpPr/>
          <p:nvPr/>
        </p:nvSpPr>
        <p:spPr>
          <a:xfrm rot="21346926">
            <a:off x="270610" y="300178"/>
            <a:ext cx="1169019" cy="618405"/>
          </a:xfrm>
          <a:custGeom>
            <a:avLst/>
            <a:gdLst/>
            <a:ahLst/>
            <a:cxnLst/>
            <a:rect l="l" t="t" r="r" b="b"/>
            <a:pathLst>
              <a:path w="2513445" h="1526347">
                <a:moveTo>
                  <a:pt x="0" y="0"/>
                </a:moveTo>
                <a:lnTo>
                  <a:pt x="2513445" y="0"/>
                </a:lnTo>
                <a:lnTo>
                  <a:pt x="2513445" y="1526346"/>
                </a:lnTo>
                <a:lnTo>
                  <a:pt x="0" y="15263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7" name="Picture 6">
            <a:extLst>
              <a:ext uri="{FF2B5EF4-FFF2-40B4-BE49-F238E27FC236}">
                <a16:creationId xmlns:a16="http://schemas.microsoft.com/office/drawing/2014/main" id="{BED0005B-56C5-00C2-2DC4-E5B0450238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1595" y="1527092"/>
            <a:ext cx="3803816" cy="3803816"/>
          </a:xfrm>
          <a:prstGeom prst="rect">
            <a:avLst/>
          </a:prstGeom>
        </p:spPr>
      </p:pic>
      <p:pic>
        <p:nvPicPr>
          <p:cNvPr id="4" name="Picture 3">
            <a:extLst>
              <a:ext uri="{FF2B5EF4-FFF2-40B4-BE49-F238E27FC236}">
                <a16:creationId xmlns:a16="http://schemas.microsoft.com/office/drawing/2014/main" id="{AB9369AB-1892-DE17-74BC-8E9D97B22B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6589" y="1527092"/>
            <a:ext cx="3803816" cy="3803816"/>
          </a:xfrm>
          <a:prstGeom prst="rect">
            <a:avLst/>
          </a:prstGeom>
        </p:spPr>
      </p:pic>
      <p:pic>
        <p:nvPicPr>
          <p:cNvPr id="10" name="Picture 9">
            <a:extLst>
              <a:ext uri="{FF2B5EF4-FFF2-40B4-BE49-F238E27FC236}">
                <a16:creationId xmlns:a16="http://schemas.microsoft.com/office/drawing/2014/main" id="{6D7CB17A-5A1F-BB0C-C7B0-D97E8BCB64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94092" y="1527092"/>
            <a:ext cx="3803816" cy="3803816"/>
          </a:xfrm>
          <a:prstGeom prst="rect">
            <a:avLst/>
          </a:prstGeom>
        </p:spPr>
      </p:pic>
    </p:spTree>
    <p:extLst>
      <p:ext uri="{BB962C8B-B14F-4D97-AF65-F5344CB8AC3E}">
        <p14:creationId xmlns:p14="http://schemas.microsoft.com/office/powerpoint/2010/main" val="1173896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10F9EC4-D85E-70EA-61AE-785C06A40CAA}"/>
              </a:ext>
            </a:extLst>
          </p:cNvPr>
          <p:cNvSpPr>
            <a:spLocks noGrp="1"/>
          </p:cNvSpPr>
          <p:nvPr>
            <p:ph type="subTitle" idx="1"/>
          </p:nvPr>
        </p:nvSpPr>
        <p:spPr>
          <a:xfrm>
            <a:off x="4157644" y="1681462"/>
            <a:ext cx="3916042" cy="566840"/>
          </a:xfrm>
        </p:spPr>
        <p:txBody>
          <a:bodyPr>
            <a:normAutofit/>
          </a:bodyPr>
          <a:lstStyle/>
          <a:p>
            <a:r>
              <a:rPr lang="vi-VN" sz="1800" dirty="0">
                <a:solidFill>
                  <a:schemeClr val="accent1">
                    <a:lumMod val="75000"/>
                  </a:schemeClr>
                </a:solidFill>
                <a:latin typeface="UTM Impact" panose="02040603050506020204" pitchFamily="18" charset="0"/>
              </a:rPr>
              <a:t>THÀNH ĐOÀN TP. HỒ CHÍ MINH</a:t>
            </a:r>
            <a:endParaRPr lang="en-US" sz="1800" dirty="0">
              <a:solidFill>
                <a:schemeClr val="accent1">
                  <a:lumMod val="75000"/>
                </a:schemeClr>
              </a:solidFill>
              <a:latin typeface="UTM Impact" panose="02040603050506020204" pitchFamily="18" charset="0"/>
            </a:endParaRPr>
          </a:p>
        </p:txBody>
      </p:sp>
      <p:pic>
        <p:nvPicPr>
          <p:cNvPr id="5" name="Picture 4">
            <a:extLst>
              <a:ext uri="{FF2B5EF4-FFF2-40B4-BE49-F238E27FC236}">
                <a16:creationId xmlns:a16="http://schemas.microsoft.com/office/drawing/2014/main" id="{DB042541-935C-615E-E3E0-6CEE296C0B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7191" y="567465"/>
            <a:ext cx="977618" cy="1076530"/>
          </a:xfrm>
          <a:prstGeom prst="rect">
            <a:avLst/>
          </a:prstGeom>
        </p:spPr>
      </p:pic>
      <p:sp>
        <p:nvSpPr>
          <p:cNvPr id="6" name="TextBox 5">
            <a:extLst>
              <a:ext uri="{FF2B5EF4-FFF2-40B4-BE49-F238E27FC236}">
                <a16:creationId xmlns:a16="http://schemas.microsoft.com/office/drawing/2014/main" id="{2EBFA721-D4BC-6A10-5E07-0B56EBCABD69}"/>
              </a:ext>
            </a:extLst>
          </p:cNvPr>
          <p:cNvSpPr txBox="1"/>
          <p:nvPr/>
        </p:nvSpPr>
        <p:spPr>
          <a:xfrm>
            <a:off x="4984958" y="2734937"/>
            <a:ext cx="2222083" cy="830997"/>
          </a:xfrm>
          <a:prstGeom prst="rect">
            <a:avLst/>
          </a:prstGeom>
          <a:noFill/>
        </p:spPr>
        <p:txBody>
          <a:bodyPr wrap="none" rtlCol="0">
            <a:spAutoFit/>
          </a:bodyPr>
          <a:lstStyle/>
          <a:p>
            <a:r>
              <a:rPr lang="vi-VN" sz="4800" b="1" dirty="0">
                <a:ln w="12700">
                  <a:solidFill>
                    <a:schemeClr val="bg1"/>
                  </a:solidFill>
                </a:ln>
                <a:solidFill>
                  <a:schemeClr val="accent6">
                    <a:lumMod val="75000"/>
                  </a:schemeClr>
                </a:solidFill>
                <a:latin typeface="UTM HelvetIns" panose="02040603050506020204" pitchFamily="18" charset="0"/>
              </a:rPr>
              <a:t>TÀI LIỆU</a:t>
            </a:r>
          </a:p>
        </p:txBody>
      </p:sp>
      <p:sp>
        <p:nvSpPr>
          <p:cNvPr id="7" name="TextBox 6">
            <a:extLst>
              <a:ext uri="{FF2B5EF4-FFF2-40B4-BE49-F238E27FC236}">
                <a16:creationId xmlns:a16="http://schemas.microsoft.com/office/drawing/2014/main" id="{ECEAA32B-4E62-C866-E93F-F926B2C8328F}"/>
              </a:ext>
            </a:extLst>
          </p:cNvPr>
          <p:cNvSpPr txBox="1"/>
          <p:nvPr/>
        </p:nvSpPr>
        <p:spPr>
          <a:xfrm>
            <a:off x="1209927" y="3754743"/>
            <a:ext cx="10333144" cy="923330"/>
          </a:xfrm>
          <a:prstGeom prst="rect">
            <a:avLst/>
          </a:prstGeom>
          <a:noFill/>
        </p:spPr>
        <p:txBody>
          <a:bodyPr wrap="square" rtlCol="0">
            <a:spAutoFit/>
          </a:bodyPr>
          <a:lstStyle/>
          <a:p>
            <a:pPr algn="ctr"/>
            <a:r>
              <a:rPr lang="vi-VN" sz="5400" b="1" dirty="0">
                <a:ln w="28575">
                  <a:solidFill>
                    <a:schemeClr val="bg1"/>
                  </a:solidFill>
                </a:ln>
                <a:solidFill>
                  <a:srgbClr val="FF0000"/>
                </a:solidFill>
                <a:latin typeface="UTM Impact" panose="02040603050506020204" pitchFamily="18" charset="0"/>
              </a:rPr>
              <a:t>SINH HOẠT CHI ĐOÀN THÁNG 8</a:t>
            </a:r>
            <a:endParaRPr lang="en-US" sz="5400" b="1" dirty="0">
              <a:ln w="28575">
                <a:solidFill>
                  <a:schemeClr val="bg1"/>
                </a:solidFill>
              </a:ln>
              <a:solidFill>
                <a:srgbClr val="FF0000"/>
              </a:solidFill>
              <a:latin typeface="UTM Impact" panose="02040603050506020204" pitchFamily="18" charset="0"/>
            </a:endParaRPr>
          </a:p>
        </p:txBody>
      </p:sp>
    </p:spTree>
    <p:extLst>
      <p:ext uri="{BB962C8B-B14F-4D97-AF65-F5344CB8AC3E}">
        <p14:creationId xmlns:p14="http://schemas.microsoft.com/office/powerpoint/2010/main" val="3004999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CB652-1456-7E90-CD93-2D42D1D12738}"/>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87D7CEE-659F-C617-B8F7-216C2E5163AF}"/>
              </a:ext>
            </a:extLst>
          </p:cNvPr>
          <p:cNvSpPr txBox="1"/>
          <p:nvPr/>
        </p:nvSpPr>
        <p:spPr>
          <a:xfrm>
            <a:off x="1104223" y="640050"/>
            <a:ext cx="9905276" cy="830997"/>
          </a:xfrm>
          <a:prstGeom prst="rect">
            <a:avLst/>
          </a:prstGeom>
          <a:noFill/>
        </p:spPr>
        <p:txBody>
          <a:bodyPr wrap="none" rtlCol="0">
            <a:prstTxWarp prst="textPlain">
              <a:avLst/>
            </a:prstTxWarp>
            <a:spAutoFit/>
          </a:bodyPr>
          <a:lstStyle/>
          <a:p>
            <a:r>
              <a:rPr lang="vi-VN" sz="4800" b="1" dirty="0">
                <a:solidFill>
                  <a:schemeClr val="accent5">
                    <a:lumMod val="50000"/>
                  </a:schemeClr>
                </a:solidFill>
                <a:latin typeface="UTM HelvetIns" panose="02040603050506020204" pitchFamily="18" charset="0"/>
              </a:rPr>
              <a:t>NHỮNG NGÀY KỶ NIỆM TRONG THÁNG 8</a:t>
            </a:r>
          </a:p>
        </p:txBody>
      </p:sp>
      <p:sp>
        <p:nvSpPr>
          <p:cNvPr id="8" name="Rectangle: Rounded Corners 7">
            <a:extLst>
              <a:ext uri="{FF2B5EF4-FFF2-40B4-BE49-F238E27FC236}">
                <a16:creationId xmlns:a16="http://schemas.microsoft.com/office/drawing/2014/main" id="{C1742740-1EE3-9CFB-1CC2-5E0AF36271FD}"/>
              </a:ext>
            </a:extLst>
          </p:cNvPr>
          <p:cNvSpPr/>
          <p:nvPr/>
        </p:nvSpPr>
        <p:spPr>
          <a:xfrm>
            <a:off x="446314" y="2452733"/>
            <a:ext cx="11299372" cy="2277887"/>
          </a:xfrm>
          <a:prstGeom prst="roundRect">
            <a:avLst/>
          </a:prstGeom>
          <a:solidFill>
            <a:schemeClr val="bg1"/>
          </a:soli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Wingdings" panose="05000000000000000000" pitchFamily="2" charset="2"/>
              <a:buChar char="v"/>
            </a:pPr>
            <a:r>
              <a:rPr lang="vi-VN" sz="2400" spc="-100" dirty="0">
                <a:solidFill>
                  <a:srgbClr val="FF0000"/>
                </a:solidFill>
                <a:latin typeface="UTM HelvetIns" panose="02040603050506020204" pitchFamily="18" charset="0"/>
              </a:rPr>
              <a:t>Ngày 01/8/1930: </a:t>
            </a:r>
            <a:r>
              <a:rPr lang="en-US" sz="2400" spc="-100" dirty="0">
                <a:solidFill>
                  <a:srgbClr val="FF0000"/>
                </a:solidFill>
                <a:latin typeface="UTM HelvetIns" panose="02040603050506020204" pitchFamily="18" charset="0"/>
              </a:rPr>
              <a:t> </a:t>
            </a:r>
            <a:r>
              <a:rPr lang="vi-VN" sz="2400" spc="-100" dirty="0">
                <a:solidFill>
                  <a:srgbClr val="0070C0"/>
                </a:solidFill>
                <a:latin typeface="UTM HelvetIns" panose="02040603050506020204" pitchFamily="18" charset="0"/>
              </a:rPr>
              <a:t>Kỷ niệm 94 năm Ngày truyền thống ngành Tuyên giáo của Đảng </a:t>
            </a:r>
          </a:p>
          <a:p>
            <a:pPr marL="342900" indent="-342900" algn="just">
              <a:buFont typeface="Wingdings" panose="05000000000000000000" pitchFamily="2" charset="2"/>
              <a:buChar char="v"/>
            </a:pPr>
            <a:r>
              <a:rPr lang="vi-VN" sz="2400" spc="-100" dirty="0">
                <a:solidFill>
                  <a:srgbClr val="FF0000"/>
                </a:solidFill>
                <a:latin typeface="UTM HelvetIns" panose="02040603050506020204" pitchFamily="18" charset="0"/>
              </a:rPr>
              <a:t>Ngày 12/8/1999: </a:t>
            </a:r>
            <a:r>
              <a:rPr lang="vi-VN" sz="2400" spc="-100" dirty="0">
                <a:solidFill>
                  <a:srgbClr val="0070C0"/>
                </a:solidFill>
                <a:latin typeface="UTM HelvetIns" panose="02040603050506020204" pitchFamily="18" charset="0"/>
              </a:rPr>
              <a:t>Ngày Quốc tế Thanh Thiếu niên</a:t>
            </a:r>
          </a:p>
          <a:p>
            <a:pPr marL="342900" indent="-342900" algn="just">
              <a:buFont typeface="Wingdings" panose="05000000000000000000" pitchFamily="2" charset="2"/>
              <a:buChar char="v"/>
            </a:pPr>
            <a:r>
              <a:rPr lang="vi-VN" sz="2400" dirty="0">
                <a:solidFill>
                  <a:srgbClr val="FF0000"/>
                </a:solidFill>
                <a:latin typeface="UTM HelvetIns" panose="02040603050506020204" pitchFamily="18" charset="0"/>
              </a:rPr>
              <a:t>Ngày 19/8/1945: </a:t>
            </a:r>
            <a:r>
              <a:rPr lang="en-US" sz="2400" dirty="0" err="1">
                <a:solidFill>
                  <a:srgbClr val="0070C0"/>
                </a:solidFill>
                <a:latin typeface="UTM HelvetIns" panose="02040603050506020204" pitchFamily="18" charset="0"/>
              </a:rPr>
              <a:t>Kỷ</a:t>
            </a:r>
            <a:r>
              <a:rPr lang="en-US" sz="2400" dirty="0">
                <a:solidFill>
                  <a:srgbClr val="0070C0"/>
                </a:solidFill>
                <a:latin typeface="UTM HelvetIns" panose="02040603050506020204" pitchFamily="18" charset="0"/>
              </a:rPr>
              <a:t> </a:t>
            </a:r>
            <a:r>
              <a:rPr lang="en-US" sz="2400" dirty="0" err="1">
                <a:solidFill>
                  <a:srgbClr val="0070C0"/>
                </a:solidFill>
                <a:latin typeface="UTM HelvetIns" panose="02040603050506020204" pitchFamily="18" charset="0"/>
              </a:rPr>
              <a:t>niệm</a:t>
            </a:r>
            <a:r>
              <a:rPr lang="en-US" sz="2400" dirty="0">
                <a:solidFill>
                  <a:srgbClr val="0070C0"/>
                </a:solidFill>
                <a:latin typeface="UTM HelvetIns" panose="02040603050506020204" pitchFamily="18" charset="0"/>
              </a:rPr>
              <a:t> </a:t>
            </a:r>
            <a:r>
              <a:rPr lang="vi-VN" sz="2400" dirty="0">
                <a:solidFill>
                  <a:srgbClr val="0070C0"/>
                </a:solidFill>
                <a:latin typeface="UTM HelvetIns" panose="02040603050506020204" pitchFamily="18" charset="0"/>
              </a:rPr>
              <a:t>79 năm Ngày Cách mạng tháng Tám thành công</a:t>
            </a:r>
          </a:p>
          <a:p>
            <a:pPr marL="342900" indent="-342900" algn="just">
              <a:buFont typeface="Wingdings" panose="05000000000000000000" pitchFamily="2" charset="2"/>
              <a:buChar char="v"/>
            </a:pPr>
            <a:r>
              <a:rPr lang="vi-VN" sz="2400" dirty="0">
                <a:solidFill>
                  <a:srgbClr val="FF0000"/>
                </a:solidFill>
                <a:latin typeface="UTM HelvetIns" panose="02040603050506020204" pitchFamily="18" charset="0"/>
              </a:rPr>
              <a:t>Ngày 19/8/1945: </a:t>
            </a:r>
            <a:r>
              <a:rPr lang="vi-VN" sz="2400" dirty="0">
                <a:solidFill>
                  <a:srgbClr val="0070C0"/>
                </a:solidFill>
                <a:latin typeface="UTM HelvetIns" panose="02040603050506020204" pitchFamily="18" charset="0"/>
              </a:rPr>
              <a:t>Ngày Truyền thống Công an Nhân dân Việt Nam</a:t>
            </a:r>
          </a:p>
          <a:p>
            <a:pPr marL="342900" indent="-342900" algn="just">
              <a:buFont typeface="Wingdings" panose="05000000000000000000" pitchFamily="2" charset="2"/>
              <a:buChar char="v"/>
            </a:pPr>
            <a:r>
              <a:rPr lang="vi-VN" sz="2400" dirty="0">
                <a:solidFill>
                  <a:srgbClr val="FF0000"/>
                </a:solidFill>
                <a:latin typeface="UTM HelvetIns" panose="02040603050506020204" pitchFamily="18" charset="0"/>
              </a:rPr>
              <a:t>Ngày 20/8/1988: </a:t>
            </a:r>
            <a:r>
              <a:rPr lang="en-US" sz="2400" dirty="0" err="1">
                <a:solidFill>
                  <a:srgbClr val="0070C0"/>
                </a:solidFill>
                <a:latin typeface="UTM HelvetIns" panose="02040603050506020204" pitchFamily="18" charset="0"/>
              </a:rPr>
              <a:t>Kỷ</a:t>
            </a:r>
            <a:r>
              <a:rPr lang="en-US" sz="2400" dirty="0">
                <a:solidFill>
                  <a:srgbClr val="0070C0"/>
                </a:solidFill>
                <a:latin typeface="UTM HelvetIns" panose="02040603050506020204" pitchFamily="18" charset="0"/>
              </a:rPr>
              <a:t> </a:t>
            </a:r>
            <a:r>
              <a:rPr lang="en-US" sz="2400" dirty="0" err="1">
                <a:solidFill>
                  <a:srgbClr val="0070C0"/>
                </a:solidFill>
                <a:latin typeface="UTM HelvetIns" panose="02040603050506020204" pitchFamily="18" charset="0"/>
              </a:rPr>
              <a:t>niệm</a:t>
            </a:r>
            <a:r>
              <a:rPr lang="en-US" sz="2400" dirty="0">
                <a:solidFill>
                  <a:srgbClr val="0070C0"/>
                </a:solidFill>
                <a:latin typeface="UTM HelvetIns" panose="02040603050506020204" pitchFamily="18" charset="0"/>
              </a:rPr>
              <a:t> </a:t>
            </a:r>
            <a:r>
              <a:rPr lang="vi-VN" sz="2400" dirty="0">
                <a:solidFill>
                  <a:srgbClr val="0070C0"/>
                </a:solidFill>
                <a:latin typeface="UTM HelvetIns" panose="02040603050506020204" pitchFamily="18" charset="0"/>
              </a:rPr>
              <a:t>Ngày sinh của Chủ tịch Tôn Đức Thắng</a:t>
            </a:r>
          </a:p>
          <a:p>
            <a:pPr marL="342900" indent="-342900" algn="just">
              <a:buFont typeface="Wingdings" panose="05000000000000000000" pitchFamily="2" charset="2"/>
              <a:buChar char="v"/>
            </a:pPr>
            <a:r>
              <a:rPr lang="vi-VN" sz="2400" dirty="0">
                <a:solidFill>
                  <a:srgbClr val="FF0000"/>
                </a:solidFill>
                <a:latin typeface="UTM HelvetIns" panose="02040603050506020204" pitchFamily="18" charset="0"/>
              </a:rPr>
              <a:t>Ngày 25/8/1911</a:t>
            </a:r>
            <a:r>
              <a:rPr lang="vi-VN" sz="2400" dirty="0">
                <a:solidFill>
                  <a:srgbClr val="0070C0"/>
                </a:solidFill>
                <a:latin typeface="UTM HelvetIns" panose="02040603050506020204" pitchFamily="18" charset="0"/>
              </a:rPr>
              <a:t>: Kỷ niệm Ngày sinh Đại tướng Võ Nguyên Giáp</a:t>
            </a:r>
          </a:p>
        </p:txBody>
      </p:sp>
    </p:spTree>
    <p:extLst>
      <p:ext uri="{BB962C8B-B14F-4D97-AF65-F5344CB8AC3E}">
        <p14:creationId xmlns:p14="http://schemas.microsoft.com/office/powerpoint/2010/main" val="3548791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4D8A6-A518-5244-6A16-AA893D1CCBB6}"/>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0061C9E5-997C-3BAD-5AAD-4F40FB713D2B}"/>
              </a:ext>
            </a:extLst>
          </p:cNvPr>
          <p:cNvGrpSpPr/>
          <p:nvPr/>
        </p:nvGrpSpPr>
        <p:grpSpPr>
          <a:xfrm>
            <a:off x="496491" y="107824"/>
            <a:ext cx="9299262" cy="830826"/>
            <a:chOff x="1465007" y="398205"/>
            <a:chExt cx="7973961" cy="830826"/>
          </a:xfrm>
        </p:grpSpPr>
        <p:sp>
          <p:nvSpPr>
            <p:cNvPr id="3" name="Rectangle: Rounded Corners 2">
              <a:extLst>
                <a:ext uri="{FF2B5EF4-FFF2-40B4-BE49-F238E27FC236}">
                  <a16:creationId xmlns:a16="http://schemas.microsoft.com/office/drawing/2014/main" id="{CA3F4378-DA4D-DE7E-7AC4-43718A40D1F7}"/>
                </a:ext>
              </a:extLst>
            </p:cNvPr>
            <p:cNvSpPr/>
            <p:nvPr/>
          </p:nvSpPr>
          <p:spPr>
            <a:xfrm>
              <a:off x="1465007" y="398205"/>
              <a:ext cx="7973961" cy="83082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vi-VN" dirty="0">
                  <a:solidFill>
                    <a:srgbClr val="0070C0"/>
                  </a:solidFill>
                  <a:latin typeface="UTM Impact" panose="02040603050506020204" pitchFamily="18" charset="0"/>
                </a:rPr>
                <a:t>Góc Lịch sử: </a:t>
              </a:r>
              <a:r>
                <a:rPr lang="vi-VN" dirty="0">
                  <a:solidFill>
                    <a:srgbClr val="FF0000"/>
                  </a:solidFill>
                  <a:latin typeface="UTM Impact" panose="02040603050506020204" pitchFamily="18" charset="0"/>
                </a:rPr>
                <a:t>Cách mạng tháng Tám năm 1945 “Thời cơ và những quyết định lịch sử”</a:t>
              </a:r>
              <a:endParaRPr lang="en-US" i="1" dirty="0">
                <a:solidFill>
                  <a:srgbClr val="FF0000"/>
                </a:solidFill>
                <a:latin typeface="UTM Impact" panose="02040603050506020204" pitchFamily="18" charset="0"/>
              </a:endParaRPr>
            </a:p>
          </p:txBody>
        </p:sp>
        <p:sp>
          <p:nvSpPr>
            <p:cNvPr id="7" name="Freeform 15">
              <a:extLst>
                <a:ext uri="{FF2B5EF4-FFF2-40B4-BE49-F238E27FC236}">
                  <a16:creationId xmlns:a16="http://schemas.microsoft.com/office/drawing/2014/main" id="{0187733C-21D3-18AA-3067-B7C629A5B01A}"/>
                </a:ext>
              </a:extLst>
            </p:cNvPr>
            <p:cNvSpPr/>
            <p:nvPr/>
          </p:nvSpPr>
          <p:spPr>
            <a:xfrm rot="21346926">
              <a:off x="1486303" y="504415"/>
              <a:ext cx="1068069" cy="618405"/>
            </a:xfrm>
            <a:custGeom>
              <a:avLst/>
              <a:gdLst/>
              <a:ahLst/>
              <a:cxnLst/>
              <a:rect l="l" t="t" r="r" b="b"/>
              <a:pathLst>
                <a:path w="2513445" h="1526347">
                  <a:moveTo>
                    <a:pt x="0" y="0"/>
                  </a:moveTo>
                  <a:lnTo>
                    <a:pt x="2513445" y="0"/>
                  </a:lnTo>
                  <a:lnTo>
                    <a:pt x="2513445" y="1526346"/>
                  </a:lnTo>
                  <a:lnTo>
                    <a:pt x="0" y="15263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5" name="Group 4">
            <a:extLst>
              <a:ext uri="{FF2B5EF4-FFF2-40B4-BE49-F238E27FC236}">
                <a16:creationId xmlns:a16="http://schemas.microsoft.com/office/drawing/2014/main" id="{194E3CF1-282C-F616-B715-DACD64CB5498}"/>
              </a:ext>
            </a:extLst>
          </p:cNvPr>
          <p:cNvGrpSpPr/>
          <p:nvPr/>
        </p:nvGrpSpPr>
        <p:grpSpPr>
          <a:xfrm>
            <a:off x="496491" y="1024793"/>
            <a:ext cx="11199018" cy="3459658"/>
            <a:chOff x="247301" y="1186841"/>
            <a:chExt cx="11199018" cy="3007770"/>
          </a:xfrm>
        </p:grpSpPr>
        <p:sp>
          <p:nvSpPr>
            <p:cNvPr id="2" name="Rectangle: Rounded Corners 1">
              <a:extLst>
                <a:ext uri="{FF2B5EF4-FFF2-40B4-BE49-F238E27FC236}">
                  <a16:creationId xmlns:a16="http://schemas.microsoft.com/office/drawing/2014/main" id="{30BA9C63-B047-0A00-D4EA-CD895E64588E}"/>
                </a:ext>
              </a:extLst>
            </p:cNvPr>
            <p:cNvSpPr/>
            <p:nvPr/>
          </p:nvSpPr>
          <p:spPr>
            <a:xfrm>
              <a:off x="247301" y="1186841"/>
              <a:ext cx="11199018" cy="3007770"/>
            </a:xfrm>
            <a:prstGeom prst="roundRect">
              <a:avLst>
                <a:gd name="adj" fmla="val 4876"/>
              </a:avLst>
            </a:prstGeom>
            <a:solidFill>
              <a:schemeClr val="bg1"/>
            </a:solid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dirty="0">
                  <a:solidFill>
                    <a:srgbClr val="FF0000"/>
                  </a:solidFill>
                  <a:latin typeface="UTM Impact" panose="02040603050506020204" pitchFamily="18" charset="0"/>
                </a:rPr>
                <a:t> </a:t>
              </a:r>
              <a:endParaRPr lang="en-US" dirty="0">
                <a:solidFill>
                  <a:srgbClr val="FF0000"/>
                </a:solidFill>
                <a:latin typeface="UTM Impact" panose="02040603050506020204" pitchFamily="18" charset="0"/>
              </a:endParaRPr>
            </a:p>
          </p:txBody>
        </p:sp>
        <p:sp>
          <p:nvSpPr>
            <p:cNvPr id="15" name="TextBox 14">
              <a:extLst>
                <a:ext uri="{FF2B5EF4-FFF2-40B4-BE49-F238E27FC236}">
                  <a16:creationId xmlns:a16="http://schemas.microsoft.com/office/drawing/2014/main" id="{F2BF9953-BE0A-5894-6D9B-98E7DCE3F3D3}"/>
                </a:ext>
              </a:extLst>
            </p:cNvPr>
            <p:cNvSpPr txBox="1"/>
            <p:nvPr/>
          </p:nvSpPr>
          <p:spPr>
            <a:xfrm>
              <a:off x="303285" y="1280441"/>
              <a:ext cx="11087050" cy="2756032"/>
            </a:xfrm>
            <a:prstGeom prst="rect">
              <a:avLst/>
            </a:prstGeom>
            <a:noFill/>
          </p:spPr>
          <p:txBody>
            <a:bodyPr wrap="square">
              <a:spAutoFit/>
            </a:bodyPr>
            <a:lstStyle/>
            <a:p>
              <a:pPr indent="447675" algn="just"/>
              <a:r>
                <a:rPr lang="vi-VN" sz="2000" b="0" i="0" dirty="0">
                  <a:solidFill>
                    <a:srgbClr val="CE7334"/>
                  </a:solidFill>
                  <a:effectLst/>
                  <a:highlight>
                    <a:srgbClr val="FFFFFF"/>
                  </a:highlight>
                  <a:latin typeface="+mj-lt"/>
                </a:rPr>
                <a:t>Ngay từ khi mới ra đời, Đảng ta đã biết chăm lo xây dựng lực lượng cách mạng, làm cho lực lượng cách mạng đủ mạnh, thu hút được đông đảo Nhân dân tham gia; từ đó làm thay đổi so sánh lực lượng giữa ta và địch, tạo ra những thời cơ chín muồi để đưa Cách mạng đến thành công. Bàn về thành công của </a:t>
              </a:r>
              <a:br>
                <a:rPr lang="vi-VN" sz="2000" b="0" i="0" dirty="0">
                  <a:solidFill>
                    <a:srgbClr val="CE7334"/>
                  </a:solidFill>
                  <a:effectLst/>
                  <a:highlight>
                    <a:srgbClr val="FFFFFF"/>
                  </a:highlight>
                  <a:latin typeface="+mj-lt"/>
                </a:rPr>
              </a:br>
              <a:r>
                <a:rPr lang="vi-VN" sz="2000" b="0" i="0" dirty="0">
                  <a:solidFill>
                    <a:srgbClr val="CE7334"/>
                  </a:solidFill>
                  <a:effectLst/>
                  <a:highlight>
                    <a:srgbClr val="FFFFFF"/>
                  </a:highlight>
                  <a:latin typeface="+mj-lt"/>
                </a:rPr>
                <a:t>Cách mạng Tháng Tám năm 1945, không thể không nhắc đến bài học về vấn đề nắm bắt thời cơ, đề ra những quyết sách chính xác và kịp thời của Đảng và Chủ tịch Hồ Chí Minh.</a:t>
              </a:r>
            </a:p>
            <a:p>
              <a:pPr indent="447675" algn="just"/>
              <a:r>
                <a:rPr lang="vi-VN" sz="2000" b="0" i="0" dirty="0">
                  <a:solidFill>
                    <a:srgbClr val="CE7334"/>
                  </a:solidFill>
                  <a:effectLst/>
                  <a:highlight>
                    <a:srgbClr val="FFFFFF"/>
                  </a:highlight>
                  <a:latin typeface="+mj-lt"/>
                </a:rPr>
                <a:t>Thời điểm đó, tình hình chính trị vô cùng phức tạp, phát xít Nhật đảo chính hất cẳng Pháp (09/3/1945). Việc nắm bắt thời cơ được thể hiện ngay khi Đảng đưa ra những dự báo về tình thế cách mạng để dân tộc Việt Nam vùng lên giành chính quyền về tay Nhân dân. Ngay trong đêm đó, Hội nghị </a:t>
              </a:r>
              <a:br>
                <a:rPr lang="vi-VN" sz="2000" b="0" i="0" dirty="0">
                  <a:solidFill>
                    <a:srgbClr val="CE7334"/>
                  </a:solidFill>
                  <a:effectLst/>
                  <a:highlight>
                    <a:srgbClr val="FFFFFF"/>
                  </a:highlight>
                  <a:latin typeface="+mj-lt"/>
                </a:rPr>
              </a:br>
              <a:r>
                <a:rPr lang="vi-VN" sz="2000" b="0" i="0" dirty="0">
                  <a:solidFill>
                    <a:srgbClr val="CE7334"/>
                  </a:solidFill>
                  <a:effectLst/>
                  <a:highlight>
                    <a:srgbClr val="FFFFFF"/>
                  </a:highlight>
                  <a:latin typeface="+mj-lt"/>
                </a:rPr>
                <a:t>Ban Thường vụ Trung ương mở rộng quyết định phát động một cao trào cách mạng làm tiền đề cho </a:t>
              </a:r>
              <a:br>
                <a:rPr lang="vi-VN" sz="2000" b="0" i="0" dirty="0">
                  <a:solidFill>
                    <a:srgbClr val="CE7334"/>
                  </a:solidFill>
                  <a:effectLst/>
                  <a:highlight>
                    <a:srgbClr val="FFFFFF"/>
                  </a:highlight>
                  <a:latin typeface="+mj-lt"/>
                </a:rPr>
              </a:br>
              <a:r>
                <a:rPr lang="vi-VN" sz="2000" b="0" i="0" dirty="0">
                  <a:solidFill>
                    <a:srgbClr val="CE7334"/>
                  </a:solidFill>
                  <a:effectLst/>
                  <a:highlight>
                    <a:srgbClr val="FFFFFF"/>
                  </a:highlight>
                  <a:latin typeface="+mj-lt"/>
                </a:rPr>
                <a:t>Tổng khởi nghĩa. </a:t>
              </a:r>
            </a:p>
          </p:txBody>
        </p:sp>
      </p:grpSp>
      <p:grpSp>
        <p:nvGrpSpPr>
          <p:cNvPr id="22" name="Group 21">
            <a:extLst>
              <a:ext uri="{FF2B5EF4-FFF2-40B4-BE49-F238E27FC236}">
                <a16:creationId xmlns:a16="http://schemas.microsoft.com/office/drawing/2014/main" id="{FE71B76B-21A9-7AC9-FC66-D79F00C62A5B}"/>
              </a:ext>
            </a:extLst>
          </p:cNvPr>
          <p:cNvGrpSpPr/>
          <p:nvPr/>
        </p:nvGrpSpPr>
        <p:grpSpPr>
          <a:xfrm>
            <a:off x="-1244709" y="1449607"/>
            <a:ext cx="15126511" cy="7922820"/>
            <a:chOff x="-1254869" y="1662967"/>
            <a:chExt cx="15126511" cy="7922820"/>
          </a:xfrm>
        </p:grpSpPr>
        <p:pic>
          <p:nvPicPr>
            <p:cNvPr id="13" name="Picture 12">
              <a:extLst>
                <a:ext uri="{FF2B5EF4-FFF2-40B4-BE49-F238E27FC236}">
                  <a16:creationId xmlns:a16="http://schemas.microsoft.com/office/drawing/2014/main" id="{8D1F5559-3BAD-DEAF-CF5B-3DBD1E9388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4869" y="1662967"/>
              <a:ext cx="15126511" cy="7922820"/>
            </a:xfrm>
            <a:prstGeom prst="rect">
              <a:avLst/>
            </a:prstGeom>
          </p:spPr>
        </p:pic>
        <p:grpSp>
          <p:nvGrpSpPr>
            <p:cNvPr id="21" name="Group 20">
              <a:extLst>
                <a:ext uri="{FF2B5EF4-FFF2-40B4-BE49-F238E27FC236}">
                  <a16:creationId xmlns:a16="http://schemas.microsoft.com/office/drawing/2014/main" id="{04C5B37F-C6C9-480D-EAC7-B6AE98337D48}"/>
                </a:ext>
              </a:extLst>
            </p:cNvPr>
            <p:cNvGrpSpPr/>
            <p:nvPr/>
          </p:nvGrpSpPr>
          <p:grpSpPr>
            <a:xfrm>
              <a:off x="51716" y="5026869"/>
              <a:ext cx="12080922" cy="859374"/>
              <a:chOff x="51716" y="5026869"/>
              <a:chExt cx="12080922" cy="859374"/>
            </a:xfrm>
          </p:grpSpPr>
          <p:pic>
            <p:nvPicPr>
              <p:cNvPr id="6" name="Picture 5">
                <a:extLst>
                  <a:ext uri="{FF2B5EF4-FFF2-40B4-BE49-F238E27FC236}">
                    <a16:creationId xmlns:a16="http://schemas.microsoft.com/office/drawing/2014/main" id="{E171602B-EC4B-1A61-B24B-CD842998B8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16" y="5026870"/>
                <a:ext cx="1922899" cy="851959"/>
              </a:xfrm>
              <a:prstGeom prst="rect">
                <a:avLst/>
              </a:prstGeom>
            </p:spPr>
          </p:pic>
          <p:pic>
            <p:nvPicPr>
              <p:cNvPr id="10" name="Picture 9">
                <a:extLst>
                  <a:ext uri="{FF2B5EF4-FFF2-40B4-BE49-F238E27FC236}">
                    <a16:creationId xmlns:a16="http://schemas.microsoft.com/office/drawing/2014/main" id="{10B4F75A-5506-26E1-997B-FC29C077A1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86380" y="5026870"/>
                <a:ext cx="1922899" cy="851959"/>
              </a:xfrm>
              <a:prstGeom prst="rect">
                <a:avLst/>
              </a:prstGeom>
            </p:spPr>
          </p:pic>
          <p:pic>
            <p:nvPicPr>
              <p:cNvPr id="12" name="Picture 11">
                <a:extLst>
                  <a:ext uri="{FF2B5EF4-FFF2-40B4-BE49-F238E27FC236}">
                    <a16:creationId xmlns:a16="http://schemas.microsoft.com/office/drawing/2014/main" id="{D2E4A869-1509-C19D-1EBA-E18225BB0AD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21044" y="5026869"/>
                <a:ext cx="1922899" cy="851960"/>
              </a:xfrm>
              <a:prstGeom prst="rect">
                <a:avLst/>
              </a:prstGeom>
            </p:spPr>
          </p:pic>
          <p:pic>
            <p:nvPicPr>
              <p:cNvPr id="16" name="Picture 15">
                <a:extLst>
                  <a:ext uri="{FF2B5EF4-FFF2-40B4-BE49-F238E27FC236}">
                    <a16:creationId xmlns:a16="http://schemas.microsoft.com/office/drawing/2014/main" id="{3A53ECA4-CFAB-08DC-7C8E-8E7014932AE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48059" y="5026869"/>
                <a:ext cx="1922899" cy="851960"/>
              </a:xfrm>
              <a:prstGeom prst="rect">
                <a:avLst/>
              </a:prstGeom>
            </p:spPr>
          </p:pic>
          <p:pic>
            <p:nvPicPr>
              <p:cNvPr id="18" name="Picture 17">
                <a:extLst>
                  <a:ext uri="{FF2B5EF4-FFF2-40B4-BE49-F238E27FC236}">
                    <a16:creationId xmlns:a16="http://schemas.microsoft.com/office/drawing/2014/main" id="{BB144055-695B-E026-3F3E-7358AAE5109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75074" y="5034283"/>
                <a:ext cx="1922899" cy="851960"/>
              </a:xfrm>
              <a:prstGeom prst="rect">
                <a:avLst/>
              </a:prstGeom>
            </p:spPr>
          </p:pic>
          <p:pic>
            <p:nvPicPr>
              <p:cNvPr id="20" name="Picture 19">
                <a:extLst>
                  <a:ext uri="{FF2B5EF4-FFF2-40B4-BE49-F238E27FC236}">
                    <a16:creationId xmlns:a16="http://schemas.microsoft.com/office/drawing/2014/main" id="{B8B99813-399A-9AAB-D3D2-8C79907C444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209738" y="5034283"/>
                <a:ext cx="1922900" cy="851960"/>
              </a:xfrm>
              <a:prstGeom prst="rect">
                <a:avLst/>
              </a:prstGeom>
            </p:spPr>
          </p:pic>
        </p:grpSp>
      </p:grpSp>
    </p:spTree>
    <p:extLst>
      <p:ext uri="{BB962C8B-B14F-4D97-AF65-F5344CB8AC3E}">
        <p14:creationId xmlns:p14="http://schemas.microsoft.com/office/powerpoint/2010/main" val="1081946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4D8A6-A518-5244-6A16-AA893D1CCBB6}"/>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0061C9E5-997C-3BAD-5AAD-4F40FB713D2B}"/>
              </a:ext>
            </a:extLst>
          </p:cNvPr>
          <p:cNvGrpSpPr/>
          <p:nvPr/>
        </p:nvGrpSpPr>
        <p:grpSpPr>
          <a:xfrm>
            <a:off x="496491" y="107824"/>
            <a:ext cx="9299262" cy="830826"/>
            <a:chOff x="1465007" y="398205"/>
            <a:chExt cx="7973961" cy="830826"/>
          </a:xfrm>
        </p:grpSpPr>
        <p:sp>
          <p:nvSpPr>
            <p:cNvPr id="3" name="Rectangle: Rounded Corners 2">
              <a:extLst>
                <a:ext uri="{FF2B5EF4-FFF2-40B4-BE49-F238E27FC236}">
                  <a16:creationId xmlns:a16="http://schemas.microsoft.com/office/drawing/2014/main" id="{CA3F4378-DA4D-DE7E-7AC4-43718A40D1F7}"/>
                </a:ext>
              </a:extLst>
            </p:cNvPr>
            <p:cNvSpPr/>
            <p:nvPr/>
          </p:nvSpPr>
          <p:spPr>
            <a:xfrm>
              <a:off x="1465007" y="398205"/>
              <a:ext cx="7973961" cy="83082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vi-VN" dirty="0">
                  <a:solidFill>
                    <a:srgbClr val="0070C0"/>
                  </a:solidFill>
                  <a:latin typeface="UTM Impact" panose="02040603050506020204" pitchFamily="18" charset="0"/>
                </a:rPr>
                <a:t>Góc Lịch sử: </a:t>
              </a:r>
              <a:r>
                <a:rPr lang="vi-VN" dirty="0">
                  <a:solidFill>
                    <a:srgbClr val="FF0000"/>
                  </a:solidFill>
                  <a:latin typeface="UTM Impact" panose="02040603050506020204" pitchFamily="18" charset="0"/>
                </a:rPr>
                <a:t>Cách mạng tháng Tám năm 1945 “Thời cơ và những quyết định lịch sử”</a:t>
              </a:r>
              <a:endParaRPr lang="en-US" i="1" dirty="0">
                <a:solidFill>
                  <a:srgbClr val="FF0000"/>
                </a:solidFill>
                <a:latin typeface="UTM Impact" panose="02040603050506020204" pitchFamily="18" charset="0"/>
              </a:endParaRPr>
            </a:p>
          </p:txBody>
        </p:sp>
        <p:sp>
          <p:nvSpPr>
            <p:cNvPr id="7" name="Freeform 15">
              <a:extLst>
                <a:ext uri="{FF2B5EF4-FFF2-40B4-BE49-F238E27FC236}">
                  <a16:creationId xmlns:a16="http://schemas.microsoft.com/office/drawing/2014/main" id="{0187733C-21D3-18AA-3067-B7C629A5B01A}"/>
                </a:ext>
              </a:extLst>
            </p:cNvPr>
            <p:cNvSpPr/>
            <p:nvPr/>
          </p:nvSpPr>
          <p:spPr>
            <a:xfrm rot="21346926">
              <a:off x="1486303" y="504415"/>
              <a:ext cx="1068069" cy="618405"/>
            </a:xfrm>
            <a:custGeom>
              <a:avLst/>
              <a:gdLst/>
              <a:ahLst/>
              <a:cxnLst/>
              <a:rect l="l" t="t" r="r" b="b"/>
              <a:pathLst>
                <a:path w="2513445" h="1526347">
                  <a:moveTo>
                    <a:pt x="0" y="0"/>
                  </a:moveTo>
                  <a:lnTo>
                    <a:pt x="2513445" y="0"/>
                  </a:lnTo>
                  <a:lnTo>
                    <a:pt x="2513445" y="1526346"/>
                  </a:lnTo>
                  <a:lnTo>
                    <a:pt x="0" y="15263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5" name="Group 4">
            <a:extLst>
              <a:ext uri="{FF2B5EF4-FFF2-40B4-BE49-F238E27FC236}">
                <a16:creationId xmlns:a16="http://schemas.microsoft.com/office/drawing/2014/main" id="{194E3CF1-282C-F616-B715-DACD64CB5498}"/>
              </a:ext>
            </a:extLst>
          </p:cNvPr>
          <p:cNvGrpSpPr/>
          <p:nvPr/>
        </p:nvGrpSpPr>
        <p:grpSpPr>
          <a:xfrm>
            <a:off x="496491" y="1024793"/>
            <a:ext cx="11199018" cy="5725383"/>
            <a:chOff x="247301" y="1186841"/>
            <a:chExt cx="11199018" cy="4977553"/>
          </a:xfrm>
        </p:grpSpPr>
        <p:sp>
          <p:nvSpPr>
            <p:cNvPr id="2" name="Rectangle: Rounded Corners 1">
              <a:extLst>
                <a:ext uri="{FF2B5EF4-FFF2-40B4-BE49-F238E27FC236}">
                  <a16:creationId xmlns:a16="http://schemas.microsoft.com/office/drawing/2014/main" id="{30BA9C63-B047-0A00-D4EA-CD895E64588E}"/>
                </a:ext>
              </a:extLst>
            </p:cNvPr>
            <p:cNvSpPr/>
            <p:nvPr/>
          </p:nvSpPr>
          <p:spPr>
            <a:xfrm>
              <a:off x="247301" y="1186841"/>
              <a:ext cx="11199018" cy="4977553"/>
            </a:xfrm>
            <a:prstGeom prst="roundRect">
              <a:avLst>
                <a:gd name="adj" fmla="val 4876"/>
              </a:avLst>
            </a:prstGeom>
            <a:solidFill>
              <a:schemeClr val="bg1"/>
            </a:solid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dirty="0">
                  <a:solidFill>
                    <a:srgbClr val="FF0000"/>
                  </a:solidFill>
                  <a:latin typeface="UTM Impact" panose="02040603050506020204" pitchFamily="18" charset="0"/>
                </a:rPr>
                <a:t> </a:t>
              </a:r>
              <a:endParaRPr lang="en-US" dirty="0">
                <a:solidFill>
                  <a:srgbClr val="FF0000"/>
                </a:solidFill>
                <a:latin typeface="UTM Impact" panose="02040603050506020204" pitchFamily="18" charset="0"/>
              </a:endParaRPr>
            </a:p>
          </p:txBody>
        </p:sp>
        <p:sp>
          <p:nvSpPr>
            <p:cNvPr id="15" name="TextBox 14">
              <a:extLst>
                <a:ext uri="{FF2B5EF4-FFF2-40B4-BE49-F238E27FC236}">
                  <a16:creationId xmlns:a16="http://schemas.microsoft.com/office/drawing/2014/main" id="{F2BF9953-BE0A-5894-6D9B-98E7DCE3F3D3}"/>
                </a:ext>
              </a:extLst>
            </p:cNvPr>
            <p:cNvSpPr txBox="1"/>
            <p:nvPr/>
          </p:nvSpPr>
          <p:spPr>
            <a:xfrm>
              <a:off x="247301" y="1186841"/>
              <a:ext cx="11087050" cy="4896639"/>
            </a:xfrm>
            <a:prstGeom prst="rect">
              <a:avLst/>
            </a:prstGeom>
            <a:noFill/>
          </p:spPr>
          <p:txBody>
            <a:bodyPr wrap="square">
              <a:spAutoFit/>
            </a:bodyPr>
            <a:lstStyle/>
            <a:p>
              <a:pPr indent="447675" algn="just"/>
              <a:r>
                <a:rPr lang="vi-VN" sz="2000" b="0" i="0" dirty="0">
                  <a:solidFill>
                    <a:srgbClr val="CE7334"/>
                  </a:solidFill>
                  <a:effectLst/>
                  <a:highlight>
                    <a:srgbClr val="FFFFFF"/>
                  </a:highlight>
                  <a:latin typeface="+mj-lt"/>
                </a:rPr>
                <a:t>Ngày 12/3/1945, Trung ương Đảng ra Chỉ thị </a:t>
              </a:r>
              <a:r>
                <a:rPr lang="vi-VN" sz="2000" b="1" i="0" dirty="0">
                  <a:solidFill>
                    <a:srgbClr val="FF0000"/>
                  </a:solidFill>
                  <a:effectLst/>
                  <a:highlight>
                    <a:srgbClr val="FFFFFF"/>
                  </a:highlight>
                  <a:latin typeface="+mj-lt"/>
                </a:rPr>
                <a:t>“Nhật - Pháp bắn nhau và hành động của chúng ta”, </a:t>
              </a:r>
              <a:r>
                <a:rPr lang="vi-VN" sz="2000" b="0" i="0" dirty="0">
                  <a:solidFill>
                    <a:srgbClr val="CE7334"/>
                  </a:solidFill>
                  <a:effectLst/>
                  <a:highlight>
                    <a:srgbClr val="FFFFFF"/>
                  </a:highlight>
                  <a:latin typeface="+mj-lt"/>
                </a:rPr>
                <a:t>trong đó phân tích: </a:t>
              </a:r>
              <a:r>
                <a:rPr lang="vi-VN" sz="2000" b="0" dirty="0">
                  <a:solidFill>
                    <a:srgbClr val="CE7334"/>
                  </a:solidFill>
                  <a:effectLst/>
                  <a:highlight>
                    <a:srgbClr val="FFFFFF"/>
                  </a:highlight>
                  <a:latin typeface="+mj-lt"/>
                </a:rPr>
                <a:t>"Mặc dù tình hình chính trị khủng hoảng sâu sắc, nhưng điều kiện khởi nghĩa ở </a:t>
              </a:r>
              <a:br>
                <a:rPr lang="vi-VN" sz="2000" b="0" dirty="0">
                  <a:solidFill>
                    <a:srgbClr val="CE7334"/>
                  </a:solidFill>
                  <a:effectLst/>
                  <a:highlight>
                    <a:srgbClr val="FFFFFF"/>
                  </a:highlight>
                  <a:latin typeface="+mj-lt"/>
                </a:rPr>
              </a:br>
              <a:r>
                <a:rPr lang="vi-VN" sz="2000" b="0" dirty="0">
                  <a:solidFill>
                    <a:srgbClr val="CE7334"/>
                  </a:solidFill>
                  <a:effectLst/>
                  <a:highlight>
                    <a:srgbClr val="FFFFFF"/>
                  </a:highlight>
                  <a:latin typeface="+mj-lt"/>
                </a:rPr>
                <a:t>Đông Dương chưa thực sự chín muồi" và dự báo "ba cơ hội tốt" "sẽ giúp cho những điều kiện khởi nghĩa ở Đông Dương chín muồi một cách mau chóng và một cao trào cách mạng nổi dậy: Chính trị khủng hoảng (quân thù không rảnh tay đối phó với cách mạng); Nạn đói ghê gớm (quần chúng oán ghét quân cướp nước); Chiến tranh đến giai đoạn quyết liệt (Đồng minh sẽ đổ bộ vào Đông Dương đánh Nhật)”.</a:t>
              </a:r>
            </a:p>
            <a:p>
              <a:pPr indent="447675" algn="just"/>
              <a:r>
                <a:rPr lang="vi-VN" sz="2000" b="0" dirty="0">
                  <a:solidFill>
                    <a:srgbClr val="CE7334"/>
                  </a:solidFill>
                  <a:effectLst/>
                  <a:highlight>
                    <a:srgbClr val="FFFFFF"/>
                  </a:highlight>
                  <a:latin typeface="+mj-lt"/>
                </a:rPr>
                <a:t>Từ tháng 3 đến tháng 8/1945, Đảng ta tiếp tục đề ra nhiều chủ trương nhằm chuyển hướng đấu tranh cách mạng, củng cố lực lượng như: thống nhất các lực lượng vũ trang thành “Việt Nam Giải phóng quân” (tháng 4/1945); ra Chỉ thị tổ chức các Ủy ban Dân tộc giải phóng các cấp và chuẩn bị thành lập Ủy ban giải phóng dân tộc Việt Nam, tức Chính phủ lâm thời cách mạng Việt Nam...</a:t>
              </a:r>
            </a:p>
            <a:p>
              <a:pPr indent="447675" algn="just"/>
              <a:r>
                <a:rPr lang="vi-VN" sz="2000" b="0" dirty="0">
                  <a:solidFill>
                    <a:srgbClr val="CE7334"/>
                  </a:solidFill>
                  <a:effectLst/>
                  <a:highlight>
                    <a:srgbClr val="FFFFFF"/>
                  </a:highlight>
                  <a:latin typeface="+mj-lt"/>
                </a:rPr>
                <a:t>Cũng nhờ chọn đúng thời cơ mà sức mạnh của Nhân dân ta được nhân lên gấp bội: từ ngày 14 đến ngày 18/8, cuộc Tổng khởi nghĩa nổ ra giành thắng lợi ở nông thôn đồng bằng Bắc Bộ, đại bộ phận miền Trung, một phần miền Nam và ở các thị xã: Bắc Giang, Hải Dương, Hà Tĩnh, Hội An, Quảng Nam... Ngày 19/8, khởi nghĩa giành chính quyền thắng lợi ở Hà Nội. Ngày 23/8, khởi nghĩa thắng lợi ở Huế và Bắc Kạn, Hòa Bình, Hải Phòng, Hà Đông, Quảng Bình, Quảng Trị, Bình Định, Gia Lai, Bạc Liêu... Ngày 25/8, khởi nghĩa thắng lợi ở Sài Gòn - Gia Định, Kon Tum, Sóc Trăng, Vĩnh Long, Trà Vinh, Biên Hòa, Tây Ninh, Bến Tre... Ở Côn Đảo, Đảng bộ nhà tù Côn Đảo đã lãnh đạo các chiến sĩ cách mạng bị giam cầm nổi dậy giành chính quyền</a:t>
              </a:r>
            </a:p>
          </p:txBody>
        </p:sp>
      </p:grpSp>
    </p:spTree>
    <p:extLst>
      <p:ext uri="{BB962C8B-B14F-4D97-AF65-F5344CB8AC3E}">
        <p14:creationId xmlns:p14="http://schemas.microsoft.com/office/powerpoint/2010/main" val="934375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4D8A6-A518-5244-6A16-AA893D1CCBB6}"/>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0061C9E5-997C-3BAD-5AAD-4F40FB713D2B}"/>
              </a:ext>
            </a:extLst>
          </p:cNvPr>
          <p:cNvGrpSpPr/>
          <p:nvPr/>
        </p:nvGrpSpPr>
        <p:grpSpPr>
          <a:xfrm>
            <a:off x="496491" y="107824"/>
            <a:ext cx="9299262" cy="830826"/>
            <a:chOff x="1465007" y="398205"/>
            <a:chExt cx="7973961" cy="830826"/>
          </a:xfrm>
        </p:grpSpPr>
        <p:sp>
          <p:nvSpPr>
            <p:cNvPr id="3" name="Rectangle: Rounded Corners 2">
              <a:extLst>
                <a:ext uri="{FF2B5EF4-FFF2-40B4-BE49-F238E27FC236}">
                  <a16:creationId xmlns:a16="http://schemas.microsoft.com/office/drawing/2014/main" id="{CA3F4378-DA4D-DE7E-7AC4-43718A40D1F7}"/>
                </a:ext>
              </a:extLst>
            </p:cNvPr>
            <p:cNvSpPr/>
            <p:nvPr/>
          </p:nvSpPr>
          <p:spPr>
            <a:xfrm>
              <a:off x="1465007" y="398205"/>
              <a:ext cx="7973961" cy="83082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vi-VN" dirty="0">
                  <a:solidFill>
                    <a:srgbClr val="0070C0"/>
                  </a:solidFill>
                  <a:latin typeface="UTM Impact" panose="02040603050506020204" pitchFamily="18" charset="0"/>
                </a:rPr>
                <a:t>Góc Lịch sử: </a:t>
              </a:r>
              <a:r>
                <a:rPr lang="vi-VN" dirty="0">
                  <a:solidFill>
                    <a:srgbClr val="FF0000"/>
                  </a:solidFill>
                  <a:latin typeface="UTM Impact" panose="02040603050506020204" pitchFamily="18" charset="0"/>
                </a:rPr>
                <a:t>Cách mạng tháng Tám năm 1945 “Thời cơ và những quyết định lịch sử”</a:t>
              </a:r>
              <a:endParaRPr lang="en-US" i="1" dirty="0">
                <a:solidFill>
                  <a:srgbClr val="FF0000"/>
                </a:solidFill>
                <a:latin typeface="UTM Impact" panose="02040603050506020204" pitchFamily="18" charset="0"/>
              </a:endParaRPr>
            </a:p>
          </p:txBody>
        </p:sp>
        <p:sp>
          <p:nvSpPr>
            <p:cNvPr id="7" name="Freeform 15">
              <a:extLst>
                <a:ext uri="{FF2B5EF4-FFF2-40B4-BE49-F238E27FC236}">
                  <a16:creationId xmlns:a16="http://schemas.microsoft.com/office/drawing/2014/main" id="{0187733C-21D3-18AA-3067-B7C629A5B01A}"/>
                </a:ext>
              </a:extLst>
            </p:cNvPr>
            <p:cNvSpPr/>
            <p:nvPr/>
          </p:nvSpPr>
          <p:spPr>
            <a:xfrm rot="21346926">
              <a:off x="1486303" y="504415"/>
              <a:ext cx="1068069" cy="618405"/>
            </a:xfrm>
            <a:custGeom>
              <a:avLst/>
              <a:gdLst/>
              <a:ahLst/>
              <a:cxnLst/>
              <a:rect l="l" t="t" r="r" b="b"/>
              <a:pathLst>
                <a:path w="2513445" h="1526347">
                  <a:moveTo>
                    <a:pt x="0" y="0"/>
                  </a:moveTo>
                  <a:lnTo>
                    <a:pt x="2513445" y="0"/>
                  </a:lnTo>
                  <a:lnTo>
                    <a:pt x="2513445" y="1526346"/>
                  </a:lnTo>
                  <a:lnTo>
                    <a:pt x="0" y="15263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21" name="Group 20">
            <a:extLst>
              <a:ext uri="{FF2B5EF4-FFF2-40B4-BE49-F238E27FC236}">
                <a16:creationId xmlns:a16="http://schemas.microsoft.com/office/drawing/2014/main" id="{FCA3E2C7-B04B-DA32-11BD-CB816512B138}"/>
              </a:ext>
            </a:extLst>
          </p:cNvPr>
          <p:cNvGrpSpPr/>
          <p:nvPr/>
        </p:nvGrpSpPr>
        <p:grpSpPr>
          <a:xfrm>
            <a:off x="-1254869" y="1480087"/>
            <a:ext cx="15126511" cy="7922820"/>
            <a:chOff x="-1254869" y="1662967"/>
            <a:chExt cx="15126511" cy="7922820"/>
          </a:xfrm>
        </p:grpSpPr>
        <p:pic>
          <p:nvPicPr>
            <p:cNvPr id="13" name="Picture 12">
              <a:extLst>
                <a:ext uri="{FF2B5EF4-FFF2-40B4-BE49-F238E27FC236}">
                  <a16:creationId xmlns:a16="http://schemas.microsoft.com/office/drawing/2014/main" id="{8D1F5559-3BAD-DEAF-CF5B-3DBD1E9388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4869" y="1662967"/>
              <a:ext cx="15126511" cy="7922820"/>
            </a:xfrm>
            <a:prstGeom prst="rect">
              <a:avLst/>
            </a:prstGeom>
          </p:spPr>
        </p:pic>
        <p:pic>
          <p:nvPicPr>
            <p:cNvPr id="6" name="Picture 5">
              <a:extLst>
                <a:ext uri="{FF2B5EF4-FFF2-40B4-BE49-F238E27FC236}">
                  <a16:creationId xmlns:a16="http://schemas.microsoft.com/office/drawing/2014/main" id="{87CDAB18-FAA1-848B-3BE4-EAF0C67CBD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11312" y="5014962"/>
              <a:ext cx="1914158" cy="898157"/>
            </a:xfrm>
            <a:prstGeom prst="rect">
              <a:avLst/>
            </a:prstGeom>
          </p:spPr>
        </p:pic>
        <p:pic>
          <p:nvPicPr>
            <p:cNvPr id="10" name="Picture 9">
              <a:extLst>
                <a:ext uri="{FF2B5EF4-FFF2-40B4-BE49-F238E27FC236}">
                  <a16:creationId xmlns:a16="http://schemas.microsoft.com/office/drawing/2014/main" id="{743BA5DD-49E8-1803-94BF-04B7379CCD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014963"/>
              <a:ext cx="1991361" cy="902085"/>
            </a:xfrm>
            <a:prstGeom prst="rect">
              <a:avLst/>
            </a:prstGeom>
          </p:spPr>
        </p:pic>
        <p:pic>
          <p:nvPicPr>
            <p:cNvPr id="12" name="Picture 11">
              <a:extLst>
                <a:ext uri="{FF2B5EF4-FFF2-40B4-BE49-F238E27FC236}">
                  <a16:creationId xmlns:a16="http://schemas.microsoft.com/office/drawing/2014/main" id="{4738A404-308C-7E66-D031-2FBE12C2DDE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66530" y="5014963"/>
              <a:ext cx="1914157" cy="902085"/>
            </a:xfrm>
            <a:prstGeom prst="rect">
              <a:avLst/>
            </a:prstGeom>
          </p:spPr>
        </p:pic>
        <p:pic>
          <p:nvPicPr>
            <p:cNvPr id="16" name="Picture 15">
              <a:extLst>
                <a:ext uri="{FF2B5EF4-FFF2-40B4-BE49-F238E27FC236}">
                  <a16:creationId xmlns:a16="http://schemas.microsoft.com/office/drawing/2014/main" id="{DECB99C4-F0BC-8547-F0F9-6E9371E6BDE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95474" y="5014963"/>
              <a:ext cx="1962942" cy="898157"/>
            </a:xfrm>
            <a:prstGeom prst="rect">
              <a:avLst/>
            </a:prstGeom>
          </p:spPr>
        </p:pic>
        <p:pic>
          <p:nvPicPr>
            <p:cNvPr id="18" name="Picture 17">
              <a:extLst>
                <a:ext uri="{FF2B5EF4-FFF2-40B4-BE49-F238E27FC236}">
                  <a16:creationId xmlns:a16="http://schemas.microsoft.com/office/drawing/2014/main" id="{B8437603-82E5-5D30-B21C-9DD6EA42467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33582" y="5015969"/>
              <a:ext cx="1914157" cy="897149"/>
            </a:xfrm>
            <a:prstGeom prst="rect">
              <a:avLst/>
            </a:prstGeom>
          </p:spPr>
        </p:pic>
        <p:pic>
          <p:nvPicPr>
            <p:cNvPr id="20" name="Picture 19">
              <a:extLst>
                <a:ext uri="{FF2B5EF4-FFF2-40B4-BE49-F238E27FC236}">
                  <a16:creationId xmlns:a16="http://schemas.microsoft.com/office/drawing/2014/main" id="{A5D0DE74-8966-02CA-9394-A73640D46DB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200635" y="5014962"/>
              <a:ext cx="1914157" cy="897150"/>
            </a:xfrm>
            <a:prstGeom prst="rect">
              <a:avLst/>
            </a:prstGeom>
          </p:spPr>
        </p:pic>
      </p:grpSp>
      <p:grpSp>
        <p:nvGrpSpPr>
          <p:cNvPr id="5" name="Group 4">
            <a:extLst>
              <a:ext uri="{FF2B5EF4-FFF2-40B4-BE49-F238E27FC236}">
                <a16:creationId xmlns:a16="http://schemas.microsoft.com/office/drawing/2014/main" id="{194E3CF1-282C-F616-B715-DACD64CB5498}"/>
              </a:ext>
            </a:extLst>
          </p:cNvPr>
          <p:cNvGrpSpPr/>
          <p:nvPr/>
        </p:nvGrpSpPr>
        <p:grpSpPr>
          <a:xfrm>
            <a:off x="496491" y="1024793"/>
            <a:ext cx="11199018" cy="3459658"/>
            <a:chOff x="247301" y="1186841"/>
            <a:chExt cx="11199018" cy="3007770"/>
          </a:xfrm>
        </p:grpSpPr>
        <p:sp>
          <p:nvSpPr>
            <p:cNvPr id="2" name="Rectangle: Rounded Corners 1">
              <a:extLst>
                <a:ext uri="{FF2B5EF4-FFF2-40B4-BE49-F238E27FC236}">
                  <a16:creationId xmlns:a16="http://schemas.microsoft.com/office/drawing/2014/main" id="{30BA9C63-B047-0A00-D4EA-CD895E64588E}"/>
                </a:ext>
              </a:extLst>
            </p:cNvPr>
            <p:cNvSpPr/>
            <p:nvPr/>
          </p:nvSpPr>
          <p:spPr>
            <a:xfrm>
              <a:off x="247301" y="1186841"/>
              <a:ext cx="11199018" cy="3007770"/>
            </a:xfrm>
            <a:prstGeom prst="roundRect">
              <a:avLst>
                <a:gd name="adj" fmla="val 4876"/>
              </a:avLst>
            </a:prstGeom>
            <a:solidFill>
              <a:schemeClr val="bg1"/>
            </a:solid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dirty="0">
                  <a:solidFill>
                    <a:srgbClr val="FF0000"/>
                  </a:solidFill>
                  <a:latin typeface="UTM Impact" panose="02040603050506020204" pitchFamily="18" charset="0"/>
                </a:rPr>
                <a:t> </a:t>
              </a:r>
              <a:endParaRPr lang="en-US" dirty="0">
                <a:solidFill>
                  <a:srgbClr val="FF0000"/>
                </a:solidFill>
                <a:latin typeface="UTM Impact" panose="02040603050506020204" pitchFamily="18" charset="0"/>
              </a:endParaRPr>
            </a:p>
          </p:txBody>
        </p:sp>
        <p:sp>
          <p:nvSpPr>
            <p:cNvPr id="15" name="TextBox 14">
              <a:extLst>
                <a:ext uri="{FF2B5EF4-FFF2-40B4-BE49-F238E27FC236}">
                  <a16:creationId xmlns:a16="http://schemas.microsoft.com/office/drawing/2014/main" id="{F2BF9953-BE0A-5894-6D9B-98E7DCE3F3D3}"/>
                </a:ext>
              </a:extLst>
            </p:cNvPr>
            <p:cNvSpPr txBox="1"/>
            <p:nvPr/>
          </p:nvSpPr>
          <p:spPr>
            <a:xfrm>
              <a:off x="303285" y="1280441"/>
              <a:ext cx="11087050" cy="2756032"/>
            </a:xfrm>
            <a:prstGeom prst="rect">
              <a:avLst/>
            </a:prstGeom>
            <a:noFill/>
          </p:spPr>
          <p:txBody>
            <a:bodyPr wrap="square">
              <a:spAutoFit/>
            </a:bodyPr>
            <a:lstStyle/>
            <a:p>
              <a:pPr indent="447675" algn="just"/>
              <a:r>
                <a:rPr lang="vi-VN" sz="2000" b="0" i="0" dirty="0">
                  <a:solidFill>
                    <a:srgbClr val="CE7334"/>
                  </a:solidFill>
                  <a:effectLst/>
                  <a:highlight>
                    <a:srgbClr val="FFFFFF"/>
                  </a:highlight>
                  <a:latin typeface="+mj-lt"/>
                </a:rPr>
                <a:t>Chỉ trong vòng 15 ngày cuối tháng 8/1945 (từ 13 đến 28/8/1945), dưới sự lãnh đạo của Đảng và Chủ tịch Hồ Chí Minh, 25 triệu đồng bào ta, với tinh thần "đem sức ta mà giải phóng cho ta" đã nhất tề vùng lên giành chính quyền, tổng khởi nghĩa thắng lợi hoàn toàn. Cách mạng Tháng Tám thành công, ngày 02/9/1945, tại Quảng trường Ba Đình (Hà Nội), Chủ tịch Hồ Chí Minh thay mặt Chính phủ lâm thời trịnh trọng đọc bản Tuyên ngôn độc lập, tuyên bố trước quốc dân và thế giới: “Nước Việt Nam có quyền hưởng tự do và độc lập, và sự thật đã thành một nước tự do, độc lập. Toàn thể dân tộc Việt Nam quyết đem tất cả tinh thần và lực lượng, tính mạng và của cải để giữ vững quyền tự do, độc lập ấy!”</a:t>
              </a:r>
            </a:p>
            <a:p>
              <a:pPr indent="447675" algn="just"/>
              <a:endParaRPr lang="vi-VN" sz="2000" dirty="0">
                <a:solidFill>
                  <a:srgbClr val="CE7334"/>
                </a:solidFill>
                <a:highlight>
                  <a:srgbClr val="FFFFFF"/>
                </a:highlight>
                <a:latin typeface="+mj-lt"/>
              </a:endParaRPr>
            </a:p>
            <a:p>
              <a:pPr indent="447675" algn="just"/>
              <a:r>
                <a:rPr lang="vi-VN" sz="2000" b="1" i="0" dirty="0">
                  <a:solidFill>
                    <a:srgbClr val="FF0000"/>
                  </a:solidFill>
                  <a:effectLst/>
                  <a:highlight>
                    <a:srgbClr val="FFFFFF"/>
                  </a:highlight>
                  <a:latin typeface="+mj-lt"/>
                </a:rPr>
                <a:t>Nguồn Tư liệu:</a:t>
              </a:r>
              <a:r>
                <a:rPr lang="vi-VN" sz="2000" b="0" i="0" dirty="0">
                  <a:solidFill>
                    <a:srgbClr val="CE7334"/>
                  </a:solidFill>
                  <a:effectLst/>
                  <a:highlight>
                    <a:srgbClr val="FFFFFF"/>
                  </a:highlight>
                  <a:latin typeface="+mj-lt"/>
                </a:rPr>
                <a:t> </a:t>
              </a:r>
              <a:r>
                <a:rPr lang="vi-VN" sz="2000" b="0" i="0" dirty="0">
                  <a:solidFill>
                    <a:srgbClr val="0070C0"/>
                  </a:solidFill>
                  <a:effectLst/>
                  <a:highlight>
                    <a:srgbClr val="FFFFFF"/>
                  </a:highlight>
                  <a:latin typeface="+mj-lt"/>
                </a:rPr>
                <a:t>https://dangcongsan.vn/tu-tuong-van-hoa/cach-mang-thang-tam-nam-1945-thoi-co-va-nhung-quyet-sach-lich-su-588451.html</a:t>
              </a:r>
            </a:p>
          </p:txBody>
        </p:sp>
      </p:grpSp>
    </p:spTree>
    <p:extLst>
      <p:ext uri="{BB962C8B-B14F-4D97-AF65-F5344CB8AC3E}">
        <p14:creationId xmlns:p14="http://schemas.microsoft.com/office/powerpoint/2010/main" val="3547871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9219B-0168-09F5-AF11-73F8F0D1FA01}"/>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E45DE42-8A37-FB09-A7FE-A4D241A0FF88}"/>
              </a:ext>
            </a:extLst>
          </p:cNvPr>
          <p:cNvSpPr/>
          <p:nvPr/>
        </p:nvSpPr>
        <p:spPr>
          <a:xfrm>
            <a:off x="5057192" y="1475327"/>
            <a:ext cx="6820677" cy="4311704"/>
          </a:xfrm>
          <a:prstGeom prst="roundRect">
            <a:avLst>
              <a:gd name="adj" fmla="val 4876"/>
            </a:avLst>
          </a:prstGeom>
          <a:solidFill>
            <a:schemeClr val="bg1"/>
          </a:solid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447675" algn="just"/>
            <a:r>
              <a:rPr lang="vi-VN" b="0" i="0" dirty="0">
                <a:solidFill>
                  <a:srgbClr val="CE7334"/>
                </a:solidFill>
                <a:effectLst/>
                <a:highlight>
                  <a:srgbClr val="FFFFFF"/>
                </a:highlight>
                <a:latin typeface="+mj-lt"/>
              </a:rPr>
              <a:t>Cách mạng Tháng Tám thành công, ngày 2/9/1945 tại </a:t>
            </a:r>
            <a:br>
              <a:rPr lang="vi-VN" b="0" i="0" dirty="0">
                <a:solidFill>
                  <a:srgbClr val="CE7334"/>
                </a:solidFill>
                <a:effectLst/>
                <a:highlight>
                  <a:srgbClr val="FFFFFF"/>
                </a:highlight>
                <a:latin typeface="+mj-lt"/>
              </a:rPr>
            </a:br>
            <a:r>
              <a:rPr lang="vi-VN" b="0" i="0" dirty="0">
                <a:solidFill>
                  <a:srgbClr val="CE7334"/>
                </a:solidFill>
                <a:effectLst/>
                <a:highlight>
                  <a:srgbClr val="FFFFFF"/>
                </a:highlight>
                <a:latin typeface="+mj-lt"/>
              </a:rPr>
              <a:t>Quảng trường Ba Đình, Chủ tịch Hồ Chí Minh trịnh trọng đọc bản </a:t>
            </a:r>
            <a:r>
              <a:rPr lang="vi-VN" b="1" i="1" dirty="0">
                <a:solidFill>
                  <a:srgbClr val="CE7334"/>
                </a:solidFill>
                <a:effectLst/>
                <a:highlight>
                  <a:srgbClr val="FFFFFF"/>
                </a:highlight>
                <a:latin typeface="+mj-lt"/>
              </a:rPr>
              <a:t>Tuyên ngôn Độc lập</a:t>
            </a:r>
            <a:r>
              <a:rPr lang="vi-VN" b="0" i="0" dirty="0">
                <a:solidFill>
                  <a:srgbClr val="CE7334"/>
                </a:solidFill>
                <a:effectLst/>
                <a:highlight>
                  <a:srgbClr val="FFFFFF"/>
                </a:highlight>
                <a:latin typeface="+mj-lt"/>
              </a:rPr>
              <a:t> tuyên bố với toàn thể quốc dân đồng bào và thế giới về sự ra đời của nước Việt Nam dân chủ cộng hòa (nay là nước Cộng hòa xã hội chủ nghĩa Việt Nam).</a:t>
            </a:r>
          </a:p>
          <a:p>
            <a:pPr indent="447675" algn="just"/>
            <a:r>
              <a:rPr lang="vi-VN" b="0" i="0" dirty="0">
                <a:solidFill>
                  <a:srgbClr val="CE7334"/>
                </a:solidFill>
                <a:effectLst/>
                <a:highlight>
                  <a:srgbClr val="FFFFFF"/>
                </a:highlight>
                <a:latin typeface="+mj-lt"/>
              </a:rPr>
              <a:t>Bản Tuyên ngôn Độc lập về quyền con người, quyền dân tộc và sự thống nhất biện chứng giữa quyền con người và quyền dân tộc, về khát vọng và tinh thần đấu tranh kiên cường để giữ vững nền độc lập, tự do, do Chủ tịch Hồ Chí Minh soạn thảo, đến nay, vẫn vẹn nguyên giá trị.</a:t>
            </a:r>
          </a:p>
          <a:p>
            <a:pPr indent="447675" algn="just"/>
            <a:r>
              <a:rPr lang="vi-VN" b="1" i="0" dirty="0">
                <a:solidFill>
                  <a:srgbClr val="FF0000"/>
                </a:solidFill>
                <a:effectLst/>
                <a:highlight>
                  <a:srgbClr val="FFFFFF"/>
                </a:highlight>
                <a:latin typeface="+mj-lt"/>
              </a:rPr>
              <a:t>Tư liệu:</a:t>
            </a:r>
          </a:p>
          <a:p>
            <a:pPr indent="447675" algn="just"/>
            <a:r>
              <a:rPr lang="vi-VN" b="0" i="0" dirty="0">
                <a:solidFill>
                  <a:srgbClr val="0070C0"/>
                </a:solidFill>
                <a:effectLst/>
                <a:highlight>
                  <a:srgbClr val="FFFFFF"/>
                </a:highlight>
                <a:latin typeface="+mj-lt"/>
              </a:rPr>
              <a:t>https://special.nhandan.vn/tuyengondoclap_toanvan/index.html</a:t>
            </a:r>
          </a:p>
        </p:txBody>
      </p:sp>
      <p:grpSp>
        <p:nvGrpSpPr>
          <p:cNvPr id="11" name="Group 10">
            <a:extLst>
              <a:ext uri="{FF2B5EF4-FFF2-40B4-BE49-F238E27FC236}">
                <a16:creationId xmlns:a16="http://schemas.microsoft.com/office/drawing/2014/main" id="{6B26E330-561A-921D-6216-684CB6002D05}"/>
              </a:ext>
            </a:extLst>
          </p:cNvPr>
          <p:cNvGrpSpPr/>
          <p:nvPr/>
        </p:nvGrpSpPr>
        <p:grpSpPr>
          <a:xfrm>
            <a:off x="583662" y="193977"/>
            <a:ext cx="5953326" cy="830826"/>
            <a:chOff x="340606" y="193969"/>
            <a:chExt cx="8033254" cy="830826"/>
          </a:xfrm>
        </p:grpSpPr>
        <p:sp>
          <p:nvSpPr>
            <p:cNvPr id="12" name="Rectangle: Rounded Corners 11">
              <a:extLst>
                <a:ext uri="{FF2B5EF4-FFF2-40B4-BE49-F238E27FC236}">
                  <a16:creationId xmlns:a16="http://schemas.microsoft.com/office/drawing/2014/main" id="{66F13502-4D71-AE57-89CD-2924F550FCC9}"/>
                </a:ext>
              </a:extLst>
            </p:cNvPr>
            <p:cNvSpPr/>
            <p:nvPr/>
          </p:nvSpPr>
          <p:spPr>
            <a:xfrm>
              <a:off x="340606" y="193969"/>
              <a:ext cx="8033254" cy="83082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dirty="0">
                  <a:solidFill>
                    <a:srgbClr val="0070C0"/>
                  </a:solidFill>
                  <a:latin typeface="UTM Impact" panose="02040603050506020204" pitchFamily="18" charset="0"/>
                </a:rPr>
                <a:t>              GÓC CHIA SẺ: </a:t>
              </a:r>
              <a:r>
                <a:rPr lang="vi-VN" dirty="0">
                  <a:solidFill>
                    <a:srgbClr val="FF0000"/>
                  </a:solidFill>
                  <a:latin typeface="UTM Impact" panose="02040603050506020204" pitchFamily="18" charset="0"/>
                </a:rPr>
                <a:t>TUYÊN NGÔN ĐỘC LẬP NGÀY 02/9/1945</a:t>
              </a:r>
            </a:p>
          </p:txBody>
        </p:sp>
        <p:sp>
          <p:nvSpPr>
            <p:cNvPr id="13" name="Freeform 15">
              <a:extLst>
                <a:ext uri="{FF2B5EF4-FFF2-40B4-BE49-F238E27FC236}">
                  <a16:creationId xmlns:a16="http://schemas.microsoft.com/office/drawing/2014/main" id="{7BF18FF2-CF6C-DB09-C489-493847E8E2C3}"/>
                </a:ext>
              </a:extLst>
            </p:cNvPr>
            <p:cNvSpPr/>
            <p:nvPr/>
          </p:nvSpPr>
          <p:spPr>
            <a:xfrm rot="21346926">
              <a:off x="459969" y="300179"/>
              <a:ext cx="967952" cy="618405"/>
            </a:xfrm>
            <a:custGeom>
              <a:avLst/>
              <a:gdLst/>
              <a:ahLst/>
              <a:cxnLst/>
              <a:rect l="l" t="t" r="r" b="b"/>
              <a:pathLst>
                <a:path w="2513445" h="1526347">
                  <a:moveTo>
                    <a:pt x="0" y="0"/>
                  </a:moveTo>
                  <a:lnTo>
                    <a:pt x="2513445" y="0"/>
                  </a:lnTo>
                  <a:lnTo>
                    <a:pt x="2513445" y="1526346"/>
                  </a:lnTo>
                  <a:lnTo>
                    <a:pt x="0" y="15263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pic>
        <p:nvPicPr>
          <p:cNvPr id="5" name="Picture 4">
            <a:extLst>
              <a:ext uri="{FF2B5EF4-FFF2-40B4-BE49-F238E27FC236}">
                <a16:creationId xmlns:a16="http://schemas.microsoft.com/office/drawing/2014/main" id="{AB181D55-759B-92D5-3B60-85FEEA0B72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578" y="1105470"/>
            <a:ext cx="3479186" cy="4311705"/>
          </a:xfrm>
          <a:prstGeom prst="rect">
            <a:avLst/>
          </a:prstGeom>
        </p:spPr>
      </p:pic>
      <p:sp>
        <p:nvSpPr>
          <p:cNvPr id="7" name="TextBox 6">
            <a:extLst>
              <a:ext uri="{FF2B5EF4-FFF2-40B4-BE49-F238E27FC236}">
                <a16:creationId xmlns:a16="http://schemas.microsoft.com/office/drawing/2014/main" id="{8CACEE96-7FE2-73D3-CE8D-1F51B4A86E40}"/>
              </a:ext>
            </a:extLst>
          </p:cNvPr>
          <p:cNvSpPr txBox="1"/>
          <p:nvPr/>
        </p:nvSpPr>
        <p:spPr>
          <a:xfrm>
            <a:off x="969449" y="5497842"/>
            <a:ext cx="3346315" cy="646331"/>
          </a:xfrm>
          <a:prstGeom prst="rect">
            <a:avLst/>
          </a:prstGeom>
          <a:noFill/>
        </p:spPr>
        <p:txBody>
          <a:bodyPr wrap="square" rtlCol="0">
            <a:spAutoFit/>
          </a:bodyPr>
          <a:lstStyle/>
          <a:p>
            <a:pPr algn="ctr"/>
            <a:r>
              <a:rPr lang="vi-VN" b="1" dirty="0">
                <a:solidFill>
                  <a:srgbClr val="0070C0"/>
                </a:solidFill>
                <a:latin typeface="+mj-lt"/>
              </a:rPr>
              <a:t>Bản Tuyên ngôn độc lập ngày 02/9/1945</a:t>
            </a:r>
          </a:p>
        </p:txBody>
      </p:sp>
    </p:spTree>
    <p:extLst>
      <p:ext uri="{BB962C8B-B14F-4D97-AF65-F5344CB8AC3E}">
        <p14:creationId xmlns:p14="http://schemas.microsoft.com/office/powerpoint/2010/main" val="2570371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9219B-0168-09F5-AF11-73F8F0D1FA01}"/>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6B26E330-561A-921D-6216-684CB6002D05}"/>
              </a:ext>
            </a:extLst>
          </p:cNvPr>
          <p:cNvGrpSpPr/>
          <p:nvPr/>
        </p:nvGrpSpPr>
        <p:grpSpPr>
          <a:xfrm>
            <a:off x="114901" y="173657"/>
            <a:ext cx="11970419" cy="830826"/>
            <a:chOff x="340606" y="193969"/>
            <a:chExt cx="8033254" cy="830826"/>
          </a:xfrm>
        </p:grpSpPr>
        <p:sp>
          <p:nvSpPr>
            <p:cNvPr id="12" name="Rectangle: Rounded Corners 11">
              <a:extLst>
                <a:ext uri="{FF2B5EF4-FFF2-40B4-BE49-F238E27FC236}">
                  <a16:creationId xmlns:a16="http://schemas.microsoft.com/office/drawing/2014/main" id="{66F13502-4D71-AE57-89CD-2924F550FCC9}"/>
                </a:ext>
              </a:extLst>
            </p:cNvPr>
            <p:cNvSpPr/>
            <p:nvPr/>
          </p:nvSpPr>
          <p:spPr>
            <a:xfrm>
              <a:off x="340606" y="193969"/>
              <a:ext cx="8033254" cy="83082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vi-VN" dirty="0">
                  <a:solidFill>
                    <a:srgbClr val="0070C0"/>
                  </a:solidFill>
                  <a:latin typeface="UTM Impact" panose="02040603050506020204" pitchFamily="18" charset="0"/>
                </a:rPr>
                <a:t>              Giới thiệu tác phẩm </a:t>
              </a:r>
              <a:r>
                <a:rPr lang="vi-VN" dirty="0">
                  <a:solidFill>
                    <a:srgbClr val="FF0000"/>
                  </a:solidFill>
                  <a:latin typeface="UTM Impact" panose="02040603050506020204" pitchFamily="18" charset="0"/>
                </a:rPr>
                <a:t>"Xây dựng và phát triển nền đối ngoại ngoại giao Việt Nam toàn diện, hiện đại mang đậm </a:t>
              </a:r>
              <a:br>
                <a:rPr lang="vi-VN" dirty="0">
                  <a:solidFill>
                    <a:srgbClr val="FF0000"/>
                  </a:solidFill>
                  <a:latin typeface="UTM Impact" panose="02040603050506020204" pitchFamily="18" charset="0"/>
                </a:rPr>
              </a:br>
              <a:r>
                <a:rPr lang="vi-VN" dirty="0">
                  <a:solidFill>
                    <a:srgbClr val="FF0000"/>
                  </a:solidFill>
                  <a:latin typeface="UTM Impact" panose="02040603050506020204" pitchFamily="18" charset="0"/>
                </a:rPr>
                <a:t>bản sắc "cây tre Việt Nam" của đồng chí Tổng Bí thư Nguyễn Phú Trọng</a:t>
              </a:r>
            </a:p>
          </p:txBody>
        </p:sp>
        <p:sp>
          <p:nvSpPr>
            <p:cNvPr id="13" name="Freeform 15">
              <a:extLst>
                <a:ext uri="{FF2B5EF4-FFF2-40B4-BE49-F238E27FC236}">
                  <a16:creationId xmlns:a16="http://schemas.microsoft.com/office/drawing/2014/main" id="{7BF18FF2-CF6C-DB09-C489-493847E8E2C3}"/>
                </a:ext>
              </a:extLst>
            </p:cNvPr>
            <p:cNvSpPr/>
            <p:nvPr/>
          </p:nvSpPr>
          <p:spPr>
            <a:xfrm rot="21346926">
              <a:off x="425433" y="233589"/>
              <a:ext cx="740278" cy="698765"/>
            </a:xfrm>
            <a:custGeom>
              <a:avLst/>
              <a:gdLst/>
              <a:ahLst/>
              <a:cxnLst/>
              <a:rect l="l" t="t" r="r" b="b"/>
              <a:pathLst>
                <a:path w="2513445" h="1526347">
                  <a:moveTo>
                    <a:pt x="0" y="0"/>
                  </a:moveTo>
                  <a:lnTo>
                    <a:pt x="2513445" y="0"/>
                  </a:lnTo>
                  <a:lnTo>
                    <a:pt x="2513445" y="1526346"/>
                  </a:lnTo>
                  <a:lnTo>
                    <a:pt x="0" y="15263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pic>
        <p:nvPicPr>
          <p:cNvPr id="8" name="Picture 7">
            <a:extLst>
              <a:ext uri="{FF2B5EF4-FFF2-40B4-BE49-F238E27FC236}">
                <a16:creationId xmlns:a16="http://schemas.microsoft.com/office/drawing/2014/main" id="{067C6766-1861-2497-C9F4-FD77D3D42A8C}"/>
              </a:ext>
            </a:extLst>
          </p:cNvPr>
          <p:cNvPicPr>
            <a:picLocks noChangeAspect="1"/>
          </p:cNvPicPr>
          <p:nvPr/>
        </p:nvPicPr>
        <p:blipFill rotWithShape="1">
          <a:blip r:embed="rId4">
            <a:extLst>
              <a:ext uri="{28A0092B-C50C-407E-A947-70E740481C1C}">
                <a14:useLocalDpi xmlns:a14="http://schemas.microsoft.com/office/drawing/2010/main" val="0"/>
              </a:ext>
            </a:extLst>
          </a:blip>
          <a:srcRect t="12868"/>
          <a:stretch/>
        </p:blipFill>
        <p:spPr>
          <a:xfrm>
            <a:off x="1368600" y="1290320"/>
            <a:ext cx="4358269" cy="4862957"/>
          </a:xfrm>
          <a:prstGeom prst="rect">
            <a:avLst/>
          </a:prstGeom>
        </p:spPr>
      </p:pic>
      <p:pic>
        <p:nvPicPr>
          <p:cNvPr id="10" name="Picture 9">
            <a:extLst>
              <a:ext uri="{FF2B5EF4-FFF2-40B4-BE49-F238E27FC236}">
                <a16:creationId xmlns:a16="http://schemas.microsoft.com/office/drawing/2014/main" id="{BA566FD1-2B8A-529A-FBD5-692CA4AD12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0200" y="1290320"/>
            <a:ext cx="3586480" cy="3586480"/>
          </a:xfrm>
          <a:prstGeom prst="rect">
            <a:avLst/>
          </a:prstGeom>
        </p:spPr>
      </p:pic>
      <p:sp>
        <p:nvSpPr>
          <p:cNvPr id="16" name="TextBox 15">
            <a:extLst>
              <a:ext uri="{FF2B5EF4-FFF2-40B4-BE49-F238E27FC236}">
                <a16:creationId xmlns:a16="http://schemas.microsoft.com/office/drawing/2014/main" id="{F7B6EEEB-54F2-5A98-8316-860336DCC526}"/>
              </a:ext>
            </a:extLst>
          </p:cNvPr>
          <p:cNvSpPr txBox="1"/>
          <p:nvPr/>
        </p:nvSpPr>
        <p:spPr>
          <a:xfrm>
            <a:off x="6800282" y="5060962"/>
            <a:ext cx="3346315" cy="369332"/>
          </a:xfrm>
          <a:prstGeom prst="rect">
            <a:avLst/>
          </a:prstGeom>
          <a:noFill/>
        </p:spPr>
        <p:txBody>
          <a:bodyPr wrap="square" rtlCol="0">
            <a:spAutoFit/>
          </a:bodyPr>
          <a:lstStyle/>
          <a:p>
            <a:pPr algn="ctr"/>
            <a:r>
              <a:rPr lang="vi-VN" b="1" dirty="0">
                <a:solidFill>
                  <a:srgbClr val="0070C0"/>
                </a:solidFill>
                <a:latin typeface="+mj-lt"/>
              </a:rPr>
              <a:t>TOÀN VĂN TÁC PHẨM</a:t>
            </a:r>
          </a:p>
        </p:txBody>
      </p:sp>
    </p:spTree>
    <p:extLst>
      <p:ext uri="{BB962C8B-B14F-4D97-AF65-F5344CB8AC3E}">
        <p14:creationId xmlns:p14="http://schemas.microsoft.com/office/powerpoint/2010/main" val="1273958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4D523-8FC3-04AF-C50B-9223710F7AEE}"/>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6F48A875-908F-6D69-489C-A0671DFCE5EB}"/>
              </a:ext>
            </a:extLst>
          </p:cNvPr>
          <p:cNvGrpSpPr/>
          <p:nvPr/>
        </p:nvGrpSpPr>
        <p:grpSpPr>
          <a:xfrm>
            <a:off x="247299" y="193968"/>
            <a:ext cx="9776266" cy="830826"/>
            <a:chOff x="1465007" y="398205"/>
            <a:chExt cx="6390588" cy="830826"/>
          </a:xfrm>
        </p:grpSpPr>
        <p:sp>
          <p:nvSpPr>
            <p:cNvPr id="3" name="Rectangle: Rounded Corners 2">
              <a:extLst>
                <a:ext uri="{FF2B5EF4-FFF2-40B4-BE49-F238E27FC236}">
                  <a16:creationId xmlns:a16="http://schemas.microsoft.com/office/drawing/2014/main" id="{5E532BEA-E18A-A063-3042-55C6301A1037}"/>
                </a:ext>
              </a:extLst>
            </p:cNvPr>
            <p:cNvSpPr/>
            <p:nvPr/>
          </p:nvSpPr>
          <p:spPr>
            <a:xfrm>
              <a:off x="1465007" y="398205"/>
              <a:ext cx="6390588" cy="83082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84250" lvl="3" algn="r"/>
              <a:r>
                <a:rPr lang="vi-VN" sz="2400" b="1" dirty="0">
                  <a:solidFill>
                    <a:schemeClr val="accent5">
                      <a:lumMod val="50000"/>
                    </a:schemeClr>
                  </a:solidFill>
                  <a:latin typeface="UTM HelvetIns" panose="02040603050506020204" pitchFamily="18" charset="0"/>
                </a:rPr>
                <a:t> </a:t>
              </a:r>
              <a:r>
                <a:rPr lang="en-US" sz="2400" b="1" dirty="0">
                  <a:solidFill>
                    <a:srgbClr val="0070C0"/>
                  </a:solidFill>
                  <a:latin typeface="UTM HelvetIns" panose="02040603050506020204" pitchFamily="18" charset="0"/>
                </a:rPr>
                <a:t>KHỞI ĐỘNG DỰ ÁN TÌNH NGUYỆN </a:t>
              </a:r>
              <a:r>
                <a:rPr lang="en-US" sz="2400" b="1" dirty="0">
                  <a:solidFill>
                    <a:srgbClr val="FF0000"/>
                  </a:solidFill>
                  <a:latin typeface="UTM HelvetIns" panose="02040603050506020204" pitchFamily="18" charset="0"/>
                </a:rPr>
                <a:t>"MÁY TÍNH CŨ - TRI THỨC MỚI"</a:t>
              </a:r>
            </a:p>
          </p:txBody>
        </p:sp>
        <p:sp>
          <p:nvSpPr>
            <p:cNvPr id="7" name="Freeform 15">
              <a:extLst>
                <a:ext uri="{FF2B5EF4-FFF2-40B4-BE49-F238E27FC236}">
                  <a16:creationId xmlns:a16="http://schemas.microsoft.com/office/drawing/2014/main" id="{414271D8-AE04-120B-B948-60EC988817A0}"/>
                </a:ext>
              </a:extLst>
            </p:cNvPr>
            <p:cNvSpPr/>
            <p:nvPr/>
          </p:nvSpPr>
          <p:spPr>
            <a:xfrm rot="21346926">
              <a:off x="1486303" y="504415"/>
              <a:ext cx="1068069" cy="618405"/>
            </a:xfrm>
            <a:custGeom>
              <a:avLst/>
              <a:gdLst/>
              <a:ahLst/>
              <a:cxnLst/>
              <a:rect l="l" t="t" r="r" b="b"/>
              <a:pathLst>
                <a:path w="2513445" h="1526347">
                  <a:moveTo>
                    <a:pt x="0" y="0"/>
                  </a:moveTo>
                  <a:lnTo>
                    <a:pt x="2513445" y="0"/>
                  </a:lnTo>
                  <a:lnTo>
                    <a:pt x="2513445" y="1526346"/>
                  </a:lnTo>
                  <a:lnTo>
                    <a:pt x="0" y="15263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5" name="Rectangle: Rounded Corners 4">
            <a:extLst>
              <a:ext uri="{FF2B5EF4-FFF2-40B4-BE49-F238E27FC236}">
                <a16:creationId xmlns:a16="http://schemas.microsoft.com/office/drawing/2014/main" id="{7ECE8CD3-8CD8-B271-7DAA-B1240B00CC93}"/>
              </a:ext>
            </a:extLst>
          </p:cNvPr>
          <p:cNvSpPr/>
          <p:nvPr/>
        </p:nvSpPr>
        <p:spPr>
          <a:xfrm>
            <a:off x="144664" y="1222311"/>
            <a:ext cx="7465504" cy="4927208"/>
          </a:xfrm>
          <a:prstGeom prst="roundRect">
            <a:avLst/>
          </a:prstGeom>
          <a:solidFill>
            <a:schemeClr val="bg1"/>
          </a:solidFill>
          <a:ln w="28575">
            <a:solidFill>
              <a:srgbClr val="2439E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357188" algn="just"/>
            <a:r>
              <a:rPr lang="vi-VN" sz="1650" dirty="0">
                <a:solidFill>
                  <a:srgbClr val="0070C0"/>
                </a:solidFill>
                <a:latin typeface="+mj-lt"/>
              </a:rPr>
              <a:t>Nhằm chào mừng Đại hội đại biểu Hội Liên hiệp Thanh niên Việt Nam Thành phố Hồ Chí Minh lần thứ IX, nhiệm kỳ 2024 - 2029, tiếp tục xác lập thực hiện các nội dung phối hợp giữa Hội Liên hiệp Thanh niên Việt Nam Thành phố, Hội Sinh viên Việt Nam Thành phố với Hội Doanh nhân trẻ Thành phố, trong đó có việc triển khai các hoạt động trong khuôn khổ Chiến dịch tình nguyện Mùa hè xanh thiết thực, hiệu quả, phát huy sự tham gia và đóng góp của cộng đồng Doanh nhân trẻ Thành phố tham gia các hoạt động tình nguyện vì cộng đồng, Hội Doanh nhân trẻ Thành phố triển khai, phát động trong các cấp bộ Hội, hội viên Hội Doanh nhân trẻ Thành phố và cộng đồng Doanh nhân trẻ Thành phố cùng tham gia thực hiện dự án tình nguyện “Máy tính cũ - Tri thức mới”. </a:t>
            </a:r>
          </a:p>
          <a:p>
            <a:pPr algn="just"/>
            <a:endParaRPr lang="vi-VN" sz="1650" dirty="0">
              <a:solidFill>
                <a:srgbClr val="0070C0"/>
              </a:solidFill>
              <a:latin typeface="+mj-lt"/>
            </a:endParaRPr>
          </a:p>
          <a:p>
            <a:pPr indent="357188" algn="just"/>
            <a:r>
              <a:rPr lang="vi-VN" sz="1650" dirty="0">
                <a:solidFill>
                  <a:srgbClr val="0070C0"/>
                </a:solidFill>
                <a:latin typeface="+mj-lt"/>
              </a:rPr>
              <a:t>Chương trình phát động rộng rãi trong xã hội đóng góp máy tính đã qua sử dụng hoặc linh kiện máy tính để thực hiện nâng cấp, sửa chữa, trao tặng cho học sinh, sinh viên có hoàn cảnh khó khăn, vươn lên học tốt. Trên cơ sở hội thu, Đội hình "Máy tính cũ - Tri thức mới" cấp Thành do Trường Đại học Bách Khoa, ĐHQG-HCM phụ trách sẽ sửa chữa, nâng cấp, trao tặng tại các hoạt động trong khuôn khổ Chiến dịch tình nguyện Mùa hè xanh năm 2024 và chào mừng năm học mới 2024 - 2025.</a:t>
            </a:r>
            <a:endParaRPr lang="en-US" sz="1650" dirty="0">
              <a:solidFill>
                <a:srgbClr val="0070C0"/>
              </a:solidFill>
              <a:latin typeface="+mj-lt"/>
            </a:endParaRPr>
          </a:p>
        </p:txBody>
      </p:sp>
      <p:pic>
        <p:nvPicPr>
          <p:cNvPr id="6" name="Picture 5">
            <a:extLst>
              <a:ext uri="{FF2B5EF4-FFF2-40B4-BE49-F238E27FC236}">
                <a16:creationId xmlns:a16="http://schemas.microsoft.com/office/drawing/2014/main" id="{D3B0DF8B-3C78-09E2-820D-11AB89F35951}"/>
              </a:ext>
            </a:extLst>
          </p:cNvPr>
          <p:cNvPicPr>
            <a:picLocks noChangeAspect="1"/>
          </p:cNvPicPr>
          <p:nvPr/>
        </p:nvPicPr>
        <p:blipFill>
          <a:blip r:embed="rId4"/>
          <a:stretch>
            <a:fillRect/>
          </a:stretch>
        </p:blipFill>
        <p:spPr>
          <a:xfrm>
            <a:off x="7948766" y="1171055"/>
            <a:ext cx="3938434" cy="5029719"/>
          </a:xfrm>
          <a:prstGeom prst="rect">
            <a:avLst/>
          </a:prstGeom>
        </p:spPr>
      </p:pic>
    </p:spTree>
    <p:extLst>
      <p:ext uri="{BB962C8B-B14F-4D97-AF65-F5344CB8AC3E}">
        <p14:creationId xmlns:p14="http://schemas.microsoft.com/office/powerpoint/2010/main" val="454231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4D523-8FC3-04AF-C50B-9223710F7AEE}"/>
            </a:ext>
          </a:extLst>
        </p:cNvPr>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DBD4942B-1109-EC67-25DB-5CF3E300CB75}"/>
              </a:ext>
            </a:extLst>
          </p:cNvPr>
          <p:cNvSpPr/>
          <p:nvPr/>
        </p:nvSpPr>
        <p:spPr>
          <a:xfrm>
            <a:off x="247299" y="193968"/>
            <a:ext cx="7686210" cy="83082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3"/>
            <a:r>
              <a:rPr lang="vi-VN" dirty="0">
                <a:solidFill>
                  <a:srgbClr val="0070C0"/>
                </a:solidFill>
                <a:latin typeface="UTM Impact" panose="02040603050506020204" pitchFamily="18" charset="0"/>
              </a:rPr>
              <a:t>CUỘC VẬN ĐỘNG </a:t>
            </a:r>
            <a:r>
              <a:rPr lang="vi-VN" dirty="0">
                <a:solidFill>
                  <a:srgbClr val="FF0000"/>
                </a:solidFill>
                <a:latin typeface="UTM Impact" panose="02040603050506020204" pitchFamily="18" charset="0"/>
              </a:rPr>
              <a:t>“NGƯỜI VIỆT NAM - ƯU TIÊN DÙNG HÀNG VIỆT NAM”</a:t>
            </a:r>
            <a:endParaRPr lang="en-US" dirty="0">
              <a:solidFill>
                <a:srgbClr val="FF0000"/>
              </a:solidFill>
              <a:latin typeface="UTM Impact" panose="02040603050506020204" pitchFamily="18" charset="0"/>
            </a:endParaRPr>
          </a:p>
        </p:txBody>
      </p:sp>
      <p:sp>
        <p:nvSpPr>
          <p:cNvPr id="15" name="Freeform 15">
            <a:extLst>
              <a:ext uri="{FF2B5EF4-FFF2-40B4-BE49-F238E27FC236}">
                <a16:creationId xmlns:a16="http://schemas.microsoft.com/office/drawing/2014/main" id="{6B9B9BA8-0A15-AA86-13D8-E1D94D3E499A}"/>
              </a:ext>
            </a:extLst>
          </p:cNvPr>
          <p:cNvSpPr/>
          <p:nvPr/>
        </p:nvSpPr>
        <p:spPr>
          <a:xfrm rot="21346926">
            <a:off x="270610" y="300178"/>
            <a:ext cx="1169019" cy="618405"/>
          </a:xfrm>
          <a:custGeom>
            <a:avLst/>
            <a:gdLst/>
            <a:ahLst/>
            <a:cxnLst/>
            <a:rect l="l" t="t" r="r" b="b"/>
            <a:pathLst>
              <a:path w="2513445" h="1526347">
                <a:moveTo>
                  <a:pt x="0" y="0"/>
                </a:moveTo>
                <a:lnTo>
                  <a:pt x="2513445" y="0"/>
                </a:lnTo>
                <a:lnTo>
                  <a:pt x="2513445" y="1526346"/>
                </a:lnTo>
                <a:lnTo>
                  <a:pt x="0" y="15263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3" name="Picture 2">
            <a:extLst>
              <a:ext uri="{FF2B5EF4-FFF2-40B4-BE49-F238E27FC236}">
                <a16:creationId xmlns:a16="http://schemas.microsoft.com/office/drawing/2014/main" id="{2CBD75CA-512A-FB0B-C498-A7871AB718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7229" y="1288869"/>
            <a:ext cx="4953000" cy="4953000"/>
          </a:xfrm>
          <a:prstGeom prst="rect">
            <a:avLst/>
          </a:prstGeom>
        </p:spPr>
      </p:pic>
    </p:spTree>
    <p:extLst>
      <p:ext uri="{BB962C8B-B14F-4D97-AF65-F5344CB8AC3E}">
        <p14:creationId xmlns:p14="http://schemas.microsoft.com/office/powerpoint/2010/main" val="9242813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743</TotalTime>
  <Words>1552</Words>
  <Application>Microsoft Office PowerPoint</Application>
  <PresentationFormat>Widescreen</PresentationFormat>
  <Paragraphs>43</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UTM HelvetIns</vt:lpstr>
      <vt:lpstr>UTM Impact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NGÔ QUANG TRƯỜNG</dc:creator>
  <cp:lastModifiedBy>NGÔ QUANG TRƯỜNG</cp:lastModifiedBy>
  <cp:revision>13</cp:revision>
  <dcterms:created xsi:type="dcterms:W3CDTF">2024-02-24T06:46:05Z</dcterms:created>
  <dcterms:modified xsi:type="dcterms:W3CDTF">2024-08-02T08:43:19Z</dcterms:modified>
</cp:coreProperties>
</file>