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1"/>
  </p:notesMasterIdLst>
  <p:sldIdLst>
    <p:sldId id="256" r:id="rId4"/>
    <p:sldId id="272" r:id="rId5"/>
    <p:sldId id="264" r:id="rId6"/>
    <p:sldId id="278" r:id="rId7"/>
    <p:sldId id="307" r:id="rId8"/>
    <p:sldId id="265" r:id="rId9"/>
    <p:sldId id="286" r:id="rId10"/>
    <p:sldId id="308" r:id="rId11"/>
    <p:sldId id="271" r:id="rId12"/>
    <p:sldId id="309" r:id="rId13"/>
    <p:sldId id="310" r:id="rId14"/>
    <p:sldId id="268" r:id="rId15"/>
    <p:sldId id="311" r:id="rId16"/>
    <p:sldId id="266" r:id="rId17"/>
    <p:sldId id="295" r:id="rId18"/>
    <p:sldId id="312" r:id="rId19"/>
    <p:sldId id="263" r:id="rId20"/>
    <p:sldId id="314" r:id="rId21"/>
    <p:sldId id="315" r:id="rId22"/>
    <p:sldId id="276" r:id="rId23"/>
    <p:sldId id="313" r:id="rId24"/>
    <p:sldId id="316" r:id="rId25"/>
    <p:sldId id="269" r:id="rId26"/>
    <p:sldId id="317" r:id="rId27"/>
    <p:sldId id="304" r:id="rId28"/>
    <p:sldId id="318" r:id="rId29"/>
    <p:sldId id="319"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7F50"/>
    <a:srgbClr val="007338"/>
    <a:srgbClr val="5EA00E"/>
    <a:srgbClr val="76BC25"/>
    <a:srgbClr val="FFFFFF"/>
    <a:srgbClr val="FCFBF6"/>
    <a:srgbClr val="E0F0E3"/>
    <a:srgbClr val="E1F0E3"/>
    <a:srgbClr val="ECF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885C2-3745-4F17-AB25-DCF9D6B6E485}"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42642-089E-4260-BDEE-05584B731956}" type="slidenum">
              <a:rPr lang="en-US" smtClean="0"/>
              <a:t>‹#›</a:t>
            </a:fld>
            <a:endParaRPr lang="en-US"/>
          </a:p>
        </p:txBody>
      </p:sp>
    </p:spTree>
    <p:extLst>
      <p:ext uri="{BB962C8B-B14F-4D97-AF65-F5344CB8AC3E}">
        <p14:creationId xmlns:p14="http://schemas.microsoft.com/office/powerpoint/2010/main" val="64018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F42642-089E-4260-BDEE-05584B731956}" type="slidenum">
              <a:rPr lang="en-US" smtClean="0"/>
              <a:t>2</a:t>
            </a:fld>
            <a:endParaRPr lang="en-US"/>
          </a:p>
        </p:txBody>
      </p:sp>
    </p:spTree>
    <p:extLst>
      <p:ext uri="{BB962C8B-B14F-4D97-AF65-F5344CB8AC3E}">
        <p14:creationId xmlns:p14="http://schemas.microsoft.com/office/powerpoint/2010/main" val="2207694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36561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94052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7255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25981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67900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38484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22106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48488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59000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39486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16395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2024/4/5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descr="QQ截图20190104102515"/>
          <p:cNvPicPr>
            <a:picLocks noChangeAspect="1"/>
          </p:cNvPicPr>
          <p:nvPr userDrawn="1"/>
        </p:nvPicPr>
        <p:blipFill>
          <a:blip r:embed="rId13"/>
          <a:srcRect t="794"/>
          <a:stretch>
            <a:fillRect/>
          </a:stretch>
        </p:blipFill>
        <p:spPr>
          <a:xfrm>
            <a:off x="635" y="5715"/>
            <a:ext cx="12190730" cy="6847205"/>
          </a:xfrm>
          <a:prstGeom prst="rect">
            <a:avLst/>
          </a:prstGeom>
        </p:spPr>
      </p:pic>
      <p:grpSp>
        <p:nvGrpSpPr>
          <p:cNvPr id="13" name="组合 12"/>
          <p:cNvGrpSpPr/>
          <p:nvPr userDrawn="1"/>
        </p:nvGrpSpPr>
        <p:grpSpPr>
          <a:xfrm>
            <a:off x="217805" y="237490"/>
            <a:ext cx="11756390" cy="6449060"/>
            <a:chOff x="343" y="374"/>
            <a:chExt cx="18514" cy="10156"/>
          </a:xfrm>
        </p:grpSpPr>
        <p:sp>
          <p:nvSpPr>
            <p:cNvPr id="8" name="矩形 7"/>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descr="QQ截图20190104102515"/>
          <p:cNvPicPr>
            <a:picLocks noChangeAspect="1"/>
          </p:cNvPicPr>
          <p:nvPr userDrawn="1"/>
        </p:nvPicPr>
        <p:blipFill>
          <a:blip r:embed="rId13"/>
          <a:srcRect t="794"/>
          <a:stretch>
            <a:fillRect/>
          </a:stretch>
        </p:blipFill>
        <p:spPr>
          <a:xfrm>
            <a:off x="635" y="5715"/>
            <a:ext cx="12190730" cy="6847205"/>
          </a:xfrm>
          <a:prstGeom prst="rect">
            <a:avLst/>
          </a:prstGeom>
        </p:spPr>
      </p:pic>
      <p:grpSp>
        <p:nvGrpSpPr>
          <p:cNvPr id="13" name="组合 12"/>
          <p:cNvGrpSpPr/>
          <p:nvPr userDrawn="1"/>
        </p:nvGrpSpPr>
        <p:grpSpPr>
          <a:xfrm>
            <a:off x="217805" y="237490"/>
            <a:ext cx="11756390" cy="6449060"/>
            <a:chOff x="343" y="374"/>
            <a:chExt cx="18514" cy="10156"/>
          </a:xfrm>
        </p:grpSpPr>
        <p:sp>
          <p:nvSpPr>
            <p:cNvPr id="8" name="矩形 7"/>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596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7.jp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3.xml"/><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未标题-1"/>
          <p:cNvPicPr>
            <a:picLocks noChangeAspect="1"/>
          </p:cNvPicPr>
          <p:nvPr/>
        </p:nvPicPr>
        <p:blipFill>
          <a:blip r:embed="rId2"/>
          <a:stretch>
            <a:fillRect/>
          </a:stretch>
        </p:blipFill>
        <p:spPr>
          <a:xfrm>
            <a:off x="9525" y="19050"/>
            <a:ext cx="12172950" cy="6847205"/>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rcRect l="65852" t="26623" r="18120" b="47937"/>
          <a:stretch>
            <a:fillRect/>
          </a:stretch>
        </p:blipFill>
        <p:spPr>
          <a:xfrm>
            <a:off x="8375650" y="1694180"/>
            <a:ext cx="1057910" cy="83566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65852" t="26623" r="18120" b="47937"/>
          <a:stretch>
            <a:fillRect/>
          </a:stretch>
        </p:blipFill>
        <p:spPr>
          <a:xfrm flipH="1">
            <a:off x="3706495" y="3496945"/>
            <a:ext cx="670560" cy="529590"/>
          </a:xfrm>
          <a:prstGeom prst="rect">
            <a:avLst/>
          </a:prstGeom>
        </p:spPr>
      </p:pic>
      <p:pic>
        <p:nvPicPr>
          <p:cNvPr id="27" name="图片 26" descr="21"/>
          <p:cNvPicPr>
            <a:picLocks noChangeAspect="1"/>
          </p:cNvPicPr>
          <p:nvPr/>
        </p:nvPicPr>
        <p:blipFill>
          <a:blip r:embed="rId5"/>
          <a:srcRect l="52370"/>
          <a:stretch>
            <a:fillRect/>
          </a:stretch>
        </p:blipFill>
        <p:spPr>
          <a:xfrm>
            <a:off x="7184390" y="2874010"/>
            <a:ext cx="3187065" cy="1798320"/>
          </a:xfrm>
          <a:prstGeom prst="rect">
            <a:avLst/>
          </a:prstGeom>
        </p:spPr>
      </p:pic>
      <p:grpSp>
        <p:nvGrpSpPr>
          <p:cNvPr id="28" name="组合 27"/>
          <p:cNvGrpSpPr/>
          <p:nvPr userDrawn="1"/>
        </p:nvGrpSpPr>
        <p:grpSpPr>
          <a:xfrm>
            <a:off x="217805" y="237490"/>
            <a:ext cx="11756390" cy="6449060"/>
            <a:chOff x="343" y="374"/>
            <a:chExt cx="18514" cy="10156"/>
          </a:xfrm>
        </p:grpSpPr>
        <p:sp>
          <p:nvSpPr>
            <p:cNvPr id="29" name="矩形 28"/>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21"/>
          <p:cNvPicPr>
            <a:picLocks noChangeAspect="1"/>
          </p:cNvPicPr>
          <p:nvPr/>
        </p:nvPicPr>
        <p:blipFill>
          <a:blip r:embed="rId5"/>
          <a:srcRect l="8534" t="42527" r="79280" b="23688"/>
          <a:stretch>
            <a:fillRect/>
          </a:stretch>
        </p:blipFill>
        <p:spPr>
          <a:xfrm>
            <a:off x="2497455" y="3497580"/>
            <a:ext cx="737870" cy="550545"/>
          </a:xfrm>
          <a:prstGeom prst="rect">
            <a:avLst/>
          </a:prstGeom>
        </p:spPr>
      </p:pic>
      <p:pic>
        <p:nvPicPr>
          <p:cNvPr id="34" name="图片 33" descr="21"/>
          <p:cNvPicPr>
            <a:picLocks noChangeAspect="1"/>
          </p:cNvPicPr>
          <p:nvPr/>
        </p:nvPicPr>
        <p:blipFill>
          <a:blip r:embed="rId5"/>
          <a:srcRect l="80432"/>
          <a:stretch>
            <a:fillRect/>
          </a:stretch>
        </p:blipFill>
        <p:spPr>
          <a:xfrm rot="4440000">
            <a:off x="2802255" y="498475"/>
            <a:ext cx="1024255" cy="1406525"/>
          </a:xfrm>
          <a:prstGeom prst="rect">
            <a:avLst/>
          </a:prstGeom>
        </p:spPr>
      </p:pic>
      <p:pic>
        <p:nvPicPr>
          <p:cNvPr id="35" name="图片 34" descr="21"/>
          <p:cNvPicPr>
            <a:picLocks noChangeAspect="1"/>
          </p:cNvPicPr>
          <p:nvPr/>
        </p:nvPicPr>
        <p:blipFill>
          <a:blip r:embed="rId5"/>
          <a:srcRect l="80432"/>
          <a:stretch>
            <a:fillRect/>
          </a:stretch>
        </p:blipFill>
        <p:spPr>
          <a:xfrm rot="10800000" flipH="1" flipV="1">
            <a:off x="2691765" y="1887855"/>
            <a:ext cx="1245870" cy="171132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grpSp>
        <p:nvGrpSpPr>
          <p:cNvPr id="8" name="组合 7">
            <a:extLst>
              <a:ext uri="{FF2B5EF4-FFF2-40B4-BE49-F238E27FC236}">
                <a16:creationId xmlns:a16="http://schemas.microsoft.com/office/drawing/2014/main" id="{ECC4B211-D946-4AE2-98DA-DDB412F708A9}"/>
              </a:ext>
            </a:extLst>
          </p:cNvPr>
          <p:cNvGrpSpPr/>
          <p:nvPr/>
        </p:nvGrpSpPr>
        <p:grpSpPr>
          <a:xfrm>
            <a:off x="4521326" y="515603"/>
            <a:ext cx="3762503" cy="5760085"/>
            <a:chOff x="4986655" y="675005"/>
            <a:chExt cx="2086866" cy="3510280"/>
          </a:xfrm>
        </p:grpSpPr>
        <p:grpSp>
          <p:nvGrpSpPr>
            <p:cNvPr id="36" name="组合 35"/>
            <p:cNvGrpSpPr/>
            <p:nvPr/>
          </p:nvGrpSpPr>
          <p:grpSpPr>
            <a:xfrm>
              <a:off x="4986655" y="675005"/>
              <a:ext cx="2086866" cy="3510280"/>
              <a:chOff x="7590" y="2002"/>
              <a:chExt cx="4021" cy="6760"/>
            </a:xfrm>
          </p:grpSpPr>
          <p:sp>
            <p:nvSpPr>
              <p:cNvPr id="39" name="矩形 38"/>
              <p:cNvSpPr/>
              <p:nvPr/>
            </p:nvSpPr>
            <p:spPr>
              <a:xfrm>
                <a:off x="7883" y="2249"/>
                <a:ext cx="3438" cy="6266"/>
              </a:xfrm>
              <a:prstGeom prst="rect">
                <a:avLst/>
              </a:prstGeom>
              <a:solidFill>
                <a:srgbClr val="FCFBF6">
                  <a:alpha val="65000"/>
                </a:srgbClr>
              </a:solidFill>
              <a:ln w="34925">
                <a:solidFill>
                  <a:srgbClr val="1D7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7590" y="2002"/>
                <a:ext cx="4021" cy="6760"/>
              </a:xfrm>
              <a:prstGeom prst="rect">
                <a:avLst/>
              </a:prstGeom>
              <a:noFill/>
              <a:ln w="95250">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descr="21"/>
            <p:cNvPicPr>
              <a:picLocks noChangeAspect="1"/>
            </p:cNvPicPr>
            <p:nvPr/>
          </p:nvPicPr>
          <p:blipFill>
            <a:blip r:embed="rId5"/>
            <a:srcRect l="8534" t="42527" r="79280" b="23688"/>
            <a:stretch>
              <a:fillRect/>
            </a:stretch>
          </p:blipFill>
          <p:spPr>
            <a:xfrm>
              <a:off x="5149618" y="3471805"/>
              <a:ext cx="778488" cy="5810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rcRect l="65852" t="26623" r="18120" b="47937"/>
            <a:stretch>
              <a:fillRect/>
            </a:stretch>
          </p:blipFill>
          <p:spPr>
            <a:xfrm rot="19320000" flipH="1">
              <a:off x="6355236" y="3594873"/>
              <a:ext cx="425054" cy="336488"/>
            </a:xfrm>
            <a:prstGeom prst="rect">
              <a:avLst/>
            </a:prstGeom>
          </p:spPr>
        </p:pic>
      </p:grpSp>
      <p:pic>
        <p:nvPicPr>
          <p:cNvPr id="41" name="图片 40" descr="21"/>
          <p:cNvPicPr>
            <a:picLocks noChangeAspect="1"/>
          </p:cNvPicPr>
          <p:nvPr/>
        </p:nvPicPr>
        <p:blipFill>
          <a:blip r:embed="rId5"/>
          <a:srcRect l="8534" t="42527" r="79280" b="23688"/>
          <a:stretch>
            <a:fillRect/>
          </a:stretch>
        </p:blipFill>
        <p:spPr>
          <a:xfrm>
            <a:off x="1563370" y="1535430"/>
            <a:ext cx="1128395" cy="842010"/>
          </a:xfrm>
          <a:prstGeom prst="rect">
            <a:avLst/>
          </a:prstGeom>
        </p:spPr>
      </p:pic>
      <p:sp>
        <p:nvSpPr>
          <p:cNvPr id="5" name="TextBox 4">
            <a:extLst>
              <a:ext uri="{FF2B5EF4-FFF2-40B4-BE49-F238E27FC236}">
                <a16:creationId xmlns:a16="http://schemas.microsoft.com/office/drawing/2014/main" id="{8C83A777-3187-BDAA-C249-AAB35917DA6D}"/>
              </a:ext>
            </a:extLst>
          </p:cNvPr>
          <p:cNvSpPr txBox="1"/>
          <p:nvPr/>
        </p:nvSpPr>
        <p:spPr>
          <a:xfrm>
            <a:off x="4702641" y="330200"/>
            <a:ext cx="3296928" cy="5598777"/>
          </a:xfrm>
          <a:prstGeom prst="rect">
            <a:avLst/>
          </a:prstGeom>
          <a:noFill/>
        </p:spPr>
        <p:txBody>
          <a:bodyPr wrap="none" rtlCol="0">
            <a:spAutoFit/>
          </a:bodyPr>
          <a:lstStyle/>
          <a:p>
            <a:pPr algn="ctr">
              <a:lnSpc>
                <a:spcPct val="200000"/>
              </a:lnSpc>
            </a:pPr>
            <a:r>
              <a:rPr lang="en-US" sz="9600">
                <a:solidFill>
                  <a:srgbClr val="007338"/>
                </a:solidFill>
                <a:latin typeface="#9Slide04 SVNSwashington" pitchFamily="2" charset="0"/>
              </a:rPr>
              <a:t>X</a:t>
            </a:r>
            <a:r>
              <a:rPr lang="en-US" sz="6600">
                <a:solidFill>
                  <a:srgbClr val="007338"/>
                </a:solidFill>
                <a:latin typeface="#9Slide04 SVNSwashington" pitchFamily="2" charset="0"/>
              </a:rPr>
              <a:t>UÂN</a:t>
            </a:r>
          </a:p>
          <a:p>
            <a:pPr algn="ctr">
              <a:lnSpc>
                <a:spcPct val="200000"/>
              </a:lnSpc>
            </a:pPr>
            <a:r>
              <a:rPr lang="en-US" sz="9600">
                <a:solidFill>
                  <a:srgbClr val="007338"/>
                </a:solidFill>
                <a:latin typeface="#9Slide04 SVNSwashington" pitchFamily="2" charset="0"/>
              </a:rPr>
              <a:t>V</a:t>
            </a:r>
            <a:r>
              <a:rPr lang="en-US" sz="6600">
                <a:solidFill>
                  <a:srgbClr val="007338"/>
                </a:solidFill>
                <a:latin typeface="#9Slide04 SVNSwashington" pitchFamily="2" charset="0"/>
              </a:rPr>
              <a:t>Ề</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1500"/>
                                        <p:tgtEl>
                                          <p:spTgt spid="8"/>
                                        </p:tgtEl>
                                      </p:cBhvr>
                                    </p:animEffect>
                                  </p:childTnLst>
                                </p:cTn>
                              </p:par>
                            </p:childTnLst>
                          </p:cTn>
                        </p:par>
                        <p:par>
                          <p:cTn id="26" fill="hold">
                            <p:stCondLst>
                              <p:cond delay="4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medium confidence">
            <a:extLst>
              <a:ext uri="{FF2B5EF4-FFF2-40B4-BE49-F238E27FC236}">
                <a16:creationId xmlns:a16="http://schemas.microsoft.com/office/drawing/2014/main" id="{F16076BC-B5F3-A517-CCDA-7C4EC0A9A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17" y="344583"/>
            <a:ext cx="4939983" cy="6168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ext, drawing, fabric&#10;&#10;Description automatically generated">
            <a:extLst>
              <a:ext uri="{FF2B5EF4-FFF2-40B4-BE49-F238E27FC236}">
                <a16:creationId xmlns:a16="http://schemas.microsoft.com/office/drawing/2014/main" id="{95E7D1C8-6FDD-A0CC-7002-827BE1C9B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322" y="344583"/>
            <a:ext cx="4939983" cy="6239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41182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未标题-1"/>
          <p:cNvPicPr>
            <a:picLocks noChangeAspect="1"/>
          </p:cNvPicPr>
          <p:nvPr/>
        </p:nvPicPr>
        <p:blipFill>
          <a:blip r:embed="rId2"/>
          <a:stretch>
            <a:fillRect/>
          </a:stretch>
        </p:blipFill>
        <p:spPr>
          <a:xfrm>
            <a:off x="9525" y="19050"/>
            <a:ext cx="12172950" cy="6847205"/>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rcRect l="65852" t="26623" r="18120" b="47937"/>
          <a:stretch>
            <a:fillRect/>
          </a:stretch>
        </p:blipFill>
        <p:spPr>
          <a:xfrm>
            <a:off x="8375650" y="1694180"/>
            <a:ext cx="1057910" cy="83566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l="65852" t="26623" r="18120" b="47937"/>
          <a:stretch>
            <a:fillRect/>
          </a:stretch>
        </p:blipFill>
        <p:spPr>
          <a:xfrm flipH="1">
            <a:off x="3706495" y="3496945"/>
            <a:ext cx="670560" cy="529590"/>
          </a:xfrm>
          <a:prstGeom prst="rect">
            <a:avLst/>
          </a:prstGeom>
        </p:spPr>
      </p:pic>
      <p:pic>
        <p:nvPicPr>
          <p:cNvPr id="27" name="图片 26" descr="21"/>
          <p:cNvPicPr>
            <a:picLocks noChangeAspect="1"/>
          </p:cNvPicPr>
          <p:nvPr/>
        </p:nvPicPr>
        <p:blipFill>
          <a:blip r:embed="rId5"/>
          <a:srcRect l="52370"/>
          <a:stretch>
            <a:fillRect/>
          </a:stretch>
        </p:blipFill>
        <p:spPr>
          <a:xfrm>
            <a:off x="7184390" y="2874010"/>
            <a:ext cx="3187065" cy="1798320"/>
          </a:xfrm>
          <a:prstGeom prst="rect">
            <a:avLst/>
          </a:prstGeom>
        </p:spPr>
      </p:pic>
      <p:grpSp>
        <p:nvGrpSpPr>
          <p:cNvPr id="28" name="组合 27"/>
          <p:cNvGrpSpPr/>
          <p:nvPr userDrawn="1"/>
        </p:nvGrpSpPr>
        <p:grpSpPr>
          <a:xfrm>
            <a:off x="217805" y="237490"/>
            <a:ext cx="11756390" cy="6449060"/>
            <a:chOff x="343" y="374"/>
            <a:chExt cx="18514" cy="10156"/>
          </a:xfrm>
        </p:grpSpPr>
        <p:sp>
          <p:nvSpPr>
            <p:cNvPr id="29" name="矩形 28"/>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矩形 2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2" name="图片 31" descr="21"/>
          <p:cNvPicPr>
            <a:picLocks noChangeAspect="1"/>
          </p:cNvPicPr>
          <p:nvPr/>
        </p:nvPicPr>
        <p:blipFill>
          <a:blip r:embed="rId5"/>
          <a:srcRect l="8534" t="42527" r="79280" b="23688"/>
          <a:stretch>
            <a:fillRect/>
          </a:stretch>
        </p:blipFill>
        <p:spPr>
          <a:xfrm>
            <a:off x="2497455" y="3497580"/>
            <a:ext cx="737870" cy="550545"/>
          </a:xfrm>
          <a:prstGeom prst="rect">
            <a:avLst/>
          </a:prstGeom>
        </p:spPr>
      </p:pic>
      <p:pic>
        <p:nvPicPr>
          <p:cNvPr id="34" name="图片 33" descr="21"/>
          <p:cNvPicPr>
            <a:picLocks noChangeAspect="1"/>
          </p:cNvPicPr>
          <p:nvPr/>
        </p:nvPicPr>
        <p:blipFill>
          <a:blip r:embed="rId5"/>
          <a:srcRect l="80432"/>
          <a:stretch>
            <a:fillRect/>
          </a:stretch>
        </p:blipFill>
        <p:spPr>
          <a:xfrm rot="4440000">
            <a:off x="2802255" y="498475"/>
            <a:ext cx="1024255" cy="1406525"/>
          </a:xfrm>
          <a:prstGeom prst="rect">
            <a:avLst/>
          </a:prstGeom>
        </p:spPr>
      </p:pic>
      <p:pic>
        <p:nvPicPr>
          <p:cNvPr id="35" name="图片 34" descr="21"/>
          <p:cNvPicPr>
            <a:picLocks noChangeAspect="1"/>
          </p:cNvPicPr>
          <p:nvPr/>
        </p:nvPicPr>
        <p:blipFill>
          <a:blip r:embed="rId5"/>
          <a:srcRect l="80432"/>
          <a:stretch>
            <a:fillRect/>
          </a:stretch>
        </p:blipFill>
        <p:spPr>
          <a:xfrm rot="10800000" flipH="1" flipV="1">
            <a:off x="2691765" y="1887855"/>
            <a:ext cx="1245870" cy="171132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090" y="0"/>
            <a:ext cx="2934910" cy="3262745"/>
          </a:xfrm>
          <a:prstGeom prst="rect">
            <a:avLst/>
          </a:prstGeom>
        </p:spPr>
      </p:pic>
      <p:grpSp>
        <p:nvGrpSpPr>
          <p:cNvPr id="8" name="组合 7">
            <a:extLst>
              <a:ext uri="{FF2B5EF4-FFF2-40B4-BE49-F238E27FC236}">
                <a16:creationId xmlns:a16="http://schemas.microsoft.com/office/drawing/2014/main" id="{ECC4B211-D946-4AE2-98DA-DDB412F708A9}"/>
              </a:ext>
            </a:extLst>
          </p:cNvPr>
          <p:cNvGrpSpPr/>
          <p:nvPr/>
        </p:nvGrpSpPr>
        <p:grpSpPr>
          <a:xfrm>
            <a:off x="646988" y="515603"/>
            <a:ext cx="11160806" cy="6031247"/>
            <a:chOff x="2532343" y="972029"/>
            <a:chExt cx="6190322" cy="3675530"/>
          </a:xfrm>
        </p:grpSpPr>
        <p:sp>
          <p:nvSpPr>
            <p:cNvPr id="39" name="矩形 38"/>
            <p:cNvSpPr/>
            <p:nvPr/>
          </p:nvSpPr>
          <p:spPr>
            <a:xfrm>
              <a:off x="2532343" y="972029"/>
              <a:ext cx="6098029" cy="3675530"/>
            </a:xfrm>
            <a:prstGeom prst="rect">
              <a:avLst/>
            </a:prstGeom>
            <a:solidFill>
              <a:srgbClr val="FCFBF6">
                <a:alpha val="96000"/>
              </a:srgbClr>
            </a:solidFill>
            <a:ln w="34925">
              <a:solidFill>
                <a:srgbClr val="1D7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3" name="图片 32" descr="21"/>
            <p:cNvPicPr>
              <a:picLocks noChangeAspect="1"/>
            </p:cNvPicPr>
            <p:nvPr/>
          </p:nvPicPr>
          <p:blipFill>
            <a:blip r:embed="rId5"/>
            <a:srcRect l="8534" t="42527" r="79280" b="23688"/>
            <a:stretch>
              <a:fillRect/>
            </a:stretch>
          </p:blipFill>
          <p:spPr>
            <a:xfrm>
              <a:off x="7944177" y="4054884"/>
              <a:ext cx="778488" cy="581066"/>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rcRect l="65852" t="26623" r="18120" b="47937"/>
            <a:stretch>
              <a:fillRect/>
            </a:stretch>
          </p:blipFill>
          <p:spPr>
            <a:xfrm rot="19320000" flipH="1">
              <a:off x="8093748" y="1116434"/>
              <a:ext cx="425054" cy="336488"/>
            </a:xfrm>
            <a:prstGeom prst="rect">
              <a:avLst/>
            </a:prstGeom>
          </p:spPr>
        </p:pic>
      </p:grpSp>
      <p:pic>
        <p:nvPicPr>
          <p:cNvPr id="41" name="图片 40" descr="21"/>
          <p:cNvPicPr>
            <a:picLocks noChangeAspect="1"/>
          </p:cNvPicPr>
          <p:nvPr/>
        </p:nvPicPr>
        <p:blipFill>
          <a:blip r:embed="rId5"/>
          <a:srcRect l="8534" t="42527" r="79280" b="23688"/>
          <a:stretch>
            <a:fillRect/>
          </a:stretch>
        </p:blipFill>
        <p:spPr>
          <a:xfrm>
            <a:off x="734759" y="546083"/>
            <a:ext cx="1128395" cy="842010"/>
          </a:xfrm>
          <a:prstGeom prst="rect">
            <a:avLst/>
          </a:prstGeom>
        </p:spPr>
      </p:pic>
      <p:sp>
        <p:nvSpPr>
          <p:cNvPr id="6" name="TextBox 5">
            <a:extLst>
              <a:ext uri="{FF2B5EF4-FFF2-40B4-BE49-F238E27FC236}">
                <a16:creationId xmlns:a16="http://schemas.microsoft.com/office/drawing/2014/main" id="{59AE7CA7-B9D9-A299-58A1-81A8F09E1DED}"/>
              </a:ext>
            </a:extLst>
          </p:cNvPr>
          <p:cNvSpPr txBox="1"/>
          <p:nvPr/>
        </p:nvSpPr>
        <p:spPr>
          <a:xfrm>
            <a:off x="1571855" y="263112"/>
            <a:ext cx="5305170" cy="1368260"/>
          </a:xfrm>
          <a:prstGeom prst="rect">
            <a:avLst/>
          </a:prstGeom>
          <a:noFill/>
        </p:spPr>
        <p:txBody>
          <a:bodyPr wrap="none" rtlCol="0">
            <a:spAutoFit/>
          </a:bodyPr>
          <a:lstStyle/>
          <a:p>
            <a:pPr algn="ctr">
              <a:lnSpc>
                <a:spcPct val="200000"/>
              </a:lnSpc>
            </a:pPr>
            <a:r>
              <a:rPr lang="en-US" sz="4800">
                <a:solidFill>
                  <a:srgbClr val="007338"/>
                </a:solidFill>
                <a:latin typeface="#9Slide04 SVNSwashington" pitchFamily="2" charset="0"/>
              </a:rPr>
              <a:t>II/ Tác phẩm Xuân về</a:t>
            </a:r>
          </a:p>
        </p:txBody>
      </p:sp>
      <p:grpSp>
        <p:nvGrpSpPr>
          <p:cNvPr id="9" name="组合 71">
            <a:extLst>
              <a:ext uri="{FF2B5EF4-FFF2-40B4-BE49-F238E27FC236}">
                <a16:creationId xmlns:a16="http://schemas.microsoft.com/office/drawing/2014/main" id="{079F6D70-0721-6715-5ED8-EFF7221BA525}"/>
              </a:ext>
            </a:extLst>
          </p:cNvPr>
          <p:cNvGrpSpPr/>
          <p:nvPr/>
        </p:nvGrpSpPr>
        <p:grpSpPr>
          <a:xfrm>
            <a:off x="1564005" y="2687955"/>
            <a:ext cx="9091930" cy="877570"/>
            <a:chOff x="2441" y="4361"/>
            <a:chExt cx="14318" cy="1382"/>
          </a:xfrm>
        </p:grpSpPr>
        <p:cxnSp>
          <p:nvCxnSpPr>
            <p:cNvPr id="10" name="Straight Connector 56">
              <a:extLst>
                <a:ext uri="{FF2B5EF4-FFF2-40B4-BE49-F238E27FC236}">
                  <a16:creationId xmlns:a16="http://schemas.microsoft.com/office/drawing/2014/main" id="{CA92173D-13C5-7C8A-C7E4-8ABFC56CE35C}"/>
                </a:ext>
              </a:extLst>
            </p:cNvPr>
            <p:cNvCxnSpPr/>
            <p:nvPr/>
          </p:nvCxnSpPr>
          <p:spPr>
            <a:xfrm>
              <a:off x="2441" y="5052"/>
              <a:ext cx="14319" cy="0"/>
            </a:xfrm>
            <a:prstGeom prst="line">
              <a:avLst/>
            </a:prstGeom>
            <a:ln w="47625">
              <a:solidFill>
                <a:srgbClr val="1D7F50"/>
              </a:solidFill>
              <a:prstDash val="solid"/>
              <a:headEnd type="oval" w="med" len="med"/>
              <a:tailEnd type="oval" w="med" len="med"/>
            </a:ln>
            <a:effectLst>
              <a:outerShdw dist="38100" dir="5400000" algn="ctr" rotWithShape="0">
                <a:srgbClr val="000000">
                  <a:alpha val="10000"/>
                </a:srgbClr>
              </a:outerShdw>
            </a:effectLst>
          </p:spPr>
          <p:style>
            <a:lnRef idx="1">
              <a:schemeClr val="accent1"/>
            </a:lnRef>
            <a:fillRef idx="0">
              <a:schemeClr val="accent1"/>
            </a:fillRef>
            <a:effectRef idx="0">
              <a:schemeClr val="accent1"/>
            </a:effectRef>
            <a:fontRef idx="minor">
              <a:schemeClr val="tx1"/>
            </a:fontRef>
          </p:style>
        </p:cxnSp>
        <p:grpSp>
          <p:nvGrpSpPr>
            <p:cNvPr id="11" name="组合 70">
              <a:extLst>
                <a:ext uri="{FF2B5EF4-FFF2-40B4-BE49-F238E27FC236}">
                  <a16:creationId xmlns:a16="http://schemas.microsoft.com/office/drawing/2014/main" id="{C5940FAA-97FA-4D85-99C0-20BE9315287A}"/>
                </a:ext>
              </a:extLst>
            </p:cNvPr>
            <p:cNvGrpSpPr/>
            <p:nvPr/>
          </p:nvGrpSpPr>
          <p:grpSpPr>
            <a:xfrm>
              <a:off x="4299" y="4361"/>
              <a:ext cx="10602" cy="1382"/>
              <a:chOff x="3994" y="4361"/>
              <a:chExt cx="10602" cy="1382"/>
            </a:xfrm>
          </p:grpSpPr>
          <p:pic>
            <p:nvPicPr>
              <p:cNvPr id="12" name="图片 67" descr="57b510c53f6aa">
                <a:extLst>
                  <a:ext uri="{FF2B5EF4-FFF2-40B4-BE49-F238E27FC236}">
                    <a16:creationId xmlns:a16="http://schemas.microsoft.com/office/drawing/2014/main" id="{0B79142B-439A-6584-65A0-E52EB30237AC}"/>
                  </a:ext>
                </a:extLst>
              </p:cNvPr>
              <p:cNvPicPr>
                <a:picLocks noChangeAspect="1"/>
              </p:cNvPicPr>
              <p:nvPr/>
            </p:nvPicPr>
            <p:blipFill>
              <a:blip r:embed="rId8"/>
              <a:stretch>
                <a:fillRect/>
              </a:stretch>
            </p:blipFill>
            <p:spPr>
              <a:xfrm>
                <a:off x="3994" y="4361"/>
                <a:ext cx="1675" cy="1382"/>
              </a:xfrm>
              <a:prstGeom prst="rect">
                <a:avLst/>
              </a:prstGeom>
            </p:spPr>
          </p:pic>
          <p:pic>
            <p:nvPicPr>
              <p:cNvPr id="13" name="图片 68" descr="57b510c53f6aa">
                <a:extLst>
                  <a:ext uri="{FF2B5EF4-FFF2-40B4-BE49-F238E27FC236}">
                    <a16:creationId xmlns:a16="http://schemas.microsoft.com/office/drawing/2014/main" id="{8BBCBC3A-B1A3-0DE3-2E62-BB6BE508CABB}"/>
                  </a:ext>
                </a:extLst>
              </p:cNvPr>
              <p:cNvPicPr>
                <a:picLocks noChangeAspect="1"/>
              </p:cNvPicPr>
              <p:nvPr/>
            </p:nvPicPr>
            <p:blipFill>
              <a:blip r:embed="rId8"/>
              <a:stretch>
                <a:fillRect/>
              </a:stretch>
            </p:blipFill>
            <p:spPr>
              <a:xfrm>
                <a:off x="8458" y="4361"/>
                <a:ext cx="1675" cy="1382"/>
              </a:xfrm>
              <a:prstGeom prst="rect">
                <a:avLst/>
              </a:prstGeom>
            </p:spPr>
          </p:pic>
          <p:pic>
            <p:nvPicPr>
              <p:cNvPr id="14" name="图片 69" descr="57b510c53f6aa">
                <a:extLst>
                  <a:ext uri="{FF2B5EF4-FFF2-40B4-BE49-F238E27FC236}">
                    <a16:creationId xmlns:a16="http://schemas.microsoft.com/office/drawing/2014/main" id="{A5C92364-9DFB-FCA5-C69F-92A4A6AF5ABF}"/>
                  </a:ext>
                </a:extLst>
              </p:cNvPr>
              <p:cNvPicPr>
                <a:picLocks noChangeAspect="1"/>
              </p:cNvPicPr>
              <p:nvPr/>
            </p:nvPicPr>
            <p:blipFill>
              <a:blip r:embed="rId8"/>
              <a:stretch>
                <a:fillRect/>
              </a:stretch>
            </p:blipFill>
            <p:spPr>
              <a:xfrm>
                <a:off x="12922" y="4361"/>
                <a:ext cx="1675" cy="1382"/>
              </a:xfrm>
              <a:prstGeom prst="rect">
                <a:avLst/>
              </a:prstGeom>
            </p:spPr>
          </p:pic>
        </p:grpSp>
      </p:grpSp>
      <p:sp>
        <p:nvSpPr>
          <p:cNvPr id="16" name="TextBox 15">
            <a:extLst>
              <a:ext uri="{FF2B5EF4-FFF2-40B4-BE49-F238E27FC236}">
                <a16:creationId xmlns:a16="http://schemas.microsoft.com/office/drawing/2014/main" id="{F7E8352B-D91B-370E-C78D-E206BF24030E}"/>
              </a:ext>
            </a:extLst>
          </p:cNvPr>
          <p:cNvSpPr txBox="1"/>
          <p:nvPr/>
        </p:nvSpPr>
        <p:spPr>
          <a:xfrm>
            <a:off x="2328514" y="2084130"/>
            <a:ext cx="1971735" cy="584775"/>
          </a:xfrm>
          <a:prstGeom prst="rect">
            <a:avLst/>
          </a:prstGeom>
          <a:noFill/>
        </p:spPr>
        <p:txBody>
          <a:bodyPr wrap="square">
            <a:spAutoFit/>
          </a:bodyPr>
          <a:lstStyle/>
          <a:p>
            <a:r>
              <a:rPr lang="en-US" sz="3200">
                <a:solidFill>
                  <a:srgbClr val="007338"/>
                </a:solidFill>
                <a:effectLst/>
                <a:latin typeface="#9Slide04 SVNSwashington" pitchFamily="2" charset="0"/>
                <a:ea typeface="Times New Roman" panose="02020603050405020304" pitchFamily="18" charset="0"/>
              </a:rPr>
              <a:t>a. Thể loại</a:t>
            </a:r>
            <a:endParaRPr lang="en-US" sz="4400">
              <a:solidFill>
                <a:srgbClr val="007338"/>
              </a:solidFill>
              <a:latin typeface="#9Slide04 SVNSwashington" pitchFamily="2" charset="0"/>
            </a:endParaRPr>
          </a:p>
        </p:txBody>
      </p:sp>
      <p:sp>
        <p:nvSpPr>
          <p:cNvPr id="17" name="TextBox 16">
            <a:extLst>
              <a:ext uri="{FF2B5EF4-FFF2-40B4-BE49-F238E27FC236}">
                <a16:creationId xmlns:a16="http://schemas.microsoft.com/office/drawing/2014/main" id="{681463A8-4AC1-8FE9-0E8C-AC6D993B3EA2}"/>
              </a:ext>
            </a:extLst>
          </p:cNvPr>
          <p:cNvSpPr txBox="1"/>
          <p:nvPr/>
        </p:nvSpPr>
        <p:spPr>
          <a:xfrm>
            <a:off x="5137327" y="2041624"/>
            <a:ext cx="2677082" cy="646331"/>
          </a:xfrm>
          <a:prstGeom prst="rect">
            <a:avLst/>
          </a:prstGeom>
          <a:noFill/>
        </p:spPr>
        <p:txBody>
          <a:bodyPr wrap="square">
            <a:spAutoFit/>
          </a:bodyPr>
          <a:lstStyle/>
          <a:p>
            <a:r>
              <a:rPr lang="en-US" sz="3600">
                <a:solidFill>
                  <a:srgbClr val="007338"/>
                </a:solidFill>
                <a:latin typeface="#9Slide04 SVNSwashington" pitchFamily="2" charset="0"/>
              </a:rPr>
              <a:t>b. Xuất xứ</a:t>
            </a:r>
          </a:p>
        </p:txBody>
      </p:sp>
      <p:sp>
        <p:nvSpPr>
          <p:cNvPr id="18" name="TextBox 17">
            <a:extLst>
              <a:ext uri="{FF2B5EF4-FFF2-40B4-BE49-F238E27FC236}">
                <a16:creationId xmlns:a16="http://schemas.microsoft.com/office/drawing/2014/main" id="{D41FD4A9-11C2-E24C-6E97-236598043C82}"/>
              </a:ext>
            </a:extLst>
          </p:cNvPr>
          <p:cNvSpPr txBox="1"/>
          <p:nvPr/>
        </p:nvSpPr>
        <p:spPr>
          <a:xfrm>
            <a:off x="7676169" y="1751114"/>
            <a:ext cx="2859406" cy="1077218"/>
          </a:xfrm>
          <a:prstGeom prst="rect">
            <a:avLst/>
          </a:prstGeom>
          <a:noFill/>
        </p:spPr>
        <p:txBody>
          <a:bodyPr wrap="square">
            <a:spAutoFit/>
          </a:bodyPr>
          <a:lstStyle/>
          <a:p>
            <a:pPr algn="ctr"/>
            <a:r>
              <a:rPr lang="en-US" sz="3200">
                <a:solidFill>
                  <a:srgbClr val="007338"/>
                </a:solidFill>
                <a:latin typeface="#9Slide04 SVNSwashington" pitchFamily="2" charset="0"/>
              </a:rPr>
              <a:t>c. Phương thức biểu đạt</a:t>
            </a:r>
            <a:endParaRPr lang="en-US" sz="4400">
              <a:solidFill>
                <a:srgbClr val="007338"/>
              </a:solidFill>
              <a:latin typeface="#9Slide04 SVNSwashington" pitchFamily="2" charset="0"/>
            </a:endParaRPr>
          </a:p>
        </p:txBody>
      </p:sp>
      <p:sp>
        <p:nvSpPr>
          <p:cNvPr id="20" name="TextBox 19">
            <a:extLst>
              <a:ext uri="{FF2B5EF4-FFF2-40B4-BE49-F238E27FC236}">
                <a16:creationId xmlns:a16="http://schemas.microsoft.com/office/drawing/2014/main" id="{A4DC34FF-BEA5-BC4C-265D-8005ECB94998}"/>
              </a:ext>
            </a:extLst>
          </p:cNvPr>
          <p:cNvSpPr txBox="1"/>
          <p:nvPr/>
        </p:nvSpPr>
        <p:spPr>
          <a:xfrm>
            <a:off x="2336165" y="3413893"/>
            <a:ext cx="4708525" cy="584775"/>
          </a:xfrm>
          <a:prstGeom prst="rect">
            <a:avLst/>
          </a:prstGeom>
          <a:noFill/>
        </p:spPr>
        <p:txBody>
          <a:bodyPr wrap="square">
            <a:spAutoFit/>
          </a:bodyPr>
          <a:lstStyle/>
          <a:p>
            <a:r>
              <a:rPr lang="en-US" sz="3200">
                <a:effectLst/>
                <a:latin typeface="Calibri" panose="020F0502020204030204" pitchFamily="34" charset="0"/>
                <a:ea typeface="Calibri" panose="020F0502020204030204" pitchFamily="34" charset="0"/>
                <a:cs typeface="Calibri" panose="020F0502020204030204" pitchFamily="34" charset="0"/>
              </a:rPr>
              <a:t>Thơ tự do</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6104459-A5DF-71F9-A1F8-8989EAF5E7B2}"/>
              </a:ext>
            </a:extLst>
          </p:cNvPr>
          <p:cNvSpPr txBox="1"/>
          <p:nvPr/>
        </p:nvSpPr>
        <p:spPr>
          <a:xfrm>
            <a:off x="4816967" y="3366908"/>
            <a:ext cx="2610677" cy="2610843"/>
          </a:xfrm>
          <a:prstGeom prst="rect">
            <a:avLst/>
          </a:prstGeom>
          <a:noFill/>
        </p:spPr>
        <p:txBody>
          <a:bodyPr wrap="square">
            <a:spAutoFit/>
          </a:bodyPr>
          <a:lstStyle/>
          <a:p>
            <a:pPr marL="0" marR="0" algn="ctr">
              <a:lnSpc>
                <a:spcPct val="150000"/>
              </a:lnSpc>
              <a:spcBef>
                <a:spcPts val="0"/>
              </a:spcBef>
              <a:spcAft>
                <a:spcPts val="800"/>
              </a:spcAft>
            </a:pPr>
            <a:r>
              <a:rPr lang="en-US" sz="2800">
                <a:effectLst/>
                <a:latin typeface="Calibri" panose="020F0502020204030204" pitchFamily="34" charset="0"/>
                <a:ea typeface="Calibri" panose="020F0502020204030204" pitchFamily="34" charset="0"/>
                <a:cs typeface="Calibri" panose="020F0502020204030204" pitchFamily="34" charset="0"/>
              </a:rPr>
              <a:t>Sáng tác năm 1937 in trong tuyển tập thơ Nguyễn Bính</a:t>
            </a:r>
            <a:endParaRPr lang="en-US" sz="2400">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530E49C-5099-F138-002A-3A1086D70C97}"/>
              </a:ext>
            </a:extLst>
          </p:cNvPr>
          <p:cNvSpPr txBox="1"/>
          <p:nvPr/>
        </p:nvSpPr>
        <p:spPr>
          <a:xfrm>
            <a:off x="8443230" y="3540623"/>
            <a:ext cx="1980659" cy="523220"/>
          </a:xfrm>
          <a:prstGeom prst="rect">
            <a:avLst/>
          </a:prstGeom>
          <a:noFill/>
        </p:spPr>
        <p:txBody>
          <a:bodyPr wrap="square">
            <a:spAutoFit/>
          </a:bodyPr>
          <a:lstStyle/>
          <a:p>
            <a:r>
              <a:rPr lang="en-US" sz="2800">
                <a:effectLst/>
                <a:latin typeface="Calibri" panose="020F0502020204030204" pitchFamily="34" charset="0"/>
                <a:ea typeface="Calibri" panose="020F0502020204030204" pitchFamily="34" charset="0"/>
                <a:cs typeface="Calibri" panose="020F0502020204030204" pitchFamily="34" charset="0"/>
              </a:rPr>
              <a:t>Biểu cảm</a:t>
            </a:r>
            <a:endParaRPr lang="en-US" sz="4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41822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descr="未标题-1"/>
          <p:cNvPicPr>
            <a:picLocks noChangeAspect="1"/>
          </p:cNvPicPr>
          <p:nvPr/>
        </p:nvPicPr>
        <p:blipFill>
          <a:blip r:embed="rId2"/>
          <a:stretch>
            <a:fillRect/>
          </a:stretch>
        </p:blipFill>
        <p:spPr>
          <a:xfrm>
            <a:off x="4821276" y="3254548"/>
            <a:ext cx="2746375" cy="2007235"/>
          </a:xfrm>
          <a:prstGeom prst="rect">
            <a:avLst/>
          </a:prstGeom>
        </p:spPr>
      </p:pic>
      <p:sp>
        <p:nvSpPr>
          <p:cNvPr id="7" name="Block Arc 6"/>
          <p:cNvSpPr/>
          <p:nvPr/>
        </p:nvSpPr>
        <p:spPr>
          <a:xfrm rot="5400000" flipH="1">
            <a:off x="4383829" y="2224831"/>
            <a:ext cx="3424342" cy="3424342"/>
          </a:xfrm>
          <a:prstGeom prst="blockArc">
            <a:avLst>
              <a:gd name="adj1" fmla="val 18691106"/>
              <a:gd name="adj2" fmla="val 15728904"/>
              <a:gd name="adj3" fmla="val 4250"/>
            </a:avLst>
          </a:prstGeom>
          <a:solidFill>
            <a:srgbClr val="76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5"/>
          <p:cNvSpPr/>
          <p:nvPr/>
        </p:nvSpPr>
        <p:spPr>
          <a:xfrm rot="5400000" flipH="1">
            <a:off x="4334248" y="2175250"/>
            <a:ext cx="3523504" cy="3523504"/>
          </a:xfrm>
          <a:prstGeom prst="blockArc">
            <a:avLst>
              <a:gd name="adj1" fmla="val 694495"/>
              <a:gd name="adj2" fmla="val 15873992"/>
              <a:gd name="adj3" fmla="val 7112"/>
            </a:avLst>
          </a:prstGeom>
          <a:solidFill>
            <a:srgbClr val="5E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Block Arc 4"/>
          <p:cNvSpPr/>
          <p:nvPr/>
        </p:nvSpPr>
        <p:spPr>
          <a:xfrm rot="5400000" flipH="1">
            <a:off x="4252717" y="2093719"/>
            <a:ext cx="3686567" cy="3686567"/>
          </a:xfrm>
          <a:prstGeom prst="blockArc">
            <a:avLst>
              <a:gd name="adj1" fmla="val 6352315"/>
              <a:gd name="adj2" fmla="val 16072419"/>
              <a:gd name="adj3" fmla="val 118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Block Arc 3"/>
          <p:cNvSpPr/>
          <p:nvPr/>
        </p:nvSpPr>
        <p:spPr>
          <a:xfrm rot="5400000" flipH="1">
            <a:off x="4052192" y="1893194"/>
            <a:ext cx="4087616" cy="4087616"/>
          </a:xfrm>
          <a:prstGeom prst="blockArc">
            <a:avLst>
              <a:gd name="adj1" fmla="val 9889163"/>
              <a:gd name="adj2" fmla="val 16249964"/>
              <a:gd name="adj3" fmla="val 17544"/>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rot="5400000" flipH="1">
            <a:off x="4953011" y="2794013"/>
            <a:ext cx="2285979" cy="2285979"/>
          </a:xfrm>
          <a:prstGeom prst="donut">
            <a:avLst>
              <a:gd name="adj" fmla="val 1069"/>
            </a:avLst>
          </a:prstGeom>
          <a:solidFill>
            <a:srgbClr val="76BC25"/>
          </a:solidFill>
          <a:ln>
            <a:solidFill>
              <a:srgbClr val="1D7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p:cNvGrpSpPr/>
          <p:nvPr/>
        </p:nvGrpSpPr>
        <p:grpSpPr>
          <a:xfrm>
            <a:off x="3153337" y="2914215"/>
            <a:ext cx="1348342" cy="218005"/>
            <a:chOff x="3934014" y="2856701"/>
            <a:chExt cx="1348342" cy="218005"/>
          </a:xfrm>
        </p:grpSpPr>
        <p:sp>
          <p:nvSpPr>
            <p:cNvPr id="15" name="Freeform 14"/>
            <p:cNvSpPr/>
            <p:nvPr/>
          </p:nvSpPr>
          <p:spPr bwMode="auto">
            <a:xfrm>
              <a:off x="3934014" y="2856701"/>
              <a:ext cx="1320942" cy="192987"/>
            </a:xfrm>
            <a:custGeom>
              <a:avLst/>
              <a:gdLst>
                <a:gd name="T0" fmla="*/ 1425 w 1425"/>
                <a:gd name="T1" fmla="*/ 153 h 162"/>
                <a:gd name="T2" fmla="*/ 1273 w 1425"/>
                <a:gd name="T3" fmla="*/ 0 h 162"/>
                <a:gd name="T4" fmla="*/ 0 w 1425"/>
                <a:gd name="T5" fmla="*/ 0 h 162"/>
                <a:gd name="T6" fmla="*/ 0 w 1425"/>
                <a:gd name="T7" fmla="*/ 14 h 162"/>
                <a:gd name="T8" fmla="*/ 1268 w 1425"/>
                <a:gd name="T9" fmla="*/ 14 h 162"/>
                <a:gd name="T10" fmla="*/ 1416 w 1425"/>
                <a:gd name="T11" fmla="*/ 162 h 162"/>
                <a:gd name="T12" fmla="*/ 1425 w 1425"/>
                <a:gd name="T13" fmla="*/ 153 h 162"/>
              </a:gdLst>
              <a:ahLst/>
              <a:cxnLst>
                <a:cxn ang="0">
                  <a:pos x="T0" y="T1"/>
                </a:cxn>
                <a:cxn ang="0">
                  <a:pos x="T2" y="T3"/>
                </a:cxn>
                <a:cxn ang="0">
                  <a:pos x="T4" y="T5"/>
                </a:cxn>
                <a:cxn ang="0">
                  <a:pos x="T6" y="T7"/>
                </a:cxn>
                <a:cxn ang="0">
                  <a:pos x="T8" y="T9"/>
                </a:cxn>
                <a:cxn ang="0">
                  <a:pos x="T10" y="T11"/>
                </a:cxn>
                <a:cxn ang="0">
                  <a:pos x="T12" y="T13"/>
                </a:cxn>
              </a:cxnLst>
              <a:rect l="0" t="0" r="r" b="b"/>
              <a:pathLst>
                <a:path w="1425" h="162">
                  <a:moveTo>
                    <a:pt x="1425" y="153"/>
                  </a:moveTo>
                  <a:lnTo>
                    <a:pt x="1273" y="0"/>
                  </a:lnTo>
                  <a:lnTo>
                    <a:pt x="0" y="0"/>
                  </a:lnTo>
                  <a:lnTo>
                    <a:pt x="0" y="14"/>
                  </a:lnTo>
                  <a:lnTo>
                    <a:pt x="1268" y="14"/>
                  </a:lnTo>
                  <a:lnTo>
                    <a:pt x="1416" y="162"/>
                  </a:lnTo>
                  <a:lnTo>
                    <a:pt x="1425" y="153"/>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sp>
          <p:nvSpPr>
            <p:cNvPr id="16" name="Freeform 15"/>
            <p:cNvSpPr/>
            <p:nvPr/>
          </p:nvSpPr>
          <p:spPr bwMode="auto">
            <a:xfrm>
              <a:off x="5219218" y="3013950"/>
              <a:ext cx="63138" cy="60756"/>
            </a:xfrm>
            <a:custGeom>
              <a:avLst/>
              <a:gdLst>
                <a:gd name="T0" fmla="*/ 53 w 53"/>
                <a:gd name="T1" fmla="*/ 51 h 51"/>
                <a:gd name="T2" fmla="*/ 42 w 53"/>
                <a:gd name="T3" fmla="*/ 0 h 51"/>
                <a:gd name="T4" fmla="*/ 0 w 53"/>
                <a:gd name="T5" fmla="*/ 42 h 51"/>
                <a:gd name="T6" fmla="*/ 53 w 53"/>
                <a:gd name="T7" fmla="*/ 51 h 51"/>
              </a:gdLst>
              <a:ahLst/>
              <a:cxnLst>
                <a:cxn ang="0">
                  <a:pos x="T0" y="T1"/>
                </a:cxn>
                <a:cxn ang="0">
                  <a:pos x="T2" y="T3"/>
                </a:cxn>
                <a:cxn ang="0">
                  <a:pos x="T4" y="T5"/>
                </a:cxn>
                <a:cxn ang="0">
                  <a:pos x="T6" y="T7"/>
                </a:cxn>
              </a:cxnLst>
              <a:rect l="0" t="0" r="r" b="b"/>
              <a:pathLst>
                <a:path w="53" h="51">
                  <a:moveTo>
                    <a:pt x="53" y="51"/>
                  </a:moveTo>
                  <a:lnTo>
                    <a:pt x="42" y="0"/>
                  </a:lnTo>
                  <a:lnTo>
                    <a:pt x="0" y="42"/>
                  </a:lnTo>
                  <a:lnTo>
                    <a:pt x="53" y="51"/>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grpSp>
      <p:grpSp>
        <p:nvGrpSpPr>
          <p:cNvPr id="28" name="Group 27"/>
          <p:cNvGrpSpPr/>
          <p:nvPr/>
        </p:nvGrpSpPr>
        <p:grpSpPr>
          <a:xfrm flipV="1">
            <a:off x="3038179" y="5323808"/>
            <a:ext cx="1724974" cy="218005"/>
            <a:chOff x="3557382" y="2856701"/>
            <a:chExt cx="1724974" cy="218005"/>
          </a:xfrm>
        </p:grpSpPr>
        <p:sp>
          <p:nvSpPr>
            <p:cNvPr id="29" name="Freeform 28"/>
            <p:cNvSpPr/>
            <p:nvPr/>
          </p:nvSpPr>
          <p:spPr bwMode="auto">
            <a:xfrm>
              <a:off x="3557382" y="2856701"/>
              <a:ext cx="1697574" cy="192987"/>
            </a:xfrm>
            <a:custGeom>
              <a:avLst/>
              <a:gdLst>
                <a:gd name="T0" fmla="*/ 1425 w 1425"/>
                <a:gd name="T1" fmla="*/ 153 h 162"/>
                <a:gd name="T2" fmla="*/ 1273 w 1425"/>
                <a:gd name="T3" fmla="*/ 0 h 162"/>
                <a:gd name="T4" fmla="*/ 0 w 1425"/>
                <a:gd name="T5" fmla="*/ 0 h 162"/>
                <a:gd name="T6" fmla="*/ 0 w 1425"/>
                <a:gd name="T7" fmla="*/ 14 h 162"/>
                <a:gd name="T8" fmla="*/ 1268 w 1425"/>
                <a:gd name="T9" fmla="*/ 14 h 162"/>
                <a:gd name="T10" fmla="*/ 1416 w 1425"/>
                <a:gd name="T11" fmla="*/ 162 h 162"/>
                <a:gd name="T12" fmla="*/ 1425 w 1425"/>
                <a:gd name="T13" fmla="*/ 153 h 162"/>
              </a:gdLst>
              <a:ahLst/>
              <a:cxnLst>
                <a:cxn ang="0">
                  <a:pos x="T0" y="T1"/>
                </a:cxn>
                <a:cxn ang="0">
                  <a:pos x="T2" y="T3"/>
                </a:cxn>
                <a:cxn ang="0">
                  <a:pos x="T4" y="T5"/>
                </a:cxn>
                <a:cxn ang="0">
                  <a:pos x="T6" y="T7"/>
                </a:cxn>
                <a:cxn ang="0">
                  <a:pos x="T8" y="T9"/>
                </a:cxn>
                <a:cxn ang="0">
                  <a:pos x="T10" y="T11"/>
                </a:cxn>
                <a:cxn ang="0">
                  <a:pos x="T12" y="T13"/>
                </a:cxn>
              </a:cxnLst>
              <a:rect l="0" t="0" r="r" b="b"/>
              <a:pathLst>
                <a:path w="1425" h="162">
                  <a:moveTo>
                    <a:pt x="1425" y="153"/>
                  </a:moveTo>
                  <a:lnTo>
                    <a:pt x="1273" y="0"/>
                  </a:lnTo>
                  <a:lnTo>
                    <a:pt x="0" y="0"/>
                  </a:lnTo>
                  <a:lnTo>
                    <a:pt x="0" y="14"/>
                  </a:lnTo>
                  <a:lnTo>
                    <a:pt x="1268" y="14"/>
                  </a:lnTo>
                  <a:lnTo>
                    <a:pt x="1416" y="162"/>
                  </a:lnTo>
                  <a:lnTo>
                    <a:pt x="1425" y="153"/>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sp>
          <p:nvSpPr>
            <p:cNvPr id="30" name="Freeform 29"/>
            <p:cNvSpPr/>
            <p:nvPr/>
          </p:nvSpPr>
          <p:spPr bwMode="auto">
            <a:xfrm>
              <a:off x="5219218" y="3013950"/>
              <a:ext cx="63138" cy="60756"/>
            </a:xfrm>
            <a:custGeom>
              <a:avLst/>
              <a:gdLst>
                <a:gd name="T0" fmla="*/ 53 w 53"/>
                <a:gd name="T1" fmla="*/ 51 h 51"/>
                <a:gd name="T2" fmla="*/ 42 w 53"/>
                <a:gd name="T3" fmla="*/ 0 h 51"/>
                <a:gd name="T4" fmla="*/ 0 w 53"/>
                <a:gd name="T5" fmla="*/ 42 h 51"/>
                <a:gd name="T6" fmla="*/ 53 w 53"/>
                <a:gd name="T7" fmla="*/ 51 h 51"/>
              </a:gdLst>
              <a:ahLst/>
              <a:cxnLst>
                <a:cxn ang="0">
                  <a:pos x="T0" y="T1"/>
                </a:cxn>
                <a:cxn ang="0">
                  <a:pos x="T2" y="T3"/>
                </a:cxn>
                <a:cxn ang="0">
                  <a:pos x="T4" y="T5"/>
                </a:cxn>
                <a:cxn ang="0">
                  <a:pos x="T6" y="T7"/>
                </a:cxn>
              </a:cxnLst>
              <a:rect l="0" t="0" r="r" b="b"/>
              <a:pathLst>
                <a:path w="53" h="51">
                  <a:moveTo>
                    <a:pt x="53" y="51"/>
                  </a:moveTo>
                  <a:lnTo>
                    <a:pt x="42" y="0"/>
                  </a:lnTo>
                  <a:lnTo>
                    <a:pt x="0" y="42"/>
                  </a:lnTo>
                  <a:lnTo>
                    <a:pt x="53" y="51"/>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grpSp>
      <p:grpSp>
        <p:nvGrpSpPr>
          <p:cNvPr id="31" name="Group 30"/>
          <p:cNvGrpSpPr/>
          <p:nvPr/>
        </p:nvGrpSpPr>
        <p:grpSpPr>
          <a:xfrm flipH="1">
            <a:off x="6698710" y="2068893"/>
            <a:ext cx="1348342" cy="218005"/>
            <a:chOff x="3934014" y="2856701"/>
            <a:chExt cx="1348342" cy="218005"/>
          </a:xfrm>
        </p:grpSpPr>
        <p:sp>
          <p:nvSpPr>
            <p:cNvPr id="32" name="Freeform 31"/>
            <p:cNvSpPr/>
            <p:nvPr/>
          </p:nvSpPr>
          <p:spPr bwMode="auto">
            <a:xfrm>
              <a:off x="3934014" y="2856701"/>
              <a:ext cx="1320942" cy="192987"/>
            </a:xfrm>
            <a:custGeom>
              <a:avLst/>
              <a:gdLst>
                <a:gd name="T0" fmla="*/ 1425 w 1425"/>
                <a:gd name="T1" fmla="*/ 153 h 162"/>
                <a:gd name="T2" fmla="*/ 1273 w 1425"/>
                <a:gd name="T3" fmla="*/ 0 h 162"/>
                <a:gd name="T4" fmla="*/ 0 w 1425"/>
                <a:gd name="T5" fmla="*/ 0 h 162"/>
                <a:gd name="T6" fmla="*/ 0 w 1425"/>
                <a:gd name="T7" fmla="*/ 14 h 162"/>
                <a:gd name="T8" fmla="*/ 1268 w 1425"/>
                <a:gd name="T9" fmla="*/ 14 h 162"/>
                <a:gd name="T10" fmla="*/ 1416 w 1425"/>
                <a:gd name="T11" fmla="*/ 162 h 162"/>
                <a:gd name="T12" fmla="*/ 1425 w 1425"/>
                <a:gd name="T13" fmla="*/ 153 h 162"/>
              </a:gdLst>
              <a:ahLst/>
              <a:cxnLst>
                <a:cxn ang="0">
                  <a:pos x="T0" y="T1"/>
                </a:cxn>
                <a:cxn ang="0">
                  <a:pos x="T2" y="T3"/>
                </a:cxn>
                <a:cxn ang="0">
                  <a:pos x="T4" y="T5"/>
                </a:cxn>
                <a:cxn ang="0">
                  <a:pos x="T6" y="T7"/>
                </a:cxn>
                <a:cxn ang="0">
                  <a:pos x="T8" y="T9"/>
                </a:cxn>
                <a:cxn ang="0">
                  <a:pos x="T10" y="T11"/>
                </a:cxn>
                <a:cxn ang="0">
                  <a:pos x="T12" y="T13"/>
                </a:cxn>
              </a:cxnLst>
              <a:rect l="0" t="0" r="r" b="b"/>
              <a:pathLst>
                <a:path w="1425" h="162">
                  <a:moveTo>
                    <a:pt x="1425" y="153"/>
                  </a:moveTo>
                  <a:lnTo>
                    <a:pt x="1273" y="0"/>
                  </a:lnTo>
                  <a:lnTo>
                    <a:pt x="0" y="0"/>
                  </a:lnTo>
                  <a:lnTo>
                    <a:pt x="0" y="14"/>
                  </a:lnTo>
                  <a:lnTo>
                    <a:pt x="1268" y="14"/>
                  </a:lnTo>
                  <a:lnTo>
                    <a:pt x="1416" y="162"/>
                  </a:lnTo>
                  <a:lnTo>
                    <a:pt x="1425" y="153"/>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sp>
          <p:nvSpPr>
            <p:cNvPr id="33" name="Freeform 32"/>
            <p:cNvSpPr/>
            <p:nvPr/>
          </p:nvSpPr>
          <p:spPr bwMode="auto">
            <a:xfrm>
              <a:off x="5219218" y="3013950"/>
              <a:ext cx="63138" cy="60756"/>
            </a:xfrm>
            <a:custGeom>
              <a:avLst/>
              <a:gdLst>
                <a:gd name="T0" fmla="*/ 53 w 53"/>
                <a:gd name="T1" fmla="*/ 51 h 51"/>
                <a:gd name="T2" fmla="*/ 42 w 53"/>
                <a:gd name="T3" fmla="*/ 0 h 51"/>
                <a:gd name="T4" fmla="*/ 0 w 53"/>
                <a:gd name="T5" fmla="*/ 42 h 51"/>
                <a:gd name="T6" fmla="*/ 53 w 53"/>
                <a:gd name="T7" fmla="*/ 51 h 51"/>
              </a:gdLst>
              <a:ahLst/>
              <a:cxnLst>
                <a:cxn ang="0">
                  <a:pos x="T0" y="T1"/>
                </a:cxn>
                <a:cxn ang="0">
                  <a:pos x="T2" y="T3"/>
                </a:cxn>
                <a:cxn ang="0">
                  <a:pos x="T4" y="T5"/>
                </a:cxn>
                <a:cxn ang="0">
                  <a:pos x="T6" y="T7"/>
                </a:cxn>
              </a:cxnLst>
              <a:rect l="0" t="0" r="r" b="b"/>
              <a:pathLst>
                <a:path w="53" h="51">
                  <a:moveTo>
                    <a:pt x="53" y="51"/>
                  </a:moveTo>
                  <a:lnTo>
                    <a:pt x="42" y="0"/>
                  </a:lnTo>
                  <a:lnTo>
                    <a:pt x="0" y="42"/>
                  </a:lnTo>
                  <a:lnTo>
                    <a:pt x="53" y="51"/>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grpSp>
      <p:grpSp>
        <p:nvGrpSpPr>
          <p:cNvPr id="34" name="Group 33"/>
          <p:cNvGrpSpPr/>
          <p:nvPr/>
        </p:nvGrpSpPr>
        <p:grpSpPr>
          <a:xfrm flipH="1" flipV="1">
            <a:off x="7629372" y="5417740"/>
            <a:ext cx="1724974" cy="218005"/>
            <a:chOff x="3557382" y="2856701"/>
            <a:chExt cx="1724974" cy="218005"/>
          </a:xfrm>
        </p:grpSpPr>
        <p:sp>
          <p:nvSpPr>
            <p:cNvPr id="35" name="Freeform 34"/>
            <p:cNvSpPr/>
            <p:nvPr/>
          </p:nvSpPr>
          <p:spPr bwMode="auto">
            <a:xfrm>
              <a:off x="3557382" y="2856701"/>
              <a:ext cx="1697574" cy="192987"/>
            </a:xfrm>
            <a:custGeom>
              <a:avLst/>
              <a:gdLst>
                <a:gd name="T0" fmla="*/ 1425 w 1425"/>
                <a:gd name="T1" fmla="*/ 153 h 162"/>
                <a:gd name="T2" fmla="*/ 1273 w 1425"/>
                <a:gd name="T3" fmla="*/ 0 h 162"/>
                <a:gd name="T4" fmla="*/ 0 w 1425"/>
                <a:gd name="T5" fmla="*/ 0 h 162"/>
                <a:gd name="T6" fmla="*/ 0 w 1425"/>
                <a:gd name="T7" fmla="*/ 14 h 162"/>
                <a:gd name="T8" fmla="*/ 1268 w 1425"/>
                <a:gd name="T9" fmla="*/ 14 h 162"/>
                <a:gd name="T10" fmla="*/ 1416 w 1425"/>
                <a:gd name="T11" fmla="*/ 162 h 162"/>
                <a:gd name="T12" fmla="*/ 1425 w 1425"/>
                <a:gd name="T13" fmla="*/ 153 h 162"/>
              </a:gdLst>
              <a:ahLst/>
              <a:cxnLst>
                <a:cxn ang="0">
                  <a:pos x="T0" y="T1"/>
                </a:cxn>
                <a:cxn ang="0">
                  <a:pos x="T2" y="T3"/>
                </a:cxn>
                <a:cxn ang="0">
                  <a:pos x="T4" y="T5"/>
                </a:cxn>
                <a:cxn ang="0">
                  <a:pos x="T6" y="T7"/>
                </a:cxn>
                <a:cxn ang="0">
                  <a:pos x="T8" y="T9"/>
                </a:cxn>
                <a:cxn ang="0">
                  <a:pos x="T10" y="T11"/>
                </a:cxn>
                <a:cxn ang="0">
                  <a:pos x="T12" y="T13"/>
                </a:cxn>
              </a:cxnLst>
              <a:rect l="0" t="0" r="r" b="b"/>
              <a:pathLst>
                <a:path w="1425" h="162">
                  <a:moveTo>
                    <a:pt x="1425" y="153"/>
                  </a:moveTo>
                  <a:lnTo>
                    <a:pt x="1273" y="0"/>
                  </a:lnTo>
                  <a:lnTo>
                    <a:pt x="0" y="0"/>
                  </a:lnTo>
                  <a:lnTo>
                    <a:pt x="0" y="14"/>
                  </a:lnTo>
                  <a:lnTo>
                    <a:pt x="1268" y="14"/>
                  </a:lnTo>
                  <a:lnTo>
                    <a:pt x="1416" y="162"/>
                  </a:lnTo>
                  <a:lnTo>
                    <a:pt x="1425" y="153"/>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sp>
          <p:nvSpPr>
            <p:cNvPr id="36" name="Freeform 35"/>
            <p:cNvSpPr/>
            <p:nvPr/>
          </p:nvSpPr>
          <p:spPr bwMode="auto">
            <a:xfrm>
              <a:off x="5219218" y="3013950"/>
              <a:ext cx="63138" cy="60756"/>
            </a:xfrm>
            <a:custGeom>
              <a:avLst/>
              <a:gdLst>
                <a:gd name="T0" fmla="*/ 53 w 53"/>
                <a:gd name="T1" fmla="*/ 51 h 51"/>
                <a:gd name="T2" fmla="*/ 42 w 53"/>
                <a:gd name="T3" fmla="*/ 0 h 51"/>
                <a:gd name="T4" fmla="*/ 0 w 53"/>
                <a:gd name="T5" fmla="*/ 42 h 51"/>
                <a:gd name="T6" fmla="*/ 53 w 53"/>
                <a:gd name="T7" fmla="*/ 51 h 51"/>
              </a:gdLst>
              <a:ahLst/>
              <a:cxnLst>
                <a:cxn ang="0">
                  <a:pos x="T0" y="T1"/>
                </a:cxn>
                <a:cxn ang="0">
                  <a:pos x="T2" y="T3"/>
                </a:cxn>
                <a:cxn ang="0">
                  <a:pos x="T4" y="T5"/>
                </a:cxn>
                <a:cxn ang="0">
                  <a:pos x="T6" y="T7"/>
                </a:cxn>
              </a:cxnLst>
              <a:rect l="0" t="0" r="r" b="b"/>
              <a:pathLst>
                <a:path w="53" h="51">
                  <a:moveTo>
                    <a:pt x="53" y="51"/>
                  </a:moveTo>
                  <a:lnTo>
                    <a:pt x="42" y="0"/>
                  </a:lnTo>
                  <a:lnTo>
                    <a:pt x="0" y="42"/>
                  </a:lnTo>
                  <a:lnTo>
                    <a:pt x="53" y="51"/>
                  </a:lnTo>
                  <a:close/>
                </a:path>
              </a:pathLst>
            </a:custGeom>
            <a:solidFill>
              <a:schemeClr val="bg2">
                <a:lumMod val="75000"/>
              </a:schemeClr>
            </a:solidFill>
            <a:ln w="9525">
              <a:solidFill>
                <a:srgbClr val="1D7F50"/>
              </a:solidFill>
              <a:round/>
            </a:ln>
          </p:spPr>
          <p:txBody>
            <a:bodyPr vert="horz" wrap="square" lIns="91440" tIns="45720" rIns="91440" bIns="45720" numCol="1" anchor="t" anchorCtr="0" compatLnSpc="1"/>
            <a:lstStyle/>
            <a:p>
              <a:endParaRPr lang="en-US"/>
            </a:p>
          </p:txBody>
        </p:sp>
      </p:grpSp>
      <p:sp>
        <p:nvSpPr>
          <p:cNvPr id="8" name="TextBox 7">
            <a:extLst>
              <a:ext uri="{FF2B5EF4-FFF2-40B4-BE49-F238E27FC236}">
                <a16:creationId xmlns:a16="http://schemas.microsoft.com/office/drawing/2014/main" id="{2FBF28F3-010F-2181-1647-3A9F369549D1}"/>
              </a:ext>
            </a:extLst>
          </p:cNvPr>
          <p:cNvSpPr txBox="1"/>
          <p:nvPr/>
        </p:nvSpPr>
        <p:spPr>
          <a:xfrm>
            <a:off x="4252717" y="667959"/>
            <a:ext cx="2859406" cy="923330"/>
          </a:xfrm>
          <a:prstGeom prst="rect">
            <a:avLst/>
          </a:prstGeom>
          <a:noFill/>
        </p:spPr>
        <p:txBody>
          <a:bodyPr wrap="square">
            <a:spAutoFit/>
          </a:bodyPr>
          <a:lstStyle/>
          <a:p>
            <a:pPr algn="ctr"/>
            <a:r>
              <a:rPr lang="en-US" sz="5400">
                <a:solidFill>
                  <a:srgbClr val="007338"/>
                </a:solidFill>
                <a:latin typeface="#9Slide04 SVNSwashington" pitchFamily="2" charset="0"/>
              </a:rPr>
              <a:t>d. Bố cục</a:t>
            </a:r>
            <a:endParaRPr lang="en-US" sz="7200">
              <a:solidFill>
                <a:srgbClr val="007338"/>
              </a:solidFill>
              <a:latin typeface="#9Slide04 SVNSwashington" pitchFamily="2" charset="0"/>
            </a:endParaRPr>
          </a:p>
        </p:txBody>
      </p:sp>
      <p:sp>
        <p:nvSpPr>
          <p:cNvPr id="10" name="TextBox 9">
            <a:extLst>
              <a:ext uri="{FF2B5EF4-FFF2-40B4-BE49-F238E27FC236}">
                <a16:creationId xmlns:a16="http://schemas.microsoft.com/office/drawing/2014/main" id="{41368E5D-0C89-985F-84CA-61E61139D2B1}"/>
              </a:ext>
            </a:extLst>
          </p:cNvPr>
          <p:cNvSpPr txBox="1"/>
          <p:nvPr/>
        </p:nvSpPr>
        <p:spPr>
          <a:xfrm>
            <a:off x="3053193" y="2170819"/>
            <a:ext cx="2159703" cy="769441"/>
          </a:xfrm>
          <a:prstGeom prst="rect">
            <a:avLst/>
          </a:prstGeom>
          <a:noFill/>
        </p:spPr>
        <p:txBody>
          <a:bodyPr wrap="square">
            <a:spAutoFit/>
          </a:bodyPr>
          <a:lstStyle/>
          <a:p>
            <a:r>
              <a:rPr lang="en-US" sz="4400">
                <a:solidFill>
                  <a:srgbClr val="C00000"/>
                </a:solidFill>
                <a:effectLst/>
                <a:latin typeface="#9Slide04 SVNSwashington" pitchFamily="2" charset="0"/>
                <a:ea typeface="Tahoma" panose="020B0604030504040204" pitchFamily="34" charset="0"/>
                <a:cs typeface="Tahoma" panose="020B0604030504040204" pitchFamily="34" charset="0"/>
              </a:rPr>
              <a:t>Khổ 1</a:t>
            </a:r>
            <a:endParaRPr lang="en-US" sz="6000">
              <a:solidFill>
                <a:srgbClr val="C00000"/>
              </a:solidFill>
              <a:latin typeface="#9Slide04 SVNSwashington"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258A97F8-3535-C25A-A129-7EA5584D054D}"/>
              </a:ext>
            </a:extLst>
          </p:cNvPr>
          <p:cNvSpPr txBox="1"/>
          <p:nvPr/>
        </p:nvSpPr>
        <p:spPr>
          <a:xfrm>
            <a:off x="2929308" y="4732255"/>
            <a:ext cx="2159703" cy="769441"/>
          </a:xfrm>
          <a:prstGeom prst="rect">
            <a:avLst/>
          </a:prstGeom>
          <a:noFill/>
        </p:spPr>
        <p:txBody>
          <a:bodyPr wrap="square">
            <a:spAutoFit/>
          </a:bodyPr>
          <a:lstStyle/>
          <a:p>
            <a:r>
              <a:rPr lang="en-US" sz="4400">
                <a:solidFill>
                  <a:srgbClr val="C00000"/>
                </a:solidFill>
                <a:effectLst/>
                <a:latin typeface="#9Slide04 SVNSwashington" pitchFamily="2" charset="0"/>
                <a:ea typeface="Tahoma" panose="020B0604030504040204" pitchFamily="34" charset="0"/>
                <a:cs typeface="Tahoma" panose="020B0604030504040204" pitchFamily="34" charset="0"/>
              </a:rPr>
              <a:t>Khổ 2</a:t>
            </a:r>
            <a:endParaRPr lang="en-US" sz="6000">
              <a:solidFill>
                <a:srgbClr val="C00000"/>
              </a:solidFill>
              <a:latin typeface="#9Slide04 SVNSwashington" pitchFamily="2"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D0A5B24B-949B-804B-FADF-C3EFB7BFEF14}"/>
              </a:ext>
            </a:extLst>
          </p:cNvPr>
          <p:cNvSpPr txBox="1"/>
          <p:nvPr/>
        </p:nvSpPr>
        <p:spPr>
          <a:xfrm>
            <a:off x="7386581" y="1115431"/>
            <a:ext cx="2159703" cy="769441"/>
          </a:xfrm>
          <a:prstGeom prst="rect">
            <a:avLst/>
          </a:prstGeom>
          <a:noFill/>
        </p:spPr>
        <p:txBody>
          <a:bodyPr wrap="square">
            <a:spAutoFit/>
          </a:bodyPr>
          <a:lstStyle/>
          <a:p>
            <a:r>
              <a:rPr lang="en-US" sz="4400">
                <a:solidFill>
                  <a:srgbClr val="C00000"/>
                </a:solidFill>
                <a:effectLst/>
                <a:latin typeface="#9Slide04 SVNSwashington" pitchFamily="2" charset="0"/>
                <a:ea typeface="Tahoma" panose="020B0604030504040204" pitchFamily="34" charset="0"/>
                <a:cs typeface="Tahoma" panose="020B0604030504040204" pitchFamily="34" charset="0"/>
              </a:rPr>
              <a:t>Khổ 3</a:t>
            </a:r>
            <a:endParaRPr lang="en-US" sz="6000">
              <a:solidFill>
                <a:srgbClr val="C00000"/>
              </a:solidFill>
              <a:latin typeface="#9Slide04 SVNSwashington" pitchFamily="2"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A537A1B8-4FB0-C8DD-C157-6F6C779F6ADD}"/>
              </a:ext>
            </a:extLst>
          </p:cNvPr>
          <p:cNvSpPr txBox="1"/>
          <p:nvPr/>
        </p:nvSpPr>
        <p:spPr>
          <a:xfrm>
            <a:off x="7992686" y="4833363"/>
            <a:ext cx="2159703" cy="769441"/>
          </a:xfrm>
          <a:prstGeom prst="rect">
            <a:avLst/>
          </a:prstGeom>
          <a:noFill/>
        </p:spPr>
        <p:txBody>
          <a:bodyPr wrap="square">
            <a:spAutoFit/>
          </a:bodyPr>
          <a:lstStyle/>
          <a:p>
            <a:r>
              <a:rPr lang="en-US" sz="4400">
                <a:solidFill>
                  <a:srgbClr val="C00000"/>
                </a:solidFill>
                <a:effectLst/>
                <a:latin typeface="#9Slide04 SVNSwashington" pitchFamily="2" charset="0"/>
                <a:ea typeface="Tahoma" panose="020B0604030504040204" pitchFamily="34" charset="0"/>
                <a:cs typeface="Tahoma" panose="020B0604030504040204" pitchFamily="34" charset="0"/>
              </a:rPr>
              <a:t>Khổ 4</a:t>
            </a:r>
            <a:endParaRPr lang="en-US" sz="6000">
              <a:solidFill>
                <a:srgbClr val="C00000"/>
              </a:solidFill>
              <a:latin typeface="#9Slide04 SVNSwashington"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723519FC-44DA-C5D1-EC31-9F6FFC4B02F5}"/>
              </a:ext>
            </a:extLst>
          </p:cNvPr>
          <p:cNvSpPr txBox="1"/>
          <p:nvPr/>
        </p:nvSpPr>
        <p:spPr>
          <a:xfrm>
            <a:off x="559941" y="1761190"/>
            <a:ext cx="2159703" cy="1493358"/>
          </a:xfrm>
          <a:prstGeom prst="rect">
            <a:avLst/>
          </a:prstGeom>
          <a:noFill/>
        </p:spPr>
        <p:txBody>
          <a:bodyPr wrap="square">
            <a:spAutoFit/>
          </a:bodyPr>
          <a:lstStyle/>
          <a:p>
            <a:pPr algn="ctr">
              <a:lnSpc>
                <a:spcPct val="150000"/>
              </a:lnSpc>
            </a:pPr>
            <a:r>
              <a:rPr lang="en-US" sz="3200">
                <a:effectLst/>
                <a:latin typeface="Calibri" panose="020F0502020204030204" pitchFamily="34" charset="0"/>
                <a:ea typeface="Calibri" panose="020F0502020204030204" pitchFamily="34" charset="0"/>
                <a:cs typeface="Calibri" panose="020F0502020204030204" pitchFamily="34" charset="0"/>
              </a:rPr>
              <a:t>Vẻ đẹp khi gió xuân về</a:t>
            </a:r>
            <a:endParaRPr lang="en-US" sz="4400">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E165611-CF92-C766-DDC8-09647F4FE8A6}"/>
              </a:ext>
            </a:extLst>
          </p:cNvPr>
          <p:cNvSpPr txBox="1"/>
          <p:nvPr/>
        </p:nvSpPr>
        <p:spPr>
          <a:xfrm>
            <a:off x="552788" y="4205396"/>
            <a:ext cx="2575091" cy="1493358"/>
          </a:xfrm>
          <a:prstGeom prst="rect">
            <a:avLst/>
          </a:prstGeom>
          <a:noFill/>
        </p:spPr>
        <p:txBody>
          <a:bodyPr wrap="square">
            <a:spAutoFit/>
          </a:bodyPr>
          <a:lstStyle/>
          <a:p>
            <a:pPr>
              <a:lnSpc>
                <a:spcPct val="150000"/>
              </a:lnSpc>
            </a:pPr>
            <a:r>
              <a:rPr lang="en-US" sz="3200">
                <a:effectLst/>
                <a:latin typeface="Calibri" panose="020F0502020204030204" pitchFamily="34" charset="0"/>
                <a:ea typeface="Calibri" panose="020F0502020204030204" pitchFamily="34" charset="0"/>
                <a:cs typeface="Calibri" panose="020F0502020204030204" pitchFamily="34" charset="0"/>
              </a:rPr>
              <a:t>Vẻ đẹp khi nắng xuân về</a:t>
            </a:r>
            <a:endParaRPr lang="en-US" sz="440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EE1DB68B-0F52-94CC-02F4-4D0F4BDC8B3D}"/>
              </a:ext>
            </a:extLst>
          </p:cNvPr>
          <p:cNvSpPr txBox="1"/>
          <p:nvPr/>
        </p:nvSpPr>
        <p:spPr>
          <a:xfrm>
            <a:off x="9140964" y="508517"/>
            <a:ext cx="2575091" cy="1493358"/>
          </a:xfrm>
          <a:prstGeom prst="rect">
            <a:avLst/>
          </a:prstGeom>
          <a:noFill/>
        </p:spPr>
        <p:txBody>
          <a:bodyPr wrap="square">
            <a:spAutoFit/>
          </a:bodyPr>
          <a:lstStyle/>
          <a:p>
            <a:pPr>
              <a:lnSpc>
                <a:spcPct val="150000"/>
              </a:lnSpc>
            </a:pPr>
            <a:r>
              <a:rPr lang="en-US" sz="3200">
                <a:latin typeface="Calibri" panose="020F0502020204030204" pitchFamily="34" charset="0"/>
                <a:ea typeface="Calibri" panose="020F0502020204030204" pitchFamily="34" charset="0"/>
                <a:cs typeface="Calibri" panose="020F0502020204030204" pitchFamily="34" charset="0"/>
              </a:rPr>
              <a:t>Vẻ đẹp đồng quê xuân về</a:t>
            </a:r>
          </a:p>
        </p:txBody>
      </p:sp>
      <p:sp>
        <p:nvSpPr>
          <p:cNvPr id="25" name="TextBox 24">
            <a:extLst>
              <a:ext uri="{FF2B5EF4-FFF2-40B4-BE49-F238E27FC236}">
                <a16:creationId xmlns:a16="http://schemas.microsoft.com/office/drawing/2014/main" id="{095291F6-CDD5-9659-4155-4D444B00D420}"/>
              </a:ext>
            </a:extLst>
          </p:cNvPr>
          <p:cNvSpPr txBox="1"/>
          <p:nvPr/>
        </p:nvSpPr>
        <p:spPr>
          <a:xfrm>
            <a:off x="9491225" y="4333313"/>
            <a:ext cx="2575091" cy="1493358"/>
          </a:xfrm>
          <a:prstGeom prst="rect">
            <a:avLst/>
          </a:prstGeom>
          <a:noFill/>
        </p:spPr>
        <p:txBody>
          <a:bodyPr wrap="square">
            <a:spAutoFit/>
          </a:bodyPr>
          <a:lstStyle/>
          <a:p>
            <a:pPr>
              <a:lnSpc>
                <a:spcPct val="150000"/>
              </a:lnSpc>
            </a:pPr>
            <a:r>
              <a:rPr lang="en-US" sz="3200">
                <a:latin typeface="Calibri" panose="020F0502020204030204" pitchFamily="34" charset="0"/>
                <a:ea typeface="Calibri" panose="020F0502020204030204" pitchFamily="34" charset="0"/>
                <a:cs typeface="Calibri" panose="020F0502020204030204" pitchFamily="34" charset="0"/>
              </a:rPr>
              <a:t>Cảnh đi trẩy hội mùa xuân</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ppt_x"/>
                                          </p:val>
                                        </p:tav>
                                        <p:tav tm="100000">
                                          <p:val>
                                            <p:strVal val="#ppt_x"/>
                                          </p:val>
                                        </p:tav>
                                      </p:tavLst>
                                    </p:anim>
                                    <p:anim calcmode="lin" valueType="num">
                                      <p:cBhvr additive="base">
                                        <p:cTn id="8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4" grpId="0" animBg="1"/>
      <p:bldP spid="12" grpId="0" animBg="1"/>
      <p:bldP spid="8" grpId="0"/>
      <p:bldP spid="10" grpId="0"/>
      <p:bldP spid="17" grpId="0"/>
      <p:bldP spid="18" grpId="0"/>
      <p:bldP spid="19" grpId="0"/>
      <p:bldP spid="21"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9200" y="1242695"/>
            <a:ext cx="9601835" cy="3258185"/>
            <a:chOff x="3198" y="5151"/>
            <a:chExt cx="13186" cy="3591"/>
          </a:xfrm>
        </p:grpSpPr>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rcRect l="13090" b="12085"/>
            <a:stretch>
              <a:fillRect/>
            </a:stretch>
          </p:blipFill>
          <p:spPr>
            <a:xfrm flipH="1">
              <a:off x="12592" y="5151"/>
              <a:ext cx="3793" cy="3591"/>
            </a:xfrm>
            <a:prstGeom prst="rect">
              <a:avLst/>
            </a:prstGeom>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rcRect l="13090" b="12085"/>
            <a:stretch>
              <a:fillRect/>
            </a:stretch>
          </p:blipFill>
          <p:spPr>
            <a:xfrm>
              <a:off x="3198" y="6682"/>
              <a:ext cx="2176" cy="2060"/>
            </a:xfrm>
            <a:prstGeom prst="rect">
              <a:avLst/>
            </a:prstGeom>
          </p:spPr>
        </p:pic>
        <p:grpSp>
          <p:nvGrpSpPr>
            <p:cNvPr id="2" name="组合 1"/>
            <p:cNvGrpSpPr/>
            <p:nvPr/>
          </p:nvGrpSpPr>
          <p:grpSpPr>
            <a:xfrm>
              <a:off x="3198" y="5457"/>
              <a:ext cx="13187" cy="3285"/>
              <a:chOff x="3198" y="5688"/>
              <a:chExt cx="13187" cy="3285"/>
            </a:xfrm>
          </p:grpSpPr>
          <p:sp>
            <p:nvSpPr>
              <p:cNvPr id="7" name="Rectangle 6"/>
              <p:cNvSpPr/>
              <p:nvPr/>
            </p:nvSpPr>
            <p:spPr>
              <a:xfrm>
                <a:off x="3198" y="5688"/>
                <a:ext cx="13187" cy="3285"/>
              </a:xfrm>
              <a:prstGeom prst="rect">
                <a:avLst/>
              </a:prstGeom>
              <a:noFill/>
              <a:ln w="19050">
                <a:solidFill>
                  <a:srgbClr val="1D7F50"/>
                </a:solidFill>
                <a:prstDash val="solid"/>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mn-lt"/>
                  <a:ea typeface="+mn-ea"/>
                  <a:cs typeface="+mn-cs"/>
                </a:endParaRPr>
              </a:p>
            </p:txBody>
          </p:sp>
          <p:sp>
            <p:nvSpPr>
              <p:cNvPr id="3" name="Rectangle 28"/>
              <p:cNvSpPr/>
              <p:nvPr/>
            </p:nvSpPr>
            <p:spPr>
              <a:xfrm>
                <a:off x="7425" y="6285"/>
                <a:ext cx="4734" cy="62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小单纯体" panose="02010601030101010101" charset="-122"/>
                  <a:ea typeface="小单纯体" panose="02010601030101010101" charset="-122"/>
                  <a:cs typeface="+mn-cs"/>
                </a:endParaRPr>
              </a:p>
            </p:txBody>
          </p:sp>
        </p:grpSp>
      </p:grpSp>
      <p:sp>
        <p:nvSpPr>
          <p:cNvPr id="4" name="TextBox 3">
            <a:extLst>
              <a:ext uri="{FF2B5EF4-FFF2-40B4-BE49-F238E27FC236}">
                <a16:creationId xmlns:a16="http://schemas.microsoft.com/office/drawing/2014/main" id="{70D4721E-9BF1-1142-AD14-48FE28B275A9}"/>
              </a:ext>
            </a:extLst>
          </p:cNvPr>
          <p:cNvSpPr txBox="1"/>
          <p:nvPr/>
        </p:nvSpPr>
        <p:spPr>
          <a:xfrm>
            <a:off x="3255003" y="1384264"/>
            <a:ext cx="4353483" cy="325268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7338"/>
                </a:solidFill>
                <a:effectLst/>
                <a:uLnTx/>
                <a:uFillTx/>
                <a:latin typeface="#9Slide04 SVNSwashington" pitchFamily="2" charset="0"/>
                <a:ea typeface="+mn-ea"/>
                <a:cs typeface="+mn-cs"/>
              </a:rPr>
              <a:t>Tìm hiểu </a:t>
            </a:r>
            <a:endParaRPr lang="en-US" sz="7200">
              <a:solidFill>
                <a:srgbClr val="007338"/>
              </a:solidFill>
              <a:latin typeface="#9Slide04 SVNSwashington" pitchFamily="2"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7338"/>
                </a:solidFill>
                <a:effectLst/>
                <a:uLnTx/>
                <a:uFillTx/>
                <a:latin typeface="#9Slide04 SVNSwashington" pitchFamily="2" charset="0"/>
                <a:ea typeface="+mn-ea"/>
                <a:cs typeface="+mn-cs"/>
              </a:rPr>
              <a:t>chi tiết</a:t>
            </a:r>
          </a:p>
        </p:txBody>
      </p:sp>
    </p:spTree>
    <p:extLst>
      <p:ext uri="{BB962C8B-B14F-4D97-AF65-F5344CB8AC3E}">
        <p14:creationId xmlns:p14="http://schemas.microsoft.com/office/powerpoint/2010/main" val="20788104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9" name="组合 8">
            <a:extLst>
              <a:ext uri="{FF2B5EF4-FFF2-40B4-BE49-F238E27FC236}">
                <a16:creationId xmlns:a16="http://schemas.microsoft.com/office/drawing/2014/main" id="{E6691BB4-84CE-4EE3-8775-F067292FFEBA}"/>
              </a:ext>
            </a:extLst>
          </p:cNvPr>
          <p:cNvGrpSpPr/>
          <p:nvPr/>
        </p:nvGrpSpPr>
        <p:grpSpPr>
          <a:xfrm>
            <a:off x="752948" y="1417272"/>
            <a:ext cx="2954582" cy="4023455"/>
            <a:chOff x="1156389" y="1367588"/>
            <a:chExt cx="2954582" cy="4023455"/>
          </a:xfrm>
        </p:grpSpPr>
        <p:sp>
          <p:nvSpPr>
            <p:cNvPr id="2" name="矩形: 圆角 1">
              <a:extLst>
                <a:ext uri="{FF2B5EF4-FFF2-40B4-BE49-F238E27FC236}">
                  <a16:creationId xmlns:a16="http://schemas.microsoft.com/office/drawing/2014/main" id="{AF239053-3E77-4B9D-BDAE-C411F877B06D}"/>
                </a:ext>
              </a:extLst>
            </p:cNvPr>
            <p:cNvSpPr/>
            <p:nvPr/>
          </p:nvSpPr>
          <p:spPr>
            <a:xfrm>
              <a:off x="1156389" y="1758843"/>
              <a:ext cx="2954582" cy="3632200"/>
            </a:xfrm>
            <a:prstGeom prst="roundRect">
              <a:avLst/>
            </a:prstGeom>
            <a:noFill/>
            <a:ln w="222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椭圆 2">
              <a:extLst>
                <a:ext uri="{FF2B5EF4-FFF2-40B4-BE49-F238E27FC236}">
                  <a16:creationId xmlns:a16="http://schemas.microsoft.com/office/drawing/2014/main" id="{8F2D51E3-AB91-4987-9146-7AD6251B37FE}"/>
                </a:ext>
              </a:extLst>
            </p:cNvPr>
            <p:cNvSpPr/>
            <p:nvPr/>
          </p:nvSpPr>
          <p:spPr>
            <a:xfrm>
              <a:off x="2161620" y="1367588"/>
              <a:ext cx="762000" cy="762000"/>
            </a:xfrm>
            <a:prstGeom prst="ellipse">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字魂6号-日记插画体" panose="00000500000000000000" pitchFamily="2" charset="-122"/>
                <a:ea typeface="字魂6号-日记插画体" panose="00000500000000000000" pitchFamily="2" charset="-122"/>
                <a:cs typeface="+mn-cs"/>
              </a:endParaRPr>
            </a:p>
          </p:txBody>
        </p:sp>
      </p:grpSp>
      <p:grpSp>
        <p:nvGrpSpPr>
          <p:cNvPr id="15" name="组合 14">
            <a:extLst>
              <a:ext uri="{FF2B5EF4-FFF2-40B4-BE49-F238E27FC236}">
                <a16:creationId xmlns:a16="http://schemas.microsoft.com/office/drawing/2014/main" id="{CB540C8E-96AA-4C8E-AA76-8C7752B117C4}"/>
              </a:ext>
            </a:extLst>
          </p:cNvPr>
          <p:cNvGrpSpPr/>
          <p:nvPr/>
        </p:nvGrpSpPr>
        <p:grpSpPr>
          <a:xfrm>
            <a:off x="4835314" y="1311434"/>
            <a:ext cx="3217305" cy="4070664"/>
            <a:chOff x="1156389" y="1320379"/>
            <a:chExt cx="2247211" cy="4070664"/>
          </a:xfrm>
        </p:grpSpPr>
        <p:sp>
          <p:nvSpPr>
            <p:cNvPr id="16" name="矩形: 圆角 15">
              <a:extLst>
                <a:ext uri="{FF2B5EF4-FFF2-40B4-BE49-F238E27FC236}">
                  <a16:creationId xmlns:a16="http://schemas.microsoft.com/office/drawing/2014/main" id="{1A6FD4A3-41BE-40C1-B735-9701709E0E8B}"/>
                </a:ext>
              </a:extLst>
            </p:cNvPr>
            <p:cNvSpPr/>
            <p:nvPr/>
          </p:nvSpPr>
          <p:spPr>
            <a:xfrm>
              <a:off x="1156389" y="1758843"/>
              <a:ext cx="2247211" cy="3632200"/>
            </a:xfrm>
            <a:prstGeom prst="roundRect">
              <a:avLst/>
            </a:prstGeom>
            <a:noFill/>
            <a:ln w="222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7" name="椭圆 16">
              <a:extLst>
                <a:ext uri="{FF2B5EF4-FFF2-40B4-BE49-F238E27FC236}">
                  <a16:creationId xmlns:a16="http://schemas.microsoft.com/office/drawing/2014/main" id="{E00831B3-2181-41F4-A2FE-3D48B503C1AB}"/>
                </a:ext>
              </a:extLst>
            </p:cNvPr>
            <p:cNvSpPr/>
            <p:nvPr/>
          </p:nvSpPr>
          <p:spPr>
            <a:xfrm>
              <a:off x="1985725" y="1320379"/>
              <a:ext cx="552245" cy="762000"/>
            </a:xfrm>
            <a:prstGeom prst="ellipse">
              <a:avLst/>
            </a:prstGeom>
            <a:solidFill>
              <a:schemeClr val="bg1"/>
            </a:soli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字魂6号-日记插画体" panose="00000500000000000000" pitchFamily="2" charset="-122"/>
                <a:ea typeface="字魂6号-日记插画体" panose="00000500000000000000" pitchFamily="2" charset="-122"/>
                <a:cs typeface="+mn-cs"/>
              </a:endParaRPr>
            </a:p>
          </p:txBody>
        </p:sp>
      </p:grpSp>
      <p:sp>
        <p:nvSpPr>
          <p:cNvPr id="33" name="TextBox 32">
            <a:extLst>
              <a:ext uri="{FF2B5EF4-FFF2-40B4-BE49-F238E27FC236}">
                <a16:creationId xmlns:a16="http://schemas.microsoft.com/office/drawing/2014/main" id="{5AFF3458-6635-3856-5ECF-BC2A335C7FDF}"/>
              </a:ext>
            </a:extLst>
          </p:cNvPr>
          <p:cNvSpPr txBox="1"/>
          <p:nvPr/>
        </p:nvSpPr>
        <p:spPr>
          <a:xfrm>
            <a:off x="629235" y="4424"/>
            <a:ext cx="6873246" cy="1007968"/>
          </a:xfrm>
          <a:prstGeom prst="rect">
            <a:avLst/>
          </a:prstGeom>
          <a:noFill/>
        </p:spPr>
        <p:txBody>
          <a:bodyPr wrap="square">
            <a:spAutoFit/>
          </a:bodyPr>
          <a:lstStyle/>
          <a:p>
            <a:pPr>
              <a:lnSpc>
                <a:spcPct val="150000"/>
              </a:lnSpc>
            </a:pPr>
            <a:r>
              <a:rPr lang="en-US" sz="4400">
                <a:solidFill>
                  <a:srgbClr val="FFFF00"/>
                </a:solidFill>
                <a:effectLst>
                  <a:outerShdw blurRad="38100" dist="38100" dir="2700000" algn="tl">
                    <a:srgbClr val="000000">
                      <a:alpha val="43137"/>
                    </a:srgbClr>
                  </a:outerShdw>
                </a:effectLst>
                <a:latin typeface="#9Slide04 SVNSwashington" pitchFamily="2" charset="0"/>
                <a:ea typeface="Calibri" panose="020F0502020204030204" pitchFamily="34" charset="0"/>
                <a:cs typeface="Calibri" panose="020F0502020204030204" pitchFamily="34" charset="0"/>
              </a:rPr>
              <a:t>a. Vẻ đẹp khi gió xuân về</a:t>
            </a:r>
            <a:endParaRPr lang="en-US" sz="6000">
              <a:solidFill>
                <a:srgbClr val="FFFF00"/>
              </a:solidFill>
              <a:effectLst>
                <a:outerShdw blurRad="38100" dist="38100" dir="2700000" algn="tl">
                  <a:srgbClr val="000000">
                    <a:alpha val="43137"/>
                  </a:srgbClr>
                </a:outerShdw>
              </a:effectLst>
              <a:latin typeface="#9Slide04 SVNSwashington" pitchFamily="2" charset="0"/>
              <a:ea typeface="Calibri" panose="020F0502020204030204" pitchFamily="34" charset="0"/>
              <a:cs typeface="Calibri" panose="020F0502020204030204" pitchFamily="34" charset="0"/>
            </a:endParaRPr>
          </a:p>
        </p:txBody>
      </p:sp>
      <p:pic>
        <p:nvPicPr>
          <p:cNvPr id="34" name="Picture 2">
            <a:extLst>
              <a:ext uri="{FF2B5EF4-FFF2-40B4-BE49-F238E27FC236}">
                <a16:creationId xmlns:a16="http://schemas.microsoft.com/office/drawing/2014/main" id="{A5926B6E-A18F-F638-2738-1D6B18BF39C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76553" y="1519738"/>
            <a:ext cx="588273" cy="577577"/>
          </a:xfrm>
          <a:prstGeom prst="rect">
            <a:avLst/>
          </a:prstGeom>
        </p:spPr>
      </p:pic>
      <p:pic>
        <p:nvPicPr>
          <p:cNvPr id="35" name="Picture 2">
            <a:extLst>
              <a:ext uri="{FF2B5EF4-FFF2-40B4-BE49-F238E27FC236}">
                <a16:creationId xmlns:a16="http://schemas.microsoft.com/office/drawing/2014/main" id="{D10A7C78-B5BD-A277-264A-044151E09D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49829" y="1398893"/>
            <a:ext cx="588273" cy="577577"/>
          </a:xfrm>
          <a:prstGeom prst="rect">
            <a:avLst/>
          </a:prstGeom>
        </p:spPr>
      </p:pic>
      <p:sp>
        <p:nvSpPr>
          <p:cNvPr id="38" name="TextBox 37">
            <a:extLst>
              <a:ext uri="{FF2B5EF4-FFF2-40B4-BE49-F238E27FC236}">
                <a16:creationId xmlns:a16="http://schemas.microsoft.com/office/drawing/2014/main" id="{B5840D65-4159-E4CF-7EF0-89196E4921F5}"/>
              </a:ext>
            </a:extLst>
          </p:cNvPr>
          <p:cNvSpPr txBox="1"/>
          <p:nvPr/>
        </p:nvSpPr>
        <p:spPr>
          <a:xfrm>
            <a:off x="810119" y="2124924"/>
            <a:ext cx="2840240" cy="3257174"/>
          </a:xfrm>
          <a:prstGeom prst="rect">
            <a:avLst/>
          </a:prstGeom>
          <a:noFill/>
        </p:spPr>
        <p:txBody>
          <a:bodyPr wrap="square">
            <a:spAutoFit/>
          </a:bodyPr>
          <a:lstStyle/>
          <a:p>
            <a:pPr marL="0" marR="0" algn="just">
              <a:lnSpc>
                <a:spcPct val="150000"/>
              </a:lnSpc>
              <a:spcBef>
                <a:spcPts val="0"/>
              </a:spcBef>
              <a:spcAft>
                <a:spcPts val="800"/>
              </a:spcAft>
            </a:pPr>
            <a:r>
              <a:rPr lang="en-US" sz="2800">
                <a:effectLst/>
                <a:latin typeface="+mj-lt"/>
                <a:ea typeface="Times New Roman" panose="02020603050405020304" pitchFamily="18" charset="0"/>
              </a:rPr>
              <a:t>Gió xuân mang hơi ấm và khí xuân làm hồng lên đôi má </a:t>
            </a:r>
            <a:r>
              <a:rPr lang="en-US" sz="2800" b="1" i="1">
                <a:effectLst/>
                <a:latin typeface="+mj-lt"/>
                <a:ea typeface="Times New Roman" panose="02020603050405020304" pitchFamily="18" charset="0"/>
              </a:rPr>
              <a:t>"gái chưa chồng</a:t>
            </a:r>
            <a:endParaRPr lang="en-US" sz="2400" b="1" i="1">
              <a:effectLst/>
              <a:latin typeface="+mj-lt"/>
              <a:ea typeface="Calibri" panose="020F0502020204030204" pitchFamily="34" charset="0"/>
            </a:endParaRPr>
          </a:p>
        </p:txBody>
      </p:sp>
      <p:pic>
        <p:nvPicPr>
          <p:cNvPr id="39" name="图片占位符 12">
            <a:extLst>
              <a:ext uri="{FF2B5EF4-FFF2-40B4-BE49-F238E27FC236}">
                <a16:creationId xmlns:a16="http://schemas.microsoft.com/office/drawing/2014/main" id="{B10F646B-065F-1CDA-5C7F-F23B49520E2D}"/>
              </a:ext>
            </a:extLst>
          </p:cNvPr>
          <p:cNvPicPr>
            <a:picLocks noChangeAspect="1"/>
          </p:cNvPicPr>
          <p:nvPr/>
        </p:nvPicPr>
        <p:blipFill>
          <a:blip r:embed="rId6" cstate="print">
            <a:extLst>
              <a:ext uri="{28A0092B-C50C-407E-A947-70E740481C1C}">
                <a14:useLocalDpi xmlns:a14="http://schemas.microsoft.com/office/drawing/2010/main" val="0"/>
              </a:ext>
            </a:extLst>
          </a:blip>
          <a:srcRect t="16450" b="16450"/>
          <a:stretch>
            <a:fillRect/>
          </a:stretch>
        </p:blipFill>
        <p:spPr>
          <a:xfrm>
            <a:off x="9100330" y="2053478"/>
            <a:ext cx="3074110" cy="3074042"/>
          </a:xfrm>
          <a:prstGeom prst="rect">
            <a:avLst/>
          </a:prstGeom>
          <a:blipFill>
            <a:blip r:embed="rId7"/>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41" name="TextBox 40">
            <a:extLst>
              <a:ext uri="{FF2B5EF4-FFF2-40B4-BE49-F238E27FC236}">
                <a16:creationId xmlns:a16="http://schemas.microsoft.com/office/drawing/2014/main" id="{EEDA7C39-E258-753B-4901-5293D10846CC}"/>
              </a:ext>
            </a:extLst>
          </p:cNvPr>
          <p:cNvSpPr txBox="1"/>
          <p:nvPr/>
        </p:nvSpPr>
        <p:spPr>
          <a:xfrm>
            <a:off x="4847303" y="2124924"/>
            <a:ext cx="3217305" cy="3257174"/>
          </a:xfrm>
          <a:prstGeom prst="rect">
            <a:avLst/>
          </a:prstGeom>
          <a:noFill/>
        </p:spPr>
        <p:txBody>
          <a:bodyPr wrap="square">
            <a:spAutoFit/>
          </a:bodyPr>
          <a:lstStyle/>
          <a:p>
            <a:pPr algn="just">
              <a:lnSpc>
                <a:spcPct val="150000"/>
              </a:lnSpc>
            </a:pPr>
            <a:r>
              <a:rPr lang="en-US" sz="2800">
                <a:effectLst/>
                <a:latin typeface="+mj-lt"/>
                <a:ea typeface="Times New Roman" panose="02020603050405020304" pitchFamily="18" charset="0"/>
              </a:rPr>
              <a:t>Cô láng giềng, cô hàng xóm của nhà thơ bâng khuâng nhìn trời với </a:t>
            </a:r>
            <a:r>
              <a:rPr lang="en-US" sz="2800" b="1" i="1">
                <a:effectLst/>
                <a:latin typeface="+mj-lt"/>
                <a:ea typeface="Times New Roman" panose="02020603050405020304" pitchFamily="18" charset="0"/>
              </a:rPr>
              <a:t>“đôi mắt trong"</a:t>
            </a:r>
            <a:endParaRPr lang="en-US" sz="4000" b="1" i="1">
              <a:latin typeface="+mj-lt"/>
            </a:endParaRPr>
          </a:p>
        </p:txBody>
      </p:sp>
    </p:spTree>
    <p:custDataLst>
      <p:tags r:id="rId1"/>
    </p:custDataLst>
    <p:extLst>
      <p:ext uri="{BB962C8B-B14F-4D97-AF65-F5344CB8AC3E}">
        <p14:creationId xmlns:p14="http://schemas.microsoft.com/office/powerpoint/2010/main" val="9069257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28905" y="2100580"/>
            <a:ext cx="6049645" cy="4061460"/>
            <a:chOff x="-922" y="3542"/>
            <a:chExt cx="9527" cy="6396"/>
          </a:xfrm>
        </p:grpSpPr>
        <p:pic>
          <p:nvPicPr>
            <p:cNvPr id="9" name="图片 8"/>
            <p:cNvPicPr>
              <a:picLocks noChangeAspect="1"/>
            </p:cNvPicPr>
            <p:nvPr/>
          </p:nvPicPr>
          <p:blipFill>
            <a:blip r:embed="rId2"/>
            <a:stretch>
              <a:fillRect/>
            </a:stretch>
          </p:blipFill>
          <p:spPr>
            <a:xfrm>
              <a:off x="-922" y="3542"/>
              <a:ext cx="9056" cy="6396"/>
            </a:xfrm>
            <a:prstGeom prst="rect">
              <a:avLst/>
            </a:prstGeom>
          </p:spPr>
        </p:pic>
        <p:pic>
          <p:nvPicPr>
            <p:cNvPr id="11" name="图片 10"/>
            <p:cNvPicPr>
              <a:picLocks noChangeAspect="1"/>
            </p:cNvPicPr>
            <p:nvPr/>
          </p:nvPicPr>
          <p:blipFill>
            <a:blip r:embed="rId2"/>
            <a:stretch>
              <a:fillRect/>
            </a:stretch>
          </p:blipFill>
          <p:spPr>
            <a:xfrm>
              <a:off x="4970" y="7966"/>
              <a:ext cx="2457" cy="1736"/>
            </a:xfrm>
            <a:prstGeom prst="rect">
              <a:avLst/>
            </a:prstGeom>
          </p:spPr>
        </p:pic>
        <p:pic>
          <p:nvPicPr>
            <p:cNvPr id="12" name="图片 11"/>
            <p:cNvPicPr>
              <a:picLocks noChangeAspect="1"/>
            </p:cNvPicPr>
            <p:nvPr/>
          </p:nvPicPr>
          <p:blipFill>
            <a:blip r:embed="rId2"/>
            <a:stretch>
              <a:fillRect/>
            </a:stretch>
          </p:blipFill>
          <p:spPr>
            <a:xfrm>
              <a:off x="7198" y="7214"/>
              <a:ext cx="1407" cy="994"/>
            </a:xfrm>
            <a:prstGeom prst="rect">
              <a:avLst/>
            </a:prstGeom>
          </p:spPr>
        </p:pic>
        <p:sp>
          <p:nvSpPr>
            <p:cNvPr id="25" name="文本框 24"/>
            <p:cNvSpPr txBox="1"/>
            <p:nvPr/>
          </p:nvSpPr>
          <p:spPr>
            <a:xfrm>
              <a:off x="2467" y="5699"/>
              <a:ext cx="2278" cy="2084"/>
            </a:xfrm>
            <a:prstGeom prst="rect">
              <a:avLst/>
            </a:prstGeom>
            <a:noFill/>
            <a:extLst>
              <a:ext uri="{909E8E84-426E-40DD-AFC4-6F175D3DCCD1}">
                <a14:hiddenFill xmlns:a14="http://schemas.microsoft.com/office/drawing/2010/main">
                  <a:solidFill>
                    <a:srgbClr val="1D7F50"/>
                  </a:solidFill>
                </a14:hiddenFill>
              </a:ext>
            </a:extLst>
          </p:spPr>
          <p:txBody>
            <a:bodyPr wrap="square" rtlCol="0">
              <a:spAutoFit/>
            </a:bodyPr>
            <a:lstStyle/>
            <a:p>
              <a:pPr algn="ctr">
                <a:lnSpc>
                  <a:spcPct val="100000"/>
                </a:lnSpc>
              </a:pPr>
              <a:r>
                <a:rPr lang="en-US" altLang="zh-CN" sz="4000">
                  <a:solidFill>
                    <a:srgbClr val="FF0000"/>
                  </a:solidFill>
                  <a:latin typeface="#9Slide04 SVNSwashington" pitchFamily="2" charset="0"/>
                  <a:ea typeface="义启紫水晶体" panose="02000500000000000000" charset="-128"/>
                  <a:cs typeface="义启紫水晶体" panose="02000500000000000000" charset="-128"/>
                </a:rPr>
                <a:t>Tiểu </a:t>
              </a:r>
            </a:p>
            <a:p>
              <a:pPr algn="ctr">
                <a:lnSpc>
                  <a:spcPct val="100000"/>
                </a:lnSpc>
              </a:pPr>
              <a:r>
                <a:rPr lang="en-US" altLang="zh-CN" sz="4000">
                  <a:solidFill>
                    <a:srgbClr val="FF0000"/>
                  </a:solidFill>
                  <a:latin typeface="#9Slide04 SVNSwashington" pitchFamily="2" charset="0"/>
                  <a:ea typeface="义启紫水晶体" panose="02000500000000000000" charset="-128"/>
                  <a:cs typeface="义启紫水晶体" panose="02000500000000000000" charset="-128"/>
                </a:rPr>
                <a:t>kết</a:t>
              </a:r>
              <a:endParaRPr lang="zh-CN" altLang="en-US" sz="4000">
                <a:solidFill>
                  <a:srgbClr val="FF0000"/>
                </a:solidFill>
                <a:latin typeface="#9Slide04 SVNSwashington" pitchFamily="2" charset="0"/>
                <a:ea typeface="义启紫水晶体" panose="02000500000000000000" charset="-128"/>
                <a:cs typeface="义启紫水晶体" panose="02000500000000000000" charset="-128"/>
              </a:endParaRPr>
            </a:p>
          </p:txBody>
        </p:sp>
      </p:grpSp>
      <p:sp>
        <p:nvSpPr>
          <p:cNvPr id="2" name="TextBox 1">
            <a:extLst>
              <a:ext uri="{FF2B5EF4-FFF2-40B4-BE49-F238E27FC236}">
                <a16:creationId xmlns:a16="http://schemas.microsoft.com/office/drawing/2014/main" id="{9F25E7FD-62A9-0074-E1CD-6BDCC8B8AC67}"/>
              </a:ext>
            </a:extLst>
          </p:cNvPr>
          <p:cNvSpPr txBox="1"/>
          <p:nvPr/>
        </p:nvSpPr>
        <p:spPr>
          <a:xfrm>
            <a:off x="433702" y="480262"/>
            <a:ext cx="6873246" cy="1216102"/>
          </a:xfrm>
          <a:prstGeom prst="rect">
            <a:avLst/>
          </a:prstGeom>
          <a:noFill/>
        </p:spPr>
        <p:txBody>
          <a:bodyPr wrap="square">
            <a:spAutoFit/>
          </a:bodyPr>
          <a:lstStyle/>
          <a:p>
            <a:pPr>
              <a:lnSpc>
                <a:spcPct val="150000"/>
              </a:lnSpc>
            </a:pPr>
            <a:r>
              <a:rPr lang="en-US" sz="5400">
                <a:solidFill>
                  <a:srgbClr val="1D7F50"/>
                </a:solidFill>
                <a:latin typeface="#9Slide04 SVNSwashington" pitchFamily="2" charset="0"/>
                <a:ea typeface="Calibri" panose="020F0502020204030204" pitchFamily="34" charset="0"/>
                <a:cs typeface="Calibri" panose="020F0502020204030204" pitchFamily="34" charset="0"/>
              </a:rPr>
              <a:t>a. Vẻ đẹp khi gió xuân về</a:t>
            </a:r>
            <a:endParaRPr lang="en-US" sz="7200">
              <a:solidFill>
                <a:srgbClr val="1D7F50"/>
              </a:solidFill>
              <a:latin typeface="#9Slide04 SVNSwashington" pitchFamily="2"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F464F4D-AE34-11CB-0721-BE51C4DD9D61}"/>
              </a:ext>
            </a:extLst>
          </p:cNvPr>
          <p:cNvSpPr txBox="1"/>
          <p:nvPr/>
        </p:nvSpPr>
        <p:spPr>
          <a:xfrm>
            <a:off x="6182759" y="2178027"/>
            <a:ext cx="5401781" cy="3257174"/>
          </a:xfrm>
          <a:prstGeom prst="rect">
            <a:avLst/>
          </a:prstGeom>
          <a:noFill/>
        </p:spPr>
        <p:txBody>
          <a:bodyPr wrap="square">
            <a:spAutoFit/>
          </a:bodyPr>
          <a:lstStyle/>
          <a:p>
            <a:pPr marL="0" marR="0" algn="just">
              <a:lnSpc>
                <a:spcPct val="150000"/>
              </a:lnSpc>
              <a:spcBef>
                <a:spcPts val="0"/>
              </a:spcBef>
              <a:spcAft>
                <a:spcPts val="800"/>
              </a:spcAft>
            </a:pPr>
            <a:r>
              <a:rPr lang="en-US" sz="2800" b="1" i="1">
                <a:effectLst/>
                <a:latin typeface="Calibri" panose="020F0502020204030204" pitchFamily="34" charset="0"/>
                <a:ea typeface="Calibri" panose="020F0502020204030204" pitchFamily="34" charset="0"/>
                <a:cs typeface="Calibri" panose="020F0502020204030204" pitchFamily="34" charset="0"/>
              </a:rPr>
              <a:t>Bức tranh xuân trẻ trung, tình tứ được chấm phá qua hai hình ảnh "màu má gái chưa chồng" và "đôi mắt trong" của cô</a:t>
            </a:r>
            <a:r>
              <a:rPr lang="en-US" sz="2800">
                <a:effectLst/>
                <a:latin typeface="Calibri" panose="020F0502020204030204" pitchFamily="34" charset="0"/>
                <a:ea typeface="Calibri" panose="020F0502020204030204" pitchFamily="34" charset="0"/>
                <a:cs typeface="Calibri" panose="020F0502020204030204" pitchFamily="34" charset="0"/>
              </a:rPr>
              <a:t> hàng xóm đang "ngước mắt" nhìn trời xuân</a:t>
            </a:r>
            <a:endParaRPr lang="en-US" sz="24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33" name="TextBox 32">
            <a:extLst>
              <a:ext uri="{FF2B5EF4-FFF2-40B4-BE49-F238E27FC236}">
                <a16:creationId xmlns:a16="http://schemas.microsoft.com/office/drawing/2014/main" id="{5AFF3458-6635-3856-5ECF-BC2A335C7FDF}"/>
              </a:ext>
            </a:extLst>
          </p:cNvPr>
          <p:cNvSpPr txBox="1"/>
          <p:nvPr/>
        </p:nvSpPr>
        <p:spPr>
          <a:xfrm>
            <a:off x="609570" y="-106225"/>
            <a:ext cx="8013320" cy="10912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4 SVNSwashington" pitchFamily="2" charset="0"/>
                <a:ea typeface="Calibri" panose="020F0502020204030204" pitchFamily="34" charset="0"/>
                <a:cs typeface="Calibri" panose="020F0502020204030204" pitchFamily="34" charset="0"/>
              </a:rPr>
              <a:t>b. Vẻ đẹp khi nắng xuân về</a:t>
            </a:r>
          </a:p>
        </p:txBody>
      </p:sp>
      <p:cxnSp>
        <p:nvCxnSpPr>
          <p:cNvPr id="4" name="直接连接符 10">
            <a:extLst>
              <a:ext uri="{FF2B5EF4-FFF2-40B4-BE49-F238E27FC236}">
                <a16:creationId xmlns:a16="http://schemas.microsoft.com/office/drawing/2014/main" id="{8F3EED7C-2B28-F433-FE11-EF099242E432}"/>
              </a:ext>
            </a:extLst>
          </p:cNvPr>
          <p:cNvCxnSpPr>
            <a:cxnSpLocks/>
          </p:cNvCxnSpPr>
          <p:nvPr/>
        </p:nvCxnSpPr>
        <p:spPr>
          <a:xfrm>
            <a:off x="2423036" y="1331656"/>
            <a:ext cx="0" cy="4476750"/>
          </a:xfrm>
          <a:prstGeom prst="line">
            <a:avLst/>
          </a:prstGeom>
          <a:ln w="22225">
            <a:solidFill>
              <a:srgbClr val="F5D54C"/>
            </a:solidFill>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椭圆 12">
            <a:extLst>
              <a:ext uri="{FF2B5EF4-FFF2-40B4-BE49-F238E27FC236}">
                <a16:creationId xmlns:a16="http://schemas.microsoft.com/office/drawing/2014/main" id="{20D6881E-485F-309F-2C5A-9C1C2EFDCA59}"/>
              </a:ext>
            </a:extLst>
          </p:cNvPr>
          <p:cNvSpPr/>
          <p:nvPr/>
        </p:nvSpPr>
        <p:spPr>
          <a:xfrm>
            <a:off x="2342326" y="1250945"/>
            <a:ext cx="161421" cy="161421"/>
          </a:xfrm>
          <a:prstGeom prst="ellipse">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13">
            <a:extLst>
              <a:ext uri="{FF2B5EF4-FFF2-40B4-BE49-F238E27FC236}">
                <a16:creationId xmlns:a16="http://schemas.microsoft.com/office/drawing/2014/main" id="{690E342B-A39C-3F2C-3821-76D8840BA306}"/>
              </a:ext>
            </a:extLst>
          </p:cNvPr>
          <p:cNvSpPr/>
          <p:nvPr/>
        </p:nvSpPr>
        <p:spPr>
          <a:xfrm>
            <a:off x="2342326" y="2769596"/>
            <a:ext cx="161421" cy="161421"/>
          </a:xfrm>
          <a:prstGeom prst="ellipse">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14">
            <a:extLst>
              <a:ext uri="{FF2B5EF4-FFF2-40B4-BE49-F238E27FC236}">
                <a16:creationId xmlns:a16="http://schemas.microsoft.com/office/drawing/2014/main" id="{CD6DC59B-D27D-90A5-99B0-B488D84700C8}"/>
              </a:ext>
            </a:extLst>
          </p:cNvPr>
          <p:cNvSpPr/>
          <p:nvPr/>
        </p:nvSpPr>
        <p:spPr>
          <a:xfrm>
            <a:off x="2342326" y="4288247"/>
            <a:ext cx="161421" cy="161421"/>
          </a:xfrm>
          <a:prstGeom prst="ellipse">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5">
            <a:extLst>
              <a:ext uri="{FF2B5EF4-FFF2-40B4-BE49-F238E27FC236}">
                <a16:creationId xmlns:a16="http://schemas.microsoft.com/office/drawing/2014/main" id="{C16CE034-9514-B1F1-647C-2E6EA16FA99E}"/>
              </a:ext>
            </a:extLst>
          </p:cNvPr>
          <p:cNvSpPr/>
          <p:nvPr/>
        </p:nvSpPr>
        <p:spPr>
          <a:xfrm>
            <a:off x="2342326" y="5806897"/>
            <a:ext cx="161421" cy="161421"/>
          </a:xfrm>
          <a:prstGeom prst="ellipse">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
            <a:extLst>
              <a:ext uri="{FF2B5EF4-FFF2-40B4-BE49-F238E27FC236}">
                <a16:creationId xmlns:a16="http://schemas.microsoft.com/office/drawing/2014/main" id="{C5EE25E0-0793-B213-B782-F3B38DE46DD3}"/>
              </a:ext>
            </a:extLst>
          </p:cNvPr>
          <p:cNvSpPr/>
          <p:nvPr/>
        </p:nvSpPr>
        <p:spPr>
          <a:xfrm flipH="1">
            <a:off x="2777825" y="1064794"/>
            <a:ext cx="8371955" cy="876740"/>
          </a:xfrm>
          <a:prstGeom prst="roundRect">
            <a:avLst/>
          </a:prstGeom>
          <a:solidFill>
            <a:srgbClr val="F5D54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40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Gió xuân thổi về từng trận rồi "gió bay đi", </a:t>
            </a:r>
            <a:r>
              <a:rPr lang="vi-VN" altLang="zh-CN" sz="2400" b="1" i="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gợi lên sự phơi phới</a:t>
            </a:r>
            <a:endParaRPr lang="zh-CN" altLang="en-US" sz="2400" b="1" i="1" dirty="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endParaRPr>
          </a:p>
        </p:txBody>
      </p:sp>
      <p:pic>
        <p:nvPicPr>
          <p:cNvPr id="13" name="Picture 5">
            <a:extLst>
              <a:ext uri="{FF2B5EF4-FFF2-40B4-BE49-F238E27FC236}">
                <a16:creationId xmlns:a16="http://schemas.microsoft.com/office/drawing/2014/main" id="{5D7BFB93-EAE4-85A8-D481-D57417A5D0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7338" y="2586422"/>
            <a:ext cx="1622038" cy="1619089"/>
          </a:xfrm>
          <a:prstGeom prst="rect">
            <a:avLst/>
          </a:prstGeom>
        </p:spPr>
      </p:pic>
      <p:sp>
        <p:nvSpPr>
          <p:cNvPr id="14" name="矩形: 圆角 1">
            <a:extLst>
              <a:ext uri="{FF2B5EF4-FFF2-40B4-BE49-F238E27FC236}">
                <a16:creationId xmlns:a16="http://schemas.microsoft.com/office/drawing/2014/main" id="{1D7901DD-1A77-FB05-151F-1A5CAA75C544}"/>
              </a:ext>
            </a:extLst>
          </p:cNvPr>
          <p:cNvSpPr/>
          <p:nvPr/>
        </p:nvSpPr>
        <p:spPr>
          <a:xfrm flipH="1">
            <a:off x="2777824" y="2197415"/>
            <a:ext cx="8371955" cy="1091261"/>
          </a:xfrm>
          <a:prstGeom prst="roundRect">
            <a:avLst/>
          </a:prstGeom>
          <a:solidFill>
            <a:srgbClr val="F5D54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40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Mưa xuân, mưa bụi trắng trời, nay mưa đã tạnh, bầu trời rất đẹp, một không gian ấm áp: </a:t>
            </a:r>
            <a:r>
              <a:rPr lang="vi-VN" altLang="zh-CN" sz="2400" b="1" i="1">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"giời quang, nắng mới hoe".</a:t>
            </a:r>
            <a:endParaRPr lang="zh-CN" altLang="en-US" sz="2400" b="1" i="1" dirty="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endParaRPr>
          </a:p>
        </p:txBody>
      </p:sp>
      <p:sp>
        <p:nvSpPr>
          <p:cNvPr id="18" name="矩形: 圆角 1">
            <a:extLst>
              <a:ext uri="{FF2B5EF4-FFF2-40B4-BE49-F238E27FC236}">
                <a16:creationId xmlns:a16="http://schemas.microsoft.com/office/drawing/2014/main" id="{49E1FCA5-3C7C-E248-CE42-60566225A653}"/>
              </a:ext>
            </a:extLst>
          </p:cNvPr>
          <p:cNvSpPr/>
          <p:nvPr/>
        </p:nvSpPr>
        <p:spPr>
          <a:xfrm flipH="1">
            <a:off x="2777824" y="3544557"/>
            <a:ext cx="8371955" cy="1091261"/>
          </a:xfrm>
          <a:prstGeom prst="roundRect">
            <a:avLst/>
          </a:prstGeom>
          <a:solidFill>
            <a:srgbClr val="F5D54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"Lá nõn" </a:t>
            </a:r>
            <a:r>
              <a:rPr lang="vi-VN" altLang="zh-CN" sz="240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là những mầm lá, những lá non màu xanh mượt, </a:t>
            </a:r>
            <a:r>
              <a:rPr lang="vi-VN" altLang="zh-CN" sz="2400" b="1">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"nhành non" </a:t>
            </a:r>
            <a:r>
              <a:rPr lang="vi-VN" altLang="zh-CN" sz="240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là những cành tơ mới nẩy lộc có nhiều lá nõn màu xanh như ngọc.</a:t>
            </a:r>
            <a:endParaRPr lang="zh-CN" altLang="en-US" sz="2400" dirty="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endParaRPr>
          </a:p>
        </p:txBody>
      </p:sp>
      <p:sp>
        <p:nvSpPr>
          <p:cNvPr id="19" name="矩形: 圆角 1">
            <a:extLst>
              <a:ext uri="{FF2B5EF4-FFF2-40B4-BE49-F238E27FC236}">
                <a16:creationId xmlns:a16="http://schemas.microsoft.com/office/drawing/2014/main" id="{FFC27A9E-3C26-092A-65CE-53BC7342A477}"/>
              </a:ext>
            </a:extLst>
          </p:cNvPr>
          <p:cNvSpPr/>
          <p:nvPr/>
        </p:nvSpPr>
        <p:spPr>
          <a:xfrm flipH="1">
            <a:off x="2777823" y="5004647"/>
            <a:ext cx="8371955" cy="1091261"/>
          </a:xfrm>
          <a:prstGeom prst="roundRect">
            <a:avLst/>
          </a:prstGeom>
          <a:solidFill>
            <a:srgbClr val="F5D54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Lá xuân mỡ màng, non tơ sáng ngời lên lấp lánh. Các chữ: "nõn", "non", 'bạc?", đã gợi lên </a:t>
            </a:r>
            <a:r>
              <a:rPr lang="vi-VN" altLang="zh-CN" sz="2400" b="1" i="1">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rPr>
              <a:t>sắc xuân và sức xuân kì diệu.</a:t>
            </a:r>
            <a:endParaRPr lang="zh-CN" altLang="en-US" sz="2400" b="1" i="1" dirty="0">
              <a:solidFill>
                <a:schemeClr val="tx1">
                  <a:lumMod val="85000"/>
                  <a:lumOff val="15000"/>
                </a:schemeClr>
              </a:solidFill>
              <a:latin typeface="Calibri" panose="020F0502020204030204" pitchFamily="34" charset="0"/>
              <a:ea typeface="字魂6号-日记插画体" panose="00000500000000000000" pitchFamily="2" charset="-122"/>
              <a:cs typeface="Calibri" panose="020F0502020204030204" pitchFamily="34" charset="0"/>
            </a:endParaRPr>
          </a:p>
        </p:txBody>
      </p:sp>
    </p:spTree>
    <p:custDataLst>
      <p:tags r:id="rId1"/>
    </p:custDataLst>
    <p:extLst>
      <p:ext uri="{BB962C8B-B14F-4D97-AF65-F5344CB8AC3E}">
        <p14:creationId xmlns:p14="http://schemas.microsoft.com/office/powerpoint/2010/main" val="4121366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 grpId="0" animBg="1"/>
      <p:bldP spid="6" grpId="0" animBg="1"/>
      <p:bldP spid="7" grpId="0" animBg="1"/>
      <p:bldP spid="11" grpId="0" animBg="1"/>
      <p:bldP spid="12" grpId="0" animBg="1"/>
      <p:bldP spid="14"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25" name="矩形: 圆角 24">
            <a:extLst>
              <a:ext uri="{FF2B5EF4-FFF2-40B4-BE49-F238E27FC236}">
                <a16:creationId xmlns:a16="http://schemas.microsoft.com/office/drawing/2014/main" id="{C7885421-5E5E-4F7D-A7FA-F6B9364C8BB4}"/>
              </a:ext>
            </a:extLst>
          </p:cNvPr>
          <p:cNvSpPr/>
          <p:nvPr/>
        </p:nvSpPr>
        <p:spPr>
          <a:xfrm>
            <a:off x="698091" y="1007250"/>
            <a:ext cx="10297159" cy="4225413"/>
          </a:xfrm>
          <a:prstGeom prst="roundRect">
            <a:avLst/>
          </a:prstGeom>
          <a:noFill/>
          <a:ln w="22225">
            <a:solidFill>
              <a:srgbClr val="F5D54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1" name="图片 30">
            <a:extLst>
              <a:ext uri="{FF2B5EF4-FFF2-40B4-BE49-F238E27FC236}">
                <a16:creationId xmlns:a16="http://schemas.microsoft.com/office/drawing/2014/main" id="{85F87CAC-BF9E-4EAA-87E6-D288264DC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415" y="1989534"/>
            <a:ext cx="2311117" cy="2311117"/>
          </a:xfrm>
          <a:prstGeom prst="rect">
            <a:avLst/>
          </a:prstGeom>
          <a:effectLst>
            <a:outerShdw blurRad="63500" sx="101000" sy="101000" algn="ctr" rotWithShape="0">
              <a:prstClr val="black">
                <a:alpha val="40000"/>
              </a:prstClr>
            </a:outerShdw>
          </a:effectLst>
        </p:spPr>
      </p:pic>
      <p:sp>
        <p:nvSpPr>
          <p:cNvPr id="29" name="TextBox 28">
            <a:extLst>
              <a:ext uri="{FF2B5EF4-FFF2-40B4-BE49-F238E27FC236}">
                <a16:creationId xmlns:a16="http://schemas.microsoft.com/office/drawing/2014/main" id="{D9727437-A94A-496D-E97B-DE9C7513CB0C}"/>
              </a:ext>
            </a:extLst>
          </p:cNvPr>
          <p:cNvSpPr txBox="1"/>
          <p:nvPr/>
        </p:nvSpPr>
        <p:spPr>
          <a:xfrm>
            <a:off x="609570" y="-106225"/>
            <a:ext cx="8013320" cy="10912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4 SVNSwashington" pitchFamily="2" charset="0"/>
                <a:ea typeface="Calibri" panose="020F0502020204030204" pitchFamily="34" charset="0"/>
                <a:cs typeface="Calibri" panose="020F0502020204030204" pitchFamily="34" charset="0"/>
              </a:rPr>
              <a:t>b. Vẻ đẹp khi nắng xuân về</a:t>
            </a:r>
          </a:p>
        </p:txBody>
      </p:sp>
      <p:sp>
        <p:nvSpPr>
          <p:cNvPr id="32" name="TextBox 31">
            <a:extLst>
              <a:ext uri="{FF2B5EF4-FFF2-40B4-BE49-F238E27FC236}">
                <a16:creationId xmlns:a16="http://schemas.microsoft.com/office/drawing/2014/main" id="{D9059308-4F73-70A5-B907-C469042B2C61}"/>
              </a:ext>
            </a:extLst>
          </p:cNvPr>
          <p:cNvSpPr txBox="1"/>
          <p:nvPr/>
        </p:nvSpPr>
        <p:spPr>
          <a:xfrm>
            <a:off x="3521929" y="1625337"/>
            <a:ext cx="7167717" cy="3073277"/>
          </a:xfrm>
          <a:prstGeom prst="rect">
            <a:avLst/>
          </a:prstGeom>
          <a:noFill/>
        </p:spPr>
        <p:txBody>
          <a:bodyPr wrap="square">
            <a:spAutoFit/>
          </a:bodyPr>
          <a:lstStyle/>
          <a:p>
            <a:pPr marL="0" marR="0" algn="just">
              <a:lnSpc>
                <a:spcPct val="150000"/>
              </a:lnSpc>
              <a:spcBef>
                <a:spcPts val="0"/>
              </a:spcBef>
              <a:spcAft>
                <a:spcPts val="800"/>
              </a:spcAft>
            </a:pPr>
            <a:r>
              <a:rPr lang="en-US" sz="3200">
                <a:effectLst/>
                <a:latin typeface="+mj-lt"/>
                <a:ea typeface="Times New Roman" panose="02020603050405020304" pitchFamily="18" charset="0"/>
              </a:rPr>
              <a:t>Cảnh xuân càng trở nên rộn ràng, vui tươi và hồn nhiên khi xuất hiện "Từng đàn con trẻ chạy xum xoe".</a:t>
            </a:r>
            <a:endParaRPr lang="en-US" sz="2800">
              <a:effectLst/>
              <a:latin typeface="+mj-lt"/>
              <a:ea typeface="Calibri" panose="020F0502020204030204" pitchFamily="34" charset="0"/>
            </a:endParaRPr>
          </a:p>
          <a:p>
            <a:pPr marL="0" marR="0" algn="just">
              <a:lnSpc>
                <a:spcPct val="150000"/>
              </a:lnSpc>
              <a:spcBef>
                <a:spcPts val="0"/>
              </a:spcBef>
              <a:spcAft>
                <a:spcPts val="800"/>
              </a:spcAft>
            </a:pPr>
            <a:r>
              <a:rPr lang="en-US" sz="3200" b="1" i="1">
                <a:effectLst/>
                <a:latin typeface="+mj-lt"/>
                <a:ea typeface="Times New Roman" panose="02020603050405020304" pitchFamily="18" charset="0"/>
              </a:rPr>
              <a:t>→ Cảnh xuân càng trở nên ý vị đậm đà.</a:t>
            </a:r>
            <a:endParaRPr lang="en-US" sz="2800">
              <a:effectLst/>
              <a:latin typeface="+mj-lt"/>
              <a:ea typeface="Calibri" panose="020F0502020204030204" pitchFamily="34" charset="0"/>
            </a:endParaRPr>
          </a:p>
        </p:txBody>
      </p:sp>
    </p:spTree>
    <p:custDataLst>
      <p:tags r:id="rId1"/>
    </p:custDataLst>
    <p:extLst>
      <p:ext uri="{BB962C8B-B14F-4D97-AF65-F5344CB8AC3E}">
        <p14:creationId xmlns:p14="http://schemas.microsoft.com/office/powerpoint/2010/main" val="36425604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51865" y="2226945"/>
            <a:ext cx="10601001" cy="3602355"/>
            <a:chOff x="1853" y="3228"/>
            <a:chExt cx="15966" cy="5673"/>
          </a:xfrm>
        </p:grpSpPr>
        <p:sp>
          <p:nvSpPr>
            <p:cNvPr id="6" name="矩形 5"/>
            <p:cNvSpPr/>
            <p:nvPr/>
          </p:nvSpPr>
          <p:spPr>
            <a:xfrm>
              <a:off x="1853" y="3228"/>
              <a:ext cx="7695" cy="5645"/>
            </a:xfrm>
            <a:prstGeom prst="rect">
              <a:avLst/>
            </a:prstGeom>
            <a:solidFill>
              <a:srgbClr val="76BC25">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矩形 1"/>
            <p:cNvSpPr/>
            <p:nvPr/>
          </p:nvSpPr>
          <p:spPr>
            <a:xfrm>
              <a:off x="9548" y="3228"/>
              <a:ext cx="8271" cy="5673"/>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8">
            <a:extLst>
              <a:ext uri="{FF2B5EF4-FFF2-40B4-BE49-F238E27FC236}">
                <a16:creationId xmlns:a16="http://schemas.microsoft.com/office/drawing/2014/main" id="{EF203D63-38B8-63FA-59CE-3B4D1A613E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4185" y="4630989"/>
            <a:ext cx="4996956" cy="1180531"/>
          </a:xfrm>
          <a:prstGeom prst="rect">
            <a:avLst/>
          </a:prstGeom>
        </p:spPr>
      </p:pic>
      <p:sp>
        <p:nvSpPr>
          <p:cNvPr id="8" name="TextBox 7">
            <a:extLst>
              <a:ext uri="{FF2B5EF4-FFF2-40B4-BE49-F238E27FC236}">
                <a16:creationId xmlns:a16="http://schemas.microsoft.com/office/drawing/2014/main" id="{CEF14380-77A1-198B-5EBE-647CA2726786}"/>
              </a:ext>
            </a:extLst>
          </p:cNvPr>
          <p:cNvSpPr txBox="1"/>
          <p:nvPr/>
        </p:nvSpPr>
        <p:spPr>
          <a:xfrm>
            <a:off x="491583" y="296897"/>
            <a:ext cx="8013320" cy="10912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338"/>
                </a:solidFill>
                <a:uLnTx/>
                <a:uFillTx/>
                <a:latin typeface="#9Slide04 SVNSwashington" pitchFamily="2" charset="0"/>
                <a:ea typeface="Calibri" panose="020F0502020204030204" pitchFamily="34" charset="0"/>
                <a:cs typeface="Calibri" panose="020F0502020204030204" pitchFamily="34" charset="0"/>
              </a:rPr>
              <a:t>c. Vẻ đẹp đồng quê xuân về</a:t>
            </a:r>
          </a:p>
        </p:txBody>
      </p:sp>
      <p:pic>
        <p:nvPicPr>
          <p:cNvPr id="10" name="图片 30">
            <a:extLst>
              <a:ext uri="{FF2B5EF4-FFF2-40B4-BE49-F238E27FC236}">
                <a16:creationId xmlns:a16="http://schemas.microsoft.com/office/drawing/2014/main" id="{B4540511-5D3B-D2B1-F331-9186E0570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233" y="2280783"/>
            <a:ext cx="1518793" cy="1518793"/>
          </a:xfrm>
          <a:prstGeom prst="rect">
            <a:avLst/>
          </a:prstGeom>
          <a:effectLst>
            <a:outerShdw blurRad="63500" sx="101000" sy="101000" algn="ctr" rotWithShape="0">
              <a:prstClr val="black">
                <a:alpha val="40000"/>
              </a:prstClr>
            </a:outerShdw>
          </a:effectLst>
        </p:spPr>
      </p:pic>
      <p:sp>
        <p:nvSpPr>
          <p:cNvPr id="16" name="TextBox 15">
            <a:extLst>
              <a:ext uri="{FF2B5EF4-FFF2-40B4-BE49-F238E27FC236}">
                <a16:creationId xmlns:a16="http://schemas.microsoft.com/office/drawing/2014/main" id="{54EA3501-5DEB-E196-8193-A4D14C6D8336}"/>
              </a:ext>
            </a:extLst>
          </p:cNvPr>
          <p:cNvSpPr txBox="1"/>
          <p:nvPr/>
        </p:nvSpPr>
        <p:spPr>
          <a:xfrm>
            <a:off x="6245126" y="2393910"/>
            <a:ext cx="5081635" cy="330154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v"/>
            </a:pPr>
            <a:r>
              <a:rPr lang="en-US" sz="2000">
                <a:solidFill>
                  <a:schemeClr val="bg1"/>
                </a:solidFill>
                <a:effectLst/>
                <a:latin typeface="Calibri" panose="020F0502020204030204" pitchFamily="34" charset="0"/>
                <a:ea typeface="Calibri" panose="020F0502020204030204" pitchFamily="34" charset="0"/>
                <a:cs typeface="Calibri" panose="020F0502020204030204" pitchFamily="34" charset="0"/>
              </a:rPr>
              <a:t>Giêng hai là thời gian nông nhàn, bà con dân cày "nghỉ việc đồng", ai nấy đều tíu tít trong lễ hội mùa xuân.</a:t>
            </a:r>
          </a:p>
          <a:p>
            <a:pPr marL="342900" marR="0" indent="-342900" algn="just">
              <a:lnSpc>
                <a:spcPct val="150000"/>
              </a:lnSpc>
              <a:spcBef>
                <a:spcPts val="0"/>
              </a:spcBef>
              <a:spcAft>
                <a:spcPts val="800"/>
              </a:spcAft>
              <a:buFont typeface="Wingdings" panose="05000000000000000000" pitchFamily="2" charset="2"/>
              <a:buChar char="v"/>
            </a:pPr>
            <a:r>
              <a:rPr lang="vi-VN">
                <a:solidFill>
                  <a:schemeClr val="bg1"/>
                </a:solidFill>
                <a:effectLst/>
                <a:latin typeface="Calibri" panose="020F0502020204030204" pitchFamily="34" charset="0"/>
                <a:ea typeface="Calibri" panose="020F0502020204030204" pitchFamily="34" charset="0"/>
                <a:cs typeface="Calibri" panose="020F0502020204030204" pitchFamily="34" charset="0"/>
              </a:rPr>
              <a:t>Cánh đồng làng bát ngát "lúa con gái mượt như nhung".</a:t>
            </a:r>
            <a:endParaRPr lang="en-US">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342900" marR="0" indent="-342900" algn="just">
              <a:lnSpc>
                <a:spcPct val="150000"/>
              </a:lnSpc>
              <a:spcBef>
                <a:spcPts val="0"/>
              </a:spcBef>
              <a:spcAft>
                <a:spcPts val="800"/>
              </a:spcAft>
              <a:buFont typeface="Wingdings" panose="05000000000000000000" pitchFamily="2" charset="2"/>
              <a:buChar char="v"/>
            </a:pPr>
            <a:r>
              <a:rPr lang="vi-VN">
                <a:solidFill>
                  <a:schemeClr val="bg1"/>
                </a:solidFill>
                <a:effectLst/>
                <a:latin typeface="Calibri" panose="020F0502020204030204" pitchFamily="34" charset="0"/>
                <a:ea typeface="Calibri" panose="020F0502020204030204" pitchFamily="34" charset="0"/>
                <a:cs typeface="Calibri" panose="020F0502020204030204" pitchFamily="34" charset="0"/>
              </a:rPr>
              <a:t>Vườn tược, xóm thôn nở trắng màu hoa cam, hoa bưởi "ngào ngạt hương bay"</a:t>
            </a:r>
            <a:endParaRPr lang="en-US">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40354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8071" y="1627822"/>
            <a:ext cx="10601001" cy="3602355"/>
            <a:chOff x="1853" y="3228"/>
            <a:chExt cx="15966" cy="5673"/>
          </a:xfrm>
        </p:grpSpPr>
        <p:sp>
          <p:nvSpPr>
            <p:cNvPr id="6" name="矩形 5"/>
            <p:cNvSpPr/>
            <p:nvPr/>
          </p:nvSpPr>
          <p:spPr>
            <a:xfrm>
              <a:off x="1853" y="3228"/>
              <a:ext cx="7695" cy="5645"/>
            </a:xfrm>
            <a:prstGeom prst="rect">
              <a:avLst/>
            </a:prstGeom>
            <a:solidFill>
              <a:srgbClr val="76BC25">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矩形 1"/>
            <p:cNvSpPr/>
            <p:nvPr/>
          </p:nvSpPr>
          <p:spPr>
            <a:xfrm>
              <a:off x="9548" y="3228"/>
              <a:ext cx="8271" cy="5673"/>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8">
            <a:extLst>
              <a:ext uri="{FF2B5EF4-FFF2-40B4-BE49-F238E27FC236}">
                <a16:creationId xmlns:a16="http://schemas.microsoft.com/office/drawing/2014/main" id="{EF203D63-38B8-63FA-59CE-3B4D1A613E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0391" y="4031866"/>
            <a:ext cx="4996956" cy="1180531"/>
          </a:xfrm>
          <a:prstGeom prst="rect">
            <a:avLst/>
          </a:prstGeom>
        </p:spPr>
      </p:pic>
      <p:sp>
        <p:nvSpPr>
          <p:cNvPr id="8" name="TextBox 7">
            <a:extLst>
              <a:ext uri="{FF2B5EF4-FFF2-40B4-BE49-F238E27FC236}">
                <a16:creationId xmlns:a16="http://schemas.microsoft.com/office/drawing/2014/main" id="{CEF14380-77A1-198B-5EBE-647CA2726786}"/>
              </a:ext>
            </a:extLst>
          </p:cNvPr>
          <p:cNvSpPr txBox="1"/>
          <p:nvPr/>
        </p:nvSpPr>
        <p:spPr>
          <a:xfrm>
            <a:off x="491583" y="296897"/>
            <a:ext cx="8013320" cy="10912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338"/>
                </a:solidFill>
                <a:uLnTx/>
                <a:uFillTx/>
                <a:latin typeface="#9Slide04 SVNSwashington" pitchFamily="2" charset="0"/>
                <a:ea typeface="Calibri" panose="020F0502020204030204" pitchFamily="34" charset="0"/>
                <a:cs typeface="Calibri" panose="020F0502020204030204" pitchFamily="34" charset="0"/>
              </a:rPr>
              <a:t>c. Vẻ đẹp đồng quê xuân về</a:t>
            </a:r>
          </a:p>
        </p:txBody>
      </p:sp>
      <p:pic>
        <p:nvPicPr>
          <p:cNvPr id="10" name="图片 30">
            <a:extLst>
              <a:ext uri="{FF2B5EF4-FFF2-40B4-BE49-F238E27FC236}">
                <a16:creationId xmlns:a16="http://schemas.microsoft.com/office/drawing/2014/main" id="{B4540511-5D3B-D2B1-F331-9186E0570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439" y="1681660"/>
            <a:ext cx="1518793" cy="1518793"/>
          </a:xfrm>
          <a:prstGeom prst="rect">
            <a:avLst/>
          </a:prstGeom>
          <a:effectLst>
            <a:outerShdw blurRad="63500" sx="101000" sy="101000" algn="ctr" rotWithShape="0">
              <a:prstClr val="black">
                <a:alpha val="40000"/>
              </a:prstClr>
            </a:outerShdw>
          </a:effectLst>
        </p:spPr>
      </p:pic>
      <p:sp>
        <p:nvSpPr>
          <p:cNvPr id="16" name="TextBox 15">
            <a:extLst>
              <a:ext uri="{FF2B5EF4-FFF2-40B4-BE49-F238E27FC236}">
                <a16:creationId xmlns:a16="http://schemas.microsoft.com/office/drawing/2014/main" id="{54EA3501-5DEB-E196-8193-A4D14C6D8336}"/>
              </a:ext>
            </a:extLst>
          </p:cNvPr>
          <p:cNvSpPr txBox="1"/>
          <p:nvPr/>
        </p:nvSpPr>
        <p:spPr>
          <a:xfrm>
            <a:off x="5790002" y="1966281"/>
            <a:ext cx="5081635" cy="290765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v"/>
            </a:pPr>
            <a:r>
              <a:rPr lang="vi-VN" sz="2400">
                <a:solidFill>
                  <a:schemeClr val="bg1"/>
                </a:solidFill>
                <a:effectLst/>
                <a:latin typeface="Calibri" panose="020F0502020204030204" pitchFamily="34" charset="0"/>
                <a:ea typeface="Calibri" panose="020F0502020204030204" pitchFamily="34" charset="0"/>
                <a:cs typeface="Calibri" panose="020F0502020204030204" pitchFamily="34" charset="0"/>
              </a:rPr>
              <a:t>Mùi thơm nồng nàn, quấn quít "bướm vẽ vòng".</a:t>
            </a:r>
          </a:p>
          <a:p>
            <a:pPr marL="342900" marR="0" indent="-342900" algn="just">
              <a:lnSpc>
                <a:spcPct val="150000"/>
              </a:lnSpc>
              <a:spcBef>
                <a:spcPts val="0"/>
              </a:spcBef>
              <a:spcAft>
                <a:spcPts val="800"/>
              </a:spcAft>
              <a:buFont typeface="Wingdings" panose="05000000000000000000" pitchFamily="2" charset="2"/>
              <a:buChar char="v"/>
            </a:pPr>
            <a:r>
              <a:rPr lang="vi-VN" sz="2400">
                <a:solidFill>
                  <a:schemeClr val="bg1"/>
                </a:solidFill>
                <a:effectLst/>
                <a:latin typeface="Calibri" panose="020F0502020204030204" pitchFamily="34" charset="0"/>
                <a:ea typeface="Calibri" panose="020F0502020204030204" pitchFamily="34" charset="0"/>
                <a:cs typeface="Calibri" panose="020F0502020204030204" pitchFamily="34" charset="0"/>
              </a:rPr>
              <a:t>Chữ "đầy", chữ "ngào ngạt" là hai nét vẽ gợi lên cái thần, cái hồn của vườn xuân chốn quê.</a:t>
            </a:r>
          </a:p>
        </p:txBody>
      </p:sp>
      <p:sp>
        <p:nvSpPr>
          <p:cNvPr id="7" name="TextBox 6">
            <a:extLst>
              <a:ext uri="{FF2B5EF4-FFF2-40B4-BE49-F238E27FC236}">
                <a16:creationId xmlns:a16="http://schemas.microsoft.com/office/drawing/2014/main" id="{3411697F-BAD7-A687-88E9-7723DC80E235}"/>
              </a:ext>
            </a:extLst>
          </p:cNvPr>
          <p:cNvSpPr txBox="1"/>
          <p:nvPr/>
        </p:nvSpPr>
        <p:spPr>
          <a:xfrm>
            <a:off x="540707" y="5176340"/>
            <a:ext cx="10601001" cy="1429622"/>
          </a:xfrm>
          <a:prstGeom prst="rect">
            <a:avLst/>
          </a:prstGeom>
          <a:noFill/>
        </p:spPr>
        <p:txBody>
          <a:bodyPr wrap="square">
            <a:spAutoFit/>
          </a:bodyPr>
          <a:lstStyle/>
          <a:p>
            <a:pPr marL="0" marR="0" algn="just">
              <a:lnSpc>
                <a:spcPct val="150000"/>
              </a:lnSpc>
              <a:spcBef>
                <a:spcPts val="0"/>
              </a:spcBef>
              <a:spcAft>
                <a:spcPts val="800"/>
              </a:spcAft>
            </a:pPr>
            <a:r>
              <a:rPr lang="en-US" sz="2000" b="1" i="1">
                <a:effectLst/>
                <a:latin typeface="Calibri" panose="020F0502020204030204" pitchFamily="34" charset="0"/>
                <a:ea typeface="Calibri" panose="020F0502020204030204" pitchFamily="34" charset="0"/>
                <a:cs typeface="Calibri" panose="020F0502020204030204" pitchFamily="34" charset="0"/>
              </a:rPr>
              <a:t>→ Cảnh bướm, hoa trong vườn xuân thật trữ tình nên thơ. Nguyễn Bính đã đem cái tình yêu mùa xuân, yêu làng mạc đồng quê để viết nên những câu thơ tuyệt bút về hương hoa, về bướm hoa trong mùa xuân</a:t>
            </a:r>
            <a:endParaRPr lang="en-US" b="1" i="1">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60675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337103" y="605790"/>
            <a:ext cx="4230677" cy="6252210"/>
            <a:chOff x="2762" y="1439"/>
            <a:chExt cx="4867" cy="7671"/>
          </a:xfrm>
        </p:grpSpPr>
        <p:grpSp>
          <p:nvGrpSpPr>
            <p:cNvPr id="13" name="组合 12"/>
            <p:cNvGrpSpPr/>
            <p:nvPr/>
          </p:nvGrpSpPr>
          <p:grpSpPr>
            <a:xfrm>
              <a:off x="4185" y="1439"/>
              <a:ext cx="3444" cy="6760"/>
              <a:chOff x="7910" y="2002"/>
              <a:chExt cx="3444" cy="6760"/>
            </a:xfrm>
          </p:grpSpPr>
          <p:sp>
            <p:nvSpPr>
              <p:cNvPr id="8" name="矩形 7"/>
              <p:cNvSpPr/>
              <p:nvPr/>
            </p:nvSpPr>
            <p:spPr>
              <a:xfrm>
                <a:off x="8224" y="2242"/>
                <a:ext cx="2818" cy="6266"/>
              </a:xfrm>
              <a:prstGeom prst="rect">
                <a:avLst/>
              </a:prstGeom>
              <a:noFill/>
              <a:ln w="127000">
                <a:solidFill>
                  <a:srgbClr val="1D7F50"/>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910" y="2002"/>
                <a:ext cx="3444" cy="6760"/>
              </a:xfrm>
              <a:prstGeom prst="rect">
                <a:avLst/>
              </a:prstGeom>
              <a:noFill/>
              <a:ln w="34925">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5b4cccd3aa809"/>
            <p:cNvPicPr>
              <a:picLocks noChangeAspect="1"/>
            </p:cNvPicPr>
            <p:nvPr/>
          </p:nvPicPr>
          <p:blipFill>
            <a:blip r:embed="rId3"/>
            <a:stretch>
              <a:fillRect/>
            </a:stretch>
          </p:blipFill>
          <p:spPr>
            <a:xfrm>
              <a:off x="2762" y="5897"/>
              <a:ext cx="4555" cy="3213"/>
            </a:xfrm>
            <a:prstGeom prst="rect">
              <a:avLst/>
            </a:prstGeom>
          </p:spPr>
        </p:pic>
        <p:cxnSp>
          <p:nvCxnSpPr>
            <p:cNvPr id="18" name="直接连接符 17"/>
            <p:cNvCxnSpPr/>
            <p:nvPr/>
          </p:nvCxnSpPr>
          <p:spPr>
            <a:xfrm>
              <a:off x="6228" y="3345"/>
              <a:ext cx="0" cy="2957"/>
            </a:xfrm>
            <a:prstGeom prst="line">
              <a:avLst/>
            </a:prstGeom>
            <a:ln>
              <a:solidFill>
                <a:srgbClr val="5EA00E"/>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4373949" y="991209"/>
            <a:ext cx="1044977" cy="743712"/>
            <a:chOff x="7474" y="2238"/>
            <a:chExt cx="1362" cy="969"/>
          </a:xfrm>
        </p:grpSpPr>
        <p:sp>
          <p:nvSpPr>
            <p:cNvPr id="22" name="矩形 21"/>
            <p:cNvSpPr/>
            <p:nvPr/>
          </p:nvSpPr>
          <p:spPr>
            <a:xfrm>
              <a:off x="7656" y="2238"/>
              <a:ext cx="945" cy="945"/>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7474" y="2286"/>
              <a:ext cx="1362" cy="921"/>
            </a:xfrm>
            <a:prstGeom prst="rect">
              <a:avLst/>
            </a:prstGeom>
            <a:noFill/>
          </p:spPr>
          <p:txBody>
            <a:bodyPr wrap="square" rtlCol="0">
              <a:spAutoFit/>
            </a:bodyPr>
            <a:lstStyle/>
            <a:p>
              <a:pPr algn="ctr"/>
              <a:r>
                <a:rPr lang="en-US" altLang="zh-CN" sz="4000" b="1">
                  <a:solidFill>
                    <a:schemeClr val="bg1"/>
                  </a:solidFill>
                  <a:effectLst>
                    <a:outerShdw blurRad="38100" dist="38100" dir="2700000" algn="tl">
                      <a:srgbClr val="000000">
                        <a:alpha val="43137"/>
                      </a:srgbClr>
                    </a:outerShdw>
                  </a:effectLst>
                  <a:latin typeface="义启紫水晶体" panose="02000500000000000000" charset="-128"/>
                  <a:ea typeface="义启紫水晶体" panose="02000500000000000000" charset="-128"/>
                </a:rPr>
                <a:t>01</a:t>
              </a:r>
            </a:p>
          </p:txBody>
        </p:sp>
      </p:grpSp>
      <p:grpSp>
        <p:nvGrpSpPr>
          <p:cNvPr id="28" name="组合 27"/>
          <p:cNvGrpSpPr/>
          <p:nvPr/>
        </p:nvGrpSpPr>
        <p:grpSpPr>
          <a:xfrm>
            <a:off x="4434176" y="3139074"/>
            <a:ext cx="883857" cy="779785"/>
            <a:chOff x="7579" y="2238"/>
            <a:chExt cx="1152" cy="1016"/>
          </a:xfrm>
        </p:grpSpPr>
        <p:sp>
          <p:nvSpPr>
            <p:cNvPr id="29" name="矩形 28"/>
            <p:cNvSpPr/>
            <p:nvPr/>
          </p:nvSpPr>
          <p:spPr>
            <a:xfrm>
              <a:off x="7656" y="2238"/>
              <a:ext cx="945" cy="945"/>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579" y="2333"/>
              <a:ext cx="1152" cy="921"/>
            </a:xfrm>
            <a:prstGeom prst="rect">
              <a:avLst/>
            </a:prstGeom>
            <a:noFill/>
          </p:spPr>
          <p:txBody>
            <a:bodyPr wrap="square" rtlCol="0">
              <a:spAutoFit/>
            </a:bodyPr>
            <a:lstStyle/>
            <a:p>
              <a:pPr algn="ctr"/>
              <a:r>
                <a:rPr lang="en-US" altLang="zh-CN" sz="4000" b="1">
                  <a:solidFill>
                    <a:schemeClr val="bg1"/>
                  </a:solidFill>
                  <a:effectLst>
                    <a:outerShdw blurRad="38100" dist="38100" dir="2700000" algn="tl">
                      <a:srgbClr val="000000">
                        <a:alpha val="43137"/>
                      </a:srgbClr>
                    </a:outerShdw>
                  </a:effectLst>
                  <a:latin typeface="义启紫水晶体" panose="02000500000000000000" charset="-128"/>
                  <a:ea typeface="义启紫水晶体" panose="02000500000000000000" charset="-128"/>
                </a:rPr>
                <a:t>02</a:t>
              </a:r>
            </a:p>
          </p:txBody>
        </p:sp>
      </p:grpSp>
      <p:grpSp>
        <p:nvGrpSpPr>
          <p:cNvPr id="33" name="组合 32"/>
          <p:cNvGrpSpPr/>
          <p:nvPr/>
        </p:nvGrpSpPr>
        <p:grpSpPr>
          <a:xfrm>
            <a:off x="4225872" y="4810700"/>
            <a:ext cx="1196890" cy="737572"/>
            <a:chOff x="7281" y="4562"/>
            <a:chExt cx="1560" cy="961"/>
          </a:xfrm>
        </p:grpSpPr>
        <p:sp>
          <p:nvSpPr>
            <p:cNvPr id="34" name="矩形 33"/>
            <p:cNvSpPr/>
            <p:nvPr/>
          </p:nvSpPr>
          <p:spPr>
            <a:xfrm>
              <a:off x="7569" y="4562"/>
              <a:ext cx="945" cy="945"/>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7281" y="4602"/>
              <a:ext cx="1560" cy="921"/>
            </a:xfrm>
            <a:prstGeom prst="rect">
              <a:avLst/>
            </a:prstGeom>
            <a:noFill/>
          </p:spPr>
          <p:txBody>
            <a:bodyPr wrap="square" rtlCol="0">
              <a:spAutoFit/>
            </a:bodyPr>
            <a:lstStyle/>
            <a:p>
              <a:pPr algn="ctr"/>
              <a:r>
                <a:rPr lang="en-US" altLang="zh-CN" sz="4000" b="1">
                  <a:solidFill>
                    <a:schemeClr val="bg1"/>
                  </a:solidFill>
                  <a:effectLst>
                    <a:outerShdw blurRad="38100" dist="38100" dir="2700000" algn="tl">
                      <a:srgbClr val="000000">
                        <a:alpha val="43137"/>
                      </a:srgbClr>
                    </a:outerShdw>
                  </a:effectLst>
                  <a:latin typeface="义启紫水晶体" panose="02000500000000000000" charset="-128"/>
                  <a:ea typeface="义启紫水晶体" panose="02000500000000000000" charset="-128"/>
                </a:rPr>
                <a:t>03</a:t>
              </a:r>
            </a:p>
          </p:txBody>
        </p:sp>
      </p:grpSp>
      <p:pic>
        <p:nvPicPr>
          <p:cNvPr id="2" name="图片 1" descr="222"/>
          <p:cNvPicPr>
            <a:picLocks noChangeAspect="1"/>
          </p:cNvPicPr>
          <p:nvPr/>
        </p:nvPicPr>
        <p:blipFill>
          <a:blip r:embed="rId4"/>
          <a:stretch>
            <a:fillRect/>
          </a:stretch>
        </p:blipFill>
        <p:spPr>
          <a:xfrm flipH="1">
            <a:off x="9247505" y="2407285"/>
            <a:ext cx="3088640" cy="4938395"/>
          </a:xfrm>
          <a:prstGeom prst="rect">
            <a:avLst/>
          </a:prstGeom>
        </p:spPr>
      </p:pic>
      <p:pic>
        <p:nvPicPr>
          <p:cNvPr id="3" name="图片 2" descr="嗯嗯嗯"/>
          <p:cNvPicPr>
            <a:picLocks noChangeAspect="1"/>
          </p:cNvPicPr>
          <p:nvPr/>
        </p:nvPicPr>
        <p:blipFill>
          <a:blip r:embed="rId5"/>
          <a:stretch>
            <a:fillRect/>
          </a:stretch>
        </p:blipFill>
        <p:spPr>
          <a:xfrm>
            <a:off x="-215900" y="5476875"/>
            <a:ext cx="2372360" cy="1542415"/>
          </a:xfrm>
          <a:prstGeom prst="rect">
            <a:avLst/>
          </a:prstGeom>
        </p:spPr>
      </p:pic>
      <p:pic>
        <p:nvPicPr>
          <p:cNvPr id="4" name="图片 3" descr="未标题-1"/>
          <p:cNvPicPr>
            <a:picLocks noChangeAspect="1"/>
          </p:cNvPicPr>
          <p:nvPr/>
        </p:nvPicPr>
        <p:blipFill>
          <a:blip r:embed="rId6"/>
          <a:stretch>
            <a:fillRect/>
          </a:stretch>
        </p:blipFill>
        <p:spPr>
          <a:xfrm>
            <a:off x="494665" y="5073650"/>
            <a:ext cx="2662555" cy="1945640"/>
          </a:xfrm>
          <a:prstGeom prst="rect">
            <a:avLst/>
          </a:prstGeom>
        </p:spPr>
      </p:pic>
      <p:sp>
        <p:nvSpPr>
          <p:cNvPr id="6" name="TextBox 5">
            <a:extLst>
              <a:ext uri="{FF2B5EF4-FFF2-40B4-BE49-F238E27FC236}">
                <a16:creationId xmlns:a16="http://schemas.microsoft.com/office/drawing/2014/main" id="{045A42E7-1A67-63D4-9D73-4C6C21EB04C4}"/>
              </a:ext>
            </a:extLst>
          </p:cNvPr>
          <p:cNvSpPr txBox="1"/>
          <p:nvPr/>
        </p:nvSpPr>
        <p:spPr>
          <a:xfrm>
            <a:off x="1007720" y="1056462"/>
            <a:ext cx="2003323" cy="415498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0" i="0" u="none" strike="noStrike" kern="1200" cap="none" spc="0" normalizeH="0" baseline="0" noProof="0">
                <a:ln>
                  <a:noFill/>
                </a:ln>
                <a:solidFill>
                  <a:srgbClr val="007338"/>
                </a:solidFill>
                <a:effectLst/>
                <a:uLnTx/>
                <a:uFillTx/>
                <a:latin typeface="#9Slide04 SVNSwashington" pitchFamily="2" charset="0"/>
                <a:ea typeface="+mn-ea"/>
                <a:cs typeface="+mn-cs"/>
              </a:rPr>
              <a:t>Yêu cầu cần đạt</a:t>
            </a:r>
          </a:p>
        </p:txBody>
      </p:sp>
      <p:sp>
        <p:nvSpPr>
          <p:cNvPr id="9" name="TextBox 8">
            <a:extLst>
              <a:ext uri="{FF2B5EF4-FFF2-40B4-BE49-F238E27FC236}">
                <a16:creationId xmlns:a16="http://schemas.microsoft.com/office/drawing/2014/main" id="{8455FD3E-3B7F-BC3C-3708-00A23D9005B4}"/>
              </a:ext>
            </a:extLst>
          </p:cNvPr>
          <p:cNvSpPr txBox="1"/>
          <p:nvPr/>
        </p:nvSpPr>
        <p:spPr>
          <a:xfrm>
            <a:off x="5171875" y="1126242"/>
            <a:ext cx="6499016" cy="1900777"/>
          </a:xfrm>
          <a:prstGeom prst="rect">
            <a:avLst/>
          </a:prstGeom>
          <a:noFill/>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pPr>
            <a:r>
              <a:rPr lang="en-US" sz="1600" b="1">
                <a:effectLst/>
                <a:latin typeface="Calibri" panose="020F0502020204030204" pitchFamily="34" charset="0"/>
                <a:ea typeface="Calibri" panose="020F0502020204030204" pitchFamily="34" charset="0"/>
                <a:cs typeface="Calibri" panose="020F0502020204030204" pitchFamily="34" charset="0"/>
              </a:rPr>
              <a:t>Học sinh liệt kê</a:t>
            </a:r>
            <a:r>
              <a:rPr lang="en-US" sz="1600">
                <a:effectLst/>
                <a:latin typeface="Calibri" panose="020F0502020204030204" pitchFamily="34" charset="0"/>
                <a:ea typeface="Calibri" panose="020F0502020204030204" pitchFamily="34" charset="0"/>
                <a:cs typeface="Calibri" panose="020F0502020204030204" pitchFamily="34" charset="0"/>
              </a:rPr>
              <a:t> được một số hình ảnh gợi tả không khí “xuân về” trong bài thơ </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600" b="1">
                <a:effectLst/>
                <a:latin typeface="Calibri" panose="020F0502020204030204" pitchFamily="34" charset="0"/>
                <a:ea typeface="Calibri" panose="020F0502020204030204" pitchFamily="34" charset="0"/>
                <a:cs typeface="Calibri" panose="020F0502020204030204" pitchFamily="34" charset="0"/>
              </a:rPr>
              <a:t>Học sinh phát biểu</a:t>
            </a:r>
            <a:r>
              <a:rPr lang="en-US" sz="1600">
                <a:effectLst/>
                <a:latin typeface="Calibri" panose="020F0502020204030204" pitchFamily="34" charset="0"/>
                <a:ea typeface="Calibri" panose="020F0502020204030204" pitchFamily="34" charset="0"/>
                <a:cs typeface="Calibri" panose="020F0502020204030204" pitchFamily="34" charset="0"/>
              </a:rPr>
              <a:t> cảm nhận về một hình ảnh đặc trưng cho bức tranh mùa xuân làng quê Việt Nam trong bài thơ</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1600" b="1">
                <a:effectLst/>
                <a:latin typeface="Calibri" panose="020F0502020204030204" pitchFamily="34" charset="0"/>
                <a:ea typeface="Calibri" panose="020F0502020204030204" pitchFamily="34" charset="0"/>
                <a:cs typeface="Calibri" panose="020F0502020204030204" pitchFamily="34" charset="0"/>
              </a:rPr>
              <a:t>Học sinh xác định</a:t>
            </a:r>
            <a:r>
              <a:rPr lang="en-US" sz="1600">
                <a:effectLst/>
                <a:latin typeface="Calibri" panose="020F0502020204030204" pitchFamily="34" charset="0"/>
                <a:ea typeface="Calibri" panose="020F0502020204030204" pitchFamily="34" charset="0"/>
                <a:cs typeface="Calibri" panose="020F0502020204030204" pitchFamily="34" charset="0"/>
              </a:rPr>
              <a:t> được chủ đề, cảm hứng chủ đạo của bài thơ </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8472395-7A87-385C-EBBB-12241510ECD3}"/>
              </a:ext>
            </a:extLst>
          </p:cNvPr>
          <p:cNvSpPr txBox="1"/>
          <p:nvPr/>
        </p:nvSpPr>
        <p:spPr>
          <a:xfrm>
            <a:off x="5281070" y="478731"/>
            <a:ext cx="3039615" cy="830997"/>
          </a:xfrm>
          <a:prstGeom prst="rect">
            <a:avLst/>
          </a:prstGeom>
          <a:noFill/>
        </p:spPr>
        <p:txBody>
          <a:bodyPr wrap="none" rtlCol="0">
            <a:spAutoFit/>
          </a:bodyPr>
          <a:lstStyle/>
          <a:p>
            <a:r>
              <a:rPr lang="en-US" sz="4800">
                <a:solidFill>
                  <a:srgbClr val="1D7F50"/>
                </a:solidFill>
                <a:latin typeface="#9Slide04 SVNSwashington" pitchFamily="2" charset="0"/>
              </a:rPr>
              <a:t>Về kiến thức</a:t>
            </a:r>
          </a:p>
        </p:txBody>
      </p:sp>
      <p:sp>
        <p:nvSpPr>
          <p:cNvPr id="11" name="TextBox 10">
            <a:extLst>
              <a:ext uri="{FF2B5EF4-FFF2-40B4-BE49-F238E27FC236}">
                <a16:creationId xmlns:a16="http://schemas.microsoft.com/office/drawing/2014/main" id="{497399F0-D5FA-6E3C-7ABC-26B6FE5EE16A}"/>
              </a:ext>
            </a:extLst>
          </p:cNvPr>
          <p:cNvSpPr txBox="1"/>
          <p:nvPr/>
        </p:nvSpPr>
        <p:spPr>
          <a:xfrm>
            <a:off x="5340147" y="3083043"/>
            <a:ext cx="2831224" cy="830997"/>
          </a:xfrm>
          <a:prstGeom prst="rect">
            <a:avLst/>
          </a:prstGeom>
          <a:noFill/>
        </p:spPr>
        <p:txBody>
          <a:bodyPr wrap="none" rtlCol="0">
            <a:spAutoFit/>
          </a:bodyPr>
          <a:lstStyle/>
          <a:p>
            <a:r>
              <a:rPr lang="en-US" sz="4800">
                <a:solidFill>
                  <a:srgbClr val="1D7F50"/>
                </a:solidFill>
                <a:latin typeface="#9Slide04 SVNSwashington" pitchFamily="2" charset="0"/>
              </a:rPr>
              <a:t>Về năng lực</a:t>
            </a:r>
          </a:p>
        </p:txBody>
      </p:sp>
      <p:sp>
        <p:nvSpPr>
          <p:cNvPr id="16" name="TextBox 15">
            <a:extLst>
              <a:ext uri="{FF2B5EF4-FFF2-40B4-BE49-F238E27FC236}">
                <a16:creationId xmlns:a16="http://schemas.microsoft.com/office/drawing/2014/main" id="{3DA6A8AF-A1F2-3D8B-7FB5-23D549696F25}"/>
              </a:ext>
            </a:extLst>
          </p:cNvPr>
          <p:cNvSpPr txBox="1"/>
          <p:nvPr/>
        </p:nvSpPr>
        <p:spPr>
          <a:xfrm>
            <a:off x="5247515" y="3944740"/>
            <a:ext cx="3715363" cy="792781"/>
          </a:xfrm>
          <a:prstGeom prst="rect">
            <a:avLst/>
          </a:prstGeom>
          <a:noFill/>
        </p:spPr>
        <p:txBody>
          <a:bodyPr wrap="square">
            <a:spAutoFit/>
          </a:bodyPr>
          <a:lstStyle/>
          <a:p>
            <a:pPr marL="342900" marR="0" lvl="0" indent="-342900" algn="just">
              <a:lnSpc>
                <a:spcPct val="150000"/>
              </a:lnSpc>
              <a:spcBef>
                <a:spcPts val="0"/>
              </a:spcBef>
              <a:spcAft>
                <a:spcPts val="800"/>
              </a:spcAft>
              <a:buFont typeface="Arial" panose="020B0604020202020204" pitchFamily="34" charset="0"/>
              <a:buChar char="❖"/>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Học sinh vận dụng </a:t>
            </a: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năng lực ngôn ngữ để đọc hiểu văn bản </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09A6E453-AA17-2919-689F-735B02BC6DF7}"/>
              </a:ext>
            </a:extLst>
          </p:cNvPr>
          <p:cNvSpPr txBox="1"/>
          <p:nvPr/>
        </p:nvSpPr>
        <p:spPr>
          <a:xfrm>
            <a:off x="5318033" y="4841400"/>
            <a:ext cx="3299301" cy="830997"/>
          </a:xfrm>
          <a:prstGeom prst="rect">
            <a:avLst/>
          </a:prstGeom>
          <a:noFill/>
        </p:spPr>
        <p:txBody>
          <a:bodyPr wrap="none" rtlCol="0">
            <a:spAutoFit/>
          </a:bodyPr>
          <a:lstStyle/>
          <a:p>
            <a:r>
              <a:rPr lang="en-US" sz="4800">
                <a:solidFill>
                  <a:srgbClr val="1D7F50"/>
                </a:solidFill>
                <a:latin typeface="#9Slide04 SVNSwashington" pitchFamily="2" charset="0"/>
              </a:rPr>
              <a:t>Về phẩm chất</a:t>
            </a:r>
          </a:p>
        </p:txBody>
      </p:sp>
      <p:sp>
        <p:nvSpPr>
          <p:cNvPr id="44" name="TextBox 43">
            <a:extLst>
              <a:ext uri="{FF2B5EF4-FFF2-40B4-BE49-F238E27FC236}">
                <a16:creationId xmlns:a16="http://schemas.microsoft.com/office/drawing/2014/main" id="{70097741-492D-558F-D34B-619EC0D5C606}"/>
              </a:ext>
            </a:extLst>
          </p:cNvPr>
          <p:cNvSpPr txBox="1"/>
          <p:nvPr/>
        </p:nvSpPr>
        <p:spPr>
          <a:xfrm>
            <a:off x="4358249" y="5636626"/>
            <a:ext cx="5702882" cy="923330"/>
          </a:xfrm>
          <a:prstGeom prst="rect">
            <a:avLst/>
          </a:prstGeom>
          <a:noFill/>
        </p:spPr>
        <p:txBody>
          <a:bodyPr wrap="square">
            <a:spAutoFit/>
          </a:bodyPr>
          <a:lstStyle/>
          <a:p>
            <a:pPr algn="just"/>
            <a:r>
              <a:rPr lang="en-US">
                <a:effectLst/>
                <a:latin typeface="Calibri" panose="020F0502020204030204" pitchFamily="34" charset="0"/>
                <a:ea typeface="Calibri" panose="020F0502020204030204" pitchFamily="34" charset="0"/>
                <a:cs typeface="Calibri" panose="020F0502020204030204" pitchFamily="34" charset="0"/>
              </a:rPr>
              <a:t>Yêu mến vẻ đẹp của thiên nhiên, đất nước, sự giao hòa giữa con người và sự thay đổi của tự nhiên, sự ngợi ca, yêu thương cảnh vật, nhất là cảnh vật nông thôn. </a:t>
            </a:r>
            <a:endParaRPr lang="en-US" sz="28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6" grpId="0"/>
      <p:bldP spid="21"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grpSp>
        <p:nvGrpSpPr>
          <p:cNvPr id="21" name="组合 20">
            <a:extLst>
              <a:ext uri="{FF2B5EF4-FFF2-40B4-BE49-F238E27FC236}">
                <a16:creationId xmlns:a16="http://schemas.microsoft.com/office/drawing/2014/main" id="{3800AFE5-F424-43EA-B57A-CCB28CEBF45A}"/>
              </a:ext>
            </a:extLst>
          </p:cNvPr>
          <p:cNvGrpSpPr/>
          <p:nvPr/>
        </p:nvGrpSpPr>
        <p:grpSpPr>
          <a:xfrm>
            <a:off x="1080603" y="1496368"/>
            <a:ext cx="1734456" cy="1734456"/>
            <a:chOff x="1080603" y="1496368"/>
            <a:chExt cx="1734456" cy="1734456"/>
          </a:xfrm>
        </p:grpSpPr>
        <p:sp>
          <p:nvSpPr>
            <p:cNvPr id="2" name="椭圆 1">
              <a:extLst>
                <a:ext uri="{FF2B5EF4-FFF2-40B4-BE49-F238E27FC236}">
                  <a16:creationId xmlns:a16="http://schemas.microsoft.com/office/drawing/2014/main" id="{6D932197-AAF0-4A57-991F-D20E71E59B34}"/>
                </a:ext>
              </a:extLst>
            </p:cNvPr>
            <p:cNvSpPr/>
            <p:nvPr/>
          </p:nvSpPr>
          <p:spPr>
            <a:xfrm>
              <a:off x="1080603" y="1496368"/>
              <a:ext cx="1734456" cy="1734456"/>
            </a:xfrm>
            <a:prstGeom prst="ellipse">
              <a:avLst/>
            </a:prstGeom>
            <a:solidFill>
              <a:schemeClr val="bg1"/>
            </a:solidFill>
            <a:ln w="73025">
              <a:solidFill>
                <a:srgbClr val="F5D54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a:extLst>
                <a:ext uri="{FF2B5EF4-FFF2-40B4-BE49-F238E27FC236}">
                  <a16:creationId xmlns:a16="http://schemas.microsoft.com/office/drawing/2014/main" id="{3252A20F-E52E-4DF5-979E-4A5CCBD85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719" y="1624484"/>
              <a:ext cx="1478224" cy="1478224"/>
            </a:xfrm>
            <a:prstGeom prst="rect">
              <a:avLst/>
            </a:prstGeom>
          </p:spPr>
        </p:pic>
      </p:grpSp>
      <p:grpSp>
        <p:nvGrpSpPr>
          <p:cNvPr id="18" name="组合 17">
            <a:extLst>
              <a:ext uri="{FF2B5EF4-FFF2-40B4-BE49-F238E27FC236}">
                <a16:creationId xmlns:a16="http://schemas.microsoft.com/office/drawing/2014/main" id="{BEE939FD-CDE4-4850-8545-02D92BAD0657}"/>
              </a:ext>
            </a:extLst>
          </p:cNvPr>
          <p:cNvGrpSpPr/>
          <p:nvPr/>
        </p:nvGrpSpPr>
        <p:grpSpPr>
          <a:xfrm>
            <a:off x="7204012" y="1496368"/>
            <a:ext cx="1734456" cy="1734456"/>
            <a:chOff x="9376941" y="1496368"/>
            <a:chExt cx="1734456" cy="1734456"/>
          </a:xfrm>
        </p:grpSpPr>
        <p:sp>
          <p:nvSpPr>
            <p:cNvPr id="14" name="椭圆 13">
              <a:extLst>
                <a:ext uri="{FF2B5EF4-FFF2-40B4-BE49-F238E27FC236}">
                  <a16:creationId xmlns:a16="http://schemas.microsoft.com/office/drawing/2014/main" id="{5AC8B8B9-07F9-42E8-93D9-FC0F3C74C8F2}"/>
                </a:ext>
              </a:extLst>
            </p:cNvPr>
            <p:cNvSpPr/>
            <p:nvPr/>
          </p:nvSpPr>
          <p:spPr>
            <a:xfrm>
              <a:off x="9376941" y="1496368"/>
              <a:ext cx="1734456" cy="1734456"/>
            </a:xfrm>
            <a:prstGeom prst="ellipse">
              <a:avLst/>
            </a:prstGeom>
            <a:solidFill>
              <a:schemeClr val="bg1"/>
            </a:solidFill>
            <a:ln w="73025">
              <a:solidFill>
                <a:srgbClr val="F5D54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图片 16">
              <a:extLst>
                <a:ext uri="{FF2B5EF4-FFF2-40B4-BE49-F238E27FC236}">
                  <a16:creationId xmlns:a16="http://schemas.microsoft.com/office/drawing/2014/main" id="{D66EC7B8-B3C2-4B57-A0F4-92D946E42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5057" y="1624484"/>
              <a:ext cx="1478224" cy="1478224"/>
            </a:xfrm>
            <a:prstGeom prst="rect">
              <a:avLst/>
            </a:prstGeom>
          </p:spPr>
        </p:pic>
      </p:grpSp>
      <p:sp>
        <p:nvSpPr>
          <p:cNvPr id="3" name="TextBox 2">
            <a:extLst>
              <a:ext uri="{FF2B5EF4-FFF2-40B4-BE49-F238E27FC236}">
                <a16:creationId xmlns:a16="http://schemas.microsoft.com/office/drawing/2014/main" id="{6B4EAB18-5CA4-46C8-25EF-E18C869800F3}"/>
              </a:ext>
            </a:extLst>
          </p:cNvPr>
          <p:cNvSpPr txBox="1"/>
          <p:nvPr/>
        </p:nvSpPr>
        <p:spPr>
          <a:xfrm>
            <a:off x="609570" y="-106225"/>
            <a:ext cx="8013320" cy="109126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4 SVNSwashington" pitchFamily="2" charset="0"/>
                <a:ea typeface="Calibri" panose="020F0502020204030204" pitchFamily="34" charset="0"/>
                <a:cs typeface="Calibri" panose="020F0502020204030204" pitchFamily="34" charset="0"/>
              </a:rPr>
              <a:t>d. Cảnh đi trẩy hội mùa xuân</a:t>
            </a:r>
          </a:p>
        </p:txBody>
      </p:sp>
      <p:sp>
        <p:nvSpPr>
          <p:cNvPr id="35" name="TextBox 34">
            <a:extLst>
              <a:ext uri="{FF2B5EF4-FFF2-40B4-BE49-F238E27FC236}">
                <a16:creationId xmlns:a16="http://schemas.microsoft.com/office/drawing/2014/main" id="{428A4C15-51CA-37C0-17FB-C7F369F1514B}"/>
              </a:ext>
            </a:extLst>
          </p:cNvPr>
          <p:cNvSpPr txBox="1"/>
          <p:nvPr/>
        </p:nvSpPr>
        <p:spPr>
          <a:xfrm>
            <a:off x="481590" y="3429000"/>
            <a:ext cx="3539803" cy="2251065"/>
          </a:xfrm>
          <a:prstGeom prst="rect">
            <a:avLst/>
          </a:prstGeom>
          <a:noFill/>
        </p:spPr>
        <p:txBody>
          <a:bodyPr wrap="square">
            <a:spAutoFit/>
          </a:bodyPr>
          <a:lstStyle/>
          <a:p>
            <a:pPr marL="0" marR="0" algn="just">
              <a:lnSpc>
                <a:spcPct val="150000"/>
              </a:lnSpc>
              <a:spcBef>
                <a:spcPts val="0"/>
              </a:spcBef>
              <a:spcAft>
                <a:spcPts val="800"/>
              </a:spcAft>
            </a:pPr>
            <a:r>
              <a:rPr lang="en-US" sz="2400" b="1" i="1">
                <a:effectLst/>
                <a:latin typeface="+mj-lt"/>
                <a:ea typeface="Times New Roman" panose="02020603050405020304" pitchFamily="18" charset="0"/>
              </a:rPr>
              <a:t>"Một đôi cô" </a:t>
            </a:r>
            <a:r>
              <a:rPr lang="en-US" sz="2400">
                <a:effectLst/>
                <a:latin typeface="+mj-lt"/>
                <a:ea typeface="Times New Roman" panose="02020603050405020304" pitchFamily="18" charset="0"/>
              </a:rPr>
              <a:t>duyên dáng, tươi xinh trong bộ đồ dân tộc: </a:t>
            </a:r>
            <a:r>
              <a:rPr lang="en-US" sz="2400" b="1" i="1">
                <a:effectLst/>
                <a:latin typeface="+mj-lt"/>
                <a:ea typeface="Times New Roman" panose="02020603050405020304" pitchFamily="18" charset="0"/>
              </a:rPr>
              <a:t>"yếm đỏ khăn thâm" </a:t>
            </a:r>
            <a:r>
              <a:rPr lang="en-US" sz="2400">
                <a:effectLst/>
                <a:latin typeface="+mj-lt"/>
                <a:ea typeface="Times New Roman" panose="02020603050405020304" pitchFamily="18" charset="0"/>
              </a:rPr>
              <a:t>đi trẩy hội chùa.</a:t>
            </a:r>
            <a:endParaRPr lang="en-US" sz="2000">
              <a:effectLst/>
              <a:latin typeface="+mj-lt"/>
              <a:ea typeface="Calibri" panose="020F0502020204030204" pitchFamily="34" charset="0"/>
            </a:endParaRPr>
          </a:p>
        </p:txBody>
      </p:sp>
      <p:sp>
        <p:nvSpPr>
          <p:cNvPr id="37" name="TextBox 36">
            <a:extLst>
              <a:ext uri="{FF2B5EF4-FFF2-40B4-BE49-F238E27FC236}">
                <a16:creationId xmlns:a16="http://schemas.microsoft.com/office/drawing/2014/main" id="{F34E7BB0-9FFE-EF6E-3EC4-4C4C4446D2CC}"/>
              </a:ext>
            </a:extLst>
          </p:cNvPr>
          <p:cNvSpPr txBox="1"/>
          <p:nvPr/>
        </p:nvSpPr>
        <p:spPr>
          <a:xfrm>
            <a:off x="6357847" y="3428999"/>
            <a:ext cx="4326195" cy="2251065"/>
          </a:xfrm>
          <a:prstGeom prst="rect">
            <a:avLst/>
          </a:prstGeom>
          <a:noFill/>
        </p:spPr>
        <p:txBody>
          <a:bodyPr wrap="square">
            <a:spAutoFit/>
          </a:bodyPr>
          <a:lstStyle/>
          <a:p>
            <a:pPr>
              <a:lnSpc>
                <a:spcPct val="150000"/>
              </a:lnSpc>
            </a:pPr>
            <a:r>
              <a:rPr lang="en-US" sz="2400" b="1">
                <a:effectLst/>
                <a:latin typeface="+mj-lt"/>
                <a:ea typeface="Times New Roman" panose="02020603050405020304" pitchFamily="18" charset="0"/>
              </a:rPr>
              <a:t>Các cụ già, bà già </a:t>
            </a:r>
            <a:r>
              <a:rPr lang="en-US" sz="2400">
                <a:effectLst/>
                <a:latin typeface="+mj-lt"/>
                <a:ea typeface="Times New Roman" panose="02020603050405020304" pitchFamily="18" charset="0"/>
              </a:rPr>
              <a:t>"tóc bạc" lưng còng, tay chống gậy trúc, vừa đi vừa lần tràng hạt, miệng lầm rầm tụng nam mô.</a:t>
            </a:r>
            <a:endParaRPr lang="en-US" sz="3600">
              <a:latin typeface="+mj-lt"/>
            </a:endParaRPr>
          </a:p>
        </p:txBody>
      </p:sp>
    </p:spTree>
    <p:custDataLst>
      <p:tags r:id="rId1"/>
    </p:custDataLst>
    <p:extLst>
      <p:ext uri="{BB962C8B-B14F-4D97-AF65-F5344CB8AC3E}">
        <p14:creationId xmlns:p14="http://schemas.microsoft.com/office/powerpoint/2010/main" val="1915552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3" name="TextBox 2">
            <a:extLst>
              <a:ext uri="{FF2B5EF4-FFF2-40B4-BE49-F238E27FC236}">
                <a16:creationId xmlns:a16="http://schemas.microsoft.com/office/drawing/2014/main" id="{4E45FB94-A33A-781F-8366-8CAF8B2C649D}"/>
              </a:ext>
            </a:extLst>
          </p:cNvPr>
          <p:cNvSpPr txBox="1"/>
          <p:nvPr/>
        </p:nvSpPr>
        <p:spPr>
          <a:xfrm>
            <a:off x="580073" y="-14069"/>
            <a:ext cx="8013320" cy="1091261"/>
          </a:xfrm>
          <a:prstGeom prst="rect">
            <a:avLst/>
          </a:prstGeom>
          <a:noFill/>
        </p:spPr>
        <p:txBody>
          <a:bodyPr wrap="square">
            <a:spAutoFit/>
          </a:bodyPr>
          <a:lstStyle/>
          <a:p>
            <a:pPr>
              <a:lnSpc>
                <a:spcPct val="150000"/>
              </a:lnSpc>
              <a:defRPr/>
            </a:pPr>
            <a:r>
              <a:rPr lang="en-US" sz="4800">
                <a:solidFill>
                  <a:srgbClr val="FFFF00"/>
                </a:solidFill>
                <a:effectLst>
                  <a:outerShdw blurRad="38100" dist="38100" dir="2700000" algn="tl">
                    <a:srgbClr val="000000">
                      <a:alpha val="43137"/>
                    </a:srgbClr>
                  </a:outerShdw>
                </a:effectLst>
                <a:latin typeface="#9Slide04 SVNSwashington" pitchFamily="2" charset="0"/>
                <a:ea typeface="Calibri" panose="020F0502020204030204" pitchFamily="34" charset="0"/>
                <a:cs typeface="Calibri" panose="020F0502020204030204" pitchFamily="34" charset="0"/>
              </a:rPr>
              <a:t>c. Vẻ đẹp đồng quê xuân về</a:t>
            </a:r>
          </a:p>
        </p:txBody>
      </p:sp>
      <p:sp>
        <p:nvSpPr>
          <p:cNvPr id="4" name="矩形: 圆角 24">
            <a:extLst>
              <a:ext uri="{FF2B5EF4-FFF2-40B4-BE49-F238E27FC236}">
                <a16:creationId xmlns:a16="http://schemas.microsoft.com/office/drawing/2014/main" id="{592D39CF-CD96-1564-4A4B-FF189ACFAC43}"/>
              </a:ext>
            </a:extLst>
          </p:cNvPr>
          <p:cNvSpPr/>
          <p:nvPr/>
        </p:nvSpPr>
        <p:spPr>
          <a:xfrm>
            <a:off x="658762" y="1316293"/>
            <a:ext cx="10297159" cy="4225413"/>
          </a:xfrm>
          <a:prstGeom prst="roundRect">
            <a:avLst/>
          </a:prstGeom>
          <a:noFill/>
          <a:ln w="222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TextBox 5">
            <a:extLst>
              <a:ext uri="{FF2B5EF4-FFF2-40B4-BE49-F238E27FC236}">
                <a16:creationId xmlns:a16="http://schemas.microsoft.com/office/drawing/2014/main" id="{FEA58A42-910B-6EBA-9A7F-122FD6BA483E}"/>
              </a:ext>
            </a:extLst>
          </p:cNvPr>
          <p:cNvSpPr txBox="1"/>
          <p:nvPr/>
        </p:nvSpPr>
        <p:spPr>
          <a:xfrm>
            <a:off x="1848463" y="2507208"/>
            <a:ext cx="9399640" cy="1843582"/>
          </a:xfrm>
          <a:prstGeom prst="rect">
            <a:avLst/>
          </a:prstGeom>
          <a:noFill/>
        </p:spPr>
        <p:txBody>
          <a:bodyPr wrap="square">
            <a:spAutoFit/>
          </a:bodyPr>
          <a:lstStyle/>
          <a:p>
            <a:pPr>
              <a:lnSpc>
                <a:spcPct val="150000"/>
              </a:lnSpc>
            </a:pPr>
            <a:r>
              <a:rPr lang="en-US" sz="4000">
                <a:effectLst/>
                <a:latin typeface="+mj-lt"/>
                <a:ea typeface="Times New Roman" panose="02020603050405020304" pitchFamily="18" charset="0"/>
              </a:rPr>
              <a:t>Cảnh trẩy hội xuân vừa tưng bừng náo nhiệt, vừa dân dã, hồn hậu, đáng yêu.</a:t>
            </a:r>
            <a:endParaRPr lang="en-US" sz="5400">
              <a:latin typeface="+mj-lt"/>
            </a:endParaRPr>
          </a:p>
        </p:txBody>
      </p:sp>
    </p:spTree>
    <p:custDataLst>
      <p:tags r:id="rId1"/>
    </p:custDataLst>
    <p:extLst>
      <p:ext uri="{BB962C8B-B14F-4D97-AF65-F5344CB8AC3E}">
        <p14:creationId xmlns:p14="http://schemas.microsoft.com/office/powerpoint/2010/main" val="38125642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9200" y="1242695"/>
            <a:ext cx="9601835" cy="3258185"/>
            <a:chOff x="3198" y="5151"/>
            <a:chExt cx="13186" cy="3591"/>
          </a:xfrm>
        </p:grpSpPr>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rcRect l="13090" b="12085"/>
            <a:stretch>
              <a:fillRect/>
            </a:stretch>
          </p:blipFill>
          <p:spPr>
            <a:xfrm flipH="1">
              <a:off x="12592" y="5151"/>
              <a:ext cx="3793" cy="3591"/>
            </a:xfrm>
            <a:prstGeom prst="rect">
              <a:avLst/>
            </a:prstGeom>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rcRect l="13090" b="12085"/>
            <a:stretch>
              <a:fillRect/>
            </a:stretch>
          </p:blipFill>
          <p:spPr>
            <a:xfrm>
              <a:off x="3198" y="6682"/>
              <a:ext cx="2176" cy="2060"/>
            </a:xfrm>
            <a:prstGeom prst="rect">
              <a:avLst/>
            </a:prstGeom>
          </p:spPr>
        </p:pic>
        <p:grpSp>
          <p:nvGrpSpPr>
            <p:cNvPr id="2" name="组合 1"/>
            <p:cNvGrpSpPr/>
            <p:nvPr/>
          </p:nvGrpSpPr>
          <p:grpSpPr>
            <a:xfrm>
              <a:off x="3198" y="5457"/>
              <a:ext cx="13187" cy="3285"/>
              <a:chOff x="3198" y="5688"/>
              <a:chExt cx="13187" cy="3285"/>
            </a:xfrm>
          </p:grpSpPr>
          <p:sp>
            <p:nvSpPr>
              <p:cNvPr id="7" name="Rectangle 6"/>
              <p:cNvSpPr/>
              <p:nvPr/>
            </p:nvSpPr>
            <p:spPr>
              <a:xfrm>
                <a:off x="3198" y="5688"/>
                <a:ext cx="13187" cy="3285"/>
              </a:xfrm>
              <a:prstGeom prst="rect">
                <a:avLst/>
              </a:prstGeom>
              <a:noFill/>
              <a:ln w="19050">
                <a:solidFill>
                  <a:srgbClr val="1D7F50"/>
                </a:solidFill>
                <a:prstDash val="solid"/>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等线"/>
                  <a:ea typeface="+mn-ea"/>
                  <a:cs typeface="+mn-cs"/>
                </a:endParaRPr>
              </a:p>
            </p:txBody>
          </p:sp>
          <p:sp>
            <p:nvSpPr>
              <p:cNvPr id="3" name="Rectangle 28"/>
              <p:cNvSpPr/>
              <p:nvPr/>
            </p:nvSpPr>
            <p:spPr>
              <a:xfrm>
                <a:off x="7425" y="6285"/>
                <a:ext cx="4734" cy="62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小单纯体" panose="02010601030101010101" charset="-122"/>
                  <a:ea typeface="小单纯体" panose="02010601030101010101" charset="-122"/>
                  <a:cs typeface="+mn-cs"/>
                </a:endParaRPr>
              </a:p>
            </p:txBody>
          </p:sp>
        </p:grpSp>
      </p:grpSp>
      <p:sp>
        <p:nvSpPr>
          <p:cNvPr id="4" name="TextBox 3">
            <a:extLst>
              <a:ext uri="{FF2B5EF4-FFF2-40B4-BE49-F238E27FC236}">
                <a16:creationId xmlns:a16="http://schemas.microsoft.com/office/drawing/2014/main" id="{70D4721E-9BF1-1142-AD14-48FE28B275A9}"/>
              </a:ext>
            </a:extLst>
          </p:cNvPr>
          <p:cNvSpPr txBox="1"/>
          <p:nvPr/>
        </p:nvSpPr>
        <p:spPr>
          <a:xfrm>
            <a:off x="3352182" y="2048773"/>
            <a:ext cx="4353483" cy="19236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7338"/>
                </a:solidFill>
                <a:effectLst/>
                <a:uLnTx/>
                <a:uFillTx/>
                <a:latin typeface="#9Slide04 SVNSwashington" pitchFamily="2" charset="0"/>
                <a:ea typeface="+mn-ea"/>
                <a:cs typeface="+mn-cs"/>
              </a:rPr>
              <a:t>Tổng kết</a:t>
            </a:r>
          </a:p>
        </p:txBody>
      </p:sp>
    </p:spTree>
    <p:extLst>
      <p:ext uri="{BB962C8B-B14F-4D97-AF65-F5344CB8AC3E}">
        <p14:creationId xmlns:p14="http://schemas.microsoft.com/office/powerpoint/2010/main" val="17441942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176655" y="1514168"/>
            <a:ext cx="9973126" cy="2273678"/>
            <a:chOff x="1366" y="3202"/>
            <a:chExt cx="15494" cy="3867"/>
          </a:xfrm>
        </p:grpSpPr>
        <p:sp>
          <p:nvSpPr>
            <p:cNvPr id="6" name="矩形 5"/>
            <p:cNvSpPr/>
            <p:nvPr/>
          </p:nvSpPr>
          <p:spPr>
            <a:xfrm>
              <a:off x="1366" y="3220"/>
              <a:ext cx="9235" cy="3848"/>
            </a:xfrm>
            <a:prstGeom prst="rect">
              <a:avLst/>
            </a:prstGeom>
            <a:noFill/>
            <a:ln w="19050">
              <a:solidFill>
                <a:srgbClr val="1D7F50"/>
              </a:solidFill>
            </a:ln>
            <a:extLst>
              <a:ext uri="{909E8E84-426E-40DD-AFC4-6F175D3DCCD1}">
                <a14:hiddenFill xmlns:a14="http://schemas.microsoft.com/office/drawing/2010/main">
                  <a:solidFill>
                    <a:srgbClr val="E1F0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603" y="3202"/>
              <a:ext cx="6257" cy="3867"/>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7">
            <a:extLst>
              <a:ext uri="{FF2B5EF4-FFF2-40B4-BE49-F238E27FC236}">
                <a16:creationId xmlns:a16="http://schemas.microsoft.com/office/drawing/2014/main" id="{0650609D-DFC0-F3B1-0740-1E4B6D7CCFD5}"/>
              </a:ext>
            </a:extLst>
          </p:cNvPr>
          <p:cNvGrpSpPr/>
          <p:nvPr/>
        </p:nvGrpSpPr>
        <p:grpSpPr>
          <a:xfrm>
            <a:off x="1176655" y="4105718"/>
            <a:ext cx="9973126" cy="2273678"/>
            <a:chOff x="1366" y="3220"/>
            <a:chExt cx="15494" cy="3867"/>
          </a:xfrm>
        </p:grpSpPr>
        <p:sp>
          <p:nvSpPr>
            <p:cNvPr id="3" name="矩形 5">
              <a:extLst>
                <a:ext uri="{FF2B5EF4-FFF2-40B4-BE49-F238E27FC236}">
                  <a16:creationId xmlns:a16="http://schemas.microsoft.com/office/drawing/2014/main" id="{99919D6F-D96B-60E2-B3A1-A64B79B4492B}"/>
                </a:ext>
              </a:extLst>
            </p:cNvPr>
            <p:cNvSpPr/>
            <p:nvPr/>
          </p:nvSpPr>
          <p:spPr>
            <a:xfrm>
              <a:off x="1366" y="3220"/>
              <a:ext cx="15494" cy="3848"/>
            </a:xfrm>
            <a:prstGeom prst="rect">
              <a:avLst/>
            </a:prstGeom>
            <a:noFill/>
            <a:ln w="19050">
              <a:solidFill>
                <a:srgbClr val="1D7F50"/>
              </a:solidFill>
            </a:ln>
            <a:extLst>
              <a:ext uri="{909E8E84-426E-40DD-AFC4-6F175D3DCCD1}">
                <a14:hiddenFill xmlns:a14="http://schemas.microsoft.com/office/drawing/2010/main">
                  <a:solidFill>
                    <a:srgbClr val="E1F0E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6">
              <a:extLst>
                <a:ext uri="{FF2B5EF4-FFF2-40B4-BE49-F238E27FC236}">
                  <a16:creationId xmlns:a16="http://schemas.microsoft.com/office/drawing/2014/main" id="{B58AC2A1-83D8-CCAE-14EC-1E8355BE34E1}"/>
                </a:ext>
              </a:extLst>
            </p:cNvPr>
            <p:cNvSpPr/>
            <p:nvPr/>
          </p:nvSpPr>
          <p:spPr>
            <a:xfrm>
              <a:off x="1366" y="3220"/>
              <a:ext cx="6257" cy="3867"/>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a:extLst>
              <a:ext uri="{FF2B5EF4-FFF2-40B4-BE49-F238E27FC236}">
                <a16:creationId xmlns:a16="http://schemas.microsoft.com/office/drawing/2014/main" id="{1E680752-5CDF-B526-FD17-F88C6DAE2305}"/>
              </a:ext>
            </a:extLst>
          </p:cNvPr>
          <p:cNvSpPr txBox="1"/>
          <p:nvPr/>
        </p:nvSpPr>
        <p:spPr>
          <a:xfrm>
            <a:off x="382840" y="160979"/>
            <a:ext cx="4353483" cy="1465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7338"/>
                </a:solidFill>
                <a:effectLst/>
                <a:uLnTx/>
                <a:uFillTx/>
                <a:latin typeface="#9Slide04 SVNSwashington" pitchFamily="2" charset="0"/>
                <a:ea typeface="+mn-ea"/>
                <a:cs typeface="+mn-cs"/>
              </a:rPr>
              <a:t>Tổng kết</a:t>
            </a:r>
          </a:p>
        </p:txBody>
      </p:sp>
      <p:sp>
        <p:nvSpPr>
          <p:cNvPr id="16" name="TextBox 15">
            <a:extLst>
              <a:ext uri="{FF2B5EF4-FFF2-40B4-BE49-F238E27FC236}">
                <a16:creationId xmlns:a16="http://schemas.microsoft.com/office/drawing/2014/main" id="{AB6CF6B8-F95A-1DB2-8BAF-97A6BB0FAFBC}"/>
              </a:ext>
            </a:extLst>
          </p:cNvPr>
          <p:cNvSpPr txBox="1"/>
          <p:nvPr/>
        </p:nvSpPr>
        <p:spPr>
          <a:xfrm>
            <a:off x="6792000" y="2144231"/>
            <a:ext cx="4357781" cy="121610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9Slide04 SVNSwashington" pitchFamily="2" charset="0"/>
                <a:ea typeface="+mn-ea"/>
                <a:cs typeface="+mn-cs"/>
              </a:rPr>
              <a:t>1. Nội dung</a:t>
            </a:r>
          </a:p>
        </p:txBody>
      </p:sp>
      <p:sp>
        <p:nvSpPr>
          <p:cNvPr id="17" name="TextBox 16">
            <a:extLst>
              <a:ext uri="{FF2B5EF4-FFF2-40B4-BE49-F238E27FC236}">
                <a16:creationId xmlns:a16="http://schemas.microsoft.com/office/drawing/2014/main" id="{3C58DA30-38AF-1CCA-3154-E9185CCBF2D5}"/>
              </a:ext>
            </a:extLst>
          </p:cNvPr>
          <p:cNvSpPr txBox="1"/>
          <p:nvPr/>
        </p:nvSpPr>
        <p:spPr>
          <a:xfrm>
            <a:off x="846359" y="4628920"/>
            <a:ext cx="4357781" cy="121610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a:solidFill>
                  <a:schemeClr val="bg1"/>
                </a:solidFill>
                <a:latin typeface="#9Slide04 SVNSwashington" pitchFamily="2" charset="0"/>
              </a:rPr>
              <a:t>2. Nghệ thuật</a:t>
            </a:r>
            <a:endParaRPr kumimoji="0" lang="en-US" sz="5400" b="0" i="0" u="none" strike="noStrike" kern="1200" cap="none" spc="0" normalizeH="0" baseline="0" noProof="0">
              <a:ln>
                <a:noFill/>
              </a:ln>
              <a:solidFill>
                <a:schemeClr val="bg1"/>
              </a:solidFill>
              <a:effectLst/>
              <a:uLnTx/>
              <a:uFillTx/>
              <a:latin typeface="#9Slide04 SVNSwashington" pitchFamily="2" charset="0"/>
              <a:ea typeface="+mn-ea"/>
              <a:cs typeface="+mn-cs"/>
            </a:endParaRPr>
          </a:p>
        </p:txBody>
      </p:sp>
      <p:sp>
        <p:nvSpPr>
          <p:cNvPr id="22" name="TextBox 21">
            <a:extLst>
              <a:ext uri="{FF2B5EF4-FFF2-40B4-BE49-F238E27FC236}">
                <a16:creationId xmlns:a16="http://schemas.microsoft.com/office/drawing/2014/main" id="{A32E9CB8-B16F-ABF9-FB10-4A2ACD81E894}"/>
              </a:ext>
            </a:extLst>
          </p:cNvPr>
          <p:cNvSpPr txBox="1"/>
          <p:nvPr/>
        </p:nvSpPr>
        <p:spPr>
          <a:xfrm>
            <a:off x="1326974" y="1755342"/>
            <a:ext cx="5643716" cy="1993879"/>
          </a:xfrm>
          <a:prstGeom prst="rect">
            <a:avLst/>
          </a:prstGeom>
          <a:noFill/>
        </p:spPr>
        <p:txBody>
          <a:bodyPr wrap="square">
            <a:spAutoFit/>
          </a:bodyPr>
          <a:lstStyle/>
          <a:p>
            <a:pPr marL="0" marR="0" algn="just">
              <a:lnSpc>
                <a:spcPct val="150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Bức tranh xuân ấy còn có hình ảnh thiếu nữ với má hồng, mắt trong, duyên dáng đi hội chùa làng.</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Cảnh xuân, tình xuân được nhà thơ nói đến rất bình dị, mộc mạc, rất thân thuộc.</a:t>
            </a:r>
            <a:endParaRPr lang="en-US">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D394F50-6BBD-1B39-52E7-7EBC6C5782CC}"/>
              </a:ext>
            </a:extLst>
          </p:cNvPr>
          <p:cNvSpPr txBox="1"/>
          <p:nvPr/>
        </p:nvSpPr>
        <p:spPr>
          <a:xfrm>
            <a:off x="5384077" y="4861648"/>
            <a:ext cx="6096000" cy="964367"/>
          </a:xfrm>
          <a:prstGeom prst="rect">
            <a:avLst/>
          </a:prstGeom>
          <a:noFill/>
        </p:spPr>
        <p:txBody>
          <a:bodyPr wrap="square">
            <a:spAutoFit/>
          </a:bodyPr>
          <a:lstStyle/>
          <a:p>
            <a:pPr marL="0" marR="0" algn="just">
              <a:lnSpc>
                <a:spcPct val="150000"/>
              </a:lnSpc>
              <a:spcBef>
                <a:spcPts val="0"/>
              </a:spcBef>
              <a:spcAft>
                <a:spcPts val="800"/>
              </a:spcAft>
            </a:pPr>
            <a:r>
              <a:rPr lang="en-US" sz="2000">
                <a:effectLst/>
                <a:latin typeface="Calibri" panose="020F0502020204030204" pitchFamily="34" charset="0"/>
                <a:ea typeface="Calibri" panose="020F0502020204030204" pitchFamily="34" charset="0"/>
                <a:cs typeface="Calibri" panose="020F0502020204030204" pitchFamily="34" charset="0"/>
              </a:rPr>
              <a:t>- Từ ngữ gợi tả gợi cảm</a:t>
            </a:r>
            <a:endParaRPr lang="en-US">
              <a:effectLst/>
              <a:latin typeface="Calibri" panose="020F0502020204030204" pitchFamily="34" charset="0"/>
              <a:ea typeface="Calibri" panose="020F0502020204030204" pitchFamily="34" charset="0"/>
              <a:cs typeface="Calibri" panose="020F0502020204030204" pitchFamily="34" charset="0"/>
            </a:endParaRPr>
          </a:p>
          <a:p>
            <a:r>
              <a:rPr lang="en-US" sz="2000">
                <a:effectLst/>
                <a:latin typeface="Calibri" panose="020F0502020204030204" pitchFamily="34" charset="0"/>
                <a:ea typeface="Calibri" panose="020F0502020204030204" pitchFamily="34" charset="0"/>
                <a:cs typeface="Calibri" panose="020F0502020204030204" pitchFamily="34" charset="0"/>
              </a:rPr>
              <a:t>- Hình ảnh thơ chân thực, gần gũi</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2406" y="979871"/>
            <a:ext cx="6207756" cy="4898256"/>
            <a:chOff x="3525" y="3177"/>
            <a:chExt cx="5002" cy="4610"/>
          </a:xfrm>
        </p:grpSpPr>
        <p:grpSp>
          <p:nvGrpSpPr>
            <p:cNvPr id="11" name="组合 10"/>
            <p:cNvGrpSpPr/>
            <p:nvPr/>
          </p:nvGrpSpPr>
          <p:grpSpPr>
            <a:xfrm>
              <a:off x="4142" y="3177"/>
              <a:ext cx="4385" cy="4610"/>
              <a:chOff x="4014" y="3327"/>
              <a:chExt cx="4385" cy="4610"/>
            </a:xfrm>
          </p:grpSpPr>
          <p:grpSp>
            <p:nvGrpSpPr>
              <p:cNvPr id="6" name="组合 5"/>
              <p:cNvGrpSpPr/>
              <p:nvPr/>
            </p:nvGrpSpPr>
            <p:grpSpPr>
              <a:xfrm>
                <a:off x="4014" y="3940"/>
                <a:ext cx="3941" cy="3997"/>
                <a:chOff x="4615" y="2808"/>
                <a:chExt cx="5123" cy="5194"/>
              </a:xfrm>
            </p:grpSpPr>
            <p:grpSp>
              <p:nvGrpSpPr>
                <p:cNvPr id="13" name="组合 12"/>
                <p:cNvGrpSpPr/>
                <p:nvPr/>
              </p:nvGrpSpPr>
              <p:grpSpPr>
                <a:xfrm>
                  <a:off x="4615" y="2808"/>
                  <a:ext cx="4898" cy="4897"/>
                  <a:chOff x="7590" y="2002"/>
                  <a:chExt cx="4021" cy="6658"/>
                </a:xfrm>
              </p:grpSpPr>
              <p:sp>
                <p:nvSpPr>
                  <p:cNvPr id="8" name="矩形 7"/>
                  <p:cNvSpPr/>
                  <p:nvPr/>
                </p:nvSpPr>
                <p:spPr>
                  <a:xfrm>
                    <a:off x="7803" y="2349"/>
                    <a:ext cx="3596" cy="5964"/>
                  </a:xfrm>
                  <a:prstGeom prst="rect">
                    <a:avLst/>
                  </a:prstGeom>
                  <a:noFill/>
                  <a:ln w="66675">
                    <a:solidFill>
                      <a:srgbClr val="1D7F50"/>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7590" y="2002"/>
                    <a:ext cx="4021" cy="6658"/>
                  </a:xfrm>
                  <a:prstGeom prst="rect">
                    <a:avLst/>
                  </a:prstGeom>
                  <a:noFill/>
                  <a:ln w="25400">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图片 4" descr="5bd8318ae2d0c"/>
                <p:cNvPicPr>
                  <a:picLocks noChangeAspect="1"/>
                </p:cNvPicPr>
                <p:nvPr/>
              </p:nvPicPr>
              <p:blipFill>
                <a:blip r:embed="rId2"/>
                <a:srcRect l="8485" t="6954" r="3099" b="3081"/>
                <a:stretch>
                  <a:fillRect/>
                </a:stretch>
              </p:blipFill>
              <p:spPr>
                <a:xfrm>
                  <a:off x="4702" y="2878"/>
                  <a:ext cx="5036" cy="5124"/>
                </a:xfrm>
                <a:prstGeom prst="rect">
                  <a:avLst/>
                </a:prstGeom>
              </p:spPr>
            </p:pic>
          </p:grpSp>
          <p:sp>
            <p:nvSpPr>
              <p:cNvPr id="10" name="矩形 9"/>
              <p:cNvSpPr/>
              <p:nvPr/>
            </p:nvSpPr>
            <p:spPr>
              <a:xfrm>
                <a:off x="6693" y="3327"/>
                <a:ext cx="1588" cy="1588"/>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文本框 22"/>
              <p:cNvSpPr txBox="1"/>
              <p:nvPr/>
            </p:nvSpPr>
            <p:spPr>
              <a:xfrm>
                <a:off x="6693" y="3327"/>
                <a:ext cx="1706" cy="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LNTH-BLOBBY CHUG" pitchFamily="2" charset="0"/>
                    <a:ea typeface="义启紫水晶体" panose="02000500000000000000" charset="-128"/>
                    <a:cs typeface="+mn-cs"/>
                  </a:rPr>
                  <a:t>03</a:t>
                </a:r>
                <a:endParaRPr kumimoji="0" lang="en-US" altLang="zh-CN"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NTH-BLOBBY CHUG" pitchFamily="2" charset="0"/>
                  <a:ea typeface="义启紫水晶体" panose="02000500000000000000" charset="-128"/>
                  <a:cs typeface="+mn-cs"/>
                </a:endParaRPr>
              </a:p>
            </p:txBody>
          </p:sp>
        </p:grpSp>
        <p:pic>
          <p:nvPicPr>
            <p:cNvPr id="15" name="图片 14" descr="嗯嗯嗯"/>
            <p:cNvPicPr>
              <a:picLocks noChangeAspect="1"/>
            </p:cNvPicPr>
            <p:nvPr/>
          </p:nvPicPr>
          <p:blipFill>
            <a:blip r:embed="rId3"/>
            <a:stretch>
              <a:fillRect/>
            </a:stretch>
          </p:blipFill>
          <p:spPr>
            <a:xfrm>
              <a:off x="3525" y="6555"/>
              <a:ext cx="1894" cy="1232"/>
            </a:xfrm>
            <a:prstGeom prst="rect">
              <a:avLst/>
            </a:prstGeom>
          </p:spPr>
        </p:pic>
      </p:grpSp>
      <p:sp>
        <p:nvSpPr>
          <p:cNvPr id="3" name="TextBox 2">
            <a:extLst>
              <a:ext uri="{FF2B5EF4-FFF2-40B4-BE49-F238E27FC236}">
                <a16:creationId xmlns:a16="http://schemas.microsoft.com/office/drawing/2014/main" id="{31BA9774-980D-ED3A-A9AB-363F0DB62308}"/>
              </a:ext>
            </a:extLst>
          </p:cNvPr>
          <p:cNvSpPr txBox="1"/>
          <p:nvPr/>
        </p:nvSpPr>
        <p:spPr>
          <a:xfrm>
            <a:off x="6544290" y="1110262"/>
            <a:ext cx="4434226" cy="5139933"/>
          </a:xfrm>
          <a:prstGeom prst="rect">
            <a:avLst/>
          </a:prstGeom>
          <a:noFill/>
        </p:spPr>
        <p:txBody>
          <a:bodyPr wrap="non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7338"/>
                </a:solidFill>
                <a:effectLst/>
                <a:uLnTx/>
                <a:uFillTx/>
                <a:latin typeface="#9Slide04 SVNSwashington" pitchFamily="2" charset="0"/>
                <a:ea typeface="+mn-ea"/>
                <a:cs typeface="+mn-cs"/>
              </a:rPr>
              <a:t>LUYỆN</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8800">
                <a:solidFill>
                  <a:srgbClr val="007338"/>
                </a:solidFill>
                <a:latin typeface="#9Slide04 SVNSwashington" pitchFamily="2" charset="0"/>
              </a:rPr>
              <a:t>TẬP</a:t>
            </a:r>
            <a:endParaRPr kumimoji="0" lang="en-US" sz="8800" b="0" i="0" u="none" strike="noStrike" kern="1200" cap="none" spc="0" normalizeH="0" baseline="0" noProof="0">
              <a:ln>
                <a:noFill/>
              </a:ln>
              <a:solidFill>
                <a:srgbClr val="007338"/>
              </a:solidFill>
              <a:effectLst/>
              <a:uLnTx/>
              <a:uFillTx/>
              <a:latin typeface="#9Slide04 SVNSwashington" pitchFamily="2" charset="0"/>
              <a:ea typeface="+mn-ea"/>
              <a:cs typeface="+mn-cs"/>
            </a:endParaRPr>
          </a:p>
        </p:txBody>
      </p:sp>
    </p:spTree>
    <p:extLst>
      <p:ext uri="{BB962C8B-B14F-4D97-AF65-F5344CB8AC3E}">
        <p14:creationId xmlns:p14="http://schemas.microsoft.com/office/powerpoint/2010/main" val="40161888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226" y="2232342"/>
            <a:ext cx="10579100" cy="4159250"/>
            <a:chOff x="3525" y="3790"/>
            <a:chExt cx="16660" cy="6550"/>
          </a:xfrm>
        </p:grpSpPr>
        <p:grpSp>
          <p:nvGrpSpPr>
            <p:cNvPr id="11" name="组合 10"/>
            <p:cNvGrpSpPr/>
            <p:nvPr/>
          </p:nvGrpSpPr>
          <p:grpSpPr>
            <a:xfrm>
              <a:off x="4142" y="3790"/>
              <a:ext cx="16043" cy="6550"/>
              <a:chOff x="4014" y="3940"/>
              <a:chExt cx="16043" cy="6550"/>
            </a:xfrm>
          </p:grpSpPr>
          <p:grpSp>
            <p:nvGrpSpPr>
              <p:cNvPr id="6" name="组合 5"/>
              <p:cNvGrpSpPr/>
              <p:nvPr/>
            </p:nvGrpSpPr>
            <p:grpSpPr>
              <a:xfrm>
                <a:off x="4014" y="3940"/>
                <a:ext cx="3941" cy="3997"/>
                <a:chOff x="4615" y="2808"/>
                <a:chExt cx="5123" cy="5194"/>
              </a:xfrm>
            </p:grpSpPr>
            <p:grpSp>
              <p:nvGrpSpPr>
                <p:cNvPr id="13" name="组合 12"/>
                <p:cNvGrpSpPr/>
                <p:nvPr/>
              </p:nvGrpSpPr>
              <p:grpSpPr>
                <a:xfrm>
                  <a:off x="4615" y="2808"/>
                  <a:ext cx="4898" cy="4897"/>
                  <a:chOff x="7590" y="2002"/>
                  <a:chExt cx="4021" cy="6658"/>
                </a:xfrm>
              </p:grpSpPr>
              <p:sp>
                <p:nvSpPr>
                  <p:cNvPr id="8" name="矩形 7"/>
                  <p:cNvSpPr/>
                  <p:nvPr/>
                </p:nvSpPr>
                <p:spPr>
                  <a:xfrm>
                    <a:off x="7803" y="2349"/>
                    <a:ext cx="3596" cy="5964"/>
                  </a:xfrm>
                  <a:prstGeom prst="rect">
                    <a:avLst/>
                  </a:prstGeom>
                  <a:noFill/>
                  <a:ln w="66675">
                    <a:solidFill>
                      <a:srgbClr val="1D7F50"/>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590" y="2002"/>
                    <a:ext cx="4021" cy="6658"/>
                  </a:xfrm>
                  <a:prstGeom prst="rect">
                    <a:avLst/>
                  </a:prstGeom>
                  <a:noFill/>
                  <a:ln w="25400">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5bd8318ae2d0c"/>
                <p:cNvPicPr>
                  <a:picLocks noChangeAspect="1"/>
                </p:cNvPicPr>
                <p:nvPr/>
              </p:nvPicPr>
              <p:blipFill>
                <a:blip r:embed="rId2"/>
                <a:srcRect l="8485" t="6954" r="3099" b="3081"/>
                <a:stretch>
                  <a:fillRect/>
                </a:stretch>
              </p:blipFill>
              <p:spPr>
                <a:xfrm>
                  <a:off x="4702" y="2878"/>
                  <a:ext cx="5036" cy="5124"/>
                </a:xfrm>
                <a:prstGeom prst="rect">
                  <a:avLst/>
                </a:prstGeom>
              </p:spPr>
            </p:pic>
          </p:grpSp>
          <p:sp>
            <p:nvSpPr>
              <p:cNvPr id="10" name="矩形 9"/>
              <p:cNvSpPr/>
              <p:nvPr/>
            </p:nvSpPr>
            <p:spPr>
              <a:xfrm>
                <a:off x="8282" y="3940"/>
                <a:ext cx="11775" cy="6550"/>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descr="嗯嗯嗯"/>
            <p:cNvPicPr>
              <a:picLocks noChangeAspect="1"/>
            </p:cNvPicPr>
            <p:nvPr/>
          </p:nvPicPr>
          <p:blipFill>
            <a:blip r:embed="rId3"/>
            <a:stretch>
              <a:fillRect/>
            </a:stretch>
          </p:blipFill>
          <p:spPr>
            <a:xfrm>
              <a:off x="3525" y="6555"/>
              <a:ext cx="1894" cy="1232"/>
            </a:xfrm>
            <a:prstGeom prst="rect">
              <a:avLst/>
            </a:prstGeom>
          </p:spPr>
        </p:pic>
      </p:grpSp>
      <p:sp>
        <p:nvSpPr>
          <p:cNvPr id="4" name="TextBox 3">
            <a:extLst>
              <a:ext uri="{FF2B5EF4-FFF2-40B4-BE49-F238E27FC236}">
                <a16:creationId xmlns:a16="http://schemas.microsoft.com/office/drawing/2014/main" id="{582DC9FE-125B-856F-C220-5842D35065FD}"/>
              </a:ext>
            </a:extLst>
          </p:cNvPr>
          <p:cNvSpPr txBox="1"/>
          <p:nvPr/>
        </p:nvSpPr>
        <p:spPr>
          <a:xfrm>
            <a:off x="673510" y="549796"/>
            <a:ext cx="10530348" cy="1469248"/>
          </a:xfrm>
          <a:prstGeom prst="rect">
            <a:avLst/>
          </a:prstGeom>
          <a:noFill/>
        </p:spPr>
        <p:txBody>
          <a:bodyPr wrap="square">
            <a:spAutoFit/>
          </a:bodyPr>
          <a:lstStyle/>
          <a:p>
            <a:pPr>
              <a:lnSpc>
                <a:spcPct val="150000"/>
              </a:lnSpc>
            </a:pPr>
            <a:r>
              <a:rPr lang="en-US" sz="3200">
                <a:solidFill>
                  <a:srgbClr val="000000"/>
                </a:solidFill>
                <a:effectLst/>
                <a:latin typeface="Tahoma" panose="020B0604030504040204" pitchFamily="34" charset="0"/>
                <a:ea typeface="Tahoma" panose="020B0604030504040204" pitchFamily="34" charset="0"/>
                <a:cs typeface="Tahoma" panose="020B0604030504040204" pitchFamily="34" charset="0"/>
              </a:rPr>
              <a:t>Phát biểu cảm nhận về một hình ảnh đặc trưng cho bức tranh mùa xuân làng quê Việt Nam trong bài thơ.</a:t>
            </a:r>
            <a:endParaRPr lang="en-US" sz="440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4F578A4C-6EDE-825B-027A-A38B047A9149}"/>
              </a:ext>
            </a:extLst>
          </p:cNvPr>
          <p:cNvSpPr txBox="1"/>
          <p:nvPr/>
        </p:nvSpPr>
        <p:spPr>
          <a:xfrm>
            <a:off x="3851229" y="2266548"/>
            <a:ext cx="7034941" cy="4006097"/>
          </a:xfrm>
          <a:prstGeom prst="rect">
            <a:avLst/>
          </a:prstGeom>
          <a:noFill/>
        </p:spPr>
        <p:txBody>
          <a:bodyPr wrap="square">
            <a:spAutoFit/>
          </a:bodyPr>
          <a:lstStyle/>
          <a:p>
            <a:pPr marL="0" marR="0" algn="ctr">
              <a:lnSpc>
                <a:spcPct val="150000"/>
              </a:lnSpc>
              <a:spcBef>
                <a:spcPts val="0"/>
              </a:spcBef>
              <a:spcAft>
                <a:spcPts val="800"/>
              </a:spcAft>
            </a:pPr>
            <a:r>
              <a:rPr lang="en-US" sz="2800" b="1" i="1">
                <a:solidFill>
                  <a:schemeClr val="bg1"/>
                </a:solidFill>
                <a:effectLst/>
                <a:latin typeface="Calibri" panose="020F0502020204030204" pitchFamily="34" charset="0"/>
                <a:ea typeface="Calibri" panose="020F0502020204030204" pitchFamily="34" charset="0"/>
                <a:cs typeface="Calibri" panose="020F0502020204030204" pitchFamily="34" charset="0"/>
              </a:rPr>
              <a:t>Gợi ý trả lời:</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r>
              <a:rPr lang="en-US" sz="2800">
                <a:solidFill>
                  <a:schemeClr val="bg1"/>
                </a:solidFill>
                <a:effectLst/>
                <a:latin typeface="Calibri" panose="020F0502020204030204" pitchFamily="34" charset="0"/>
                <a:ea typeface="Calibri" panose="020F0502020204030204" pitchFamily="34" charset="0"/>
                <a:cs typeface="Calibri" panose="020F0502020204030204" pitchFamily="34" charset="0"/>
              </a:rPr>
              <a:t>Em thích nhất là hình ảnh lúa thì con gái. Lúa lúc này giống như một cô gái mới lớn, tràn đầy sức sống, xuân thì. Con gái là danh từ đã trở thành tính từ để làm rõ tính chất của lúa: còn non, còn xanh, rất mượt, rất đẹp.</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0236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2406" y="979871"/>
            <a:ext cx="6341791" cy="4898256"/>
            <a:chOff x="3525" y="3177"/>
            <a:chExt cx="5110" cy="4610"/>
          </a:xfrm>
        </p:grpSpPr>
        <p:grpSp>
          <p:nvGrpSpPr>
            <p:cNvPr id="11" name="组合 10"/>
            <p:cNvGrpSpPr/>
            <p:nvPr/>
          </p:nvGrpSpPr>
          <p:grpSpPr>
            <a:xfrm>
              <a:off x="4142" y="3177"/>
              <a:ext cx="4493" cy="4610"/>
              <a:chOff x="4014" y="3327"/>
              <a:chExt cx="4493" cy="4610"/>
            </a:xfrm>
          </p:grpSpPr>
          <p:grpSp>
            <p:nvGrpSpPr>
              <p:cNvPr id="6" name="组合 5"/>
              <p:cNvGrpSpPr/>
              <p:nvPr/>
            </p:nvGrpSpPr>
            <p:grpSpPr>
              <a:xfrm>
                <a:off x="4014" y="3940"/>
                <a:ext cx="3941" cy="3997"/>
                <a:chOff x="4615" y="2808"/>
                <a:chExt cx="5123" cy="5194"/>
              </a:xfrm>
            </p:grpSpPr>
            <p:grpSp>
              <p:nvGrpSpPr>
                <p:cNvPr id="13" name="组合 12"/>
                <p:cNvGrpSpPr/>
                <p:nvPr/>
              </p:nvGrpSpPr>
              <p:grpSpPr>
                <a:xfrm>
                  <a:off x="4615" y="2808"/>
                  <a:ext cx="4898" cy="4897"/>
                  <a:chOff x="7590" y="2002"/>
                  <a:chExt cx="4021" cy="6658"/>
                </a:xfrm>
              </p:grpSpPr>
              <p:sp>
                <p:nvSpPr>
                  <p:cNvPr id="8" name="矩形 7"/>
                  <p:cNvSpPr/>
                  <p:nvPr/>
                </p:nvSpPr>
                <p:spPr>
                  <a:xfrm>
                    <a:off x="7803" y="2349"/>
                    <a:ext cx="3596" cy="5964"/>
                  </a:xfrm>
                  <a:prstGeom prst="rect">
                    <a:avLst/>
                  </a:prstGeom>
                  <a:noFill/>
                  <a:ln w="66675">
                    <a:solidFill>
                      <a:srgbClr val="1D7F50"/>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7590" y="2002"/>
                    <a:ext cx="4021" cy="6658"/>
                  </a:xfrm>
                  <a:prstGeom prst="rect">
                    <a:avLst/>
                  </a:prstGeom>
                  <a:noFill/>
                  <a:ln w="25400">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图片 4" descr="5bd8318ae2d0c"/>
                <p:cNvPicPr>
                  <a:picLocks noChangeAspect="1"/>
                </p:cNvPicPr>
                <p:nvPr/>
              </p:nvPicPr>
              <p:blipFill>
                <a:blip r:embed="rId2"/>
                <a:srcRect l="8485" t="6954" r="3099" b="3081"/>
                <a:stretch>
                  <a:fillRect/>
                </a:stretch>
              </p:blipFill>
              <p:spPr>
                <a:xfrm>
                  <a:off x="4702" y="2878"/>
                  <a:ext cx="5036" cy="5124"/>
                </a:xfrm>
                <a:prstGeom prst="rect">
                  <a:avLst/>
                </a:prstGeom>
              </p:spPr>
            </p:pic>
          </p:grpSp>
          <p:sp>
            <p:nvSpPr>
              <p:cNvPr id="10" name="矩形 9"/>
              <p:cNvSpPr/>
              <p:nvPr/>
            </p:nvSpPr>
            <p:spPr>
              <a:xfrm>
                <a:off x="6693" y="3327"/>
                <a:ext cx="1588" cy="1588"/>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文本框 22"/>
              <p:cNvSpPr txBox="1"/>
              <p:nvPr/>
            </p:nvSpPr>
            <p:spPr>
              <a:xfrm>
                <a:off x="6561" y="3327"/>
                <a:ext cx="1946" cy="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LNTH-BLOBBY CHUG" pitchFamily="2" charset="0"/>
                    <a:ea typeface="义启紫水晶体" panose="02000500000000000000" charset="-128"/>
                    <a:cs typeface="+mn-cs"/>
                  </a:rPr>
                  <a:t>04</a:t>
                </a:r>
                <a:endParaRPr kumimoji="0" lang="en-US" altLang="zh-CN"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NTH-BLOBBY CHUG" pitchFamily="2" charset="0"/>
                  <a:ea typeface="义启紫水晶体" panose="02000500000000000000" charset="-128"/>
                  <a:cs typeface="+mn-cs"/>
                </a:endParaRPr>
              </a:p>
            </p:txBody>
          </p:sp>
        </p:grpSp>
        <p:pic>
          <p:nvPicPr>
            <p:cNvPr id="15" name="图片 14" descr="嗯嗯嗯"/>
            <p:cNvPicPr>
              <a:picLocks noChangeAspect="1"/>
            </p:cNvPicPr>
            <p:nvPr/>
          </p:nvPicPr>
          <p:blipFill>
            <a:blip r:embed="rId3"/>
            <a:stretch>
              <a:fillRect/>
            </a:stretch>
          </p:blipFill>
          <p:spPr>
            <a:xfrm>
              <a:off x="3525" y="6555"/>
              <a:ext cx="1894" cy="1232"/>
            </a:xfrm>
            <a:prstGeom prst="rect">
              <a:avLst/>
            </a:prstGeom>
          </p:spPr>
        </p:pic>
      </p:grpSp>
      <p:sp>
        <p:nvSpPr>
          <p:cNvPr id="3" name="TextBox 2">
            <a:extLst>
              <a:ext uri="{FF2B5EF4-FFF2-40B4-BE49-F238E27FC236}">
                <a16:creationId xmlns:a16="http://schemas.microsoft.com/office/drawing/2014/main" id="{31BA9774-980D-ED3A-A9AB-363F0DB62308}"/>
              </a:ext>
            </a:extLst>
          </p:cNvPr>
          <p:cNvSpPr txBox="1"/>
          <p:nvPr/>
        </p:nvSpPr>
        <p:spPr>
          <a:xfrm>
            <a:off x="5848143" y="622135"/>
            <a:ext cx="5144179" cy="513993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8800">
                <a:solidFill>
                  <a:srgbClr val="007338"/>
                </a:solidFill>
                <a:latin typeface="#9Slide04 SVNSwashington" pitchFamily="2" charset="0"/>
              </a:rPr>
              <a:t>VẬN DỤNG</a:t>
            </a:r>
            <a:endParaRPr kumimoji="0" lang="en-US" sz="8800" b="0" i="0" u="none" strike="noStrike" kern="1200" cap="none" spc="0" normalizeH="0" baseline="0" noProof="0">
              <a:ln>
                <a:noFill/>
              </a:ln>
              <a:solidFill>
                <a:srgbClr val="007338"/>
              </a:solidFill>
              <a:effectLst/>
              <a:uLnTx/>
              <a:uFillTx/>
              <a:latin typeface="#9Slide04 SVNSwashington" pitchFamily="2" charset="0"/>
              <a:ea typeface="+mn-ea"/>
              <a:cs typeface="+mn-cs"/>
            </a:endParaRPr>
          </a:p>
        </p:txBody>
      </p:sp>
    </p:spTree>
    <p:extLst>
      <p:ext uri="{BB962C8B-B14F-4D97-AF65-F5344CB8AC3E}">
        <p14:creationId xmlns:p14="http://schemas.microsoft.com/office/powerpoint/2010/main" val="907373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3" name="图片 2">
            <a:extLst>
              <a:ext uri="{FF2B5EF4-FFF2-40B4-BE49-F238E27FC236}">
                <a16:creationId xmlns:a16="http://schemas.microsoft.com/office/drawing/2014/main" id="{9BE584E6-F9E5-408C-87CE-DBFAE6398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60" y="1402471"/>
            <a:ext cx="3865640" cy="3865640"/>
          </a:xfrm>
          <a:prstGeom prst="roundRect">
            <a:avLst>
              <a:gd name="adj" fmla="val 15228"/>
            </a:avLst>
          </a:prstGeom>
          <a:solidFill>
            <a:srgbClr val="F5D54C"/>
          </a:solidFill>
          <a:effectLst>
            <a:outerShdw blurRad="63500" algn="ctr" rotWithShape="0">
              <a:prstClr val="black">
                <a:alpha val="40000"/>
              </a:prstClr>
            </a:outerShdw>
          </a:effectLst>
        </p:spPr>
      </p:pic>
      <p:sp>
        <p:nvSpPr>
          <p:cNvPr id="2" name="TextBox 1">
            <a:extLst>
              <a:ext uri="{FF2B5EF4-FFF2-40B4-BE49-F238E27FC236}">
                <a16:creationId xmlns:a16="http://schemas.microsoft.com/office/drawing/2014/main" id="{F3B1B47B-A243-162B-622D-82C2D49CFE13}"/>
              </a:ext>
            </a:extLst>
          </p:cNvPr>
          <p:cNvSpPr txBox="1"/>
          <p:nvPr/>
        </p:nvSpPr>
        <p:spPr>
          <a:xfrm>
            <a:off x="858760" y="-414045"/>
            <a:ext cx="2911374" cy="1687193"/>
          </a:xfrm>
          <a:prstGeom prst="rect">
            <a:avLst/>
          </a:prstGeom>
          <a:noFill/>
        </p:spPr>
        <p:txBody>
          <a:bodyPr wrap="non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9Slide04 SVNSwashington" pitchFamily="2" charset="0"/>
                <a:ea typeface="+mn-ea"/>
                <a:cs typeface="+mn-cs"/>
              </a:rPr>
              <a:t>Vận dụng</a:t>
            </a:r>
          </a:p>
        </p:txBody>
      </p:sp>
      <p:sp>
        <p:nvSpPr>
          <p:cNvPr id="5" name="TextBox 4">
            <a:extLst>
              <a:ext uri="{FF2B5EF4-FFF2-40B4-BE49-F238E27FC236}">
                <a16:creationId xmlns:a16="http://schemas.microsoft.com/office/drawing/2014/main" id="{F40D8A1C-970A-6958-B4BB-C14378097482}"/>
              </a:ext>
            </a:extLst>
          </p:cNvPr>
          <p:cNvSpPr txBox="1"/>
          <p:nvPr/>
        </p:nvSpPr>
        <p:spPr>
          <a:xfrm>
            <a:off x="4842387" y="1763768"/>
            <a:ext cx="7236542" cy="3330464"/>
          </a:xfrm>
          <a:prstGeom prst="rect">
            <a:avLst/>
          </a:prstGeom>
          <a:noFill/>
        </p:spPr>
        <p:txBody>
          <a:bodyPr wrap="square">
            <a:spAutoFit/>
          </a:bodyPr>
          <a:lstStyle/>
          <a:p>
            <a:pPr algn="just">
              <a:lnSpc>
                <a:spcPct val="150000"/>
              </a:lnSpc>
            </a:pPr>
            <a:r>
              <a:rPr lang="en-US" sz="3600" b="1">
                <a:solidFill>
                  <a:srgbClr val="000000"/>
                </a:solidFill>
                <a:effectLst/>
                <a:latin typeface="+mj-lt"/>
                <a:ea typeface="Times New Roman" panose="02020603050405020304" pitchFamily="18" charset="0"/>
              </a:rPr>
              <a:t>QUÊ HƯƠNG TƯƠI ĐẸP</a:t>
            </a:r>
            <a:r>
              <a:rPr lang="en-US" sz="3600">
                <a:solidFill>
                  <a:srgbClr val="000000"/>
                </a:solidFill>
                <a:effectLst/>
                <a:latin typeface="+mj-lt"/>
                <a:ea typeface="Times New Roman" panose="02020603050405020304" pitchFamily="18" charset="0"/>
              </a:rPr>
              <a:t> (Vẽ tranh, viết nhật kí, truyện ngắn,…) về một cảnh vật quê hương em khiến em đặc biệt yêu thích</a:t>
            </a:r>
            <a:endParaRPr lang="en-US" sz="4800">
              <a:latin typeface="+mj-lt"/>
            </a:endParaRPr>
          </a:p>
        </p:txBody>
      </p:sp>
    </p:spTree>
    <p:custDataLst>
      <p:tags r:id="rId1"/>
    </p:custDataLst>
    <p:extLst>
      <p:ext uri="{BB962C8B-B14F-4D97-AF65-F5344CB8AC3E}">
        <p14:creationId xmlns:p14="http://schemas.microsoft.com/office/powerpoint/2010/main" val="36228565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2406" y="979871"/>
            <a:ext cx="6061312" cy="4898256"/>
            <a:chOff x="3525" y="3177"/>
            <a:chExt cx="4884" cy="4610"/>
          </a:xfrm>
        </p:grpSpPr>
        <p:grpSp>
          <p:nvGrpSpPr>
            <p:cNvPr id="11" name="组合 10"/>
            <p:cNvGrpSpPr/>
            <p:nvPr/>
          </p:nvGrpSpPr>
          <p:grpSpPr>
            <a:xfrm>
              <a:off x="4142" y="3177"/>
              <a:ext cx="4267" cy="4610"/>
              <a:chOff x="4014" y="3327"/>
              <a:chExt cx="4267" cy="4610"/>
            </a:xfrm>
          </p:grpSpPr>
          <p:grpSp>
            <p:nvGrpSpPr>
              <p:cNvPr id="6" name="组合 5"/>
              <p:cNvGrpSpPr/>
              <p:nvPr/>
            </p:nvGrpSpPr>
            <p:grpSpPr>
              <a:xfrm>
                <a:off x="4014" y="3940"/>
                <a:ext cx="3941" cy="3997"/>
                <a:chOff x="4615" y="2808"/>
                <a:chExt cx="5123" cy="5194"/>
              </a:xfrm>
            </p:grpSpPr>
            <p:grpSp>
              <p:nvGrpSpPr>
                <p:cNvPr id="13" name="组合 12"/>
                <p:cNvGrpSpPr/>
                <p:nvPr/>
              </p:nvGrpSpPr>
              <p:grpSpPr>
                <a:xfrm>
                  <a:off x="4615" y="2808"/>
                  <a:ext cx="4898" cy="4897"/>
                  <a:chOff x="7590" y="2002"/>
                  <a:chExt cx="4021" cy="6658"/>
                </a:xfrm>
              </p:grpSpPr>
              <p:sp>
                <p:nvSpPr>
                  <p:cNvPr id="8" name="矩形 7"/>
                  <p:cNvSpPr/>
                  <p:nvPr/>
                </p:nvSpPr>
                <p:spPr>
                  <a:xfrm>
                    <a:off x="7803" y="2349"/>
                    <a:ext cx="3596" cy="5964"/>
                  </a:xfrm>
                  <a:prstGeom prst="rect">
                    <a:avLst/>
                  </a:prstGeom>
                  <a:noFill/>
                  <a:ln w="66675">
                    <a:solidFill>
                      <a:srgbClr val="1D7F50"/>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590" y="2002"/>
                    <a:ext cx="4021" cy="6658"/>
                  </a:xfrm>
                  <a:prstGeom prst="rect">
                    <a:avLst/>
                  </a:prstGeom>
                  <a:noFill/>
                  <a:ln w="25400">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5bd8318ae2d0c"/>
                <p:cNvPicPr>
                  <a:picLocks noChangeAspect="1"/>
                </p:cNvPicPr>
                <p:nvPr/>
              </p:nvPicPr>
              <p:blipFill>
                <a:blip r:embed="rId2"/>
                <a:srcRect l="8485" t="6954" r="3099" b="3081"/>
                <a:stretch>
                  <a:fillRect/>
                </a:stretch>
              </p:blipFill>
              <p:spPr>
                <a:xfrm>
                  <a:off x="4702" y="2878"/>
                  <a:ext cx="5036" cy="5124"/>
                </a:xfrm>
                <a:prstGeom prst="rect">
                  <a:avLst/>
                </a:prstGeom>
              </p:spPr>
            </p:pic>
          </p:grpSp>
          <p:sp>
            <p:nvSpPr>
              <p:cNvPr id="10" name="矩形 9"/>
              <p:cNvSpPr/>
              <p:nvPr/>
            </p:nvSpPr>
            <p:spPr>
              <a:xfrm>
                <a:off x="6693" y="3327"/>
                <a:ext cx="1588" cy="1588"/>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693" y="3327"/>
                <a:ext cx="1523" cy="1752"/>
              </a:xfrm>
              <a:prstGeom prst="rect">
                <a:avLst/>
              </a:prstGeom>
              <a:noFill/>
            </p:spPr>
            <p:txBody>
              <a:bodyPr wrap="square" rtlCol="0">
                <a:spAutoFit/>
              </a:bodyPr>
              <a:lstStyle/>
              <a:p>
                <a:pPr algn="ctr"/>
                <a:r>
                  <a:rPr lang="en-US" altLang="zh-CN" sz="11500" b="1" dirty="0">
                    <a:solidFill>
                      <a:schemeClr val="bg1"/>
                    </a:solidFill>
                    <a:effectLst>
                      <a:outerShdw blurRad="38100" dist="38100" dir="2700000" algn="tl">
                        <a:srgbClr val="000000">
                          <a:alpha val="43137"/>
                        </a:srgbClr>
                      </a:outerShdw>
                    </a:effectLst>
                    <a:latin typeface="LNTH-BLOBBY CHUG" pitchFamily="2" charset="0"/>
                    <a:ea typeface="义启紫水晶体" panose="02000500000000000000" charset="-128"/>
                  </a:rPr>
                  <a:t>01</a:t>
                </a:r>
              </a:p>
            </p:txBody>
          </p:sp>
        </p:grpSp>
        <p:pic>
          <p:nvPicPr>
            <p:cNvPr id="15" name="图片 14" descr="嗯嗯嗯"/>
            <p:cNvPicPr>
              <a:picLocks noChangeAspect="1"/>
            </p:cNvPicPr>
            <p:nvPr/>
          </p:nvPicPr>
          <p:blipFill>
            <a:blip r:embed="rId3"/>
            <a:stretch>
              <a:fillRect/>
            </a:stretch>
          </p:blipFill>
          <p:spPr>
            <a:xfrm>
              <a:off x="3525" y="6555"/>
              <a:ext cx="1894" cy="1232"/>
            </a:xfrm>
            <a:prstGeom prst="rect">
              <a:avLst/>
            </a:prstGeom>
          </p:spPr>
        </p:pic>
      </p:grpSp>
      <p:sp>
        <p:nvSpPr>
          <p:cNvPr id="3" name="TextBox 2">
            <a:extLst>
              <a:ext uri="{FF2B5EF4-FFF2-40B4-BE49-F238E27FC236}">
                <a16:creationId xmlns:a16="http://schemas.microsoft.com/office/drawing/2014/main" id="{31BA9774-980D-ED3A-A9AB-363F0DB62308}"/>
              </a:ext>
            </a:extLst>
          </p:cNvPr>
          <p:cNvSpPr txBox="1"/>
          <p:nvPr/>
        </p:nvSpPr>
        <p:spPr>
          <a:xfrm>
            <a:off x="6965879" y="160019"/>
            <a:ext cx="3591047" cy="5970930"/>
          </a:xfrm>
          <a:prstGeom prst="rect">
            <a:avLst/>
          </a:prstGeom>
          <a:noFill/>
        </p:spPr>
        <p:txBody>
          <a:bodyPr wrap="none" rtlCol="0">
            <a:spAutoFit/>
          </a:bodyPr>
          <a:lstStyle/>
          <a:p>
            <a:pPr algn="ctr">
              <a:lnSpc>
                <a:spcPct val="200000"/>
              </a:lnSpc>
            </a:pPr>
            <a:r>
              <a:rPr lang="en-US" sz="11500">
                <a:solidFill>
                  <a:srgbClr val="007338"/>
                </a:solidFill>
                <a:latin typeface="#9Slide04 SVNSwashington" pitchFamily="2" charset="0"/>
              </a:rPr>
              <a:t>K</a:t>
            </a:r>
            <a:r>
              <a:rPr lang="en-US" sz="8800">
                <a:solidFill>
                  <a:srgbClr val="007338"/>
                </a:solidFill>
                <a:latin typeface="#9Slide04 SVNSwashington" pitchFamily="2" charset="0"/>
              </a:rPr>
              <a:t>HỞI</a:t>
            </a:r>
          </a:p>
          <a:p>
            <a:pPr algn="ctr">
              <a:lnSpc>
                <a:spcPct val="200000"/>
              </a:lnSpc>
            </a:pPr>
            <a:r>
              <a:rPr lang="en-US" sz="8800">
                <a:solidFill>
                  <a:srgbClr val="007338"/>
                </a:solidFill>
                <a:latin typeface="#9Slide04 SVNSwashington" pitchFamily="2" charset="0"/>
              </a:rPr>
              <a:t>ĐỘNG</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E3766C1-A48C-4AF1-A884-0C7773E2C74D}"/>
              </a:ext>
            </a:extLst>
          </p:cNvPr>
          <p:cNvSpPr/>
          <p:nvPr/>
        </p:nvSpPr>
        <p:spPr>
          <a:xfrm>
            <a:off x="357338" y="269952"/>
            <a:ext cx="124253" cy="523220"/>
          </a:xfrm>
          <a:prstGeom prst="rect">
            <a:avLst/>
          </a:prstGeom>
          <a:solidFill>
            <a:srgbClr val="F5D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3" name="图片 2">
            <a:extLst>
              <a:ext uri="{FF2B5EF4-FFF2-40B4-BE49-F238E27FC236}">
                <a16:creationId xmlns:a16="http://schemas.microsoft.com/office/drawing/2014/main" id="{9BE584E6-F9E5-408C-87CE-DBFAE6398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760" y="1402471"/>
            <a:ext cx="3865640" cy="3865640"/>
          </a:xfrm>
          <a:prstGeom prst="roundRect">
            <a:avLst>
              <a:gd name="adj" fmla="val 15228"/>
            </a:avLst>
          </a:prstGeom>
          <a:solidFill>
            <a:srgbClr val="F5D54C"/>
          </a:solidFill>
          <a:effectLst>
            <a:outerShdw blurRad="63500" algn="ctr" rotWithShape="0">
              <a:prstClr val="black">
                <a:alpha val="40000"/>
              </a:prstClr>
            </a:outerShdw>
          </a:effectLst>
        </p:spPr>
      </p:pic>
      <p:sp>
        <p:nvSpPr>
          <p:cNvPr id="2" name="TextBox 1">
            <a:extLst>
              <a:ext uri="{FF2B5EF4-FFF2-40B4-BE49-F238E27FC236}">
                <a16:creationId xmlns:a16="http://schemas.microsoft.com/office/drawing/2014/main" id="{F3B1B47B-A243-162B-622D-82C2D49CFE13}"/>
              </a:ext>
            </a:extLst>
          </p:cNvPr>
          <p:cNvSpPr txBox="1"/>
          <p:nvPr/>
        </p:nvSpPr>
        <p:spPr>
          <a:xfrm>
            <a:off x="481591" y="-591026"/>
            <a:ext cx="5051383" cy="2006190"/>
          </a:xfrm>
          <a:prstGeom prst="rect">
            <a:avLst/>
          </a:prstGeom>
          <a:noFill/>
        </p:spPr>
        <p:txBody>
          <a:bodyPr wrap="none" rtlCol="0">
            <a:spAutoFit/>
          </a:bodyPr>
          <a:lstStyle/>
          <a:p>
            <a:pPr algn="ctr">
              <a:lnSpc>
                <a:spcPct val="200000"/>
              </a:lnSpc>
            </a:pPr>
            <a:r>
              <a:rPr lang="en-US" sz="7200">
                <a:solidFill>
                  <a:srgbClr val="007338"/>
                </a:solidFill>
                <a:latin typeface="#9Slide04 SVNSwashington" pitchFamily="2" charset="0"/>
              </a:rPr>
              <a:t>K</a:t>
            </a:r>
            <a:r>
              <a:rPr lang="en-US" sz="6000">
                <a:solidFill>
                  <a:srgbClr val="007338"/>
                </a:solidFill>
                <a:latin typeface="#9Slide04 SVNSwashington" pitchFamily="2" charset="0"/>
              </a:rPr>
              <a:t>HỞI ĐỘNG </a:t>
            </a:r>
          </a:p>
        </p:txBody>
      </p:sp>
      <p:sp>
        <p:nvSpPr>
          <p:cNvPr id="24" name="TextBox 23">
            <a:extLst>
              <a:ext uri="{FF2B5EF4-FFF2-40B4-BE49-F238E27FC236}">
                <a16:creationId xmlns:a16="http://schemas.microsoft.com/office/drawing/2014/main" id="{DB8AA478-6624-B635-0F34-AC11497524E1}"/>
              </a:ext>
            </a:extLst>
          </p:cNvPr>
          <p:cNvSpPr txBox="1"/>
          <p:nvPr/>
        </p:nvSpPr>
        <p:spPr>
          <a:xfrm>
            <a:off x="5060508" y="1402471"/>
            <a:ext cx="6096000" cy="3686971"/>
          </a:xfrm>
          <a:prstGeom prst="rect">
            <a:avLst/>
          </a:prstGeom>
          <a:noFill/>
        </p:spPr>
        <p:txBody>
          <a:bodyPr wrap="square">
            <a:spAutoFit/>
          </a:bodyPr>
          <a:lstStyle/>
          <a:p>
            <a:pPr algn="just">
              <a:lnSpc>
                <a:spcPct val="150000"/>
              </a:lnSpc>
            </a:pPr>
            <a:r>
              <a:rPr lang="en-US" sz="4000">
                <a:solidFill>
                  <a:srgbClr val="000000"/>
                </a:solidFill>
                <a:effectLst/>
                <a:latin typeface="Tahoma" panose="020B0604030504040204" pitchFamily="34" charset="0"/>
                <a:ea typeface="Tahoma" panose="020B0604030504040204" pitchFamily="34" charset="0"/>
                <a:cs typeface="Tahoma" panose="020B0604030504040204" pitchFamily="34" charset="0"/>
              </a:rPr>
              <a:t>Trong tưởng tượng của em, những dấu hiệu nào của tự nhiên báo hiệu mùa xuân đến</a:t>
            </a:r>
            <a:endParaRPr lang="en-US" sz="540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8960896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2406" y="979871"/>
            <a:ext cx="6061312" cy="4898256"/>
            <a:chOff x="3525" y="3177"/>
            <a:chExt cx="4884" cy="4610"/>
          </a:xfrm>
        </p:grpSpPr>
        <p:grpSp>
          <p:nvGrpSpPr>
            <p:cNvPr id="11" name="组合 10"/>
            <p:cNvGrpSpPr/>
            <p:nvPr/>
          </p:nvGrpSpPr>
          <p:grpSpPr>
            <a:xfrm>
              <a:off x="4142" y="3177"/>
              <a:ext cx="4267" cy="4610"/>
              <a:chOff x="4014" y="3327"/>
              <a:chExt cx="4267" cy="4610"/>
            </a:xfrm>
          </p:grpSpPr>
          <p:grpSp>
            <p:nvGrpSpPr>
              <p:cNvPr id="6" name="组合 5"/>
              <p:cNvGrpSpPr/>
              <p:nvPr/>
            </p:nvGrpSpPr>
            <p:grpSpPr>
              <a:xfrm>
                <a:off x="4014" y="3940"/>
                <a:ext cx="3941" cy="3997"/>
                <a:chOff x="4615" y="2808"/>
                <a:chExt cx="5123" cy="5194"/>
              </a:xfrm>
            </p:grpSpPr>
            <p:grpSp>
              <p:nvGrpSpPr>
                <p:cNvPr id="13" name="组合 12"/>
                <p:cNvGrpSpPr/>
                <p:nvPr/>
              </p:nvGrpSpPr>
              <p:grpSpPr>
                <a:xfrm>
                  <a:off x="4615" y="2808"/>
                  <a:ext cx="4898" cy="4897"/>
                  <a:chOff x="7590" y="2002"/>
                  <a:chExt cx="4021" cy="6658"/>
                </a:xfrm>
              </p:grpSpPr>
              <p:sp>
                <p:nvSpPr>
                  <p:cNvPr id="8" name="矩形 7"/>
                  <p:cNvSpPr/>
                  <p:nvPr/>
                </p:nvSpPr>
                <p:spPr>
                  <a:xfrm>
                    <a:off x="7803" y="2349"/>
                    <a:ext cx="3596" cy="5964"/>
                  </a:xfrm>
                  <a:prstGeom prst="rect">
                    <a:avLst/>
                  </a:prstGeom>
                  <a:noFill/>
                  <a:ln w="66675">
                    <a:solidFill>
                      <a:srgbClr val="1D7F50"/>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7590" y="2002"/>
                    <a:ext cx="4021" cy="6658"/>
                  </a:xfrm>
                  <a:prstGeom prst="rect">
                    <a:avLst/>
                  </a:prstGeom>
                  <a:noFill/>
                  <a:ln w="25400">
                    <a:solidFill>
                      <a:srgbClr val="5EA00E"/>
                    </a:solidFill>
                  </a:ln>
                  <a:extLst>
                    <a:ext uri="{909E8E84-426E-40DD-AFC4-6F175D3DCCD1}">
                      <a14:hiddenFill xmlns:a14="http://schemas.microsoft.com/office/drawing/2010/main">
                        <a:solidFill>
                          <a:srgbClr val="1D7F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图片 4" descr="5bd8318ae2d0c"/>
                <p:cNvPicPr>
                  <a:picLocks noChangeAspect="1"/>
                </p:cNvPicPr>
                <p:nvPr/>
              </p:nvPicPr>
              <p:blipFill>
                <a:blip r:embed="rId2"/>
                <a:srcRect l="8485" t="6954" r="3099" b="3081"/>
                <a:stretch>
                  <a:fillRect/>
                </a:stretch>
              </p:blipFill>
              <p:spPr>
                <a:xfrm>
                  <a:off x="4702" y="2878"/>
                  <a:ext cx="5036" cy="5124"/>
                </a:xfrm>
                <a:prstGeom prst="rect">
                  <a:avLst/>
                </a:prstGeom>
              </p:spPr>
            </p:pic>
          </p:grpSp>
          <p:sp>
            <p:nvSpPr>
              <p:cNvPr id="10" name="矩形 9"/>
              <p:cNvSpPr/>
              <p:nvPr/>
            </p:nvSpPr>
            <p:spPr>
              <a:xfrm>
                <a:off x="6693" y="3327"/>
                <a:ext cx="1588" cy="1588"/>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文本框 22"/>
              <p:cNvSpPr txBox="1"/>
              <p:nvPr/>
            </p:nvSpPr>
            <p:spPr>
              <a:xfrm>
                <a:off x="6693" y="3327"/>
                <a:ext cx="1523" cy="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LNTH-BLOBBY CHUG" pitchFamily="2" charset="0"/>
                    <a:ea typeface="义启紫水晶体" panose="02000500000000000000" charset="-128"/>
                    <a:cs typeface="+mn-cs"/>
                  </a:rPr>
                  <a:t>02</a:t>
                </a:r>
                <a:endParaRPr kumimoji="0" lang="en-US" altLang="zh-CN" sz="1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NTH-BLOBBY CHUG" pitchFamily="2" charset="0"/>
                  <a:ea typeface="义启紫水晶体" panose="02000500000000000000" charset="-128"/>
                  <a:cs typeface="+mn-cs"/>
                </a:endParaRPr>
              </a:p>
            </p:txBody>
          </p:sp>
        </p:grpSp>
        <p:pic>
          <p:nvPicPr>
            <p:cNvPr id="15" name="图片 14" descr="嗯嗯嗯"/>
            <p:cNvPicPr>
              <a:picLocks noChangeAspect="1"/>
            </p:cNvPicPr>
            <p:nvPr/>
          </p:nvPicPr>
          <p:blipFill>
            <a:blip r:embed="rId3"/>
            <a:stretch>
              <a:fillRect/>
            </a:stretch>
          </p:blipFill>
          <p:spPr>
            <a:xfrm>
              <a:off x="3525" y="6555"/>
              <a:ext cx="1894" cy="1232"/>
            </a:xfrm>
            <a:prstGeom prst="rect">
              <a:avLst/>
            </a:prstGeom>
          </p:spPr>
        </p:pic>
      </p:grpSp>
      <p:sp>
        <p:nvSpPr>
          <p:cNvPr id="3" name="TextBox 2">
            <a:extLst>
              <a:ext uri="{FF2B5EF4-FFF2-40B4-BE49-F238E27FC236}">
                <a16:creationId xmlns:a16="http://schemas.microsoft.com/office/drawing/2014/main" id="{31BA9774-980D-ED3A-A9AB-363F0DB62308}"/>
              </a:ext>
            </a:extLst>
          </p:cNvPr>
          <p:cNvSpPr txBox="1"/>
          <p:nvPr/>
        </p:nvSpPr>
        <p:spPr>
          <a:xfrm>
            <a:off x="5982194" y="738744"/>
            <a:ext cx="5499751" cy="538051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6000">
                <a:solidFill>
                  <a:srgbClr val="007338"/>
                </a:solidFill>
                <a:latin typeface="#9Slide04 SVNSwashington" pitchFamily="2" charset="0"/>
              </a:rPr>
              <a:t>HÌNH THÀNH KIẾN THỨC MỚI</a:t>
            </a:r>
            <a:endParaRPr kumimoji="0" lang="en-US" sz="6000" b="0" i="0" u="none" strike="noStrike" kern="1200" cap="none" spc="0" normalizeH="0" baseline="0" noProof="0">
              <a:ln>
                <a:noFill/>
              </a:ln>
              <a:solidFill>
                <a:srgbClr val="007338"/>
              </a:solidFill>
              <a:effectLst/>
              <a:uLnTx/>
              <a:uFillTx/>
              <a:latin typeface="#9Slide04 SVNSwashington" pitchFamily="2" charset="0"/>
              <a:ea typeface="+mn-ea"/>
              <a:cs typeface="+mn-cs"/>
            </a:endParaRPr>
          </a:p>
        </p:txBody>
      </p:sp>
    </p:spTree>
    <p:extLst>
      <p:ext uri="{BB962C8B-B14F-4D97-AF65-F5344CB8AC3E}">
        <p14:creationId xmlns:p14="http://schemas.microsoft.com/office/powerpoint/2010/main" val="147573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9200" y="1242695"/>
            <a:ext cx="9601835" cy="3258185"/>
            <a:chOff x="3198" y="5151"/>
            <a:chExt cx="13186" cy="3591"/>
          </a:xfrm>
        </p:grpSpPr>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rcRect l="13090" b="12085"/>
            <a:stretch>
              <a:fillRect/>
            </a:stretch>
          </p:blipFill>
          <p:spPr>
            <a:xfrm flipH="1">
              <a:off x="12592" y="5151"/>
              <a:ext cx="3793" cy="3591"/>
            </a:xfrm>
            <a:prstGeom prst="rect">
              <a:avLst/>
            </a:prstGeom>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rcRect l="13090" b="12085"/>
            <a:stretch>
              <a:fillRect/>
            </a:stretch>
          </p:blipFill>
          <p:spPr>
            <a:xfrm>
              <a:off x="3198" y="6682"/>
              <a:ext cx="2176" cy="2060"/>
            </a:xfrm>
            <a:prstGeom prst="rect">
              <a:avLst/>
            </a:prstGeom>
          </p:spPr>
        </p:pic>
        <p:grpSp>
          <p:nvGrpSpPr>
            <p:cNvPr id="2" name="组合 1"/>
            <p:cNvGrpSpPr/>
            <p:nvPr/>
          </p:nvGrpSpPr>
          <p:grpSpPr>
            <a:xfrm>
              <a:off x="3198" y="5457"/>
              <a:ext cx="13187" cy="3285"/>
              <a:chOff x="3198" y="5688"/>
              <a:chExt cx="13187" cy="3285"/>
            </a:xfrm>
          </p:grpSpPr>
          <p:sp>
            <p:nvSpPr>
              <p:cNvPr id="7" name="Rectangle 6"/>
              <p:cNvSpPr/>
              <p:nvPr/>
            </p:nvSpPr>
            <p:spPr>
              <a:xfrm>
                <a:off x="3198" y="5688"/>
                <a:ext cx="13187" cy="3285"/>
              </a:xfrm>
              <a:prstGeom prst="rect">
                <a:avLst/>
              </a:prstGeom>
              <a:noFill/>
              <a:ln w="19050">
                <a:solidFill>
                  <a:srgbClr val="1D7F50"/>
                </a:solidFill>
                <a:prstDash val="solid"/>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mj-ea"/>
                  <a:ea typeface="+mj-ea"/>
                </a:endParaRPr>
              </a:p>
            </p:txBody>
          </p:sp>
          <p:sp>
            <p:nvSpPr>
              <p:cNvPr id="3" name="Rectangle 28"/>
              <p:cNvSpPr/>
              <p:nvPr/>
            </p:nvSpPr>
            <p:spPr>
              <a:xfrm>
                <a:off x="7425" y="6285"/>
                <a:ext cx="4734" cy="628"/>
              </a:xfrm>
              <a:prstGeom prst="rect">
                <a:avLst/>
              </a:prstGeom>
            </p:spPr>
            <p:txBody>
              <a:bodyPr wrap="square">
                <a:spAutoFit/>
              </a:bodyPr>
              <a:lstStyle/>
              <a:p>
                <a:pPr algn="r"/>
                <a:endParaRPr lang="zh-CN" altLang="en-US" sz="2000" b="1" dirty="0">
                  <a:solidFill>
                    <a:schemeClr val="tx1">
                      <a:lumMod val="75000"/>
                      <a:lumOff val="25000"/>
                    </a:schemeClr>
                  </a:solidFill>
                  <a:latin typeface="小单纯体" panose="02010601030101010101" charset="-122"/>
                  <a:ea typeface="小单纯体" panose="02010601030101010101" charset="-122"/>
                </a:endParaRPr>
              </a:p>
            </p:txBody>
          </p:sp>
        </p:grpSp>
      </p:grpSp>
      <p:sp>
        <p:nvSpPr>
          <p:cNvPr id="4" name="TextBox 3">
            <a:extLst>
              <a:ext uri="{FF2B5EF4-FFF2-40B4-BE49-F238E27FC236}">
                <a16:creationId xmlns:a16="http://schemas.microsoft.com/office/drawing/2014/main" id="{70D4721E-9BF1-1142-AD14-48FE28B275A9}"/>
              </a:ext>
            </a:extLst>
          </p:cNvPr>
          <p:cNvSpPr txBox="1"/>
          <p:nvPr/>
        </p:nvSpPr>
        <p:spPr>
          <a:xfrm>
            <a:off x="2641826" y="1997552"/>
            <a:ext cx="5370381" cy="2006190"/>
          </a:xfrm>
          <a:prstGeom prst="rect">
            <a:avLst/>
          </a:prstGeom>
          <a:noFill/>
        </p:spPr>
        <p:txBody>
          <a:bodyPr wrap="none" rtlCol="0">
            <a:spAutoFit/>
          </a:bodyPr>
          <a:lstStyle/>
          <a:p>
            <a:pPr algn="ctr">
              <a:lnSpc>
                <a:spcPct val="200000"/>
              </a:lnSpc>
            </a:pPr>
            <a:r>
              <a:rPr lang="en-US" sz="7200">
                <a:solidFill>
                  <a:srgbClr val="007338"/>
                </a:solidFill>
                <a:latin typeface="#9Slide04 SVNSwashington" pitchFamily="2" charset="0"/>
              </a:rPr>
              <a:t>Tìm hiểu chung</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555895" y="1667375"/>
            <a:ext cx="9199245" cy="4751800"/>
            <a:chOff x="2136" y="3610"/>
            <a:chExt cx="14487" cy="6585"/>
          </a:xfrm>
        </p:grpSpPr>
        <p:sp>
          <p:nvSpPr>
            <p:cNvPr id="7" name="Rectangle 6"/>
            <p:cNvSpPr/>
            <p:nvPr/>
          </p:nvSpPr>
          <p:spPr>
            <a:xfrm>
              <a:off x="3198" y="3610"/>
              <a:ext cx="12332" cy="6585"/>
            </a:xfrm>
            <a:prstGeom prst="rect">
              <a:avLst/>
            </a:prstGeom>
            <a:noFill/>
            <a:ln w="19050">
              <a:solidFill>
                <a:srgbClr val="1D7F50"/>
              </a:solidFill>
              <a:prstDash val="solid"/>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mj-ea"/>
                <a:ea typeface="+mj-ea"/>
              </a:endParaRPr>
            </a:p>
          </p:txBody>
        </p:sp>
        <p:sp>
          <p:nvSpPr>
            <p:cNvPr id="4" name="Oval 8"/>
            <p:cNvSpPr>
              <a:spLocks noChangeArrowheads="1"/>
            </p:cNvSpPr>
            <p:nvPr/>
          </p:nvSpPr>
          <p:spPr bwMode="auto">
            <a:xfrm>
              <a:off x="14040" y="3775"/>
              <a:ext cx="2460" cy="2464"/>
            </a:xfrm>
            <a:prstGeom prst="ellipse">
              <a:avLst/>
            </a:prstGeom>
            <a:solidFill>
              <a:srgbClr val="1D7F50"/>
            </a:solidFill>
            <a:ln w="9525">
              <a:noFill/>
              <a:round/>
            </a:ln>
          </p:spPr>
          <p:txBody>
            <a:bodyPr vert="horz" wrap="square" lIns="45720" tIns="22860" rIns="45720" bIns="22860" numCol="1" anchor="t" anchorCtr="0" compatLnSpc="1"/>
            <a:lstStyle/>
            <a:p>
              <a:endParaRPr lang="en-US" sz="900">
                <a:latin typeface="+mj-ea"/>
                <a:ea typeface="+mj-ea"/>
              </a:endParaRPr>
            </a:p>
          </p:txBody>
        </p:sp>
        <p:pic>
          <p:nvPicPr>
            <p:cNvPr id="11" name="图片 10" descr="1"/>
            <p:cNvPicPr>
              <a:picLocks noChangeAspect="1"/>
            </p:cNvPicPr>
            <p:nvPr/>
          </p:nvPicPr>
          <p:blipFill>
            <a:blip r:embed="rId2"/>
            <a:stretch>
              <a:fillRect/>
            </a:stretch>
          </p:blipFill>
          <p:spPr>
            <a:xfrm rot="4020000">
              <a:off x="2065" y="4154"/>
              <a:ext cx="2154" cy="2011"/>
            </a:xfrm>
            <a:prstGeom prst="rect">
              <a:avLst/>
            </a:prstGeom>
          </p:spPr>
        </p:pic>
        <p:sp>
          <p:nvSpPr>
            <p:cNvPr id="14" name="文本框 13"/>
            <p:cNvSpPr txBox="1"/>
            <p:nvPr/>
          </p:nvSpPr>
          <p:spPr>
            <a:xfrm>
              <a:off x="13989" y="4117"/>
              <a:ext cx="2634" cy="2084"/>
            </a:xfrm>
            <a:prstGeom prst="rect">
              <a:avLst/>
            </a:prstGeom>
            <a:noFill/>
          </p:spPr>
          <p:txBody>
            <a:bodyPr wrap="square" rtlCol="0">
              <a:spAutoFit/>
            </a:bodyPr>
            <a:lstStyle/>
            <a:p>
              <a:pPr algn="ctr">
                <a:lnSpc>
                  <a:spcPct val="100000"/>
                </a:lnSpc>
              </a:pPr>
              <a:r>
                <a:rPr lang="en-US" altLang="zh-CN" sz="4000" b="1">
                  <a:solidFill>
                    <a:schemeClr val="bg1"/>
                  </a:solidFill>
                  <a:effectLst>
                    <a:outerShdw blurRad="38100" dist="38100" dir="2700000" algn="tl">
                      <a:srgbClr val="000000">
                        <a:alpha val="43137"/>
                      </a:srgbClr>
                    </a:outerShdw>
                  </a:effectLst>
                  <a:latin typeface="#9Slide04 SVNSwashington" pitchFamily="2" charset="0"/>
                  <a:ea typeface="小单纯体" panose="02010601030101010101" charset="-122"/>
                  <a:cs typeface="义启紫水晶体" panose="02000500000000000000" charset="-128"/>
                </a:rPr>
                <a:t>Tiểu </a:t>
              </a:r>
            </a:p>
            <a:p>
              <a:pPr algn="ctr">
                <a:lnSpc>
                  <a:spcPct val="100000"/>
                </a:lnSpc>
              </a:pPr>
              <a:r>
                <a:rPr lang="en-US" altLang="zh-CN" sz="4000" b="1">
                  <a:solidFill>
                    <a:schemeClr val="bg1"/>
                  </a:solidFill>
                  <a:effectLst>
                    <a:outerShdw blurRad="38100" dist="38100" dir="2700000" algn="tl">
                      <a:srgbClr val="000000">
                        <a:alpha val="43137"/>
                      </a:srgbClr>
                    </a:outerShdw>
                  </a:effectLst>
                  <a:latin typeface="#9Slide04 SVNSwashington" pitchFamily="2" charset="0"/>
                  <a:ea typeface="小单纯体" panose="02010601030101010101" charset="-122"/>
                  <a:cs typeface="义启紫水晶体" panose="02000500000000000000" charset="-128"/>
                </a:rPr>
                <a:t>sử</a:t>
              </a:r>
              <a:endParaRPr lang="zh-CN" altLang="en-US" sz="4000" b="1">
                <a:solidFill>
                  <a:schemeClr val="bg1"/>
                </a:solidFill>
                <a:effectLst>
                  <a:outerShdw blurRad="38100" dist="38100" dir="2700000" algn="tl">
                    <a:srgbClr val="000000">
                      <a:alpha val="43137"/>
                    </a:srgbClr>
                  </a:outerShdw>
                </a:effectLst>
                <a:latin typeface="#9Slide04 SVNSwashington" pitchFamily="2" charset="0"/>
                <a:ea typeface="小单纯体" panose="02010601030101010101" charset="-122"/>
                <a:cs typeface="义启紫水晶体" panose="02000500000000000000" charset="-128"/>
              </a:endParaRPr>
            </a:p>
          </p:txBody>
        </p:sp>
      </p:grpSp>
      <p:sp>
        <p:nvSpPr>
          <p:cNvPr id="2" name="TextBox 1">
            <a:extLst>
              <a:ext uri="{FF2B5EF4-FFF2-40B4-BE49-F238E27FC236}">
                <a16:creationId xmlns:a16="http://schemas.microsoft.com/office/drawing/2014/main" id="{3BE5C45D-D55A-50E8-21BF-7BE32C07489D}"/>
              </a:ext>
            </a:extLst>
          </p:cNvPr>
          <p:cNvSpPr txBox="1"/>
          <p:nvPr/>
        </p:nvSpPr>
        <p:spPr>
          <a:xfrm>
            <a:off x="643095" y="67185"/>
            <a:ext cx="5628849" cy="1368260"/>
          </a:xfrm>
          <a:prstGeom prst="rect">
            <a:avLst/>
          </a:prstGeom>
          <a:noFill/>
        </p:spPr>
        <p:txBody>
          <a:bodyPr wrap="none" rtlCol="0">
            <a:spAutoFit/>
          </a:bodyPr>
          <a:lstStyle/>
          <a:p>
            <a:pPr algn="ctr">
              <a:lnSpc>
                <a:spcPct val="200000"/>
              </a:lnSpc>
            </a:pPr>
            <a:r>
              <a:rPr lang="en-US" sz="4800">
                <a:solidFill>
                  <a:srgbClr val="007338"/>
                </a:solidFill>
                <a:latin typeface="#9Slide04 SVNSwashington" pitchFamily="2" charset="0"/>
              </a:rPr>
              <a:t>I/ Tác giả Nguyễn Bính</a:t>
            </a:r>
          </a:p>
        </p:txBody>
      </p:sp>
      <p:pic>
        <p:nvPicPr>
          <p:cNvPr id="6" name="Picture 5" descr="A person wearing a hat&#10;&#10;Description automatically generated with medium confidence">
            <a:extLst>
              <a:ext uri="{FF2B5EF4-FFF2-40B4-BE49-F238E27FC236}">
                <a16:creationId xmlns:a16="http://schemas.microsoft.com/office/drawing/2014/main" id="{AD13B747-6DA0-ABDC-E9AC-378FE68DCD82}"/>
              </a:ext>
            </a:extLst>
          </p:cNvPr>
          <p:cNvPicPr>
            <a:picLocks noChangeAspect="1"/>
          </p:cNvPicPr>
          <p:nvPr/>
        </p:nvPicPr>
        <p:blipFill>
          <a:blip r:embed="rId3">
            <a:alphaModFix amt="19000"/>
            <a:extLst>
              <a:ext uri="{BEBA8EAE-BF5A-486C-A8C5-ECC9F3942E4B}">
                <a14:imgProps xmlns:a14="http://schemas.microsoft.com/office/drawing/2010/main">
                  <a14:imgLayer r:embed="rId4">
                    <a14:imgEffect>
                      <a14:backgroundRemoval t="2778" b="99653" l="3600" r="99600">
                        <a14:foregroundMark x1="32800" y1="28819" x2="37600" y2="73958"/>
                        <a14:foregroundMark x1="24400" y1="92708" x2="73200" y2="86806"/>
                        <a14:foregroundMark x1="56000" y1="24653" x2="60000" y2="31250"/>
                        <a14:foregroundMark x1="60800" y1="19097" x2="62000" y2="25347"/>
                        <a14:foregroundMark x1="61200" y1="29167" x2="60000" y2="53472"/>
                        <a14:foregroundMark x1="60400" y1="51042" x2="62000" y2="55556"/>
                        <a14:foregroundMark x1="62000" y1="46875" x2="68800" y2="77778"/>
                        <a14:foregroundMark x1="78000" y1="89931" x2="83600" y2="97222"/>
                        <a14:foregroundMark x1="70400" y1="78819" x2="85200" y2="91667"/>
                        <a14:foregroundMark x1="82400" y1="80556" x2="90800" y2="85764"/>
                        <a14:foregroundMark x1="94800" y1="87500" x2="99600" y2="91319"/>
                        <a14:foregroundMark x1="96800" y1="92708" x2="96800" y2="92708"/>
                        <a14:foregroundMark x1="92800" y1="86111" x2="92800" y2="86111"/>
                        <a14:foregroundMark x1="52400" y1="96875" x2="52000" y2="98958"/>
                        <a14:foregroundMark x1="22000" y1="89931" x2="47600" y2="87500"/>
                        <a14:foregroundMark x1="20800" y1="90972" x2="30000" y2="87847"/>
                        <a14:foregroundMark x1="5200" y1="91319" x2="24000" y2="95833"/>
                        <a14:foregroundMark x1="3600" y1="95139" x2="12000" y2="97569"/>
                        <a14:foregroundMark x1="55600" y1="97917" x2="63600" y2="99653"/>
                        <a14:foregroundMark x1="73725" y1="13258" x2="74000" y2="14931"/>
                        <a14:foregroundMark x1="17140" y1="16213" x2="19200" y2="21875"/>
                        <a14:foregroundMark x1="17954" y1="16859" x2="14400" y2="31597"/>
                        <a14:foregroundMark x1="14400" y1="31597" x2="14800" y2="31944"/>
                        <a14:foregroundMark x1="52000" y1="88889" x2="64000" y2="93403"/>
                        <a14:foregroundMark x1="23200" y1="47569" x2="25600" y2="51736"/>
                        <a14:backgroundMark x1="22400" y1="347" x2="23310" y2="742"/>
                        <a14:backgroundMark x1="65883" y1="5517" x2="69850" y2="5889"/>
                        <a14:backgroundMark x1="30016" y1="2151" x2="30563" y2="2202"/>
                        <a14:backgroundMark x1="32000" y1="1042" x2="36400" y2="1736"/>
                        <a14:backgroundMark x1="37600" y1="1736" x2="44800" y2="2778"/>
                        <a14:backgroundMark x1="46800" y1="347" x2="60400" y2="1042"/>
                        <a14:backgroundMark x1="58400" y1="2083" x2="68800" y2="5208"/>
                        <a14:backgroundMark x1="70800" y1="5556" x2="74800" y2="7639"/>
                        <a14:backgroundMark x1="67600" y1="6944" x2="77200" y2="9375"/>
                        <a14:backgroundMark x1="34000" y1="5903" x2="36800" y2="5208"/>
                        <a14:backgroundMark x1="35600" y1="3472" x2="32000" y2="4167"/>
                        <a14:backgroundMark x1="32000" y1="5208" x2="16400" y2="15625"/>
                      </a14:backgroundRemoval>
                    </a14:imgEffect>
                  </a14:imgLayer>
                </a14:imgProps>
              </a:ext>
              <a:ext uri="{28A0092B-C50C-407E-A947-70E740481C1C}">
                <a14:useLocalDpi xmlns:a14="http://schemas.microsoft.com/office/drawing/2010/main" val="0"/>
              </a:ext>
            </a:extLst>
          </a:blip>
          <a:stretch>
            <a:fillRect/>
          </a:stretch>
        </p:blipFill>
        <p:spPr>
          <a:xfrm>
            <a:off x="0" y="1874225"/>
            <a:ext cx="4326194" cy="4983775"/>
          </a:xfrm>
          <a:prstGeom prst="rect">
            <a:avLst/>
          </a:prstGeom>
          <a:ln>
            <a:noFill/>
          </a:ln>
          <a:effectLst>
            <a:glow rad="63500">
              <a:schemeClr val="accent4">
                <a:lumMod val="20000"/>
                <a:lumOff val="80000"/>
                <a:alpha val="9000"/>
              </a:schemeClr>
            </a:glow>
            <a:outerShdw blurRad="50800" dist="38100" dir="2700000" algn="tl" rotWithShape="0">
              <a:prstClr val="black">
                <a:alpha val="40000"/>
              </a:prstClr>
            </a:outerShdw>
          </a:effectLst>
        </p:spPr>
      </p:pic>
      <p:pic>
        <p:nvPicPr>
          <p:cNvPr id="8" name="Picture 7" descr="A person wearing a hat&#10;&#10;Description automatically generated with medium confidence">
            <a:extLst>
              <a:ext uri="{FF2B5EF4-FFF2-40B4-BE49-F238E27FC236}">
                <a16:creationId xmlns:a16="http://schemas.microsoft.com/office/drawing/2014/main" id="{8BF05B8B-D7A5-C085-9DA4-ACA79C540F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9653" l="3600" r="99600">
                        <a14:foregroundMark x1="32800" y1="28819" x2="37600" y2="73958"/>
                        <a14:foregroundMark x1="24400" y1="92708" x2="73200" y2="86806"/>
                        <a14:foregroundMark x1="56000" y1="24653" x2="60000" y2="31250"/>
                        <a14:foregroundMark x1="60800" y1="19097" x2="62000" y2="25347"/>
                        <a14:foregroundMark x1="61200" y1="29167" x2="60000" y2="53472"/>
                        <a14:foregroundMark x1="60400" y1="51042" x2="62000" y2="55556"/>
                        <a14:foregroundMark x1="62000" y1="46875" x2="68800" y2="77778"/>
                        <a14:foregroundMark x1="78000" y1="89931" x2="83600" y2="97222"/>
                        <a14:foregroundMark x1="70400" y1="78819" x2="85200" y2="91667"/>
                        <a14:foregroundMark x1="82400" y1="80556" x2="90800" y2="85764"/>
                        <a14:foregroundMark x1="94800" y1="87500" x2="99600" y2="91319"/>
                        <a14:foregroundMark x1="96800" y1="92708" x2="96800" y2="92708"/>
                        <a14:foregroundMark x1="92800" y1="86111" x2="92800" y2="86111"/>
                        <a14:foregroundMark x1="52400" y1="96875" x2="52000" y2="98958"/>
                        <a14:foregroundMark x1="22000" y1="89931" x2="47600" y2="87500"/>
                        <a14:foregroundMark x1="20800" y1="90972" x2="30000" y2="87847"/>
                        <a14:foregroundMark x1="5200" y1="91319" x2="24000" y2="95833"/>
                        <a14:foregroundMark x1="3600" y1="95139" x2="12000" y2="97569"/>
                        <a14:foregroundMark x1="55600" y1="97917" x2="63600" y2="99653"/>
                        <a14:foregroundMark x1="73725" y1="13258" x2="74000" y2="14931"/>
                        <a14:foregroundMark x1="17140" y1="16213" x2="19200" y2="21875"/>
                        <a14:foregroundMark x1="17954" y1="16859" x2="14400" y2="31597"/>
                        <a14:foregroundMark x1="14400" y1="31597" x2="14800" y2="31944"/>
                        <a14:foregroundMark x1="52000" y1="88889" x2="64000" y2="93403"/>
                        <a14:foregroundMark x1="23200" y1="47569" x2="25600" y2="51736"/>
                        <a14:backgroundMark x1="22400" y1="347" x2="23310" y2="742"/>
                        <a14:backgroundMark x1="65883" y1="5517" x2="69850" y2="5889"/>
                        <a14:backgroundMark x1="30016" y1="2151" x2="30563" y2="2202"/>
                        <a14:backgroundMark x1="32000" y1="1042" x2="36400" y2="1736"/>
                        <a14:backgroundMark x1="37600" y1="1736" x2="44800" y2="2778"/>
                        <a14:backgroundMark x1="46800" y1="347" x2="60400" y2="1042"/>
                        <a14:backgroundMark x1="58400" y1="2083" x2="68800" y2="5208"/>
                        <a14:backgroundMark x1="70800" y1="5556" x2="74800" y2="7639"/>
                        <a14:backgroundMark x1="67600" y1="6944" x2="77200" y2="9375"/>
                        <a14:backgroundMark x1="34000" y1="5903" x2="36800" y2="5208"/>
                        <a14:backgroundMark x1="35600" y1="3472" x2="32000" y2="4167"/>
                        <a14:backgroundMark x1="32000" y1="5208" x2="16400" y2="15625"/>
                      </a14:backgroundRemoval>
                    </a14:imgEffect>
                  </a14:imgLayer>
                </a14:imgProps>
              </a:ext>
              <a:ext uri="{28A0092B-C50C-407E-A947-70E740481C1C}">
                <a14:useLocalDpi xmlns:a14="http://schemas.microsoft.com/office/drawing/2010/main" val="0"/>
              </a:ext>
            </a:extLst>
          </a:blip>
          <a:stretch>
            <a:fillRect/>
          </a:stretch>
        </p:blipFill>
        <p:spPr>
          <a:xfrm>
            <a:off x="0" y="2106155"/>
            <a:ext cx="4124866" cy="4751845"/>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3BF56614-EA2D-CD87-63A5-98267191BFC5}"/>
              </a:ext>
            </a:extLst>
          </p:cNvPr>
          <p:cNvSpPr txBox="1"/>
          <p:nvPr/>
        </p:nvSpPr>
        <p:spPr>
          <a:xfrm>
            <a:off x="3719285" y="1844684"/>
            <a:ext cx="6194322" cy="4006097"/>
          </a:xfrm>
          <a:prstGeom prst="rect">
            <a:avLst/>
          </a:prstGeom>
          <a:noFill/>
        </p:spPr>
        <p:txBody>
          <a:bodyPr wrap="square">
            <a:spAutoFit/>
          </a:bodyPr>
          <a:lstStyle/>
          <a:p>
            <a:pPr marL="285750" marR="0" indent="-285750" algn="just">
              <a:lnSpc>
                <a:spcPct val="150000"/>
              </a:lnSpc>
              <a:spcBef>
                <a:spcPts val="0"/>
              </a:spcBef>
              <a:spcAft>
                <a:spcPts val="800"/>
              </a:spcAft>
              <a:buFont typeface="Wingdings" panose="05000000000000000000" pitchFamily="2" charset="2"/>
              <a:buChar char="v"/>
            </a:pPr>
            <a:r>
              <a:rPr lang="en-US" sz="2800">
                <a:effectLst/>
                <a:latin typeface="Calibri" panose="020F0502020204030204" pitchFamily="34" charset="0"/>
                <a:ea typeface="Calibri" panose="020F0502020204030204" pitchFamily="34" charset="0"/>
                <a:cs typeface="Calibri" panose="020F0502020204030204" pitchFamily="34" charset="0"/>
              </a:rPr>
              <a:t>Nguyễn Bính sinh ngày 13-2-1918, tên thật là Nguyễn Trọng Bính tại xóm Trạm, thôn Thiện Vịnh, xã Đồng Đội (nay là xã Cộng Hòa), huyện Vụ Bản, tỉnh Nam Định.</a:t>
            </a:r>
          </a:p>
          <a:p>
            <a:pPr marL="285750" marR="0" indent="-285750" algn="just">
              <a:lnSpc>
                <a:spcPct val="150000"/>
              </a:lnSpc>
              <a:spcBef>
                <a:spcPts val="0"/>
              </a:spcBef>
              <a:spcAft>
                <a:spcPts val="800"/>
              </a:spcAft>
              <a:buFont typeface="Wingdings" panose="05000000000000000000" pitchFamily="2" charset="2"/>
              <a:buChar char="v"/>
            </a:pPr>
            <a:r>
              <a:rPr lang="vi-VN" sz="2800">
                <a:effectLst/>
                <a:latin typeface="Calibri" panose="020F0502020204030204" pitchFamily="34" charset="0"/>
                <a:ea typeface="Calibri" panose="020F0502020204030204" pitchFamily="34" charset="0"/>
                <a:cs typeface="Calibri" panose="020F0502020204030204" pitchFamily="34" charset="0"/>
              </a:rPr>
              <a:t> Ông mồ côi mẹ khi mới được 3 tháng.</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E5C45D-D55A-50E8-21BF-7BE32C07489D}"/>
              </a:ext>
            </a:extLst>
          </p:cNvPr>
          <p:cNvSpPr txBox="1"/>
          <p:nvPr/>
        </p:nvSpPr>
        <p:spPr>
          <a:xfrm>
            <a:off x="643095" y="67185"/>
            <a:ext cx="5628849" cy="1368260"/>
          </a:xfrm>
          <a:prstGeom prst="rect">
            <a:avLst/>
          </a:prstGeom>
          <a:noFill/>
        </p:spPr>
        <p:txBody>
          <a:bodyPr wrap="none" rtlCol="0">
            <a:spAutoFit/>
          </a:bodyPr>
          <a:lstStyle/>
          <a:p>
            <a:pPr algn="ctr">
              <a:lnSpc>
                <a:spcPct val="200000"/>
              </a:lnSpc>
            </a:pPr>
            <a:r>
              <a:rPr lang="en-US" sz="4800">
                <a:solidFill>
                  <a:srgbClr val="007338"/>
                </a:solidFill>
                <a:latin typeface="#9Slide04 SVNSwashington" pitchFamily="2" charset="0"/>
              </a:rPr>
              <a:t>I/ Tác giả Nguyễn Bính</a:t>
            </a:r>
          </a:p>
        </p:txBody>
      </p:sp>
      <p:pic>
        <p:nvPicPr>
          <p:cNvPr id="6" name="Picture 5" descr="A person wearing a hat&#10;&#10;Description automatically generated with medium confidence">
            <a:extLst>
              <a:ext uri="{FF2B5EF4-FFF2-40B4-BE49-F238E27FC236}">
                <a16:creationId xmlns:a16="http://schemas.microsoft.com/office/drawing/2014/main" id="{AD13B747-6DA0-ABDC-E9AC-378FE68DCD82}"/>
              </a:ext>
            </a:extLst>
          </p:cNvPr>
          <p:cNvPicPr>
            <a:picLocks noChangeAspect="1"/>
          </p:cNvPicPr>
          <p:nvPr/>
        </p:nvPicPr>
        <p:blipFill>
          <a:blip r:embed="rId2">
            <a:alphaModFix amt="19000"/>
            <a:extLst>
              <a:ext uri="{BEBA8EAE-BF5A-486C-A8C5-ECC9F3942E4B}">
                <a14:imgProps xmlns:a14="http://schemas.microsoft.com/office/drawing/2010/main">
                  <a14:imgLayer r:embed="rId3">
                    <a14:imgEffect>
                      <a14:backgroundRemoval t="2778" b="99653" l="3600" r="99600">
                        <a14:foregroundMark x1="32800" y1="28819" x2="37600" y2="73958"/>
                        <a14:foregroundMark x1="24400" y1="92708" x2="73200" y2="86806"/>
                        <a14:foregroundMark x1="56000" y1="24653" x2="60000" y2="31250"/>
                        <a14:foregroundMark x1="60800" y1="19097" x2="62000" y2="25347"/>
                        <a14:foregroundMark x1="61200" y1="29167" x2="60000" y2="53472"/>
                        <a14:foregroundMark x1="60400" y1="51042" x2="62000" y2="55556"/>
                        <a14:foregroundMark x1="62000" y1="46875" x2="68800" y2="77778"/>
                        <a14:foregroundMark x1="78000" y1="89931" x2="83600" y2="97222"/>
                        <a14:foregroundMark x1="70400" y1="78819" x2="85200" y2="91667"/>
                        <a14:foregroundMark x1="82400" y1="80556" x2="90800" y2="85764"/>
                        <a14:foregroundMark x1="94800" y1="87500" x2="99600" y2="91319"/>
                        <a14:foregroundMark x1="96800" y1="92708" x2="96800" y2="92708"/>
                        <a14:foregroundMark x1="92800" y1="86111" x2="92800" y2="86111"/>
                        <a14:foregroundMark x1="52400" y1="96875" x2="52000" y2="98958"/>
                        <a14:foregroundMark x1="22000" y1="89931" x2="47600" y2="87500"/>
                        <a14:foregroundMark x1="20800" y1="90972" x2="30000" y2="87847"/>
                        <a14:foregroundMark x1="5200" y1="91319" x2="24000" y2="95833"/>
                        <a14:foregroundMark x1="3600" y1="95139" x2="12000" y2="97569"/>
                        <a14:foregroundMark x1="55600" y1="97917" x2="63600" y2="99653"/>
                        <a14:foregroundMark x1="73725" y1="13258" x2="74000" y2="14931"/>
                        <a14:foregroundMark x1="17140" y1="16213" x2="19200" y2="21875"/>
                        <a14:foregroundMark x1="17954" y1="16859" x2="14400" y2="31597"/>
                        <a14:foregroundMark x1="14400" y1="31597" x2="14800" y2="31944"/>
                        <a14:foregroundMark x1="52000" y1="88889" x2="64000" y2="93403"/>
                        <a14:foregroundMark x1="23200" y1="47569" x2="25600" y2="51736"/>
                        <a14:backgroundMark x1="22400" y1="347" x2="23310" y2="742"/>
                        <a14:backgroundMark x1="65883" y1="5517" x2="69850" y2="5889"/>
                        <a14:backgroundMark x1="30016" y1="2151" x2="30563" y2="2202"/>
                        <a14:backgroundMark x1="32000" y1="1042" x2="36400" y2="1736"/>
                        <a14:backgroundMark x1="37600" y1="1736" x2="44800" y2="2778"/>
                        <a14:backgroundMark x1="46800" y1="347" x2="60400" y2="1042"/>
                        <a14:backgroundMark x1="58400" y1="2083" x2="68800" y2="5208"/>
                        <a14:backgroundMark x1="70800" y1="5556" x2="74800" y2="7639"/>
                        <a14:backgroundMark x1="67600" y1="6944" x2="77200" y2="9375"/>
                        <a14:backgroundMark x1="34000" y1="5903" x2="36800" y2="5208"/>
                        <a14:backgroundMark x1="35600" y1="3472" x2="32000" y2="4167"/>
                        <a14:backgroundMark x1="32000" y1="5208" x2="16400" y2="15625"/>
                      </a14:backgroundRemoval>
                    </a14:imgEffect>
                  </a14:imgLayer>
                </a14:imgProps>
              </a:ext>
              <a:ext uri="{28A0092B-C50C-407E-A947-70E740481C1C}">
                <a14:useLocalDpi xmlns:a14="http://schemas.microsoft.com/office/drawing/2010/main" val="0"/>
              </a:ext>
            </a:extLst>
          </a:blip>
          <a:stretch>
            <a:fillRect/>
          </a:stretch>
        </p:blipFill>
        <p:spPr>
          <a:xfrm>
            <a:off x="8067134" y="1874225"/>
            <a:ext cx="4326194" cy="4983775"/>
          </a:xfrm>
          <a:prstGeom prst="rect">
            <a:avLst/>
          </a:prstGeom>
          <a:ln>
            <a:noFill/>
          </a:ln>
          <a:effectLst>
            <a:glow rad="63500">
              <a:schemeClr val="accent4">
                <a:lumMod val="20000"/>
                <a:lumOff val="80000"/>
                <a:alpha val="9000"/>
              </a:schemeClr>
            </a:glow>
            <a:outerShdw blurRad="50800" dist="38100" dir="2700000" algn="tl" rotWithShape="0">
              <a:prstClr val="black">
                <a:alpha val="40000"/>
              </a:prstClr>
            </a:outerShdw>
          </a:effectLst>
        </p:spPr>
      </p:pic>
      <p:pic>
        <p:nvPicPr>
          <p:cNvPr id="8" name="Picture 7" descr="A person wearing a hat&#10;&#10;Description automatically generated with medium confidence">
            <a:extLst>
              <a:ext uri="{FF2B5EF4-FFF2-40B4-BE49-F238E27FC236}">
                <a16:creationId xmlns:a16="http://schemas.microsoft.com/office/drawing/2014/main" id="{8BF05B8B-D7A5-C085-9DA4-ACA79C540F3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78" b="99653" l="3600" r="99600">
                        <a14:foregroundMark x1="32800" y1="28819" x2="37600" y2="73958"/>
                        <a14:foregroundMark x1="24400" y1="92708" x2="73200" y2="86806"/>
                        <a14:foregroundMark x1="56000" y1="24653" x2="60000" y2="31250"/>
                        <a14:foregroundMark x1="60800" y1="19097" x2="62000" y2="25347"/>
                        <a14:foregroundMark x1="61200" y1="29167" x2="60000" y2="53472"/>
                        <a14:foregroundMark x1="60400" y1="51042" x2="62000" y2="55556"/>
                        <a14:foregroundMark x1="62000" y1="46875" x2="68800" y2="77778"/>
                        <a14:foregroundMark x1="78000" y1="89931" x2="83600" y2="97222"/>
                        <a14:foregroundMark x1="70400" y1="78819" x2="85200" y2="91667"/>
                        <a14:foregroundMark x1="82400" y1="80556" x2="90800" y2="85764"/>
                        <a14:foregroundMark x1="94800" y1="87500" x2="99600" y2="91319"/>
                        <a14:foregroundMark x1="96800" y1="92708" x2="96800" y2="92708"/>
                        <a14:foregroundMark x1="92800" y1="86111" x2="92800" y2="86111"/>
                        <a14:foregroundMark x1="52400" y1="96875" x2="52000" y2="98958"/>
                        <a14:foregroundMark x1="22000" y1="89931" x2="47600" y2="87500"/>
                        <a14:foregroundMark x1="20800" y1="90972" x2="30000" y2="87847"/>
                        <a14:foregroundMark x1="5200" y1="91319" x2="24000" y2="95833"/>
                        <a14:foregroundMark x1="3600" y1="95139" x2="12000" y2="97569"/>
                        <a14:foregroundMark x1="55600" y1="97917" x2="63600" y2="99653"/>
                        <a14:foregroundMark x1="73725" y1="13258" x2="74000" y2="14931"/>
                        <a14:foregroundMark x1="17140" y1="16213" x2="19200" y2="21875"/>
                        <a14:foregroundMark x1="17954" y1="16859" x2="14400" y2="31597"/>
                        <a14:foregroundMark x1="14400" y1="31597" x2="14800" y2="31944"/>
                        <a14:foregroundMark x1="52000" y1="88889" x2="64000" y2="93403"/>
                        <a14:foregroundMark x1="23200" y1="47569" x2="25600" y2="51736"/>
                        <a14:backgroundMark x1="22400" y1="347" x2="23310" y2="742"/>
                        <a14:backgroundMark x1="65883" y1="5517" x2="69850" y2="5889"/>
                        <a14:backgroundMark x1="30016" y1="2151" x2="30563" y2="2202"/>
                        <a14:backgroundMark x1="32000" y1="1042" x2="36400" y2="1736"/>
                        <a14:backgroundMark x1="37600" y1="1736" x2="44800" y2="2778"/>
                        <a14:backgroundMark x1="46800" y1="347" x2="60400" y2="1042"/>
                        <a14:backgroundMark x1="58400" y1="2083" x2="68800" y2="5208"/>
                        <a14:backgroundMark x1="70800" y1="5556" x2="74800" y2="7639"/>
                        <a14:backgroundMark x1="67600" y1="6944" x2="77200" y2="9375"/>
                        <a14:backgroundMark x1="34000" y1="5903" x2="36800" y2="5208"/>
                        <a14:backgroundMark x1="35600" y1="3472" x2="32000" y2="4167"/>
                        <a14:backgroundMark x1="32000" y1="5208" x2="16400" y2="15625"/>
                      </a14:backgroundRemoval>
                    </a14:imgEffect>
                  </a14:imgLayer>
                </a14:imgProps>
              </a:ext>
              <a:ext uri="{28A0092B-C50C-407E-A947-70E740481C1C}">
                <a14:useLocalDpi xmlns:a14="http://schemas.microsoft.com/office/drawing/2010/main" val="0"/>
              </a:ext>
            </a:extLst>
          </a:blip>
          <a:stretch>
            <a:fillRect/>
          </a:stretch>
        </p:blipFill>
        <p:spPr>
          <a:xfrm>
            <a:off x="8067134" y="2106155"/>
            <a:ext cx="4124866" cy="4751845"/>
          </a:xfrm>
          <a:prstGeom prst="rect">
            <a:avLst/>
          </a:prstGeom>
          <a:ln>
            <a:noFill/>
          </a:ln>
          <a:effectLst>
            <a:outerShdw blurRad="190500" algn="tl" rotWithShape="0">
              <a:srgbClr val="000000">
                <a:alpha val="70000"/>
              </a:srgbClr>
            </a:outerShdw>
          </a:effectLst>
        </p:spPr>
      </p:pic>
      <p:grpSp>
        <p:nvGrpSpPr>
          <p:cNvPr id="3" name="组合 1">
            <a:extLst>
              <a:ext uri="{FF2B5EF4-FFF2-40B4-BE49-F238E27FC236}">
                <a16:creationId xmlns:a16="http://schemas.microsoft.com/office/drawing/2014/main" id="{FDCBD731-E351-FE02-F1BB-DE681F6BFC20}"/>
              </a:ext>
            </a:extLst>
          </p:cNvPr>
          <p:cNvGrpSpPr/>
          <p:nvPr/>
        </p:nvGrpSpPr>
        <p:grpSpPr>
          <a:xfrm>
            <a:off x="860444" y="1756768"/>
            <a:ext cx="2095645" cy="1895329"/>
            <a:chOff x="1627360" y="2041904"/>
            <a:chExt cx="2095645" cy="1895329"/>
          </a:xfrm>
        </p:grpSpPr>
        <p:pic>
          <p:nvPicPr>
            <p:cNvPr id="5" name="图片 14" descr="图片1">
              <a:extLst>
                <a:ext uri="{FF2B5EF4-FFF2-40B4-BE49-F238E27FC236}">
                  <a16:creationId xmlns:a16="http://schemas.microsoft.com/office/drawing/2014/main" id="{E64908F3-D615-DEDF-FD44-C42B759E4C75}"/>
                </a:ext>
              </a:extLst>
            </p:cNvPr>
            <p:cNvPicPr>
              <a:picLocks noChangeAspect="1"/>
            </p:cNvPicPr>
            <p:nvPr/>
          </p:nvPicPr>
          <p:blipFill>
            <a:blip r:embed="rId4"/>
            <a:srcRect l="13388" t="3038" r="15100" b="3909"/>
            <a:stretch>
              <a:fillRect/>
            </a:stretch>
          </p:blipFill>
          <p:spPr>
            <a:xfrm flipH="1">
              <a:off x="2993390" y="2771775"/>
              <a:ext cx="729615" cy="944245"/>
            </a:xfrm>
            <a:prstGeom prst="rect">
              <a:avLst/>
            </a:prstGeom>
          </p:spPr>
        </p:pic>
        <p:sp>
          <p:nvSpPr>
            <p:cNvPr id="9" name="Freeform: Shape 3">
              <a:extLst>
                <a:ext uri="{FF2B5EF4-FFF2-40B4-BE49-F238E27FC236}">
                  <a16:creationId xmlns:a16="http://schemas.microsoft.com/office/drawing/2014/main" id="{74B4DD76-097D-4059-827E-203A1F01E82E}"/>
                </a:ext>
              </a:extLst>
            </p:cNvPr>
            <p:cNvSpPr/>
            <p:nvPr/>
          </p:nvSpPr>
          <p:spPr>
            <a:xfrm>
              <a:off x="1627360" y="2041904"/>
              <a:ext cx="1895329" cy="1895329"/>
            </a:xfrm>
            <a:custGeom>
              <a:avLst/>
              <a:gdLst>
                <a:gd name="connsiteX0" fmla="*/ 1895329 w 3790658"/>
                <a:gd name="connsiteY0" fmla="*/ 0 h 3790658"/>
                <a:gd name="connsiteX1" fmla="*/ 3790658 w 3790658"/>
                <a:gd name="connsiteY1" fmla="*/ 1895329 h 3790658"/>
                <a:gd name="connsiteX2" fmla="*/ 3786865 w 3790658"/>
                <a:gd name="connsiteY2" fmla="*/ 1970445 h 3790658"/>
                <a:gd name="connsiteX3" fmla="*/ 3782488 w 3790658"/>
                <a:gd name="connsiteY3" fmla="*/ 1883759 h 3790658"/>
                <a:gd name="connsiteX4" fmla="*/ 2207974 w 3790658"/>
                <a:gd name="connsiteY4" fmla="*/ 462894 h 3790658"/>
                <a:gd name="connsiteX5" fmla="*/ 625289 w 3790658"/>
                <a:gd name="connsiteY5" fmla="*/ 2045579 h 3790658"/>
                <a:gd name="connsiteX6" fmla="*/ 2207974 w 3790658"/>
                <a:gd name="connsiteY6" fmla="*/ 3628264 h 3790658"/>
                <a:gd name="connsiteX7" fmla="*/ 3092869 w 3790658"/>
                <a:gd name="connsiteY7" fmla="*/ 3357967 h 3790658"/>
                <a:gd name="connsiteX8" fmla="*/ 3137700 w 3790658"/>
                <a:gd name="connsiteY8" fmla="*/ 3324442 h 3790658"/>
                <a:gd name="connsiteX9" fmla="*/ 3100934 w 3790658"/>
                <a:gd name="connsiteY9" fmla="*/ 3357857 h 3790658"/>
                <a:gd name="connsiteX10" fmla="*/ 1895329 w 3790658"/>
                <a:gd name="connsiteY10" fmla="*/ 3790658 h 3790658"/>
                <a:gd name="connsiteX11" fmla="*/ 0 w 3790658"/>
                <a:gd name="connsiteY11" fmla="*/ 1895329 h 3790658"/>
                <a:gd name="connsiteX12" fmla="*/ 1895329 w 3790658"/>
                <a:gd name="connsiteY12" fmla="*/ 0 h 379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0658" h="3790658">
                  <a:moveTo>
                    <a:pt x="1895329" y="0"/>
                  </a:moveTo>
                  <a:cubicBezTo>
                    <a:pt x="2942090" y="0"/>
                    <a:pt x="3790658" y="848568"/>
                    <a:pt x="3790658" y="1895329"/>
                  </a:cubicBezTo>
                  <a:lnTo>
                    <a:pt x="3786865" y="1970445"/>
                  </a:lnTo>
                  <a:lnTo>
                    <a:pt x="3782488" y="1883759"/>
                  </a:lnTo>
                  <a:cubicBezTo>
                    <a:pt x="3701439" y="1085680"/>
                    <a:pt x="3027436" y="462894"/>
                    <a:pt x="2207974" y="462894"/>
                  </a:cubicBezTo>
                  <a:cubicBezTo>
                    <a:pt x="1333881" y="462894"/>
                    <a:pt x="625289" y="1171486"/>
                    <a:pt x="625289" y="2045579"/>
                  </a:cubicBezTo>
                  <a:cubicBezTo>
                    <a:pt x="625289" y="2919672"/>
                    <a:pt x="1333881" y="3628264"/>
                    <a:pt x="2207974" y="3628264"/>
                  </a:cubicBezTo>
                  <a:cubicBezTo>
                    <a:pt x="2535759" y="3628264"/>
                    <a:pt x="2840270" y="3528618"/>
                    <a:pt x="3092869" y="3357967"/>
                  </a:cubicBezTo>
                  <a:lnTo>
                    <a:pt x="3137700" y="3324442"/>
                  </a:lnTo>
                  <a:lnTo>
                    <a:pt x="3100934" y="3357857"/>
                  </a:lnTo>
                  <a:cubicBezTo>
                    <a:pt x="2773310" y="3628237"/>
                    <a:pt x="2353287" y="3790658"/>
                    <a:pt x="1895329" y="3790658"/>
                  </a:cubicBezTo>
                  <a:cubicBezTo>
                    <a:pt x="848568" y="3790658"/>
                    <a:pt x="0" y="2942090"/>
                    <a:pt x="0" y="1895329"/>
                  </a:cubicBezTo>
                  <a:cubicBezTo>
                    <a:pt x="0" y="848568"/>
                    <a:pt x="848568" y="0"/>
                    <a:pt x="1895329" y="0"/>
                  </a:cubicBezTo>
                  <a:close/>
                </a:path>
              </a:pathLst>
            </a:cu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solidFill>
                  <a:srgbClr val="1D7F50"/>
                </a:solidFill>
                <a:latin typeface="义启紫水晶体" panose="02000500000000000000" charset="-128"/>
                <a:ea typeface="义启紫水晶体" panose="02000500000000000000" charset="-128"/>
              </a:endParaRPr>
            </a:p>
          </p:txBody>
        </p:sp>
        <p:sp>
          <p:nvSpPr>
            <p:cNvPr id="10" name="Rectangle 26">
              <a:extLst>
                <a:ext uri="{FF2B5EF4-FFF2-40B4-BE49-F238E27FC236}">
                  <a16:creationId xmlns:a16="http://schemas.microsoft.com/office/drawing/2014/main" id="{7A8529FC-5714-E21C-A27B-1775605C347F}"/>
                </a:ext>
              </a:extLst>
            </p:cNvPr>
            <p:cNvSpPr/>
            <p:nvPr/>
          </p:nvSpPr>
          <p:spPr>
            <a:xfrm>
              <a:off x="1834591" y="2636918"/>
              <a:ext cx="1336040" cy="1077218"/>
            </a:xfrm>
            <a:prstGeom prst="rect">
              <a:avLst/>
            </a:prstGeom>
          </p:spPr>
          <p:txBody>
            <a:bodyPr wrap="square">
              <a:spAutoFit/>
            </a:bodyPr>
            <a:lstStyle/>
            <a:p>
              <a:pPr algn="ctr"/>
              <a:r>
                <a:rPr lang="en-US" sz="3200" b="1">
                  <a:solidFill>
                    <a:srgbClr val="1D7F50"/>
                  </a:solidFill>
                  <a:latin typeface="Calibri" panose="020F0502020204030204" pitchFamily="34" charset="0"/>
                  <a:ea typeface="Calibri" panose="020F0502020204030204" pitchFamily="34" charset="0"/>
                  <a:cs typeface="Calibri" panose="020F0502020204030204" pitchFamily="34" charset="0"/>
                </a:rPr>
                <a:t>1932</a:t>
              </a:r>
            </a:p>
            <a:p>
              <a:pPr algn="ctr"/>
              <a:r>
                <a:rPr lang="en-US" sz="3200" b="1">
                  <a:solidFill>
                    <a:srgbClr val="1D7F50"/>
                  </a:solidFill>
                  <a:latin typeface="Calibri" panose="020F0502020204030204" pitchFamily="34" charset="0"/>
                  <a:ea typeface="Calibri" panose="020F0502020204030204" pitchFamily="34" charset="0"/>
                  <a:cs typeface="Calibri" panose="020F0502020204030204" pitchFamily="34" charset="0"/>
                </a:rPr>
                <a:t>1933</a:t>
              </a:r>
              <a:endParaRPr lang="en-US" sz="3200" b="1" dirty="0">
                <a:solidFill>
                  <a:srgbClr val="1D7F5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D40A847C-9812-A3E8-6792-0FFCF307E960}"/>
              </a:ext>
            </a:extLst>
          </p:cNvPr>
          <p:cNvSpPr txBox="1"/>
          <p:nvPr/>
        </p:nvSpPr>
        <p:spPr>
          <a:xfrm>
            <a:off x="488188" y="3704392"/>
            <a:ext cx="2639840" cy="1323439"/>
          </a:xfrm>
          <a:prstGeom prst="rect">
            <a:avLst/>
          </a:prstGeom>
          <a:noFill/>
        </p:spPr>
        <p:txBody>
          <a:bodyPr wrap="square">
            <a:spAutoFit/>
          </a:bodyPr>
          <a:lstStyle/>
          <a:p>
            <a:pPr algn="just"/>
            <a:r>
              <a:rPr lang="en-US" sz="2000">
                <a:solidFill>
                  <a:srgbClr val="007338"/>
                </a:solidFill>
                <a:effectLst/>
                <a:latin typeface="Calibri" panose="020F0502020204030204" pitchFamily="34" charset="0"/>
                <a:ea typeface="Calibri" panose="020F0502020204030204" pitchFamily="34" charset="0"/>
                <a:cs typeface="Calibri" panose="020F0502020204030204" pitchFamily="34" charset="0"/>
              </a:rPr>
              <a:t>Nguyễn Bính có theo người bạn học ở thôn Vân lên Đồng Hỷ, Thái Nguyên dạy học.</a:t>
            </a:r>
            <a:endParaRPr lang="en-US" sz="3200">
              <a:solidFill>
                <a:srgbClr val="007338"/>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6" name="组合 1">
            <a:extLst>
              <a:ext uri="{FF2B5EF4-FFF2-40B4-BE49-F238E27FC236}">
                <a16:creationId xmlns:a16="http://schemas.microsoft.com/office/drawing/2014/main" id="{BDF6F481-3020-BAF4-9C29-1FA29952738A}"/>
              </a:ext>
            </a:extLst>
          </p:cNvPr>
          <p:cNvGrpSpPr/>
          <p:nvPr/>
        </p:nvGrpSpPr>
        <p:grpSpPr>
          <a:xfrm>
            <a:off x="3688063" y="2958761"/>
            <a:ext cx="2095645" cy="1895329"/>
            <a:chOff x="1627360" y="2041904"/>
            <a:chExt cx="2095645" cy="1895329"/>
          </a:xfrm>
        </p:grpSpPr>
        <p:pic>
          <p:nvPicPr>
            <p:cNvPr id="17" name="图片 14" descr="图片1">
              <a:extLst>
                <a:ext uri="{FF2B5EF4-FFF2-40B4-BE49-F238E27FC236}">
                  <a16:creationId xmlns:a16="http://schemas.microsoft.com/office/drawing/2014/main" id="{1308418F-427F-5088-938C-A5034429AD16}"/>
                </a:ext>
              </a:extLst>
            </p:cNvPr>
            <p:cNvPicPr>
              <a:picLocks noChangeAspect="1"/>
            </p:cNvPicPr>
            <p:nvPr/>
          </p:nvPicPr>
          <p:blipFill>
            <a:blip r:embed="rId4"/>
            <a:srcRect l="13388" t="3038" r="15100" b="3909"/>
            <a:stretch>
              <a:fillRect/>
            </a:stretch>
          </p:blipFill>
          <p:spPr>
            <a:xfrm flipH="1">
              <a:off x="2993390" y="2771775"/>
              <a:ext cx="729615" cy="944245"/>
            </a:xfrm>
            <a:prstGeom prst="rect">
              <a:avLst/>
            </a:prstGeom>
          </p:spPr>
        </p:pic>
        <p:sp>
          <p:nvSpPr>
            <p:cNvPr id="18" name="Freeform: Shape 3">
              <a:extLst>
                <a:ext uri="{FF2B5EF4-FFF2-40B4-BE49-F238E27FC236}">
                  <a16:creationId xmlns:a16="http://schemas.microsoft.com/office/drawing/2014/main" id="{A2E1E5EB-0F98-B7D1-910A-49262F243078}"/>
                </a:ext>
              </a:extLst>
            </p:cNvPr>
            <p:cNvSpPr/>
            <p:nvPr/>
          </p:nvSpPr>
          <p:spPr>
            <a:xfrm>
              <a:off x="1627360" y="2041904"/>
              <a:ext cx="1895329" cy="1895329"/>
            </a:xfrm>
            <a:custGeom>
              <a:avLst/>
              <a:gdLst>
                <a:gd name="connsiteX0" fmla="*/ 1895329 w 3790658"/>
                <a:gd name="connsiteY0" fmla="*/ 0 h 3790658"/>
                <a:gd name="connsiteX1" fmla="*/ 3790658 w 3790658"/>
                <a:gd name="connsiteY1" fmla="*/ 1895329 h 3790658"/>
                <a:gd name="connsiteX2" fmla="*/ 3786865 w 3790658"/>
                <a:gd name="connsiteY2" fmla="*/ 1970445 h 3790658"/>
                <a:gd name="connsiteX3" fmla="*/ 3782488 w 3790658"/>
                <a:gd name="connsiteY3" fmla="*/ 1883759 h 3790658"/>
                <a:gd name="connsiteX4" fmla="*/ 2207974 w 3790658"/>
                <a:gd name="connsiteY4" fmla="*/ 462894 h 3790658"/>
                <a:gd name="connsiteX5" fmla="*/ 625289 w 3790658"/>
                <a:gd name="connsiteY5" fmla="*/ 2045579 h 3790658"/>
                <a:gd name="connsiteX6" fmla="*/ 2207974 w 3790658"/>
                <a:gd name="connsiteY6" fmla="*/ 3628264 h 3790658"/>
                <a:gd name="connsiteX7" fmla="*/ 3092869 w 3790658"/>
                <a:gd name="connsiteY7" fmla="*/ 3357967 h 3790658"/>
                <a:gd name="connsiteX8" fmla="*/ 3137700 w 3790658"/>
                <a:gd name="connsiteY8" fmla="*/ 3324442 h 3790658"/>
                <a:gd name="connsiteX9" fmla="*/ 3100934 w 3790658"/>
                <a:gd name="connsiteY9" fmla="*/ 3357857 h 3790658"/>
                <a:gd name="connsiteX10" fmla="*/ 1895329 w 3790658"/>
                <a:gd name="connsiteY10" fmla="*/ 3790658 h 3790658"/>
                <a:gd name="connsiteX11" fmla="*/ 0 w 3790658"/>
                <a:gd name="connsiteY11" fmla="*/ 1895329 h 3790658"/>
                <a:gd name="connsiteX12" fmla="*/ 1895329 w 3790658"/>
                <a:gd name="connsiteY12" fmla="*/ 0 h 379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0658" h="3790658">
                  <a:moveTo>
                    <a:pt x="1895329" y="0"/>
                  </a:moveTo>
                  <a:cubicBezTo>
                    <a:pt x="2942090" y="0"/>
                    <a:pt x="3790658" y="848568"/>
                    <a:pt x="3790658" y="1895329"/>
                  </a:cubicBezTo>
                  <a:lnTo>
                    <a:pt x="3786865" y="1970445"/>
                  </a:lnTo>
                  <a:lnTo>
                    <a:pt x="3782488" y="1883759"/>
                  </a:lnTo>
                  <a:cubicBezTo>
                    <a:pt x="3701439" y="1085680"/>
                    <a:pt x="3027436" y="462894"/>
                    <a:pt x="2207974" y="462894"/>
                  </a:cubicBezTo>
                  <a:cubicBezTo>
                    <a:pt x="1333881" y="462894"/>
                    <a:pt x="625289" y="1171486"/>
                    <a:pt x="625289" y="2045579"/>
                  </a:cubicBezTo>
                  <a:cubicBezTo>
                    <a:pt x="625289" y="2919672"/>
                    <a:pt x="1333881" y="3628264"/>
                    <a:pt x="2207974" y="3628264"/>
                  </a:cubicBezTo>
                  <a:cubicBezTo>
                    <a:pt x="2535759" y="3628264"/>
                    <a:pt x="2840270" y="3528618"/>
                    <a:pt x="3092869" y="3357967"/>
                  </a:cubicBezTo>
                  <a:lnTo>
                    <a:pt x="3137700" y="3324442"/>
                  </a:lnTo>
                  <a:lnTo>
                    <a:pt x="3100934" y="3357857"/>
                  </a:lnTo>
                  <a:cubicBezTo>
                    <a:pt x="2773310" y="3628237"/>
                    <a:pt x="2353287" y="3790658"/>
                    <a:pt x="1895329" y="3790658"/>
                  </a:cubicBezTo>
                  <a:cubicBezTo>
                    <a:pt x="848568" y="3790658"/>
                    <a:pt x="0" y="2942090"/>
                    <a:pt x="0" y="1895329"/>
                  </a:cubicBezTo>
                  <a:cubicBezTo>
                    <a:pt x="0" y="848568"/>
                    <a:pt x="848568" y="0"/>
                    <a:pt x="1895329" y="0"/>
                  </a:cubicBezTo>
                  <a:close/>
                </a:path>
              </a:pathLst>
            </a:custGeom>
            <a:solidFill>
              <a:srgbClr val="76BC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solidFill>
                  <a:srgbClr val="1D7F50"/>
                </a:solidFill>
                <a:latin typeface="义启紫水晶体" panose="02000500000000000000" charset="-128"/>
                <a:ea typeface="义启紫水晶体" panose="02000500000000000000" charset="-128"/>
              </a:endParaRPr>
            </a:p>
          </p:txBody>
        </p:sp>
        <p:sp>
          <p:nvSpPr>
            <p:cNvPr id="19" name="Rectangle 26">
              <a:extLst>
                <a:ext uri="{FF2B5EF4-FFF2-40B4-BE49-F238E27FC236}">
                  <a16:creationId xmlns:a16="http://schemas.microsoft.com/office/drawing/2014/main" id="{E34BF2DA-4568-59B9-3A69-78D05061051A}"/>
                </a:ext>
              </a:extLst>
            </p:cNvPr>
            <p:cNvSpPr/>
            <p:nvPr/>
          </p:nvSpPr>
          <p:spPr>
            <a:xfrm>
              <a:off x="1932122" y="2735240"/>
              <a:ext cx="1336040" cy="584775"/>
            </a:xfrm>
            <a:prstGeom prst="rect">
              <a:avLst/>
            </a:prstGeom>
          </p:spPr>
          <p:txBody>
            <a:bodyPr wrap="square">
              <a:spAutoFit/>
            </a:bodyPr>
            <a:lstStyle/>
            <a:p>
              <a:pPr algn="ctr"/>
              <a:r>
                <a:rPr lang="en-US" sz="3200" b="1">
                  <a:solidFill>
                    <a:srgbClr val="5EA00E"/>
                  </a:solidFill>
                  <a:latin typeface="Calibri" panose="020F0502020204030204" pitchFamily="34" charset="0"/>
                  <a:ea typeface="Calibri" panose="020F0502020204030204" pitchFamily="34" charset="0"/>
                  <a:cs typeface="Calibri" panose="020F0502020204030204" pitchFamily="34" charset="0"/>
                </a:rPr>
                <a:t>1947</a:t>
              </a:r>
              <a:endParaRPr lang="en-US" sz="3200" b="1" dirty="0">
                <a:solidFill>
                  <a:srgbClr val="5EA00E"/>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TextBox 20">
            <a:extLst>
              <a:ext uri="{FF2B5EF4-FFF2-40B4-BE49-F238E27FC236}">
                <a16:creationId xmlns:a16="http://schemas.microsoft.com/office/drawing/2014/main" id="{08EFE315-ADC6-EC3C-9C63-BE218C6664FA}"/>
              </a:ext>
            </a:extLst>
          </p:cNvPr>
          <p:cNvSpPr txBox="1"/>
          <p:nvPr/>
        </p:nvSpPr>
        <p:spPr>
          <a:xfrm>
            <a:off x="3708040" y="4930208"/>
            <a:ext cx="2128190" cy="967957"/>
          </a:xfrm>
          <a:prstGeom prst="rect">
            <a:avLst/>
          </a:prstGeom>
          <a:noFill/>
        </p:spPr>
        <p:txBody>
          <a:bodyPr wrap="square">
            <a:spAutoFit/>
          </a:bodyPr>
          <a:lstStyle/>
          <a:p>
            <a:pPr marL="0" marR="0" algn="ctr">
              <a:lnSpc>
                <a:spcPct val="150000"/>
              </a:lnSpc>
              <a:spcBef>
                <a:spcPts val="0"/>
              </a:spcBef>
              <a:spcAft>
                <a:spcPts val="800"/>
              </a:spcAft>
            </a:pPr>
            <a:r>
              <a:rPr lang="en-US" sz="200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Nguyễn Bính đi theo Việt Minh.</a:t>
            </a:r>
            <a:endParaRPr lang="en-US">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22" name="组合 1">
            <a:extLst>
              <a:ext uri="{FF2B5EF4-FFF2-40B4-BE49-F238E27FC236}">
                <a16:creationId xmlns:a16="http://schemas.microsoft.com/office/drawing/2014/main" id="{04FD49FB-95B8-CA48-6846-A7F52EEDD66F}"/>
              </a:ext>
            </a:extLst>
          </p:cNvPr>
          <p:cNvGrpSpPr/>
          <p:nvPr/>
        </p:nvGrpSpPr>
        <p:grpSpPr>
          <a:xfrm>
            <a:off x="6387018" y="1533671"/>
            <a:ext cx="2095645" cy="1895329"/>
            <a:chOff x="1627360" y="2041904"/>
            <a:chExt cx="2095645" cy="1895329"/>
          </a:xfrm>
        </p:grpSpPr>
        <p:pic>
          <p:nvPicPr>
            <p:cNvPr id="23" name="图片 14" descr="图片1">
              <a:extLst>
                <a:ext uri="{FF2B5EF4-FFF2-40B4-BE49-F238E27FC236}">
                  <a16:creationId xmlns:a16="http://schemas.microsoft.com/office/drawing/2014/main" id="{685D24EE-0452-223C-B3B1-67FAB19EC727}"/>
                </a:ext>
              </a:extLst>
            </p:cNvPr>
            <p:cNvPicPr>
              <a:picLocks noChangeAspect="1"/>
            </p:cNvPicPr>
            <p:nvPr/>
          </p:nvPicPr>
          <p:blipFill>
            <a:blip r:embed="rId4"/>
            <a:srcRect l="13388" t="3038" r="15100" b="3909"/>
            <a:stretch>
              <a:fillRect/>
            </a:stretch>
          </p:blipFill>
          <p:spPr>
            <a:xfrm flipH="1">
              <a:off x="2993390" y="2771775"/>
              <a:ext cx="729615" cy="944245"/>
            </a:xfrm>
            <a:prstGeom prst="rect">
              <a:avLst/>
            </a:prstGeom>
          </p:spPr>
        </p:pic>
        <p:sp>
          <p:nvSpPr>
            <p:cNvPr id="24" name="Freeform: Shape 3">
              <a:extLst>
                <a:ext uri="{FF2B5EF4-FFF2-40B4-BE49-F238E27FC236}">
                  <a16:creationId xmlns:a16="http://schemas.microsoft.com/office/drawing/2014/main" id="{3CDB6329-379F-2E19-DC2B-918B624B7211}"/>
                </a:ext>
              </a:extLst>
            </p:cNvPr>
            <p:cNvSpPr/>
            <p:nvPr/>
          </p:nvSpPr>
          <p:spPr>
            <a:xfrm>
              <a:off x="1627360" y="2041904"/>
              <a:ext cx="1895329" cy="1895329"/>
            </a:xfrm>
            <a:custGeom>
              <a:avLst/>
              <a:gdLst>
                <a:gd name="connsiteX0" fmla="*/ 1895329 w 3790658"/>
                <a:gd name="connsiteY0" fmla="*/ 0 h 3790658"/>
                <a:gd name="connsiteX1" fmla="*/ 3790658 w 3790658"/>
                <a:gd name="connsiteY1" fmla="*/ 1895329 h 3790658"/>
                <a:gd name="connsiteX2" fmla="*/ 3786865 w 3790658"/>
                <a:gd name="connsiteY2" fmla="*/ 1970445 h 3790658"/>
                <a:gd name="connsiteX3" fmla="*/ 3782488 w 3790658"/>
                <a:gd name="connsiteY3" fmla="*/ 1883759 h 3790658"/>
                <a:gd name="connsiteX4" fmla="*/ 2207974 w 3790658"/>
                <a:gd name="connsiteY4" fmla="*/ 462894 h 3790658"/>
                <a:gd name="connsiteX5" fmla="*/ 625289 w 3790658"/>
                <a:gd name="connsiteY5" fmla="*/ 2045579 h 3790658"/>
                <a:gd name="connsiteX6" fmla="*/ 2207974 w 3790658"/>
                <a:gd name="connsiteY6" fmla="*/ 3628264 h 3790658"/>
                <a:gd name="connsiteX7" fmla="*/ 3092869 w 3790658"/>
                <a:gd name="connsiteY7" fmla="*/ 3357967 h 3790658"/>
                <a:gd name="connsiteX8" fmla="*/ 3137700 w 3790658"/>
                <a:gd name="connsiteY8" fmla="*/ 3324442 h 3790658"/>
                <a:gd name="connsiteX9" fmla="*/ 3100934 w 3790658"/>
                <a:gd name="connsiteY9" fmla="*/ 3357857 h 3790658"/>
                <a:gd name="connsiteX10" fmla="*/ 1895329 w 3790658"/>
                <a:gd name="connsiteY10" fmla="*/ 3790658 h 3790658"/>
                <a:gd name="connsiteX11" fmla="*/ 0 w 3790658"/>
                <a:gd name="connsiteY11" fmla="*/ 1895329 h 3790658"/>
                <a:gd name="connsiteX12" fmla="*/ 1895329 w 3790658"/>
                <a:gd name="connsiteY12" fmla="*/ 0 h 379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0658" h="3790658">
                  <a:moveTo>
                    <a:pt x="1895329" y="0"/>
                  </a:moveTo>
                  <a:cubicBezTo>
                    <a:pt x="2942090" y="0"/>
                    <a:pt x="3790658" y="848568"/>
                    <a:pt x="3790658" y="1895329"/>
                  </a:cubicBezTo>
                  <a:lnTo>
                    <a:pt x="3786865" y="1970445"/>
                  </a:lnTo>
                  <a:lnTo>
                    <a:pt x="3782488" y="1883759"/>
                  </a:lnTo>
                  <a:cubicBezTo>
                    <a:pt x="3701439" y="1085680"/>
                    <a:pt x="3027436" y="462894"/>
                    <a:pt x="2207974" y="462894"/>
                  </a:cubicBezTo>
                  <a:cubicBezTo>
                    <a:pt x="1333881" y="462894"/>
                    <a:pt x="625289" y="1171486"/>
                    <a:pt x="625289" y="2045579"/>
                  </a:cubicBezTo>
                  <a:cubicBezTo>
                    <a:pt x="625289" y="2919672"/>
                    <a:pt x="1333881" y="3628264"/>
                    <a:pt x="2207974" y="3628264"/>
                  </a:cubicBezTo>
                  <a:cubicBezTo>
                    <a:pt x="2535759" y="3628264"/>
                    <a:pt x="2840270" y="3528618"/>
                    <a:pt x="3092869" y="3357967"/>
                  </a:cubicBezTo>
                  <a:lnTo>
                    <a:pt x="3137700" y="3324442"/>
                  </a:lnTo>
                  <a:lnTo>
                    <a:pt x="3100934" y="3357857"/>
                  </a:lnTo>
                  <a:cubicBezTo>
                    <a:pt x="2773310" y="3628237"/>
                    <a:pt x="2353287" y="3790658"/>
                    <a:pt x="1895329" y="3790658"/>
                  </a:cubicBezTo>
                  <a:cubicBezTo>
                    <a:pt x="848568" y="3790658"/>
                    <a:pt x="0" y="2942090"/>
                    <a:pt x="0" y="1895329"/>
                  </a:cubicBezTo>
                  <a:cubicBezTo>
                    <a:pt x="0" y="848568"/>
                    <a:pt x="848568" y="0"/>
                    <a:pt x="1895329" y="0"/>
                  </a:cubicBezTo>
                  <a:close/>
                </a:path>
              </a:pathLst>
            </a:cu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solidFill>
                  <a:srgbClr val="1D7F50"/>
                </a:solidFill>
                <a:latin typeface="义启紫水晶体" panose="02000500000000000000" charset="-128"/>
                <a:ea typeface="义启紫水晶体" panose="02000500000000000000" charset="-128"/>
              </a:endParaRPr>
            </a:p>
          </p:txBody>
        </p:sp>
        <p:sp>
          <p:nvSpPr>
            <p:cNvPr id="25" name="Rectangle 26">
              <a:extLst>
                <a:ext uri="{FF2B5EF4-FFF2-40B4-BE49-F238E27FC236}">
                  <a16:creationId xmlns:a16="http://schemas.microsoft.com/office/drawing/2014/main" id="{1CE3C099-927A-6B55-1558-BDA510546056}"/>
                </a:ext>
              </a:extLst>
            </p:cNvPr>
            <p:cNvSpPr/>
            <p:nvPr/>
          </p:nvSpPr>
          <p:spPr>
            <a:xfrm>
              <a:off x="1932122" y="2735240"/>
              <a:ext cx="1336040" cy="584775"/>
            </a:xfrm>
            <a:prstGeom prst="rect">
              <a:avLst/>
            </a:prstGeom>
          </p:spPr>
          <p:txBody>
            <a:bodyPr wrap="square">
              <a:spAutoFit/>
            </a:bodyPr>
            <a:lstStyle/>
            <a:p>
              <a:pPr algn="ctr"/>
              <a:r>
                <a:rPr lang="en-US" sz="3200" b="1">
                  <a:solidFill>
                    <a:srgbClr val="1D7F50"/>
                  </a:solidFill>
                  <a:latin typeface="Calibri" panose="020F0502020204030204" pitchFamily="34" charset="0"/>
                  <a:ea typeface="Calibri" panose="020F0502020204030204" pitchFamily="34" charset="0"/>
                  <a:cs typeface="Calibri" panose="020F0502020204030204" pitchFamily="34" charset="0"/>
                </a:rPr>
                <a:t>1954</a:t>
              </a:r>
              <a:endParaRPr lang="en-US" sz="3200" b="1" dirty="0">
                <a:solidFill>
                  <a:srgbClr val="1D7F5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860C4964-834F-F783-CE4F-865FC3FD5D4F}"/>
              </a:ext>
            </a:extLst>
          </p:cNvPr>
          <p:cNvSpPr txBox="1"/>
          <p:nvPr/>
        </p:nvSpPr>
        <p:spPr>
          <a:xfrm>
            <a:off x="6233282" y="3465535"/>
            <a:ext cx="2305799" cy="2554545"/>
          </a:xfrm>
          <a:prstGeom prst="rect">
            <a:avLst/>
          </a:prstGeom>
          <a:noFill/>
        </p:spPr>
        <p:txBody>
          <a:bodyPr wrap="square">
            <a:spAutoFit/>
          </a:bodyPr>
          <a:lstStyle/>
          <a:p>
            <a:pPr marL="0" marR="0" algn="just">
              <a:spcBef>
                <a:spcPts val="0"/>
              </a:spcBef>
              <a:spcAft>
                <a:spcPts val="800"/>
              </a:spcAft>
            </a:pPr>
            <a:r>
              <a:rPr lang="en-US" sz="2000">
                <a:solidFill>
                  <a:srgbClr val="1D7F50"/>
                </a:solidFill>
                <a:effectLst/>
                <a:latin typeface="Calibri" panose="020F0502020204030204" pitchFamily="34" charset="0"/>
                <a:ea typeface="Calibri" panose="020F0502020204030204" pitchFamily="34" charset="0"/>
                <a:cs typeface="Calibri" panose="020F0502020204030204" pitchFamily="34" charset="0"/>
              </a:rPr>
              <a:t>Nguyễn Bính cũng như bao cán bộ Việt Minh khác tập kết ra Bắc. Ông về công tác tại Nhà xuất bản Văn nghệ, sau đó ông làm chủ bút báo Trăm hoa.</a:t>
            </a:r>
            <a:endParaRPr lang="en-US">
              <a:solidFill>
                <a:srgbClr val="1D7F5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179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83044" y="1701165"/>
            <a:ext cx="11356603" cy="3134360"/>
            <a:chOff x="1167" y="2400"/>
            <a:chExt cx="17104" cy="4936"/>
          </a:xfrm>
        </p:grpSpPr>
        <p:sp>
          <p:nvSpPr>
            <p:cNvPr id="7" name="矩形 6"/>
            <p:cNvSpPr/>
            <p:nvPr/>
          </p:nvSpPr>
          <p:spPr>
            <a:xfrm>
              <a:off x="12240" y="2400"/>
              <a:ext cx="6031" cy="4936"/>
            </a:xfrm>
            <a:prstGeom prst="rect">
              <a:avLst/>
            </a:prstGeom>
            <a:solidFill>
              <a:srgbClr val="1D7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167" y="2400"/>
              <a:ext cx="6031" cy="4936"/>
            </a:xfrm>
            <a:prstGeom prst="rect">
              <a:avLst/>
            </a:prstGeom>
            <a:solidFill>
              <a:srgbClr val="5E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4487545" y="2022475"/>
            <a:ext cx="3347085" cy="2812415"/>
          </a:xfrm>
          <a:prstGeom prst="rect">
            <a:avLst/>
          </a:prstGeom>
          <a:solidFill>
            <a:srgbClr val="76BC25">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erson wearing a hat&#10;&#10;Description automatically generated with medium confidence">
            <a:extLst>
              <a:ext uri="{FF2B5EF4-FFF2-40B4-BE49-F238E27FC236}">
                <a16:creationId xmlns:a16="http://schemas.microsoft.com/office/drawing/2014/main" id="{D4D07BF6-AA64-2F14-4BAD-973229F5A6BB}"/>
              </a:ext>
            </a:extLst>
          </p:cNvPr>
          <p:cNvPicPr>
            <a:picLocks noChangeAspect="1"/>
          </p:cNvPicPr>
          <p:nvPr/>
        </p:nvPicPr>
        <p:blipFill>
          <a:blip r:embed="rId2">
            <a:alphaModFix amt="19000"/>
            <a:extLst>
              <a:ext uri="{BEBA8EAE-BF5A-486C-A8C5-ECC9F3942E4B}">
                <a14:imgProps xmlns:a14="http://schemas.microsoft.com/office/drawing/2010/main">
                  <a14:imgLayer r:embed="rId3">
                    <a14:imgEffect>
                      <a14:backgroundRemoval t="2778" b="99653" l="3600" r="99600">
                        <a14:foregroundMark x1="32800" y1="28819" x2="37600" y2="73958"/>
                        <a14:foregroundMark x1="24400" y1="92708" x2="73200" y2="86806"/>
                        <a14:foregroundMark x1="56000" y1="24653" x2="60000" y2="31250"/>
                        <a14:foregroundMark x1="60800" y1="19097" x2="62000" y2="25347"/>
                        <a14:foregroundMark x1="61200" y1="29167" x2="60000" y2="53472"/>
                        <a14:foregroundMark x1="60400" y1="51042" x2="62000" y2="55556"/>
                        <a14:foregroundMark x1="62000" y1="46875" x2="68800" y2="77778"/>
                        <a14:foregroundMark x1="78000" y1="89931" x2="83600" y2="97222"/>
                        <a14:foregroundMark x1="70400" y1="78819" x2="85200" y2="91667"/>
                        <a14:foregroundMark x1="82400" y1="80556" x2="90800" y2="85764"/>
                        <a14:foregroundMark x1="94800" y1="87500" x2="99600" y2="91319"/>
                        <a14:foregroundMark x1="96800" y1="92708" x2="96800" y2="92708"/>
                        <a14:foregroundMark x1="92800" y1="86111" x2="92800" y2="86111"/>
                        <a14:foregroundMark x1="52400" y1="96875" x2="52000" y2="98958"/>
                        <a14:foregroundMark x1="22000" y1="89931" x2="47600" y2="87500"/>
                        <a14:foregroundMark x1="20800" y1="90972" x2="30000" y2="87847"/>
                        <a14:foregroundMark x1="5200" y1="91319" x2="24000" y2="95833"/>
                        <a14:foregroundMark x1="3600" y1="95139" x2="12000" y2="97569"/>
                        <a14:foregroundMark x1="55600" y1="97917" x2="63600" y2="99653"/>
                        <a14:foregroundMark x1="73725" y1="13258" x2="74000" y2="14931"/>
                        <a14:foregroundMark x1="17140" y1="16213" x2="19200" y2="21875"/>
                        <a14:foregroundMark x1="17954" y1="16859" x2="14400" y2="31597"/>
                        <a14:foregroundMark x1="14400" y1="31597" x2="14800" y2="31944"/>
                        <a14:foregroundMark x1="52000" y1="88889" x2="64000" y2="93403"/>
                        <a14:foregroundMark x1="23200" y1="47569" x2="25600" y2="51736"/>
                        <a14:backgroundMark x1="22400" y1="347" x2="23310" y2="742"/>
                        <a14:backgroundMark x1="65883" y1="5517" x2="69850" y2="5889"/>
                        <a14:backgroundMark x1="30016" y1="2151" x2="30563" y2="2202"/>
                        <a14:backgroundMark x1="32000" y1="1042" x2="36400" y2="1736"/>
                        <a14:backgroundMark x1="37600" y1="1736" x2="44800" y2="2778"/>
                        <a14:backgroundMark x1="46800" y1="347" x2="60400" y2="1042"/>
                        <a14:backgroundMark x1="58400" y1="2083" x2="68800" y2="5208"/>
                        <a14:backgroundMark x1="70800" y1="5556" x2="74800" y2="7639"/>
                        <a14:backgroundMark x1="67600" y1="6944" x2="77200" y2="9375"/>
                        <a14:backgroundMark x1="34000" y1="5903" x2="36800" y2="5208"/>
                        <a14:backgroundMark x1="35600" y1="3472" x2="32000" y2="4167"/>
                        <a14:backgroundMark x1="32000" y1="5208" x2="16400" y2="15625"/>
                      </a14:backgroundRemoval>
                    </a14:imgEffect>
                  </a14:imgLayer>
                </a14:imgProps>
              </a:ext>
              <a:ext uri="{28A0092B-C50C-407E-A947-70E740481C1C}">
                <a14:useLocalDpi xmlns:a14="http://schemas.microsoft.com/office/drawing/2010/main" val="0"/>
              </a:ext>
            </a:extLst>
          </a:blip>
          <a:stretch>
            <a:fillRect/>
          </a:stretch>
        </p:blipFill>
        <p:spPr>
          <a:xfrm>
            <a:off x="3956051" y="-91837"/>
            <a:ext cx="4326194" cy="4983775"/>
          </a:xfrm>
          <a:prstGeom prst="rect">
            <a:avLst/>
          </a:prstGeom>
          <a:ln>
            <a:noFill/>
          </a:ln>
          <a:effectLst>
            <a:glow rad="63500">
              <a:schemeClr val="accent4">
                <a:lumMod val="20000"/>
                <a:lumOff val="80000"/>
                <a:alpha val="9000"/>
              </a:schemeClr>
            </a:glow>
            <a:outerShdw blurRad="50800" dist="38100" dir="2700000" algn="tl" rotWithShape="0">
              <a:prstClr val="black">
                <a:alpha val="40000"/>
              </a:prstClr>
            </a:outerShdw>
          </a:effectLst>
        </p:spPr>
      </p:pic>
      <p:pic>
        <p:nvPicPr>
          <p:cNvPr id="6" name="Picture 5" descr="A person wearing a hat&#10;&#10;Description automatically generated with medium confidence">
            <a:extLst>
              <a:ext uri="{FF2B5EF4-FFF2-40B4-BE49-F238E27FC236}">
                <a16:creationId xmlns:a16="http://schemas.microsoft.com/office/drawing/2014/main" id="{F90AF3FC-FC6B-A6EF-6483-336292F858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78" b="99653" l="3600" r="99600">
                        <a14:foregroundMark x1="32800" y1="28819" x2="37600" y2="73958"/>
                        <a14:foregroundMark x1="24400" y1="92708" x2="73200" y2="86806"/>
                        <a14:foregroundMark x1="56000" y1="24653" x2="60000" y2="31250"/>
                        <a14:foregroundMark x1="60800" y1="19097" x2="62000" y2="25347"/>
                        <a14:foregroundMark x1="61200" y1="29167" x2="60000" y2="53472"/>
                        <a14:foregroundMark x1="60400" y1="51042" x2="62000" y2="55556"/>
                        <a14:foregroundMark x1="62000" y1="46875" x2="68800" y2="77778"/>
                        <a14:foregroundMark x1="78000" y1="89931" x2="83600" y2="97222"/>
                        <a14:foregroundMark x1="70400" y1="78819" x2="85200" y2="91667"/>
                        <a14:foregroundMark x1="82400" y1="80556" x2="90800" y2="85764"/>
                        <a14:foregroundMark x1="94800" y1="87500" x2="99600" y2="91319"/>
                        <a14:foregroundMark x1="96800" y1="92708" x2="96800" y2="92708"/>
                        <a14:foregroundMark x1="92800" y1="86111" x2="92800" y2="86111"/>
                        <a14:foregroundMark x1="52400" y1="96875" x2="52000" y2="98958"/>
                        <a14:foregroundMark x1="22000" y1="89931" x2="47600" y2="87500"/>
                        <a14:foregroundMark x1="20800" y1="90972" x2="30000" y2="87847"/>
                        <a14:foregroundMark x1="5200" y1="91319" x2="24000" y2="95833"/>
                        <a14:foregroundMark x1="3600" y1="95139" x2="12000" y2="97569"/>
                        <a14:foregroundMark x1="55600" y1="97917" x2="63600" y2="99653"/>
                        <a14:foregroundMark x1="73725" y1="13258" x2="74000" y2="14931"/>
                        <a14:foregroundMark x1="17140" y1="16213" x2="19200" y2="21875"/>
                        <a14:foregroundMark x1="17954" y1="16859" x2="14400" y2="31597"/>
                        <a14:foregroundMark x1="14400" y1="31597" x2="14800" y2="31944"/>
                        <a14:foregroundMark x1="52000" y1="88889" x2="64000" y2="93403"/>
                        <a14:foregroundMark x1="23200" y1="47569" x2="25600" y2="51736"/>
                        <a14:backgroundMark x1="22400" y1="347" x2="23310" y2="742"/>
                        <a14:backgroundMark x1="65883" y1="5517" x2="69850" y2="5889"/>
                        <a14:backgroundMark x1="30016" y1="2151" x2="30563" y2="2202"/>
                        <a14:backgroundMark x1="32000" y1="1042" x2="36400" y2="1736"/>
                        <a14:backgroundMark x1="37600" y1="1736" x2="44800" y2="2778"/>
                        <a14:backgroundMark x1="46800" y1="347" x2="60400" y2="1042"/>
                        <a14:backgroundMark x1="58400" y1="2083" x2="68800" y2="5208"/>
                        <a14:backgroundMark x1="70800" y1="5556" x2="74800" y2="7639"/>
                        <a14:backgroundMark x1="67600" y1="6944" x2="77200" y2="9375"/>
                        <a14:backgroundMark x1="34000" y1="5903" x2="36800" y2="5208"/>
                        <a14:backgroundMark x1="35600" y1="3472" x2="32000" y2="4167"/>
                        <a14:backgroundMark x1="32000" y1="5208" x2="16400" y2="15625"/>
                      </a14:backgroundRemoval>
                    </a14:imgEffect>
                  </a14:imgLayer>
                </a14:imgProps>
              </a:ext>
              <a:ext uri="{28A0092B-C50C-407E-A947-70E740481C1C}">
                <a14:useLocalDpi xmlns:a14="http://schemas.microsoft.com/office/drawing/2010/main" val="0"/>
              </a:ext>
            </a:extLst>
          </a:blip>
          <a:stretch>
            <a:fillRect/>
          </a:stretch>
        </p:blipFill>
        <p:spPr>
          <a:xfrm>
            <a:off x="3956051" y="140093"/>
            <a:ext cx="4124866" cy="4751845"/>
          </a:xfrm>
          <a:prstGeom prst="rect">
            <a:avLst/>
          </a:prstGeom>
          <a:ln>
            <a:noFill/>
          </a:ln>
          <a:effectLst>
            <a:outerShdw blurRad="190500" algn="tl" rotWithShape="0">
              <a:srgbClr val="000000">
                <a:alpha val="70000"/>
              </a:srgbClr>
            </a:outerShdw>
          </a:effectLst>
        </p:spPr>
      </p:pic>
      <p:sp>
        <p:nvSpPr>
          <p:cNvPr id="11" name="文本框 13">
            <a:extLst>
              <a:ext uri="{FF2B5EF4-FFF2-40B4-BE49-F238E27FC236}">
                <a16:creationId xmlns:a16="http://schemas.microsoft.com/office/drawing/2014/main" id="{CB4EC853-7E52-1E9B-4160-0512A4827A45}"/>
              </a:ext>
            </a:extLst>
          </p:cNvPr>
          <p:cNvSpPr txBox="1"/>
          <p:nvPr/>
        </p:nvSpPr>
        <p:spPr>
          <a:xfrm>
            <a:off x="3524987" y="5277876"/>
            <a:ext cx="5272199" cy="923330"/>
          </a:xfrm>
          <a:prstGeom prst="rect">
            <a:avLst/>
          </a:prstGeom>
          <a:noFill/>
        </p:spPr>
        <p:txBody>
          <a:bodyPr wrap="square" rtlCol="0">
            <a:spAutoFit/>
          </a:bodyPr>
          <a:lstStyle/>
          <a:p>
            <a:pPr algn="ctr">
              <a:lnSpc>
                <a:spcPct val="100000"/>
              </a:lnSpc>
            </a:pPr>
            <a:r>
              <a:rPr lang="en-US" altLang="zh-CN" sz="5400" b="1">
                <a:solidFill>
                  <a:srgbClr val="007338"/>
                </a:solidFill>
                <a:latin typeface="#9Slide04 SVNSwashington" pitchFamily="2" charset="0"/>
                <a:ea typeface="小单纯体" panose="02010601030101010101" charset="-122"/>
                <a:cs typeface="义启紫水晶体" panose="02000500000000000000" charset="-128"/>
              </a:rPr>
              <a:t>Sự nghiệp sáng tác</a:t>
            </a:r>
            <a:endParaRPr lang="zh-CN" altLang="en-US" sz="5400" b="1">
              <a:solidFill>
                <a:srgbClr val="007338"/>
              </a:solidFill>
              <a:latin typeface="#9Slide04 SVNSwashington" pitchFamily="2" charset="0"/>
              <a:ea typeface="小单纯体" panose="02010601030101010101" charset="-122"/>
              <a:cs typeface="义启紫水晶体" panose="02000500000000000000" charset="-128"/>
            </a:endParaRPr>
          </a:p>
        </p:txBody>
      </p:sp>
      <p:sp>
        <p:nvSpPr>
          <p:cNvPr id="16" name="TextBox 15">
            <a:extLst>
              <a:ext uri="{FF2B5EF4-FFF2-40B4-BE49-F238E27FC236}">
                <a16:creationId xmlns:a16="http://schemas.microsoft.com/office/drawing/2014/main" id="{5D670420-EF8C-F68A-2931-883087FC16AC}"/>
              </a:ext>
            </a:extLst>
          </p:cNvPr>
          <p:cNvSpPr txBox="1"/>
          <p:nvPr/>
        </p:nvSpPr>
        <p:spPr>
          <a:xfrm>
            <a:off x="516986" y="1644752"/>
            <a:ext cx="3741059" cy="2956387"/>
          </a:xfrm>
          <a:prstGeom prst="rect">
            <a:avLst/>
          </a:prstGeom>
          <a:noFill/>
        </p:spPr>
        <p:txBody>
          <a:bodyPr wrap="square">
            <a:spAutoFit/>
          </a:bodyPr>
          <a:lstStyle/>
          <a:p>
            <a:pPr marL="0" marR="0" algn="just">
              <a:lnSpc>
                <a:spcPct val="150000"/>
              </a:lnSpc>
              <a:spcBef>
                <a:spcPts val="0"/>
              </a:spcBef>
              <a:spcAft>
                <a:spcPts val="800"/>
              </a:spcAft>
            </a:pPr>
            <a:r>
              <a:rPr lang="en-US">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Nguyễn Bính đã sáng tác nhiều thể loại như thơ, kịch, truyện thơ... Ông sáng tác rất mạnh, viết rất đều và sống hết mình cho sự nghiệp thi ca. Ông được đông đảo độc giả công nhận như một trong các nhà thơ xuất sắc nhất của thi ca Việt Nam hiện đại.</a:t>
            </a:r>
            <a:endParaRPr lang="en-US" sz="16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AEC120B2-AB5A-7B5B-21D6-75F9F2315944}"/>
              </a:ext>
            </a:extLst>
          </p:cNvPr>
          <p:cNvSpPr txBox="1"/>
          <p:nvPr/>
        </p:nvSpPr>
        <p:spPr>
          <a:xfrm>
            <a:off x="8282245" y="1991072"/>
            <a:ext cx="3608439" cy="2554545"/>
          </a:xfrm>
          <a:prstGeom prst="rect">
            <a:avLst/>
          </a:prstGeom>
          <a:noFill/>
        </p:spPr>
        <p:txBody>
          <a:bodyPr wrap="square">
            <a:spAutoFit/>
          </a:bodyPr>
          <a:lstStyle/>
          <a:p>
            <a:r>
              <a:rPr lang="vi-VN" sz="2000">
                <a:solidFill>
                  <a:schemeClr val="bg1"/>
                </a:solidFill>
                <a:latin typeface="Calibri" panose="020F0502020204030204" pitchFamily="34" charset="0"/>
                <a:ea typeface="Calibri" panose="020F0502020204030204" pitchFamily="34" charset="0"/>
                <a:cs typeface="Calibri" panose="020F0502020204030204" pitchFamily="34" charset="0"/>
              </a:rPr>
              <a:t>Một số tác phẩm tiêu biểu của ông như:</a:t>
            </a:r>
          </a:p>
          <a:p>
            <a:r>
              <a:rPr lang="vi-VN" sz="2000">
                <a:solidFill>
                  <a:schemeClr val="bg1"/>
                </a:solidFill>
                <a:latin typeface="Calibri" panose="020F0502020204030204" pitchFamily="34" charset="0"/>
                <a:ea typeface="Calibri" panose="020F0502020204030204" pitchFamily="34" charset="0"/>
                <a:cs typeface="Calibri" panose="020F0502020204030204" pitchFamily="34" charset="0"/>
              </a:rPr>
              <a:t>+ Qua nhà (Yêu đương 1936)</a:t>
            </a:r>
          </a:p>
          <a:p>
            <a:r>
              <a:rPr lang="vi-VN" sz="2000">
                <a:solidFill>
                  <a:schemeClr val="bg1"/>
                </a:solidFill>
                <a:latin typeface="Calibri" panose="020F0502020204030204" pitchFamily="34" charset="0"/>
                <a:ea typeface="Calibri" panose="020F0502020204030204" pitchFamily="34" charset="0"/>
                <a:cs typeface="Calibri" panose="020F0502020204030204" pitchFamily="34" charset="0"/>
              </a:rPr>
              <a:t>+ Những bóng người trên sân ga (Thơ 1937)</a:t>
            </a:r>
          </a:p>
          <a:p>
            <a:r>
              <a:rPr lang="vi-VN" sz="2000">
                <a:solidFill>
                  <a:schemeClr val="bg1"/>
                </a:solidFill>
                <a:latin typeface="Calibri" panose="020F0502020204030204" pitchFamily="34" charset="0"/>
                <a:ea typeface="Calibri" panose="020F0502020204030204" pitchFamily="34" charset="0"/>
                <a:cs typeface="Calibri" panose="020F0502020204030204" pitchFamily="34" charset="0"/>
              </a:rPr>
              <a:t>+ Cô hái mơ (Thơ 2007)</a:t>
            </a:r>
          </a:p>
          <a:p>
            <a:r>
              <a:rPr lang="vi-VN" sz="2000">
                <a:solidFill>
                  <a:schemeClr val="bg1"/>
                </a:solidFill>
                <a:latin typeface="Calibri" panose="020F0502020204030204" pitchFamily="34" charset="0"/>
                <a:ea typeface="Calibri" panose="020F0502020204030204" pitchFamily="34" charset="0"/>
                <a:cs typeface="Calibri" panose="020F0502020204030204" pitchFamily="34" charset="0"/>
              </a:rPr>
              <a:t>+ Tương tư</a:t>
            </a:r>
          </a:p>
          <a:p>
            <a:r>
              <a:rPr lang="vi-VN" sz="2000">
                <a:solidFill>
                  <a:schemeClr val="bg1"/>
                </a:solidFill>
                <a:latin typeface="Calibri" panose="020F0502020204030204" pitchFamily="34" charset="0"/>
                <a:ea typeface="Calibri" panose="020F0502020204030204" pitchFamily="34" charset="0"/>
                <a:cs typeface="Calibri" panose="020F0502020204030204" pitchFamily="34" charset="0"/>
              </a:rPr>
              <a:t>+ Chân quê (Thơ 1940)</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3|0.2|0.2|0.2|0.2|0.4"/>
</p:tagLst>
</file>

<file path=ppt/tags/tag2.xml><?xml version="1.0" encoding="utf-8"?>
<p:tagLst xmlns:a="http://schemas.openxmlformats.org/drawingml/2006/main" xmlns:r="http://schemas.openxmlformats.org/officeDocument/2006/relationships" xmlns:p="http://schemas.openxmlformats.org/presentationml/2006/main">
  <p:tag name="TIMING" val="|0.3|0.4|0.4"/>
</p:tagLst>
</file>

<file path=ppt/tags/tag3.xml><?xml version="1.0" encoding="utf-8"?>
<p:tagLst xmlns:a="http://schemas.openxmlformats.org/drawingml/2006/main" xmlns:r="http://schemas.openxmlformats.org/officeDocument/2006/relationships" xmlns:p="http://schemas.openxmlformats.org/presentationml/2006/main">
  <p:tag name="TIMING" val="|0.3|0.4|0.4"/>
</p:tagLst>
</file>

<file path=ppt/tags/tag4.xml><?xml version="1.0" encoding="utf-8"?>
<p:tagLst xmlns:a="http://schemas.openxmlformats.org/drawingml/2006/main" xmlns:r="http://schemas.openxmlformats.org/officeDocument/2006/relationships" xmlns:p="http://schemas.openxmlformats.org/presentationml/2006/main">
  <p:tag name="TIMING" val="|0.3|0.4|0.3|0.4"/>
</p:tagLst>
</file>

<file path=ppt/tags/tag5.xml><?xml version="1.0" encoding="utf-8"?>
<p:tagLst xmlns:a="http://schemas.openxmlformats.org/drawingml/2006/main" xmlns:r="http://schemas.openxmlformats.org/officeDocument/2006/relationships" xmlns:p="http://schemas.openxmlformats.org/presentationml/2006/main">
  <p:tag name="TIMING" val="|0|0.3|0.3|0.3|0.3|0.3|0.4|0.4|0.3|0.3"/>
</p:tagLst>
</file>

<file path=ppt/tags/tag6.xml><?xml version="1.0" encoding="utf-8"?>
<p:tagLst xmlns:a="http://schemas.openxmlformats.org/drawingml/2006/main" xmlns:r="http://schemas.openxmlformats.org/officeDocument/2006/relationships" xmlns:p="http://schemas.openxmlformats.org/presentationml/2006/main">
  <p:tag name="TIMING" val="|0.3|0.4|0.3|0.4"/>
</p:tagLst>
</file>

<file path=ppt/tags/tag7.xml><?xml version="1.0" encoding="utf-8"?>
<p:tagLst xmlns:a="http://schemas.openxmlformats.org/drawingml/2006/main" xmlns:r="http://schemas.openxmlformats.org/officeDocument/2006/relationships" xmlns:p="http://schemas.openxmlformats.org/presentationml/2006/main">
  <p:tag name="TIMING" val="|0.3|0.3|0.2|0.2|0.2|0.2|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1202</Words>
  <Application>Microsoft Office PowerPoint</Application>
  <PresentationFormat>Widescreen</PresentationFormat>
  <Paragraphs>108</Paragraphs>
  <Slides>27</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等线</vt:lpstr>
      <vt:lpstr>#9Slide04 SVNSwashington</vt:lpstr>
      <vt:lpstr>Arial</vt:lpstr>
      <vt:lpstr>Calibri</vt:lpstr>
      <vt:lpstr>LNTH-BLOBBY CHUG</vt:lpstr>
      <vt:lpstr>Tahoma</vt:lpstr>
      <vt:lpstr>Wingdings</vt:lpstr>
      <vt:lpstr>义启紫水晶体</vt:lpstr>
      <vt:lpstr>字魂6号-日记插画体</vt:lpstr>
      <vt:lpstr>小单纯体</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Tran Huyen</cp:lastModifiedBy>
  <cp:revision>123</cp:revision>
  <dcterms:created xsi:type="dcterms:W3CDTF">2019-01-02T06:40:00Z</dcterms:created>
  <dcterms:modified xsi:type="dcterms:W3CDTF">2024-04-05T14:17:04Z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