
<file path=[Content_Types].xml><?xml version="1.0" encoding="utf-8"?>
<Types xmlns="http://schemas.openxmlformats.org/package/2006/content-types">
  <Default Extension="png" ContentType="image/png"/>
  <Default Extension="tmp"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56" r:id="rId5"/>
    <p:sldId id="257" r:id="rId6"/>
    <p:sldId id="258"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62"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12" autoAdjust="0"/>
  </p:normalViewPr>
  <p:slideViewPr>
    <p:cSldViewPr snapToGrid="0">
      <p:cViewPr>
        <p:scale>
          <a:sx n="75" d="100"/>
          <a:sy n="75" d="100"/>
        </p:scale>
        <p:origin x="540" y="54"/>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9/12/2022</a:t>
            </a:fld>
            <a:endParaRPr lang="en-US" dirty="0"/>
          </a:p>
        </p:txBody>
      </p:sp>
      <p:sp>
        <p:nvSpPr>
          <p:cNvPr id="4" name="Footer Placeholder 3">
            <a:extLst>
              <a:ext uri="{FF2B5EF4-FFF2-40B4-BE49-F238E27FC236}">
                <a16:creationId xmlns:a16="http://schemas.microsoft.com/office/drawing/2014/main" xmlns=""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9/12/2022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xmlns=""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xmlns=""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xmlns=""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xmlns=""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xmlns=""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xmlns=""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xmlns=""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xmlns=""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xmlns=""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xmlns=""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xmlns=""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xmlns=""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xmlns=""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xmlns=""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xmlns=""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xmlns=""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xmlns=""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xmlns=""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xmlns=""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xmlns=""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xmlns=""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xmlns=""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xmlns=""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xmlns=""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xmlns=""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xmlns=""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xmlns=""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xmlns=""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xmlns=""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xmlns=""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xmlns=""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xmlns=""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xmlns=""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xmlns=""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xmlns=""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xmlns=""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xmlns=""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xmlns=""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xmlns=""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xmlns=""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xmlns=""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xmlns=""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xmlns=""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xmlns=""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xmlns=""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xmlns=""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xmlns=""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xmlns=""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xmlns=""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xmlns="" id="{6C9B7F00-EB71-4AB0-9B4E-A64B7BB58EC5}"/>
              </a:ext>
            </a:extLst>
          </p:cNvPr>
          <p:cNvSpPr>
            <a:spLocks noGrp="1"/>
          </p:cNvSpPr>
          <p:nvPr>
            <p:ph idx="1"/>
          </p:nvPr>
        </p:nvSpPr>
        <p:spPr>
          <a:xfrm>
            <a:off x="911225" y="1825625"/>
            <a:ext cx="10442575"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xmlns="" id="{F2DC463F-D8D9-4961-B44E-0CCDE38BA290}"/>
              </a:ext>
            </a:extLst>
          </p:cNvPr>
          <p:cNvSpPr>
            <a:spLocks noGrp="1"/>
          </p:cNvSpPr>
          <p:nvPr>
            <p:ph sz="half" idx="1"/>
          </p:nvPr>
        </p:nvSpPr>
        <p:spPr>
          <a:xfrm>
            <a:off x="838200" y="1825625"/>
            <a:ext cx="5181600" cy="397608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xmlns="" id="{5DB1D622-84A6-489A-91BE-DF1D23C03B54}"/>
              </a:ext>
            </a:extLst>
          </p:cNvPr>
          <p:cNvSpPr>
            <a:spLocks noGrp="1"/>
          </p:cNvSpPr>
          <p:nvPr>
            <p:ph sz="half" idx="2"/>
          </p:nvPr>
        </p:nvSpPr>
        <p:spPr>
          <a:xfrm>
            <a:off x="6172200" y="1825625"/>
            <a:ext cx="5181600" cy="397608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xmlns=""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8" name="Content Placeholder 3">
            <a:extLst>
              <a:ext uri="{FF2B5EF4-FFF2-40B4-BE49-F238E27FC236}">
                <a16:creationId xmlns:a16="http://schemas.microsoft.com/office/drawing/2014/main" xmlns="" id="{9D3AFCF0-98C5-4ECC-A2A6-BA8BA0A64592}"/>
              </a:ext>
            </a:extLst>
          </p:cNvPr>
          <p:cNvSpPr>
            <a:spLocks noGrp="1"/>
          </p:cNvSpPr>
          <p:nvPr>
            <p:ph sz="half" idx="2"/>
          </p:nvPr>
        </p:nvSpPr>
        <p:spPr>
          <a:xfrm>
            <a:off x="839788" y="2638097"/>
            <a:ext cx="5157787" cy="318463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xmlns=""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20" name="Content Placeholder 5">
            <a:extLst>
              <a:ext uri="{FF2B5EF4-FFF2-40B4-BE49-F238E27FC236}">
                <a16:creationId xmlns:a16="http://schemas.microsoft.com/office/drawing/2014/main" xmlns="" id="{D8D8261D-A3B4-4909-8FCD-D7C160F42D85}"/>
              </a:ext>
            </a:extLst>
          </p:cNvPr>
          <p:cNvSpPr>
            <a:spLocks noGrp="1"/>
          </p:cNvSpPr>
          <p:nvPr>
            <p:ph sz="quarter" idx="4"/>
          </p:nvPr>
        </p:nvSpPr>
        <p:spPr>
          <a:xfrm>
            <a:off x="6172200" y="2638097"/>
            <a:ext cx="5183188" cy="318463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xmlns=""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xmlns=""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 name="Title 1">
            <a:extLst>
              <a:ext uri="{FF2B5EF4-FFF2-40B4-BE49-F238E27FC236}">
                <a16:creationId xmlns:a16="http://schemas.microsoft.com/office/drawing/2014/main" xmlns=""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xmlns=""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xmlns=""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 name="Title 1">
            <a:extLst>
              <a:ext uri="{FF2B5EF4-FFF2-40B4-BE49-F238E27FC236}">
                <a16:creationId xmlns:a16="http://schemas.microsoft.com/office/drawing/2014/main" xmlns=""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xmlns=""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xmlns=""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xmlns=""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xmlns=""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xmlns=""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xmlns=""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xmlns=""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xmlns=""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33" name="Text Placeholder 21">
            <a:extLst>
              <a:ext uri="{FF2B5EF4-FFF2-40B4-BE49-F238E27FC236}">
                <a16:creationId xmlns:a16="http://schemas.microsoft.com/office/drawing/2014/main" xmlns=""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xmlns=""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37" name="Text Placeholder 21">
            <a:extLst>
              <a:ext uri="{FF2B5EF4-FFF2-40B4-BE49-F238E27FC236}">
                <a16:creationId xmlns:a16="http://schemas.microsoft.com/office/drawing/2014/main" xmlns=""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xmlns=""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40" name="Text Placeholder 24">
            <a:extLst>
              <a:ext uri="{FF2B5EF4-FFF2-40B4-BE49-F238E27FC236}">
                <a16:creationId xmlns:a16="http://schemas.microsoft.com/office/drawing/2014/main" xmlns=""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3" name="Text Placeholder 24">
            <a:extLst>
              <a:ext uri="{FF2B5EF4-FFF2-40B4-BE49-F238E27FC236}">
                <a16:creationId xmlns:a16="http://schemas.microsoft.com/office/drawing/2014/main" xmlns=""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5" name="Text Placeholder 24">
            <a:extLst>
              <a:ext uri="{FF2B5EF4-FFF2-40B4-BE49-F238E27FC236}">
                <a16:creationId xmlns:a16="http://schemas.microsoft.com/office/drawing/2014/main" xmlns=""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6" name="Text Placeholder 24">
            <a:extLst>
              <a:ext uri="{FF2B5EF4-FFF2-40B4-BE49-F238E27FC236}">
                <a16:creationId xmlns:a16="http://schemas.microsoft.com/office/drawing/2014/main" xmlns=""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8" name="Text Placeholder 24">
            <a:extLst>
              <a:ext uri="{FF2B5EF4-FFF2-40B4-BE49-F238E27FC236}">
                <a16:creationId xmlns:a16="http://schemas.microsoft.com/office/drawing/2014/main" xmlns=""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Click to edit Master text styles</a:t>
            </a:r>
          </a:p>
        </p:txBody>
      </p:sp>
      <p:sp>
        <p:nvSpPr>
          <p:cNvPr id="49" name="Text Placeholder 24">
            <a:extLst>
              <a:ext uri="{FF2B5EF4-FFF2-40B4-BE49-F238E27FC236}">
                <a16:creationId xmlns:a16="http://schemas.microsoft.com/office/drawing/2014/main" xmlns=""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Click to edit Master text styles</a:t>
            </a:r>
          </a:p>
        </p:txBody>
      </p:sp>
      <p:sp>
        <p:nvSpPr>
          <p:cNvPr id="50" name="Text Placeholder 24">
            <a:extLst>
              <a:ext uri="{FF2B5EF4-FFF2-40B4-BE49-F238E27FC236}">
                <a16:creationId xmlns:a16="http://schemas.microsoft.com/office/drawing/2014/main" xmlns=""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Click to edit Master text styles</a:t>
            </a:r>
          </a:p>
        </p:txBody>
      </p:sp>
      <p:sp>
        <p:nvSpPr>
          <p:cNvPr id="55" name="Picture Placeholder 12">
            <a:extLst>
              <a:ext uri="{FF2B5EF4-FFF2-40B4-BE49-F238E27FC236}">
                <a16:creationId xmlns:a16="http://schemas.microsoft.com/office/drawing/2014/main" xmlns=""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xmlns=""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xmlns=""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xmlns=""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xmlns=""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xmlns=""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xmlns=""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xmlns=""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xmlns=""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xmlns=""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xmlns=""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xmlns=""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xmlns=""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grpSp>
        <p:nvGrpSpPr>
          <p:cNvPr id="19" name="Graphic 17">
            <a:extLst>
              <a:ext uri="{FF2B5EF4-FFF2-40B4-BE49-F238E27FC236}">
                <a16:creationId xmlns:a16="http://schemas.microsoft.com/office/drawing/2014/main" xmlns=""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xmlns=""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xmlns=""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xmlns=""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xmlns=""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xmlns=""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xmlns=""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xmlns=""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xmlns=""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xmlns=""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xmlns=""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xmlns=""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xmlns=""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xmlns=""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xmlns=""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xmlns=""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sp>
        <p:nvSpPr>
          <p:cNvPr id="20" name="Text Placeholder 16">
            <a:extLst>
              <a:ext uri="{FF2B5EF4-FFF2-40B4-BE49-F238E27FC236}">
                <a16:creationId xmlns:a16="http://schemas.microsoft.com/office/drawing/2014/main" xmlns=""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grpSp>
        <p:nvGrpSpPr>
          <p:cNvPr id="22" name="Graphic 20">
            <a:extLst>
              <a:ext uri="{FF2B5EF4-FFF2-40B4-BE49-F238E27FC236}">
                <a16:creationId xmlns:a16="http://schemas.microsoft.com/office/drawing/2014/main" xmlns=""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xmlns=""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xmlns=""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xmlns=""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xmlns=""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xmlns=""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xmlns=""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xmlns=""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xmlns=""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xmlns=""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Click to 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xmlns=""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xmlns=""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xmlns=""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xmlns=""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xmlns=""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xmlns=""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xmlns=""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Click to edit Master text styles</a:t>
            </a:r>
          </a:p>
          <a:p>
            <a:pPr lvl="1"/>
            <a:r>
              <a:rPr lang="en-US" noProof="0" smtClean="0"/>
              <a:t>Second level</a:t>
            </a:r>
          </a:p>
        </p:txBody>
      </p:sp>
      <p:sp>
        <p:nvSpPr>
          <p:cNvPr id="17" name="Text Placeholder 2">
            <a:extLst>
              <a:ext uri="{FF2B5EF4-FFF2-40B4-BE49-F238E27FC236}">
                <a16:creationId xmlns:a16="http://schemas.microsoft.com/office/drawing/2014/main" xmlns=""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xmlns=""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xmlns=""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xmlns=""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xmlns=""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xmlns=""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xmlns=""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xmlns=""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xmlns=""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xmlns=""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xmlns=""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xmlns=""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xmlns=""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xmlns=""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xmlns=""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xmlns=""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xmlns=""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xmlns=""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xmlns=""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xmlns=""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xmlns=""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xmlns=""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xmlns=""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xmlns=""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xmlns=""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xmlns=""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xmlns=""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xmlns=""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xmlns=""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xmlns=""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xmlns=""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xmlns=""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xmlns=""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xmlns=""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gif"/><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gif"/><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tmp"/><Relationship Id="rId5" Type="http://schemas.openxmlformats.org/officeDocument/2006/relationships/image" Target="../media/image10.png"/><Relationship Id="rId4" Type="http://schemas.openxmlformats.org/officeDocument/2006/relationships/image" Target="../media/image9.tmp"/></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15.xml"/><Relationship Id="rId4" Type="http://schemas.openxmlformats.org/officeDocument/2006/relationships/image" Target="../media/image17.tmp"/></Relationships>
</file>

<file path=ppt/slides/_rels/slide6.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F1EACC03-9DC7-4C77-9BAE-11CBF767B58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91" y="1695497"/>
            <a:ext cx="6168890" cy="4537878"/>
          </a:xfrm>
        </p:spPr>
      </p:pic>
      <p:sp>
        <p:nvSpPr>
          <p:cNvPr id="7" name="Text Placeholder 6">
            <a:extLst>
              <a:ext uri="{FF2B5EF4-FFF2-40B4-BE49-F238E27FC236}">
                <a16:creationId xmlns:a16="http://schemas.microsoft.com/office/drawing/2014/main" xmlns="" id="{7671E014-38A6-4604-84E2-0E92500FBC52}"/>
              </a:ext>
            </a:extLst>
          </p:cNvPr>
          <p:cNvSpPr>
            <a:spLocks noGrp="1"/>
          </p:cNvSpPr>
          <p:nvPr>
            <p:ph type="body" sz="quarter" idx="16"/>
          </p:nvPr>
        </p:nvSpPr>
        <p:spPr/>
        <p:txBody>
          <a:bodyPr/>
          <a:lstStyle/>
          <a:p>
            <a:r>
              <a:rPr lang="en-US" dirty="0" smtClean="0"/>
              <a:t>BÀI 18</a:t>
            </a:r>
            <a:endParaRPr lang="ru-RU" dirty="0"/>
          </a:p>
        </p:txBody>
      </p:sp>
      <p:sp>
        <p:nvSpPr>
          <p:cNvPr id="3" name="Subtitle 2">
            <a:extLst>
              <a:ext uri="{FF2B5EF4-FFF2-40B4-BE49-F238E27FC236}">
                <a16:creationId xmlns:a16="http://schemas.microsoft.com/office/drawing/2014/main" xmlns="" id="{5A81143F-FBEE-4565-886D-08852310C84F}"/>
              </a:ext>
            </a:extLst>
          </p:cNvPr>
          <p:cNvSpPr>
            <a:spLocks noGrp="1"/>
          </p:cNvSpPr>
          <p:nvPr>
            <p:ph type="subTitle" idx="1"/>
          </p:nvPr>
        </p:nvSpPr>
        <p:spPr>
          <a:xfrm>
            <a:off x="6933535" y="2761453"/>
            <a:ext cx="4207099" cy="1202983"/>
          </a:xfrm>
        </p:spPr>
        <p:txBody>
          <a:bodyPr>
            <a:noAutofit/>
          </a:bodyPr>
          <a:lstStyle/>
          <a:p>
            <a:pPr algn="ctr">
              <a:lnSpc>
                <a:spcPct val="100000"/>
              </a:lnSpc>
            </a:pPr>
            <a:r>
              <a:rPr lang="en-US" sz="3200" b="1" dirty="0" smtClean="0"/>
              <a:t>HỆ </a:t>
            </a:r>
            <a:r>
              <a:rPr lang="en-US" sz="3200" b="1" dirty="0"/>
              <a:t>THỐNG PHÁP LUẬT VIỆT </a:t>
            </a:r>
            <a:r>
              <a:rPr lang="en-US" sz="3200" b="1" dirty="0" smtClean="0"/>
              <a:t>NAM</a:t>
            </a:r>
            <a:endParaRPr lang="ru-RU" sz="3200" b="1" dirty="0"/>
          </a:p>
        </p:txBody>
      </p:sp>
      <p:sp>
        <p:nvSpPr>
          <p:cNvPr id="10" name="Rectangle 9"/>
          <p:cNvSpPr/>
          <p:nvPr/>
        </p:nvSpPr>
        <p:spPr>
          <a:xfrm rot="188087">
            <a:off x="7850350" y="5198065"/>
            <a:ext cx="4096186" cy="584775"/>
          </a:xfrm>
          <a:prstGeom prst="rect">
            <a:avLst/>
          </a:prstGeom>
        </p:spPr>
        <p:txBody>
          <a:bodyPr wrap="none">
            <a:spAutoFit/>
          </a:bodyPr>
          <a:lstStyle/>
          <a:p>
            <a:pPr algn="ctr">
              <a:lnSpc>
                <a:spcPct val="100000"/>
              </a:lnSpc>
            </a:pPr>
            <a:r>
              <a:rPr lang="en-US" b="1" dirty="0">
                <a:solidFill>
                  <a:srgbClr val="FFFF00"/>
                </a:solidFill>
              </a:rPr>
              <a:t>VĂN BẢN </a:t>
            </a:r>
            <a:r>
              <a:rPr lang="en-US" sz="3200" b="1" dirty="0">
                <a:solidFill>
                  <a:srgbClr val="FFFF00"/>
                </a:solidFill>
              </a:rPr>
              <a:t>PHÁP LUẬT </a:t>
            </a:r>
            <a:r>
              <a:rPr lang="en-US" b="1" dirty="0">
                <a:solidFill>
                  <a:srgbClr val="FFFF00"/>
                </a:solidFill>
              </a:rPr>
              <a:t>VIỆT NAM</a:t>
            </a:r>
            <a:endParaRPr lang="ru-RU" b="1" dirty="0">
              <a:solidFill>
                <a:srgbClr val="FFFF00"/>
              </a:solidFill>
            </a:endParaRPr>
          </a:p>
        </p:txBody>
      </p:sp>
      <p:pic>
        <p:nvPicPr>
          <p:cNvPr id="14" name="Picture 13"/>
          <p:cNvPicPr>
            <a:picLocks noChangeAspect="1"/>
          </p:cNvPicPr>
          <p:nvPr/>
        </p:nvPicPr>
        <p:blipFill>
          <a:blip r:embed="rId3"/>
          <a:stretch>
            <a:fillRect/>
          </a:stretch>
        </p:blipFill>
        <p:spPr>
          <a:xfrm>
            <a:off x="10195293" y="3740719"/>
            <a:ext cx="1488708" cy="1569500"/>
          </a:xfrm>
          <a:prstGeom prst="rect">
            <a:avLst/>
          </a:prstGeom>
        </p:spPr>
      </p:pic>
    </p:spTree>
    <p:extLst>
      <p:ext uri="{BB962C8B-B14F-4D97-AF65-F5344CB8AC3E}">
        <p14:creationId xmlns:p14="http://schemas.microsoft.com/office/powerpoint/2010/main" val="3997746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21426693">
            <a:off x="4754513" y="482683"/>
            <a:ext cx="1191134" cy="10638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41" r="1241"/>
          <a:stretch>
            <a:fillRect/>
          </a:stretch>
        </p:blipFill>
        <p:spPr/>
      </p:pic>
      <p:sp>
        <p:nvSpPr>
          <p:cNvPr id="4" name="Slide Number Placeholder 3"/>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5" name="Title 4"/>
          <p:cNvSpPr>
            <a:spLocks noGrp="1"/>
          </p:cNvSpPr>
          <p:nvPr>
            <p:ph type="title"/>
          </p:nvPr>
        </p:nvSpPr>
        <p:spPr>
          <a:xfrm rot="-360000">
            <a:off x="20030" y="984105"/>
            <a:ext cx="6059837" cy="700842"/>
          </a:xfrm>
        </p:spPr>
        <p:txBody>
          <a:bodyPr>
            <a:noAutofit/>
          </a:bodyPr>
          <a:lstStyle/>
          <a:p>
            <a:r>
              <a:rPr lang="en-US" sz="2800" dirty="0" err="1"/>
              <a:t>Học</a:t>
            </a:r>
            <a:r>
              <a:rPr lang="en-US" sz="2800" dirty="0"/>
              <a:t> </a:t>
            </a:r>
            <a:r>
              <a:rPr lang="en-US" sz="2800" dirty="0" err="1"/>
              <a:t>sinh</a:t>
            </a:r>
            <a:r>
              <a:rPr lang="en-US" sz="2800" dirty="0"/>
              <a:t> </a:t>
            </a:r>
            <a:r>
              <a:rPr lang="en-US" sz="2800" dirty="0" err="1"/>
              <a:t>nên</a:t>
            </a:r>
            <a:r>
              <a:rPr lang="en-US" sz="2800" dirty="0"/>
              <a:t> </a:t>
            </a:r>
            <a:r>
              <a:rPr lang="en-US" sz="2800" dirty="0" err="1"/>
              <a:t>phê</a:t>
            </a:r>
            <a:r>
              <a:rPr lang="en-US" sz="2800" dirty="0"/>
              <a:t> </a:t>
            </a:r>
            <a:r>
              <a:rPr lang="en-US" sz="2800" dirty="0" err="1" smtClean="0"/>
              <a:t>phán</a:t>
            </a:r>
            <a:r>
              <a:rPr lang="en-US" sz="2800" dirty="0" smtClean="0"/>
              <a:t>, </a:t>
            </a:r>
            <a:r>
              <a:rPr lang="en-US" sz="2800" dirty="0" err="1" smtClean="0"/>
              <a:t>đấ</a:t>
            </a:r>
            <a:r>
              <a:rPr lang="en-US" sz="2800" dirty="0" err="1" smtClean="0">
                <a:solidFill>
                  <a:schemeClr val="bg2">
                    <a:lumMod val="60000"/>
                    <a:lumOff val="40000"/>
                  </a:schemeClr>
                </a:solidFill>
              </a:rPr>
              <a:t>u</a:t>
            </a:r>
            <a:r>
              <a:rPr lang="en-US" sz="2800" dirty="0" smtClean="0">
                <a:solidFill>
                  <a:schemeClr val="bg2">
                    <a:lumMod val="60000"/>
                    <a:lumOff val="40000"/>
                  </a:schemeClr>
                </a:solidFill>
              </a:rPr>
              <a:t> </a:t>
            </a:r>
            <a:r>
              <a:rPr lang="en-US" sz="2800" dirty="0" err="1">
                <a:solidFill>
                  <a:schemeClr val="bg2">
                    <a:lumMod val="60000"/>
                    <a:lumOff val="40000"/>
                  </a:schemeClr>
                </a:solidFill>
              </a:rPr>
              <a:t>tranh</a:t>
            </a:r>
            <a:r>
              <a:rPr lang="en-US" sz="2800" dirty="0">
                <a:solidFill>
                  <a:schemeClr val="bg2">
                    <a:lumMod val="60000"/>
                    <a:lumOff val="40000"/>
                  </a:schemeClr>
                </a:solidFill>
              </a:rPr>
              <a:t> </a:t>
            </a:r>
            <a:r>
              <a:rPr lang="en-US" sz="2800" dirty="0" err="1"/>
              <a:t>với</a:t>
            </a:r>
            <a:r>
              <a:rPr lang="en-US" sz="2800" dirty="0"/>
              <a:t> </a:t>
            </a:r>
            <a:r>
              <a:rPr lang="en-US" sz="2800" dirty="0" err="1"/>
              <a:t>các</a:t>
            </a:r>
            <a:r>
              <a:rPr lang="en-US" sz="2800" dirty="0"/>
              <a:t> </a:t>
            </a:r>
            <a:r>
              <a:rPr lang="en-US" sz="2800" dirty="0" err="1"/>
              <a:t>hành</a:t>
            </a:r>
            <a:r>
              <a:rPr lang="en-US" sz="2800" dirty="0"/>
              <a:t> vi </a:t>
            </a:r>
            <a:r>
              <a:rPr lang="en-US" sz="2800" dirty="0" err="1"/>
              <a:t>vi</a:t>
            </a:r>
            <a:r>
              <a:rPr lang="en-US" sz="2800" dirty="0"/>
              <a:t> </a:t>
            </a:r>
            <a:r>
              <a:rPr lang="en-US" sz="2800" dirty="0" err="1"/>
              <a:t>phạm</a:t>
            </a:r>
            <a:r>
              <a:rPr lang="en-US" sz="2800" dirty="0"/>
              <a:t> </a:t>
            </a:r>
            <a:r>
              <a:rPr lang="en-US" sz="2800" dirty="0" err="1"/>
              <a:t>ph</a:t>
            </a:r>
            <a:r>
              <a:rPr lang="en-US" sz="2800" dirty="0" err="1">
                <a:solidFill>
                  <a:schemeClr val="bg2">
                    <a:lumMod val="60000"/>
                    <a:lumOff val="40000"/>
                  </a:schemeClr>
                </a:solidFill>
              </a:rPr>
              <a:t>áp</a:t>
            </a:r>
            <a:r>
              <a:rPr lang="en-US" sz="2800" dirty="0">
                <a:solidFill>
                  <a:schemeClr val="bg2">
                    <a:lumMod val="60000"/>
                    <a:lumOff val="40000"/>
                  </a:schemeClr>
                </a:solidFill>
              </a:rPr>
              <a:t> </a:t>
            </a:r>
            <a:r>
              <a:rPr lang="en-US" sz="2800" dirty="0" err="1">
                <a:solidFill>
                  <a:schemeClr val="bg2">
                    <a:lumMod val="60000"/>
                    <a:lumOff val="40000"/>
                  </a:schemeClr>
                </a:solidFill>
              </a:rPr>
              <a:t>luật</a:t>
            </a:r>
            <a:endParaRPr lang="en-US" sz="2800" dirty="0">
              <a:solidFill>
                <a:schemeClr val="bg2">
                  <a:lumMod val="60000"/>
                  <a:lumOff val="40000"/>
                </a:schemeClr>
              </a:solidFill>
            </a:endParaRPr>
          </a:p>
        </p:txBody>
      </p:sp>
    </p:spTree>
    <p:extLst>
      <p:ext uri="{BB962C8B-B14F-4D97-AF65-F5344CB8AC3E}">
        <p14:creationId xmlns:p14="http://schemas.microsoft.com/office/powerpoint/2010/main" val="21650770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rot="20851414">
            <a:off x="224407" y="5227423"/>
            <a:ext cx="1285875" cy="586425"/>
          </a:xfrm>
          <a:solidFill>
            <a:schemeClr val="bg2">
              <a:lumMod val="60000"/>
              <a:lumOff val="40000"/>
            </a:schemeClr>
          </a:solidFill>
        </p:spPr>
        <p:txBody>
          <a:bodyPr/>
          <a:lstStyle/>
          <a:p>
            <a:pPr algn="ctr"/>
            <a:r>
              <a:rPr lang="en-US" sz="2800" dirty="0" smtClean="0">
                <a:solidFill>
                  <a:srgbClr val="FF0000"/>
                </a:solidFill>
              </a:rPr>
              <a:t>CÂU 1</a:t>
            </a:r>
            <a:endParaRPr lang="en-US" sz="2800" noProof="0" dirty="0">
              <a:solidFill>
                <a:srgbClr val="FF0000"/>
              </a:solidFill>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p:cNvSpPr>
            <a:spLocks noGrp="1"/>
          </p:cNvSpPr>
          <p:nvPr>
            <p:ph type="title"/>
          </p:nvPr>
        </p:nvSpPr>
        <p:spPr>
          <a:xfrm rot="21180000">
            <a:off x="291148" y="398387"/>
            <a:ext cx="3670811" cy="1325563"/>
          </a:xfrm>
        </p:spPr>
        <p:txBody>
          <a:bodyPr>
            <a:normAutofit/>
          </a:bodyPr>
          <a:lstStyle/>
          <a:p>
            <a:pPr algn="ctr"/>
            <a:r>
              <a:rPr lang="en-US" sz="5400" dirty="0" err="1" smtClean="0">
                <a:latin typeface="Bahnschrift SemiLight Condensed" panose="020B0502040204020203" pitchFamily="34" charset="0"/>
              </a:rPr>
              <a:t>Luyện</a:t>
            </a:r>
            <a:r>
              <a:rPr lang="en-US" sz="5400" dirty="0" smtClean="0">
                <a:latin typeface="Bahnschrift SemiLight Condensed" panose="020B0502040204020203" pitchFamily="34" charset="0"/>
              </a:rPr>
              <a:t> </a:t>
            </a:r>
            <a:r>
              <a:rPr lang="en-US" sz="5400" dirty="0" err="1" smtClean="0">
                <a:latin typeface="Bahnschrift SemiLight Condensed" panose="020B0502040204020203" pitchFamily="34" charset="0"/>
              </a:rPr>
              <a:t>tập</a:t>
            </a:r>
            <a:endParaRPr lang="en-US" sz="5400" dirty="0">
              <a:latin typeface="Bahnschrift SemiLight Condensed" panose="020B0502040204020203" pitchFamily="34" charset="0"/>
            </a:endParaRPr>
          </a:p>
        </p:txBody>
      </p:sp>
      <p:sp>
        <p:nvSpPr>
          <p:cNvPr id="10" name="Multiply 9"/>
          <p:cNvSpPr/>
          <p:nvPr/>
        </p:nvSpPr>
        <p:spPr>
          <a:xfrm>
            <a:off x="235526" y="2619398"/>
            <a:ext cx="725714" cy="595086"/>
          </a:xfrm>
          <a:prstGeom prst="mathMultiply">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48247" y="3830490"/>
            <a:ext cx="725714" cy="595086"/>
          </a:xfrm>
          <a:prstGeom prst="mathMultiply">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95884" y="373879"/>
            <a:ext cx="5246915" cy="954107"/>
          </a:xfrm>
          <a:prstGeom prst="rect">
            <a:avLst/>
          </a:prstGeom>
        </p:spPr>
        <p:txBody>
          <a:bodyPr wrap="square">
            <a:spAutoFit/>
          </a:bodyPr>
          <a:lstStyle/>
          <a:p>
            <a:r>
              <a:rPr lang="vi-VN" sz="2800" b="1" dirty="0">
                <a:solidFill>
                  <a:schemeClr val="bg2">
                    <a:lumMod val="60000"/>
                    <a:lumOff val="40000"/>
                  </a:schemeClr>
                </a:solidFill>
              </a:rPr>
              <a:t>Em hãy cho biết những nhận định sau đây đúng hay sai. Vì sao?</a:t>
            </a:r>
            <a:endParaRPr lang="en-US" sz="2800" b="1" dirty="0">
              <a:solidFill>
                <a:schemeClr val="bg2">
                  <a:lumMod val="60000"/>
                  <a:lumOff val="40000"/>
                </a:schemeClr>
              </a:solidFill>
            </a:endParaRPr>
          </a:p>
        </p:txBody>
      </p:sp>
      <p:sp>
        <p:nvSpPr>
          <p:cNvPr id="13" name="Rectangle 12"/>
          <p:cNvSpPr/>
          <p:nvPr/>
        </p:nvSpPr>
        <p:spPr>
          <a:xfrm>
            <a:off x="4180114" y="1790224"/>
            <a:ext cx="8011886" cy="1326459"/>
          </a:xfrm>
          <a:prstGeom prst="rec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t>a. Chế định pháp luật là một hệ thống các quy phạm pháp luật điều chỉnh các quan hệ xã hội cùng loại, trong một lĩnh vực nhất định của đời sống xã hội</a:t>
            </a:r>
            <a:r>
              <a:rPr lang="vi-VN" sz="2800" dirty="0" smtClean="0"/>
              <a:t>.</a:t>
            </a:r>
            <a:endParaRPr lang="vi-VN" sz="2800" dirty="0"/>
          </a:p>
        </p:txBody>
      </p:sp>
      <p:sp>
        <p:nvSpPr>
          <p:cNvPr id="15" name="Rectangle 14"/>
          <p:cNvSpPr/>
          <p:nvPr/>
        </p:nvSpPr>
        <p:spPr>
          <a:xfrm>
            <a:off x="2772229" y="3196894"/>
            <a:ext cx="7994289" cy="931139"/>
          </a:xfrm>
          <a:prstGeom prst="rec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t>b. Hệ thống pháp luật chính là hệ thống các văn bản quy phạm pháp luật</a:t>
            </a:r>
            <a:r>
              <a:rPr lang="vi-VN" sz="2800" dirty="0" smtClean="0"/>
              <a:t>.</a:t>
            </a:r>
            <a:endParaRPr lang="vi-VN" sz="2800" dirty="0"/>
          </a:p>
        </p:txBody>
      </p:sp>
      <p:sp>
        <p:nvSpPr>
          <p:cNvPr id="16" name="Rectangle 15"/>
          <p:cNvSpPr/>
          <p:nvPr/>
        </p:nvSpPr>
        <p:spPr>
          <a:xfrm>
            <a:off x="3715657" y="4208244"/>
            <a:ext cx="8476343" cy="1427604"/>
          </a:xfrm>
          <a:prstGeom prst="rec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t>c. Trong hệ thống pháp luật có sự thể hiện đầy đủ các ngành luật, các chế định luật, các quy phạm pháp luật là biểu hiện của tính phù hợp của hệ thống pháp luật</a:t>
            </a:r>
            <a:r>
              <a:rPr lang="vi-VN" sz="2800" dirty="0" smtClean="0"/>
              <a:t>.</a:t>
            </a:r>
            <a:endParaRPr lang="en-US" sz="2800" dirty="0"/>
          </a:p>
        </p:txBody>
      </p:sp>
      <p:sp>
        <p:nvSpPr>
          <p:cNvPr id="17" name="Rectangle 16"/>
          <p:cNvSpPr/>
          <p:nvPr/>
        </p:nvSpPr>
        <p:spPr>
          <a:xfrm>
            <a:off x="3120571" y="5716059"/>
            <a:ext cx="7645947" cy="931139"/>
          </a:xfrm>
          <a:prstGeom prst="rec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t>d. Hương ước, tập quán địa phương là văn bản quy phạm pháp luật</a:t>
            </a:r>
            <a:r>
              <a:rPr lang="vi-VN" sz="2800" dirty="0" smtClean="0"/>
              <a:t>.</a:t>
            </a:r>
            <a:endParaRPr lang="vi-VN" sz="2800" dirty="0"/>
          </a:p>
        </p:txBody>
      </p:sp>
      <p:pic>
        <p:nvPicPr>
          <p:cNvPr id="6" name="Picture 5"/>
          <p:cNvPicPr>
            <a:picLocks noChangeAspect="1"/>
          </p:cNvPicPr>
          <p:nvPr/>
        </p:nvPicPr>
        <p:blipFill>
          <a:blip r:embed="rId2"/>
          <a:stretch>
            <a:fillRect/>
          </a:stretch>
        </p:blipFill>
        <p:spPr>
          <a:xfrm>
            <a:off x="1713142" y="3116683"/>
            <a:ext cx="1058380" cy="1058380"/>
          </a:xfrm>
          <a:prstGeom prst="rect">
            <a:avLst/>
          </a:prstGeom>
        </p:spPr>
      </p:pic>
      <p:pic>
        <p:nvPicPr>
          <p:cNvPr id="14" name="Picture 13"/>
          <p:cNvPicPr>
            <a:picLocks noChangeAspect="1"/>
          </p:cNvPicPr>
          <p:nvPr/>
        </p:nvPicPr>
        <p:blipFill>
          <a:blip r:embed="rId2"/>
          <a:stretch>
            <a:fillRect/>
          </a:stretch>
        </p:blipFill>
        <p:spPr>
          <a:xfrm>
            <a:off x="3120320" y="1924263"/>
            <a:ext cx="1058380" cy="1058380"/>
          </a:xfrm>
          <a:prstGeom prst="rect">
            <a:avLst/>
          </a:prstGeom>
        </p:spPr>
      </p:pic>
      <p:pic>
        <p:nvPicPr>
          <p:cNvPr id="7" name="Picture 6"/>
          <p:cNvPicPr>
            <a:picLocks noChangeAspect="1"/>
          </p:cNvPicPr>
          <p:nvPr/>
        </p:nvPicPr>
        <p:blipFill>
          <a:blip r:embed="rId3"/>
          <a:stretch>
            <a:fillRect/>
          </a:stretch>
        </p:blipFill>
        <p:spPr>
          <a:xfrm>
            <a:off x="2082801" y="5662868"/>
            <a:ext cx="1037519" cy="1037519"/>
          </a:xfrm>
          <a:prstGeom prst="rect">
            <a:avLst/>
          </a:prstGeom>
        </p:spPr>
      </p:pic>
      <p:pic>
        <p:nvPicPr>
          <p:cNvPr id="18" name="Picture 17"/>
          <p:cNvPicPr>
            <a:picLocks noChangeAspect="1"/>
          </p:cNvPicPr>
          <p:nvPr/>
        </p:nvPicPr>
        <p:blipFill>
          <a:blip r:embed="rId3"/>
          <a:stretch>
            <a:fillRect/>
          </a:stretch>
        </p:blipFill>
        <p:spPr>
          <a:xfrm>
            <a:off x="2678138" y="4449729"/>
            <a:ext cx="1037519" cy="1037519"/>
          </a:xfrm>
          <a:prstGeom prst="rect">
            <a:avLst/>
          </a:prstGeom>
        </p:spPr>
      </p:pic>
    </p:spTree>
    <p:extLst>
      <p:ext uri="{BB962C8B-B14F-4D97-AF65-F5344CB8AC3E}">
        <p14:creationId xmlns:p14="http://schemas.microsoft.com/office/powerpoint/2010/main" val="125209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2"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1+#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750" fill="hold"/>
                                        <p:tgtEl>
                                          <p:spTgt spid="15"/>
                                        </p:tgtEl>
                                        <p:attrNameLst>
                                          <p:attrName>ppt_x</p:attrName>
                                        </p:attrNameLst>
                                      </p:cBhvr>
                                      <p:tavLst>
                                        <p:tav tm="0">
                                          <p:val>
                                            <p:strVal val="1+#ppt_w/2"/>
                                          </p:val>
                                        </p:tav>
                                        <p:tav tm="100000">
                                          <p:val>
                                            <p:strVal val="#ppt_x"/>
                                          </p:val>
                                        </p:tav>
                                      </p:tavLst>
                                    </p:anim>
                                    <p:anim calcmode="lin" valueType="num">
                                      <p:cBhvr additive="base">
                                        <p:cTn id="14" dur="75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1+#ppt_w/2"/>
                                          </p:val>
                                        </p:tav>
                                        <p:tav tm="100000">
                                          <p:val>
                                            <p:strVal val="#ppt_x"/>
                                          </p:val>
                                        </p:tav>
                                      </p:tavLst>
                                    </p:anim>
                                    <p:anim calcmode="lin" valueType="num">
                                      <p:cBhvr additive="base">
                                        <p:cTn id="18" dur="10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1+#ppt_w/2"/>
                                          </p:val>
                                        </p:tav>
                                        <p:tav tm="100000">
                                          <p:val>
                                            <p:strVal val="#ppt_x"/>
                                          </p:val>
                                        </p:tav>
                                      </p:tavLst>
                                    </p:anim>
                                    <p:anim calcmode="lin" valueType="num">
                                      <p:cBhvr additive="base">
                                        <p:cTn id="2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1" grpId="0"/>
      <p:bldP spid="13"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2540001"/>
            <a:ext cx="1282700" cy="622300"/>
          </a:xfrm>
          <a:solidFill>
            <a:schemeClr val="bg2">
              <a:lumMod val="60000"/>
              <a:lumOff val="40000"/>
            </a:schemeClr>
          </a:solidFill>
        </p:spPr>
        <p:txBody>
          <a:bodyPr/>
          <a:lstStyle/>
          <a:p>
            <a:r>
              <a:rPr lang="en-US" sz="2800" dirty="0" smtClean="0"/>
              <a:t>CÂU 2</a:t>
            </a:r>
            <a:endParaRPr lang="en-US" sz="2800"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5" name="Text Placeholder 4"/>
          <p:cNvSpPr>
            <a:spLocks noGrp="1"/>
          </p:cNvSpPr>
          <p:nvPr>
            <p:ph type="body" sz="half" idx="2"/>
          </p:nvPr>
        </p:nvSpPr>
        <p:spPr>
          <a:xfrm>
            <a:off x="215900" y="3162300"/>
            <a:ext cx="4096198" cy="1195227"/>
          </a:xfrm>
        </p:spPr>
        <p:txBody>
          <a:bodyPr>
            <a:normAutofit/>
          </a:bodyPr>
          <a:lstStyle/>
          <a:p>
            <a:pPr algn="just"/>
            <a:r>
              <a:rPr lang="vi-VN" sz="2400" b="1" dirty="0"/>
              <a:t>Em hãy xác định văn bản quy phạm pháp luật trong các văn bản pháp luật </a:t>
            </a:r>
            <a:r>
              <a:rPr lang="en-US" sz="2400" b="1" dirty="0" err="1" smtClean="0"/>
              <a:t>sau</a:t>
            </a:r>
            <a:r>
              <a:rPr lang="vi-VN" sz="2400" b="1" dirty="0" smtClean="0"/>
              <a:t> </a:t>
            </a:r>
            <a:r>
              <a:rPr lang="vi-VN" sz="2400" b="1" dirty="0"/>
              <a:t>đây:</a:t>
            </a:r>
            <a:endParaRPr lang="en-US" sz="2400" b="1" dirty="0"/>
          </a:p>
        </p:txBody>
      </p:sp>
      <p:sp>
        <p:nvSpPr>
          <p:cNvPr id="6" name="Title 5"/>
          <p:cNvSpPr>
            <a:spLocks noGrp="1"/>
          </p:cNvSpPr>
          <p:nvPr>
            <p:ph type="title"/>
          </p:nvPr>
        </p:nvSpPr>
        <p:spPr/>
        <p:txBody>
          <a:bodyPr/>
          <a:lstStyle/>
          <a:p>
            <a:r>
              <a:rPr lang="en-US" dirty="0" err="1" smtClean="0">
                <a:solidFill>
                  <a:srgbClr val="FFFF00"/>
                </a:solidFill>
                <a:latin typeface="Bahnschrift SemiBold SemiConden" panose="020B0502040204020203" pitchFamily="34" charset="0"/>
              </a:rPr>
              <a:t>Luyện</a:t>
            </a:r>
            <a:r>
              <a:rPr lang="en-US" dirty="0" smtClean="0">
                <a:solidFill>
                  <a:srgbClr val="FFFF00"/>
                </a:solidFill>
                <a:latin typeface="Bahnschrift SemiBold SemiConden" panose="020B0502040204020203" pitchFamily="34" charset="0"/>
              </a:rPr>
              <a:t> </a:t>
            </a:r>
            <a:r>
              <a:rPr lang="en-US" dirty="0" err="1" smtClean="0">
                <a:solidFill>
                  <a:srgbClr val="FFFF00"/>
                </a:solidFill>
                <a:latin typeface="Bahnschrift SemiBold SemiConden" panose="020B0502040204020203" pitchFamily="34" charset="0"/>
              </a:rPr>
              <a:t>tập</a:t>
            </a:r>
            <a:endParaRPr lang="en-US" dirty="0">
              <a:solidFill>
                <a:srgbClr val="FFFF00"/>
              </a:solidFill>
              <a:latin typeface="Bahnschrift SemiBold SemiConden" panose="020B0502040204020203" pitchFamily="34" charset="0"/>
            </a:endParaRPr>
          </a:p>
        </p:txBody>
      </p:sp>
      <p:sp>
        <p:nvSpPr>
          <p:cNvPr id="7" name="Rectangle 6"/>
          <p:cNvSpPr/>
          <p:nvPr/>
        </p:nvSpPr>
        <p:spPr>
          <a:xfrm>
            <a:off x="5710001" y="5236206"/>
            <a:ext cx="4996100" cy="1200329"/>
          </a:xfrm>
          <a:prstGeom prst="rect">
            <a:avLst/>
          </a:prstGeom>
          <a:solidFill>
            <a:schemeClr val="accent1">
              <a:lumMod val="60000"/>
              <a:lumOff val="40000"/>
            </a:schemeClr>
          </a:solidFill>
        </p:spPr>
        <p:txBody>
          <a:bodyPr wrap="square">
            <a:spAutoFit/>
          </a:bodyPr>
          <a:lstStyle/>
          <a:p>
            <a:pPr algn="just"/>
            <a:r>
              <a:rPr lang="vi-VN" sz="2400" dirty="0"/>
              <a:t>e. Chỉ thị của Bộ trưởng Bộ y tế về việc phát động phong trào thi đua trong ngành y tế.</a:t>
            </a:r>
            <a:endParaRPr lang="vi-VN" sz="2400" dirty="0"/>
          </a:p>
        </p:txBody>
      </p:sp>
      <p:sp>
        <p:nvSpPr>
          <p:cNvPr id="8" name="Rectangle 7"/>
          <p:cNvSpPr/>
          <p:nvPr/>
        </p:nvSpPr>
        <p:spPr>
          <a:xfrm>
            <a:off x="5710000" y="4369040"/>
            <a:ext cx="6095999" cy="830997"/>
          </a:xfrm>
          <a:prstGeom prst="rect">
            <a:avLst/>
          </a:prstGeom>
          <a:solidFill>
            <a:schemeClr val="accent5">
              <a:lumMod val="60000"/>
              <a:lumOff val="40000"/>
            </a:schemeClr>
          </a:solidFill>
        </p:spPr>
        <p:txBody>
          <a:bodyPr wrap="square">
            <a:spAutoFit/>
          </a:bodyPr>
          <a:lstStyle/>
          <a:p>
            <a:pPr algn="just"/>
            <a:r>
              <a:rPr lang="vi-VN" sz="2400" dirty="0"/>
              <a:t>đ. Nghị định của Chính phủ về việc xử lí kỉ luật công chức.</a:t>
            </a:r>
            <a:endParaRPr lang="vi-VN" sz="2400" dirty="0"/>
          </a:p>
        </p:txBody>
      </p:sp>
      <p:sp>
        <p:nvSpPr>
          <p:cNvPr id="9" name="Rectangle 8"/>
          <p:cNvSpPr/>
          <p:nvPr/>
        </p:nvSpPr>
        <p:spPr>
          <a:xfrm>
            <a:off x="5709999" y="3132542"/>
            <a:ext cx="6096000" cy="1200329"/>
          </a:xfrm>
          <a:prstGeom prst="rect">
            <a:avLst/>
          </a:prstGeom>
          <a:solidFill>
            <a:schemeClr val="accent2">
              <a:lumMod val="60000"/>
              <a:lumOff val="40000"/>
            </a:schemeClr>
          </a:solidFill>
        </p:spPr>
        <p:txBody>
          <a:bodyPr>
            <a:spAutoFit/>
          </a:bodyPr>
          <a:lstStyle/>
          <a:p>
            <a:pPr algn="just"/>
            <a:r>
              <a:rPr lang="vi-VN" sz="2400" dirty="0"/>
              <a:t>d. Quyết định của Chủ tịch Uỷ ban nhân dân tỉnh Y về việc thành lập Ban chỉ đạo phòng chống dịch cúm gia cầm trên địa bàn tỉnh Y.</a:t>
            </a:r>
            <a:endParaRPr lang="vi-VN" sz="2400" dirty="0"/>
          </a:p>
        </p:txBody>
      </p:sp>
      <p:sp>
        <p:nvSpPr>
          <p:cNvPr id="10" name="Rectangle 9"/>
          <p:cNvSpPr/>
          <p:nvPr/>
        </p:nvSpPr>
        <p:spPr>
          <a:xfrm>
            <a:off x="5710000" y="2634708"/>
            <a:ext cx="2083391" cy="461665"/>
          </a:xfrm>
          <a:prstGeom prst="rect">
            <a:avLst/>
          </a:prstGeom>
          <a:solidFill>
            <a:schemeClr val="accent5">
              <a:lumMod val="60000"/>
              <a:lumOff val="40000"/>
            </a:schemeClr>
          </a:solidFill>
        </p:spPr>
        <p:txBody>
          <a:bodyPr wrap="none">
            <a:spAutoFit/>
          </a:bodyPr>
          <a:lstStyle/>
          <a:p>
            <a:r>
              <a:rPr lang="vi-VN" sz="2400" dirty="0"/>
              <a:t>c. Luật Du lịch.</a:t>
            </a:r>
            <a:endParaRPr lang="vi-VN" sz="2400" dirty="0"/>
          </a:p>
        </p:txBody>
      </p:sp>
      <p:sp>
        <p:nvSpPr>
          <p:cNvPr id="11" name="Rectangle 10"/>
          <p:cNvSpPr/>
          <p:nvPr/>
        </p:nvSpPr>
        <p:spPr>
          <a:xfrm>
            <a:off x="5710000" y="1753984"/>
            <a:ext cx="6096000" cy="830997"/>
          </a:xfrm>
          <a:prstGeom prst="rect">
            <a:avLst/>
          </a:prstGeom>
          <a:solidFill>
            <a:schemeClr val="accent2">
              <a:lumMod val="60000"/>
              <a:lumOff val="40000"/>
            </a:schemeClr>
          </a:solidFill>
        </p:spPr>
        <p:txBody>
          <a:bodyPr>
            <a:spAutoFit/>
          </a:bodyPr>
          <a:lstStyle/>
          <a:p>
            <a:r>
              <a:rPr lang="vi-VN" sz="2400" dirty="0"/>
              <a:t>b. Quyết định của Hiệu trưởng Trường Đại học T về việc ban hành Nội quy Kí túc xá sinh viên.</a:t>
            </a:r>
            <a:endParaRPr lang="vi-VN" sz="2400" dirty="0"/>
          </a:p>
        </p:txBody>
      </p:sp>
      <p:sp>
        <p:nvSpPr>
          <p:cNvPr id="12" name="Rectangle 11"/>
          <p:cNvSpPr/>
          <p:nvPr/>
        </p:nvSpPr>
        <p:spPr>
          <a:xfrm>
            <a:off x="5710000" y="1223593"/>
            <a:ext cx="6380400" cy="461665"/>
          </a:xfrm>
          <a:prstGeom prst="rect">
            <a:avLst/>
          </a:prstGeom>
          <a:solidFill>
            <a:schemeClr val="accent5">
              <a:lumMod val="60000"/>
              <a:lumOff val="40000"/>
            </a:schemeClr>
          </a:solidFill>
        </p:spPr>
        <p:txBody>
          <a:bodyPr wrap="square">
            <a:spAutoFit/>
          </a:bodyPr>
          <a:lstStyle/>
          <a:p>
            <a:r>
              <a:rPr lang="vi-VN" sz="2400" dirty="0"/>
              <a:t>a. Bản án hình sự của Toà án nhân dân huyện X.</a:t>
            </a:r>
            <a:endParaRPr lang="vi-VN" sz="2400" dirty="0"/>
          </a:p>
        </p:txBody>
      </p:sp>
      <p:pic>
        <p:nvPicPr>
          <p:cNvPr id="13" name="Picture 12"/>
          <p:cNvPicPr>
            <a:picLocks noChangeAspect="1"/>
          </p:cNvPicPr>
          <p:nvPr/>
        </p:nvPicPr>
        <p:blipFill>
          <a:blip r:embed="rId2"/>
          <a:stretch>
            <a:fillRect/>
          </a:stretch>
        </p:blipFill>
        <p:spPr>
          <a:xfrm>
            <a:off x="5267358" y="2671816"/>
            <a:ext cx="442642" cy="442642"/>
          </a:xfrm>
          <a:prstGeom prst="rect">
            <a:avLst/>
          </a:prstGeom>
        </p:spPr>
      </p:pic>
      <p:pic>
        <p:nvPicPr>
          <p:cNvPr id="14" name="Picture 13"/>
          <p:cNvPicPr>
            <a:picLocks noChangeAspect="1"/>
          </p:cNvPicPr>
          <p:nvPr/>
        </p:nvPicPr>
        <p:blipFill>
          <a:blip r:embed="rId3"/>
          <a:stretch>
            <a:fillRect/>
          </a:stretch>
        </p:blipFill>
        <p:spPr>
          <a:xfrm>
            <a:off x="5153913" y="1202160"/>
            <a:ext cx="556087" cy="556087"/>
          </a:xfrm>
          <a:prstGeom prst="rect">
            <a:avLst/>
          </a:prstGeom>
        </p:spPr>
      </p:pic>
      <p:pic>
        <p:nvPicPr>
          <p:cNvPr id="15" name="Picture 14"/>
          <p:cNvPicPr>
            <a:picLocks noChangeAspect="1"/>
          </p:cNvPicPr>
          <p:nvPr/>
        </p:nvPicPr>
        <p:blipFill>
          <a:blip r:embed="rId3"/>
          <a:stretch>
            <a:fillRect/>
          </a:stretch>
        </p:blipFill>
        <p:spPr>
          <a:xfrm>
            <a:off x="5153913" y="1912001"/>
            <a:ext cx="556087" cy="556087"/>
          </a:xfrm>
          <a:prstGeom prst="rect">
            <a:avLst/>
          </a:prstGeom>
        </p:spPr>
      </p:pic>
      <p:pic>
        <p:nvPicPr>
          <p:cNvPr id="16" name="Picture 15"/>
          <p:cNvPicPr>
            <a:picLocks noChangeAspect="1"/>
          </p:cNvPicPr>
          <p:nvPr/>
        </p:nvPicPr>
        <p:blipFill>
          <a:blip r:embed="rId3"/>
          <a:stretch>
            <a:fillRect/>
          </a:stretch>
        </p:blipFill>
        <p:spPr>
          <a:xfrm>
            <a:off x="5153912" y="3448519"/>
            <a:ext cx="556087" cy="556087"/>
          </a:xfrm>
          <a:prstGeom prst="rect">
            <a:avLst/>
          </a:prstGeom>
        </p:spPr>
      </p:pic>
      <p:pic>
        <p:nvPicPr>
          <p:cNvPr id="17" name="Picture 16"/>
          <p:cNvPicPr>
            <a:picLocks noChangeAspect="1"/>
          </p:cNvPicPr>
          <p:nvPr/>
        </p:nvPicPr>
        <p:blipFill>
          <a:blip r:embed="rId3"/>
          <a:stretch>
            <a:fillRect/>
          </a:stretch>
        </p:blipFill>
        <p:spPr>
          <a:xfrm>
            <a:off x="5153911" y="4506494"/>
            <a:ext cx="556087" cy="556087"/>
          </a:xfrm>
          <a:prstGeom prst="rect">
            <a:avLst/>
          </a:prstGeom>
        </p:spPr>
      </p:pic>
      <p:pic>
        <p:nvPicPr>
          <p:cNvPr id="18" name="Picture 17"/>
          <p:cNvPicPr>
            <a:picLocks noChangeAspect="1"/>
          </p:cNvPicPr>
          <p:nvPr/>
        </p:nvPicPr>
        <p:blipFill>
          <a:blip r:embed="rId3"/>
          <a:stretch>
            <a:fillRect/>
          </a:stretch>
        </p:blipFill>
        <p:spPr>
          <a:xfrm>
            <a:off x="5153911" y="5584661"/>
            <a:ext cx="556087" cy="556087"/>
          </a:xfrm>
          <a:prstGeom prst="rect">
            <a:avLst/>
          </a:prstGeom>
        </p:spPr>
      </p:pic>
      <p:pic>
        <p:nvPicPr>
          <p:cNvPr id="2050" name="Picture 2" descr="Any ideas GIFs - Obtenez le meilleur gif sur GIF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1461" y="4069928"/>
            <a:ext cx="2505075" cy="2791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3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250" fill="hold"/>
                                        <p:tgtEl>
                                          <p:spTgt spid="8"/>
                                        </p:tgtEl>
                                        <p:attrNameLst>
                                          <p:attrName>ppt_x</p:attrName>
                                        </p:attrNameLst>
                                      </p:cBhvr>
                                      <p:tavLst>
                                        <p:tav tm="0">
                                          <p:val>
                                            <p:strVal val="1+#ppt_w/2"/>
                                          </p:val>
                                        </p:tav>
                                        <p:tav tm="100000">
                                          <p:val>
                                            <p:strVal val="#ppt_x"/>
                                          </p:val>
                                        </p:tav>
                                      </p:tavLst>
                                    </p:anim>
                                    <p:anim calcmode="lin" valueType="num">
                                      <p:cBhvr additive="base">
                                        <p:cTn id="24" dur="125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1+#ppt_w/2"/>
                                          </p:val>
                                        </p:tav>
                                        <p:tav tm="100000">
                                          <p:val>
                                            <p:strVal val="#ppt_x"/>
                                          </p:val>
                                        </p:tav>
                                      </p:tavLst>
                                    </p:anim>
                                    <p:anim calcmode="lin" valueType="num">
                                      <p:cBhvr additive="base">
                                        <p:cTn id="2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93" y="6310950"/>
            <a:ext cx="1664394" cy="536574"/>
          </a:xfrm>
          <a:solidFill>
            <a:schemeClr val="accent5">
              <a:lumMod val="75000"/>
            </a:schemeClr>
          </a:solidFill>
        </p:spPr>
        <p:txBody>
          <a:bodyPr/>
          <a:lstStyle/>
          <a:p>
            <a:pPr algn="ctr"/>
            <a:r>
              <a:rPr lang="en-US" sz="2800" dirty="0" smtClean="0">
                <a:solidFill>
                  <a:schemeClr val="bg1"/>
                </a:solidFill>
                <a:latin typeface="Bahnschrift SemiBold SemiConden" panose="020B0502040204020203" pitchFamily="34" charset="0"/>
              </a:rPr>
              <a:t>LUYỆN TẬP</a:t>
            </a:r>
            <a:endParaRPr lang="en-US" sz="2800" noProof="0" dirty="0">
              <a:solidFill>
                <a:schemeClr val="bg1"/>
              </a:solidFill>
              <a:latin typeface="Bahnschrift SemiBold SemiConden" panose="020B0502040204020203" pitchFamily="34" charset="0"/>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p:cNvSpPr>
            <a:spLocks noGrp="1"/>
          </p:cNvSpPr>
          <p:nvPr>
            <p:ph type="title"/>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endParaRPr lang="en-US"/>
          </a:p>
        </p:txBody>
      </p:sp>
      <p:pic>
        <p:nvPicPr>
          <p:cNvPr id="9" name="Picture Placeholder 8"/>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532" r="7532"/>
          <a:stretch>
            <a:fillRect/>
          </a:stretch>
        </p:blipFill>
        <p:spPr/>
      </p:pic>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166" y="37934"/>
            <a:ext cx="5778500" cy="6809590"/>
          </a:xfrm>
          <a:prstGeom prst="rect">
            <a:avLst/>
          </a:prstGeom>
        </p:spPr>
      </p:pic>
      <p:sp>
        <p:nvSpPr>
          <p:cNvPr id="14" name="Text Placeholder 4"/>
          <p:cNvSpPr>
            <a:spLocks noGrp="1"/>
          </p:cNvSpPr>
          <p:nvPr>
            <p:ph type="body" idx="1"/>
          </p:nvPr>
        </p:nvSpPr>
        <p:spPr>
          <a:xfrm>
            <a:off x="-693" y="0"/>
            <a:ext cx="6412859" cy="6310949"/>
          </a:xfrm>
        </p:spPr>
        <p:txBody>
          <a:bodyPr>
            <a:normAutofit/>
          </a:bodyPr>
          <a:lstStyle/>
          <a:p>
            <a:pPr algn="just"/>
            <a:r>
              <a:rPr lang="vi-VN" sz="2400" b="0" dirty="0"/>
              <a:t>- Quan điểm của A và B là đúng, thể hiện ý thức tuân thủ pháp </a:t>
            </a:r>
            <a:r>
              <a:rPr lang="vi-VN" sz="2400" b="0" dirty="0" smtClean="0"/>
              <a:t>luật</a:t>
            </a:r>
            <a:r>
              <a:rPr lang="en-US" sz="2400" b="0" dirty="0" smtClean="0"/>
              <a:t>.</a:t>
            </a:r>
            <a:endParaRPr lang="vi-VN" sz="2400" b="0" dirty="0"/>
          </a:p>
          <a:p>
            <a:pPr algn="just"/>
            <a:r>
              <a:rPr lang="vi-VN" sz="2400" b="0" dirty="0"/>
              <a:t>- Những hành vi của học sinh </a:t>
            </a:r>
            <a:r>
              <a:rPr lang="vi-VN" sz="2400" b="0" dirty="0" smtClean="0"/>
              <a:t>THPT</a:t>
            </a:r>
            <a:r>
              <a:rPr lang="en-US" sz="2400" b="0" dirty="0" smtClean="0"/>
              <a:t> </a:t>
            </a:r>
            <a:r>
              <a:rPr lang="en-US" sz="2400" b="0" dirty="0" err="1" smtClean="0"/>
              <a:t>được</a:t>
            </a:r>
            <a:r>
              <a:rPr lang="vi-VN" sz="2400" b="0" dirty="0" smtClean="0"/>
              <a:t> </a:t>
            </a:r>
            <a:r>
              <a:rPr lang="vi-VN" sz="2400" b="0" dirty="0"/>
              <a:t>cho là vi phạm pháp luật:</a:t>
            </a:r>
          </a:p>
          <a:p>
            <a:pPr algn="just"/>
            <a:r>
              <a:rPr lang="en-US" sz="2400" b="0" dirty="0" smtClean="0"/>
              <a:t>+ </a:t>
            </a:r>
            <a:r>
              <a:rPr lang="vi-VN" sz="2400" b="0" dirty="0" smtClean="0"/>
              <a:t>Tham </a:t>
            </a:r>
            <a:r>
              <a:rPr lang="vi-VN" sz="2400" b="0" dirty="0"/>
              <a:t>gia giao thông không đội mũ bảo hiểm</a:t>
            </a:r>
          </a:p>
          <a:p>
            <a:pPr algn="just"/>
            <a:r>
              <a:rPr lang="en-US" sz="2400" b="0" dirty="0" smtClean="0"/>
              <a:t>+ </a:t>
            </a:r>
            <a:r>
              <a:rPr lang="vi-VN" sz="2400" b="0" dirty="0" smtClean="0"/>
              <a:t>Gian </a:t>
            </a:r>
            <a:r>
              <a:rPr lang="vi-VN" sz="2400" b="0" dirty="0"/>
              <a:t>lận trong thi cử</a:t>
            </a:r>
          </a:p>
          <a:p>
            <a:pPr algn="just"/>
            <a:r>
              <a:rPr lang="en-US" sz="2400" b="0" dirty="0" smtClean="0"/>
              <a:t>+ </a:t>
            </a:r>
            <a:r>
              <a:rPr lang="vi-VN" sz="2400" b="0" dirty="0" smtClean="0"/>
              <a:t>Xả </a:t>
            </a:r>
            <a:r>
              <a:rPr lang="vi-VN" sz="2400" b="0" dirty="0"/>
              <a:t>rác bừa bãi ra môi trường</a:t>
            </a:r>
          </a:p>
          <a:p>
            <a:pPr algn="just"/>
            <a:r>
              <a:rPr lang="en-US" sz="2400" b="0" dirty="0" smtClean="0"/>
              <a:t>+ </a:t>
            </a:r>
            <a:r>
              <a:rPr lang="vi-VN" sz="2400" b="0" dirty="0" smtClean="0"/>
              <a:t>Tụ </a:t>
            </a:r>
            <a:r>
              <a:rPr lang="vi-VN" sz="2400" b="0" dirty="0"/>
              <a:t>tập gây mất trật tự an ninh công cộng...</a:t>
            </a:r>
          </a:p>
          <a:p>
            <a:pPr algn="just"/>
            <a:r>
              <a:rPr lang="vi-VN" sz="2400" b="0" dirty="0"/>
              <a:t>- Để hạn chế những hành vi này, học </a:t>
            </a:r>
            <a:r>
              <a:rPr lang="en-US" sz="2400" b="0" dirty="0" smtClean="0"/>
              <a:t>s</a:t>
            </a:r>
            <a:r>
              <a:rPr lang="vi-VN" sz="2400" b="0" dirty="0" smtClean="0"/>
              <a:t>inh </a:t>
            </a:r>
            <a:r>
              <a:rPr lang="vi-VN" sz="2400" b="0" dirty="0"/>
              <a:t>nên tích cực tham gia các hoạt động, phong trào tìm hiểu pháp luật ở trường, khu phố,... hưởng ứng những chương </a:t>
            </a:r>
            <a:r>
              <a:rPr lang="vi-VN" sz="2400" b="0" dirty="0" smtClean="0"/>
              <a:t>trình,</a:t>
            </a:r>
            <a:r>
              <a:rPr lang="en-US" sz="2400" b="0" dirty="0" smtClean="0"/>
              <a:t> </a:t>
            </a:r>
            <a:r>
              <a:rPr lang="vi-VN" sz="2400" b="0" dirty="0" smtClean="0"/>
              <a:t>cuộc </a:t>
            </a:r>
            <a:r>
              <a:rPr lang="vi-VN" sz="2400" b="0" dirty="0"/>
              <a:t>thi liên quan đến pháp luật ở địa phương; theo dõi các thông tin về an ninh - trật tự, pháp luật trên các phương tiện truyền thông;...</a:t>
            </a:r>
          </a:p>
        </p:txBody>
      </p:sp>
    </p:spTree>
    <p:extLst>
      <p:ext uri="{BB962C8B-B14F-4D97-AF65-F5344CB8AC3E}">
        <p14:creationId xmlns:p14="http://schemas.microsoft.com/office/powerpoint/2010/main" val="32767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 calcmode="lin" valueType="num">
                                      <p:cBhvr additive="base">
                                        <p:cTn id="7"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75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14">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4">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125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14">
                                            <p:txEl>
                                              <p:pRg st="3" end="3"/>
                                            </p:tx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 calcmode="lin" valueType="num">
                                      <p:cBhvr additive="base">
                                        <p:cTn id="27" dur="1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8" dur="1500" fill="hold"/>
                                        <p:tgtEl>
                                          <p:spTgt spid="14">
                                            <p:txEl>
                                              <p:pRg st="4" end="4"/>
                                            </p:tx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175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1750" fill="hold"/>
                                        <p:tgtEl>
                                          <p:spTgt spid="14">
                                            <p:txEl>
                                              <p:pRg st="5" end="5"/>
                                            </p:tx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20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p:cNvSpPr>
            <a:spLocks noGrp="1"/>
          </p:cNvSpPr>
          <p:nvPr>
            <p:ph type="title"/>
          </p:nvPr>
        </p:nvSpPr>
        <p:spPr>
          <a:xfrm rot="21180000">
            <a:off x="116402" y="284846"/>
            <a:ext cx="4391191" cy="1325563"/>
          </a:xfrm>
        </p:spPr>
        <p:txBody>
          <a:bodyPr>
            <a:normAutofit/>
          </a:bodyPr>
          <a:lstStyle/>
          <a:p>
            <a:pPr algn="ctr"/>
            <a:r>
              <a:rPr lang="en-US" sz="4800" dirty="0" err="1" smtClean="0">
                <a:latin typeface="Bahnschrift SemiBold SemiConden" panose="020B0502040204020203" pitchFamily="34" charset="0"/>
              </a:rPr>
              <a:t>Vận</a:t>
            </a:r>
            <a:r>
              <a:rPr lang="en-US" sz="4800" dirty="0" smtClean="0">
                <a:latin typeface="Bahnschrift SemiBold SemiConden" panose="020B0502040204020203" pitchFamily="34" charset="0"/>
              </a:rPr>
              <a:t> </a:t>
            </a:r>
            <a:r>
              <a:rPr lang="en-US" sz="4800" dirty="0" err="1" smtClean="0">
                <a:latin typeface="Bahnschrift SemiBold SemiConden" panose="020B0502040204020203" pitchFamily="34" charset="0"/>
              </a:rPr>
              <a:t>dụng</a:t>
            </a:r>
            <a:endParaRPr lang="en-US" sz="4800" dirty="0">
              <a:latin typeface="Bahnschrift SemiBold SemiConden" panose="020B0502040204020203" pitchFamily="34" charset="0"/>
            </a:endParaRPr>
          </a:p>
        </p:txBody>
      </p:sp>
      <p:pic>
        <p:nvPicPr>
          <p:cNvPr id="6" name="Content Placeholder 5" descr="Screen Clippin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86000" y="1803400"/>
            <a:ext cx="9520000" cy="3187700"/>
          </a:xfrm>
        </p:spPr>
      </p:pic>
      <p:pic>
        <p:nvPicPr>
          <p:cNvPr id="3074" name="Picture 2" descr="Reading A Book | 3D Animated Clipart for PowerPoint - PresenterMedia.c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34500" y="9415"/>
            <a:ext cx="2857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Animation ideas | animation, powerpoint animation, animated clipar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803400"/>
            <a:ext cx="2286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Fs For Powerpoint Presentation - 100 Pieces of GIF Animati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42978" y="4474956"/>
            <a:ext cx="2383043" cy="23830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IFs For Powerpoint Presentation - 100 Pieces of GIF Animati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74889" y="5101274"/>
            <a:ext cx="1422222" cy="168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67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92875"/>
            <a:ext cx="1156172" cy="365125"/>
          </a:xfrm>
          <a:solidFill>
            <a:schemeClr val="accent5">
              <a:lumMod val="20000"/>
              <a:lumOff val="80000"/>
            </a:schemeClr>
          </a:solidFill>
        </p:spPr>
        <p:txBody>
          <a:bodyPr/>
          <a:lstStyle/>
          <a:p>
            <a:pPr algn="ctr"/>
            <a:r>
              <a:rPr lang="en-US" sz="2400" dirty="0" smtClean="0"/>
              <a:t>CÂU 1</a:t>
            </a:r>
            <a:endParaRPr lang="en-US" sz="2400"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5" name="Text Placeholder 4"/>
          <p:cNvSpPr>
            <a:spLocks noGrp="1"/>
          </p:cNvSpPr>
          <p:nvPr>
            <p:ph type="body" idx="1"/>
          </p:nvPr>
        </p:nvSpPr>
        <p:spPr>
          <a:xfrm>
            <a:off x="165100" y="2354971"/>
            <a:ext cx="4678112" cy="505816"/>
          </a:xfrm>
        </p:spPr>
        <p:txBody>
          <a:bodyPr>
            <a:noAutofit/>
          </a:bodyPr>
          <a:lstStyle/>
          <a:p>
            <a:r>
              <a:rPr lang="vi-VN" sz="2800" b="0" dirty="0" smtClean="0"/>
              <a:t>Cơ </a:t>
            </a:r>
            <a:r>
              <a:rPr lang="vi-VN" sz="2800" b="0" dirty="0"/>
              <a:t>quan ban hành: Quốc </a:t>
            </a:r>
            <a:r>
              <a:rPr lang="vi-VN" sz="2800" b="0" dirty="0" smtClean="0"/>
              <a:t>hội</a:t>
            </a:r>
            <a:r>
              <a:rPr lang="en-US" sz="2800" b="0" dirty="0" smtClean="0"/>
              <a:t>.</a:t>
            </a:r>
            <a:endParaRPr lang="vi-VN" sz="2800" b="0" dirty="0" smtClean="0"/>
          </a:p>
        </p:txBody>
      </p:sp>
      <p:sp>
        <p:nvSpPr>
          <p:cNvPr id="7" name="Title 3"/>
          <p:cNvSpPr>
            <a:spLocks noGrp="1"/>
          </p:cNvSpPr>
          <p:nvPr>
            <p:ph type="title"/>
          </p:nvPr>
        </p:nvSpPr>
        <p:spPr>
          <a:xfrm rot="-360000">
            <a:off x="574601" y="842706"/>
            <a:ext cx="3960711" cy="1061509"/>
          </a:xfrm>
        </p:spPr>
        <p:txBody>
          <a:bodyPr>
            <a:normAutofit/>
          </a:bodyPr>
          <a:lstStyle/>
          <a:p>
            <a:pPr algn="ctr"/>
            <a:r>
              <a:rPr lang="en-US" sz="4800" dirty="0" err="1" smtClean="0">
                <a:latin typeface="Bahnschrift SemiBold SemiConden" panose="020B0502040204020203" pitchFamily="34" charset="0"/>
              </a:rPr>
              <a:t>Vận</a:t>
            </a:r>
            <a:r>
              <a:rPr lang="en-US" sz="4800" dirty="0" smtClean="0">
                <a:latin typeface="Bahnschrift SemiBold SemiConden" panose="020B0502040204020203" pitchFamily="34" charset="0"/>
              </a:rPr>
              <a:t> </a:t>
            </a:r>
            <a:r>
              <a:rPr lang="en-US" sz="4800" dirty="0" err="1" smtClean="0">
                <a:latin typeface="Bahnschrift SemiBold SemiConden" panose="020B0502040204020203" pitchFamily="34" charset="0"/>
              </a:rPr>
              <a:t>dụng</a:t>
            </a:r>
            <a:endParaRPr lang="en-US" sz="4800" dirty="0">
              <a:latin typeface="Bahnschrift SemiBold SemiConden" panose="020B0502040204020203" pitchFamily="34" charset="0"/>
            </a:endParaRPr>
          </a:p>
        </p:txBody>
      </p:sp>
      <p:pic>
        <p:nvPicPr>
          <p:cNvPr id="8" name="Picture 7"/>
          <p:cNvPicPr>
            <a:picLocks noChangeAspect="1"/>
          </p:cNvPicPr>
          <p:nvPr/>
        </p:nvPicPr>
        <p:blipFill>
          <a:blip r:embed="rId2"/>
          <a:stretch>
            <a:fillRect/>
          </a:stretch>
        </p:blipFill>
        <p:spPr>
          <a:xfrm>
            <a:off x="5159375" y="0"/>
            <a:ext cx="5788025" cy="6858000"/>
          </a:xfrm>
          <a:prstGeom prst="rect">
            <a:avLst/>
          </a:prstGeom>
        </p:spPr>
      </p:pic>
      <p:sp>
        <p:nvSpPr>
          <p:cNvPr id="12" name="Text Placeholder 4"/>
          <p:cNvSpPr txBox="1">
            <a:spLocks/>
          </p:cNvSpPr>
          <p:nvPr/>
        </p:nvSpPr>
        <p:spPr>
          <a:xfrm>
            <a:off x="165100" y="2952863"/>
            <a:ext cx="4704559" cy="1320800"/>
          </a:xfrm>
          <a:prstGeom prst="rect">
            <a:avLst/>
          </a:prstGeom>
          <a:gradFill>
            <a:gsLst>
              <a:gs pos="0">
                <a:schemeClr val="tx2"/>
              </a:gs>
              <a:gs pos="100000">
                <a:schemeClr val="tx1"/>
              </a:gs>
            </a:gsLst>
            <a:lin ang="10800000" scaled="1"/>
          </a:gradFill>
        </p:spPr>
        <p:txBody>
          <a:bodyPr vert="horz" lIns="144000" tIns="108000" rIns="108000" bIns="108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vi-VN" sz="2800" b="0" dirty="0" smtClean="0"/>
              <a:t>Mục đích ban hành: Quy định các vấn đề liên quan đến Giáo dục</a:t>
            </a:r>
            <a:r>
              <a:rPr lang="en-US" sz="2800" b="0" dirty="0" smtClean="0"/>
              <a:t>.</a:t>
            </a:r>
            <a:endParaRPr lang="vi-VN" sz="2800" b="0" dirty="0" smtClean="0"/>
          </a:p>
        </p:txBody>
      </p:sp>
      <p:sp>
        <p:nvSpPr>
          <p:cNvPr id="13" name="Text Placeholder 4"/>
          <p:cNvSpPr txBox="1">
            <a:spLocks/>
          </p:cNvSpPr>
          <p:nvPr/>
        </p:nvSpPr>
        <p:spPr>
          <a:xfrm>
            <a:off x="165100" y="4393705"/>
            <a:ext cx="4704559" cy="1206995"/>
          </a:xfrm>
          <a:prstGeom prst="rect">
            <a:avLst/>
          </a:prstGeom>
          <a:gradFill>
            <a:gsLst>
              <a:gs pos="0">
                <a:schemeClr val="tx2"/>
              </a:gs>
              <a:gs pos="100000">
                <a:schemeClr val="tx1"/>
              </a:gs>
            </a:gsLst>
            <a:lin ang="10800000" scaled="1"/>
          </a:gradFill>
        </p:spPr>
        <p:txBody>
          <a:bodyPr vert="horz" lIns="144000" tIns="108000" rIns="108000" bIns="108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vi-VN" sz="2800" b="0" dirty="0" smtClean="0"/>
              <a:t>Đối tượng và phạm vi áp dụng văn bản: Đối với ngành giáo dục</a:t>
            </a:r>
            <a:r>
              <a:rPr lang="en-US" sz="2800" b="0" dirty="0" smtClean="0"/>
              <a:t>.</a:t>
            </a:r>
            <a:endParaRPr lang="vi-VN" sz="2800" b="0" dirty="0"/>
          </a:p>
        </p:txBody>
      </p:sp>
      <p:pic>
        <p:nvPicPr>
          <p:cNvPr id="4100" name="Picture 4" descr="Ảnh động - Sinh Học - Vũ Túy Phương - website của Nguyễn Văn H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4786" y="1198279"/>
            <a:ext cx="1577214" cy="125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1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1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92875"/>
            <a:ext cx="1156172" cy="365125"/>
          </a:xfrm>
          <a:solidFill>
            <a:schemeClr val="accent5">
              <a:lumMod val="20000"/>
              <a:lumOff val="80000"/>
            </a:schemeClr>
          </a:solidFill>
        </p:spPr>
        <p:txBody>
          <a:bodyPr/>
          <a:lstStyle/>
          <a:p>
            <a:pPr algn="ctr"/>
            <a:r>
              <a:rPr lang="en-US" sz="2400" dirty="0" smtClean="0"/>
              <a:t>CÂU 1</a:t>
            </a:r>
            <a:endParaRPr lang="en-US" sz="2400"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5" name="Text Placeholder 4"/>
          <p:cNvSpPr>
            <a:spLocks noGrp="1"/>
          </p:cNvSpPr>
          <p:nvPr>
            <p:ph type="body" idx="1"/>
          </p:nvPr>
        </p:nvSpPr>
        <p:spPr>
          <a:xfrm>
            <a:off x="203200" y="2402667"/>
            <a:ext cx="4666459" cy="505816"/>
          </a:xfrm>
          <a:solidFill>
            <a:schemeClr val="accent1">
              <a:lumMod val="75000"/>
            </a:schemeClr>
          </a:solidFill>
        </p:spPr>
        <p:txBody>
          <a:bodyPr>
            <a:noAutofit/>
          </a:bodyPr>
          <a:lstStyle/>
          <a:p>
            <a:pPr algn="just"/>
            <a:r>
              <a:rPr lang="vi-VN" sz="2400" b="0" dirty="0" smtClean="0"/>
              <a:t>Cơ </a:t>
            </a:r>
            <a:r>
              <a:rPr lang="vi-VN" sz="2400" b="0" dirty="0"/>
              <a:t>quan ban hành: </a:t>
            </a:r>
            <a:r>
              <a:rPr lang="en-US" sz="2400" b="0" dirty="0" err="1"/>
              <a:t>Chính</a:t>
            </a:r>
            <a:r>
              <a:rPr lang="en-US" sz="2400" b="0" dirty="0"/>
              <a:t> </a:t>
            </a:r>
            <a:r>
              <a:rPr lang="en-US" sz="2400" b="0" dirty="0" err="1" smtClean="0"/>
              <a:t>phủ</a:t>
            </a:r>
            <a:r>
              <a:rPr lang="en-US" sz="2400" b="0" dirty="0" smtClean="0"/>
              <a:t>.</a:t>
            </a:r>
            <a:endParaRPr lang="vi-VN" sz="2400" b="0" dirty="0" smtClean="0"/>
          </a:p>
        </p:txBody>
      </p:sp>
      <p:sp>
        <p:nvSpPr>
          <p:cNvPr id="7" name="Title 3"/>
          <p:cNvSpPr>
            <a:spLocks noGrp="1"/>
          </p:cNvSpPr>
          <p:nvPr>
            <p:ph type="title"/>
          </p:nvPr>
        </p:nvSpPr>
        <p:spPr>
          <a:xfrm rot="-360000">
            <a:off x="574601" y="842706"/>
            <a:ext cx="3960711" cy="1061509"/>
          </a:xfrm>
        </p:spPr>
        <p:txBody>
          <a:bodyPr>
            <a:normAutofit/>
          </a:bodyPr>
          <a:lstStyle/>
          <a:p>
            <a:pPr algn="ctr"/>
            <a:r>
              <a:rPr lang="en-US" sz="4800" dirty="0" err="1" smtClean="0">
                <a:latin typeface="Bahnschrift SemiBold SemiConden" panose="020B0502040204020203" pitchFamily="34" charset="0"/>
              </a:rPr>
              <a:t>Vận</a:t>
            </a:r>
            <a:r>
              <a:rPr lang="en-US" sz="4800" dirty="0" smtClean="0">
                <a:latin typeface="Bahnschrift SemiBold SemiConden" panose="020B0502040204020203" pitchFamily="34" charset="0"/>
              </a:rPr>
              <a:t> </a:t>
            </a:r>
            <a:r>
              <a:rPr lang="en-US" sz="4800" dirty="0" err="1" smtClean="0">
                <a:latin typeface="Bahnschrift SemiBold SemiConden" panose="020B0502040204020203" pitchFamily="34" charset="0"/>
              </a:rPr>
              <a:t>dụng</a:t>
            </a:r>
            <a:endParaRPr lang="en-US" sz="4800" dirty="0">
              <a:latin typeface="Bahnschrift SemiBold SemiConden" panose="020B0502040204020203" pitchFamily="34" charset="0"/>
            </a:endParaRPr>
          </a:p>
        </p:txBody>
      </p:sp>
      <p:sp>
        <p:nvSpPr>
          <p:cNvPr id="12" name="Text Placeholder 4"/>
          <p:cNvSpPr txBox="1">
            <a:spLocks/>
          </p:cNvSpPr>
          <p:nvPr/>
        </p:nvSpPr>
        <p:spPr>
          <a:xfrm>
            <a:off x="203200" y="3094129"/>
            <a:ext cx="4666459" cy="930770"/>
          </a:xfrm>
          <a:prstGeom prst="rect">
            <a:avLst/>
          </a:prstGeom>
          <a:solidFill>
            <a:schemeClr val="accent1">
              <a:lumMod val="75000"/>
            </a:schemeClr>
          </a:solidFill>
        </p:spPr>
        <p:txBody>
          <a:bodyPr vert="horz" lIns="144000" tIns="108000" rIns="108000" bIns="108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vi-VN" sz="2400" b="0" dirty="0" smtClean="0"/>
              <a:t>Mục đích ban hành: </a:t>
            </a:r>
            <a:r>
              <a:rPr lang="en-US" sz="2400" b="0" dirty="0" err="1"/>
              <a:t>Quy</a:t>
            </a:r>
            <a:r>
              <a:rPr lang="en-US" sz="2400" b="0" dirty="0"/>
              <a:t> </a:t>
            </a:r>
            <a:r>
              <a:rPr lang="en-US" sz="2400" b="0" dirty="0" err="1"/>
              <a:t>định</a:t>
            </a:r>
            <a:r>
              <a:rPr lang="en-US" sz="2400" b="0" dirty="0"/>
              <a:t> </a:t>
            </a:r>
            <a:r>
              <a:rPr lang="en-US" sz="2400" b="0" dirty="0" err="1"/>
              <a:t>chế</a:t>
            </a:r>
            <a:r>
              <a:rPr lang="en-US" sz="2400" b="0" dirty="0"/>
              <a:t> </a:t>
            </a:r>
            <a:r>
              <a:rPr lang="en-US" sz="2400" b="0" dirty="0" err="1"/>
              <a:t>độ</a:t>
            </a:r>
            <a:r>
              <a:rPr lang="en-US" sz="2400" b="0" dirty="0"/>
              <a:t> </a:t>
            </a:r>
            <a:r>
              <a:rPr lang="en-US" sz="2400" b="0" dirty="0" err="1"/>
              <a:t>phụ</a:t>
            </a:r>
            <a:r>
              <a:rPr lang="en-US" sz="2400" b="0" dirty="0"/>
              <a:t> </a:t>
            </a:r>
            <a:r>
              <a:rPr lang="en-US" sz="2400" b="0" dirty="0" err="1"/>
              <a:t>cấp</a:t>
            </a:r>
            <a:r>
              <a:rPr lang="en-US" sz="2400" b="0" dirty="0"/>
              <a:t> </a:t>
            </a:r>
            <a:r>
              <a:rPr lang="en-US" sz="2400" b="0" dirty="0" err="1"/>
              <a:t>thâm</a:t>
            </a:r>
            <a:r>
              <a:rPr lang="en-US" sz="2400" b="0" dirty="0"/>
              <a:t> </a:t>
            </a:r>
            <a:r>
              <a:rPr lang="en-US" sz="2400" b="0" dirty="0" err="1"/>
              <a:t>niên</a:t>
            </a:r>
            <a:r>
              <a:rPr lang="en-US" sz="2400" b="0" dirty="0"/>
              <a:t> </a:t>
            </a:r>
            <a:r>
              <a:rPr lang="en-US" sz="2400" b="0" dirty="0" err="1"/>
              <a:t>nhà</a:t>
            </a:r>
            <a:r>
              <a:rPr lang="en-US" sz="2400" b="0" dirty="0"/>
              <a:t> </a:t>
            </a:r>
            <a:r>
              <a:rPr lang="en-US" sz="2400" b="0" dirty="0" err="1" smtClean="0"/>
              <a:t>giáo</a:t>
            </a:r>
            <a:r>
              <a:rPr lang="en-US" sz="2400" b="0" dirty="0" smtClean="0"/>
              <a:t>.</a:t>
            </a:r>
            <a:endParaRPr lang="vi-VN" sz="2400" b="0" dirty="0" smtClean="0"/>
          </a:p>
        </p:txBody>
      </p:sp>
      <p:sp>
        <p:nvSpPr>
          <p:cNvPr id="13" name="Text Placeholder 4"/>
          <p:cNvSpPr txBox="1">
            <a:spLocks/>
          </p:cNvSpPr>
          <p:nvPr/>
        </p:nvSpPr>
        <p:spPr>
          <a:xfrm>
            <a:off x="203200" y="4188658"/>
            <a:ext cx="4666459" cy="1209688"/>
          </a:xfrm>
          <a:prstGeom prst="rect">
            <a:avLst/>
          </a:prstGeom>
          <a:solidFill>
            <a:schemeClr val="accent1">
              <a:lumMod val="75000"/>
            </a:schemeClr>
          </a:solidFill>
        </p:spPr>
        <p:txBody>
          <a:bodyPr vert="horz" lIns="144000" tIns="108000" rIns="108000" bIns="108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vi-VN" sz="2400" b="0" dirty="0" smtClean="0"/>
              <a:t>Đối tượng và phạm vi áp dụng văn bản: </a:t>
            </a:r>
            <a:r>
              <a:rPr lang="vi-VN" sz="2400" b="0" dirty="0"/>
              <a:t>Đối với giáo viên đang làm việc tại các cơ quan nhà nước.</a:t>
            </a:r>
            <a:endParaRPr lang="vi-VN" sz="2400" b="0" dirty="0"/>
          </a:p>
        </p:txBody>
      </p:sp>
      <p:pic>
        <p:nvPicPr>
          <p:cNvPr id="4" name="Picture 3"/>
          <p:cNvPicPr>
            <a:picLocks noChangeAspect="1"/>
          </p:cNvPicPr>
          <p:nvPr/>
        </p:nvPicPr>
        <p:blipFill>
          <a:blip r:embed="rId2"/>
          <a:stretch>
            <a:fillRect/>
          </a:stretch>
        </p:blipFill>
        <p:spPr>
          <a:xfrm>
            <a:off x="4869659" y="0"/>
            <a:ext cx="6065042" cy="6858000"/>
          </a:xfrm>
          <a:prstGeom prst="rect">
            <a:avLst/>
          </a:prstGeom>
        </p:spPr>
      </p:pic>
      <p:pic>
        <p:nvPicPr>
          <p:cNvPr id="6146" name="Picture 2" descr="Hình ảnh gif thiên nhiên, thú cưng, hoạt hình cực đáng yê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849" y="2425642"/>
            <a:ext cx="1368044" cy="109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1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1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1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92875"/>
            <a:ext cx="1156172" cy="365125"/>
          </a:xfrm>
          <a:solidFill>
            <a:schemeClr val="accent5">
              <a:lumMod val="20000"/>
              <a:lumOff val="80000"/>
            </a:schemeClr>
          </a:solidFill>
        </p:spPr>
        <p:txBody>
          <a:bodyPr/>
          <a:lstStyle/>
          <a:p>
            <a:pPr algn="ctr"/>
            <a:r>
              <a:rPr lang="en-US" sz="2400" dirty="0" smtClean="0"/>
              <a:t>CÂU 1</a:t>
            </a:r>
            <a:endParaRPr lang="en-US" sz="2400"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17</a:t>
            </a:fld>
            <a:endParaRPr lang="en-US" noProof="0" dirty="0"/>
          </a:p>
        </p:txBody>
      </p:sp>
      <p:sp>
        <p:nvSpPr>
          <p:cNvPr id="5" name="Text Placeholder 4"/>
          <p:cNvSpPr>
            <a:spLocks noGrp="1"/>
          </p:cNvSpPr>
          <p:nvPr>
            <p:ph type="body" idx="1"/>
          </p:nvPr>
        </p:nvSpPr>
        <p:spPr>
          <a:xfrm>
            <a:off x="266700" y="2354970"/>
            <a:ext cx="4576512" cy="638175"/>
          </a:xfrm>
          <a:solidFill>
            <a:schemeClr val="bg2">
              <a:lumMod val="75000"/>
            </a:schemeClr>
          </a:solidFill>
        </p:spPr>
        <p:txBody>
          <a:bodyPr>
            <a:noAutofit/>
          </a:bodyPr>
          <a:lstStyle/>
          <a:p>
            <a:pPr algn="just"/>
            <a:r>
              <a:rPr lang="vi-VN" sz="2400" b="0" dirty="0" smtClean="0"/>
              <a:t>Cơ </a:t>
            </a:r>
            <a:r>
              <a:rPr lang="vi-VN" sz="2400" b="0" dirty="0"/>
              <a:t>quan ban hành: </a:t>
            </a:r>
            <a:r>
              <a:rPr lang="en-US" sz="2400" b="0" dirty="0" err="1"/>
              <a:t>Bộ</a:t>
            </a:r>
            <a:r>
              <a:rPr lang="en-US" sz="2400" b="0" dirty="0"/>
              <a:t> </a:t>
            </a:r>
            <a:r>
              <a:rPr lang="en-US" sz="2400" b="0" dirty="0" err="1"/>
              <a:t>Giáo</a:t>
            </a:r>
            <a:r>
              <a:rPr lang="en-US" sz="2400" b="0" dirty="0"/>
              <a:t> </a:t>
            </a:r>
            <a:r>
              <a:rPr lang="en-US" sz="2400" b="0" dirty="0" err="1"/>
              <a:t>dục</a:t>
            </a:r>
            <a:r>
              <a:rPr lang="en-US" sz="2400" b="0" dirty="0"/>
              <a:t> </a:t>
            </a:r>
            <a:r>
              <a:rPr lang="en-US" sz="2400" b="0" dirty="0" err="1"/>
              <a:t>và</a:t>
            </a:r>
            <a:r>
              <a:rPr lang="en-US" sz="2400" b="0" dirty="0"/>
              <a:t> </a:t>
            </a:r>
            <a:r>
              <a:rPr lang="en-US" sz="2400" b="0" dirty="0" err="1"/>
              <a:t>Đào</a:t>
            </a:r>
            <a:r>
              <a:rPr lang="en-US" sz="2400" b="0" dirty="0"/>
              <a:t> </a:t>
            </a:r>
            <a:r>
              <a:rPr lang="en-US" sz="2400" b="0" dirty="0" err="1" smtClean="0"/>
              <a:t>tạo</a:t>
            </a:r>
            <a:r>
              <a:rPr lang="en-US" sz="2400" b="0" dirty="0" smtClean="0"/>
              <a:t>.</a:t>
            </a:r>
            <a:endParaRPr lang="vi-VN" sz="2400" b="0" dirty="0" smtClean="0"/>
          </a:p>
        </p:txBody>
      </p:sp>
      <p:sp>
        <p:nvSpPr>
          <p:cNvPr id="7" name="Title 3"/>
          <p:cNvSpPr>
            <a:spLocks noGrp="1"/>
          </p:cNvSpPr>
          <p:nvPr>
            <p:ph type="title"/>
          </p:nvPr>
        </p:nvSpPr>
        <p:spPr>
          <a:xfrm rot="-360000">
            <a:off x="574601" y="842706"/>
            <a:ext cx="3960711" cy="1061509"/>
          </a:xfrm>
        </p:spPr>
        <p:txBody>
          <a:bodyPr>
            <a:normAutofit/>
          </a:bodyPr>
          <a:lstStyle/>
          <a:p>
            <a:pPr algn="ctr"/>
            <a:r>
              <a:rPr lang="en-US" sz="4800" dirty="0" err="1" smtClean="0">
                <a:latin typeface="Bahnschrift SemiBold SemiConden" panose="020B0502040204020203" pitchFamily="34" charset="0"/>
              </a:rPr>
              <a:t>Vận</a:t>
            </a:r>
            <a:r>
              <a:rPr lang="en-US" sz="4800" dirty="0" smtClean="0">
                <a:latin typeface="Bahnschrift SemiBold SemiConden" panose="020B0502040204020203" pitchFamily="34" charset="0"/>
              </a:rPr>
              <a:t> </a:t>
            </a:r>
            <a:r>
              <a:rPr lang="en-US" sz="4800" dirty="0" err="1" smtClean="0">
                <a:latin typeface="Bahnschrift SemiBold SemiConden" panose="020B0502040204020203" pitchFamily="34" charset="0"/>
              </a:rPr>
              <a:t>dụng</a:t>
            </a:r>
            <a:endParaRPr lang="en-US" sz="4800" dirty="0">
              <a:latin typeface="Bahnschrift SemiBold SemiConden" panose="020B0502040204020203" pitchFamily="34" charset="0"/>
            </a:endParaRPr>
          </a:p>
        </p:txBody>
      </p:sp>
      <p:sp>
        <p:nvSpPr>
          <p:cNvPr id="12" name="Text Placeholder 4"/>
          <p:cNvSpPr txBox="1">
            <a:spLocks/>
          </p:cNvSpPr>
          <p:nvPr/>
        </p:nvSpPr>
        <p:spPr>
          <a:xfrm>
            <a:off x="266700" y="3107447"/>
            <a:ext cx="4602959" cy="1362952"/>
          </a:xfrm>
          <a:prstGeom prst="rect">
            <a:avLst/>
          </a:prstGeom>
          <a:solidFill>
            <a:schemeClr val="bg2">
              <a:lumMod val="75000"/>
            </a:schemeClr>
          </a:solidFill>
        </p:spPr>
        <p:txBody>
          <a:bodyPr vert="horz" lIns="144000" tIns="108000" rIns="108000" bIns="108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vi-VN" sz="2400" b="0" dirty="0" smtClean="0"/>
              <a:t>Mục đích ban hành: </a:t>
            </a:r>
            <a:r>
              <a:rPr lang="vi-VN" sz="2400" b="0" dirty="0"/>
              <a:t>Sửa đổi bổ sung Điều 3 Thông tư 32/2018/TT-BGDĐT về Chương trình giáo dục phổ thông</a:t>
            </a:r>
            <a:r>
              <a:rPr lang="vi-VN" sz="2400" b="0" dirty="0" smtClean="0"/>
              <a:t>.</a:t>
            </a:r>
          </a:p>
        </p:txBody>
      </p:sp>
      <p:sp>
        <p:nvSpPr>
          <p:cNvPr id="13" name="Text Placeholder 4"/>
          <p:cNvSpPr txBox="1">
            <a:spLocks/>
          </p:cNvSpPr>
          <p:nvPr/>
        </p:nvSpPr>
        <p:spPr>
          <a:xfrm>
            <a:off x="266700" y="4584700"/>
            <a:ext cx="4602959" cy="1016000"/>
          </a:xfrm>
          <a:prstGeom prst="rect">
            <a:avLst/>
          </a:prstGeom>
          <a:solidFill>
            <a:schemeClr val="bg2">
              <a:lumMod val="75000"/>
            </a:schemeClr>
          </a:solidFill>
        </p:spPr>
        <p:txBody>
          <a:bodyPr vert="horz" lIns="144000" tIns="108000" rIns="108000" bIns="108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vi-VN" sz="2400" b="0" dirty="0" smtClean="0"/>
              <a:t>Đối tượng và phạm vi áp dụng văn bản: </a:t>
            </a:r>
            <a:r>
              <a:rPr lang="vi-VN" sz="2400" b="0" dirty="0"/>
              <a:t>Chương trình giáo dục phổ thông.</a:t>
            </a:r>
            <a:endParaRPr lang="vi-VN" sz="2400" b="0" dirty="0"/>
          </a:p>
        </p:txBody>
      </p:sp>
      <p:pic>
        <p:nvPicPr>
          <p:cNvPr id="4" name="Picture 3"/>
          <p:cNvPicPr>
            <a:picLocks noChangeAspect="1"/>
          </p:cNvPicPr>
          <p:nvPr/>
        </p:nvPicPr>
        <p:blipFill>
          <a:blip r:embed="rId2"/>
          <a:stretch>
            <a:fillRect/>
          </a:stretch>
        </p:blipFill>
        <p:spPr>
          <a:xfrm>
            <a:off x="4869659" y="0"/>
            <a:ext cx="6077741" cy="6857999"/>
          </a:xfrm>
          <a:prstGeom prst="rect">
            <a:avLst/>
          </a:prstGeom>
        </p:spPr>
      </p:pic>
      <p:pic>
        <p:nvPicPr>
          <p:cNvPr id="5122" name="Picture 2" descr="11 cuốn sách hay về phương pháp học tập cần thiết cho mọi bạn đọc - Readv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2329681"/>
            <a:ext cx="1625600" cy="97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1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1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smtClean="0">
                <a:solidFill>
                  <a:prstClr val="white"/>
                </a:solidFill>
              </a:rPr>
              <a:pPr/>
              <a:t>18</a:t>
            </a:fld>
            <a:endParaRPr lang="en-US" dirty="0">
              <a:solidFill>
                <a:prstClr val="white"/>
              </a:solidFill>
            </a:endParaRPr>
          </a:p>
        </p:txBody>
      </p:sp>
      <p:sp>
        <p:nvSpPr>
          <p:cNvPr id="4" name="Title 3"/>
          <p:cNvSpPr>
            <a:spLocks noGrp="1"/>
          </p:cNvSpPr>
          <p:nvPr>
            <p:ph type="title"/>
          </p:nvPr>
        </p:nvSpPr>
        <p:spPr>
          <a:xfrm rot="21180000">
            <a:off x="116402" y="284846"/>
            <a:ext cx="4391191" cy="1325563"/>
          </a:xfrm>
        </p:spPr>
        <p:txBody>
          <a:bodyPr>
            <a:normAutofit/>
          </a:bodyPr>
          <a:lstStyle/>
          <a:p>
            <a:pPr algn="ctr"/>
            <a:r>
              <a:rPr lang="en-US" sz="4800" dirty="0" err="1" smtClean="0">
                <a:latin typeface="Bahnschrift SemiBold SemiConden" panose="020B0502040204020203" pitchFamily="34" charset="0"/>
              </a:rPr>
              <a:t>Vận</a:t>
            </a:r>
            <a:r>
              <a:rPr lang="en-US" sz="4800" dirty="0" smtClean="0">
                <a:latin typeface="Bahnschrift SemiBold SemiConden" panose="020B0502040204020203" pitchFamily="34" charset="0"/>
              </a:rPr>
              <a:t> </a:t>
            </a:r>
            <a:r>
              <a:rPr lang="en-US" sz="4800" dirty="0" err="1" smtClean="0">
                <a:latin typeface="Bahnschrift SemiBold SemiConden" panose="020B0502040204020203" pitchFamily="34" charset="0"/>
              </a:rPr>
              <a:t>dụng</a:t>
            </a:r>
            <a:endParaRPr lang="en-US" sz="4800" dirty="0">
              <a:latin typeface="Bahnschrift SemiBold SemiConden" panose="020B0502040204020203" pitchFamily="34" charset="0"/>
            </a:endParaRPr>
          </a:p>
        </p:txBody>
      </p:sp>
      <p:pic>
        <p:nvPicPr>
          <p:cNvPr id="5" name="Content Placeholder 4" descr="Screen Clipping"/>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00897" y="1915778"/>
            <a:ext cx="9308504" cy="2798461"/>
          </a:xfrm>
        </p:spPr>
      </p:pic>
      <p:pic>
        <p:nvPicPr>
          <p:cNvPr id="7174" name="Picture 6" descr="Animated gif about gif in :D by Ariadna América V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4714239"/>
            <a:ext cx="2679700" cy="21437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hững bức tranh vẽ trên tường cũng có thể chuyển động khó ti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876950">
            <a:off x="-252806" y="3466098"/>
            <a:ext cx="2020061" cy="1349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4" name="Picture 16" descr="5 điều cần chú ý khi cải tạo nhà c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9600" y="50160"/>
            <a:ext cx="2692400" cy="179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89175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rot="20856691">
            <a:off x="242341" y="5229808"/>
            <a:ext cx="1311275" cy="460698"/>
          </a:xfrm>
          <a:solidFill>
            <a:schemeClr val="bg2">
              <a:lumMod val="60000"/>
              <a:lumOff val="40000"/>
            </a:schemeClr>
          </a:solidFill>
        </p:spPr>
        <p:txBody>
          <a:bodyPr/>
          <a:lstStyle/>
          <a:p>
            <a:pPr algn="ctr"/>
            <a:r>
              <a:rPr lang="en-US" sz="2400" dirty="0" smtClean="0"/>
              <a:t>CÂU 2</a:t>
            </a:r>
            <a:endParaRPr lang="en-US" sz="2400"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6" name="Title 3"/>
          <p:cNvSpPr>
            <a:spLocks noGrp="1"/>
          </p:cNvSpPr>
          <p:nvPr>
            <p:ph type="title"/>
          </p:nvPr>
        </p:nvSpPr>
        <p:spPr/>
        <p:txBody>
          <a:bodyPr>
            <a:normAutofit/>
          </a:bodyPr>
          <a:lstStyle/>
          <a:p>
            <a:pPr algn="ctr"/>
            <a:r>
              <a:rPr lang="en-US" sz="4800" dirty="0" err="1" smtClean="0">
                <a:latin typeface="Bahnschrift SemiBold SemiConden" panose="020B0502040204020203" pitchFamily="34" charset="0"/>
              </a:rPr>
              <a:t>Vận</a:t>
            </a:r>
            <a:r>
              <a:rPr lang="en-US" sz="4800" dirty="0" smtClean="0">
                <a:latin typeface="Bahnschrift SemiBold SemiConden" panose="020B0502040204020203" pitchFamily="34" charset="0"/>
              </a:rPr>
              <a:t> </a:t>
            </a:r>
            <a:r>
              <a:rPr lang="en-US" sz="4800" dirty="0" err="1" smtClean="0">
                <a:latin typeface="Bahnschrift SemiBold SemiConden" panose="020B0502040204020203" pitchFamily="34" charset="0"/>
              </a:rPr>
              <a:t>dụng</a:t>
            </a:r>
            <a:endParaRPr lang="en-US" sz="4800" dirty="0">
              <a:latin typeface="Bahnschrift SemiBold SemiConden" panose="020B0502040204020203" pitchFamily="34" charset="0"/>
            </a:endParaRPr>
          </a:p>
        </p:txBody>
      </p:sp>
      <p:pic>
        <p:nvPicPr>
          <p:cNvPr id="8196" name="Picture 4" descr="Giải bài 18 Hệ thống pháp luật và văn bản pháp luật Việt N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0343" y="214949"/>
            <a:ext cx="3662021" cy="573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2" name="Picture 10" descr="Color Splash PNG Images, Free Transparent Color Splash Download - Kind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0590" y="1942690"/>
            <a:ext cx="2678209" cy="26498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iải bài 18 Hệ thống pháp luật và văn bản pháp luật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527" y="2180065"/>
            <a:ext cx="4819069" cy="4292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04" name="Picture 12" descr="Sjabloon Kleurrijke Verf Splash Achtergrond | PosterMyWall"/>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940597" y="889000"/>
            <a:ext cx="1053690" cy="105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431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A9F9A-7914-429C-8B48-A81473A57190}"/>
              </a:ext>
            </a:extLst>
          </p:cNvPr>
          <p:cNvSpPr>
            <a:spLocks noGrp="1"/>
          </p:cNvSpPr>
          <p:nvPr>
            <p:ph type="title"/>
          </p:nvPr>
        </p:nvSpPr>
        <p:spPr>
          <a:xfrm rot="-360000">
            <a:off x="803492" y="1001491"/>
            <a:ext cx="4065084" cy="700842"/>
          </a:xfrm>
        </p:spPr>
        <p:txBody>
          <a:bodyPr>
            <a:noAutofit/>
          </a:bodyPr>
          <a:lstStyle/>
          <a:p>
            <a:r>
              <a:rPr lang="en-US" sz="4800" dirty="0" err="1" smtClean="0">
                <a:latin typeface="Times New Roman" panose="02020603050405020304" pitchFamily="18" charset="0"/>
                <a:cs typeface="Times New Roman" panose="02020603050405020304" pitchFamily="18" charset="0"/>
              </a:rPr>
              <a:t>Khởi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động</a:t>
            </a:r>
            <a:endParaRPr lang="en-US" sz="4800"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xmlns="" id="{F759139A-0794-42B5-84C4-5E9E21B10D1E}"/>
              </a:ext>
            </a:extLst>
          </p:cNvPr>
          <p:cNvSpPr>
            <a:spLocks noGrp="1"/>
          </p:cNvSpPr>
          <p:nvPr>
            <p:ph type="sldNum" sz="quarter" idx="12"/>
          </p:nvPr>
        </p:nvSpPr>
        <p:spPr/>
        <p:txBody>
          <a:bodyPr/>
          <a:lstStyle/>
          <a:p>
            <a:fld id="{98C0CDE5-970C-4CC4-BF43-0DA127E73E82}" type="slidenum">
              <a:rPr lang="en-US" smtClean="0"/>
              <a:pPr/>
              <a:t>2</a:t>
            </a:fld>
            <a:endParaRPr lang="en-US" dirty="0"/>
          </a:p>
        </p:txBody>
      </p:sp>
      <p:pic>
        <p:nvPicPr>
          <p:cNvPr id="6" name="Picture 5"/>
          <p:cNvPicPr>
            <a:picLocks noChangeAspect="1"/>
          </p:cNvPicPr>
          <p:nvPr/>
        </p:nvPicPr>
        <p:blipFill>
          <a:blip r:embed="rId2"/>
          <a:stretch>
            <a:fillRect/>
          </a:stretch>
        </p:blipFill>
        <p:spPr>
          <a:xfrm>
            <a:off x="5695011" y="2999376"/>
            <a:ext cx="1847237" cy="262923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7620780" y="1959077"/>
            <a:ext cx="1920610" cy="2662492"/>
          </a:xfrm>
          <a:prstGeom prst="rect">
            <a:avLst/>
          </a:prstGeom>
          <a:ln>
            <a:noFill/>
          </a:ln>
          <a:effectLst>
            <a:outerShdw blurRad="190500" algn="tl" rotWithShape="0">
              <a:srgbClr val="000000">
                <a:alpha val="70000"/>
              </a:srgbClr>
            </a:outerShdw>
          </a:effectLst>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861" y="4412099"/>
            <a:ext cx="1859911" cy="245878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stretch>
            <a:fillRect/>
          </a:stretch>
        </p:blipFill>
        <p:spPr>
          <a:xfrm rot="20814282">
            <a:off x="3647422" y="2707132"/>
            <a:ext cx="2143125" cy="2834272"/>
          </a:xfrm>
          <a:prstGeom prst="rect">
            <a:avLst/>
          </a:prstGeom>
          <a:ln>
            <a:noFill/>
          </a:ln>
          <a:effectLst>
            <a:outerShdw blurRad="190500" algn="tl" rotWithShape="0">
              <a:srgbClr val="000000">
                <a:alpha val="70000"/>
              </a:srgbClr>
            </a:outerShdw>
          </a:effectLst>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4273" y="3675669"/>
            <a:ext cx="1940038" cy="2796986"/>
          </a:xfrm>
          <a:prstGeom prst="rect">
            <a:avLst/>
          </a:prstGeom>
          <a:ln>
            <a:noFill/>
          </a:ln>
          <a:effectLst>
            <a:outerShdw blurRad="190500" algn="tl" rotWithShape="0">
              <a:srgbClr val="000000">
                <a:alpha val="70000"/>
              </a:srgbClr>
            </a:outerShdw>
          </a:effectLst>
        </p:spPr>
      </p:pic>
      <p:sp>
        <p:nvSpPr>
          <p:cNvPr id="12" name="Rectangle 11"/>
          <p:cNvSpPr/>
          <p:nvPr/>
        </p:nvSpPr>
        <p:spPr>
          <a:xfrm>
            <a:off x="-11457" y="2269381"/>
            <a:ext cx="3354206" cy="2443169"/>
          </a:xfrm>
          <a:prstGeom prst="rect">
            <a:avLst/>
          </a:prstGeom>
          <a:noFill/>
        </p:spPr>
        <p:txBody>
          <a:bodyPr wrap="square">
            <a:spAutoFit/>
          </a:bodyPr>
          <a:lstStyle/>
          <a:p>
            <a:pPr>
              <a:lnSpc>
                <a:spcPct val="115000"/>
              </a:lnSpc>
              <a:spcAft>
                <a:spcPts val="0"/>
              </a:spcAft>
            </a:pPr>
            <a:r>
              <a:rPr lang="en-US" sz="2700" b="1" spc="50" dirty="0" err="1" smtClean="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Quan</a:t>
            </a:r>
            <a:r>
              <a:rPr lang="en-US" sz="2700" b="1" spc="50" dirty="0" smtClean="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sát</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hình</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ảnh</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và</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chia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sẻ</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hiểu</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biết</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về</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một</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trong</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năm</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văn</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bản</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quy</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phạm</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pháp</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 </a:t>
            </a:r>
            <a:r>
              <a:rPr lang="en-US" sz="2700" b="1" spc="50" dirty="0" err="1">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luật</a:t>
            </a:r>
            <a:r>
              <a:rPr lang="en-US" sz="2700" b="1" spc="50" dirty="0">
                <a:ln w="0"/>
                <a:solidFill>
                  <a:srgbClr val="FF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4399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2"/>
                                        </p:tgtEl>
                                        <p:attrNameLst>
                                          <p:attrName>style.color</p:attrName>
                                        </p:attrNameLst>
                                      </p:cBhvr>
                                      <p:to>
                                        <p:clrVal>
                                          <a:schemeClr val="accent2"/>
                                        </p:clrVal>
                                      </p:to>
                                    </p:set>
                                    <p:set>
                                      <p:cBhvr>
                                        <p:cTn id="7" dur="500" fill="hold"/>
                                        <p:tgtEl>
                                          <p:spTgt spid="12"/>
                                        </p:tgtEl>
                                        <p:attrNameLst>
                                          <p:attrName>fillcolor</p:attrName>
                                        </p:attrNameLst>
                                      </p:cBhvr>
                                      <p:to>
                                        <p:clrVal>
                                          <a:schemeClr val="accent2"/>
                                        </p:clrVal>
                                      </p:to>
                                    </p:set>
                                    <p:set>
                                      <p:cBhvr>
                                        <p:cTn id="8"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FCA1C1A-BC0A-4E81-82F8-5ACE20F863F6}"/>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xmlns="" id="{1C507F06-C190-4897-A2E9-0AA8E6684053}"/>
              </a:ext>
            </a:extLst>
          </p:cNvPr>
          <p:cNvSpPr>
            <a:spLocks noGrp="1"/>
          </p:cNvSpPr>
          <p:nvPr>
            <p:ph type="body" idx="2"/>
          </p:nvPr>
        </p:nvSpPr>
        <p:spPr>
          <a:xfrm>
            <a:off x="29911" y="3732021"/>
            <a:ext cx="3708400" cy="2396365"/>
          </a:xfrm>
        </p:spPr>
        <p:txBody>
          <a:bodyPr>
            <a:normAutofit/>
          </a:bodyPr>
          <a:lstStyle/>
          <a:p>
            <a:r>
              <a:rPr lang="en-US" sz="3100" dirty="0" smtClean="0">
                <a:latin typeface="Bahnschrift SemiBold SemiConden" panose="020B0502040204020203" pitchFamily="34" charset="0"/>
              </a:rPr>
              <a:t>CẢM ƠN </a:t>
            </a:r>
          </a:p>
          <a:p>
            <a:r>
              <a:rPr lang="en-US" sz="3100" dirty="0" smtClean="0">
                <a:latin typeface="Bahnschrift SemiBold SemiConden" panose="020B0502040204020203" pitchFamily="34" charset="0"/>
              </a:rPr>
              <a:t>QUÝ THẦY, CÔ </a:t>
            </a:r>
          </a:p>
          <a:p>
            <a:r>
              <a:rPr lang="en-US" sz="3100" dirty="0" smtClean="0">
                <a:latin typeface="Bahnschrift SemiBold SemiConden" panose="020B0502040204020203" pitchFamily="34" charset="0"/>
              </a:rPr>
              <a:t>ĐÃ ĐẾN THAM DỰ</a:t>
            </a:r>
          </a:p>
          <a:p>
            <a:r>
              <a:rPr lang="en-US" sz="3100" dirty="0" smtClean="0">
                <a:latin typeface="Bahnschrift SemiBold SemiConden" panose="020B0502040204020203" pitchFamily="34" charset="0"/>
              </a:rPr>
              <a:t>TIẾT HỌC CỦA LỚP 10A</a:t>
            </a:r>
            <a:endParaRPr lang="en-US" sz="3100" dirty="0">
              <a:latin typeface="Bahnschrift SemiBold SemiConden" panose="020B0502040204020203" pitchFamily="34" charset="0"/>
            </a:endParaRPr>
          </a:p>
        </p:txBody>
      </p:sp>
      <p:sp>
        <p:nvSpPr>
          <p:cNvPr id="2" name="Footer Placeholder 1">
            <a:extLst>
              <a:ext uri="{FF2B5EF4-FFF2-40B4-BE49-F238E27FC236}">
                <a16:creationId xmlns:a16="http://schemas.microsoft.com/office/drawing/2014/main" xmlns="" id="{A39B2A57-9893-4BCD-AA1A-122310BC6253}"/>
              </a:ext>
            </a:extLst>
          </p:cNvPr>
          <p:cNvSpPr>
            <a:spLocks noGrp="1"/>
          </p:cNvSpPr>
          <p:nvPr>
            <p:ph type="ftr" sz="quarter" idx="11"/>
          </p:nvPr>
        </p:nvSpPr>
        <p:spPr>
          <a:xfrm>
            <a:off x="974725" y="6297298"/>
            <a:ext cx="2639323" cy="365125"/>
          </a:xfrm>
        </p:spPr>
        <p:txBody>
          <a:bodyPr/>
          <a:lstStyle/>
          <a:p>
            <a:endParaRPr lang="en-US" dirty="0"/>
          </a:p>
        </p:txBody>
      </p:sp>
      <p:sp>
        <p:nvSpPr>
          <p:cNvPr id="3" name="Slide Number Placehold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a:lstStyle/>
          <a:p>
            <a:fld id="{98C0CDE5-970C-4CC4-BF43-0DA127E73E82}" type="slidenum">
              <a:rPr lang="en-US" smtClean="0"/>
              <a:pPr/>
              <a:t>20</a:t>
            </a:fld>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6256" r="6256"/>
          <a:stretch>
            <a:fillRect/>
          </a:stretch>
        </p:blipFill>
        <p:spPr>
          <a:xfrm>
            <a:off x="3875802" y="1"/>
            <a:ext cx="8323189" cy="5295899"/>
          </a:xfrm>
        </p:spPr>
      </p:pic>
    </p:spTree>
    <p:extLst>
      <p:ext uri="{BB962C8B-B14F-4D97-AF65-F5344CB8AC3E}">
        <p14:creationId xmlns:p14="http://schemas.microsoft.com/office/powerpoint/2010/main" val="2532577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9195BEB-A072-45D8-848D-E8CA744F9022}"/>
              </a:ext>
            </a:extLst>
          </p:cNvPr>
          <p:cNvSpPr>
            <a:spLocks noGrp="1"/>
          </p:cNvSpPr>
          <p:nvPr>
            <p:ph type="title"/>
          </p:nvPr>
        </p:nvSpPr>
        <p:spPr/>
        <p:txBody>
          <a:bodyPr/>
          <a:lstStyle/>
          <a:p>
            <a:r>
              <a:rPr lang="en-US" dirty="0" smtClean="0"/>
              <a:t>KHÁM PHÁ</a:t>
            </a:r>
            <a:endParaRPr lang="en-US" dirty="0"/>
          </a:p>
        </p:txBody>
      </p:sp>
      <p:sp>
        <p:nvSpPr>
          <p:cNvPr id="2" name="Text Placeholder 1">
            <a:extLst>
              <a:ext uri="{FF2B5EF4-FFF2-40B4-BE49-F238E27FC236}">
                <a16:creationId xmlns:a16="http://schemas.microsoft.com/office/drawing/2014/main" xmlns="" id="{6587D558-5792-4FF7-9111-65F4C874C61B}"/>
              </a:ext>
            </a:extLst>
          </p:cNvPr>
          <p:cNvSpPr>
            <a:spLocks noGrp="1"/>
          </p:cNvSpPr>
          <p:nvPr>
            <p:ph type="body" idx="1"/>
          </p:nvPr>
        </p:nvSpPr>
        <p:spPr/>
        <p:txBody>
          <a:bodyPr/>
          <a:lstStyle/>
          <a:p>
            <a:r>
              <a:rPr lang="en-US" dirty="0" smtClean="0"/>
              <a:t>1. HỆ THỐNG PHÁP LUẬT (HTPL)</a:t>
            </a:r>
            <a:endParaRPr lang="en-US" dirty="0"/>
          </a:p>
        </p:txBody>
      </p:sp>
      <p:sp>
        <p:nvSpPr>
          <p:cNvPr id="4" name="Slide Number Placehold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a:lstStyle/>
          <a:p>
            <a:fld id="{98C0CDE5-970C-4CC4-BF43-0DA127E73E82}" type="slidenum">
              <a:rPr lang="en-US" smtClean="0"/>
              <a:pPr/>
              <a:t>3</a:t>
            </a:fld>
            <a:endParaRPr lang="en-US" dirty="0"/>
          </a:p>
        </p:txBody>
      </p:sp>
      <p:graphicFrame>
        <p:nvGraphicFramePr>
          <p:cNvPr id="16" name="Picture Placeholder 15"/>
          <p:cNvGraphicFramePr>
            <a:graphicFrameLocks noGrp="1"/>
          </p:cNvGraphicFramePr>
          <p:nvPr>
            <p:ph type="pic" sz="quarter" idx="14"/>
          </p:nvPr>
        </p:nvGraphicFramePr>
        <p:xfrm>
          <a:off x="6384925" y="2728764"/>
          <a:ext cx="4646613" cy="433684"/>
        </p:xfrm>
        <a:graphic>
          <a:graphicData uri="http://schemas.openxmlformats.org/drawingml/2006/table">
            <a:tbl>
              <a:tblPr/>
              <a:tblGrid>
                <a:gridCol w="4646613"/>
              </a:tblGrid>
              <a:tr h="433684">
                <a:tc>
                  <a:txBody>
                    <a:bodyPr/>
                    <a:lstStyle/>
                    <a:p>
                      <a:pPr algn="just">
                        <a:lnSpc>
                          <a:spcPct val="115000"/>
                        </a:lnSpc>
                        <a:spcAft>
                          <a:spcPts val="0"/>
                        </a:spcAft>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0507" marR="50507" marT="0" marB="0">
                    <a:lnL>
                      <a:noFill/>
                    </a:lnL>
                    <a:lnR>
                      <a:noFill/>
                    </a:lnR>
                    <a:lnT>
                      <a:noFill/>
                    </a:lnT>
                    <a:lnB>
                      <a:noFill/>
                    </a:lnB>
                  </a:tcPr>
                </a:tc>
              </a:tr>
            </a:tbl>
          </a:graphicData>
        </a:graphic>
      </p:graphicFrame>
      <p:pic>
        <p:nvPicPr>
          <p:cNvPr id="12" name="Picture 1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766" y="90154"/>
            <a:ext cx="5401429" cy="4007716"/>
          </a:xfrm>
          <a:prstGeom prst="rect">
            <a:avLst/>
          </a:prstGeom>
        </p:spPr>
      </p:pic>
      <p:pic>
        <p:nvPicPr>
          <p:cNvPr id="14" name="Picture 13"/>
          <p:cNvPicPr>
            <a:picLocks noChangeAspect="1"/>
          </p:cNvPicPr>
          <p:nvPr/>
        </p:nvPicPr>
        <p:blipFill>
          <a:blip r:embed="rId3"/>
          <a:stretch>
            <a:fillRect/>
          </a:stretch>
        </p:blipFill>
        <p:spPr>
          <a:xfrm>
            <a:off x="5866111" y="4007716"/>
            <a:ext cx="5121084" cy="2723881"/>
          </a:xfrm>
          <a:prstGeom prst="rect">
            <a:avLst/>
          </a:prstGeom>
        </p:spPr>
      </p:pic>
      <p:sp>
        <p:nvSpPr>
          <p:cNvPr id="20" name="Pentagon 19"/>
          <p:cNvSpPr/>
          <p:nvPr/>
        </p:nvSpPr>
        <p:spPr>
          <a:xfrm>
            <a:off x="0" y="3391107"/>
            <a:ext cx="4661662" cy="528033"/>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Pentagon 20"/>
          <p:cNvSpPr/>
          <p:nvPr/>
        </p:nvSpPr>
        <p:spPr>
          <a:xfrm>
            <a:off x="0" y="4037979"/>
            <a:ext cx="5866111" cy="791777"/>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HTPL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Pentagon 21"/>
          <p:cNvSpPr/>
          <p:nvPr/>
        </p:nvSpPr>
        <p:spPr>
          <a:xfrm>
            <a:off x="0" y="4948596"/>
            <a:ext cx="5375617" cy="761075"/>
          </a:xfrm>
          <a:prstGeom prst="homePlat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HTPL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Pentagon 22"/>
          <p:cNvSpPr/>
          <p:nvPr/>
        </p:nvSpPr>
        <p:spPr>
          <a:xfrm>
            <a:off x="0" y="5817673"/>
            <a:ext cx="5585766" cy="791775"/>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14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911224" y="6128386"/>
            <a:ext cx="5997575" cy="365125"/>
          </a:xfrm>
        </p:spPr>
        <p:txBody>
          <a:bodyPr/>
          <a:lstStyle/>
          <a:p>
            <a:r>
              <a:rPr lang="en-US" sz="4400" noProof="0" dirty="0" smtClean="0">
                <a:latin typeface=".VnHelvetInsH" panose="020B7200000000000000" pitchFamily="34" charset="0"/>
              </a:rPr>
              <a:t>1. HỆ THỐNG PHÁP LUẬT</a:t>
            </a:r>
            <a:endParaRPr lang="en-US" sz="4400" noProof="0" dirty="0">
              <a:latin typeface=".VnHelvetInsH" panose="020B7200000000000000" pitchFamily="34" charset="0"/>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p:cNvSpPr>
            <a:spLocks noGrp="1"/>
          </p:cNvSpPr>
          <p:nvPr>
            <p:ph type="title"/>
          </p:nvPr>
        </p:nvSpPr>
        <p:spPr/>
        <p:txBody>
          <a:bodyPr/>
          <a:lstStyle/>
          <a:p>
            <a:r>
              <a:rPr lang="en-US" dirty="0" smtClean="0"/>
              <a:t>NỘI DUNG</a:t>
            </a:r>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9714" y="1625600"/>
            <a:ext cx="9942286" cy="4034971"/>
          </a:xfrm>
        </p:spPr>
      </p:pic>
    </p:spTree>
    <p:extLst>
      <p:ext uri="{BB962C8B-B14F-4D97-AF65-F5344CB8AC3E}">
        <p14:creationId xmlns:p14="http://schemas.microsoft.com/office/powerpoint/2010/main" val="3714125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Hệ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luật</a:t>
            </a:r>
            <a:endParaRPr lang="en-US" sz="3200" dirty="0">
              <a:latin typeface="Times New Roman" panose="02020603050405020304" pitchFamily="18" charset="0"/>
              <a:cs typeface="Times New Roman" panose="02020603050405020304" pitchFamily="18" charset="0"/>
            </a:endParaRPr>
          </a:p>
        </p:txBody>
      </p:sp>
      <p:pic>
        <p:nvPicPr>
          <p:cNvPr id="9" name="Content Placeholder 8" descr="Screen Clipp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726" y="1777285"/>
            <a:ext cx="4727897" cy="50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Screen Clipping"/>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27205" y="1769836"/>
            <a:ext cx="5131195" cy="5080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205" y="0"/>
            <a:ext cx="7264795" cy="1769836"/>
          </a:xfrm>
          <a:prstGeom prst="rect">
            <a:avLst/>
          </a:prstGeom>
        </p:spPr>
      </p:pic>
      <p:sp>
        <p:nvSpPr>
          <p:cNvPr id="11" name="Rectangle 10"/>
          <p:cNvSpPr/>
          <p:nvPr/>
        </p:nvSpPr>
        <p:spPr>
          <a:xfrm>
            <a:off x="10547796" y="1799606"/>
            <a:ext cx="1644203" cy="169277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r"/>
            <a:r>
              <a:rPr lang="en-US" sz="2600" dirty="0" err="1" smtClean="0">
                <a:solidFill>
                  <a:schemeClr val="bg1"/>
                </a:solidFill>
                <a:latin typeface="Times New Roman" panose="02020603050405020304" pitchFamily="18" charset="0"/>
                <a:cs typeface="Times New Roman" panose="02020603050405020304" pitchFamily="18" charset="0"/>
              </a:rPr>
              <a:t>Văn</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bản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quy</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phạm</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pháp</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luật</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là</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gì</a:t>
            </a:r>
            <a:r>
              <a:rPr lang="en-US" sz="2600" dirty="0">
                <a:solidFill>
                  <a:schemeClr val="bg1"/>
                </a:solidFill>
                <a:latin typeface="Times New Roman" panose="02020603050405020304" pitchFamily="18" charset="0"/>
                <a:cs typeface="Times New Roman" panose="02020603050405020304" pitchFamily="18" charset="0"/>
              </a:rPr>
              <a:t>? </a:t>
            </a:r>
          </a:p>
        </p:txBody>
      </p:sp>
      <p:sp>
        <p:nvSpPr>
          <p:cNvPr id="16" name="Text Placeholder 6"/>
          <p:cNvSpPr>
            <a:spLocks noGrp="1"/>
          </p:cNvSpPr>
          <p:nvPr>
            <p:ph type="body" sz="quarter" idx="3"/>
          </p:nvPr>
        </p:nvSpPr>
        <p:spPr>
          <a:xfrm>
            <a:off x="10058400" y="3539672"/>
            <a:ext cx="2133600" cy="1917945"/>
          </a:xfr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a:noAutofit/>
          </a:bodyPr>
          <a:lstStyle/>
          <a:p>
            <a:pPr algn="r"/>
            <a:r>
              <a:rPr lang="en-US" sz="2600" b="0" dirty="0" err="1">
                <a:solidFill>
                  <a:schemeClr val="bg1"/>
                </a:solidFill>
                <a:latin typeface="Times New Roman" panose="02020603050405020304" pitchFamily="18" charset="0"/>
                <a:cs typeface="Times New Roman" panose="02020603050405020304" pitchFamily="18" charset="0"/>
              </a:rPr>
              <a:t>H</a:t>
            </a:r>
            <a:r>
              <a:rPr lang="en-US" sz="2600" b="0" dirty="0" err="1" smtClean="0">
                <a:solidFill>
                  <a:schemeClr val="bg1"/>
                </a:solidFill>
                <a:latin typeface="Times New Roman" panose="02020603050405020304" pitchFamily="18" charset="0"/>
                <a:cs typeface="Times New Roman" panose="02020603050405020304" pitchFamily="18" charset="0"/>
              </a:rPr>
              <a:t>ệ</a:t>
            </a:r>
            <a:r>
              <a:rPr lang="en-US" sz="2600" b="0" dirty="0" smtClean="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thống</a:t>
            </a:r>
            <a:r>
              <a:rPr lang="en-US" sz="2600" b="0" dirty="0">
                <a:solidFill>
                  <a:schemeClr val="bg1"/>
                </a:solidFill>
                <a:latin typeface="Times New Roman" panose="02020603050405020304" pitchFamily="18" charset="0"/>
                <a:cs typeface="Times New Roman" panose="02020603050405020304" pitchFamily="18" charset="0"/>
              </a:rPr>
              <a:t> </a:t>
            </a:r>
            <a:r>
              <a:rPr lang="en-US" sz="2600" b="0" dirty="0" smtClean="0">
                <a:solidFill>
                  <a:schemeClr val="bg1"/>
                </a:solidFill>
                <a:latin typeface="Times New Roman" panose="02020603050405020304" pitchFamily="18" charset="0"/>
                <a:cs typeface="Times New Roman" panose="02020603050405020304" pitchFamily="18" charset="0"/>
              </a:rPr>
              <a:t>VBQPPL </a:t>
            </a:r>
            <a:r>
              <a:rPr lang="en-US" sz="2600" b="0" dirty="0" err="1" smtClean="0">
                <a:solidFill>
                  <a:schemeClr val="bg1"/>
                </a:solidFill>
                <a:latin typeface="Times New Roman" panose="02020603050405020304" pitchFamily="18" charset="0"/>
                <a:cs typeface="Times New Roman" panose="02020603050405020304" pitchFamily="18" charset="0"/>
              </a:rPr>
              <a:t>của</a:t>
            </a:r>
            <a:r>
              <a:rPr lang="en-US" sz="2600" b="0" dirty="0" smtClean="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Việt</a:t>
            </a:r>
            <a:r>
              <a:rPr lang="en-US" sz="2600" b="0" dirty="0">
                <a:solidFill>
                  <a:schemeClr val="bg1"/>
                </a:solidFill>
                <a:latin typeface="Times New Roman" panose="02020603050405020304" pitchFamily="18" charset="0"/>
                <a:cs typeface="Times New Roman" panose="02020603050405020304" pitchFamily="18" charset="0"/>
              </a:rPr>
              <a:t> N</a:t>
            </a:r>
            <a:r>
              <a:rPr lang="en-US" sz="2600" b="0" dirty="0" smtClean="0">
                <a:solidFill>
                  <a:schemeClr val="bg1"/>
                </a:solidFill>
                <a:latin typeface="Times New Roman" panose="02020603050405020304" pitchFamily="18" charset="0"/>
                <a:cs typeface="Times New Roman" panose="02020603050405020304" pitchFamily="18" charset="0"/>
              </a:rPr>
              <a:t>am </a:t>
            </a:r>
            <a:r>
              <a:rPr lang="en-US" sz="2600" b="0" dirty="0" err="1">
                <a:solidFill>
                  <a:schemeClr val="bg1"/>
                </a:solidFill>
                <a:latin typeface="Times New Roman" panose="02020603050405020304" pitchFamily="18" charset="0"/>
                <a:cs typeface="Times New Roman" panose="02020603050405020304" pitchFamily="18" charset="0"/>
              </a:rPr>
              <a:t>được</a:t>
            </a:r>
            <a:r>
              <a:rPr lang="en-US" sz="2600" b="0" dirty="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cấu</a:t>
            </a:r>
            <a:r>
              <a:rPr lang="en-US" sz="2600" b="0" dirty="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trúc</a:t>
            </a:r>
            <a:r>
              <a:rPr lang="en-US" sz="2600" b="0" dirty="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như</a:t>
            </a:r>
            <a:r>
              <a:rPr lang="en-US" sz="2600" b="0" dirty="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thế</a:t>
            </a:r>
            <a:r>
              <a:rPr lang="en-US" sz="2600" b="0" dirty="0">
                <a:solidFill>
                  <a:schemeClr val="bg1"/>
                </a:solidFill>
                <a:latin typeface="Times New Roman" panose="02020603050405020304" pitchFamily="18" charset="0"/>
                <a:cs typeface="Times New Roman" panose="02020603050405020304" pitchFamily="18" charset="0"/>
              </a:rPr>
              <a:t> </a:t>
            </a:r>
            <a:r>
              <a:rPr lang="en-US" sz="2600" b="0" dirty="0" err="1">
                <a:solidFill>
                  <a:schemeClr val="bg1"/>
                </a:solidFill>
                <a:latin typeface="Times New Roman" panose="02020603050405020304" pitchFamily="18" charset="0"/>
                <a:cs typeface="Times New Roman" panose="02020603050405020304" pitchFamily="18" charset="0"/>
              </a:rPr>
              <a:t>nào</a:t>
            </a:r>
            <a:r>
              <a:rPr lang="en-US" sz="2600" b="0" dirty="0" smtClean="0">
                <a:solidFill>
                  <a:schemeClr val="bg1"/>
                </a:solidFill>
                <a:latin typeface="Times New Roman" panose="02020603050405020304" pitchFamily="18" charset="0"/>
                <a:cs typeface="Times New Roman" panose="02020603050405020304" pitchFamily="18" charset="0"/>
              </a:rPr>
              <a:t>?</a:t>
            </a:r>
            <a:endParaRPr lang="en-US" sz="2600" b="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25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 calcmode="lin" valueType="num">
                                      <p:cBhvr additive="base">
                                        <p:cTn id="13" dur="500" fill="hold"/>
                                        <p:tgtEl>
                                          <p:spTgt spid="16">
                                            <p:bg/>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8186" y="2674412"/>
            <a:ext cx="2962141" cy="1330918"/>
          </a:xfrm>
        </p:spPr>
        <p:style>
          <a:lnRef idx="2">
            <a:schemeClr val="accent3"/>
          </a:lnRef>
          <a:fillRef idx="1">
            <a:schemeClr val="lt1"/>
          </a:fillRef>
          <a:effectRef idx="0">
            <a:schemeClr val="accent3"/>
          </a:effectRef>
          <a:fontRef idx="minor">
            <a:schemeClr val="dk1"/>
          </a:fontRef>
        </p:style>
        <p:txBody>
          <a:bodyPr/>
          <a:lstStyle/>
          <a:p>
            <a:pPr algn="just"/>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 hay B?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ext Placeholder 3"/>
          <p:cNvSpPr>
            <a:spLocks noGrp="1"/>
          </p:cNvSpPr>
          <p:nvPr>
            <p:ph type="body" sz="half" idx="2"/>
          </p:nvPr>
        </p:nvSpPr>
        <p:spPr>
          <a:xfrm>
            <a:off x="4237149" y="0"/>
            <a:ext cx="4687910" cy="6857999"/>
          </a:xfrm>
        </p:spPr>
        <p:txBody>
          <a:bodyPr>
            <a:normAutofit fontScale="92500" lnSpcReduction="10000"/>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Trong</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giờ</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học</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môn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Giáo</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dục</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kinh</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tế</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và</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pháp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luật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giáo</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viên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yêu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cầu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học</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sinh</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lấy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ví</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dụ</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để</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phân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biệt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văn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bản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quy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phạm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pháp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luật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và</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văn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bản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áp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dụng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pháp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luật</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xung</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phong</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phát</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biểu</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Thưa</a:t>
            </a:r>
            <a:r>
              <a:rPr lang="en-US"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cô</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quyết</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định</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xử</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phạt</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hành</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chính</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văn</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bản</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quy</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phạm</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pháp</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luật</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ạ.</a:t>
            </a:r>
          </a:p>
          <a:p>
            <a:pPr algn="just">
              <a:lnSpc>
                <a:spcPct val="107000"/>
              </a:lnSpc>
              <a:spcAft>
                <a:spcPts val="800"/>
              </a:spcAft>
            </a:pP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trả</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lời</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dirty="0" smtClean="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smtClean="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Thưa</a:t>
            </a:r>
            <a:r>
              <a:rPr lang="en-US" dirty="0" smtClean="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cô</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theo</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em</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quyết</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định</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xử</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phạt</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vi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phạm</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hành</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chính</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không</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phải</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văn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bản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quy</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phạm</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pháp</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luật</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mà</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văn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bản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áp</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dụng</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pháp</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luật</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Vì</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đây</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văn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bản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chứa</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đựng</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các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quy</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tắc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xử</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sự</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cá</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biệt</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được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ban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hành</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dựa</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trên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các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văn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bản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quỵ</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phạm</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pháp</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luật</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có</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nội</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dung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áp</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dụng</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đối</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với</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cá</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nhân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tổ</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chức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xác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định</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được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thực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hiện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1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lần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trong</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thực</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tiễn</a:t>
            </a:r>
            <a:r>
              <a:rPr lang="en-US"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Cả</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hai</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tranh</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luận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khá</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sôi</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nổi</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nhưng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vẫn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chưa</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tìm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được</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câu</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trả</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lời</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thoả</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đáng</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422" b="422"/>
          <a:stretch>
            <a:fillRect/>
          </a:stretch>
        </p:blipFill>
        <p:spPr>
          <a:xfrm>
            <a:off x="8788010" y="1"/>
            <a:ext cx="3410981" cy="4494726"/>
          </a:xfrm>
        </p:spPr>
      </p:pic>
      <p:sp>
        <p:nvSpPr>
          <p:cNvPr id="6" name="Title 5"/>
          <p:cNvSpPr>
            <a:spLocks noGrp="1"/>
          </p:cNvSpPr>
          <p:nvPr>
            <p:ph type="title"/>
          </p:nvPr>
        </p:nvSpPr>
        <p:spPr/>
        <p:txBody>
          <a:bodyPr>
            <a:normAutofit/>
          </a:bodyPr>
          <a:lstStyle/>
          <a:p>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huống</a:t>
            </a:r>
            <a:endParaRPr lang="en-US" dirty="0">
              <a:latin typeface="Times New Roman" panose="02020603050405020304" pitchFamily="18" charset="0"/>
              <a:cs typeface="Times New Roman" panose="02020603050405020304" pitchFamily="18" charset="0"/>
            </a:endParaRPr>
          </a:p>
        </p:txBody>
      </p:sp>
      <p:sp>
        <p:nvSpPr>
          <p:cNvPr id="11" name="Rectangle 10"/>
          <p:cNvSpPr/>
          <p:nvPr/>
        </p:nvSpPr>
        <p:spPr>
          <a:xfrm>
            <a:off x="124029" y="4210098"/>
            <a:ext cx="3520164" cy="224676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8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smtClean="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văn</a:t>
            </a:r>
            <a:r>
              <a:rPr lang="en-US" sz="28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bản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quy</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phạm</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pháp</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bản</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áp</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dụng</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pháp</a:t>
            </a:r>
            <a:r>
              <a:rPr lang="en-US" sz="2800" b="1"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76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4" name="Title 3"/>
          <p:cNvSpPr>
            <a:spLocks noGrp="1"/>
          </p:cNvSpPr>
          <p:nvPr>
            <p:ph type="title"/>
          </p:nvPr>
        </p:nvSpPr>
        <p:spPr/>
        <p:txBody>
          <a:bodyPr/>
          <a:lstStyle/>
          <a:p>
            <a:r>
              <a:rPr lang="en-US" dirty="0" smtClean="0"/>
              <a:t>NỘI DUNG</a:t>
            </a:r>
            <a:endParaRPr lang="en-US" dirty="0"/>
          </a:p>
        </p:txBody>
      </p:sp>
      <p:sp>
        <p:nvSpPr>
          <p:cNvPr id="5" name="Text Placeholder 4"/>
          <p:cNvSpPr>
            <a:spLocks noGrp="1"/>
          </p:cNvSpPr>
          <p:nvPr>
            <p:ph type="body" idx="1"/>
          </p:nvPr>
        </p:nvSpPr>
        <p:spPr>
          <a:xfrm>
            <a:off x="260946" y="3176675"/>
            <a:ext cx="3939880" cy="1700784"/>
          </a:xfrm>
        </p:spPr>
        <p:txBody>
          <a:bodyPr>
            <a:normAutofit/>
          </a:bodyPr>
          <a:lstStyle/>
          <a:p>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Hệ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luật</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4843212" y="50038"/>
            <a:ext cx="6604581" cy="941796"/>
          </a:xfrm>
          <a:prstGeom prst="rect">
            <a:avLst/>
          </a:prstGeom>
          <a:solidFill>
            <a:srgbClr val="FF0000"/>
          </a:solidFill>
          <a:ln>
            <a:noFill/>
          </a:ln>
          <a:effectLst/>
          <a:scene3d>
            <a:camera prst="orthographicFront"/>
            <a:lightRig rig="threePt" dir="t"/>
          </a:scene3d>
          <a:sp3d>
            <a:bevelT/>
          </a:sp3d>
        </p:spPr>
        <p:txBody>
          <a:bodyPr wrap="square">
            <a:spAutoFit/>
          </a:bodyPr>
          <a:lstStyle/>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5220623" y="1066891"/>
            <a:ext cx="6881225" cy="1366528"/>
          </a:xfrm>
          <a:prstGeom prst="rect">
            <a:avLst/>
          </a:prstGeom>
          <a:solidFill>
            <a:schemeClr val="accent3">
              <a:lumMod val="75000"/>
            </a:schemeClr>
          </a:solidFill>
          <a:scene3d>
            <a:camera prst="orthographicFront"/>
            <a:lightRig rig="threePt" dir="t"/>
          </a:scene3d>
          <a:sp3d>
            <a:bevelT/>
          </a:sp3d>
        </p:spPr>
        <p:txBody>
          <a:bodyPr wrap="square">
            <a:spAutoFit/>
          </a:bodyPr>
          <a:lstStyle/>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thẩm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843212" y="2508477"/>
            <a:ext cx="6208046" cy="4339650"/>
          </a:xfrm>
          <a:prstGeom prst="rect">
            <a:avLst/>
          </a:prstGeom>
          <a:solidFill>
            <a:srgbClr val="FFC000"/>
          </a:solidFill>
          <a:scene3d>
            <a:camera prst="orthographicFront"/>
            <a:lightRig rig="threePt" dir="t"/>
          </a:scene3d>
          <a:sp3d>
            <a:bevelT/>
          </a:sp3d>
        </p:spPr>
        <p:txBody>
          <a:bodyPr wrap="square">
            <a:spAutoFit/>
          </a:bodyPr>
          <a:lstStyle/>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tắc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thẩm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quyến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14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158421" y="5752791"/>
            <a:ext cx="5177985" cy="751190"/>
          </a:xfrm>
          <a:solidFill>
            <a:schemeClr val="accent5">
              <a:lumMod val="40000"/>
              <a:lumOff val="60000"/>
            </a:schemeClr>
          </a:solidFill>
        </p:spPr>
        <p:txBody>
          <a:bodyPr/>
          <a:lstStyle/>
          <a:p>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vi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hỏi</a:t>
            </a:r>
            <a:endParaRPr lang="en-US" sz="2400" noProof="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4" name="Title 3"/>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luật</a:t>
            </a:r>
            <a:endParaRPr lang="en-US" sz="3200" dirty="0">
              <a:latin typeface="Times New Roman" panose="02020603050405020304" pitchFamily="18" charset="0"/>
              <a:cs typeface="Times New Roman" panose="02020603050405020304" pitchFamily="18" charset="0"/>
            </a:endParaRPr>
          </a:p>
        </p:txBody>
      </p:sp>
      <p:sp>
        <p:nvSpPr>
          <p:cNvPr id="10" name="Picture Placeholder 9"/>
          <p:cNvSpPr>
            <a:spLocks noGrp="1"/>
          </p:cNvSpPr>
          <p:nvPr>
            <p:ph type="pic" sz="quarter" idx="15"/>
          </p:nvPr>
        </p:nvSpPr>
        <p:spPr/>
      </p:sp>
      <p:pic>
        <p:nvPicPr>
          <p:cNvPr id="12" name="Picture 11"/>
          <p:cNvPicPr>
            <a:picLocks noChangeAspect="1"/>
          </p:cNvPicPr>
          <p:nvPr/>
        </p:nvPicPr>
        <p:blipFill>
          <a:blip r:embed="rId2"/>
          <a:stretch>
            <a:fillRect/>
          </a:stretch>
        </p:blipFill>
        <p:spPr>
          <a:xfrm>
            <a:off x="125272" y="141668"/>
            <a:ext cx="5518175" cy="4752304"/>
          </a:xfrm>
          <a:prstGeom prst="rect">
            <a:avLst/>
          </a:prstGeom>
        </p:spPr>
      </p:pic>
      <p:sp>
        <p:nvSpPr>
          <p:cNvPr id="17" name="Text Placeholder 4"/>
          <p:cNvSpPr>
            <a:spLocks noGrp="1"/>
          </p:cNvSpPr>
          <p:nvPr>
            <p:ph type="body" idx="1"/>
          </p:nvPr>
        </p:nvSpPr>
        <p:spPr>
          <a:xfrm>
            <a:off x="6735650" y="2650725"/>
            <a:ext cx="5456349" cy="804672"/>
          </a:xfrm>
        </p:spPr>
        <p:txBody>
          <a:bodyPr>
            <a:noAutofit/>
          </a:bodyPr>
          <a:lstStyle/>
          <a:p>
            <a:r>
              <a:rPr lang="en-US" sz="2400" dirty="0"/>
              <a:t>Theo </a:t>
            </a:r>
            <a:r>
              <a:rPr lang="en-US" sz="2400" dirty="0" err="1"/>
              <a:t>em</a:t>
            </a:r>
            <a:r>
              <a:rPr lang="en-US" sz="2400" dirty="0"/>
              <a:t>, </a:t>
            </a:r>
            <a:r>
              <a:rPr lang="en-US" sz="2400" dirty="0" err="1"/>
              <a:t>trong</a:t>
            </a:r>
            <a:r>
              <a:rPr lang="en-US" sz="2400" dirty="0"/>
              <a:t> </a:t>
            </a:r>
            <a:r>
              <a:rPr lang="en-US" sz="2400" dirty="0" err="1"/>
              <a:t>các</a:t>
            </a:r>
            <a:r>
              <a:rPr lang="en-US" sz="2400" dirty="0"/>
              <a:t> </a:t>
            </a:r>
            <a:r>
              <a:rPr lang="en-US" sz="2400" dirty="0" err="1"/>
              <a:t>hành</a:t>
            </a:r>
            <a:r>
              <a:rPr lang="en-US" sz="2400" dirty="0"/>
              <a:t> vi </a:t>
            </a:r>
            <a:r>
              <a:rPr lang="en-US" sz="2400" dirty="0" err="1"/>
              <a:t>trên</a:t>
            </a:r>
            <a:r>
              <a:rPr lang="en-US" sz="2400" dirty="0"/>
              <a:t>, </a:t>
            </a:r>
            <a:r>
              <a:rPr lang="en-US" sz="2400" dirty="0" err="1"/>
              <a:t>hành</a:t>
            </a:r>
            <a:r>
              <a:rPr lang="en-US" sz="2400" dirty="0"/>
              <a:t> vi </a:t>
            </a:r>
            <a:r>
              <a:rPr lang="en-US" sz="2400" dirty="0" err="1"/>
              <a:t>nào</a:t>
            </a:r>
            <a:r>
              <a:rPr lang="en-US" sz="2400" dirty="0"/>
              <a:t> </a:t>
            </a:r>
            <a:r>
              <a:rPr lang="en-US" sz="2400" dirty="0" err="1"/>
              <a:t>chấp</a:t>
            </a:r>
            <a:r>
              <a:rPr lang="en-US" sz="2400" dirty="0"/>
              <a:t> </a:t>
            </a:r>
            <a:r>
              <a:rPr lang="en-US" sz="2400" dirty="0" err="1"/>
              <a:t>hành</a:t>
            </a:r>
            <a:r>
              <a:rPr lang="en-US" sz="2400" dirty="0"/>
              <a:t> </a:t>
            </a:r>
            <a:r>
              <a:rPr lang="en-US" sz="2400" dirty="0" err="1"/>
              <a:t>đúng</a:t>
            </a:r>
            <a:r>
              <a:rPr lang="en-US" sz="2400" dirty="0"/>
              <a:t> </a:t>
            </a:r>
            <a:r>
              <a:rPr lang="en-US" sz="2400" dirty="0" err="1"/>
              <a:t>pháp</a:t>
            </a:r>
            <a:r>
              <a:rPr lang="en-US" sz="2400" dirty="0"/>
              <a:t> </a:t>
            </a:r>
            <a:r>
              <a:rPr lang="en-US" sz="2400" dirty="0" err="1"/>
              <a:t>luật</a:t>
            </a:r>
            <a:r>
              <a:rPr lang="en-US" sz="2400" dirty="0"/>
              <a:t>? </a:t>
            </a:r>
          </a:p>
        </p:txBody>
      </p:sp>
      <p:sp>
        <p:nvSpPr>
          <p:cNvPr id="18" name="Rectangle 17"/>
          <p:cNvSpPr/>
          <p:nvPr/>
        </p:nvSpPr>
        <p:spPr>
          <a:xfrm>
            <a:off x="7429501" y="3989297"/>
            <a:ext cx="4762500" cy="136652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15000"/>
              </a:lnSpc>
              <a:spcAft>
                <a:spcPts val="0"/>
              </a:spcAft>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Heptagon 20"/>
          <p:cNvSpPr/>
          <p:nvPr/>
        </p:nvSpPr>
        <p:spPr>
          <a:xfrm>
            <a:off x="6264856" y="2335192"/>
            <a:ext cx="669702" cy="631065"/>
          </a:xfrm>
          <a:prstGeom prst="heptagon">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a:t>
            </a:r>
            <a:endParaRPr lang="en-US" sz="4800" b="1" dirty="0"/>
          </a:p>
        </p:txBody>
      </p:sp>
      <p:sp>
        <p:nvSpPr>
          <p:cNvPr id="22" name="Heptagon 21"/>
          <p:cNvSpPr/>
          <p:nvPr/>
        </p:nvSpPr>
        <p:spPr>
          <a:xfrm>
            <a:off x="6980041" y="3638025"/>
            <a:ext cx="669702" cy="631065"/>
          </a:xfrm>
          <a:prstGeom prst="heptag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a:t>
            </a:r>
            <a:endParaRPr lang="en-US" sz="4800" b="1" dirty="0"/>
          </a:p>
        </p:txBody>
      </p:sp>
    </p:spTree>
    <p:extLst>
      <p:ext uri="{BB962C8B-B14F-4D97-AF65-F5344CB8AC3E}">
        <p14:creationId xmlns:p14="http://schemas.microsoft.com/office/powerpoint/2010/main" val="208025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wipe(right)">
                                      <p:cBhvr>
                                        <p:cTn id="7" dur="500"/>
                                        <p:tgtEl>
                                          <p:spTgt spid="17">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wipe(right)">
                                      <p:cBhvr>
                                        <p:cTn id="10" dur="500"/>
                                        <p:tgtEl>
                                          <p:spTgt spid="17">
                                            <p:txEl>
                                              <p:pRg st="0" end="0"/>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P spid="18"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66700" y="2336800"/>
            <a:ext cx="4394962" cy="4521200"/>
          </a:xfrm>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smtClean="0"/>
          </a:p>
          <a:p>
            <a:endParaRPr lang="en-US" dirty="0"/>
          </a:p>
          <a:p>
            <a:pPr>
              <a:lnSpc>
                <a:spcPct val="120000"/>
              </a:lnSpc>
            </a:pPr>
            <a:r>
              <a:rPr lang="en-US" sz="2600" dirty="0" err="1" smtClean="0"/>
              <a:t>Người</a:t>
            </a:r>
            <a:r>
              <a:rPr lang="en-US" sz="2600" dirty="0" smtClean="0"/>
              <a:t> </a:t>
            </a:r>
            <a:r>
              <a:rPr lang="en-US" sz="2600" dirty="0" err="1"/>
              <a:t>tham</a:t>
            </a:r>
            <a:r>
              <a:rPr lang="en-US" sz="2600" dirty="0"/>
              <a:t> </a:t>
            </a:r>
            <a:r>
              <a:rPr lang="en-US" sz="2600" dirty="0" err="1"/>
              <a:t>gia</a:t>
            </a:r>
            <a:r>
              <a:rPr lang="en-US" sz="2600" dirty="0"/>
              <a:t> </a:t>
            </a:r>
            <a:r>
              <a:rPr lang="en-US" sz="2600" dirty="0" err="1"/>
              <a:t>giao</a:t>
            </a:r>
            <a:r>
              <a:rPr lang="en-US" sz="2600" dirty="0"/>
              <a:t> </a:t>
            </a:r>
            <a:r>
              <a:rPr lang="en-US" sz="2600" dirty="0" err="1"/>
              <a:t>thông</a:t>
            </a:r>
            <a:r>
              <a:rPr lang="en-US" sz="2600" dirty="0"/>
              <a:t> </a:t>
            </a:r>
            <a:r>
              <a:rPr lang="en-US" sz="2600" dirty="0" err="1"/>
              <a:t>ngồi</a:t>
            </a:r>
            <a:r>
              <a:rPr lang="en-US" sz="2600" dirty="0"/>
              <a:t> </a:t>
            </a:r>
            <a:r>
              <a:rPr lang="en-US" sz="2600" dirty="0" err="1"/>
              <a:t>trên</a:t>
            </a:r>
            <a:r>
              <a:rPr lang="en-US" sz="2600" dirty="0"/>
              <a:t> </a:t>
            </a:r>
            <a:r>
              <a:rPr lang="en-US" sz="2600" dirty="0" err="1"/>
              <a:t>xe</a:t>
            </a:r>
            <a:r>
              <a:rPr lang="en-US" sz="2600" dirty="0"/>
              <a:t> </a:t>
            </a:r>
            <a:r>
              <a:rPr lang="en-US" sz="2600" dirty="0" err="1"/>
              <a:t>mô</a:t>
            </a:r>
            <a:r>
              <a:rPr lang="en-US" sz="2600" dirty="0"/>
              <a:t> </a:t>
            </a:r>
            <a:r>
              <a:rPr lang="en-US" sz="2600" dirty="0" err="1"/>
              <a:t>tô</a:t>
            </a:r>
            <a:r>
              <a:rPr lang="en-US" sz="2600" dirty="0"/>
              <a:t> </a:t>
            </a:r>
            <a:r>
              <a:rPr lang="en-US" sz="2600" dirty="0" err="1"/>
              <a:t>không</a:t>
            </a:r>
            <a:r>
              <a:rPr lang="en-US" sz="2600" dirty="0"/>
              <a:t> </a:t>
            </a:r>
            <a:r>
              <a:rPr lang="en-US" sz="2600" dirty="0" err="1"/>
              <a:t>đội</a:t>
            </a:r>
            <a:r>
              <a:rPr lang="en-US" sz="2600" dirty="0"/>
              <a:t> </a:t>
            </a:r>
            <a:r>
              <a:rPr lang="en-US" sz="2600" dirty="0" err="1"/>
              <a:t>mũ</a:t>
            </a:r>
            <a:r>
              <a:rPr lang="en-US" sz="2600" dirty="0"/>
              <a:t> </a:t>
            </a:r>
            <a:r>
              <a:rPr lang="en-US" sz="2600" dirty="0" err="1"/>
              <a:t>bảo</a:t>
            </a:r>
            <a:r>
              <a:rPr lang="en-US" sz="2600" dirty="0"/>
              <a:t> </a:t>
            </a:r>
            <a:r>
              <a:rPr lang="en-US" sz="2600" dirty="0" err="1"/>
              <a:t>hiểm</a:t>
            </a:r>
            <a:r>
              <a:rPr lang="en-US" sz="2600" dirty="0"/>
              <a:t> </a:t>
            </a:r>
            <a:endParaRPr lang="en-US" sz="2600" dirty="0" smtClean="0"/>
          </a:p>
          <a:p>
            <a:pPr>
              <a:lnSpc>
                <a:spcPct val="120000"/>
              </a:lnSpc>
            </a:pPr>
            <a:r>
              <a:rPr lang="en-US" sz="2600" dirty="0" smtClean="0"/>
              <a:t>=&gt; </a:t>
            </a:r>
            <a:r>
              <a:rPr lang="en-US" sz="2600" dirty="0" err="1"/>
              <a:t>C</a:t>
            </a:r>
            <a:r>
              <a:rPr lang="en-US" sz="2600" dirty="0" err="1" smtClean="0"/>
              <a:t>hưa</a:t>
            </a:r>
            <a:r>
              <a:rPr lang="en-US" sz="2600" dirty="0" smtClean="0"/>
              <a:t> </a:t>
            </a:r>
            <a:r>
              <a:rPr lang="en-US" sz="2600" dirty="0" err="1"/>
              <a:t>thực</a:t>
            </a:r>
            <a:r>
              <a:rPr lang="en-US" sz="2600" dirty="0"/>
              <a:t> </a:t>
            </a:r>
            <a:r>
              <a:rPr lang="en-US" sz="2600" dirty="0" err="1"/>
              <a:t>hiện</a:t>
            </a:r>
            <a:r>
              <a:rPr lang="en-US" sz="2600" dirty="0"/>
              <a:t> </a:t>
            </a:r>
            <a:r>
              <a:rPr lang="en-US" sz="2600" dirty="0" err="1"/>
              <a:t>đúng</a:t>
            </a:r>
            <a:r>
              <a:rPr lang="en-US" sz="2600" dirty="0"/>
              <a:t> </a:t>
            </a:r>
            <a:r>
              <a:rPr lang="en-US" sz="2600" dirty="0" err="1"/>
              <a:t>các</a:t>
            </a:r>
            <a:r>
              <a:rPr lang="en-US" sz="2600" dirty="0"/>
              <a:t> </a:t>
            </a:r>
            <a:r>
              <a:rPr lang="en-US" sz="2600" dirty="0" err="1"/>
              <a:t>quy</a:t>
            </a:r>
            <a:r>
              <a:rPr lang="en-US" sz="2600" dirty="0"/>
              <a:t> </a:t>
            </a:r>
            <a:r>
              <a:rPr lang="en-US" sz="2600" dirty="0" err="1"/>
              <a:t>định</a:t>
            </a:r>
            <a:r>
              <a:rPr lang="en-US" sz="2600" dirty="0"/>
              <a:t> </a:t>
            </a:r>
            <a:r>
              <a:rPr lang="en-US" sz="2600" dirty="0" err="1"/>
              <a:t>của</a:t>
            </a:r>
            <a:r>
              <a:rPr lang="en-US" sz="2600" dirty="0"/>
              <a:t> </a:t>
            </a:r>
            <a:r>
              <a:rPr lang="en-US" sz="2600" dirty="0" err="1"/>
              <a:t>pháp</a:t>
            </a:r>
            <a:r>
              <a:rPr lang="en-US" sz="2600" dirty="0"/>
              <a:t> </a:t>
            </a:r>
            <a:r>
              <a:rPr lang="en-US" sz="2600" dirty="0" err="1" smtClean="0"/>
              <a:t>luật</a:t>
            </a:r>
            <a:endParaRPr lang="en-US" sz="2600" dirty="0" smtClean="0"/>
          </a:p>
        </p:txBody>
      </p:sp>
      <p:sp>
        <p:nvSpPr>
          <p:cNvPr id="4" name="Slide Number Placeholder 3"/>
          <p:cNvSpPr>
            <a:spLocks noGrp="1"/>
          </p:cNvSpPr>
          <p:nvPr>
            <p:ph type="sldNum" sz="quarter" idx="12"/>
          </p:nvPr>
        </p:nvSpPr>
        <p:spPr/>
        <p:txBody>
          <a:bodyPr/>
          <a:lstStyle/>
          <a:p>
            <a:fld id="{98C0CDE5-970C-4CC4-BF43-0DA127E73E82}" type="slidenum">
              <a:rPr lang="en-US" noProof="0" smtClean="0"/>
              <a:t>9</a:t>
            </a:fld>
            <a:endParaRPr lang="en-US" noProof="0" dirty="0"/>
          </a:p>
        </p:txBody>
      </p:sp>
      <p:sp>
        <p:nvSpPr>
          <p:cNvPr id="5" name="Title 4"/>
          <p:cNvSpPr>
            <a:spLocks noGrp="1"/>
          </p:cNvSpPr>
          <p:nvPr>
            <p:ph type="title"/>
          </p:nvPr>
        </p:nvSpPr>
        <p:spPr>
          <a:xfrm rot="-360000">
            <a:off x="159341" y="1169146"/>
            <a:ext cx="4536879" cy="734415"/>
          </a:xfrm>
        </p:spPr>
        <p:txBody>
          <a:bodyPr>
            <a:noAutofit/>
          </a:bodyPr>
          <a:lstStyle/>
          <a:p>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endParaRPr lang="en-US" sz="3200" dirty="0"/>
          </a:p>
        </p:txBody>
      </p:sp>
      <p:sp>
        <p:nvSpPr>
          <p:cNvPr id="6" name="Text Placeholder 5"/>
          <p:cNvSpPr>
            <a:spLocks noGrp="1"/>
          </p:cNvSpPr>
          <p:nvPr>
            <p:ph type="body" sz="quarter" idx="13"/>
          </p:nvPr>
        </p:nvSpPr>
        <p:spPr>
          <a:xfrm>
            <a:off x="5610073" y="4445000"/>
            <a:ext cx="3913188" cy="955810"/>
          </a:xfrm>
        </p:spPr>
        <p:txBody>
          <a:bodyPr/>
          <a:lstStyle/>
          <a:p>
            <a:endParaRPr lang="en-US" dirty="0"/>
          </a:p>
        </p:txBody>
      </p:sp>
      <p:sp>
        <p:nvSpPr>
          <p:cNvPr id="7" name="Picture Placeholder 6"/>
          <p:cNvSpPr>
            <a:spLocks noGrp="1"/>
          </p:cNvSpPr>
          <p:nvPr>
            <p:ph type="pic" sz="quarter" idx="14"/>
          </p:nvPr>
        </p:nvSpPr>
        <p:spPr/>
      </p:sp>
      <p:pic>
        <p:nvPicPr>
          <p:cNvPr id="8" name="Picture 7"/>
          <p:cNvPicPr>
            <a:picLocks noChangeAspect="1"/>
          </p:cNvPicPr>
          <p:nvPr/>
        </p:nvPicPr>
        <p:blipFill rotWithShape="1">
          <a:blip r:embed="rId2"/>
          <a:srcRect l="431" r="49714" b="47332"/>
          <a:stretch/>
        </p:blipFill>
        <p:spPr>
          <a:xfrm>
            <a:off x="434825" y="2336800"/>
            <a:ext cx="4058711" cy="306401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3"/>
          <a:srcRect l="49966" b="47370"/>
          <a:stretch/>
        </p:blipFill>
        <p:spPr>
          <a:xfrm>
            <a:off x="8916995" y="224118"/>
            <a:ext cx="2760986" cy="27980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2"/>
          <a:srcRect t="52671" r="50230"/>
          <a:stretch/>
        </p:blipFill>
        <p:spPr>
          <a:xfrm>
            <a:off x="5417211" y="304926"/>
            <a:ext cx="3221815" cy="26406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rotWithShape="1">
          <a:blip r:embed="rId2"/>
          <a:srcRect l="50230" t="52404"/>
          <a:stretch/>
        </p:blipFill>
        <p:spPr>
          <a:xfrm>
            <a:off x="5758669" y="3212147"/>
            <a:ext cx="3316603" cy="32140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9241673" y="3307882"/>
            <a:ext cx="2757189" cy="1707098"/>
          </a:xfrm>
          <a:prstGeom prst="rect">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Bahnschrift SemiLight Condensed" panose="020B0502040204020203" pitchFamily="34" charset="0"/>
                <a:ea typeface="Calibri" panose="020F0502020204030204" pitchFamily="34" charset="0"/>
                <a:cs typeface="Times New Roman" panose="02020603050405020304" pitchFamily="18" charset="0"/>
              </a:rPr>
              <a:t>Thực</a:t>
            </a:r>
            <a:r>
              <a:rPr lang="en-US" sz="3200" dirty="0" smtClean="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hiện</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đúng</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các</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quy</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định</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của</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a:latin typeface="Bahnschrift SemiLight Condensed" panose="020B0502040204020203" pitchFamily="34" charset="0"/>
                <a:ea typeface="Calibri" panose="020F0502020204030204" pitchFamily="34" charset="0"/>
                <a:cs typeface="Times New Roman" panose="02020603050405020304" pitchFamily="18" charset="0"/>
              </a:rPr>
              <a:t>pháp</a:t>
            </a:r>
            <a:r>
              <a:rPr lang="en-US" sz="3200" dirty="0">
                <a:latin typeface="Bahnschrift SemiLight Condensed" panose="020B0502040204020203" pitchFamily="34" charset="0"/>
                <a:ea typeface="Calibri" panose="020F0502020204030204" pitchFamily="34" charset="0"/>
                <a:cs typeface="Times New Roman" panose="02020603050405020304" pitchFamily="18" charset="0"/>
              </a:rPr>
              <a:t> </a:t>
            </a:r>
            <a:r>
              <a:rPr lang="en-US" sz="3200" dirty="0" err="1" smtClean="0">
                <a:latin typeface="Bahnschrift SemiLight Condensed" panose="020B0502040204020203" pitchFamily="34" charset="0"/>
                <a:ea typeface="Calibri" panose="020F0502020204030204" pitchFamily="34" charset="0"/>
                <a:cs typeface="Times New Roman" panose="02020603050405020304" pitchFamily="18" charset="0"/>
              </a:rPr>
              <a:t>luật</a:t>
            </a:r>
            <a:endParaRPr lang="en-US" sz="2000" dirty="0">
              <a:latin typeface="Bahnschrift SemiLight Condensed" panose="020B0502040204020203" pitchFamily="34" charset="0"/>
            </a:endParaRPr>
          </a:p>
        </p:txBody>
      </p:sp>
    </p:spTree>
    <p:extLst>
      <p:ext uri="{BB962C8B-B14F-4D97-AF65-F5344CB8AC3E}">
        <p14:creationId xmlns:p14="http://schemas.microsoft.com/office/powerpoint/2010/main" val="33486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250"/>
                                        <p:tgtEl>
                                          <p:spTgt spid="12"/>
                                        </p:tgtEl>
                                      </p:cBhvr>
                                    </p:animEffect>
                                    <p:anim calcmode="lin" valueType="num">
                                      <p:cBhvr>
                                        <p:cTn id="23" dur="1250" fill="hold"/>
                                        <p:tgtEl>
                                          <p:spTgt spid="12"/>
                                        </p:tgtEl>
                                        <p:attrNameLst>
                                          <p:attrName>ppt_x</p:attrName>
                                        </p:attrNameLst>
                                      </p:cBhvr>
                                      <p:tavLst>
                                        <p:tav tm="0">
                                          <p:val>
                                            <p:strVal val="#ppt_x"/>
                                          </p:val>
                                        </p:tav>
                                        <p:tav tm="100000">
                                          <p:val>
                                            <p:strVal val="#ppt_x"/>
                                          </p:val>
                                        </p:tav>
                                      </p:tavLst>
                                    </p:anim>
                                    <p:anim calcmode="lin" valueType="num">
                                      <p:cBhvr>
                                        <p:cTn id="24" dur="1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wipe(up)">
                                      <p:cBhvr>
                                        <p:cTn id="29" dur="500"/>
                                        <p:tgtEl>
                                          <p:spTgt spid="2">
                                            <p:txEl>
                                              <p:pRg st="10" end="1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wipe(up)">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http://schemas.microsoft.com/office/2006/documentManagement/types"/>
    <ds:schemaRef ds:uri="71af3243-3dd4-4a8d-8c0d-dd76da1f02a5"/>
    <ds:schemaRef ds:uri="http://purl.org/dc/dcmitype/"/>
    <ds:schemaRef ds:uri="http://purl.org/dc/elements/1.1/"/>
    <ds:schemaRef ds:uri="http://purl.org/dc/terms/"/>
    <ds:schemaRef ds:uri="http://schemas.openxmlformats.org/package/2006/metadata/core-properties"/>
    <ds:schemaRef ds:uri="http://www.w3.org/XML/1998/namespace"/>
    <ds:schemaRef ds:uri="http://schemas.microsoft.com/office/infopath/2007/PartnerControl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1351</Words>
  <Application>Microsoft Office PowerPoint</Application>
  <PresentationFormat>Widescreen</PresentationFormat>
  <Paragraphs>122</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.VnHelvetInsH</vt:lpstr>
      <vt:lpstr>Arial</vt:lpstr>
      <vt:lpstr>Bahnschrift SemiBold SemiConden</vt:lpstr>
      <vt:lpstr>Bahnschrift SemiLight Condensed</vt:lpstr>
      <vt:lpstr>Calibri</vt:lpstr>
      <vt:lpstr>Comic Sans MS</vt:lpstr>
      <vt:lpstr>Franklin Gothic Book</vt:lpstr>
      <vt:lpstr>Times New Roman</vt:lpstr>
      <vt:lpstr>Wingdings</vt:lpstr>
      <vt:lpstr>Office Theme</vt:lpstr>
      <vt:lpstr>PowerPoint Presentation</vt:lpstr>
      <vt:lpstr>Khởi động</vt:lpstr>
      <vt:lpstr>KHÁM PHÁ</vt:lpstr>
      <vt:lpstr>NỘI DUNG</vt:lpstr>
      <vt:lpstr>2. Hệ thống văn bản quy phạm pháp luật</vt:lpstr>
      <vt:lpstr>Tình huống</vt:lpstr>
      <vt:lpstr>NỘI DUNG</vt:lpstr>
      <vt:lpstr>3. Tự giác thực hiện các quy định của pháp luật</vt:lpstr>
      <vt:lpstr>3. Tự giác thực hiện các quy định của pháp luật</vt:lpstr>
      <vt:lpstr>Học sinh nên phê phán, đấu tranh với các hành vi vi phạm pháp luật</vt:lpstr>
      <vt:lpstr>Luyện tập</vt:lpstr>
      <vt:lpstr>Luyện tập</vt:lpstr>
      <vt:lpstr>PowerPoint Presentation</vt:lpstr>
      <vt:lpstr>Vận dụng</vt:lpstr>
      <vt:lpstr>Vận dụng</vt:lpstr>
      <vt:lpstr>Vận dụng</vt:lpstr>
      <vt:lpstr>Vận dụng</vt:lpstr>
      <vt:lpstr>Vận dụng</vt:lpstr>
      <vt:lpstr>Vận dụng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2022-09-07T20:11:17Z</dcterms:created>
  <dcterms:modified xsi:type="dcterms:W3CDTF">2022-09-12T14:12:07Z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