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60" r:id="rId5"/>
    <p:sldId id="261" r:id="rId6"/>
    <p:sldId id="262" r:id="rId7"/>
    <p:sldId id="263" r:id="rId8"/>
    <p:sldId id="265" r:id="rId9"/>
    <p:sldId id="264" r:id="rId10"/>
    <p:sldId id="266" r:id="rId11"/>
    <p:sldId id="267" r:id="rId12"/>
    <p:sldId id="268" r:id="rId13"/>
    <p:sldId id="269" r:id="rId14"/>
    <p:sldId id="271"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0"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3" autoAdjust="0"/>
    <p:restoredTop sz="88982" autoAdjust="0"/>
  </p:normalViewPr>
  <p:slideViewPr>
    <p:cSldViewPr snapToGrid="0">
      <p:cViewPr varScale="1">
        <p:scale>
          <a:sx n="66" d="100"/>
          <a:sy n="66" d="100"/>
        </p:scale>
        <p:origin x="1070"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2720F5-9F08-4C8F-B6D3-EDDF3C1AB103}" type="datetimeFigureOut">
              <a:rPr lang="en-US" smtClean="0"/>
              <a:t>04/04/2024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E24A-4F57-42DE-B3CC-93EFA6879DB5}" type="slidenum">
              <a:rPr lang="en-US" smtClean="0"/>
              <a:t>‹#›</a:t>
            </a:fld>
            <a:endParaRPr lang="en-US"/>
          </a:p>
        </p:txBody>
      </p:sp>
    </p:spTree>
    <p:extLst>
      <p:ext uri="{BB962C8B-B14F-4D97-AF65-F5344CB8AC3E}">
        <p14:creationId xmlns:p14="http://schemas.microsoft.com/office/powerpoint/2010/main" val="1196374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2720F5-9F08-4C8F-B6D3-EDDF3C1AB103}" type="datetimeFigureOut">
              <a:rPr lang="en-US" smtClean="0"/>
              <a:t>04/04/2024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E24A-4F57-42DE-B3CC-93EFA6879DB5}" type="slidenum">
              <a:rPr lang="en-US" smtClean="0"/>
              <a:t>‹#›</a:t>
            </a:fld>
            <a:endParaRPr lang="en-US"/>
          </a:p>
        </p:txBody>
      </p:sp>
    </p:spTree>
    <p:extLst>
      <p:ext uri="{BB962C8B-B14F-4D97-AF65-F5344CB8AC3E}">
        <p14:creationId xmlns:p14="http://schemas.microsoft.com/office/powerpoint/2010/main" val="1366724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2720F5-9F08-4C8F-B6D3-EDDF3C1AB103}" type="datetimeFigureOut">
              <a:rPr lang="en-US" smtClean="0"/>
              <a:t>04/04/2024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E24A-4F57-42DE-B3CC-93EFA6879DB5}" type="slidenum">
              <a:rPr lang="en-US" smtClean="0"/>
              <a:t>‹#›</a:t>
            </a:fld>
            <a:endParaRPr lang="en-US"/>
          </a:p>
        </p:txBody>
      </p:sp>
    </p:spTree>
    <p:extLst>
      <p:ext uri="{BB962C8B-B14F-4D97-AF65-F5344CB8AC3E}">
        <p14:creationId xmlns:p14="http://schemas.microsoft.com/office/powerpoint/2010/main" val="2048114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2720F5-9F08-4C8F-B6D3-EDDF3C1AB103}" type="datetimeFigureOut">
              <a:rPr lang="en-US" smtClean="0"/>
              <a:t>04/04/2024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E24A-4F57-42DE-B3CC-93EFA6879DB5}" type="slidenum">
              <a:rPr lang="en-US" smtClean="0"/>
              <a:t>‹#›</a:t>
            </a:fld>
            <a:endParaRPr lang="en-US"/>
          </a:p>
        </p:txBody>
      </p:sp>
    </p:spTree>
    <p:extLst>
      <p:ext uri="{BB962C8B-B14F-4D97-AF65-F5344CB8AC3E}">
        <p14:creationId xmlns:p14="http://schemas.microsoft.com/office/powerpoint/2010/main" val="574714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2720F5-9F08-4C8F-B6D3-EDDF3C1AB103}" type="datetimeFigureOut">
              <a:rPr lang="en-US" smtClean="0"/>
              <a:t>04/04/2024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E24A-4F57-42DE-B3CC-93EFA6879DB5}" type="slidenum">
              <a:rPr lang="en-US" smtClean="0"/>
              <a:t>‹#›</a:t>
            </a:fld>
            <a:endParaRPr lang="en-US"/>
          </a:p>
        </p:txBody>
      </p:sp>
    </p:spTree>
    <p:extLst>
      <p:ext uri="{BB962C8B-B14F-4D97-AF65-F5344CB8AC3E}">
        <p14:creationId xmlns:p14="http://schemas.microsoft.com/office/powerpoint/2010/main" val="4226482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2720F5-9F08-4C8F-B6D3-EDDF3C1AB103}" type="datetimeFigureOut">
              <a:rPr lang="en-US" smtClean="0"/>
              <a:t>04/04/2024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BE24A-4F57-42DE-B3CC-93EFA6879DB5}" type="slidenum">
              <a:rPr lang="en-US" smtClean="0"/>
              <a:t>‹#›</a:t>
            </a:fld>
            <a:endParaRPr lang="en-US"/>
          </a:p>
        </p:txBody>
      </p:sp>
    </p:spTree>
    <p:extLst>
      <p:ext uri="{BB962C8B-B14F-4D97-AF65-F5344CB8AC3E}">
        <p14:creationId xmlns:p14="http://schemas.microsoft.com/office/powerpoint/2010/main" val="3677205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2720F5-9F08-4C8F-B6D3-EDDF3C1AB103}" type="datetimeFigureOut">
              <a:rPr lang="en-US" smtClean="0"/>
              <a:t>04/04/2024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BE24A-4F57-42DE-B3CC-93EFA6879DB5}" type="slidenum">
              <a:rPr lang="en-US" smtClean="0"/>
              <a:t>‹#›</a:t>
            </a:fld>
            <a:endParaRPr lang="en-US"/>
          </a:p>
        </p:txBody>
      </p:sp>
    </p:spTree>
    <p:extLst>
      <p:ext uri="{BB962C8B-B14F-4D97-AF65-F5344CB8AC3E}">
        <p14:creationId xmlns:p14="http://schemas.microsoft.com/office/powerpoint/2010/main" val="1795222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2720F5-9F08-4C8F-B6D3-EDDF3C1AB103}" type="datetimeFigureOut">
              <a:rPr lang="en-US" smtClean="0"/>
              <a:t>04/04/2024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BE24A-4F57-42DE-B3CC-93EFA6879DB5}" type="slidenum">
              <a:rPr lang="en-US" smtClean="0"/>
              <a:t>‹#›</a:t>
            </a:fld>
            <a:endParaRPr lang="en-US"/>
          </a:p>
        </p:txBody>
      </p:sp>
    </p:spTree>
    <p:extLst>
      <p:ext uri="{BB962C8B-B14F-4D97-AF65-F5344CB8AC3E}">
        <p14:creationId xmlns:p14="http://schemas.microsoft.com/office/powerpoint/2010/main" val="2797927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2720F5-9F08-4C8F-B6D3-EDDF3C1AB103}" type="datetimeFigureOut">
              <a:rPr lang="en-US" smtClean="0"/>
              <a:t>04/04/2024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BE24A-4F57-42DE-B3CC-93EFA6879DB5}" type="slidenum">
              <a:rPr lang="en-US" smtClean="0"/>
              <a:t>‹#›</a:t>
            </a:fld>
            <a:endParaRPr lang="en-US"/>
          </a:p>
        </p:txBody>
      </p:sp>
    </p:spTree>
    <p:extLst>
      <p:ext uri="{BB962C8B-B14F-4D97-AF65-F5344CB8AC3E}">
        <p14:creationId xmlns:p14="http://schemas.microsoft.com/office/powerpoint/2010/main" val="3081940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2720F5-9F08-4C8F-B6D3-EDDF3C1AB103}" type="datetimeFigureOut">
              <a:rPr lang="en-US" smtClean="0"/>
              <a:t>04/04/2024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BE24A-4F57-42DE-B3CC-93EFA6879DB5}" type="slidenum">
              <a:rPr lang="en-US" smtClean="0"/>
              <a:t>‹#›</a:t>
            </a:fld>
            <a:endParaRPr lang="en-US"/>
          </a:p>
        </p:txBody>
      </p:sp>
    </p:spTree>
    <p:extLst>
      <p:ext uri="{BB962C8B-B14F-4D97-AF65-F5344CB8AC3E}">
        <p14:creationId xmlns:p14="http://schemas.microsoft.com/office/powerpoint/2010/main" val="333854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2720F5-9F08-4C8F-B6D3-EDDF3C1AB103}" type="datetimeFigureOut">
              <a:rPr lang="en-US" smtClean="0"/>
              <a:t>04/04/2024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BE24A-4F57-42DE-B3CC-93EFA6879DB5}" type="slidenum">
              <a:rPr lang="en-US" smtClean="0"/>
              <a:t>‹#›</a:t>
            </a:fld>
            <a:endParaRPr lang="en-US"/>
          </a:p>
        </p:txBody>
      </p:sp>
    </p:spTree>
    <p:extLst>
      <p:ext uri="{BB962C8B-B14F-4D97-AF65-F5344CB8AC3E}">
        <p14:creationId xmlns:p14="http://schemas.microsoft.com/office/powerpoint/2010/main" val="4084256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720F5-9F08-4C8F-B6D3-EDDF3C1AB103}" type="datetimeFigureOut">
              <a:rPr lang="en-US" smtClean="0"/>
              <a:t>04/04/2024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BE24A-4F57-42DE-B3CC-93EFA6879DB5}" type="slidenum">
              <a:rPr lang="en-US" smtClean="0"/>
              <a:t>‹#›</a:t>
            </a:fld>
            <a:endParaRPr lang="en-US"/>
          </a:p>
        </p:txBody>
      </p:sp>
    </p:spTree>
    <p:extLst>
      <p:ext uri="{BB962C8B-B14F-4D97-AF65-F5344CB8AC3E}">
        <p14:creationId xmlns:p14="http://schemas.microsoft.com/office/powerpoint/2010/main" val="1871225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vi.wikipedia.org/wiki/%C4%90%C6%B0%E1%BB%9Dng_Nguy%E1%BB%85n_Tr%C3%A3i,_Th%C3%A0nh_ph%E1%BB%91_H%E1%BB%93_Ch%C3%AD_Minh" TargetMode="Externa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hyperlink" Target="https://vi.wikipedia.org/wiki/Th%C3%A0nh_ph%E1%BB%91_H%E1%BB%93_Ch%C3%AD_Minh" TargetMode="External"/><Relationship Id="rId4" Type="http://schemas.openxmlformats.org/officeDocument/2006/relationships/hyperlink" Target="https://vi.wikipedia.org/wiki/Qu%E1%BA%ADn_5"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VE3vaEdKOCk"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ad.doubleclick.net/ddm/trackclk/N519001.4029011ADBRO/B28565638.346636562;dc_trk_aid=538312296;dc_trk_cid=176220932;dc_lat=;dc_rdid=;tag_for_child_directed_treatment=;tfua=;lt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blipFill>
            <a:blip r:embed="rId2"/>
            <a:tile tx="0" ty="0" sx="100000" sy="100000" flip="none" algn="tl"/>
          </a:blipFill>
        </p:spPr>
        <p:txBody>
          <a:bodyPr>
            <a:normAutofit/>
          </a:bodyPr>
          <a:lstStyle/>
          <a:p>
            <a:pPr algn="ctr"/>
            <a:r>
              <a:rPr lang="en-US" sz="3200" b="1" dirty="0">
                <a:solidFill>
                  <a:srgbClr val="FF0000"/>
                </a:solidFill>
              </a:rPr>
              <a:t>LỊCH SỬ ĐỊA PHƯƠNG</a:t>
            </a:r>
            <a:br>
              <a:rPr lang="en-US" sz="2800" b="1" dirty="0">
                <a:solidFill>
                  <a:srgbClr val="FF0000"/>
                </a:solidFill>
              </a:rPr>
            </a:br>
            <a:r>
              <a:rPr lang="en-US" sz="2800" b="1" dirty="0">
                <a:solidFill>
                  <a:srgbClr val="FF0000"/>
                </a:solidFill>
              </a:rPr>
              <a:t>CHỦ ĐỀ 3: </a:t>
            </a:r>
            <a:r>
              <a:rPr lang="en-US" sz="2800" b="1" dirty="0">
                <a:solidFill>
                  <a:srgbClr val="00B050"/>
                </a:solidFill>
              </a:rPr>
              <a:t>QUÁ TRÌNH TIẾP NHẬN VÀ BIẾN ĐỔI VĂN HOÁ  CỦA VÙNG ĐẤT  </a:t>
            </a:r>
            <a:br>
              <a:rPr lang="en-US" sz="2800" b="1" dirty="0">
                <a:solidFill>
                  <a:srgbClr val="00B050"/>
                </a:solidFill>
              </a:rPr>
            </a:br>
            <a:r>
              <a:rPr lang="en-US" sz="2800" b="1" dirty="0">
                <a:solidFill>
                  <a:srgbClr val="00B050"/>
                </a:solidFill>
              </a:rPr>
              <a:t>SÀI GÒN – GIA ĐỊNH – THÀNH PHỐ HỒ CHÍ MINH</a:t>
            </a:r>
            <a:r>
              <a:rPr lang="en-US" sz="2800" dirty="0"/>
              <a:t>  </a:t>
            </a:r>
          </a:p>
        </p:txBody>
      </p:sp>
      <p:pic>
        <p:nvPicPr>
          <p:cNvPr id="1026" name="Picture 2" descr="Hinh-anh-Sai-Gon-1.jpg (2000×125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825624"/>
            <a:ext cx="12192000" cy="6075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003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https://lh3.googleusercontent.com/ROEGpfBxPwhnzRb-Bpsmc1EZcThaAEY5fh2X4EI-mwcFCd3N-V6bek4z4rFtgSwypDXQXucvAlCNbL70PEZoy0VGcELDV2rXOK8LxVj3Nb2wmXAUSoqTQpXls2cyR8GtsxlJpOXpDsLHmMsY1QOWLdUWyvVKO71g0JyXmPgNLGFdExwWlhTXBm-G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30" y="76106"/>
            <a:ext cx="3333135" cy="4761366"/>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5" descr="https://lh3.googleusercontent.com/5SCSl-B9LCaXDNOiM6aKdCjSCehXVxb6KoWmBY8dYzJWsh37_Ao9Pv728qkRdIiWqkRc-rlrh-0Uxw97g3CTNfOf8m4mgcy1YiNkCvtdny4uMlxI6NgAeOHI0ZFBGpDcL-vTKel_7go1ApuSjPooKA6Ktjt_Xls6j5vFkCdoA2mZSc628tITsOE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4581" y="76107"/>
            <a:ext cx="3082413" cy="47613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7074001" y="76106"/>
            <a:ext cx="4901689"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80975"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Óc</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Eo</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altLang="en-US" sz="32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kumimoji="0" lang="en-US" altLang="en-US" sz="32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altLang="en-US" sz="32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kumimoji="0" lang="en-US" altLang="en-US" sz="32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kumimoji="0" lang="en-US" altLang="en-US" sz="32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kumimoji="0" lang="en-US" altLang="en-US" sz="32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bật</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Phạn</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triều</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Óc</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Eo</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Sài</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Gòn</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Gò</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Mai,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Rạch</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Gốm</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Hồng</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đua</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Thọ</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91730" y="4980563"/>
            <a:ext cx="6882271" cy="1877437"/>
          </a:xfrm>
          <a:prstGeom prst="rect">
            <a:avLst/>
          </a:prstGeom>
          <a:noFill/>
        </p:spPr>
        <p:txBody>
          <a:bodyPr wrap="square" rtlCol="0">
            <a:spAutoFit/>
          </a:bodyPr>
          <a:lstStyle/>
          <a:p>
            <a:r>
              <a:rPr lang="en-US" sz="2000" dirty="0" err="1"/>
              <a:t>Hình</a:t>
            </a:r>
            <a:r>
              <a:rPr lang="en-US" sz="2000" dirty="0"/>
              <a:t> 1. </a:t>
            </a:r>
            <a:r>
              <a:rPr lang="en-US" sz="2000" dirty="0" err="1"/>
              <a:t>Nhẫn</a:t>
            </a:r>
            <a:r>
              <a:rPr lang="en-US" sz="2000" dirty="0"/>
              <a:t> </a:t>
            </a:r>
            <a:r>
              <a:rPr lang="en-US" sz="2000" dirty="0" err="1"/>
              <a:t>vàng</a:t>
            </a:r>
            <a:r>
              <a:rPr lang="en-US" sz="2000" dirty="0"/>
              <a:t> </a:t>
            </a:r>
            <a:r>
              <a:rPr lang="en-US" sz="2000" dirty="0" err="1"/>
              <a:t>khắc</a:t>
            </a:r>
            <a:r>
              <a:rPr lang="en-US" sz="2000" dirty="0"/>
              <a:t> </a:t>
            </a:r>
            <a:r>
              <a:rPr lang="en-US" sz="2000" dirty="0" err="1"/>
              <a:t>chữ</a:t>
            </a:r>
            <a:r>
              <a:rPr lang="en-US" sz="2000" dirty="0"/>
              <a:t> </a:t>
            </a:r>
            <a:r>
              <a:rPr lang="en-US" sz="2000" dirty="0" err="1"/>
              <a:t>Phạn</a:t>
            </a:r>
            <a:r>
              <a:rPr lang="en-US" sz="2000" dirty="0"/>
              <a:t> </a:t>
            </a:r>
            <a:r>
              <a:rPr lang="en-US" sz="2000" i="1" dirty="0"/>
              <a:t>(</a:t>
            </a:r>
            <a:r>
              <a:rPr lang="en-US" sz="2000" i="1" dirty="0" err="1"/>
              <a:t>Nguồn</a:t>
            </a:r>
            <a:r>
              <a:rPr lang="en-US" sz="2000" i="1" dirty="0"/>
              <a:t>: </a:t>
            </a:r>
            <a:r>
              <a:rPr lang="en-US" sz="2000" i="1" dirty="0" err="1"/>
              <a:t>Bảo</a:t>
            </a:r>
            <a:r>
              <a:rPr lang="en-US" sz="2000" i="1" dirty="0"/>
              <a:t> </a:t>
            </a:r>
            <a:r>
              <a:rPr lang="en-US" sz="2000" i="1" dirty="0" err="1"/>
              <a:t>tàng</a:t>
            </a:r>
            <a:r>
              <a:rPr lang="en-US" sz="2000" i="1" dirty="0"/>
              <a:t> </a:t>
            </a:r>
            <a:r>
              <a:rPr lang="en-US" sz="2000" i="1" dirty="0" err="1"/>
              <a:t>lịch</a:t>
            </a:r>
            <a:r>
              <a:rPr lang="en-US" sz="2000" i="1" dirty="0"/>
              <a:t> </a:t>
            </a:r>
            <a:r>
              <a:rPr lang="en-US" sz="2000" i="1" dirty="0" err="1"/>
              <a:t>sử</a:t>
            </a:r>
            <a:r>
              <a:rPr lang="en-US" sz="2000" i="1" dirty="0"/>
              <a:t> </a:t>
            </a:r>
            <a:r>
              <a:rPr lang="en-US" sz="2000" i="1" dirty="0" err="1"/>
              <a:t>quốc</a:t>
            </a:r>
            <a:r>
              <a:rPr lang="en-US" sz="2000" i="1" dirty="0"/>
              <a:t> </a:t>
            </a:r>
            <a:r>
              <a:rPr lang="en-US" sz="2000" i="1" dirty="0" err="1"/>
              <a:t>gia</a:t>
            </a:r>
            <a:r>
              <a:rPr lang="en-US" sz="2000" i="1" dirty="0"/>
              <a:t>) </a:t>
            </a:r>
            <a:endParaRPr lang="en-US" sz="2000" dirty="0"/>
          </a:p>
          <a:p>
            <a:r>
              <a:rPr lang="en-US" sz="2000" dirty="0" err="1"/>
              <a:t>Hình</a:t>
            </a:r>
            <a:r>
              <a:rPr lang="en-US" sz="2000" dirty="0"/>
              <a:t> 2. </a:t>
            </a:r>
            <a:r>
              <a:rPr lang="en-US" sz="2000" dirty="0" err="1"/>
              <a:t>Tượng</a:t>
            </a:r>
            <a:r>
              <a:rPr lang="en-US" sz="2000" dirty="0"/>
              <a:t> </a:t>
            </a:r>
            <a:r>
              <a:rPr lang="en-US" sz="2000" dirty="0" err="1"/>
              <a:t>người</a:t>
            </a:r>
            <a:r>
              <a:rPr lang="en-US" sz="2000" dirty="0"/>
              <a:t> </a:t>
            </a:r>
            <a:r>
              <a:rPr lang="en-US" sz="2000" dirty="0" err="1"/>
              <a:t>cổ</a:t>
            </a:r>
            <a:r>
              <a:rPr lang="en-US" sz="2000" dirty="0"/>
              <a:t> </a:t>
            </a:r>
            <a:r>
              <a:rPr lang="en-US" sz="2000" dirty="0" err="1"/>
              <a:t>vật</a:t>
            </a:r>
            <a:r>
              <a:rPr lang="en-US" sz="2000" dirty="0"/>
              <a:t> </a:t>
            </a:r>
            <a:r>
              <a:rPr lang="en-US" sz="2000" dirty="0" err="1"/>
              <a:t>văn</a:t>
            </a:r>
            <a:r>
              <a:rPr lang="en-US" sz="2000" dirty="0"/>
              <a:t> </a:t>
            </a:r>
            <a:r>
              <a:rPr lang="en-US" sz="2000" dirty="0" err="1"/>
              <a:t>hoá</a:t>
            </a:r>
            <a:r>
              <a:rPr lang="en-US" sz="2000" dirty="0"/>
              <a:t> </a:t>
            </a:r>
            <a:r>
              <a:rPr lang="en-US" sz="2000" dirty="0" err="1"/>
              <a:t>Óc</a:t>
            </a:r>
            <a:r>
              <a:rPr lang="en-US" sz="2000" dirty="0"/>
              <a:t> </a:t>
            </a:r>
            <a:r>
              <a:rPr lang="en-US" sz="2000" dirty="0" err="1"/>
              <a:t>Eo</a:t>
            </a:r>
            <a:r>
              <a:rPr lang="en-US" sz="2000" dirty="0"/>
              <a:t> </a:t>
            </a:r>
            <a:r>
              <a:rPr lang="en-US" sz="2000" i="1" dirty="0"/>
              <a:t>(</a:t>
            </a:r>
            <a:r>
              <a:rPr lang="en-US" sz="2000" i="1" dirty="0" err="1"/>
              <a:t>Nguồn</a:t>
            </a:r>
            <a:r>
              <a:rPr lang="en-US" sz="2000" i="1" dirty="0"/>
              <a:t>: </a:t>
            </a:r>
            <a:r>
              <a:rPr lang="en-US" sz="2000" i="1" dirty="0" err="1"/>
              <a:t>Bảo</a:t>
            </a:r>
            <a:r>
              <a:rPr lang="en-US" sz="2000" i="1" dirty="0"/>
              <a:t> </a:t>
            </a:r>
            <a:r>
              <a:rPr lang="en-US" sz="2000" i="1" dirty="0" err="1"/>
              <a:t>tàng</a:t>
            </a:r>
            <a:r>
              <a:rPr lang="en-US" sz="2000" i="1" dirty="0"/>
              <a:t> </a:t>
            </a:r>
            <a:r>
              <a:rPr lang="en-US" sz="2000" i="1" dirty="0" err="1"/>
              <a:t>lịch</a:t>
            </a:r>
            <a:r>
              <a:rPr lang="en-US" sz="2000" i="1" dirty="0"/>
              <a:t> </a:t>
            </a:r>
            <a:r>
              <a:rPr lang="en-US" sz="2000" i="1" dirty="0" err="1"/>
              <a:t>sử</a:t>
            </a:r>
            <a:r>
              <a:rPr lang="en-US" sz="2000" i="1" dirty="0"/>
              <a:t> </a:t>
            </a:r>
            <a:r>
              <a:rPr lang="en-US" sz="2000" i="1" dirty="0" err="1"/>
              <a:t>quốc</a:t>
            </a:r>
            <a:r>
              <a:rPr lang="en-US" sz="2000" i="1" dirty="0"/>
              <a:t> </a:t>
            </a:r>
            <a:r>
              <a:rPr lang="en-US" sz="2000" i="1" dirty="0" err="1"/>
              <a:t>gia</a:t>
            </a:r>
            <a:r>
              <a:rPr lang="en-US" sz="2000" i="1" dirty="0"/>
              <a:t>)</a:t>
            </a:r>
            <a:r>
              <a:rPr lang="en-US" i="1" dirty="0"/>
              <a:t> </a:t>
            </a:r>
            <a:br>
              <a:rPr lang="en-US" i="1" dirty="0"/>
            </a:br>
            <a:endParaRPr lang="en-US" dirty="0"/>
          </a:p>
          <a:p>
            <a:endParaRPr lang="en-US" dirty="0"/>
          </a:p>
        </p:txBody>
      </p:sp>
    </p:spTree>
    <p:extLst>
      <p:ext uri="{BB962C8B-B14F-4D97-AF65-F5344CB8AC3E}">
        <p14:creationId xmlns:p14="http://schemas.microsoft.com/office/powerpoint/2010/main" val="1976338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b. </a:t>
            </a:r>
            <a:r>
              <a:rPr lang="en-US" b="1" dirty="0" err="1">
                <a:latin typeface="Times New Roman" panose="02020603050405020304" pitchFamily="18" charset="0"/>
                <a:cs typeface="Times New Roman" panose="02020603050405020304" pitchFamily="18" charset="0"/>
              </a:rPr>
              <a:t>Điều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cư</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hội</a:t>
            </a:r>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en-US" sz="3600" dirty="0" err="1">
                <a:latin typeface="Times New Roman" panose="02020603050405020304" pitchFamily="18" charset="0"/>
                <a:cs typeface="Times New Roman" panose="02020603050405020304" pitchFamily="18" charset="0"/>
              </a:rPr>
              <a:t>Sài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ngay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nửa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kỉ</a:t>
            </a:r>
            <a:r>
              <a:rPr lang="en-US" sz="3600" dirty="0">
                <a:latin typeface="Times New Roman" panose="02020603050405020304" pitchFamily="18" charset="0"/>
                <a:cs typeface="Times New Roman" panose="02020603050405020304" pitchFamily="18" charset="0"/>
              </a:rPr>
              <a:t>  XVII,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Việt</a:t>
            </a:r>
            <a:r>
              <a:rPr lang="en-US" sz="3600" dirty="0">
                <a:latin typeface="Times New Roman" panose="02020603050405020304" pitchFamily="18" charset="0"/>
                <a:cs typeface="Times New Roman" panose="02020603050405020304" pitchFamily="18" charset="0"/>
              </a:rPr>
              <a:t> Nam </a:t>
            </a:r>
            <a:r>
              <a:rPr lang="en-US" sz="3600" dirty="0" err="1">
                <a:latin typeface="Times New Roman" panose="02020603050405020304" pitchFamily="18" charset="0"/>
                <a:cs typeface="Times New Roman" panose="02020603050405020304" pitchFamily="18" charset="0"/>
              </a:rPr>
              <a:t>bán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tựu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khẩn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ấp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lưu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chóng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trở</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trấn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trọng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vùng</a:t>
            </a:r>
            <a:r>
              <a:rPr lang="en-US" sz="3600" dirty="0">
                <a:latin typeface="Times New Roman" panose="02020603050405020304" pitchFamily="18" charset="0"/>
                <a:cs typeface="Times New Roman" panose="02020603050405020304" pitchFamily="18" charset="0"/>
              </a:rPr>
              <a:t> Nam </a:t>
            </a:r>
            <a:r>
              <a:rPr lang="en-US" sz="3600" dirty="0" err="1">
                <a:latin typeface="Times New Roman" panose="02020603050405020304" pitchFamily="18" charset="0"/>
                <a:cs typeface="Times New Roman" panose="02020603050405020304" pitchFamily="18" charset="0"/>
              </a:rPr>
              <a:t>Đông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Dương</a:t>
            </a:r>
            <a:r>
              <a:rPr lang="en-US" sz="3600" dirty="0">
                <a:latin typeface="Times New Roman" panose="02020603050405020304" pitchFamily="18" charset="0"/>
                <a:cs typeface="Times New Roman" panose="02020603050405020304" pitchFamily="18" charset="0"/>
              </a:rPr>
              <a:t>. </a:t>
            </a:r>
          </a:p>
          <a:p>
            <a:r>
              <a:rPr lang="en-US" sz="3600" dirty="0" err="1">
                <a:latin typeface="Times New Roman" panose="02020603050405020304" pitchFamily="18" charset="0"/>
                <a:cs typeface="Times New Roman" panose="02020603050405020304" pitchFamily="18" charset="0"/>
              </a:rPr>
              <a:t>Giai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đoạn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lớp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lưu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thuở</a:t>
            </a:r>
            <a:r>
              <a:rPr lang="en-US" sz="3600" dirty="0">
                <a:latin typeface="Times New Roman" panose="02020603050405020304" pitchFamily="18" charset="0"/>
                <a:cs typeface="Times New Roman" panose="02020603050405020304" pitchFamily="18" charset="0"/>
              </a:rPr>
              <a:t> ban </a:t>
            </a:r>
            <a:r>
              <a:rPr lang="en-US" sz="3600" dirty="0" err="1">
                <a:latin typeface="Times New Roman" panose="02020603050405020304" pitchFamily="18" charset="0"/>
                <a:cs typeface="Times New Roman" panose="02020603050405020304" pitchFamily="18" charset="0"/>
              </a:rPr>
              <a:t>đầu</a:t>
            </a:r>
            <a:r>
              <a:rPr lang="en-US" sz="3600"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458865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dirty="0">
                <a:solidFill>
                  <a:srgbClr val="FF0000"/>
                </a:solidFill>
                <a:latin typeface="Times New Roman" panose="02020603050405020304" pitchFamily="18" charset="0"/>
                <a:cs typeface="Times New Roman" panose="02020603050405020304" pitchFamily="18" charset="0"/>
              </a:rPr>
              <a:t>2. </a:t>
            </a:r>
            <a:r>
              <a:rPr lang="en-US" sz="2800" b="1" i="1" dirty="0" err="1">
                <a:solidFill>
                  <a:srgbClr val="FF0000"/>
                </a:solidFill>
                <a:latin typeface="Times New Roman" panose="02020603050405020304" pitchFamily="18" charset="0"/>
                <a:cs typeface="Times New Roman" panose="02020603050405020304" pitchFamily="18" charset="0"/>
              </a:rPr>
              <a:t>Sài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Gòn</a:t>
            </a:r>
            <a:r>
              <a:rPr lang="en-US" sz="2800" b="1" i="1" dirty="0">
                <a:solidFill>
                  <a:srgbClr val="FF0000"/>
                </a:solidFill>
                <a:latin typeface="Times New Roman" panose="02020603050405020304" pitchFamily="18" charset="0"/>
                <a:cs typeface="Times New Roman" panose="02020603050405020304" pitchFamily="18" charset="0"/>
              </a:rPr>
              <a:t> – </a:t>
            </a:r>
            <a:r>
              <a:rPr lang="en-US" sz="2800" b="1" i="1" dirty="0" err="1">
                <a:solidFill>
                  <a:srgbClr val="FF0000"/>
                </a:solidFill>
                <a:latin typeface="Times New Roman" panose="02020603050405020304" pitchFamily="18" charset="0"/>
                <a:cs typeface="Times New Roman" panose="02020603050405020304" pitchFamily="18" charset="0"/>
              </a:rPr>
              <a:t>Gia</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Định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trong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thời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các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chúa</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Nguyễn</a:t>
            </a:r>
            <a:r>
              <a:rPr lang="en-US" sz="2800" b="1" i="1" dirty="0">
                <a:solidFill>
                  <a:srgbClr val="FF0000"/>
                </a:solidFill>
                <a:latin typeface="Times New Roman" panose="02020603050405020304" pitchFamily="18" charset="0"/>
                <a:cs typeface="Times New Roman" panose="02020603050405020304" pitchFamily="18" charset="0"/>
              </a:rPr>
              <a:t> (1698 – 1859)</a:t>
            </a:r>
            <a:br>
              <a:rPr lang="en-US" sz="2800" b="1" i="1" dirty="0">
                <a:solidFill>
                  <a:srgbClr val="FF0000"/>
                </a:solidFill>
                <a:latin typeface="Times New Roman" panose="02020603050405020304" pitchFamily="18" charset="0"/>
                <a:cs typeface="Times New Roman" panose="02020603050405020304" pitchFamily="18" charset="0"/>
              </a:rPr>
            </a:br>
            <a:r>
              <a:rPr lang="en-US" sz="2800" b="1" i="1" dirty="0">
                <a:solidFill>
                  <a:srgbClr val="FF0000"/>
                </a:solidFill>
                <a:latin typeface="Times New Roman" panose="02020603050405020304" pitchFamily="18" charset="0"/>
                <a:cs typeface="Times New Roman" panose="02020603050405020304" pitchFamily="18" charset="0"/>
              </a:rPr>
              <a:t>a. </a:t>
            </a:r>
            <a:r>
              <a:rPr lang="en-US" sz="2800" b="1" i="1" dirty="0" err="1">
                <a:solidFill>
                  <a:srgbClr val="FF0000"/>
                </a:solidFill>
                <a:latin typeface="Times New Roman" panose="02020603050405020304" pitchFamily="18" charset="0"/>
                <a:cs typeface="Times New Roman" panose="02020603050405020304" pitchFamily="18" charset="0"/>
              </a:rPr>
              <a:t>Chính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trị</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xã</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hội</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005484" y="1489587"/>
            <a:ext cx="4348316" cy="5191432"/>
          </a:xfrm>
        </p:spPr>
        <p:txBody>
          <a:bodyPr>
            <a:normAutofit fontScale="92500" lnSpcReduction="20000"/>
          </a:bodyPr>
          <a:lstStyle/>
          <a:p>
            <a:r>
              <a:rPr lang="en-US" sz="3900" dirty="0" err="1">
                <a:latin typeface="Times New Roman" panose="02020603050405020304" pitchFamily="18" charset="0"/>
                <a:cs typeface="Times New Roman" panose="02020603050405020304" pitchFamily="18" charset="0"/>
              </a:rPr>
              <a:t>Năm</a:t>
            </a:r>
            <a:r>
              <a:rPr lang="en-US" sz="3900" dirty="0">
                <a:latin typeface="Times New Roman" panose="02020603050405020304" pitchFamily="18" charset="0"/>
                <a:cs typeface="Times New Roman" panose="02020603050405020304" pitchFamily="18" charset="0"/>
              </a:rPr>
              <a:t> 1698, </a:t>
            </a:r>
            <a:r>
              <a:rPr lang="en-US" sz="3900" dirty="0" err="1">
                <a:latin typeface="Times New Roman" panose="02020603050405020304" pitchFamily="18" charset="0"/>
                <a:cs typeface="Times New Roman" panose="02020603050405020304" pitchFamily="18" charset="0"/>
              </a:rPr>
              <a:t>chúa</a:t>
            </a:r>
            <a:r>
              <a:rPr lang="en-US" sz="3900" dirty="0">
                <a:latin typeface="Times New Roman" panose="02020603050405020304" pitchFamily="18" charset="0"/>
                <a:cs typeface="Times New Roman" panose="02020603050405020304" pitchFamily="18" charset="0"/>
              </a:rPr>
              <a:t> </a:t>
            </a:r>
            <a:r>
              <a:rPr lang="en-US" sz="3900" dirty="0" err="1">
                <a:latin typeface="Times New Roman" panose="02020603050405020304" pitchFamily="18" charset="0"/>
                <a:cs typeface="Times New Roman" panose="02020603050405020304" pitchFamily="18" charset="0"/>
              </a:rPr>
              <a:t>Nguyễn</a:t>
            </a:r>
            <a:r>
              <a:rPr lang="en-US" sz="3900" dirty="0">
                <a:latin typeface="Times New Roman" panose="02020603050405020304" pitchFamily="18" charset="0"/>
                <a:cs typeface="Times New Roman" panose="02020603050405020304" pitchFamily="18" charset="0"/>
              </a:rPr>
              <a:t> </a:t>
            </a:r>
            <a:r>
              <a:rPr lang="en-US" sz="3900" dirty="0" err="1">
                <a:latin typeface="Times New Roman" panose="02020603050405020304" pitchFamily="18" charset="0"/>
                <a:cs typeface="Times New Roman" panose="02020603050405020304" pitchFamily="18" charset="0"/>
              </a:rPr>
              <a:t>Phúc</a:t>
            </a:r>
            <a:r>
              <a:rPr lang="en-US" sz="3900" dirty="0">
                <a:latin typeface="Times New Roman" panose="02020603050405020304" pitchFamily="18" charset="0"/>
                <a:cs typeface="Times New Roman" panose="02020603050405020304" pitchFamily="18" charset="0"/>
              </a:rPr>
              <a:t> Chu </a:t>
            </a:r>
            <a:r>
              <a:rPr lang="en-US" sz="3900" dirty="0" err="1">
                <a:latin typeface="Times New Roman" panose="02020603050405020304" pitchFamily="18" charset="0"/>
                <a:cs typeface="Times New Roman" panose="02020603050405020304" pitchFamily="18" charset="0"/>
              </a:rPr>
              <a:t>cử</a:t>
            </a:r>
            <a:r>
              <a:rPr lang="en-US" sz="3900" dirty="0">
                <a:latin typeface="Times New Roman" panose="02020603050405020304" pitchFamily="18" charset="0"/>
                <a:cs typeface="Times New Roman" panose="02020603050405020304" pitchFamily="18" charset="0"/>
              </a:rPr>
              <a:t> </a:t>
            </a:r>
            <a:r>
              <a:rPr lang="en-US" sz="3900" dirty="0" err="1">
                <a:latin typeface="Times New Roman" panose="02020603050405020304" pitchFamily="18" charset="0"/>
                <a:cs typeface="Times New Roman" panose="02020603050405020304" pitchFamily="18" charset="0"/>
              </a:rPr>
              <a:t>Thống</a:t>
            </a:r>
            <a:r>
              <a:rPr lang="en-US" sz="3900" dirty="0">
                <a:latin typeface="Times New Roman" panose="02020603050405020304" pitchFamily="18" charset="0"/>
                <a:cs typeface="Times New Roman" panose="02020603050405020304" pitchFamily="18" charset="0"/>
              </a:rPr>
              <a:t> </a:t>
            </a:r>
            <a:r>
              <a:rPr lang="en-US" sz="3900" dirty="0" err="1">
                <a:latin typeface="Times New Roman" panose="02020603050405020304" pitchFamily="18" charset="0"/>
                <a:cs typeface="Times New Roman" panose="02020603050405020304" pitchFamily="18" charset="0"/>
              </a:rPr>
              <a:t>suất</a:t>
            </a:r>
            <a:r>
              <a:rPr lang="en-US" sz="3900" dirty="0">
                <a:latin typeface="Times New Roman" panose="02020603050405020304" pitchFamily="18" charset="0"/>
                <a:cs typeface="Times New Roman" panose="02020603050405020304" pitchFamily="18" charset="0"/>
              </a:rPr>
              <a:t> </a:t>
            </a:r>
            <a:r>
              <a:rPr lang="en-US" sz="3900" dirty="0" err="1">
                <a:latin typeface="Times New Roman" panose="02020603050405020304" pitchFamily="18" charset="0"/>
                <a:cs typeface="Times New Roman" panose="02020603050405020304" pitchFamily="18" charset="0"/>
              </a:rPr>
              <a:t>Nguyễn</a:t>
            </a:r>
            <a:r>
              <a:rPr lang="en-US" sz="3900" dirty="0">
                <a:latin typeface="Times New Roman" panose="02020603050405020304" pitchFamily="18" charset="0"/>
                <a:cs typeface="Times New Roman" panose="02020603050405020304" pitchFamily="18" charset="0"/>
              </a:rPr>
              <a:t> </a:t>
            </a:r>
            <a:r>
              <a:rPr lang="en-US" sz="3900" dirty="0" err="1">
                <a:latin typeface="Times New Roman" panose="02020603050405020304" pitchFamily="18" charset="0"/>
                <a:cs typeface="Times New Roman" panose="02020603050405020304" pitchFamily="18" charset="0"/>
              </a:rPr>
              <a:t>Hữu</a:t>
            </a:r>
            <a:r>
              <a:rPr lang="en-US" sz="3900" dirty="0">
                <a:latin typeface="Times New Roman" panose="02020603050405020304" pitchFamily="18" charset="0"/>
                <a:cs typeface="Times New Roman" panose="02020603050405020304" pitchFamily="18" charset="0"/>
              </a:rPr>
              <a:t> </a:t>
            </a:r>
            <a:r>
              <a:rPr lang="en-US" sz="3900" dirty="0" err="1">
                <a:latin typeface="Times New Roman" panose="02020603050405020304" pitchFamily="18" charset="0"/>
                <a:cs typeface="Times New Roman" panose="02020603050405020304" pitchFamily="18" charset="0"/>
              </a:rPr>
              <a:t>Cảnh</a:t>
            </a:r>
            <a:r>
              <a:rPr lang="en-US" sz="3900" dirty="0">
                <a:latin typeface="Times New Roman" panose="02020603050405020304" pitchFamily="18" charset="0"/>
                <a:cs typeface="Times New Roman" panose="02020603050405020304" pitchFamily="18" charset="0"/>
              </a:rPr>
              <a:t> </a:t>
            </a:r>
            <a:r>
              <a:rPr lang="en-US" sz="3900" dirty="0" err="1">
                <a:latin typeface="Times New Roman" panose="02020603050405020304" pitchFamily="18" charset="0"/>
                <a:cs typeface="Times New Roman" panose="02020603050405020304" pitchFamily="18" charset="0"/>
              </a:rPr>
              <a:t>vào</a:t>
            </a:r>
            <a:r>
              <a:rPr lang="en-US" sz="3900" dirty="0">
                <a:latin typeface="Times New Roman" panose="02020603050405020304" pitchFamily="18" charset="0"/>
                <a:cs typeface="Times New Roman" panose="02020603050405020304" pitchFamily="18" charset="0"/>
              </a:rPr>
              <a:t> </a:t>
            </a:r>
            <a:r>
              <a:rPr lang="en-US" sz="3900" dirty="0" err="1">
                <a:latin typeface="Times New Roman" panose="02020603050405020304" pitchFamily="18" charset="0"/>
                <a:cs typeface="Times New Roman" panose="02020603050405020304" pitchFamily="18" charset="0"/>
              </a:rPr>
              <a:t>miền</a:t>
            </a:r>
            <a:r>
              <a:rPr lang="en-US" sz="3900" dirty="0">
                <a:latin typeface="Times New Roman" panose="02020603050405020304" pitchFamily="18" charset="0"/>
                <a:cs typeface="Times New Roman" panose="02020603050405020304" pitchFamily="18" charset="0"/>
              </a:rPr>
              <a:t> Nam </a:t>
            </a:r>
            <a:r>
              <a:rPr lang="en-US" sz="3900" dirty="0" err="1">
                <a:latin typeface="Times New Roman" panose="02020603050405020304" pitchFamily="18" charset="0"/>
                <a:cs typeface="Times New Roman" panose="02020603050405020304" pitchFamily="18" charset="0"/>
              </a:rPr>
              <a:t>kinh</a:t>
            </a:r>
            <a:r>
              <a:rPr lang="en-US" sz="3900" dirty="0">
                <a:latin typeface="Times New Roman" panose="02020603050405020304" pitchFamily="18" charset="0"/>
                <a:cs typeface="Times New Roman" panose="02020603050405020304" pitchFamily="18" charset="0"/>
              </a:rPr>
              <a:t> </a:t>
            </a:r>
            <a:r>
              <a:rPr lang="en-US" sz="3900" dirty="0" err="1">
                <a:latin typeface="Times New Roman" panose="02020603050405020304" pitchFamily="18" charset="0"/>
                <a:cs typeface="Times New Roman" panose="02020603050405020304" pitchFamily="18" charset="0"/>
              </a:rPr>
              <a:t>lược</a:t>
            </a:r>
            <a:r>
              <a:rPr lang="en-US" sz="3900" dirty="0">
                <a:latin typeface="Times New Roman" panose="02020603050405020304" pitchFamily="18" charset="0"/>
                <a:cs typeface="Times New Roman" panose="02020603050405020304" pitchFamily="18" charset="0"/>
              </a:rPr>
              <a:t>. </a:t>
            </a:r>
            <a:r>
              <a:rPr lang="vi-VN" sz="3900" dirty="0">
                <a:latin typeface="Times New Roman" panose="02020603050405020304" pitchFamily="18" charset="0"/>
                <a:cs typeface="Times New Roman" panose="02020603050405020304" pitchFamily="18" charset="0"/>
              </a:rPr>
              <a:t>một số lượng lớn người gồm nhiều thành phần như lưu dân, tù binh, người Hoa lưu vong... đã được đưa đến vùng đất mới này.</a:t>
            </a:r>
            <a:endParaRPr lang="en-US" sz="3900" dirty="0">
              <a:latin typeface="Times New Roman" panose="02020603050405020304" pitchFamily="18" charset="0"/>
              <a:cs typeface="Times New Roman" panose="02020603050405020304" pitchFamily="18" charset="0"/>
            </a:endParaRPr>
          </a:p>
          <a:p>
            <a:endParaRPr lang="en-US" dirty="0"/>
          </a:p>
          <a:p>
            <a:endParaRPr lang="en-US" dirty="0"/>
          </a:p>
        </p:txBody>
      </p:sp>
      <p:pic>
        <p:nvPicPr>
          <p:cNvPr id="6146" name="Picture 2" descr="le-thanh-hau-nguyen-huu-canh-quang-bin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489587"/>
            <a:ext cx="6377960" cy="48079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8206" y="6357853"/>
            <a:ext cx="6135329"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Hữu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5572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0156" y="811160"/>
            <a:ext cx="10500850" cy="5632311"/>
          </a:xfrm>
          <a:prstGeom prst="rect">
            <a:avLst/>
          </a:prstGeom>
        </p:spPr>
        <p:txBody>
          <a:bodyPr wrap="square">
            <a:spAutoFit/>
          </a:bodyPr>
          <a:lstStyle/>
          <a:p>
            <a:r>
              <a:rPr lang="en-US" sz="3600" b="1" i="1" dirty="0">
                <a:solidFill>
                  <a:srgbClr val="FF0000"/>
                </a:solidFill>
                <a:latin typeface="Times New Roman" panose="02020603050405020304" pitchFamily="18" charset="0"/>
                <a:cs typeface="Times New Roman" panose="02020603050405020304" pitchFamily="18" charset="0"/>
              </a:rPr>
              <a:t>2. </a:t>
            </a:r>
            <a:r>
              <a:rPr lang="en-US" sz="3600" b="1" i="1" dirty="0" err="1">
                <a:solidFill>
                  <a:srgbClr val="FF0000"/>
                </a:solidFill>
                <a:latin typeface="Times New Roman" panose="02020603050405020304" pitchFamily="18" charset="0"/>
                <a:cs typeface="Times New Roman" panose="02020603050405020304" pitchFamily="18" charset="0"/>
              </a:rPr>
              <a:t>Sài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Gòn</a:t>
            </a:r>
            <a:r>
              <a:rPr lang="en-US" sz="3600" b="1" i="1" dirty="0">
                <a:solidFill>
                  <a:srgbClr val="FF0000"/>
                </a:solidFill>
                <a:latin typeface="Times New Roman" panose="02020603050405020304" pitchFamily="18" charset="0"/>
                <a:cs typeface="Times New Roman" panose="02020603050405020304" pitchFamily="18" charset="0"/>
              </a:rPr>
              <a:t> – </a:t>
            </a:r>
            <a:r>
              <a:rPr lang="en-US" sz="3600" b="1" i="1" dirty="0" err="1">
                <a:solidFill>
                  <a:srgbClr val="FF0000"/>
                </a:solidFill>
                <a:latin typeface="Times New Roman" panose="02020603050405020304" pitchFamily="18" charset="0"/>
                <a:cs typeface="Times New Roman" panose="02020603050405020304" pitchFamily="18" charset="0"/>
              </a:rPr>
              <a:t>Gia</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Định</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trong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thời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các</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chúa</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Nguyễn</a:t>
            </a:r>
            <a:r>
              <a:rPr lang="en-US" sz="3600" b="1" i="1" dirty="0">
                <a:solidFill>
                  <a:srgbClr val="FF0000"/>
                </a:solidFill>
                <a:latin typeface="Times New Roman" panose="02020603050405020304" pitchFamily="18" charset="0"/>
                <a:cs typeface="Times New Roman" panose="02020603050405020304" pitchFamily="18" charset="0"/>
              </a:rPr>
              <a:t> (1698 – 1859)</a:t>
            </a:r>
            <a:br>
              <a:rPr lang="en-US" sz="3600" b="1" i="1" dirty="0">
                <a:solidFill>
                  <a:srgbClr val="FF0000"/>
                </a:solidFill>
                <a:latin typeface="Times New Roman" panose="02020603050405020304" pitchFamily="18" charset="0"/>
                <a:cs typeface="Times New Roman" panose="02020603050405020304" pitchFamily="18" charset="0"/>
              </a:rPr>
            </a:br>
            <a:r>
              <a:rPr lang="en-US" sz="3600" b="1" i="1" dirty="0">
                <a:solidFill>
                  <a:srgbClr val="FF0000"/>
                </a:solidFill>
                <a:latin typeface="Times New Roman" panose="02020603050405020304" pitchFamily="18" charset="0"/>
                <a:cs typeface="Times New Roman" panose="02020603050405020304" pitchFamily="18" charset="0"/>
              </a:rPr>
              <a:t>a. </a:t>
            </a:r>
            <a:r>
              <a:rPr lang="en-US" sz="3600" b="1" i="1" dirty="0" err="1">
                <a:solidFill>
                  <a:srgbClr val="FF0000"/>
                </a:solidFill>
                <a:latin typeface="Times New Roman" panose="02020603050405020304" pitchFamily="18" charset="0"/>
                <a:cs typeface="Times New Roman" panose="02020603050405020304" pitchFamily="18" charset="0"/>
              </a:rPr>
              <a:t>Chính</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trị</a:t>
            </a:r>
            <a:endParaRPr lang="en-US" sz="3600" b="1" i="1" dirty="0">
              <a:solidFill>
                <a:srgbClr val="FF0000"/>
              </a:solidFill>
              <a:latin typeface="Times New Roman" panose="02020603050405020304" pitchFamily="18" charset="0"/>
              <a:cs typeface="Times New Roman" panose="02020603050405020304" pitchFamily="18" charset="0"/>
            </a:endParaRPr>
          </a:p>
          <a:p>
            <a:r>
              <a:rPr lang="en-US" sz="3600" b="1" i="1" dirty="0">
                <a:latin typeface="Times New Roman" panose="02020603050405020304" pitchFamily="18" charset="0"/>
                <a:cs typeface="Times New Roman" panose="02020603050405020304" pitchFamily="18" charset="0"/>
              </a:rPr>
              <a: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giờ</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huyện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khoảng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Tho</a:t>
            </a:r>
            <a:r>
              <a:rPr lang="en-US" sz="3600" dirty="0">
                <a:latin typeface="Times New Roman" panose="02020603050405020304" pitchFamily="18" charset="0"/>
                <a:cs typeface="Times New Roman" panose="02020603050405020304" pitchFamily="18" charset="0"/>
              </a:rPr>
              <a:t> qua </a:t>
            </a:r>
            <a:r>
              <a:rPr lang="en-US" sz="3600" dirty="0" err="1">
                <a:latin typeface="Times New Roman" panose="02020603050405020304" pitchFamily="18" charset="0"/>
                <a:cs typeface="Times New Roman" panose="02020603050405020304" pitchFamily="18" charset="0"/>
              </a:rPr>
              <a:t>sông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hữu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Gòn</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năm</a:t>
            </a:r>
            <a:r>
              <a:rPr lang="en-US" sz="3600" dirty="0">
                <a:latin typeface="Times New Roman" panose="02020603050405020304" pitchFamily="18" charset="0"/>
                <a:cs typeface="Times New Roman" panose="02020603050405020304" pitchFamily="18" charset="0"/>
              </a:rPr>
              <a:t> 1698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huyện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toàn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miền</a:t>
            </a:r>
            <a:r>
              <a:rPr lang="en-US" sz="3600" dirty="0">
                <a:latin typeface="Times New Roman" panose="02020603050405020304" pitchFamily="18" charset="0"/>
                <a:cs typeface="Times New Roman" panose="02020603050405020304" pitchFamily="18" charset="0"/>
              </a:rPr>
              <a:t> Nam.</a:t>
            </a:r>
          </a:p>
          <a:p>
            <a:r>
              <a:rPr lang="en-US" sz="3600" dirty="0">
                <a:latin typeface="Times New Roman" panose="02020603050405020304" pitchFamily="18" charset="0"/>
                <a:cs typeface="Times New Roman" panose="02020603050405020304" pitchFamily="18" charset="0"/>
              </a:rPr>
              <a:t>=&gt; </a:t>
            </a:r>
            <a:r>
              <a:rPr lang="en-US" sz="3600" dirty="0" err="1">
                <a:solidFill>
                  <a:srgbClr val="FF0000"/>
                </a:solidFill>
                <a:latin typeface="Times New Roman" panose="02020603050405020304" pitchFamily="18" charset="0"/>
                <a:cs typeface="Times New Roman" panose="02020603050405020304" pitchFamily="18" charset="0"/>
              </a:rPr>
              <a:t>Đây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cột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mốc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đầu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tiên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Sài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Gòn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vì</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chính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thức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chính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quyền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Chúa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Nguyễn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quản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lí</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bảo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hộ</a:t>
            </a:r>
            <a:r>
              <a:rPr lang="en-US" sz="3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89477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FF0000"/>
                </a:solidFill>
                <a:latin typeface="Times New Roman" panose="02020603050405020304" pitchFamily="18" charset="0"/>
                <a:cs typeface="Times New Roman" panose="02020603050405020304" pitchFamily="18" charset="0"/>
              </a:rPr>
              <a:t>a. </a:t>
            </a:r>
            <a:r>
              <a:rPr lang="en-US" b="1" i="1" dirty="0" err="1">
                <a:solidFill>
                  <a:srgbClr val="FF0000"/>
                </a:solidFill>
                <a:latin typeface="Times New Roman" panose="02020603050405020304" pitchFamily="18" charset="0"/>
                <a:cs typeface="Times New Roman" panose="02020603050405020304" pitchFamily="18" charset="0"/>
              </a:rPr>
              <a:t>Chính</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trị</a:t>
            </a:r>
            <a:br>
              <a:rPr lang="en-US" b="1" i="1" dirty="0">
                <a:solidFill>
                  <a:srgbClr val="FF0000"/>
                </a:solidFill>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838200" y="1027906"/>
            <a:ext cx="10515600" cy="5707626"/>
          </a:xfrm>
        </p:spPr>
        <p:txBody>
          <a:bodyPr>
            <a:normAutofit/>
          </a:bodyPr>
          <a:lstStyle/>
          <a:p>
            <a:pPr>
              <a:buFontTx/>
              <a:buChar char="-"/>
            </a:pPr>
            <a:r>
              <a:rPr lang="en-US" sz="3000" dirty="0" err="1">
                <a:latin typeface="Times New Roman" panose="02020603050405020304" pitchFamily="18" charset="0"/>
                <a:cs typeface="Times New Roman" panose="02020603050405020304" pitchFamily="18" charset="0"/>
              </a:rPr>
              <a:t>Đến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năm</a:t>
            </a:r>
            <a:r>
              <a:rPr lang="en-US" sz="3000" dirty="0">
                <a:latin typeface="Times New Roman" panose="02020603050405020304" pitchFamily="18" charset="0"/>
                <a:cs typeface="Times New Roman" panose="02020603050405020304" pitchFamily="18" charset="0"/>
              </a:rPr>
              <a:t> 1802, </a:t>
            </a:r>
            <a:r>
              <a:rPr lang="en-US" sz="3000" dirty="0" err="1">
                <a:latin typeface="Times New Roman" panose="02020603050405020304" pitchFamily="18" charset="0"/>
                <a:cs typeface="Times New Roman" panose="02020603050405020304" pitchFamily="18" charset="0"/>
              </a:rPr>
              <a:t>vua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Gia</a:t>
            </a:r>
            <a:r>
              <a:rPr lang="en-US" sz="3000" dirty="0">
                <a:latin typeface="Times New Roman" panose="02020603050405020304" pitchFamily="18" charset="0"/>
                <a:cs typeface="Times New Roman" panose="02020603050405020304" pitchFamily="18" charset="0"/>
              </a:rPr>
              <a:t> Long </a:t>
            </a:r>
            <a:r>
              <a:rPr lang="en-US" sz="3000" dirty="0" err="1">
                <a:latin typeface="Times New Roman" panose="02020603050405020304" pitchFamily="18" charset="0"/>
                <a:cs typeface="Times New Roman" panose="02020603050405020304" pitchFamily="18" charset="0"/>
              </a:rPr>
              <a:t>đổi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phủ</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Định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thành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Định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dinh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cũng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đổi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thành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gồm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Phiên</a:t>
            </a:r>
            <a:r>
              <a:rPr lang="en-US" sz="3000" dirty="0">
                <a:latin typeface="Times New Roman" panose="02020603050405020304" pitchFamily="18" charset="0"/>
                <a:cs typeface="Times New Roman" panose="02020603050405020304" pitchFamily="18" charset="0"/>
              </a:rPr>
              <a:t> An, </a:t>
            </a:r>
            <a:r>
              <a:rPr lang="en-US" sz="3000" dirty="0" err="1">
                <a:latin typeface="Times New Roman" panose="02020603050405020304" pitchFamily="18" charset="0"/>
                <a:cs typeface="Times New Roman" panose="02020603050405020304" pitchFamily="18" charset="0"/>
              </a:rPr>
              <a:t>Biên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Định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Tường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Vĩnh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Thanh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Tiên</a:t>
            </a:r>
            <a:r>
              <a:rPr lang="en-US" sz="3000" dirty="0">
                <a:latin typeface="Times New Roman" panose="02020603050405020304" pitchFamily="18" charset="0"/>
                <a:cs typeface="Times New Roman" panose="02020603050405020304" pitchFamily="18" charset="0"/>
              </a:rPr>
              <a:t>. </a:t>
            </a:r>
          </a:p>
          <a:p>
            <a:pPr>
              <a:buFontTx/>
              <a:buChar char="-"/>
            </a:pPr>
            <a:r>
              <a:rPr lang="en-US" sz="3000" dirty="0" err="1">
                <a:latin typeface="Times New Roman" panose="02020603050405020304" pitchFamily="18" charset="0"/>
                <a:cs typeface="Times New Roman" panose="02020603050405020304" pitchFamily="18" charset="0"/>
              </a:rPr>
              <a:t>Tất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này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nằm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dưới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sự</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Định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coi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kì</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Định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trấn</a:t>
            </a:r>
            <a:r>
              <a:rPr lang="en-US" sz="3000" dirty="0">
                <a:latin typeface="Times New Roman" panose="02020603050405020304" pitchFamily="18" charset="0"/>
                <a:cs typeface="Times New Roman" panose="02020603050405020304" pitchFamily="18" charset="0"/>
              </a:rPr>
              <a:t>”). </a:t>
            </a:r>
          </a:p>
          <a:p>
            <a:pPr>
              <a:buFontTx/>
              <a:buChar char="-"/>
            </a:pPr>
            <a:r>
              <a:rPr lang="en-US" sz="3000" dirty="0" err="1">
                <a:latin typeface="Times New Roman" panose="02020603050405020304" pitchFamily="18" charset="0"/>
                <a:cs typeface="Times New Roman" panose="02020603050405020304" pitchFamily="18" charset="0"/>
              </a:rPr>
              <a:t>Sài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Gòn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nằm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nhỏ</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huyện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Tân</a:t>
            </a:r>
            <a:r>
              <a:rPr lang="en-US" sz="3000" dirty="0">
                <a:latin typeface="Times New Roman" panose="02020603050405020304" pitchFamily="18" charset="0"/>
                <a:cs typeface="Times New Roman" panose="02020603050405020304" pitchFamily="18" charset="0"/>
              </a:rPr>
              <a:t> Long </a:t>
            </a:r>
            <a:r>
              <a:rPr lang="en-US" sz="3000" dirty="0" err="1">
                <a:latin typeface="Times New Roman" panose="02020603050405020304" pitchFamily="18" charset="0"/>
                <a:cs typeface="Times New Roman" panose="02020603050405020304" pitchFamily="18" charset="0"/>
              </a:rPr>
              <a:t>thời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Phiên</a:t>
            </a:r>
            <a:r>
              <a:rPr lang="en-US" sz="3000" dirty="0">
                <a:latin typeface="Times New Roman" panose="02020603050405020304" pitchFamily="18" charset="0"/>
                <a:cs typeface="Times New Roman" panose="02020603050405020304" pitchFamily="18" charset="0"/>
              </a:rPr>
              <a:t> An. </a:t>
            </a:r>
          </a:p>
          <a:p>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năm</a:t>
            </a:r>
            <a:r>
              <a:rPr lang="en-US" sz="3000" dirty="0">
                <a:latin typeface="Times New Roman" panose="02020603050405020304" pitchFamily="18" charset="0"/>
                <a:cs typeface="Times New Roman" panose="02020603050405020304" pitchFamily="18" charset="0"/>
              </a:rPr>
              <a:t> 1823 </a:t>
            </a:r>
            <a:r>
              <a:rPr lang="en-US" sz="3000" dirty="0" err="1">
                <a:latin typeface="Times New Roman" panose="02020603050405020304" pitchFamily="18" charset="0"/>
                <a:cs typeface="Times New Roman" panose="02020603050405020304" pitchFamily="18" charset="0"/>
              </a:rPr>
              <a:t>đến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năm</a:t>
            </a:r>
            <a:r>
              <a:rPr lang="en-US" sz="3000" dirty="0">
                <a:latin typeface="Times New Roman" panose="02020603050405020304" pitchFamily="18" charset="0"/>
                <a:cs typeface="Times New Roman" panose="02020603050405020304" pitchFamily="18" charset="0"/>
              </a:rPr>
              <a:t> 1832, </a:t>
            </a:r>
            <a:r>
              <a:rPr lang="en-US" sz="3000" dirty="0" err="1">
                <a:latin typeface="Times New Roman" panose="02020603050405020304" pitchFamily="18" charset="0"/>
                <a:cs typeface="Times New Roman" panose="02020603050405020304" pitchFamily="18" charset="0"/>
              </a:rPr>
              <a:t>Lê</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Duyệt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Tổng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Định</a:t>
            </a:r>
            <a:r>
              <a:rPr lang="en-US" sz="3000" dirty="0">
                <a:latin typeface="Times New Roman" panose="02020603050405020304" pitchFamily="18" charset="0"/>
                <a:cs typeface="Times New Roman" panose="02020603050405020304" pitchFamily="18" charset="0"/>
              </a:rPr>
              <a:t>. </a:t>
            </a:r>
          </a:p>
          <a:p>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đoạn</a:t>
            </a:r>
            <a:r>
              <a:rPr lang="en-US" sz="3000" dirty="0">
                <a:latin typeface="Times New Roman" panose="02020603050405020304" pitchFamily="18" charset="0"/>
                <a:cs typeface="Times New Roman" panose="02020603050405020304" pitchFamily="18" charset="0"/>
              </a:rPr>
              <a:t> 1832 –1859, </a:t>
            </a:r>
            <a:r>
              <a:rPr lang="en-US" sz="3000" dirty="0" err="1">
                <a:latin typeface="Times New Roman" panose="02020603050405020304" pitchFamily="18" charset="0"/>
                <a:cs typeface="Times New Roman" panose="02020603050405020304" pitchFamily="18" charset="0"/>
              </a:rPr>
              <a:t>Gia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Định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thành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trở</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thành</a:t>
            </a:r>
            <a:r>
              <a:rPr lang="en-US" sz="3000" dirty="0">
                <a:latin typeface="Times New Roman" panose="02020603050405020304" pitchFamily="18" charset="0"/>
                <a:cs typeface="Times New Roman" panose="02020603050405020304" pitchFamily="18" charset="0"/>
              </a:rPr>
              <a:t> Nam </a:t>
            </a:r>
            <a:r>
              <a:rPr lang="en-US" sz="3000" dirty="0" err="1">
                <a:latin typeface="Times New Roman" panose="02020603050405020304" pitchFamily="18" charset="0"/>
                <a:cs typeface="Times New Roman" panose="02020603050405020304" pitchFamily="18" charset="0"/>
              </a:rPr>
              <a:t>Kỳ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lục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tỉnh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nay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toàn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vùng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đất</a:t>
            </a:r>
            <a:r>
              <a:rPr lang="en-US" sz="3000" dirty="0">
                <a:latin typeface="Times New Roman" panose="02020603050405020304" pitchFamily="18" charset="0"/>
                <a:cs typeface="Times New Roman" panose="02020603050405020304" pitchFamily="18" charset="0"/>
              </a:rPr>
              <a:t> Nam </a:t>
            </a:r>
            <a:r>
              <a:rPr lang="en-US" sz="3000" dirty="0" err="1">
                <a:latin typeface="Times New Roman" panose="02020603050405020304" pitchFamily="18" charset="0"/>
                <a:cs typeface="Times New Roman" panose="02020603050405020304" pitchFamily="18" charset="0"/>
              </a:rPr>
              <a:t>Bộ</a:t>
            </a:r>
            <a:r>
              <a:rPr lang="en-US" sz="3000"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3286810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19778"/>
          </a:xfrm>
        </p:spPr>
        <p:txBody>
          <a:bodyPr>
            <a:normAutofit fontScale="90000"/>
          </a:bodyPr>
          <a:lstStyle/>
          <a:p>
            <a:r>
              <a:rPr lang="en-US" sz="3200" b="1" dirty="0">
                <a:solidFill>
                  <a:srgbClr val="FF0000"/>
                </a:solidFill>
                <a:latin typeface="Times New Roman" panose="02020603050405020304" pitchFamily="18" charset="0"/>
                <a:cs typeface="Times New Roman" panose="02020603050405020304" pitchFamily="18" charset="0"/>
              </a:rPr>
              <a:t>b. </a:t>
            </a:r>
            <a:r>
              <a:rPr lang="en-US" sz="3200" b="1" dirty="0" err="1">
                <a:solidFill>
                  <a:srgbClr val="FF0000"/>
                </a:solidFill>
                <a:latin typeface="Times New Roman" panose="02020603050405020304" pitchFamily="18" charset="0"/>
                <a:cs typeface="Times New Roman" panose="02020603050405020304" pitchFamily="18" charset="0"/>
              </a:rPr>
              <a:t>Xã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hội</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76632"/>
            <a:ext cx="10515600" cy="5100331"/>
          </a:xfrm>
        </p:spPr>
        <p:txBody>
          <a:bodyPr/>
          <a:lstStyle/>
          <a:p>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địa</a:t>
            </a:r>
            <a:endParaRPr lang="en-US" sz="3600" dirty="0">
              <a:latin typeface="Times New Roman" panose="02020603050405020304" pitchFamily="18" charset="0"/>
              <a:cs typeface="Times New Roman" panose="02020603050405020304" pitchFamily="18" charset="0"/>
            </a:endParaRPr>
          </a:p>
          <a:p>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ngoài</a:t>
            </a:r>
            <a:endParaRPr lang="en-US" sz="3600" dirty="0">
              <a:latin typeface="Times New Roman" panose="02020603050405020304" pitchFamily="18" charset="0"/>
              <a:cs typeface="Times New Roman" panose="02020603050405020304" pitchFamily="18" charset="0"/>
            </a:endParaRPr>
          </a:p>
          <a:p>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lưu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vong</a:t>
            </a:r>
            <a:endParaRPr lang="en-US" sz="3600" dirty="0">
              <a:latin typeface="Times New Roman" panose="02020603050405020304" pitchFamily="18" charset="0"/>
              <a:cs typeface="Times New Roman" panose="02020603050405020304" pitchFamily="18" charset="0"/>
            </a:endParaRPr>
          </a:p>
          <a:p>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quyền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Nguyễn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lực</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xứ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gồm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Quảng</a:t>
            </a:r>
            <a:r>
              <a:rPr lang="en-US" sz="3600" dirty="0">
                <a:latin typeface="Times New Roman" panose="02020603050405020304" pitchFamily="18" charset="0"/>
                <a:cs typeface="Times New Roman" panose="02020603050405020304" pitchFamily="18" charset="0"/>
              </a:rPr>
              <a:t> Nam,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mở</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chiếm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cửa</a:t>
            </a:r>
            <a:r>
              <a:rPr lang="en-US" sz="3600" dirty="0">
                <a:latin typeface="Times New Roman" panose="02020603050405020304" pitchFamily="18" charset="0"/>
                <a:cs typeface="Times New Roman" panose="02020603050405020304" pitchFamily="18" charset="0"/>
              </a:rPr>
              <a:t>.</a:t>
            </a:r>
            <a:r>
              <a:rPr lang="en-US" dirty="0"/>
              <a:t> </a:t>
            </a:r>
          </a:p>
        </p:txBody>
      </p:sp>
    </p:spTree>
    <p:extLst>
      <p:ext uri="{BB962C8B-B14F-4D97-AF65-F5344CB8AC3E}">
        <p14:creationId xmlns:p14="http://schemas.microsoft.com/office/powerpoint/2010/main" val="2084625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05030"/>
          </a:xfrm>
        </p:spPr>
        <p:txBody>
          <a:bodyPr>
            <a:noAutofit/>
          </a:bodyPr>
          <a:lstStyle/>
          <a:p>
            <a:r>
              <a:rPr lang="en-US" sz="3600" dirty="0">
                <a:solidFill>
                  <a:srgbClr val="FF0000"/>
                </a:solidFill>
                <a:latin typeface="Times New Roman" panose="02020603050405020304" pitchFamily="18" charset="0"/>
                <a:cs typeface="Times New Roman" panose="02020603050405020304" pitchFamily="18" charset="0"/>
              </a:rPr>
              <a:t>c. </a:t>
            </a:r>
            <a:r>
              <a:rPr lang="en-US" sz="3600" dirty="0" err="1">
                <a:solidFill>
                  <a:srgbClr val="FF0000"/>
                </a:solidFill>
                <a:latin typeface="Times New Roman" panose="02020603050405020304" pitchFamily="18" charset="0"/>
                <a:cs typeface="Times New Roman" panose="02020603050405020304" pitchFamily="18" charset="0"/>
              </a:rPr>
              <a:t>Kinh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tế</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văn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hóa</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71600"/>
            <a:ext cx="10515600" cy="5368413"/>
          </a:xfrm>
        </p:spPr>
        <p:txBody>
          <a:bodyPr>
            <a:normAutofit fontScale="92500" lnSpcReduction="10000"/>
          </a:bodyPr>
          <a:lstStyle/>
          <a:p>
            <a:r>
              <a:rPr lang="en-US" sz="3500" dirty="0" err="1">
                <a:latin typeface="Times New Roman" panose="02020603050405020304" pitchFamily="18" charset="0"/>
                <a:cs typeface="Times New Roman" panose="02020603050405020304" pitchFamily="18" charset="0"/>
              </a:rPr>
              <a:t>Từ</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năm</a:t>
            </a:r>
            <a:r>
              <a:rPr lang="en-US" sz="3500" dirty="0">
                <a:latin typeface="Times New Roman" panose="02020603050405020304" pitchFamily="18" charset="0"/>
                <a:cs typeface="Times New Roman" panose="02020603050405020304" pitchFamily="18" charset="0"/>
              </a:rPr>
              <a:t> 1823 </a:t>
            </a:r>
            <a:r>
              <a:rPr lang="en-US" sz="3500" dirty="0" err="1">
                <a:latin typeface="Times New Roman" panose="02020603050405020304" pitchFamily="18" charset="0"/>
                <a:cs typeface="Times New Roman" panose="02020603050405020304" pitchFamily="18" charset="0"/>
              </a:rPr>
              <a:t>đến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năm</a:t>
            </a:r>
            <a:r>
              <a:rPr lang="en-US" sz="3500" dirty="0">
                <a:latin typeface="Times New Roman" panose="02020603050405020304" pitchFamily="18" charset="0"/>
                <a:cs typeface="Times New Roman" panose="02020603050405020304" pitchFamily="18" charset="0"/>
              </a:rPr>
              <a:t> 1832, </a:t>
            </a:r>
            <a:r>
              <a:rPr lang="en-US" sz="3500" dirty="0" err="1">
                <a:latin typeface="Times New Roman" panose="02020603050405020304" pitchFamily="18" charset="0"/>
                <a:cs typeface="Times New Roman" panose="02020603050405020304" pitchFamily="18" charset="0"/>
              </a:rPr>
              <a:t>Lê</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Văn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Duyệt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được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cử</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làm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Tổng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trấn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Gia</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Định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Kênh</a:t>
            </a:r>
            <a:r>
              <a:rPr lang="en-US" sz="3500" dirty="0">
                <a:latin typeface="Times New Roman" panose="02020603050405020304" pitchFamily="18" charset="0"/>
                <a:cs typeface="Times New Roman" panose="02020603050405020304" pitchFamily="18" charset="0"/>
              </a:rPr>
              <a:t> An </a:t>
            </a:r>
            <a:r>
              <a:rPr lang="en-US" sz="3500" dirty="0" err="1">
                <a:latin typeface="Times New Roman" panose="02020603050405020304" pitchFamily="18" charset="0"/>
                <a:cs typeface="Times New Roman" panose="02020603050405020304" pitchFamily="18" charset="0"/>
              </a:rPr>
              <a:t>Thông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được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đào</a:t>
            </a:r>
            <a:r>
              <a:rPr lang="en-US" sz="3500" dirty="0">
                <a:latin typeface="Times New Roman" panose="02020603050405020304" pitchFamily="18" charset="0"/>
                <a:cs typeface="Times New Roman" panose="02020603050405020304" pitchFamily="18" charset="0"/>
              </a:rPr>
              <a:t> (nay </a:t>
            </a:r>
            <a:r>
              <a:rPr lang="en-US" sz="3500" dirty="0" err="1">
                <a:latin typeface="Times New Roman" panose="02020603050405020304" pitchFamily="18" charset="0"/>
                <a:cs typeface="Times New Roman" panose="02020603050405020304" pitchFamily="18" charset="0"/>
              </a:rPr>
              <a:t>là</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kênh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Bến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Nghé</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sông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Sài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Gòn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để</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Chợ</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Lớn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trở</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thành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nơi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tấp</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nập</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đô</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hội</a:t>
            </a:r>
            <a:r>
              <a:rPr lang="en-US" sz="3500" dirty="0">
                <a:latin typeface="Times New Roman" panose="02020603050405020304" pitchFamily="18" charset="0"/>
                <a:cs typeface="Times New Roman" panose="02020603050405020304" pitchFamily="18" charset="0"/>
              </a:rPr>
              <a:t>.</a:t>
            </a:r>
          </a:p>
          <a:p>
            <a:r>
              <a:rPr lang="en-US" sz="3500" dirty="0" err="1">
                <a:latin typeface="Times New Roman" panose="02020603050405020304" pitchFamily="18" charset="0"/>
                <a:cs typeface="Times New Roman" panose="02020603050405020304" pitchFamily="18" charset="0"/>
              </a:rPr>
              <a:t>Cuối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thế</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kỉ</a:t>
            </a:r>
            <a:r>
              <a:rPr lang="en-US" sz="3500" dirty="0">
                <a:latin typeface="Times New Roman" panose="02020603050405020304" pitchFamily="18" charset="0"/>
                <a:cs typeface="Times New Roman" panose="02020603050405020304" pitchFamily="18" charset="0"/>
              </a:rPr>
              <a:t> XVIII, </a:t>
            </a:r>
            <a:r>
              <a:rPr lang="en-US" sz="3500" dirty="0" err="1">
                <a:latin typeface="Times New Roman" panose="02020603050405020304" pitchFamily="18" charset="0"/>
                <a:cs typeface="Times New Roman" panose="02020603050405020304" pitchFamily="18" charset="0"/>
              </a:rPr>
              <a:t>Sài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Gòn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đã</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trở</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thành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một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trung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tâm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văn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hoá</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đa</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sắc</a:t>
            </a:r>
            <a:r>
              <a:rPr lang="en-US" sz="3500" dirty="0">
                <a:latin typeface="Times New Roman" panose="02020603050405020304" pitchFamily="18" charset="0"/>
                <a:cs typeface="Times New Roman" panose="02020603050405020304" pitchFamily="18" charset="0"/>
              </a:rPr>
              <a:t> do </a:t>
            </a:r>
            <a:r>
              <a:rPr lang="en-US" sz="3500" dirty="0" err="1">
                <a:latin typeface="Times New Roman" panose="02020603050405020304" pitchFamily="18" charset="0"/>
                <a:cs typeface="Times New Roman" panose="02020603050405020304" pitchFamily="18" charset="0"/>
              </a:rPr>
              <a:t>sự</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tiếp</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nhận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giao</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thoa</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giữa</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văn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hoá</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bản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địa</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văn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hoá</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vùng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Ngũ</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Quảng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với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văn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hoá</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Trung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Hoa</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Văn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hoá</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vùng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Ngũ</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Quảng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được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cư</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dân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bản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địa</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tiếp</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nhận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cùng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với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sự</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thuận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lợi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trong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cuộc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sống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đã</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làm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cho</a:t>
            </a:r>
            <a:r>
              <a:rPr lang="en-US" sz="3500" dirty="0">
                <a:latin typeface="Times New Roman" panose="02020603050405020304" pitchFamily="18" charset="0"/>
                <a:cs typeface="Times New Roman" panose="02020603050405020304" pitchFamily="18" charset="0"/>
              </a:rPr>
              <a:t> con </a:t>
            </a:r>
            <a:r>
              <a:rPr lang="en-US" sz="3500" dirty="0" err="1">
                <a:latin typeface="Times New Roman" panose="02020603050405020304" pitchFamily="18" charset="0"/>
                <a:cs typeface="Times New Roman" panose="02020603050405020304" pitchFamily="18" charset="0"/>
              </a:rPr>
              <a:t>người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vùng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đất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nơi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đây</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trở</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nên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phóng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khoáng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hào</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sảng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dễ</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đón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nhận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những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điều</a:t>
            </a:r>
            <a:r>
              <a:rPr lang="en-US" sz="3500" dirty="0">
                <a:latin typeface="Times New Roman" panose="02020603050405020304" pitchFamily="18" charset="0"/>
                <a:cs typeface="Times New Roman" panose="02020603050405020304" pitchFamily="18" charset="0"/>
              </a:rPr>
              <a:t> hay ý </a:t>
            </a:r>
            <a:r>
              <a:rPr lang="en-US" sz="3500" dirty="0" err="1">
                <a:latin typeface="Times New Roman" panose="02020603050405020304" pitchFamily="18" charset="0"/>
                <a:cs typeface="Times New Roman" panose="02020603050405020304" pitchFamily="18" charset="0"/>
              </a:rPr>
              <a:t>đẹp</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những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đạo</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lí</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tốt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đẹp</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trong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cuộc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sống</a:t>
            </a:r>
            <a:r>
              <a:rPr lang="en-US" sz="3500"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2250802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99" y="545690"/>
            <a:ext cx="5542935" cy="4298542"/>
          </a:xfrm>
        </p:spPr>
        <p:txBody>
          <a:bodyPr>
            <a:normAutofit/>
          </a:bodyPr>
          <a:lstStyle/>
          <a:p>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phú</a:t>
            </a:r>
            <a:r>
              <a:rPr lang="en-US" sz="3600" dirty="0">
                <a:latin typeface="Times New Roman" panose="02020603050405020304" pitchFamily="18" charset="0"/>
                <a:cs typeface="Times New Roman" panose="02020603050405020304" pitchFamily="18" charset="0"/>
              </a:rPr>
              <a:t>:</a:t>
            </a:r>
          </a:p>
          <a:p>
            <a:pPr marL="0" indent="0">
              <a:buNone/>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qua: </a:t>
            </a:r>
            <a:r>
              <a:rPr lang="en-US" sz="3600" dirty="0" err="1">
                <a:latin typeface="Times New Roman" panose="02020603050405020304" pitchFamily="18" charset="0"/>
                <a:cs typeface="Times New Roman" panose="02020603050405020304" pitchFamily="18" charset="0"/>
              </a:rPr>
              <a:t>Giọng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hò</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lễ</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miếu</a:t>
            </a:r>
            <a:r>
              <a:rPr lang="en-US" sz="3600" dirty="0">
                <a:latin typeface="Times New Roman" panose="02020603050405020304" pitchFamily="18" charset="0"/>
                <a:cs typeface="Times New Roman" panose="02020603050405020304" pitchFamily="18" charset="0"/>
              </a:rPr>
              <a:t>, qua </a:t>
            </a:r>
            <a:r>
              <a:rPr lang="en-US" sz="3600" dirty="0" err="1">
                <a:latin typeface="Times New Roman" panose="02020603050405020304" pitchFamily="18" charset="0"/>
                <a:cs typeface="Times New Roman" panose="02020603050405020304" pitchFamily="18" charset="0"/>
              </a:rPr>
              <a:t>nghệ</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Bội</a:t>
            </a:r>
            <a:r>
              <a:rPr lang="en-US" sz="3600" dirty="0">
                <a:latin typeface="Times New Roman" panose="02020603050405020304" pitchFamily="18" charset="0"/>
                <a:cs typeface="Times New Roman" panose="02020603050405020304" pitchFamily="18" charset="0"/>
              </a:rPr>
              <a:t>,... </a:t>
            </a:r>
          </a:p>
          <a:p>
            <a:pPr marL="0" indent="0">
              <a:buNone/>
            </a:pPr>
            <a:endParaRPr lang="en-US" dirty="0"/>
          </a:p>
        </p:txBody>
      </p:sp>
      <p:pic>
        <p:nvPicPr>
          <p:cNvPr id="7170" name="Picture 2" descr="https://ttv24.vn/wp-content/uploads/2020/10/a-1-e16022498932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052" y="339213"/>
            <a:ext cx="4829380"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0826" y="5796115"/>
            <a:ext cx="6186232" cy="830997"/>
          </a:xfrm>
          <a:prstGeom prst="rect">
            <a:avLst/>
          </a:prstGeom>
          <a:noFill/>
        </p:spPr>
        <p:txBody>
          <a:bodyPr wrap="square" rtlCol="0">
            <a:spAutoFit/>
          </a:bodyPr>
          <a:lstStyle/>
          <a:p>
            <a:r>
              <a:rPr lang="en-US" altLang="en-US" sz="2400" dirty="0" err="1">
                <a:solidFill>
                  <a:srgbClr val="333333"/>
                </a:solidFill>
                <a:latin typeface="Times New Roman" panose="02020603050405020304" pitchFamily="18" charset="0"/>
                <a:cs typeface="Times New Roman" panose="02020603050405020304" pitchFamily="18" charset="0"/>
              </a:rPr>
              <a:t>xem</a:t>
            </a:r>
            <a:r>
              <a:rPr lang="en-US" altLang="en-US" sz="2400" dirty="0">
                <a:solidFill>
                  <a:srgbClr val="333333"/>
                </a:solidFill>
                <a:latin typeface="Times New Roman" panose="02020603050405020304" pitchFamily="18" charset="0"/>
                <a:cs typeface="Times New Roman" panose="02020603050405020304" pitchFamily="18" charset="0"/>
              </a:rPr>
              <a:t> </a:t>
            </a:r>
            <a:r>
              <a:rPr lang="en-US" altLang="en-US" sz="2400" dirty="0" err="1">
                <a:solidFill>
                  <a:srgbClr val="333333"/>
                </a:solidFill>
                <a:latin typeface="Times New Roman" panose="02020603050405020304" pitchFamily="18" charset="0"/>
                <a:cs typeface="Times New Roman" panose="02020603050405020304" pitchFamily="18" charset="0"/>
              </a:rPr>
              <a:t>hát</a:t>
            </a:r>
            <a:r>
              <a:rPr lang="en-US" altLang="en-US" sz="2400" dirty="0">
                <a:solidFill>
                  <a:srgbClr val="333333"/>
                </a:solidFill>
                <a:latin typeface="Times New Roman" panose="02020603050405020304" pitchFamily="18" charset="0"/>
                <a:cs typeface="Times New Roman" panose="02020603050405020304" pitchFamily="18" charset="0"/>
              </a:rPr>
              <a:t> </a:t>
            </a:r>
            <a:r>
              <a:rPr lang="en-US" altLang="en-US" sz="2400" dirty="0" err="1">
                <a:solidFill>
                  <a:srgbClr val="333333"/>
                </a:solidFill>
                <a:latin typeface="Times New Roman" panose="02020603050405020304" pitchFamily="18" charset="0"/>
                <a:cs typeface="Times New Roman" panose="02020603050405020304" pitchFamily="18" charset="0"/>
              </a:rPr>
              <a:t>bội</a:t>
            </a:r>
            <a:r>
              <a:rPr lang="en-US" altLang="en-US" sz="2400" dirty="0">
                <a:solidFill>
                  <a:srgbClr val="333333"/>
                </a:solidFill>
                <a:latin typeface="Times New Roman" panose="02020603050405020304" pitchFamily="18" charset="0"/>
                <a:cs typeface="Times New Roman" panose="02020603050405020304" pitchFamily="18" charset="0"/>
              </a:rPr>
              <a:t>, do </a:t>
            </a:r>
            <a:r>
              <a:rPr lang="en-US" altLang="en-US" sz="2400" dirty="0" err="1">
                <a:solidFill>
                  <a:srgbClr val="333333"/>
                </a:solidFill>
                <a:latin typeface="Times New Roman" panose="02020603050405020304" pitchFamily="18" charset="0"/>
                <a:cs typeface="Times New Roman" panose="02020603050405020304" pitchFamily="18" charset="0"/>
              </a:rPr>
              <a:t>các</a:t>
            </a:r>
            <a:r>
              <a:rPr lang="en-US" altLang="en-US" sz="2400" dirty="0">
                <a:solidFill>
                  <a:srgbClr val="333333"/>
                </a:solidFill>
                <a:latin typeface="Times New Roman" panose="02020603050405020304" pitchFamily="18" charset="0"/>
                <a:cs typeface="Times New Roman" panose="02020603050405020304" pitchFamily="18" charset="0"/>
              </a:rPr>
              <a:t> </a:t>
            </a:r>
            <a:r>
              <a:rPr lang="en-US" altLang="en-US" sz="2400" dirty="0" err="1">
                <a:solidFill>
                  <a:srgbClr val="333333"/>
                </a:solidFill>
                <a:latin typeface="Times New Roman" panose="02020603050405020304" pitchFamily="18" charset="0"/>
                <a:cs typeface="Times New Roman" panose="02020603050405020304" pitchFamily="18" charset="0"/>
              </a:rPr>
              <a:t>nghệ</a:t>
            </a:r>
            <a:r>
              <a:rPr lang="en-US" altLang="en-US" sz="2400" dirty="0">
                <a:solidFill>
                  <a:srgbClr val="333333"/>
                </a:solidFill>
                <a:latin typeface="Times New Roman" panose="02020603050405020304" pitchFamily="18" charset="0"/>
                <a:cs typeface="Times New Roman" panose="02020603050405020304" pitchFamily="18" charset="0"/>
              </a:rPr>
              <a:t> </a:t>
            </a:r>
            <a:r>
              <a:rPr lang="en-US" altLang="en-US" sz="2400" dirty="0" err="1">
                <a:solidFill>
                  <a:srgbClr val="333333"/>
                </a:solidFill>
                <a:latin typeface="Times New Roman" panose="02020603050405020304" pitchFamily="18" charset="0"/>
                <a:cs typeface="Times New Roman" panose="02020603050405020304" pitchFamily="18" charset="0"/>
              </a:rPr>
              <a:t>sĩ</a:t>
            </a:r>
            <a:r>
              <a:rPr lang="en-US" altLang="en-US" sz="2400" dirty="0">
                <a:solidFill>
                  <a:srgbClr val="333333"/>
                </a:solidFill>
                <a:latin typeface="Times New Roman" panose="02020603050405020304" pitchFamily="18" charset="0"/>
                <a:cs typeface="Times New Roman" panose="02020603050405020304" pitchFamily="18" charset="0"/>
              </a:rPr>
              <a:t> </a:t>
            </a:r>
            <a:r>
              <a:rPr lang="en-US" altLang="en-US" sz="2400" dirty="0" err="1">
                <a:solidFill>
                  <a:srgbClr val="333333"/>
                </a:solidFill>
                <a:latin typeface="Times New Roman" panose="02020603050405020304" pitchFamily="18" charset="0"/>
                <a:cs typeface="Times New Roman" panose="02020603050405020304" pitchFamily="18" charset="0"/>
              </a:rPr>
              <a:t>thuộc</a:t>
            </a:r>
            <a:r>
              <a:rPr lang="en-US" altLang="en-US" sz="2400" dirty="0">
                <a:solidFill>
                  <a:srgbClr val="333333"/>
                </a:solidFill>
                <a:latin typeface="Times New Roman" panose="02020603050405020304" pitchFamily="18" charset="0"/>
                <a:cs typeface="Times New Roman" panose="02020603050405020304" pitchFamily="18" charset="0"/>
              </a:rPr>
              <a:t> </a:t>
            </a:r>
            <a:r>
              <a:rPr lang="en-US" altLang="en-US" sz="2400" dirty="0" err="1">
                <a:solidFill>
                  <a:srgbClr val="333333"/>
                </a:solidFill>
                <a:latin typeface="Times New Roman" panose="02020603050405020304" pitchFamily="18" charset="0"/>
                <a:cs typeface="Times New Roman" panose="02020603050405020304" pitchFamily="18" charset="0"/>
              </a:rPr>
              <a:t>đoàn</a:t>
            </a:r>
            <a:r>
              <a:rPr lang="en-US" altLang="en-US" sz="2400" dirty="0">
                <a:solidFill>
                  <a:srgbClr val="333333"/>
                </a:solidFill>
                <a:latin typeface="Times New Roman" panose="02020603050405020304" pitchFamily="18" charset="0"/>
                <a:cs typeface="Times New Roman" panose="02020603050405020304" pitchFamily="18" charset="0"/>
              </a:rPr>
              <a:t> </a:t>
            </a:r>
            <a:r>
              <a:rPr lang="en-US" altLang="en-US" sz="2400" dirty="0" err="1">
                <a:solidFill>
                  <a:srgbClr val="333333"/>
                </a:solidFill>
                <a:latin typeface="Times New Roman" panose="02020603050405020304" pitchFamily="18" charset="0"/>
                <a:cs typeface="Times New Roman" panose="02020603050405020304" pitchFamily="18" charset="0"/>
              </a:rPr>
              <a:t>Nhà</a:t>
            </a:r>
            <a:r>
              <a:rPr lang="en-US" altLang="en-US" sz="2400" dirty="0">
                <a:solidFill>
                  <a:srgbClr val="333333"/>
                </a:solidFill>
                <a:latin typeface="Times New Roman" panose="02020603050405020304" pitchFamily="18" charset="0"/>
                <a:cs typeface="Times New Roman" panose="02020603050405020304" pitchFamily="18" charset="0"/>
              </a:rPr>
              <a:t> </a:t>
            </a:r>
            <a:r>
              <a:rPr lang="en-US" altLang="en-US" sz="2400" dirty="0" err="1">
                <a:solidFill>
                  <a:srgbClr val="333333"/>
                </a:solidFill>
                <a:latin typeface="Times New Roman" panose="02020603050405020304" pitchFamily="18" charset="0"/>
                <a:cs typeface="Times New Roman" panose="02020603050405020304" pitchFamily="18" charset="0"/>
              </a:rPr>
              <a:t>hát</a:t>
            </a:r>
            <a:r>
              <a:rPr lang="en-US" altLang="en-US" sz="2400" dirty="0">
                <a:solidFill>
                  <a:srgbClr val="333333"/>
                </a:solidFill>
                <a:latin typeface="Times New Roman" panose="02020603050405020304" pitchFamily="18" charset="0"/>
                <a:cs typeface="Times New Roman" panose="02020603050405020304" pitchFamily="18" charset="0"/>
              </a:rPr>
              <a:t> </a:t>
            </a:r>
            <a:r>
              <a:rPr lang="en-US" altLang="en-US" sz="2400" dirty="0" err="1">
                <a:solidFill>
                  <a:srgbClr val="333333"/>
                </a:solidFill>
                <a:latin typeface="Times New Roman" panose="02020603050405020304" pitchFamily="18" charset="0"/>
                <a:cs typeface="Times New Roman" panose="02020603050405020304" pitchFamily="18" charset="0"/>
              </a:rPr>
              <a:t>nghệ</a:t>
            </a:r>
            <a:r>
              <a:rPr lang="en-US" altLang="en-US" sz="2400" dirty="0">
                <a:solidFill>
                  <a:srgbClr val="333333"/>
                </a:solidFill>
                <a:latin typeface="Times New Roman" panose="02020603050405020304" pitchFamily="18" charset="0"/>
                <a:cs typeface="Times New Roman" panose="02020603050405020304" pitchFamily="18" charset="0"/>
              </a:rPr>
              <a:t> </a:t>
            </a:r>
            <a:r>
              <a:rPr lang="en-US" altLang="en-US" sz="2400" dirty="0" err="1">
                <a:solidFill>
                  <a:srgbClr val="333333"/>
                </a:solidFill>
                <a:latin typeface="Times New Roman" panose="02020603050405020304" pitchFamily="18" charset="0"/>
                <a:cs typeface="Times New Roman" panose="02020603050405020304" pitchFamily="18" charset="0"/>
              </a:rPr>
              <a:t>thuật</a:t>
            </a:r>
            <a:r>
              <a:rPr lang="en-US" altLang="en-US" sz="2400" dirty="0">
                <a:solidFill>
                  <a:srgbClr val="333333"/>
                </a:solidFill>
                <a:latin typeface="Times New Roman" panose="02020603050405020304" pitchFamily="18" charset="0"/>
                <a:cs typeface="Times New Roman" panose="02020603050405020304" pitchFamily="18" charset="0"/>
              </a:rPr>
              <a:t> </a:t>
            </a:r>
            <a:r>
              <a:rPr lang="en-US" altLang="en-US" sz="2400" dirty="0" err="1">
                <a:solidFill>
                  <a:srgbClr val="333333"/>
                </a:solidFill>
                <a:latin typeface="Times New Roman" panose="02020603050405020304" pitchFamily="18" charset="0"/>
                <a:cs typeface="Times New Roman" panose="02020603050405020304" pitchFamily="18" charset="0"/>
              </a:rPr>
              <a:t>Hát</a:t>
            </a:r>
            <a:r>
              <a:rPr lang="en-US" altLang="en-US" sz="2400" dirty="0">
                <a:solidFill>
                  <a:srgbClr val="333333"/>
                </a:solidFill>
                <a:latin typeface="Times New Roman" panose="02020603050405020304" pitchFamily="18" charset="0"/>
                <a:cs typeface="Times New Roman" panose="02020603050405020304" pitchFamily="18" charset="0"/>
              </a:rPr>
              <a:t> </a:t>
            </a:r>
            <a:r>
              <a:rPr lang="en-US" altLang="en-US" sz="2400" dirty="0" err="1">
                <a:solidFill>
                  <a:srgbClr val="333333"/>
                </a:solidFill>
                <a:latin typeface="Times New Roman" panose="02020603050405020304" pitchFamily="18" charset="0"/>
                <a:cs typeface="Times New Roman" panose="02020603050405020304" pitchFamily="18" charset="0"/>
              </a:rPr>
              <a:t>Bội</a:t>
            </a:r>
            <a:r>
              <a:rPr lang="en-US" altLang="en-US" sz="2400" dirty="0">
                <a:solidFill>
                  <a:srgbClr val="333333"/>
                </a:solidFill>
                <a:latin typeface="Times New Roman" panose="02020603050405020304" pitchFamily="18" charset="0"/>
                <a:cs typeface="Times New Roman" panose="02020603050405020304" pitchFamily="18" charset="0"/>
              </a:rPr>
              <a:t> TP.HCM </a:t>
            </a:r>
            <a:r>
              <a:rPr lang="en-US" altLang="en-US" sz="2400" dirty="0" err="1">
                <a:solidFill>
                  <a:srgbClr val="333333"/>
                </a:solidFill>
                <a:latin typeface="Times New Roman" panose="02020603050405020304" pitchFamily="18" charset="0"/>
                <a:cs typeface="Times New Roman" panose="02020603050405020304" pitchFamily="18" charset="0"/>
              </a:rPr>
              <a:t>biểu</a:t>
            </a:r>
            <a:r>
              <a:rPr lang="en-US" altLang="en-US" sz="2400" dirty="0">
                <a:solidFill>
                  <a:srgbClr val="333333"/>
                </a:solidFill>
                <a:latin typeface="Times New Roman" panose="02020603050405020304" pitchFamily="18" charset="0"/>
                <a:cs typeface="Times New Roman" panose="02020603050405020304" pitchFamily="18" charset="0"/>
              </a:rPr>
              <a:t> </a:t>
            </a:r>
            <a:r>
              <a:rPr lang="en-US" altLang="en-US" sz="2400" dirty="0" err="1">
                <a:solidFill>
                  <a:srgbClr val="333333"/>
                </a:solidFill>
                <a:latin typeface="Times New Roman" panose="02020603050405020304" pitchFamily="18" charset="0"/>
                <a:cs typeface="Times New Roman" panose="02020603050405020304" pitchFamily="18" charset="0"/>
              </a:rPr>
              <a:t>diễn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1241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77432" y="324464"/>
            <a:ext cx="3876368" cy="6238567"/>
          </a:xfrm>
        </p:spPr>
        <p:txBody>
          <a:bodyPr>
            <a:noAutofit/>
          </a:bodyPr>
          <a:lstStyle/>
          <a:p>
            <a:pPr marL="0" indent="0">
              <a:buNone/>
            </a:pP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rõ</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hệ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thống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sở</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miếu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hội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trung</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Quận</a:t>
            </a:r>
            <a:r>
              <a:rPr lang="en-US" sz="4000" dirty="0">
                <a:latin typeface="Times New Roman" panose="02020603050405020304" pitchFamily="18" charset="0"/>
                <a:cs typeface="Times New Roman" panose="02020603050405020304" pitchFamily="18" charset="0"/>
              </a:rPr>
              <a:t> 5 </a:t>
            </a:r>
            <a:r>
              <a:rPr lang="en-US" sz="4000" dirty="0" err="1">
                <a:latin typeface="Times New Roman" panose="02020603050405020304" pitchFamily="18" charset="0"/>
                <a:cs typeface="Times New Roman" panose="02020603050405020304" pitchFamily="18" charset="0"/>
              </a:rPr>
              <a:t>như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Miếu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Hậu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miếu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a:t>
            </a:r>
          </a:p>
        </p:txBody>
      </p:sp>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Noto Serif"/>
              </a:rPr>
              <a:t>i hoạn nạn.</a:t>
            </a:r>
            <a:endParaRPr kumimoji="0" lang="en-US" altLang="en-US" sz="1100" b="0" i="0" u="none" strike="noStrike" cap="none" normalizeH="0" baseline="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666666"/>
                </a:solidFill>
                <a:effectLst/>
                <a:latin typeface="Noto Serif"/>
              </a:rPr>
              <a:t>  </a:t>
            </a:r>
            <a:endParaRPr kumimoji="0" lang="en-US" altLang="en-US" sz="26600" b="0" i="0" u="none" strike="noStrike" cap="none" normalizeH="0" baseline="0">
              <a:ln>
                <a:noFill/>
              </a:ln>
              <a:solidFill>
                <a:srgbClr val="666666"/>
              </a:solidFill>
              <a:effectLst/>
              <a:latin typeface="Noto Serif"/>
            </a:endParaRPr>
          </a:p>
        </p:txBody>
      </p:sp>
      <p:pic>
        <p:nvPicPr>
          <p:cNvPr id="8194" name="Picture 2" descr="https://hanoimoi.com.vn/Uploads/images/phananh/2020/10/01/chua-ba-Thien-Ha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23813"/>
            <a:ext cx="6343650" cy="52856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43896" y="5807631"/>
            <a:ext cx="5987846" cy="892552"/>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Miếu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Hậu</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710</a:t>
            </a:r>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2400" dirty="0">
                <a:solidFill>
                  <a:schemeClr val="tx1">
                    <a:lumMod val="95000"/>
                    <a:lumOff val="5000"/>
                  </a:schemeClr>
                </a:solidFill>
                <a:latin typeface="Times New Roman" panose="02020603050405020304" pitchFamily="18" charset="0"/>
                <a:cs typeface="Times New Roman" panose="02020603050405020304" pitchFamily="18" charset="0"/>
                <a:hlinkClick r:id="rId3" tooltip="Đường Nguyễn Trãi, Thành phố Hồ Chí Minh"/>
              </a:rPr>
              <a:t>đường Nguyễn Trãi</a:t>
            </a:r>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2400" dirty="0">
                <a:solidFill>
                  <a:schemeClr val="tx1">
                    <a:lumMod val="95000"/>
                    <a:lumOff val="5000"/>
                  </a:schemeClr>
                </a:solidFill>
                <a:latin typeface="Times New Roman" panose="02020603050405020304" pitchFamily="18" charset="0"/>
                <a:cs typeface="Times New Roman" panose="02020603050405020304" pitchFamily="18" charset="0"/>
                <a:hlinkClick r:id="rId4" tooltip="Quận 5"/>
              </a:rPr>
              <a:t>Quận 5</a:t>
            </a:r>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2400" dirty="0">
                <a:solidFill>
                  <a:schemeClr val="tx1">
                    <a:lumMod val="95000"/>
                    <a:lumOff val="5000"/>
                  </a:schemeClr>
                </a:solidFill>
                <a:latin typeface="Times New Roman" panose="02020603050405020304" pitchFamily="18" charset="0"/>
                <a:cs typeface="Times New Roman" panose="02020603050405020304" pitchFamily="18" charset="0"/>
                <a:hlinkClick r:id="rId5" tooltip="Thành phố Hồ Chí Minh"/>
              </a:rPr>
              <a:t>Thành phố Hồ Chí Minh</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9735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Đến chùa Ông quận 5 cảm nhận ngôi chùa cổ gần 300 năm tuổ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6697" y="324465"/>
            <a:ext cx="11705303" cy="56675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24116" y="6164826"/>
            <a:ext cx="9276736" cy="523220"/>
          </a:xfrm>
          <a:prstGeom prst="rect">
            <a:avLst/>
          </a:prstGeom>
          <a:noFill/>
        </p:spPr>
        <p:txBody>
          <a:bodyPr wrap="square" rtlCol="0">
            <a:spAutoFit/>
          </a:bodyPr>
          <a:lstStyle/>
          <a:p>
            <a:r>
              <a:rPr lang="en-US" dirty="0"/>
              <a:t> </a:t>
            </a:r>
            <a:r>
              <a:rPr lang="en-US" sz="2800" dirty="0" err="1">
                <a:latin typeface="Times New Roman" panose="02020603050405020304" pitchFamily="18" charset="0"/>
                <a:cs typeface="Times New Roman" panose="02020603050405020304" pitchFamily="18" charset="0"/>
              </a:rPr>
              <a:t>Miếu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184 </a:t>
            </a:r>
            <a:r>
              <a:rPr lang="en-US" sz="2800" dirty="0" err="1">
                <a:latin typeface="Times New Roman" panose="02020603050405020304" pitchFamily="18" charset="0"/>
                <a:cs typeface="Times New Roman" panose="02020603050405020304" pitchFamily="18" charset="0"/>
              </a:rPr>
              <a:t>Hồng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Bàng</a:t>
            </a:r>
            <a:r>
              <a:rPr lang="en-US" sz="2800" dirty="0">
                <a:latin typeface="Times New Roman" panose="02020603050405020304" pitchFamily="18" charset="0"/>
                <a:cs typeface="Times New Roman" panose="02020603050405020304" pitchFamily="18" charset="0"/>
              </a:rPr>
              <a:t>, P.12, Q.5, TP.HCM</a:t>
            </a:r>
          </a:p>
        </p:txBody>
      </p:sp>
    </p:spTree>
    <p:extLst>
      <p:ext uri="{BB962C8B-B14F-4D97-AF65-F5344CB8AC3E}">
        <p14:creationId xmlns:p14="http://schemas.microsoft.com/office/powerpoint/2010/main" val="3499995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9325"/>
          </a:xfrm>
        </p:spPr>
        <p:txBody>
          <a:bodyPr/>
          <a:lstStyle/>
          <a:p>
            <a:r>
              <a:rPr lang="en-US" dirty="0"/>
              <a:t>NỘI DUNG BÀI HỌC</a:t>
            </a:r>
          </a:p>
        </p:txBody>
      </p:sp>
      <p:sp>
        <p:nvSpPr>
          <p:cNvPr id="3" name="Content Placeholder 2"/>
          <p:cNvSpPr>
            <a:spLocks noGrp="1"/>
          </p:cNvSpPr>
          <p:nvPr>
            <p:ph idx="1"/>
          </p:nvPr>
        </p:nvSpPr>
        <p:spPr/>
        <p:txBody>
          <a:body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I. LỊCH SỬ HÌNH THÀNH VÀ QUÁ TRÌNH PHÁT TRIỂN CỦA SÀI GÒN – GIA ĐỊNH –  THÀNH PHỐ HỒ CHÍ MINH </a:t>
            </a:r>
            <a:endParaRPr lang="en-US" dirty="0">
              <a:solidFill>
                <a:srgbClr val="FF0000"/>
              </a:solidFill>
              <a:latin typeface="Times New Roman" panose="02020603050405020304" pitchFamily="18" charset="0"/>
              <a:cs typeface="Times New Roman" panose="02020603050405020304" pitchFamily="18" charset="0"/>
            </a:endParaRPr>
          </a:p>
          <a:p>
            <a:pPr marL="0" indent="0">
              <a:buNone/>
            </a:pP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Giai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đoạn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Sài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Gòn</a:t>
            </a:r>
            <a:r>
              <a:rPr lang="en-US" b="1" dirty="0">
                <a:solidFill>
                  <a:srgbClr val="FF0000"/>
                </a:solidFill>
                <a:latin typeface="Times New Roman" panose="02020603050405020304" pitchFamily="18" charset="0"/>
                <a:cs typeface="Times New Roman" panose="02020603050405020304" pitchFamily="18" charset="0"/>
              </a:rPr>
              <a:t> – </a:t>
            </a:r>
            <a:r>
              <a:rPr lang="en-US" b="1" dirty="0" err="1">
                <a:solidFill>
                  <a:srgbClr val="FF0000"/>
                </a:solidFill>
                <a:latin typeface="Times New Roman" panose="02020603050405020304" pitchFamily="18" charset="0"/>
                <a:cs typeface="Times New Roman" panose="02020603050405020304" pitchFamily="18" charset="0"/>
              </a:rPr>
              <a:t>Gia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Định</a:t>
            </a:r>
            <a:r>
              <a:rPr lang="en-US" b="1" dirty="0">
                <a:solidFill>
                  <a:srgbClr val="FF0000"/>
                </a:solidFill>
                <a:latin typeface="Times New Roman" panose="02020603050405020304" pitchFamily="18" charset="0"/>
                <a:cs typeface="Times New Roman" panose="02020603050405020304" pitchFamily="18" charset="0"/>
              </a:rPr>
              <a:t> (1698 – 1859)</a:t>
            </a:r>
          </a:p>
          <a:p>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Sài</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Gòn</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trước</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năm</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1698 </a:t>
            </a:r>
            <a:endParaRPr lang="en-US" dirty="0">
              <a:solidFill>
                <a:srgbClr val="FF0000"/>
              </a:solidFill>
              <a:latin typeface="Times New Roman" panose="02020603050405020304" pitchFamily="18" charset="0"/>
              <a:cs typeface="Times New Roman" panose="02020603050405020304" pitchFamily="18" charset="0"/>
            </a:endParaRPr>
          </a:p>
          <a:p>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Sài</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Gòn</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chúa</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Nguyễn</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(1698 – 1859) </a:t>
            </a:r>
            <a:endParaRPr lang="en-US" dirty="0">
              <a:solidFill>
                <a:srgbClr val="FF0000"/>
              </a:solidFill>
              <a:latin typeface="Times New Roman" panose="02020603050405020304" pitchFamily="18" charset="0"/>
              <a:cs typeface="Times New Roman" panose="02020603050405020304" pitchFamily="18" charset="0"/>
            </a:endParaRPr>
          </a:p>
          <a:p>
            <a:pPr marL="0" indent="0">
              <a:buNone/>
            </a:pP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 SÀI GÒN DƯỚI ÁCH THỐNG TRỊ CỦA THỰC DÂN PHÁP VÀ ĐẾ QUỐC MỸ (1859 – 1975)</a:t>
            </a: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r>
              <a:rPr lang="en-US" b="1" dirty="0">
                <a:solidFill>
                  <a:srgbClr val="FF0000"/>
                </a:solidFill>
                <a:latin typeface="Times New Roman" panose="02020603050405020304" pitchFamily="18" charset="0"/>
                <a:cs typeface="Times New Roman" panose="02020603050405020304" pitchFamily="18" charset="0"/>
              </a:rPr>
              <a:t>III. GIAI ĐOẠN THÀNH PHỐ HỒ CHÍ MINH TỪ NĂM 1975 ĐẾN NAY </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7163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91832" y="280219"/>
            <a:ext cx="3613355" cy="5896744"/>
          </a:xfrm>
        </p:spPr>
        <p:txBody>
          <a:bodyPr>
            <a:normAutofit/>
          </a:bodyPr>
          <a:lstStyle/>
          <a:p>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nghệ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múa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lễ</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Thanh</a:t>
            </a:r>
            <a:r>
              <a:rPr lang="en-US" sz="3200" dirty="0">
                <a:latin typeface="Times New Roman" panose="02020603050405020304" pitchFamily="18" charset="0"/>
                <a:cs typeface="Times New Roman" panose="02020603050405020304" pitchFamily="18" charset="0"/>
              </a:rPr>
              <a:t> Minh;... </a:t>
            </a:r>
          </a:p>
          <a:p>
            <a:r>
              <a:rPr lang="en-US" sz="3200" dirty="0">
                <a:latin typeface="Times New Roman" panose="02020603050405020304" pitchFamily="18" charset="0"/>
                <a:cs typeface="Times New Roman" panose="02020603050405020304" pitchFamily="18" charset="0"/>
              </a:rPr>
              <a:t>=&gt;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Gòn</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a:t>
            </a:r>
            <a:r>
              <a:rPr lang="en-US" dirty="0"/>
              <a:t>  </a:t>
            </a:r>
          </a:p>
          <a:p>
            <a:endParaRPr lang="en-US" dirty="0"/>
          </a:p>
        </p:txBody>
      </p:sp>
      <p:pic>
        <p:nvPicPr>
          <p:cNvPr id="10242" name="Picture 2" descr="Biểu diễn Lân Sư Rồng của Nhân Nghĩa Đường trên sàn patin Ảnh: QUANG LIÊ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805084" cy="60468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5471" y="6159603"/>
            <a:ext cx="4291781"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múa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rồng</a:t>
            </a:r>
            <a:endParaRPr lang="en-US" sz="3200" dirty="0">
              <a:latin typeface="Times New Roman" panose="02020603050405020304" pitchFamily="18" charset="0"/>
              <a:cs typeface="Times New Roman" panose="02020603050405020304" pitchFamily="18" charset="0"/>
            </a:endParaRPr>
          </a:p>
        </p:txBody>
      </p:sp>
      <p:pic>
        <p:nvPicPr>
          <p:cNvPr id="7" name="Picture 6" descr="https://lh4.googleusercontent.com/9WsPIUJrTnV398ZQViYD-jodGGUumylog2wan-n6205M271ht6oNG6fqYQ4egFws9Dp-eIF8tWrptuEWTvhjoTI0xb6folNF1oe8__kRdoaObEUf0G11clAKOl1m_w3feOykV68gzzK_vHznKFU8YuXdzADm2fKKGPz73EAmJzgsKKUix2ZQn3GG9g"/>
          <p:cNvPicPr/>
          <p:nvPr/>
        </p:nvPicPr>
        <p:blipFill>
          <a:blip r:embed="rId3">
            <a:extLst>
              <a:ext uri="{28A0092B-C50C-407E-A947-70E740481C1C}">
                <a14:useLocalDpi xmlns:a14="http://schemas.microsoft.com/office/drawing/2010/main" val="0"/>
              </a:ext>
            </a:extLst>
          </a:blip>
          <a:srcRect/>
          <a:stretch>
            <a:fillRect/>
          </a:stretch>
        </p:blipFill>
        <p:spPr bwMode="auto">
          <a:xfrm>
            <a:off x="4144297" y="1"/>
            <a:ext cx="4247535" cy="6046838"/>
          </a:xfrm>
          <a:prstGeom prst="rect">
            <a:avLst/>
          </a:prstGeom>
          <a:noFill/>
          <a:ln>
            <a:noFill/>
          </a:ln>
        </p:spPr>
      </p:pic>
      <p:sp>
        <p:nvSpPr>
          <p:cNvPr id="6" name="TextBox 5"/>
          <p:cNvSpPr txBox="1"/>
          <p:nvPr/>
        </p:nvSpPr>
        <p:spPr>
          <a:xfrm>
            <a:off x="4144297" y="6183908"/>
            <a:ext cx="5564344"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Lễ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Quận</a:t>
            </a:r>
            <a:r>
              <a:rPr lang="en-US" sz="2400" dirty="0">
                <a:latin typeface="Times New Roman" panose="02020603050405020304" pitchFamily="18" charset="0"/>
                <a:cs typeface="Times New Roman" panose="02020603050405020304" pitchFamily="18" charset="0"/>
              </a:rPr>
              <a:t> 5</a:t>
            </a:r>
            <a:r>
              <a:rPr lang="en-US" dirty="0"/>
              <a:t> </a:t>
            </a:r>
          </a:p>
        </p:txBody>
      </p:sp>
    </p:spTree>
    <p:extLst>
      <p:ext uri="{BB962C8B-B14F-4D97-AF65-F5344CB8AC3E}">
        <p14:creationId xmlns:p14="http://schemas.microsoft.com/office/powerpoint/2010/main" val="2044112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228600"/>
            <a:ext cx="10833100" cy="1320800"/>
          </a:xfrm>
        </p:spPr>
        <p:txBody>
          <a:bodyPr>
            <a:normAutofit fontScale="90000"/>
          </a:bodyPr>
          <a:lstStyle/>
          <a:p>
            <a:r>
              <a:rPr lang="en-US" sz="3600" b="1" dirty="0"/>
              <a:t>II. SÀI GÒN DƯỚI ÁCH THỐNG TRỊ CỦA THỰC DÂN PHÁP VÀ ĐẾ QUỐC MỸ (1859 – 1975)</a:t>
            </a:r>
            <a:r>
              <a:rPr lang="en-US" b="1" dirty="0"/>
              <a:t> </a:t>
            </a:r>
            <a:br>
              <a:rPr lang="en-US" dirty="0"/>
            </a:br>
            <a:endParaRPr lang="en-US" dirty="0"/>
          </a:p>
        </p:txBody>
      </p:sp>
      <p:sp>
        <p:nvSpPr>
          <p:cNvPr id="3" name="Content Placeholder 2"/>
          <p:cNvSpPr>
            <a:spLocks noGrp="1"/>
          </p:cNvSpPr>
          <p:nvPr>
            <p:ph idx="1"/>
          </p:nvPr>
        </p:nvSpPr>
        <p:spPr>
          <a:xfrm>
            <a:off x="520700" y="1079500"/>
            <a:ext cx="11506200" cy="5778500"/>
          </a:xfrm>
        </p:spPr>
        <p:txBody>
          <a:bodyPr>
            <a:noAutofit/>
          </a:bodyPr>
          <a:lstStyle/>
          <a:p>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lĩnh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nổi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Nôm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Latinh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mất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Nam.</a:t>
            </a:r>
          </a:p>
        </p:txBody>
      </p:sp>
    </p:spTree>
    <p:extLst>
      <p:ext uri="{BB962C8B-B14F-4D97-AF65-F5344CB8AC3E}">
        <p14:creationId xmlns:p14="http://schemas.microsoft.com/office/powerpoint/2010/main" val="2163919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1600"/>
            <a:ext cx="10515600" cy="6075363"/>
          </a:xfrm>
        </p:spPr>
        <p:txBody>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còn</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Hồ</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Chí</a:t>
            </a:r>
            <a:r>
              <a:rPr lang="en-US" sz="3600" dirty="0">
                <a:latin typeface="Times New Roman" panose="02020603050405020304" pitchFamily="18" charset="0"/>
                <a:cs typeface="Times New Roman" panose="02020603050405020304" pitchFamily="18" charset="0"/>
              </a:rPr>
              <a:t> Minh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thờ</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Bưu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sở</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Uỷ</a:t>
            </a:r>
            <a:r>
              <a:rPr lang="en-US" sz="3600" dirty="0">
                <a:latin typeface="Times New Roman" panose="02020603050405020304" pitchFamily="18" charset="0"/>
                <a:cs typeface="Times New Roman" panose="02020603050405020304" pitchFamily="18" charset="0"/>
              </a:rPr>
              <a:t> ban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Hồ</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Chí</a:t>
            </a:r>
            <a:r>
              <a:rPr lang="en-US" sz="3600" dirty="0">
                <a:latin typeface="Times New Roman" panose="02020603050405020304" pitchFamily="18" charset="0"/>
                <a:cs typeface="Times New Roman" panose="02020603050405020304" pitchFamily="18" charset="0"/>
              </a:rPr>
              <a:t> Minh,... </a:t>
            </a:r>
            <a:r>
              <a:rPr lang="en-US" sz="3600" dirty="0" err="1">
                <a:latin typeface="Times New Roman" panose="02020603050405020304" pitchFamily="18" charset="0"/>
                <a:cs typeface="Times New Roman" panose="02020603050405020304" pitchFamily="18" charset="0"/>
              </a:rPr>
              <a:t>mang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dấu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ấn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thoa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Việt</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Pháp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rõ</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tâm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nhằm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Năm</a:t>
            </a:r>
            <a:r>
              <a:rPr lang="en-US" sz="3600" dirty="0">
                <a:latin typeface="Times New Roman" panose="02020603050405020304" pitchFamily="18" charset="0"/>
                <a:cs typeface="Times New Roman" panose="02020603050405020304" pitchFamily="18" charset="0"/>
              </a:rPr>
              <a:t> 1901, </a:t>
            </a:r>
            <a:r>
              <a:rPr lang="en-US" sz="3600" dirty="0" err="1">
                <a:latin typeface="Times New Roman" panose="02020603050405020304" pitchFamily="18" charset="0"/>
                <a:cs typeface="Times New Roman" panose="02020603050405020304" pitchFamily="18" charset="0"/>
              </a:rPr>
              <a:t>Pháp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lửa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Gòn</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Nha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năm</a:t>
            </a:r>
            <a:r>
              <a:rPr lang="en-US" sz="3600" dirty="0">
                <a:latin typeface="Times New Roman" panose="02020603050405020304" pitchFamily="18" charset="0"/>
                <a:cs typeface="Times New Roman" panose="02020603050405020304" pitchFamily="18" charset="0"/>
              </a:rPr>
              <a:t> 1902,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Nhờ</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đoạn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nghiệp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nghiệp</a:t>
            </a:r>
            <a:r>
              <a:rPr lang="en-US" sz="3600"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4289190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400" y="279400"/>
            <a:ext cx="11798300" cy="6375400"/>
          </a:xfrm>
        </p:spPr>
        <p:txBody>
          <a:bodyPr>
            <a:normAutofit fontScale="92500" lnSpcReduction="10000"/>
          </a:bodyPr>
          <a:lstStyle/>
          <a:p>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lõi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vẫn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a:t>
            </a:r>
            <a:r>
              <a:rPr lang="en-US" dirty="0">
                <a:latin typeface="Times New Roman" panose="02020603050405020304" pitchFamily="18" charset="0"/>
                <a:cs typeface="Times New Roman" panose="02020603050405020304" pitchFamily="18" charset="0"/>
              </a:rPr>
              <a:t> tan”.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lĩnh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kĩ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luật</a:t>
            </a:r>
            <a:r>
              <a:rPr lang="en-US" dirty="0">
                <a:latin typeface="Times New Roman" panose="02020603050405020304" pitchFamily="18" charset="0"/>
                <a:cs typeface="Times New Roman" panose="02020603050405020304" pitchFamily="18" charset="0"/>
              </a:rPr>
              <a:t>,...  </a:t>
            </a:r>
          </a:p>
          <a:p>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p>
          <a:p>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riêng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Gòn</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Duyệt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lễ</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p>
          <a:p>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1911, </a:t>
            </a:r>
            <a:r>
              <a:rPr lang="en-US" dirty="0" err="1">
                <a:latin typeface="Times New Roman" panose="02020603050405020304" pitchFamily="18" charset="0"/>
                <a:cs typeface="Times New Roman" panose="02020603050405020304" pitchFamily="18" charset="0"/>
              </a:rPr>
              <a:t>Nguyễn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Nam.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5500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
            <a:ext cx="10515600" cy="6024563"/>
          </a:xfrm>
        </p:spPr>
        <p:txBody>
          <a:bodyPr>
            <a:normAutofit fontScale="92500" lnSpcReduction="20000"/>
          </a:bodyPr>
          <a:lstStyle/>
          <a:p>
            <a:r>
              <a:rPr lang="en-US" dirty="0" err="1">
                <a:latin typeface="Times New Roman" panose="02020603050405020304" pitchFamily="18" charset="0"/>
                <a:cs typeface="Times New Roman" panose="02020603050405020304" pitchFamily="18" charset="0"/>
              </a:rPr>
              <a:t>Nhìn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chặng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thoa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Hoa</a:t>
            </a:r>
            <a:r>
              <a:rPr lang="en-US" dirty="0">
                <a:latin typeface="Times New Roman" panose="02020603050405020304" pitchFamily="18" charset="0"/>
                <a:cs typeface="Times New Roman" panose="02020603050405020304" pitchFamily="18" charset="0"/>
              </a:rPr>
              <a:t>, Khmer,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tóm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Gòn</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(1698 – 1975)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ba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Quảng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khai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địa</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Mỹ</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Chăm</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Hoa</a:t>
            </a:r>
            <a:r>
              <a:rPr lang="en-US" dirty="0">
                <a:latin typeface="Times New Roman" panose="02020603050405020304" pitchFamily="18" charset="0"/>
                <a:cs typeface="Times New Roman" panose="02020603050405020304" pitchFamily="18" charset="0"/>
              </a:rPr>
              <a:t> – Khmer – </a:t>
            </a:r>
            <a:r>
              <a:rPr lang="en-US" dirty="0" err="1">
                <a:latin typeface="Times New Roman" panose="02020603050405020304" pitchFamily="18" charset="0"/>
                <a:cs typeface="Times New Roman" panose="02020603050405020304" pitchFamily="18" charset="0"/>
              </a:rPr>
              <a:t>Mã</a:t>
            </a:r>
            <a:r>
              <a:rPr lang="en-US" dirty="0">
                <a:latin typeface="Times New Roman" panose="02020603050405020304" pitchFamily="18" charset="0"/>
                <a:cs typeface="Times New Roman" panose="02020603050405020304" pitchFamily="18" charset="0"/>
              </a:rPr>
              <a:t> Lai... </a:t>
            </a:r>
          </a:p>
          <a:p>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Gòn</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vượt</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bao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miền</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khỏi</a:t>
            </a:r>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9756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825624"/>
          </a:xfrm>
        </p:spPr>
        <p:txBody>
          <a:bodyPr>
            <a:normAutofit/>
          </a:bodyPr>
          <a:lstStyle/>
          <a:p>
            <a:r>
              <a:rPr lang="en-US" sz="3200" b="1" dirty="0">
                <a:latin typeface="Times New Roman" panose="02020603050405020304" pitchFamily="18" charset="0"/>
                <a:cs typeface="Times New Roman" panose="02020603050405020304" pitchFamily="18" charset="0"/>
              </a:rPr>
              <a:t>III. GIAI ĐOẠN THÀNH PHỐ HỒ CHÍ MINH TỪ NĂM 1975 ĐẾN NAY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30300"/>
            <a:ext cx="10515600" cy="5575300"/>
          </a:xfrm>
        </p:spPr>
        <p:txBody>
          <a:bodyPr>
            <a:normAutofit fontScale="85000" lnSpcReduction="20000"/>
          </a:bodyPr>
          <a:lstStyle/>
          <a:p>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30 – 4 – 1975,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Gòn</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Chợ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p>
          <a:p>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2 – 7 – 1976,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quyết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a:t>
            </a:r>
            <a:r>
              <a:rPr lang="en-US" dirty="0">
                <a:latin typeface="Times New Roman" panose="02020603050405020304" pitchFamily="18" charset="0"/>
                <a:cs typeface="Times New Roman" panose="02020603050405020304" pitchFamily="18" charset="0"/>
              </a:rPr>
              <a:t> Minh. </a:t>
            </a:r>
            <a:r>
              <a:rPr lang="en-US" dirty="0" err="1">
                <a:latin typeface="Times New Roman" panose="02020603050405020304" pitchFamily="18" charset="0"/>
                <a:cs typeface="Times New Roman" panose="02020603050405020304" pitchFamily="18" charset="0"/>
              </a:rPr>
              <a:t>Giai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năm1975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1985,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ổn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p>
          <a:p>
            <a:r>
              <a:rPr lang="en-US" dirty="0" err="1">
                <a:latin typeface="Times New Roman" panose="02020603050405020304" pitchFamily="18" charset="0"/>
                <a:cs typeface="Times New Roman" panose="02020603050405020304" pitchFamily="18" charset="0"/>
              </a:rPr>
              <a:t>Giai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1986 – 1995,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a:t>
            </a:r>
            <a:r>
              <a:rPr lang="en-US" dirty="0">
                <a:latin typeface="Times New Roman" panose="02020603050405020304" pitchFamily="18" charset="0"/>
                <a:cs typeface="Times New Roman" panose="02020603050405020304" pitchFamily="18" charset="0"/>
              </a:rPr>
              <a:t> Minh </a:t>
            </a:r>
            <a:r>
              <a:rPr lang="en-US" dirty="0" err="1">
                <a:latin typeface="Times New Roman" panose="02020603050405020304" pitchFamily="18" charset="0"/>
                <a:cs typeface="Times New Roman" panose="02020603050405020304" pitchFamily="18" charset="0"/>
              </a:rPr>
              <a:t>bước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mạnh</a:t>
            </a:r>
            <a:r>
              <a:rPr lang="en-US" dirty="0">
                <a:latin typeface="Times New Roman" panose="02020603050405020304" pitchFamily="18" charset="0"/>
                <a:cs typeface="Times New Roman" panose="02020603050405020304" pitchFamily="18" charset="0"/>
              </a:rPr>
              <a:t> sang </a:t>
            </a:r>
            <a:r>
              <a:rPr lang="en-US" dirty="0" err="1">
                <a:latin typeface="Times New Roman" panose="02020603050405020304" pitchFamily="18" charset="0"/>
                <a:cs typeface="Times New Roman" panose="02020603050405020304" pitchFamily="18" charset="0"/>
              </a:rPr>
              <a:t>kinh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ng </a:t>
            </a:r>
            <a:r>
              <a:rPr lang="en-US" dirty="0" err="1">
                <a:latin typeface="Times New Roman" panose="02020603050405020304" pitchFamily="18" charset="0"/>
                <a:cs typeface="Times New Roman" panose="02020603050405020304" pitchFamily="18" charset="0"/>
              </a:rPr>
              <a:t>hĩa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1995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nay,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p>
          <a:p>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cửa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du </a:t>
            </a:r>
            <a:r>
              <a:rPr lang="en-US" dirty="0" err="1">
                <a:latin typeface="Times New Roman" panose="02020603050405020304" pitchFamily="18" charset="0"/>
                <a:cs typeface="Times New Roman" panose="02020603050405020304" pitchFamily="18" charset="0"/>
              </a:rPr>
              <a:t>nhập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p>
          <a:p>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lĩnh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4939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00" y="0"/>
            <a:ext cx="11963400" cy="6769100"/>
          </a:xfrm>
        </p:spPr>
        <p:txBody>
          <a:bodyPr>
            <a:normAutofit lnSpcReduction="10000"/>
          </a:bodyPr>
          <a:lstStyle/>
          <a:p>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ca </a:t>
            </a:r>
            <a:r>
              <a:rPr lang="en-US" dirty="0" err="1">
                <a:latin typeface="Times New Roman" panose="02020603050405020304" pitchFamily="18" charset="0"/>
                <a:cs typeface="Times New Roman" panose="02020603050405020304" pitchFamily="18" charset="0"/>
              </a:rPr>
              <a:t>nhạc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say </a:t>
            </a:r>
            <a:r>
              <a:rPr lang="en-US" dirty="0" err="1">
                <a:latin typeface="Times New Roman" panose="02020603050405020304" pitchFamily="18" charset="0"/>
                <a:cs typeface="Times New Roman" panose="02020603050405020304" pitchFamily="18" charset="0"/>
              </a:rPr>
              <a:t>sưa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ca </a:t>
            </a:r>
            <a:r>
              <a:rPr lang="en-US" dirty="0" err="1">
                <a:latin typeface="Times New Roman" panose="02020603050405020304" pitchFamily="18" charset="0"/>
                <a:cs typeface="Times New Roman" panose="02020603050405020304" pitchFamily="18" charset="0"/>
              </a:rPr>
              <a:t>nhạc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Thái</a:t>
            </a:r>
            <a:r>
              <a:rPr lang="en-US" dirty="0">
                <a:latin typeface="Times New Roman" panose="02020603050405020304" pitchFamily="18" charset="0"/>
                <a:cs typeface="Times New Roman" panose="02020603050405020304" pitchFamily="18" charset="0"/>
              </a:rPr>
              <a:t> Lan,…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a:t>
            </a:r>
            <a:r>
              <a:rPr lang="en-US" dirty="0">
                <a:latin typeface="Times New Roman" panose="02020603050405020304" pitchFamily="18" charset="0"/>
                <a:cs typeface="Times New Roman" panose="02020603050405020304" pitchFamily="18" charset="0"/>
              </a:rPr>
              <a:t> Minh. </a:t>
            </a:r>
          </a:p>
          <a:p>
            <a:r>
              <a:rPr lang="en-US" dirty="0" err="1">
                <a:latin typeface="Times New Roman" panose="02020603050405020304" pitchFamily="18" charset="0"/>
                <a:cs typeface="Times New Roman" panose="02020603050405020304" pitchFamily="18" charset="0"/>
              </a:rPr>
              <a:t>Tôn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a:t>
            </a:r>
            <a:r>
              <a:rPr lang="en-US" dirty="0">
                <a:latin typeface="Times New Roman" panose="02020603050405020304" pitchFamily="18" charset="0"/>
                <a:cs typeface="Times New Roman" panose="02020603050405020304" pitchFamily="18" charset="0"/>
              </a:rPr>
              <a:t> Minh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mở</a:t>
            </a:r>
            <a:r>
              <a:rPr lang="en-US" dirty="0">
                <a:latin typeface="Times New Roman" panose="02020603050405020304" pitchFamily="18" charset="0"/>
                <a:cs typeface="Times New Roman" panose="02020603050405020304" pitchFamily="18" charset="0"/>
              </a:rPr>
              <a:t>. </a:t>
            </a:r>
          </a:p>
          <a:p>
            <a:r>
              <a:rPr lang="en-US" dirty="0" err="1">
                <a:latin typeface="Times New Roman" panose="02020603050405020304" pitchFamily="18" charset="0"/>
                <a:cs typeface="Times New Roman" panose="02020603050405020304" pitchFamily="18" charset="0"/>
              </a:rPr>
              <a:t>Nhìn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a:t>
            </a:r>
            <a:r>
              <a:rPr lang="en-US" dirty="0">
                <a:latin typeface="Times New Roman" panose="02020603050405020304" pitchFamily="18" charset="0"/>
                <a:cs typeface="Times New Roman" panose="02020603050405020304" pitchFamily="18" charset="0"/>
              </a:rPr>
              <a:t> Minh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lễ</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thậm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9065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E3vaEdKOCk"/>
          <p:cNvPicPr>
            <a:picLocks noGrp="1" noRot="1" noChangeAspect="1"/>
          </p:cNvPicPr>
          <p:nvPr>
            <p:ph idx="1"/>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54977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142101"/>
          </a:xfrm>
        </p:spPr>
        <p:txBody>
          <a:bodyPr>
            <a:normAutofit/>
          </a:bodyPr>
          <a:lstStyle/>
          <a:p>
            <a:pPr marL="0" indent="0"/>
            <a:r>
              <a:rPr lang="en-US" sz="2700" b="1" dirty="0">
                <a:solidFill>
                  <a:srgbClr val="FF0000"/>
                </a:solidFill>
                <a:latin typeface="Times New Roman" panose="02020603050405020304" pitchFamily="18" charset="0"/>
                <a:cs typeface="Times New Roman" panose="02020603050405020304" pitchFamily="18" charset="0"/>
              </a:rPr>
              <a:t>I. LỊCH SỬ HÌNH THÀNH VÀ QUÁ TRÌNH PHÁT TRIỂN CỦA SÀI GÒN – GIA ĐỊNH –  THÀNH PHỐ HỒ CHÍ MINH </a:t>
            </a:r>
            <a:br>
              <a:rPr lang="en-US" dirty="0">
                <a:solidFill>
                  <a:srgbClr val="FF0000"/>
                </a:solidFill>
                <a:latin typeface="Times New Roman" panose="02020603050405020304" pitchFamily="18" charset="0"/>
                <a:cs typeface="Times New Roman" panose="02020603050405020304" pitchFamily="18" charset="0"/>
              </a:rPr>
            </a:br>
            <a:br>
              <a:rPr lang="en-US" b="1" dirty="0">
                <a:solidFill>
                  <a:srgbClr val="FF0000"/>
                </a:solidFill>
                <a:latin typeface="Times New Roman" panose="02020603050405020304" pitchFamily="18" charset="0"/>
                <a:cs typeface="Times New Roman" panose="02020603050405020304" pitchFamily="18" charset="0"/>
              </a:rPr>
            </a:br>
            <a:endParaRPr lang="en-US" dirty="0"/>
          </a:p>
        </p:txBody>
      </p:sp>
      <p:pic>
        <p:nvPicPr>
          <p:cNvPr id="1028" name="Picture 4" descr="gioi-thieu-tong-quan-ve-tphc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4685" y="1681316"/>
            <a:ext cx="7492180" cy="51766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75639" y="1268836"/>
            <a:ext cx="4188542" cy="5262979"/>
          </a:xfrm>
          <a:prstGeom prst="rect">
            <a:avLst/>
          </a:prstGeom>
          <a:noFill/>
        </p:spPr>
        <p:txBody>
          <a:bodyPr wrap="square" rtlCol="0">
            <a:spAutoFit/>
          </a:bodyPr>
          <a:lstStyle/>
          <a:p>
            <a:r>
              <a:rPr lang="vi-VN" sz="2400" dirty="0">
                <a:latin typeface="+mj-lt"/>
              </a:rPr>
              <a:t>Theo </a:t>
            </a:r>
            <a:r>
              <a:rPr lang="vi-VN" sz="2400" i="1" dirty="0">
                <a:latin typeface="+mj-lt"/>
              </a:rPr>
              <a:t>bản đồ các quận Hồ Chí Minh,</a:t>
            </a:r>
            <a:r>
              <a:rPr lang="vi-VN" sz="2400" dirty="0">
                <a:latin typeface="+mj-lt"/>
              </a:rPr>
              <a:t> Thành phố Hồ Chí Minh có tọa độ địa lý là 10°10′ – 10°38′ Bắc và 106°22′ – 106°54′ Đông. Phía bắc của thành phố tiếp giáp với tỉnh Bình Dương. Phía tây bắc của thành phố tiếp giáp với Tây Ninh, phía Đông và Đông Bắc tiếp giáp với tỉnh Đồng Nai và Đông Nam giáp với Tỉnh Bà Rịa- Vũng Tàu. Về hướng Tây và Tây Nam, thành phố Hồ Chí Minh giáp với tỉnh Long An và Tiền Giang</a:t>
            </a:r>
            <a:endParaRPr lang="en-US" sz="2400" dirty="0">
              <a:latin typeface="+mj-lt"/>
            </a:endParaRPr>
          </a:p>
        </p:txBody>
      </p:sp>
    </p:spTree>
    <p:extLst>
      <p:ext uri="{BB962C8B-B14F-4D97-AF65-F5344CB8AC3E}">
        <p14:creationId xmlns:p14="http://schemas.microsoft.com/office/powerpoint/2010/main" val="1282948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0"/>
            <a:ext cx="10515600" cy="6176963"/>
          </a:xfrm>
        </p:spPr>
        <p:txBody>
          <a:bodyPr>
            <a:normAutofit fontScale="92500" lnSpcReduction="10000"/>
          </a:bodyPr>
          <a:lstStyle/>
          <a:p>
            <a:r>
              <a:rPr lang="en-US" sz="4000" b="1" dirty="0"/>
              <a:t>1. </a:t>
            </a:r>
            <a:r>
              <a:rPr lang="en-US" sz="4000" b="1" dirty="0" err="1"/>
              <a:t>Sài</a:t>
            </a:r>
            <a:r>
              <a:rPr lang="en-US" sz="4000" b="1" dirty="0"/>
              <a:t> </a:t>
            </a:r>
            <a:r>
              <a:rPr lang="en-US" sz="4000" b="1" dirty="0" err="1"/>
              <a:t>Gòn</a:t>
            </a:r>
            <a:r>
              <a:rPr lang="en-US" sz="4000" b="1" dirty="0"/>
              <a:t> – </a:t>
            </a:r>
            <a:r>
              <a:rPr lang="en-US" sz="4000" b="1" dirty="0" err="1"/>
              <a:t>Gia</a:t>
            </a:r>
            <a:r>
              <a:rPr lang="en-US" sz="4000" b="1" dirty="0"/>
              <a:t> </a:t>
            </a:r>
            <a:r>
              <a:rPr lang="en-US" sz="4000" b="1" dirty="0" err="1"/>
              <a:t>Định</a:t>
            </a:r>
            <a:r>
              <a:rPr lang="en-US" sz="4000" b="1" dirty="0"/>
              <a:t> </a:t>
            </a:r>
            <a:r>
              <a:rPr lang="en-US" sz="4000" b="1" dirty="0" err="1"/>
              <a:t>trước</a:t>
            </a:r>
            <a:r>
              <a:rPr lang="en-US" sz="4000" b="1" dirty="0"/>
              <a:t> </a:t>
            </a:r>
            <a:r>
              <a:rPr lang="en-US" sz="4000" b="1" dirty="0" err="1"/>
              <a:t>năm</a:t>
            </a:r>
            <a:r>
              <a:rPr lang="en-US" sz="4000" b="1" dirty="0"/>
              <a:t> 1698</a:t>
            </a:r>
            <a:br>
              <a:rPr lang="en-US" sz="4000" b="1" dirty="0"/>
            </a:br>
            <a:r>
              <a:rPr lang="en-US" sz="4000" b="1" dirty="0"/>
              <a:t>a. </a:t>
            </a:r>
            <a:r>
              <a:rPr lang="en-US" sz="4000" b="1" dirty="0" err="1"/>
              <a:t>Lịch</a:t>
            </a:r>
            <a:r>
              <a:rPr lang="en-US" sz="4000" b="1" dirty="0"/>
              <a:t> </a:t>
            </a:r>
            <a:r>
              <a:rPr lang="en-US" sz="4000" b="1" dirty="0" err="1"/>
              <a:t>sử</a:t>
            </a:r>
            <a:r>
              <a:rPr lang="en-US" sz="4000" b="1" dirty="0"/>
              <a:t> </a:t>
            </a:r>
            <a:r>
              <a:rPr lang="en-US" sz="4000" b="1" dirty="0" err="1"/>
              <a:t>hình</a:t>
            </a:r>
            <a:r>
              <a:rPr lang="en-US" sz="4000" b="1" dirty="0"/>
              <a:t> </a:t>
            </a:r>
            <a:r>
              <a:rPr lang="en-US" sz="4000" b="1" dirty="0" err="1"/>
              <a:t>thành</a:t>
            </a:r>
            <a:endParaRPr lang="en-US" sz="4000" b="1" dirty="0"/>
          </a:p>
          <a:p>
            <a:pPr marL="0" indent="0">
              <a:buNone/>
            </a:pP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Vị</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trí</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địa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lý</a:t>
            </a:r>
            <a:r>
              <a:rPr lang="en-US" sz="4000" b="1"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r>
              <a:rPr lang="en-US" sz="4000" dirty="0" err="1">
                <a:latin typeface="Times New Roman" panose="02020603050405020304" pitchFamily="18" charset="0"/>
                <a:cs typeface="Times New Roman" panose="02020603050405020304" pitchFamily="18" charset="0"/>
              </a:rPr>
              <a:t>Vùng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Gòn</a:t>
            </a:r>
            <a:r>
              <a:rPr lang="en-US" sz="4000" dirty="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Gia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Định</a:t>
            </a:r>
            <a:r>
              <a:rPr lang="en-US" sz="4000" dirty="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phố</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Hồ</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Chí</a:t>
            </a:r>
            <a:r>
              <a:rPr lang="en-US" sz="4000" dirty="0">
                <a:latin typeface="Times New Roman" panose="02020603050405020304" pitchFamily="18" charset="0"/>
                <a:cs typeface="Times New Roman" panose="02020603050405020304" pitchFamily="18" charset="0"/>
              </a:rPr>
              <a:t> Minh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lịch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đời</a:t>
            </a:r>
            <a:r>
              <a:rPr lang="en-US" sz="4000" dirty="0">
                <a:latin typeface="Times New Roman" panose="02020603050405020304" pitchFamily="18" charset="0"/>
                <a:cs typeface="Times New Roman" panose="02020603050405020304" pitchFamily="18" charset="0"/>
              </a:rPr>
              <a:t>. </a:t>
            </a:r>
          </a:p>
          <a:p>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Xưa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kia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trải</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nhiều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Phù</a:t>
            </a:r>
            <a:r>
              <a:rPr lang="en-US" sz="4000" dirty="0">
                <a:latin typeface="Times New Roman" panose="02020603050405020304" pitchFamily="18" charset="0"/>
                <a:cs typeface="Times New Roman" panose="02020603050405020304" pitchFamily="18" charset="0"/>
              </a:rPr>
              <a:t> Nam, </a:t>
            </a:r>
            <a:r>
              <a:rPr lang="en-US" sz="4000" dirty="0" err="1">
                <a:latin typeface="Times New Roman" panose="02020603050405020304" pitchFamily="18" charset="0"/>
                <a:cs typeface="Times New Roman" panose="02020603050405020304" pitchFamily="18" charset="0"/>
              </a:rPr>
              <a:t>Chiêm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Gòn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xưa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địa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thuận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thương</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mối giao thương giữa Ấn Độ – Đông Nam Á-Trung Hoa</a:t>
            </a:r>
            <a:r>
              <a:rPr lang="en-US" sz="4000" dirty="0">
                <a:latin typeface="Times New Roman" panose="02020603050405020304" pitchFamily="18" charset="0"/>
                <a:cs typeface="Times New Roman" panose="02020603050405020304" pitchFamily="18" charset="0"/>
              </a:rPr>
              <a:t>)</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tộc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sinh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đổi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tránh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khỏi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rõ</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nét</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đoạn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lịch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sử</a:t>
            </a:r>
            <a:r>
              <a:rPr lang="en-US" sz="4000"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642781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833"/>
            <a:ext cx="8642555" cy="1148333"/>
          </a:xfrm>
        </p:spPr>
        <p:txBody>
          <a:bodyPr>
            <a:normAutofit fontScale="90000"/>
          </a:bodyPr>
          <a:lstStyle/>
          <a:p>
            <a:br>
              <a:rPr lang="en-US" b="1" dirty="0"/>
            </a:br>
            <a:r>
              <a:rPr lang="en-US" b="1" dirty="0"/>
              <a:t>1. </a:t>
            </a:r>
            <a:r>
              <a:rPr lang="en-US" b="1" dirty="0" err="1"/>
              <a:t>Sài</a:t>
            </a:r>
            <a:r>
              <a:rPr lang="en-US" b="1" dirty="0"/>
              <a:t> </a:t>
            </a:r>
            <a:r>
              <a:rPr lang="en-US" b="1" dirty="0" err="1"/>
              <a:t>Gòn</a:t>
            </a:r>
            <a:r>
              <a:rPr lang="en-US" b="1" dirty="0"/>
              <a:t> – </a:t>
            </a:r>
            <a:r>
              <a:rPr lang="en-US" b="1" dirty="0" err="1"/>
              <a:t>Gia</a:t>
            </a:r>
            <a:r>
              <a:rPr lang="en-US" b="1" dirty="0"/>
              <a:t> </a:t>
            </a:r>
            <a:r>
              <a:rPr lang="en-US" b="1" dirty="0" err="1"/>
              <a:t>Định</a:t>
            </a:r>
            <a:r>
              <a:rPr lang="en-US" b="1" dirty="0"/>
              <a:t> </a:t>
            </a:r>
            <a:r>
              <a:rPr lang="en-US" b="1" dirty="0" err="1"/>
              <a:t>trước</a:t>
            </a:r>
            <a:r>
              <a:rPr lang="en-US" b="1" dirty="0"/>
              <a:t> </a:t>
            </a:r>
            <a:r>
              <a:rPr lang="en-US" b="1" dirty="0" err="1"/>
              <a:t>năm</a:t>
            </a:r>
            <a:r>
              <a:rPr lang="en-US" b="1" dirty="0"/>
              <a:t> 1698</a:t>
            </a:r>
            <a:br>
              <a:rPr lang="en-US" b="1" dirty="0"/>
            </a:br>
            <a:r>
              <a:rPr lang="en-US" b="1" dirty="0"/>
              <a:t>a. </a:t>
            </a:r>
            <a:r>
              <a:rPr lang="en-US" b="1" dirty="0" err="1"/>
              <a:t>Lịch</a:t>
            </a:r>
            <a:r>
              <a:rPr lang="en-US" b="1" dirty="0"/>
              <a:t> </a:t>
            </a:r>
            <a:r>
              <a:rPr lang="en-US" b="1" dirty="0" err="1"/>
              <a:t>sử</a:t>
            </a:r>
            <a:r>
              <a:rPr lang="en-US" b="1" dirty="0"/>
              <a:t> </a:t>
            </a:r>
            <a:r>
              <a:rPr lang="en-US" b="1" dirty="0" err="1"/>
              <a:t>hình</a:t>
            </a:r>
            <a:r>
              <a:rPr lang="en-US" b="1" dirty="0"/>
              <a:t> </a:t>
            </a:r>
            <a:r>
              <a:rPr lang="en-US" b="1" dirty="0" err="1"/>
              <a:t>thành</a:t>
            </a:r>
            <a:br>
              <a:rPr lang="en-US" b="1" dirty="0"/>
            </a:br>
            <a:endParaRPr lang="en-US" dirty="0"/>
          </a:p>
        </p:txBody>
      </p:sp>
      <p:sp>
        <p:nvSpPr>
          <p:cNvPr id="7" name="Rectangle 8"/>
          <p:cNvSpPr>
            <a:spLocks noChangeArrowheads="1"/>
          </p:cNvSpPr>
          <p:nvPr/>
        </p:nvSpPr>
        <p:spPr bwMode="auto">
          <a:xfrm>
            <a:off x="-1" y="0"/>
            <a:ext cx="981355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endParaRPr lang="en-US"/>
          </a:p>
        </p:txBody>
      </p:sp>
      <p:sp>
        <p:nvSpPr>
          <p:cNvPr id="8" name="Rectangle 9">
            <a:hlinkClick r:id="rId2"/>
          </p:cNvPr>
          <p:cNvSpPr>
            <a:spLocks noChangeArrowheads="1"/>
          </p:cNvSpPr>
          <p:nvPr/>
        </p:nvSpPr>
        <p:spPr bwMode="auto">
          <a:xfrm>
            <a:off x="-1" y="0"/>
            <a:ext cx="981355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endParaRPr lang="en-US"/>
          </a:p>
        </p:txBody>
      </p:sp>
      <p:sp>
        <p:nvSpPr>
          <p:cNvPr id="9" name="Rectangle 10"/>
          <p:cNvSpPr>
            <a:spLocks noChangeArrowheads="1"/>
          </p:cNvSpPr>
          <p:nvPr/>
        </p:nvSpPr>
        <p:spPr bwMode="auto">
          <a:xfrm>
            <a:off x="-1" y="-230832"/>
            <a:ext cx="98135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123216"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rgbClr val="202124"/>
                </a:solidFill>
                <a:effectLst/>
                <a:latin typeface="NotoSerif"/>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55" name="Picture 7" descr="https://danviet.mediacdn.vn/upload/3-2019/images/2019-09-08/Ky-2-Vung-dat-Nam-Bo-duoi-thoi-Chan-Lap-155-1567911620-width551height6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9998"/>
            <a:ext cx="6872749" cy="52269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079226" y="969811"/>
            <a:ext cx="5112774" cy="5632311"/>
          </a:xfrm>
          <a:prstGeom prst="rect">
            <a:avLst/>
          </a:prstGeom>
          <a:noFill/>
        </p:spPr>
        <p:txBody>
          <a:bodyPr wrap="square" rtlCol="0">
            <a:spAutoFit/>
          </a:bodyPr>
          <a:lstStyle/>
          <a:p>
            <a:pPr marL="285750" indent="-285750">
              <a:buFontTx/>
              <a:buChar char="-"/>
            </a:pP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Khơmer</a:t>
            </a:r>
            <a:r>
              <a:rPr lang="en-US" sz="2400" dirty="0">
                <a:latin typeface="Times New Roman" panose="02020603050405020304" pitchFamily="18" charset="0"/>
                <a:cs typeface="Times New Roman" panose="02020603050405020304" pitchFamily="18" charset="0"/>
              </a:rPr>
              <a:t> (550-802)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gồm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gồm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Campuchia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a:t>
            </a:r>
          </a:p>
          <a:p>
            <a:pPr marL="285750" indent="-285750">
              <a:buFontTx/>
              <a:buChar char="-"/>
            </a:pP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lỏng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lẻo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kỉ</a:t>
            </a:r>
            <a:r>
              <a:rPr lang="en-US" sz="2400" dirty="0">
                <a:latin typeface="Times New Roman" panose="02020603050405020304" pitchFamily="18" charset="0"/>
                <a:cs typeface="Times New Roman" panose="02020603050405020304" pitchFamily="18" charset="0"/>
              </a:rPr>
              <a:t> XVII,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1679,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Minh –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đai</a:t>
            </a:r>
            <a:r>
              <a:rPr lang="en-US" sz="2400" dirty="0">
                <a:latin typeface="Times New Roman" panose="02020603050405020304" pitchFamily="18" charset="0"/>
                <a:cs typeface="Times New Roman" panose="02020603050405020304" pitchFamily="18" charset="0"/>
              </a:rPr>
              <a:t>.</a:t>
            </a:r>
          </a:p>
          <a:p>
            <a:pPr marL="285750" indent="-285750">
              <a:buFontTx/>
              <a:buChar cha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1623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1698 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Gòn</a:t>
            </a:r>
            <a:r>
              <a:rPr lang="en-US" sz="2400" dirty="0">
                <a:latin typeface="Times New Roman" panose="02020603050405020304" pitchFamily="18" charset="0"/>
                <a:cs typeface="Times New Roman" panose="02020603050405020304" pitchFamily="18" charset="0"/>
              </a:rPr>
              <a:t>.</a:t>
            </a:r>
            <a:r>
              <a:rPr lang="en-US" dirty="0"/>
              <a:t>  </a:t>
            </a:r>
          </a:p>
        </p:txBody>
      </p:sp>
    </p:spTree>
    <p:extLst>
      <p:ext uri="{BB962C8B-B14F-4D97-AF65-F5344CB8AC3E}">
        <p14:creationId xmlns:p14="http://schemas.microsoft.com/office/powerpoint/2010/main" val="1960067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1507"/>
          </a:xfrm>
        </p:spPr>
        <p:txBody>
          <a:bodyPr>
            <a:normAutofit fontScale="90000"/>
          </a:bodyPr>
          <a:lstStyle/>
          <a:p>
            <a:r>
              <a:rPr lang="en-US" b="1" dirty="0"/>
              <a:t>a. </a:t>
            </a:r>
            <a:r>
              <a:rPr lang="en-US" b="1" dirty="0" err="1"/>
              <a:t>Lịch</a:t>
            </a:r>
            <a:r>
              <a:rPr lang="en-US" b="1" dirty="0"/>
              <a:t> </a:t>
            </a:r>
            <a:r>
              <a:rPr lang="en-US" b="1" dirty="0" err="1"/>
              <a:t>sử</a:t>
            </a:r>
            <a:r>
              <a:rPr lang="en-US" b="1" dirty="0"/>
              <a:t> </a:t>
            </a:r>
            <a:r>
              <a:rPr lang="en-US" b="1" dirty="0" err="1"/>
              <a:t>hình</a:t>
            </a:r>
            <a:r>
              <a:rPr lang="en-US" b="1" dirty="0"/>
              <a:t> </a:t>
            </a:r>
            <a:r>
              <a:rPr lang="en-US" b="1" dirty="0" err="1"/>
              <a:t>thành</a:t>
            </a:r>
            <a:br>
              <a:rPr lang="en-US" b="1" dirty="0"/>
            </a:br>
            <a:r>
              <a:rPr lang="en-US" b="1" dirty="0"/>
              <a:t>b. </a:t>
            </a:r>
            <a:r>
              <a:rPr lang="en-US" b="1" dirty="0" err="1"/>
              <a:t>Điều</a:t>
            </a:r>
            <a:r>
              <a:rPr lang="en-US" b="1" dirty="0"/>
              <a:t> </a:t>
            </a:r>
            <a:r>
              <a:rPr lang="en-US" b="1" dirty="0" err="1"/>
              <a:t>kiện</a:t>
            </a:r>
            <a:r>
              <a:rPr lang="en-US" b="1" dirty="0"/>
              <a:t> </a:t>
            </a:r>
            <a:r>
              <a:rPr lang="en-US" b="1" dirty="0" err="1"/>
              <a:t>dân</a:t>
            </a:r>
            <a:r>
              <a:rPr lang="en-US" b="1" dirty="0"/>
              <a:t> </a:t>
            </a:r>
            <a:r>
              <a:rPr lang="en-US" b="1" dirty="0" err="1"/>
              <a:t>cư</a:t>
            </a:r>
            <a:r>
              <a:rPr lang="en-US" b="1" dirty="0"/>
              <a:t>, </a:t>
            </a:r>
            <a:r>
              <a:rPr lang="en-US" b="1" dirty="0" err="1"/>
              <a:t>xã</a:t>
            </a:r>
            <a:r>
              <a:rPr lang="en-US" b="1" dirty="0"/>
              <a:t> </a:t>
            </a:r>
            <a:r>
              <a:rPr lang="en-US" b="1" dirty="0" err="1"/>
              <a:t>hội</a:t>
            </a:r>
            <a:endParaRPr lang="en-US" dirty="0"/>
          </a:p>
        </p:txBody>
      </p:sp>
      <p:sp>
        <p:nvSpPr>
          <p:cNvPr id="3" name="Content Placeholder 2"/>
          <p:cNvSpPr>
            <a:spLocks noGrp="1"/>
          </p:cNvSpPr>
          <p:nvPr>
            <p:ph idx="1"/>
          </p:nvPr>
        </p:nvSpPr>
        <p:spPr>
          <a:xfrm>
            <a:off x="8716297" y="365124"/>
            <a:ext cx="3362632" cy="6345391"/>
          </a:xfrm>
        </p:spPr>
        <p:txBody>
          <a:bodyPr>
            <a:normAutofit/>
          </a:bodyPr>
          <a:lstStyle/>
          <a:p>
            <a:r>
              <a:rPr lang="en-US" sz="3200" dirty="0" err="1">
                <a:latin typeface="Times New Roman" panose="02020603050405020304" pitchFamily="18" charset="0"/>
                <a:cs typeface="Times New Roman" panose="02020603050405020304" pitchFamily="18" charset="0"/>
              </a:rPr>
              <a:t>Cư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gồm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Xtiêng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-ho, </a:t>
            </a:r>
            <a:r>
              <a:rPr lang="en-US" sz="3200" dirty="0" err="1">
                <a:latin typeface="Times New Roman" panose="02020603050405020304" pitchFamily="18" charset="0"/>
                <a:cs typeface="Times New Roman" panose="02020603050405020304" pitchFamily="18" charset="0"/>
              </a:rPr>
              <a:t>M’Nông</a:t>
            </a:r>
            <a:r>
              <a:rPr lang="en-US" sz="3200" dirty="0">
                <a:latin typeface="Times New Roman" panose="02020603050405020304" pitchFamily="18" charset="0"/>
                <a:cs typeface="Times New Roman" panose="02020603050405020304" pitchFamily="18" charset="0"/>
              </a:rPr>
              <a:t>,  Khmer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Việt</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Đàng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Hoa</a:t>
            </a:r>
            <a:r>
              <a:rPr lang="en-US" sz="3200" dirty="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a:p>
            <a:endParaRPr lang="en-US" dirty="0"/>
          </a:p>
        </p:txBody>
      </p:sp>
      <p:pic>
        <p:nvPicPr>
          <p:cNvPr id="3074" name="Picture 2" descr="http://adminvov4.vov.gov.vn/UploadImages/TV/2020/VIET%20PHU/T10/Nguoi-Stie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1096"/>
            <a:ext cx="3952567" cy="46014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981" y="6341183"/>
            <a:ext cx="2713703"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Xtiêng</a:t>
            </a:r>
            <a:endParaRPr lang="en-US" sz="2800" dirty="0"/>
          </a:p>
        </p:txBody>
      </p:sp>
      <p:pic>
        <p:nvPicPr>
          <p:cNvPr id="3076" name="Picture 4" descr="http://www.thuviendongnai.gov.vn/_layouts/LacVietBIO/fckUpload/2018-3/trang-phuc-cua-dan-toc-ma1332018_1456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3794" y="1299003"/>
            <a:ext cx="4070554" cy="5189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158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images.quehuongonline.vn/Uploads/LibraryImages/(1)anh-5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3905250" cy="57666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42360" y="6238567"/>
            <a:ext cx="2020529" cy="523220"/>
          </a:xfrm>
          <a:prstGeom prst="rect">
            <a:avLst/>
          </a:prstGeom>
          <a:noFill/>
        </p:spPr>
        <p:txBody>
          <a:bodyPr wrap="square" rtlCol="0">
            <a:spAutoFit/>
          </a:bodyPr>
          <a:lstStyle/>
          <a:p>
            <a:r>
              <a:rPr lang="en-US" sz="2800" dirty="0" err="1"/>
              <a:t>Người</a:t>
            </a:r>
            <a:r>
              <a:rPr lang="en-US" sz="2800" dirty="0"/>
              <a:t> </a:t>
            </a:r>
            <a:r>
              <a:rPr lang="en-US" sz="2800" dirty="0" err="1"/>
              <a:t>k’ho</a:t>
            </a:r>
            <a:endParaRPr lang="en-US" sz="2800" dirty="0"/>
          </a:p>
        </p:txBody>
      </p:sp>
      <p:pic>
        <p:nvPicPr>
          <p:cNvPr id="4098" name="Picture 2" descr="Trang phục truyền thống M’nô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401" y="1"/>
            <a:ext cx="4313186" cy="57666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47535" y="6130845"/>
            <a:ext cx="2961097" cy="523220"/>
          </a:xfrm>
          <a:prstGeom prst="rect">
            <a:avLst/>
          </a:prstGeom>
          <a:noFill/>
        </p:spPr>
        <p:txBody>
          <a:bodyPr wrap="square" rtlCol="0">
            <a:spAutoFit/>
          </a:bodyPr>
          <a:lstStyle/>
          <a:p>
            <a:r>
              <a:rPr lang="en-US" sz="2800" dirty="0" err="1"/>
              <a:t>Người</a:t>
            </a:r>
            <a:r>
              <a:rPr lang="en-US" sz="2800" dirty="0"/>
              <a:t> </a:t>
            </a:r>
            <a:r>
              <a:rPr lang="en-US" sz="2800" dirty="0" err="1"/>
              <a:t>Mơnông</a:t>
            </a:r>
            <a:endParaRPr lang="en-US" sz="2800" dirty="0"/>
          </a:p>
        </p:txBody>
      </p:sp>
      <p:pic>
        <p:nvPicPr>
          <p:cNvPr id="4102" name="Picture 6" descr="Nét văn hoá qua trang phục truyền thống của phụ nữ Khmer - Ảnh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6738" y="0"/>
            <a:ext cx="3882411" cy="57666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967019" y="6130845"/>
            <a:ext cx="3008671"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Khơ</a:t>
            </a:r>
            <a:r>
              <a:rPr lang="en-US" sz="2800" dirty="0">
                <a:latin typeface="Times New Roman" panose="02020603050405020304" pitchFamily="18" charset="0"/>
                <a:cs typeface="Times New Roman" panose="02020603050405020304" pitchFamily="18" charset="0"/>
              </a:rPr>
              <a:t> me</a:t>
            </a:r>
          </a:p>
        </p:txBody>
      </p:sp>
    </p:spTree>
    <p:extLst>
      <p:ext uri="{BB962C8B-B14F-4D97-AF65-F5344CB8AC3E}">
        <p14:creationId xmlns:p14="http://schemas.microsoft.com/office/powerpoint/2010/main" val="3254820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 </a:t>
            </a:r>
            <a:r>
              <a:rPr lang="en-US" b="1" dirty="0" err="1"/>
              <a:t>Điều</a:t>
            </a:r>
            <a:r>
              <a:rPr lang="en-US" b="1" dirty="0"/>
              <a:t> </a:t>
            </a:r>
            <a:r>
              <a:rPr lang="en-US" b="1" dirty="0" err="1"/>
              <a:t>kiện</a:t>
            </a:r>
            <a:r>
              <a:rPr lang="en-US" b="1" dirty="0"/>
              <a:t> </a:t>
            </a:r>
            <a:r>
              <a:rPr lang="en-US" b="1" dirty="0" err="1"/>
              <a:t>dân</a:t>
            </a:r>
            <a:r>
              <a:rPr lang="en-US" b="1" dirty="0"/>
              <a:t> </a:t>
            </a:r>
            <a:r>
              <a:rPr lang="en-US" b="1" dirty="0" err="1"/>
              <a:t>cư</a:t>
            </a:r>
            <a:r>
              <a:rPr lang="en-US" b="1" dirty="0"/>
              <a:t>, </a:t>
            </a:r>
            <a:r>
              <a:rPr lang="en-US" b="1" dirty="0" err="1"/>
              <a:t>xã</a:t>
            </a:r>
            <a:r>
              <a:rPr lang="en-US" b="1" dirty="0"/>
              <a:t> </a:t>
            </a:r>
            <a:r>
              <a:rPr lang="en-US" b="1" dirty="0" err="1"/>
              <a:t>hội</a:t>
            </a:r>
            <a:r>
              <a:rPr lang="en-US" b="1" dirty="0"/>
              <a:t> </a:t>
            </a:r>
            <a:endParaRPr lang="en-US" dirty="0"/>
          </a:p>
        </p:txBody>
      </p:sp>
      <p:sp>
        <p:nvSpPr>
          <p:cNvPr id="3" name="Content Placeholder 2"/>
          <p:cNvSpPr>
            <a:spLocks noGrp="1"/>
          </p:cNvSpPr>
          <p:nvPr>
            <p:ph idx="1"/>
          </p:nvPr>
        </p:nvSpPr>
        <p:spPr>
          <a:xfrm>
            <a:off x="838200" y="1825624"/>
            <a:ext cx="10515600" cy="4663665"/>
          </a:xfrm>
        </p:spPr>
        <p:txBody>
          <a:bodyPr/>
          <a:lstStyle/>
          <a:p>
            <a:r>
              <a:rPr lang="en-US"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khoảng</a:t>
            </a:r>
            <a:r>
              <a:rPr lang="en-US" sz="3600" dirty="0">
                <a:latin typeface="Times New Roman" panose="02020603050405020304" pitchFamily="18" charset="0"/>
                <a:cs typeface="Times New Roman" panose="02020603050405020304" pitchFamily="18" charset="0"/>
              </a:rPr>
              <a:t> 10 000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tức</a:t>
            </a:r>
            <a:r>
              <a:rPr lang="en-US" sz="3600" dirty="0">
                <a:latin typeface="Times New Roman" panose="02020603050405020304" pitchFamily="18" charset="0"/>
                <a:cs typeface="Times New Roman" panose="02020603050405020304" pitchFamily="18" charset="0"/>
              </a:rPr>
              <a:t> 1/20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mươi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miền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Đông</a:t>
            </a:r>
            <a:r>
              <a:rPr lang="en-US" sz="3600" dirty="0">
                <a:latin typeface="Times New Roman" panose="02020603050405020304" pitchFamily="18" charset="0"/>
                <a:cs typeface="Times New Roman" panose="02020603050405020304" pitchFamily="18" charset="0"/>
              </a:rPr>
              <a:t> Nam </a:t>
            </a:r>
            <a:r>
              <a:rPr lang="en-US" sz="3600" dirty="0" err="1">
                <a:latin typeface="Times New Roman" panose="02020603050405020304" pitchFamily="18" charset="0"/>
                <a:cs typeface="Times New Roman" panose="02020603050405020304" pitchFamily="18" charset="0"/>
              </a:rPr>
              <a:t>Bộ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Nguyễn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Hữu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huyện</a:t>
            </a:r>
            <a:r>
              <a:rPr lang="en-US" sz="3600" dirty="0">
                <a:latin typeface="Times New Roman" panose="02020603050405020304" pitchFamily="18" charset="0"/>
                <a:cs typeface="Times New Roman" panose="02020603050405020304" pitchFamily="18" charset="0"/>
              </a:rPr>
              <a:t>. </a:t>
            </a:r>
          </a:p>
          <a:p>
            <a:r>
              <a:rPr lang="en-US" sz="3600" dirty="0">
                <a:latin typeface="Times New Roman" panose="02020603050405020304" pitchFamily="18" charset="0"/>
                <a:cs typeface="Times New Roman" panose="02020603050405020304" pitchFamily="18" charset="0"/>
              </a:rPr>
              <a:t>Qua </a:t>
            </a:r>
            <a:r>
              <a:rPr lang="en-US" sz="3600" dirty="0" err="1">
                <a:latin typeface="Times New Roman" panose="02020603050405020304" pitchFamily="18" charset="0"/>
                <a:cs typeface="Times New Roman" panose="02020603050405020304" pitchFamily="18" charset="0"/>
              </a:rPr>
              <a:t>thời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lớn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lưu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phú</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hoá</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vùng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này</a:t>
            </a:r>
            <a:r>
              <a:rPr lang="en-US" sz="36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096099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3181</Words>
  <Application>Microsoft Office PowerPoint</Application>
  <PresentationFormat>Widescreen</PresentationFormat>
  <Paragraphs>91</Paragraphs>
  <Slides>26</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Noto Serif</vt:lpstr>
      <vt:lpstr>NotoSerif</vt:lpstr>
      <vt:lpstr>Times New Roman</vt:lpstr>
      <vt:lpstr>Office Theme</vt:lpstr>
      <vt:lpstr>LỊCH SỬ ĐỊA PHƯƠNG CHỦ ĐỀ 3: QUÁ TRÌNH TIẾP NHẬN VÀ BIẾN ĐỔI VĂN HOÁ  CỦA VÙNG ĐẤT   SÀI GÒN – GIA ĐỊNH – THÀNH PHỐ HỒ CHÍ MINH  </vt:lpstr>
      <vt:lpstr>NỘI DUNG BÀI HỌC</vt:lpstr>
      <vt:lpstr>PowerPoint Presentation</vt:lpstr>
      <vt:lpstr>I. LỊCH SỬ HÌNH THÀNH VÀ QUÁ TRÌNH PHÁT TRIỂN CỦA SÀI GÒN – GIA ĐỊNH –  THÀNH PHỐ HỒ CHÍ MINH   </vt:lpstr>
      <vt:lpstr>PowerPoint Presentation</vt:lpstr>
      <vt:lpstr> 1. Sài Gòn – Gia Định trước năm 1698 a. Lịch sử hình thành </vt:lpstr>
      <vt:lpstr>a. Lịch sử hình thành b. Điều kiện dân cư, xã hội</vt:lpstr>
      <vt:lpstr>PowerPoint Presentation</vt:lpstr>
      <vt:lpstr>b. Điều kiện dân cư, xã hội </vt:lpstr>
      <vt:lpstr>PowerPoint Presentation</vt:lpstr>
      <vt:lpstr>b. Điều kiện dân cư, xã hội </vt:lpstr>
      <vt:lpstr>2. Sài Gòn – Gia Định trong thời các chúa Nguyễn (1698 – 1859) a. Chính trị, xã hội</vt:lpstr>
      <vt:lpstr>PowerPoint Presentation</vt:lpstr>
      <vt:lpstr>a. Chính trị </vt:lpstr>
      <vt:lpstr>b. Xã hội</vt:lpstr>
      <vt:lpstr>c. Kinh tế, văn hóa</vt:lpstr>
      <vt:lpstr>PowerPoint Presentation</vt:lpstr>
      <vt:lpstr>PowerPoint Presentation</vt:lpstr>
      <vt:lpstr>PowerPoint Presentation</vt:lpstr>
      <vt:lpstr>PowerPoint Presentation</vt:lpstr>
      <vt:lpstr>II. SÀI GÒN DƯỚI ÁCH THỐNG TRỊ CỦA THỰC DÂN PHÁP VÀ ĐẾ QUỐC MỸ (1859 – 1975)  </vt:lpstr>
      <vt:lpstr>PowerPoint Presentation</vt:lpstr>
      <vt:lpstr>PowerPoint Presentation</vt:lpstr>
      <vt:lpstr>PowerPoint Presentation</vt:lpstr>
      <vt:lpstr>III. GIAI ĐOẠN THÀNH PHỐ HỒ CHÍ MINH TỪ NĂM 1975 ĐẾN NAY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LỊCH SỬ ĐỊA PHƯƠNG QUÁ TRÌNH TIẾP NHẬN VÀ BIẾN ĐỔI VĂN HOÁ  CỦA VÙNG ĐẤT   SÀI GÒN – GIA ĐỊNH – THÀNH PHỐ HỒ CHÍ MINH</dc:title>
  <dc:creator>user</dc:creator>
  <cp:lastModifiedBy>Dao Hoang Hai</cp:lastModifiedBy>
  <cp:revision>32</cp:revision>
  <dcterms:created xsi:type="dcterms:W3CDTF">2022-10-17T09:09:56Z</dcterms:created>
  <dcterms:modified xsi:type="dcterms:W3CDTF">2024-04-04T14:57:22Z</dcterms:modified>
</cp:coreProperties>
</file>