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444" r:id="rId3"/>
    <p:sldId id="469" r:id="rId4"/>
    <p:sldId id="470" r:id="rId5"/>
    <p:sldId id="445" r:id="rId6"/>
    <p:sldId id="350" r:id="rId7"/>
    <p:sldId id="484" r:id="rId8"/>
    <p:sldId id="485" r:id="rId9"/>
    <p:sldId id="487" r:id="rId10"/>
    <p:sldId id="488" r:id="rId11"/>
    <p:sldId id="474" r:id="rId12"/>
    <p:sldId id="491" r:id="rId13"/>
    <p:sldId id="492" r:id="rId14"/>
    <p:sldId id="495" r:id="rId15"/>
    <p:sldId id="496" r:id="rId16"/>
    <p:sldId id="498" r:id="rId17"/>
    <p:sldId id="499" r:id="rId18"/>
    <p:sldId id="500" r:id="rId19"/>
    <p:sldId id="509" r:id="rId20"/>
    <p:sldId id="502" r:id="rId21"/>
    <p:sldId id="506" r:id="rId22"/>
    <p:sldId id="505" r:id="rId23"/>
    <p:sldId id="507" r:id="rId24"/>
    <p:sldId id="479" r:id="rId25"/>
    <p:sldId id="4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6" autoAdjust="0"/>
  </p:normalViewPr>
  <p:slideViewPr>
    <p:cSldViewPr snapToGrid="0">
      <p:cViewPr varScale="1">
        <p:scale>
          <a:sx n="88" d="100"/>
          <a:sy n="88" d="100"/>
        </p:scale>
        <p:origin x="133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C3E-BF17-4048-BD31-A9A1696F413C}" type="datetimeFigureOut">
              <a:rPr lang="en-US" smtClean="0"/>
              <a:t>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221AB-A117-4CE8-8ED2-DF66F44B99AA}" type="slidenum">
              <a:rPr lang="en-US" smtClean="0"/>
              <a:t>‹#›</a:t>
            </a:fld>
            <a:endParaRPr lang="en-US"/>
          </a:p>
        </p:txBody>
      </p:sp>
    </p:spTree>
    <p:extLst>
      <p:ext uri="{BB962C8B-B14F-4D97-AF65-F5344CB8AC3E}">
        <p14:creationId xmlns:p14="http://schemas.microsoft.com/office/powerpoint/2010/main" val="30784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E0246C-E44A-454F-6200-2C1F4F8BF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382E55B2-8009-4930-89AC-AEFE2AF05EFF}" type="slidenum">
              <a:rPr lang="en-US" altLang="en-US" sz="1200" b="0" smtClean="0">
                <a:latin typeface="Arial" panose="020B0604020202020204" pitchFamily="34" charset="0"/>
              </a:rPr>
              <a:pPr/>
              <a:t>1</a:t>
            </a:fld>
            <a:endParaRPr lang="en-US" altLang="en-US" sz="1200" b="0">
              <a:latin typeface="Arial" panose="020B0604020202020204" pitchFamily="34" charset="0"/>
            </a:endParaRPr>
          </a:p>
        </p:txBody>
      </p:sp>
      <p:sp>
        <p:nvSpPr>
          <p:cNvPr id="15363" name="Rectangle 2">
            <a:extLst>
              <a:ext uri="{FF2B5EF4-FFF2-40B4-BE49-F238E27FC236}">
                <a16:creationId xmlns:a16="http://schemas.microsoft.com/office/drawing/2014/main" id="{0015BA2F-1A64-58EF-132D-25DC95AD4BD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1C7F227-CCB2-BDC7-674C-3DE3280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0349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8289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133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019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6277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960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541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811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16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857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872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4712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6607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926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1646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6268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617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339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1C85B9F-3815-44CF-6ED8-5CD1AFFB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BD625D46-6350-41EA-8793-4E61C8160157}"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19459" name="Rectangle 2">
            <a:extLst>
              <a:ext uri="{FF2B5EF4-FFF2-40B4-BE49-F238E27FC236}">
                <a16:creationId xmlns:a16="http://schemas.microsoft.com/office/drawing/2014/main" id="{A1AE0BD6-6859-3B6C-B4CD-F1AFAB7D3CA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111C2ED-0D96-6455-38E3-76803BE88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166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08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3486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8179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1810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9567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6206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4D84-6E42-4913-8A0E-8DEA5F788C1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9645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94D84-6E42-4913-8A0E-8DEA5F788C1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0967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94D84-6E42-4913-8A0E-8DEA5F788C1D}"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8534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94D84-6E42-4913-8A0E-8DEA5F788C1D}"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17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D84-6E42-4913-8A0E-8DEA5F788C1D}"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608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860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190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4D84-6E42-4913-8A0E-8DEA5F788C1D}" type="datetimeFigureOut">
              <a:rPr lang="en-US" smtClean="0"/>
              <a:t>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AC0A-BB5E-48B6-BC83-7092385B442A}" type="slidenum">
              <a:rPr lang="en-US" smtClean="0"/>
              <a:t>‹#›</a:t>
            </a:fld>
            <a:endParaRPr lang="en-US"/>
          </a:p>
        </p:txBody>
      </p:sp>
    </p:spTree>
    <p:extLst>
      <p:ext uri="{BB962C8B-B14F-4D97-AF65-F5344CB8AC3E}">
        <p14:creationId xmlns:p14="http://schemas.microsoft.com/office/powerpoint/2010/main" val="360852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hyperlink" Target="https://thuvienphapluat.vn/van-ban/Giao-thong-Van-tai/Luat-bien-Viet-Nam-2012-143494.aspx"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huvienphapluat.vn/van-ban/Giao-thong-Van-tai/Cong-uoc-Lien-hop-quoc-ve-Luat-bien-10-12-1982-86219.aspx" TargetMode="External"/><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image" Target="../media/image7.png"/><Relationship Id="rId4" Type="http://schemas.openxmlformats.org/officeDocument/2006/relationships/image" Target="../media/image3.gif"/><Relationship Id="rId9" Type="http://schemas.openxmlformats.org/officeDocument/2006/relationships/image" Target="../media/image6.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1" name="Picture 21" descr="Book-03">
            <a:extLst>
              <a:ext uri="{FF2B5EF4-FFF2-40B4-BE49-F238E27FC236}">
                <a16:creationId xmlns:a16="http://schemas.microsoft.com/office/drawing/2014/main" id="{1CEF5FCF-AA2A-21E1-3C89-55777D762F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979863"/>
            <a:ext cx="10731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D21318_">
            <a:extLst>
              <a:ext uri="{FF2B5EF4-FFF2-40B4-BE49-F238E27FC236}">
                <a16:creationId xmlns:a16="http://schemas.microsoft.com/office/drawing/2014/main" id="{EEC04886-E20A-E908-5ABF-A89EBE2C2CF7}"/>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0"/>
            <a:ext cx="9144000" cy="1447800"/>
          </a:xfrm>
          <a:prstGeom prst="rect">
            <a:avLst/>
          </a:prstGeom>
          <a:ln>
            <a:noFill/>
          </a:ln>
          <a:effectLst>
            <a:softEdge rad="112500"/>
          </a:effectLst>
        </p:spPr>
      </p:pic>
      <p:pic>
        <p:nvPicPr>
          <p:cNvPr id="14342" name="Picture 8" descr="quocky">
            <a:extLst>
              <a:ext uri="{FF2B5EF4-FFF2-40B4-BE49-F238E27FC236}">
                <a16:creationId xmlns:a16="http://schemas.microsoft.com/office/drawing/2014/main" id="{ACEA8FE7-D62D-D508-6AB5-129B14B94B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ingworld2_w">
            <a:extLst>
              <a:ext uri="{FF2B5EF4-FFF2-40B4-BE49-F238E27FC236}">
                <a16:creationId xmlns:a16="http://schemas.microsoft.com/office/drawing/2014/main" id="{C334269B-6268-3E3D-5D6E-595842B36D6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891" y="17145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a16="http://schemas.microsoft.com/office/drawing/2014/main" id="{D9C10B41-D9F4-49C7-FAAD-43AE2311443B}"/>
              </a:ext>
            </a:extLst>
          </p:cNvPr>
          <p:cNvSpPr txBox="1">
            <a:spLocks noChangeArrowheads="1"/>
          </p:cNvSpPr>
          <p:nvPr/>
        </p:nvSpPr>
        <p:spPr bwMode="auto">
          <a:xfrm>
            <a:off x="1856971" y="103187"/>
            <a:ext cx="617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a:solidFill>
                  <a:srgbClr val="FFFF00"/>
                </a:solidFill>
                <a:latin typeface="Constantia" panose="02030602050306030303" pitchFamily="18" charset="0"/>
              </a:rPr>
              <a:t>SỞ GIÁO DỤC &amp; ĐÀO TẠO     </a:t>
            </a:r>
          </a:p>
          <a:p>
            <a:pPr algn="ctr"/>
            <a:r>
              <a:rPr lang="en-US" altLang="en-US" sz="3200" dirty="0" smtClean="0">
                <a:solidFill>
                  <a:srgbClr val="FFFF00"/>
                </a:solidFill>
                <a:latin typeface="Constantia" panose="02030602050306030303" pitchFamily="18" charset="0"/>
              </a:rPr>
              <a:t>TRƯỜNG THPT HỒ THỊ BI</a:t>
            </a:r>
            <a:endParaRPr lang="en-US" altLang="en-US" sz="3200" dirty="0">
              <a:solidFill>
                <a:srgbClr val="FFFF00"/>
              </a:solidFill>
              <a:latin typeface="Constantia" panose="02030602050306030303" pitchFamily="18" charset="0"/>
            </a:endParaRPr>
          </a:p>
        </p:txBody>
      </p:sp>
      <p:sp>
        <p:nvSpPr>
          <p:cNvPr id="32" name="Rectangle 31">
            <a:extLst>
              <a:ext uri="{FF2B5EF4-FFF2-40B4-BE49-F238E27FC236}">
                <a16:creationId xmlns:a16="http://schemas.microsoft.com/office/drawing/2014/main" id="{E575463E-51FA-05A0-E119-23DF3AC163EA}"/>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a:t>
            </a:r>
            <a:r>
              <a:rPr lang="en-US" sz="1200" dirty="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sp>
        <p:nvSpPr>
          <p:cNvPr id="13" name="Rectangle 9">
            <a:extLst>
              <a:ext uri="{FF2B5EF4-FFF2-40B4-BE49-F238E27FC236}">
                <a16:creationId xmlns:a16="http://schemas.microsoft.com/office/drawing/2014/main" id="{6E4711B2-CE8F-6EFD-3FA8-59B439E699EC}"/>
              </a:ext>
            </a:extLst>
          </p:cNvPr>
          <p:cNvSpPr>
            <a:spLocks noChangeArrowheads="1"/>
          </p:cNvSpPr>
          <p:nvPr/>
        </p:nvSpPr>
        <p:spPr bwMode="auto">
          <a:xfrm>
            <a:off x="4491650" y="5472029"/>
            <a:ext cx="3721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ts val="600"/>
              </a:spcBef>
              <a:buClr>
                <a:schemeClr val="accent1"/>
              </a:buClr>
              <a:buSzPct val="70000"/>
              <a:buFont typeface="Wingdings" panose="05000000000000000000" pitchFamily="2" charset="2"/>
              <a:buNone/>
            </a:pPr>
            <a:r>
              <a:rPr lang="en-US" altLang="en-US" u="sng" dirty="0">
                <a:solidFill>
                  <a:srgbClr val="002060"/>
                </a:solidFill>
                <a:latin typeface="Times New Roman" panose="02020603050405020304" pitchFamily="18" charset="0"/>
                <a:cs typeface="Times New Roman" panose="02020603050405020304" pitchFamily="18" charset="0"/>
              </a:rPr>
              <a:t>GV</a:t>
            </a:r>
            <a:r>
              <a:rPr lang="en-US" altLang="en-US" dirty="0">
                <a:solidFill>
                  <a:srgbClr val="002060"/>
                </a:solidFill>
                <a:latin typeface="Times New Roman" panose="02020603050405020304" pitchFamily="18" charset="0"/>
                <a:cs typeface="Times New Roman" panose="02020603050405020304" pitchFamily="18" charset="0"/>
              </a:rPr>
              <a:t>: ………………………..</a:t>
            </a:r>
          </a:p>
        </p:txBody>
      </p:sp>
      <p:sp>
        <p:nvSpPr>
          <p:cNvPr id="12" name="Rectangle 9">
            <a:extLst>
              <a:ext uri="{FF2B5EF4-FFF2-40B4-BE49-F238E27FC236}">
                <a16:creationId xmlns:a16="http://schemas.microsoft.com/office/drawing/2014/main" id="{17C1D644-3681-BA31-473F-AE235A3E4778}"/>
              </a:ext>
            </a:extLst>
          </p:cNvPr>
          <p:cNvSpPr>
            <a:spLocks noChangeArrowheads="1"/>
          </p:cNvSpPr>
          <p:nvPr/>
        </p:nvSpPr>
        <p:spPr bwMode="auto">
          <a:xfrm>
            <a:off x="4214813" y="35179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ts val="600"/>
              </a:spcBef>
              <a:buClr>
                <a:schemeClr val="accent1"/>
              </a:buClr>
              <a:buSzPct val="70000"/>
              <a:buFont typeface="Wingdings" panose="05000000000000000000" pitchFamily="2" charset="2"/>
              <a:buNone/>
            </a:pPr>
            <a:r>
              <a:rPr lang="en-US" altLang="en-US" u="sng">
                <a:solidFill>
                  <a:srgbClr val="002060"/>
                </a:solidFill>
                <a:latin typeface="Arial" panose="020B0604020202020204" pitchFamily="34" charset="0"/>
                <a:cs typeface="Arial" panose="020B0604020202020204" pitchFamily="34" charset="0"/>
              </a:rPr>
              <a:t>2 tiết</a:t>
            </a:r>
            <a:endParaRPr lang="en-US" altLang="en-US">
              <a:solidFill>
                <a:srgbClr val="002060"/>
              </a:solidFill>
              <a:latin typeface="Arial" panose="020B0604020202020204" pitchFamily="34" charset="0"/>
              <a:cs typeface="Arial" panose="020B0604020202020204" pitchFamily="34" charset="0"/>
            </a:endParaRPr>
          </a:p>
        </p:txBody>
      </p:sp>
      <p:pic>
        <p:nvPicPr>
          <p:cNvPr id="14" name="Picture 4">
            <a:extLst>
              <a:ext uri="{FF2B5EF4-FFF2-40B4-BE49-F238E27FC236}">
                <a16:creationId xmlns:a16="http://schemas.microsoft.com/office/drawing/2014/main" id="{EA966E88-7399-7EBB-EB1D-2DDC63E02E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9B93111E-862E-07D2-1756-A380AA0C9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6545AB68-A519-8E7C-4AAE-9C7D9A2ECA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B39ABFFC-B142-EED9-AD1D-2319A3813B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968D5670-EB28-46F1-F48B-A94DE16190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5464B616-7B33-2CEA-5B8C-9FFF0B3A1C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a:extLst>
              <a:ext uri="{FF2B5EF4-FFF2-40B4-BE49-F238E27FC236}">
                <a16:creationId xmlns:a16="http://schemas.microsoft.com/office/drawing/2014/main" id="{0C096635-C446-D44A-C582-A6E2C52634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A1FF61B-7750-039E-8BD6-B7D7364DEB1C}"/>
              </a:ext>
            </a:extLst>
          </p:cNvPr>
          <p:cNvSpPr txBox="1">
            <a:spLocks noChangeArrowheads="1"/>
          </p:cNvSpPr>
          <p:nvPr/>
        </p:nvSpPr>
        <p:spPr>
          <a:xfrm>
            <a:off x="0" y="1610498"/>
            <a:ext cx="8991600" cy="1752600"/>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lnSpc>
                <a:spcPct val="115000"/>
              </a:lnSpc>
              <a:spcBef>
                <a:spcPct val="25000"/>
              </a:spcBef>
              <a:defRPr/>
            </a:pPr>
            <a:r>
              <a:rPr lang="en-US" altLang="en-US" sz="3600" b="0" u="sng" dirty="0" err="1">
                <a:solidFill>
                  <a:srgbClr val="FF0000"/>
                </a:solidFill>
                <a:latin typeface="Times New Roman" panose="02020603050405020304" pitchFamily="18" charset="0"/>
              </a:rPr>
              <a:t>Bài</a:t>
            </a:r>
            <a:r>
              <a:rPr lang="en-US" altLang="en-US" sz="3600" b="0" u="sng" dirty="0">
                <a:solidFill>
                  <a:srgbClr val="FF0000"/>
                </a:solidFill>
                <a:latin typeface="Times New Roman" panose="02020603050405020304" pitchFamily="18" charset="0"/>
              </a:rPr>
              <a:t> 1: </a:t>
            </a:r>
            <a:r>
              <a:rPr lang="en-US" altLang="en-US" sz="3600" b="0" dirty="0">
                <a:solidFill>
                  <a:srgbClr val="008000"/>
                </a:solidFill>
                <a:latin typeface="Times New Roman" panose="02020603050405020304" pitchFamily="18" charset="0"/>
              </a:rPr>
              <a:t>BẢO VỆ CHỦ QUYỀN LÃNH THỔ, BIÊN GIỚI QUỐC GIA CỘNG HÒA XÃ HỘI CHỦ NGHĨA VIỆT NAM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0" fill="hold"/>
                                        <p:tgtEl>
                                          <p:spTgt spid="5141"/>
                                        </p:tgtEl>
                                        <p:attrNameLst>
                                          <p:attrName>ppt_x</p:attrName>
                                        </p:attrNameLst>
                                      </p:cBhvr>
                                      <p:tavLst>
                                        <p:tav tm="0">
                                          <p:val>
                                            <p:strVal val="#ppt_x"/>
                                          </p:val>
                                        </p:tav>
                                        <p:tav tm="100000">
                                          <p:val>
                                            <p:strVal val="#ppt_x"/>
                                          </p:val>
                                        </p:tav>
                                      </p:tavLst>
                                    </p:anim>
                                    <p:anim calcmode="lin" valueType="num">
                                      <p:cBhvr additive="base">
                                        <p:cTn id="8" dur="5000" fill="hold"/>
                                        <p:tgtEl>
                                          <p:spTgt spid="5141"/>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ppt_x"/>
                                          </p:val>
                                        </p:tav>
                                        <p:tav tm="100000">
                                          <p:val>
                                            <p:strVal val="#ppt_x"/>
                                          </p:val>
                                        </p:tav>
                                      </p:tavLst>
                                    </p:anim>
                                    <p:anim calcmode="lin" valueType="num">
                                      <p:cBhvr additive="base">
                                        <p:cTn id="12" dur="5000" fill="hold"/>
                                        <p:tgtEl>
                                          <p:spTgt spid="13"/>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ppt_x"/>
                                          </p:val>
                                        </p:tav>
                                        <p:tav tm="100000">
                                          <p:val>
                                            <p:strVal val="#ppt_x"/>
                                          </p:val>
                                        </p:tav>
                                      </p:tavLst>
                                    </p:anim>
                                    <p:anim calcmode="lin" valueType="num">
                                      <p:cBhvr additive="base">
                                        <p:cTn id="1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32860"/>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200" dirty="0">
                <a:solidFill>
                  <a:srgbClr val="C00000"/>
                </a:solidFill>
                <a:latin typeface="Arial" panose="020B0604020202020204" pitchFamily="34" charset="0"/>
                <a:cs typeface="Arial" panose="020B0604020202020204" pitchFamily="34" charset="0"/>
              </a:rPr>
              <a:t>II. MỘT SỐ NỘI DUNG </a:t>
            </a:r>
            <a:r>
              <a:rPr lang="vi-VN" sz="2200" dirty="0">
                <a:solidFill>
                  <a:srgbClr val="C00000"/>
                </a:solidFill>
                <a:effectLst/>
                <a:latin typeface="Arial" panose="020B0604020202020204" pitchFamily="34" charset="0"/>
                <a:ea typeface="Arial" panose="020B0604020202020204" pitchFamily="34" charset="0"/>
              </a:rPr>
              <a:t>V</a:t>
            </a:r>
            <a:r>
              <a:rPr lang="en-US" sz="2200" dirty="0">
                <a:solidFill>
                  <a:srgbClr val="C00000"/>
                </a:solidFill>
                <a:effectLst/>
                <a:latin typeface="Arial" panose="020B0604020202020204" pitchFamily="34" charset="0"/>
                <a:ea typeface="Arial" panose="020B0604020202020204" pitchFamily="34" charset="0"/>
              </a:rPr>
              <a:t>Ề</a:t>
            </a:r>
            <a:r>
              <a:rPr lang="vi-VN" sz="2200" dirty="0">
                <a:solidFill>
                  <a:srgbClr val="C00000"/>
                </a:solidFill>
                <a:effectLst/>
                <a:latin typeface="Arial" panose="020B0604020202020204" pitchFamily="34" charset="0"/>
                <a:ea typeface="Arial" panose="020B0604020202020204" pitchFamily="34" charset="0"/>
              </a:rPr>
              <a:t> CHỦ QUY</a:t>
            </a:r>
            <a:r>
              <a:rPr lang="en-US" sz="2200" dirty="0">
                <a:solidFill>
                  <a:srgbClr val="C00000"/>
                </a:solidFill>
                <a:effectLst/>
                <a:latin typeface="Arial" panose="020B0604020202020204" pitchFamily="34" charset="0"/>
                <a:ea typeface="Arial" panose="020B0604020202020204" pitchFamily="34" charset="0"/>
              </a:rPr>
              <a:t>Ề</a:t>
            </a:r>
            <a:r>
              <a:rPr lang="vi-VN" sz="2200" dirty="0">
                <a:solidFill>
                  <a:srgbClr val="C00000"/>
                </a:solidFill>
                <a:effectLst/>
                <a:latin typeface="Arial" panose="020B0604020202020204" pitchFamily="34" charset="0"/>
                <a:ea typeface="Arial" panose="020B0604020202020204" pitchFamily="34" charset="0"/>
              </a:rPr>
              <a:t>N LÃNH THỔ. BIÊN GIỚI QUỔC GIA </a:t>
            </a:r>
            <a:r>
              <a:rPr lang="en-US" sz="2200" dirty="0">
                <a:solidFill>
                  <a:srgbClr val="C00000"/>
                </a:solidFill>
                <a:effectLst/>
                <a:latin typeface="Arial" panose="020B0604020202020204" pitchFamily="34" charset="0"/>
                <a:ea typeface="Arial" panose="020B0604020202020204" pitchFamily="34" charset="0"/>
              </a:rPr>
              <a:t>NƯỚC</a:t>
            </a:r>
            <a:r>
              <a:rPr lang="vi-VN" sz="2200" dirty="0">
                <a:solidFill>
                  <a:srgbClr val="C00000"/>
                </a:solidFill>
                <a:effectLst/>
                <a:latin typeface="Arial" panose="020B0604020202020204" pitchFamily="34" charset="0"/>
                <a:ea typeface="Arial" panose="020B0604020202020204" pitchFamily="34" charset="0"/>
              </a:rPr>
              <a:t> CHXH CH</a:t>
            </a:r>
            <a:r>
              <a:rPr lang="en-US" sz="2200" dirty="0">
                <a:solidFill>
                  <a:srgbClr val="C00000"/>
                </a:solidFill>
                <a:latin typeface="Arial" panose="020B0604020202020204" pitchFamily="34" charset="0"/>
                <a:ea typeface="Arial" panose="020B0604020202020204" pitchFamily="34" charset="0"/>
              </a:rPr>
              <a:t>Ủ</a:t>
            </a:r>
            <a:r>
              <a:rPr lang="vi-VN" sz="2200" dirty="0">
                <a:solidFill>
                  <a:srgbClr val="C00000"/>
                </a:solidFill>
                <a:effectLst/>
                <a:latin typeface="Arial" panose="020B0604020202020204" pitchFamily="34" charset="0"/>
                <a:ea typeface="Arial" panose="020B0604020202020204" pitchFamily="34" charset="0"/>
              </a:rPr>
              <a:t> NGHĨA VI</a:t>
            </a:r>
            <a:r>
              <a:rPr lang="en-US" sz="2200" dirty="0">
                <a:solidFill>
                  <a:srgbClr val="C00000"/>
                </a:solidFill>
                <a:effectLst/>
                <a:latin typeface="Arial" panose="020B0604020202020204" pitchFamily="34" charset="0"/>
                <a:ea typeface="Arial" panose="020B0604020202020204" pitchFamily="34" charset="0"/>
              </a:rPr>
              <a:t>Ệ</a:t>
            </a:r>
            <a:r>
              <a:rPr lang="vi-VN" sz="2200" dirty="0">
                <a:solidFill>
                  <a:srgbClr val="C00000"/>
                </a:solidFill>
                <a:effectLst/>
                <a:latin typeface="Arial" panose="020B0604020202020204" pitchFamily="34" charset="0"/>
                <a:ea typeface="Arial" panose="020B0604020202020204" pitchFamily="34" charset="0"/>
              </a:rPr>
              <a:t>T NAM</a:t>
            </a:r>
            <a:endParaRPr lang="en-US" sz="2200"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22865"/>
            <a:ext cx="3707027"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en-US" sz="2200" b="1" dirty="0" err="1">
                <a:solidFill>
                  <a:srgbClr val="FF0000"/>
                </a:solidFill>
                <a:latin typeface="Arial" panose="020B0604020202020204" pitchFamily="34" charset="0"/>
                <a:cs typeface="Arial" panose="020B0604020202020204" pitchFamily="34" charset="0"/>
              </a:rPr>
              <a:t>Biên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giới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quốc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gia</a:t>
            </a:r>
            <a:endParaRPr lang="en-US" sz="22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92668"/>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8670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1" y="2127033"/>
            <a:ext cx="5775649" cy="1846659"/>
          </a:xfrm>
          <a:prstGeom prst="rect">
            <a:avLst/>
          </a:prstGeom>
          <a:noFill/>
        </p:spPr>
        <p:txBody>
          <a:bodyPr wrap="square">
            <a:spAutoFit/>
          </a:bodyPr>
          <a:lstStyle/>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Hoàng Sa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lòng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CHXHCN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ý thuyết GDQP 11 Kết nối tri thức Bài 1: Bảo vệ chủ quyền lãnh thổ, biên giới quốc gia nước Cộng hòa xã hội chủ nghĩa Việt Nam | Giáo dục quốc phòng 11">
            <a:extLst>
              <a:ext uri="{FF2B5EF4-FFF2-40B4-BE49-F238E27FC236}">
                <a16:creationId xmlns:a16="http://schemas.microsoft.com/office/drawing/2014/main" id="{15AC144F-8F20-6CB9-A65B-5DD59508D57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94310" y="1930867"/>
            <a:ext cx="3349689" cy="2127949"/>
          </a:xfrm>
          <a:prstGeom prst="rect">
            <a:avLst/>
          </a:prstGeom>
          <a:noFill/>
          <a:ln>
            <a:noFill/>
          </a:ln>
        </p:spPr>
      </p:pic>
      <p:sp>
        <p:nvSpPr>
          <p:cNvPr id="4" name="TextBox 3">
            <a:extLst>
              <a:ext uri="{FF2B5EF4-FFF2-40B4-BE49-F238E27FC236}">
                <a16:creationId xmlns:a16="http://schemas.microsoft.com/office/drawing/2014/main" id="{5D03EC70-9CF0-3693-AA28-1AADB3CF4A9C}"/>
              </a:ext>
            </a:extLst>
          </p:cNvPr>
          <p:cNvSpPr txBox="1"/>
          <p:nvPr/>
        </p:nvSpPr>
        <p:spPr>
          <a:xfrm>
            <a:off x="0" y="3945326"/>
            <a:ext cx="9144000" cy="2862322"/>
          </a:xfrm>
          <a:prstGeom prst="rect">
            <a:avLst/>
          </a:prstGeom>
          <a:noFill/>
        </p:spPr>
        <p:txBody>
          <a:bodyPr wrap="square">
            <a:spAutoFit/>
          </a:bodyPr>
          <a:lstStyle/>
          <a:p>
            <a:pPr marL="30480" marR="30480" algn="just">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dấu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dấu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toạ</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1982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CHXHCN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hữu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lòng</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lòng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26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83258"/>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362037"/>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CÂU HỎI KIỂM TRA KIẾN THỨC</a:t>
            </a:r>
            <a:endParaRPr lang="en-US" altLang="en-US" sz="2600" i="1" dirty="0">
              <a:solidFill>
                <a:srgbClr val="C00000"/>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C77282C7-C8B9-5F05-7D27-C530F674B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289"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3ACA94AC-6429-3EAE-788B-569189E09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156"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60895A56-3F4F-F406-3FB7-3222225BCA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46" y="133340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E0D49264-2011-EE75-02ED-8F1ECB7D39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8004"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FAAB5806-A59D-5D7C-B1AF-6C09AB4C93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8366"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a:extLst>
              <a:ext uri="{FF2B5EF4-FFF2-40B4-BE49-F238E27FC236}">
                <a16:creationId xmlns:a16="http://schemas.microsoft.com/office/drawing/2014/main" id="{FA8BE3DF-9831-0DD4-E8B3-F055700036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6882"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D3845E3-3667-EEFF-FC00-B1DAA6C4D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1436"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a:extLst>
              <a:ext uri="{FF2B5EF4-FFF2-40B4-BE49-F238E27FC236}">
                <a16:creationId xmlns:a16="http://schemas.microsoft.com/office/drawing/2014/main" id="{FEA10588-443C-7A20-3DAF-D8D7D1747FB9}"/>
              </a:ext>
            </a:extLst>
          </p:cNvPr>
          <p:cNvSpPr txBox="1">
            <a:spLocks noChangeArrowheads="1"/>
          </p:cNvSpPr>
          <p:nvPr/>
        </p:nvSpPr>
        <p:spPr bwMode="auto">
          <a:xfrm>
            <a:off x="0" y="1915497"/>
            <a:ext cx="8983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r>
              <a:rPr lang="vi-VN" b="0" i="1" dirty="0">
                <a:solidFill>
                  <a:srgbClr val="00B050"/>
                </a:solidFill>
                <a:latin typeface="Arial" panose="020B0604020202020204" pitchFamily="34" charset="0"/>
                <a:cs typeface="Arial" panose="020B0604020202020204" pitchFamily="34" charset="0"/>
              </a:rPr>
              <a:t>Biên g</a:t>
            </a:r>
            <a:r>
              <a:rPr lang="en-US" b="0" i="1" dirty="0" err="1">
                <a:solidFill>
                  <a:srgbClr val="00B050"/>
                </a:solidFill>
                <a:latin typeface="Arial" panose="020B0604020202020204" pitchFamily="34" charset="0"/>
                <a:cs typeface="Arial" panose="020B0604020202020204" pitchFamily="34" charset="0"/>
              </a:rPr>
              <a:t>i</a:t>
            </a:r>
            <a:r>
              <a:rPr lang="vi-VN" b="0" i="1" dirty="0">
                <a:solidFill>
                  <a:srgbClr val="00B050"/>
                </a:solidFill>
                <a:latin typeface="Arial" panose="020B0604020202020204" pitchFamily="34" charset="0"/>
                <a:cs typeface="Arial" panose="020B0604020202020204" pitchFamily="34" charset="0"/>
              </a:rPr>
              <a:t>ới quốc gia trên đ</a:t>
            </a:r>
            <a:r>
              <a:rPr lang="en-US" b="0" i="1" dirty="0">
                <a:solidFill>
                  <a:srgbClr val="00B050"/>
                </a:solidFill>
                <a:latin typeface="Arial" panose="020B0604020202020204" pitchFamily="34" charset="0"/>
                <a:cs typeface="Arial" panose="020B0604020202020204" pitchFamily="34" charset="0"/>
              </a:rPr>
              <a:t>ấ</a:t>
            </a:r>
            <a:r>
              <a:rPr lang="vi-VN" b="0" i="1" dirty="0">
                <a:solidFill>
                  <a:srgbClr val="00B050"/>
                </a:solidFill>
                <a:latin typeface="Arial" panose="020B0604020202020204" pitchFamily="34" charset="0"/>
                <a:cs typeface="Arial" panose="020B0604020202020204" pitchFamily="34" charset="0"/>
              </a:rPr>
              <a:t>t </a:t>
            </a:r>
            <a:r>
              <a:rPr lang="en-US" b="0" i="1" dirty="0" err="1">
                <a:solidFill>
                  <a:srgbClr val="00B050"/>
                </a:solidFill>
                <a:latin typeface="Arial" panose="020B0604020202020204" pitchFamily="34" charset="0"/>
                <a:cs typeface="Arial" panose="020B0604020202020204" pitchFamily="34" charset="0"/>
              </a:rPr>
              <a:t>liề</a:t>
            </a:r>
            <a:r>
              <a:rPr lang="vi-VN" b="0" i="1" dirty="0">
                <a:solidFill>
                  <a:srgbClr val="00B050"/>
                </a:solidFill>
                <a:latin typeface="Arial" panose="020B0604020202020204" pitchFamily="34" charset="0"/>
                <a:cs typeface="Arial" panose="020B0604020202020204" pitchFamily="34" charset="0"/>
              </a:rPr>
              <a:t>n</a:t>
            </a:r>
            <a:r>
              <a:rPr lang="en-US" b="0" i="1" dirty="0">
                <a:solidFill>
                  <a:srgbClr val="00B050"/>
                </a:solidFill>
                <a:latin typeface="Arial" panose="020B0604020202020204" pitchFamily="34" charset="0"/>
                <a:cs typeface="Arial" panose="020B0604020202020204" pitchFamily="34" charset="0"/>
              </a:rPr>
              <a:t>,</a:t>
            </a:r>
            <a:r>
              <a:rPr lang="vi-VN" b="0" i="1" dirty="0">
                <a:solidFill>
                  <a:srgbClr val="00B050"/>
                </a:solidFill>
                <a:latin typeface="Arial" panose="020B0604020202020204" pitchFamily="34" charset="0"/>
                <a:cs typeface="Arial" panose="020B0604020202020204" pitchFamily="34" charset="0"/>
              </a:rPr>
              <a:t> biên gi</a:t>
            </a:r>
            <a:r>
              <a:rPr lang="en-US" b="0" i="1" dirty="0">
                <a:solidFill>
                  <a:srgbClr val="00B050"/>
                </a:solidFill>
                <a:latin typeface="Arial" panose="020B0604020202020204" pitchFamily="34" charset="0"/>
                <a:cs typeface="Arial" panose="020B0604020202020204" pitchFamily="34" charset="0"/>
              </a:rPr>
              <a:t>ớ</a:t>
            </a:r>
            <a:r>
              <a:rPr lang="vi-VN" b="0" i="1" dirty="0">
                <a:solidFill>
                  <a:srgbClr val="00B050"/>
                </a:solidFill>
                <a:latin typeface="Arial" panose="020B0604020202020204" pitchFamily="34" charset="0"/>
                <a:cs typeface="Arial" panose="020B0604020202020204" pitchFamily="34" charset="0"/>
              </a:rPr>
              <a:t>i quốc gia tr</a:t>
            </a:r>
            <a:r>
              <a:rPr lang="en-US" b="0" i="1" dirty="0">
                <a:solidFill>
                  <a:srgbClr val="00B050"/>
                </a:solidFill>
                <a:latin typeface="Arial" panose="020B0604020202020204" pitchFamily="34" charset="0"/>
                <a:cs typeface="Arial" panose="020B0604020202020204" pitchFamily="34" charset="0"/>
              </a:rPr>
              <a:t>ê</a:t>
            </a:r>
            <a:r>
              <a:rPr lang="vi-VN" b="0" i="1" dirty="0">
                <a:solidFill>
                  <a:srgbClr val="00B050"/>
                </a:solidFill>
                <a:latin typeface="Arial" panose="020B0604020202020204" pitchFamily="34" charset="0"/>
                <a:cs typeface="Arial" panose="020B0604020202020204" pitchFamily="34" charset="0"/>
              </a:rPr>
              <a:t>n bi</a:t>
            </a:r>
            <a:r>
              <a:rPr lang="en-US" b="0" i="1" dirty="0">
                <a:solidFill>
                  <a:srgbClr val="00B050"/>
                </a:solidFill>
                <a:latin typeface="Arial" panose="020B0604020202020204" pitchFamily="34" charset="0"/>
                <a:cs typeface="Arial" panose="020B0604020202020204" pitchFamily="34" charset="0"/>
              </a:rPr>
              <a:t>ể</a:t>
            </a:r>
            <a:r>
              <a:rPr lang="vi-VN" b="0" i="1" dirty="0">
                <a:solidFill>
                  <a:srgbClr val="00B050"/>
                </a:solidFill>
                <a:latin typeface="Arial" panose="020B0604020202020204" pitchFamily="34" charset="0"/>
                <a:cs typeface="Arial" panose="020B0604020202020204" pitchFamily="34" charset="0"/>
              </a:rPr>
              <a:t>n, biên giới quốc gia trong lòng đ</a:t>
            </a:r>
            <a:r>
              <a:rPr lang="en-US" b="0" i="1" dirty="0">
                <a:solidFill>
                  <a:srgbClr val="00B050"/>
                </a:solidFill>
                <a:latin typeface="Arial" panose="020B0604020202020204" pitchFamily="34" charset="0"/>
                <a:cs typeface="Arial" panose="020B0604020202020204" pitchFamily="34" charset="0"/>
              </a:rPr>
              <a:t>ấ</a:t>
            </a:r>
            <a:r>
              <a:rPr lang="vi-VN" b="0" i="1" dirty="0">
                <a:solidFill>
                  <a:srgbClr val="00B050"/>
                </a:solidFill>
                <a:latin typeface="Arial" panose="020B0604020202020204" pitchFamily="34" charset="0"/>
                <a:cs typeface="Arial" panose="020B0604020202020204" pitchFamily="34" charset="0"/>
              </a:rPr>
              <a:t>t và biên gi</a:t>
            </a:r>
            <a:r>
              <a:rPr lang="en-US" b="0" i="1" dirty="0">
                <a:solidFill>
                  <a:srgbClr val="00B050"/>
                </a:solidFill>
                <a:latin typeface="Arial" panose="020B0604020202020204" pitchFamily="34" charset="0"/>
                <a:cs typeface="Arial" panose="020B0604020202020204" pitchFamily="34" charset="0"/>
              </a:rPr>
              <a:t>ớ</a:t>
            </a:r>
            <a:r>
              <a:rPr lang="vi-VN" b="0" i="1" dirty="0">
                <a:solidFill>
                  <a:srgbClr val="00B050"/>
                </a:solidFill>
                <a:latin typeface="Arial" panose="020B0604020202020204" pitchFamily="34" charset="0"/>
                <a:cs typeface="Arial" panose="020B0604020202020204" pitchFamily="34" charset="0"/>
              </a:rPr>
              <a:t>i quốc gia tr</a:t>
            </a:r>
            <a:r>
              <a:rPr lang="en-US" b="0" i="1" dirty="0">
                <a:solidFill>
                  <a:srgbClr val="00B050"/>
                </a:solidFill>
                <a:latin typeface="Arial" panose="020B0604020202020204" pitchFamily="34" charset="0"/>
                <a:cs typeface="Arial" panose="020B0604020202020204" pitchFamily="34" charset="0"/>
              </a:rPr>
              <a:t>ê</a:t>
            </a:r>
            <a:r>
              <a:rPr lang="vi-VN" b="0" i="1" dirty="0">
                <a:solidFill>
                  <a:srgbClr val="00B050"/>
                </a:solidFill>
                <a:latin typeface="Arial" panose="020B0604020202020204" pitchFamily="34" charset="0"/>
                <a:cs typeface="Arial" panose="020B0604020202020204" pitchFamily="34" charset="0"/>
              </a:rPr>
              <a:t>n không được x</a:t>
            </a:r>
            <a:r>
              <a:rPr lang="en-US" b="0" i="1" dirty="0">
                <a:solidFill>
                  <a:srgbClr val="00B050"/>
                </a:solidFill>
                <a:latin typeface="Arial" panose="020B0604020202020204" pitchFamily="34" charset="0"/>
                <a:cs typeface="Arial" panose="020B0604020202020204" pitchFamily="34" charset="0"/>
              </a:rPr>
              <a:t>á</a:t>
            </a:r>
            <a:r>
              <a:rPr lang="vi-VN" b="0" i="1" dirty="0">
                <a:solidFill>
                  <a:srgbClr val="00B050"/>
                </a:solidFill>
                <a:latin typeface="Arial" panose="020B0604020202020204" pitchFamily="34" charset="0"/>
                <a:cs typeface="Arial" panose="020B0604020202020204" pitchFamily="34" charset="0"/>
              </a:rPr>
              <a:t>c định như thể nào?</a:t>
            </a:r>
            <a:endParaRPr lang="en-US" b="0" dirty="0">
              <a:solidFill>
                <a:srgbClr val="00B050"/>
              </a:solidFill>
              <a:latin typeface="Arial" panose="020B0604020202020204" pitchFamily="34" charset="0"/>
              <a:cs typeface="Arial" panose="020B0604020202020204" pitchFamily="34" charset="0"/>
            </a:endParaRPr>
          </a:p>
        </p:txBody>
      </p:sp>
      <p:pic>
        <p:nvPicPr>
          <p:cNvPr id="27" name="Picture 7">
            <a:extLst>
              <a:ext uri="{FF2B5EF4-FFF2-40B4-BE49-F238E27FC236}">
                <a16:creationId xmlns:a16="http://schemas.microsoft.com/office/drawing/2014/main" id="{58F86216-9B6D-67E3-9951-9B5C1B1954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975"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a:extLst>
              <a:ext uri="{FF2B5EF4-FFF2-40B4-BE49-F238E27FC236}">
                <a16:creationId xmlns:a16="http://schemas.microsoft.com/office/drawing/2014/main" id="{2583364C-B58F-8F99-70C3-2CCEA19F1336}"/>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14435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32859"/>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a:t>
            </a:r>
            <a:r>
              <a:rPr lang="en-US" altLang="en-US" dirty="0">
                <a:solidFill>
                  <a:srgbClr val="C00000"/>
                </a:solidFill>
                <a:latin typeface="Arial" panose="020B0604020202020204" pitchFamily="34" charset="0"/>
                <a:cs typeface="Arial" panose="020B0604020202020204" pitchFamily="34" charset="0"/>
              </a:rPr>
              <a:t>. MỘT SỐ NỘI DUNG </a:t>
            </a:r>
            <a:r>
              <a:rPr lang="vi-VN" dirty="0">
                <a:solidFill>
                  <a:srgbClr val="C00000"/>
                </a:solidFill>
                <a:effectLst/>
                <a:latin typeface="Arial" panose="020B0604020202020204" pitchFamily="34" charset="0"/>
                <a:ea typeface="Arial" panose="020B0604020202020204" pitchFamily="34" charset="0"/>
              </a:rPr>
              <a:t>V</a:t>
            </a:r>
            <a:r>
              <a:rPr lang="en-US" dirty="0">
                <a:solidFill>
                  <a:srgbClr val="C00000"/>
                </a:solidFill>
                <a:effectLst/>
                <a:latin typeface="Arial" panose="020B0604020202020204" pitchFamily="34" charset="0"/>
                <a:ea typeface="Arial" panose="020B0604020202020204" pitchFamily="34" charset="0"/>
              </a:rPr>
              <a:t>Ề</a:t>
            </a:r>
            <a:r>
              <a:rPr lang="vi-VN" dirty="0">
                <a:solidFill>
                  <a:srgbClr val="C00000"/>
                </a:solidFill>
                <a:effectLst/>
                <a:latin typeface="Arial" panose="020B0604020202020204" pitchFamily="34" charset="0"/>
                <a:ea typeface="Arial" panose="020B0604020202020204" pitchFamily="34" charset="0"/>
              </a:rPr>
              <a:t> CHỦ QUY</a:t>
            </a:r>
            <a:r>
              <a:rPr lang="en-US" dirty="0">
                <a:solidFill>
                  <a:srgbClr val="C00000"/>
                </a:solidFill>
                <a:effectLst/>
                <a:latin typeface="Arial" panose="020B0604020202020204" pitchFamily="34" charset="0"/>
                <a:ea typeface="Arial" panose="020B0604020202020204" pitchFamily="34" charset="0"/>
              </a:rPr>
              <a:t>Ề</a:t>
            </a:r>
            <a:r>
              <a:rPr lang="vi-VN" dirty="0">
                <a:solidFill>
                  <a:srgbClr val="C00000"/>
                </a:solidFill>
                <a:effectLst/>
                <a:latin typeface="Arial" panose="020B0604020202020204" pitchFamily="34" charset="0"/>
                <a:ea typeface="Arial" panose="020B0604020202020204" pitchFamily="34" charset="0"/>
              </a:rPr>
              <a:t>N LÃNH THỔ. BIÊN GIỚI QUỔC GIA </a:t>
            </a:r>
            <a:r>
              <a:rPr lang="en-US" dirty="0">
                <a:solidFill>
                  <a:srgbClr val="C00000"/>
                </a:solidFill>
                <a:effectLst/>
                <a:latin typeface="Arial" panose="020B0604020202020204" pitchFamily="34" charset="0"/>
                <a:ea typeface="Arial" panose="020B0604020202020204" pitchFamily="34" charset="0"/>
              </a:rPr>
              <a:t>NƯỚC</a:t>
            </a:r>
            <a:r>
              <a:rPr lang="vi-VN" dirty="0">
                <a:solidFill>
                  <a:srgbClr val="C00000"/>
                </a:solidFill>
                <a:effectLst/>
                <a:latin typeface="Arial" panose="020B0604020202020204" pitchFamily="34" charset="0"/>
                <a:ea typeface="Arial" panose="020B0604020202020204" pitchFamily="34" charset="0"/>
              </a:rPr>
              <a:t> CHXH CH</a:t>
            </a:r>
            <a:r>
              <a:rPr lang="en-US" dirty="0">
                <a:solidFill>
                  <a:srgbClr val="C00000"/>
                </a:solidFill>
                <a:latin typeface="Arial" panose="020B0604020202020204" pitchFamily="34" charset="0"/>
                <a:ea typeface="Arial" panose="020B0604020202020204" pitchFamily="34" charset="0"/>
              </a:rPr>
              <a:t>Ủ</a:t>
            </a:r>
            <a:r>
              <a:rPr lang="vi-VN" dirty="0">
                <a:solidFill>
                  <a:srgbClr val="C00000"/>
                </a:solidFill>
                <a:effectLst/>
                <a:latin typeface="Arial" panose="020B0604020202020204" pitchFamily="34" charset="0"/>
                <a:ea typeface="Arial" panose="020B0604020202020204" pitchFamily="34" charset="0"/>
              </a:rPr>
              <a:t> NGHĨA VI</a:t>
            </a:r>
            <a:r>
              <a:rPr lang="en-US" dirty="0">
                <a:solidFill>
                  <a:srgbClr val="C00000"/>
                </a:solidFill>
                <a:effectLst/>
                <a:latin typeface="Arial" panose="020B0604020202020204" pitchFamily="34" charset="0"/>
                <a:ea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13534"/>
            <a:ext cx="3286898"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Khu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vực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giới</a:t>
            </a:r>
            <a:endParaRPr lang="en-US" sz="24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01998"/>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0" y="2128167"/>
            <a:ext cx="9144000" cy="2462213"/>
          </a:xfrm>
          <a:prstGeom prst="rect">
            <a:avLst/>
          </a:prstGeom>
          <a:noFill/>
        </p:spPr>
        <p:txBody>
          <a:bodyPr wrap="square">
            <a:spAutoFit/>
          </a:bodyPr>
          <a:lstStyle/>
          <a:p>
            <a:pPr marL="30480" marR="30480" algn="just">
              <a:spcBef>
                <a:spcPts val="0"/>
              </a:spcBef>
              <a:spcAft>
                <a:spcPts val="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trấn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hết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trấn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dọc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km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252AF8-9571-F09E-2218-8FA4D8F2901A}"/>
              </a:ext>
            </a:extLst>
          </p:cNvPr>
          <p:cNvPicPr>
            <a:picLocks noChangeAspect="1"/>
          </p:cNvPicPr>
          <p:nvPr/>
        </p:nvPicPr>
        <p:blipFill rotWithShape="1">
          <a:blip r:embed="rId13"/>
          <a:srcRect r="48911"/>
          <a:stretch/>
        </p:blipFill>
        <p:spPr>
          <a:xfrm>
            <a:off x="3347953" y="4516016"/>
            <a:ext cx="2940880" cy="2341984"/>
          </a:xfrm>
          <a:prstGeom prst="rect">
            <a:avLst/>
          </a:prstGeom>
        </p:spPr>
      </p:pic>
      <p:pic>
        <p:nvPicPr>
          <p:cNvPr id="3" name="Picture 2" descr="Lý thuyết GDQP 11 Kết nối tri thức Bài 1: Bảo vệ chủ quyền lãnh thổ, biên giới quốc gia nước Cộng hòa xã hội chủ nghĩa Việt Nam | Giáo dục quốc phòng 11">
            <a:extLst>
              <a:ext uri="{FF2B5EF4-FFF2-40B4-BE49-F238E27FC236}">
                <a16:creationId xmlns:a16="http://schemas.microsoft.com/office/drawing/2014/main" id="{CE32A361-304D-1528-D3AE-C602A96285AC}"/>
              </a:ext>
            </a:extLst>
          </p:cNvPr>
          <p:cNvPicPr>
            <a:picLocks noChangeAspect="1"/>
          </p:cNvPicPr>
          <p:nvPr/>
        </p:nvPicPr>
        <p:blipFill rotWithShape="1">
          <a:blip r:embed="rId14">
            <a:extLst>
              <a:ext uri="{28A0092B-C50C-407E-A947-70E740481C1C}">
                <a14:useLocalDpi xmlns:a14="http://schemas.microsoft.com/office/drawing/2010/main" val="0"/>
              </a:ext>
            </a:extLst>
          </a:blip>
          <a:srcRect l="50773"/>
          <a:stretch/>
        </p:blipFill>
        <p:spPr bwMode="auto">
          <a:xfrm>
            <a:off x="125963" y="4497355"/>
            <a:ext cx="3119029" cy="2360645"/>
          </a:xfrm>
          <a:prstGeom prst="rect">
            <a:avLst/>
          </a:prstGeom>
          <a:noFill/>
          <a:ln>
            <a:noFill/>
          </a:ln>
        </p:spPr>
      </p:pic>
    </p:spTree>
    <p:extLst>
      <p:ext uri="{BB962C8B-B14F-4D97-AF65-F5344CB8AC3E}">
        <p14:creationId xmlns:p14="http://schemas.microsoft.com/office/powerpoint/2010/main" val="40043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23529"/>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200" dirty="0">
                <a:solidFill>
                  <a:srgbClr val="C00000"/>
                </a:solidFill>
                <a:latin typeface="Arial" panose="020B0604020202020204" pitchFamily="34" charset="0"/>
                <a:cs typeface="Arial" panose="020B0604020202020204" pitchFamily="34" charset="0"/>
              </a:rPr>
              <a:t>II. MỘT SỐ NỘI DUNG </a:t>
            </a:r>
            <a:r>
              <a:rPr lang="vi-VN" sz="2200" dirty="0">
                <a:solidFill>
                  <a:srgbClr val="C00000"/>
                </a:solidFill>
                <a:effectLst/>
                <a:latin typeface="Arial" panose="020B0604020202020204" pitchFamily="34" charset="0"/>
                <a:ea typeface="Arial" panose="020B0604020202020204" pitchFamily="34" charset="0"/>
              </a:rPr>
              <a:t>V</a:t>
            </a:r>
            <a:r>
              <a:rPr lang="en-US" sz="2200" dirty="0">
                <a:solidFill>
                  <a:srgbClr val="C00000"/>
                </a:solidFill>
                <a:effectLst/>
                <a:latin typeface="Arial" panose="020B0604020202020204" pitchFamily="34" charset="0"/>
                <a:ea typeface="Arial" panose="020B0604020202020204" pitchFamily="34" charset="0"/>
              </a:rPr>
              <a:t>Ề</a:t>
            </a:r>
            <a:r>
              <a:rPr lang="vi-VN" sz="2200" dirty="0">
                <a:solidFill>
                  <a:srgbClr val="C00000"/>
                </a:solidFill>
                <a:effectLst/>
                <a:latin typeface="Arial" panose="020B0604020202020204" pitchFamily="34" charset="0"/>
                <a:ea typeface="Arial" panose="020B0604020202020204" pitchFamily="34" charset="0"/>
              </a:rPr>
              <a:t> CHỦ QUY</a:t>
            </a:r>
            <a:r>
              <a:rPr lang="en-US" sz="2200" dirty="0">
                <a:solidFill>
                  <a:srgbClr val="C00000"/>
                </a:solidFill>
                <a:effectLst/>
                <a:latin typeface="Arial" panose="020B0604020202020204" pitchFamily="34" charset="0"/>
                <a:ea typeface="Arial" panose="020B0604020202020204" pitchFamily="34" charset="0"/>
              </a:rPr>
              <a:t>Ề</a:t>
            </a:r>
            <a:r>
              <a:rPr lang="vi-VN" sz="2200" dirty="0">
                <a:solidFill>
                  <a:srgbClr val="C00000"/>
                </a:solidFill>
                <a:effectLst/>
                <a:latin typeface="Arial" panose="020B0604020202020204" pitchFamily="34" charset="0"/>
                <a:ea typeface="Arial" panose="020B0604020202020204" pitchFamily="34" charset="0"/>
              </a:rPr>
              <a:t>N LÃNH THỔ. BIÊN GIỚI QUỔC GIA </a:t>
            </a:r>
            <a:r>
              <a:rPr lang="en-US" sz="2200" dirty="0">
                <a:solidFill>
                  <a:srgbClr val="C00000"/>
                </a:solidFill>
                <a:effectLst/>
                <a:latin typeface="Arial" panose="020B0604020202020204" pitchFamily="34" charset="0"/>
                <a:ea typeface="Arial" panose="020B0604020202020204" pitchFamily="34" charset="0"/>
              </a:rPr>
              <a:t>NƯỚC</a:t>
            </a:r>
            <a:r>
              <a:rPr lang="vi-VN" sz="2200" dirty="0">
                <a:solidFill>
                  <a:srgbClr val="C00000"/>
                </a:solidFill>
                <a:effectLst/>
                <a:latin typeface="Arial" panose="020B0604020202020204" pitchFamily="34" charset="0"/>
                <a:ea typeface="Arial" panose="020B0604020202020204" pitchFamily="34" charset="0"/>
              </a:rPr>
              <a:t> CHXH CH</a:t>
            </a:r>
            <a:r>
              <a:rPr lang="en-US" sz="2200" dirty="0">
                <a:solidFill>
                  <a:srgbClr val="C00000"/>
                </a:solidFill>
                <a:latin typeface="Arial" panose="020B0604020202020204" pitchFamily="34" charset="0"/>
                <a:ea typeface="Arial" panose="020B0604020202020204" pitchFamily="34" charset="0"/>
              </a:rPr>
              <a:t>Ủ</a:t>
            </a:r>
            <a:r>
              <a:rPr lang="vi-VN" sz="2200" dirty="0">
                <a:solidFill>
                  <a:srgbClr val="C00000"/>
                </a:solidFill>
                <a:effectLst/>
                <a:latin typeface="Arial" panose="020B0604020202020204" pitchFamily="34" charset="0"/>
                <a:ea typeface="Arial" panose="020B0604020202020204" pitchFamily="34" charset="0"/>
              </a:rPr>
              <a:t> NGHĨA VI</a:t>
            </a:r>
            <a:r>
              <a:rPr lang="en-US" sz="2200" dirty="0">
                <a:solidFill>
                  <a:srgbClr val="C00000"/>
                </a:solidFill>
                <a:effectLst/>
                <a:latin typeface="Arial" panose="020B0604020202020204" pitchFamily="34" charset="0"/>
                <a:ea typeface="Arial" panose="020B0604020202020204" pitchFamily="34" charset="0"/>
              </a:rPr>
              <a:t>Ệ</a:t>
            </a:r>
            <a:r>
              <a:rPr lang="vi-VN" sz="2200" dirty="0">
                <a:solidFill>
                  <a:srgbClr val="C00000"/>
                </a:solidFill>
                <a:effectLst/>
                <a:latin typeface="Arial" panose="020B0604020202020204" pitchFamily="34" charset="0"/>
                <a:ea typeface="Arial" panose="020B0604020202020204" pitchFamily="34" charset="0"/>
              </a:rPr>
              <a:t>T NAM</a:t>
            </a:r>
            <a:endParaRPr lang="en-US" sz="2200"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794873"/>
            <a:ext cx="3286898"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4. </a:t>
            </a:r>
            <a:r>
              <a:rPr lang="en-US" sz="2200" b="1" dirty="0" err="1">
                <a:solidFill>
                  <a:srgbClr val="FF0000"/>
                </a:solidFill>
                <a:latin typeface="Arial" panose="020B0604020202020204" pitchFamily="34" charset="0"/>
                <a:cs typeface="Arial" panose="020B0604020202020204" pitchFamily="34" charset="0"/>
              </a:rPr>
              <a:t>Các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hành</a:t>
            </a:r>
            <a:r>
              <a:rPr lang="en-US" sz="2200" b="1" dirty="0">
                <a:solidFill>
                  <a:srgbClr val="FF0000"/>
                </a:solidFill>
                <a:latin typeface="Arial" panose="020B0604020202020204" pitchFamily="34" charset="0"/>
                <a:cs typeface="Arial" panose="020B0604020202020204" pitchFamily="34" charset="0"/>
              </a:rPr>
              <a:t> vi </a:t>
            </a:r>
            <a:r>
              <a:rPr lang="en-US" sz="2200" b="1" dirty="0" err="1">
                <a:solidFill>
                  <a:srgbClr val="FF0000"/>
                </a:solidFill>
                <a:latin typeface="Arial" panose="020B0604020202020204" pitchFamily="34" charset="0"/>
                <a:cs typeface="Arial" panose="020B0604020202020204" pitchFamily="34" charset="0"/>
              </a:rPr>
              <a:t>bị</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cấm</a:t>
            </a:r>
            <a:endParaRPr lang="en-US" sz="22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6" y="1273950"/>
            <a:ext cx="498637" cy="53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E1CBF05-A29C-43DC-2FA1-994681E80215}"/>
              </a:ext>
            </a:extLst>
          </p:cNvPr>
          <p:cNvSpPr txBox="1"/>
          <p:nvPr/>
        </p:nvSpPr>
        <p:spPr>
          <a:xfrm>
            <a:off x="0" y="2123503"/>
            <a:ext cx="9144000" cy="4770537"/>
          </a:xfrm>
          <a:prstGeom prst="rect">
            <a:avLst/>
          </a:prstGeom>
          <a:noFill/>
        </p:spPr>
        <p:txBody>
          <a:bodyPr wrap="square">
            <a:spAutoFit/>
          </a:bodyPr>
          <a:lstStyle/>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Xê</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lệch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chệch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chảy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suối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trật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ngập</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úng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ô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nhiễm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ích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buôn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tiền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tệ</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vũ</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tuý</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cháy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nổ</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nhập</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khẩu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khẩu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phỏng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tiện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khỏe</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trật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vực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50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III</a:t>
            </a:r>
            <a:r>
              <a:rPr lang="en-US" altLang="en-US" dirty="0">
                <a:solidFill>
                  <a:srgbClr val="C00000"/>
                </a:solidFill>
                <a:latin typeface="Arial" panose="020B0604020202020204" pitchFamily="34" charset="0"/>
                <a:cs typeface="Arial" panose="020B0604020202020204" pitchFamily="34" charset="0"/>
              </a:rPr>
              <a:t>. MỘT SỐ NỘI DUNG</a:t>
            </a:r>
            <a:r>
              <a:rPr lang="vi-VN" sz="1800" dirty="0">
                <a:solidFill>
                  <a:srgbClr val="000000"/>
                </a:solidFill>
                <a:effectLst/>
                <a:latin typeface="Arial Unicode MS"/>
              </a:rPr>
              <a:t> </a:t>
            </a:r>
            <a:r>
              <a:rPr lang="vi-VN" dirty="0">
                <a:solidFill>
                  <a:srgbClr val="C00000"/>
                </a:solidFill>
                <a:effectLst/>
                <a:latin typeface="Arial" panose="020B0604020202020204" pitchFamily="34" charset="0"/>
                <a:cs typeface="Arial" panose="020B0604020202020204" pitchFamily="34" charset="0"/>
              </a:rPr>
              <a:t>CÔNG U</a:t>
            </a:r>
            <a:r>
              <a:rPr lang="en-US" dirty="0">
                <a:solidFill>
                  <a:srgbClr val="C00000"/>
                </a:solidFill>
                <a:effectLst/>
                <a:latin typeface="Arial" panose="020B0604020202020204" pitchFamily="34" charset="0"/>
                <a:cs typeface="Arial" panose="020B0604020202020204" pitchFamily="34" charset="0"/>
              </a:rPr>
              <a:t>Ớ</a:t>
            </a:r>
            <a:r>
              <a:rPr lang="vi-VN" dirty="0">
                <a:solidFill>
                  <a:srgbClr val="C00000"/>
                </a:solidFill>
                <a:effectLst/>
                <a:latin typeface="Arial" panose="020B0604020202020204" pitchFamily="34" charset="0"/>
                <a:cs typeface="Arial" panose="020B0604020202020204" pitchFamily="34" charset="0"/>
              </a:rPr>
              <a:t>C LIÊN HỢP QUỒC V</a:t>
            </a:r>
            <a:r>
              <a:rPr lang="en-US" dirty="0">
                <a:solidFill>
                  <a:srgbClr val="C00000"/>
                </a:solidFill>
                <a:effectLst/>
                <a:latin typeface="Arial" panose="020B0604020202020204" pitchFamily="34" charset="0"/>
                <a:cs typeface="Arial" panose="020B0604020202020204" pitchFamily="34" charset="0"/>
              </a:rPr>
              <a:t>Ề</a:t>
            </a:r>
            <a:r>
              <a:rPr lang="vi-VN" dirty="0">
                <a:solidFill>
                  <a:srgbClr val="C00000"/>
                </a:solidFill>
                <a:effectLst/>
                <a:latin typeface="Arial" panose="020B0604020202020204" pitchFamily="34" charset="0"/>
                <a:cs typeface="Arial" panose="020B0604020202020204" pitchFamily="34" charset="0"/>
              </a:rPr>
              <a:t> LU</a:t>
            </a:r>
            <a:r>
              <a:rPr lang="en-US" dirty="0">
                <a:solidFill>
                  <a:srgbClr val="C00000"/>
                </a:solidFill>
                <a:effectLst/>
                <a:latin typeface="Arial" panose="020B0604020202020204" pitchFamily="34" charset="0"/>
                <a:cs typeface="Arial" panose="020B0604020202020204" pitchFamily="34" charset="0"/>
              </a:rPr>
              <a:t>Ậ</a:t>
            </a:r>
            <a:r>
              <a:rPr lang="vi-VN" dirty="0">
                <a:solidFill>
                  <a:srgbClr val="C00000"/>
                </a:solidFill>
                <a:effectLst/>
                <a:latin typeface="Arial" panose="020B0604020202020204" pitchFamily="34" charset="0"/>
                <a:cs typeface="Arial" panose="020B0604020202020204" pitchFamily="34" charset="0"/>
              </a:rPr>
              <a:t>T BI</a:t>
            </a:r>
            <a:r>
              <a:rPr lang="en-US" dirty="0">
                <a:solidFill>
                  <a:srgbClr val="C00000"/>
                </a:solidFill>
                <a:effectLst/>
                <a:latin typeface="Arial" panose="020B0604020202020204" pitchFamily="34" charset="0"/>
                <a:cs typeface="Arial" panose="020B0604020202020204" pitchFamily="34" charset="0"/>
              </a:rPr>
              <a:t>Ể</a:t>
            </a:r>
            <a:r>
              <a:rPr lang="vi-VN" dirty="0">
                <a:solidFill>
                  <a:srgbClr val="C00000"/>
                </a:solidFill>
                <a:effectLst/>
                <a:latin typeface="Arial" panose="020B0604020202020204" pitchFamily="34" charset="0"/>
                <a:cs typeface="Arial" panose="020B0604020202020204" pitchFamily="34" charset="0"/>
              </a:rPr>
              <a:t>N N</a:t>
            </a:r>
            <a:r>
              <a:rPr lang="en-US" dirty="0">
                <a:solidFill>
                  <a:srgbClr val="C00000"/>
                </a:solidFill>
                <a:latin typeface="Arial" panose="020B0604020202020204" pitchFamily="34" charset="0"/>
                <a:cs typeface="Arial" panose="020B0604020202020204" pitchFamily="34" charset="0"/>
              </a:rPr>
              <a:t>Ă</a:t>
            </a:r>
            <a:r>
              <a:rPr lang="vi-VN" dirty="0">
                <a:solidFill>
                  <a:srgbClr val="C00000"/>
                </a:solidFill>
                <a:effectLst/>
                <a:latin typeface="Arial" panose="020B0604020202020204" pitchFamily="34" charset="0"/>
                <a:cs typeface="Arial" panose="020B0604020202020204" pitchFamily="34" charset="0"/>
              </a:rPr>
              <a:t>M 1982 VÀ LUẬT </a:t>
            </a:r>
            <a:r>
              <a:rPr lang="en-US" dirty="0">
                <a:solidFill>
                  <a:srgbClr val="C00000"/>
                </a:solidFill>
                <a:latin typeface="Arial" panose="020B0604020202020204" pitchFamily="34" charset="0"/>
                <a:cs typeface="Arial" panose="020B0604020202020204" pitchFamily="34" charset="0"/>
              </a:rPr>
              <a:t> BIỂN</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1" y="1916171"/>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1. </a:t>
            </a:r>
            <a:r>
              <a:rPr lang="vi-VN" sz="2400" b="1" dirty="0">
                <a:solidFill>
                  <a:srgbClr val="FF0000"/>
                </a:solidFill>
              </a:rPr>
              <a:t>Công ước Liền hợp quốc về Luật Biên năm 1982</a:t>
            </a:r>
            <a:endParaRPr lang="en-US" sz="2400" b="1" dirty="0">
              <a:solidFill>
                <a:srgbClr val="FF0000"/>
              </a:solidFill>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1" y="2411937"/>
            <a:ext cx="3974841" cy="4154984"/>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1982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bố</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10/12/1982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16/11/1994, bao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17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320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trọng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vụ</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tồn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0DCC00-D234-738E-9EB3-7AE972F49173}"/>
              </a:ext>
            </a:extLst>
          </p:cNvPr>
          <p:cNvPicPr>
            <a:picLocks noChangeAspect="1"/>
          </p:cNvPicPr>
          <p:nvPr/>
        </p:nvPicPr>
        <p:blipFill>
          <a:blip r:embed="rId13"/>
          <a:stretch>
            <a:fillRect/>
          </a:stretch>
        </p:blipFill>
        <p:spPr>
          <a:xfrm>
            <a:off x="4256906" y="2358762"/>
            <a:ext cx="4887094" cy="4499238"/>
          </a:xfrm>
          <a:prstGeom prst="rect">
            <a:avLst/>
          </a:prstGeom>
        </p:spPr>
      </p:pic>
    </p:spTree>
    <p:extLst>
      <p:ext uri="{BB962C8B-B14F-4D97-AF65-F5344CB8AC3E}">
        <p14:creationId xmlns:p14="http://schemas.microsoft.com/office/powerpoint/2010/main" val="23271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14199"/>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200" dirty="0">
                <a:solidFill>
                  <a:srgbClr val="C00000"/>
                </a:solidFill>
                <a:latin typeface="Arial" panose="020B0604020202020204" pitchFamily="34" charset="0"/>
                <a:cs typeface="Arial" panose="020B0604020202020204" pitchFamily="34" charset="0"/>
              </a:rPr>
              <a:t>III. MỘT SỐ NỘI DUNG</a:t>
            </a:r>
            <a:r>
              <a:rPr lang="vi-VN" sz="2200" dirty="0">
                <a:solidFill>
                  <a:srgbClr val="000000"/>
                </a:solidFill>
                <a:effectLst/>
                <a:latin typeface="Arial Unicode MS"/>
              </a:rPr>
              <a:t> </a:t>
            </a:r>
            <a:r>
              <a:rPr lang="vi-VN" sz="2200" dirty="0">
                <a:solidFill>
                  <a:srgbClr val="C00000"/>
                </a:solidFill>
                <a:effectLst/>
                <a:latin typeface="Arial" panose="020B0604020202020204" pitchFamily="34" charset="0"/>
                <a:cs typeface="Arial" panose="020B0604020202020204" pitchFamily="34" charset="0"/>
              </a:rPr>
              <a:t>CÔNG U</a:t>
            </a:r>
            <a:r>
              <a:rPr lang="en-US" sz="2200" dirty="0">
                <a:solidFill>
                  <a:srgbClr val="C00000"/>
                </a:solidFill>
                <a:effectLst/>
                <a:latin typeface="Arial" panose="020B0604020202020204" pitchFamily="34" charset="0"/>
                <a:cs typeface="Arial" panose="020B0604020202020204" pitchFamily="34" charset="0"/>
              </a:rPr>
              <a:t>Ớ</a:t>
            </a:r>
            <a:r>
              <a:rPr lang="vi-VN" sz="2200" dirty="0">
                <a:solidFill>
                  <a:srgbClr val="C00000"/>
                </a:solidFill>
                <a:effectLst/>
                <a:latin typeface="Arial" panose="020B0604020202020204" pitchFamily="34" charset="0"/>
                <a:cs typeface="Arial" panose="020B0604020202020204" pitchFamily="34" charset="0"/>
              </a:rPr>
              <a:t>C LIÊN HỢP QUỒC V</a:t>
            </a:r>
            <a:r>
              <a:rPr lang="en-US" sz="2200" dirty="0">
                <a:solidFill>
                  <a:srgbClr val="C00000"/>
                </a:solidFill>
                <a:effectLst/>
                <a:latin typeface="Arial" panose="020B0604020202020204" pitchFamily="34" charset="0"/>
                <a:cs typeface="Arial" panose="020B0604020202020204" pitchFamily="34" charset="0"/>
              </a:rPr>
              <a:t>Ề</a:t>
            </a:r>
            <a:r>
              <a:rPr lang="vi-VN" sz="2200" dirty="0">
                <a:solidFill>
                  <a:srgbClr val="C00000"/>
                </a:solidFill>
                <a:effectLst/>
                <a:latin typeface="Arial" panose="020B0604020202020204" pitchFamily="34" charset="0"/>
                <a:cs typeface="Arial" panose="020B0604020202020204" pitchFamily="34" charset="0"/>
              </a:rPr>
              <a:t> LU</a:t>
            </a:r>
            <a:r>
              <a:rPr lang="en-US" sz="2200" dirty="0">
                <a:solidFill>
                  <a:srgbClr val="C00000"/>
                </a:solidFill>
                <a:effectLst/>
                <a:latin typeface="Arial" panose="020B0604020202020204" pitchFamily="34" charset="0"/>
                <a:cs typeface="Arial" panose="020B0604020202020204" pitchFamily="34" charset="0"/>
              </a:rPr>
              <a:t>Ậ</a:t>
            </a:r>
            <a:r>
              <a:rPr lang="vi-VN" sz="2200" dirty="0">
                <a:solidFill>
                  <a:srgbClr val="C00000"/>
                </a:solidFill>
                <a:effectLst/>
                <a:latin typeface="Arial" panose="020B0604020202020204" pitchFamily="34" charset="0"/>
                <a:cs typeface="Arial" panose="020B0604020202020204" pitchFamily="34" charset="0"/>
              </a:rPr>
              <a:t>T BI</a:t>
            </a:r>
            <a:r>
              <a:rPr lang="en-US" sz="2200" dirty="0">
                <a:solidFill>
                  <a:srgbClr val="C00000"/>
                </a:solidFill>
                <a:effectLst/>
                <a:latin typeface="Arial" panose="020B0604020202020204" pitchFamily="34" charset="0"/>
                <a:cs typeface="Arial" panose="020B0604020202020204" pitchFamily="34" charset="0"/>
              </a:rPr>
              <a:t>Ể</a:t>
            </a:r>
            <a:r>
              <a:rPr lang="vi-VN" sz="2200" dirty="0">
                <a:solidFill>
                  <a:srgbClr val="C00000"/>
                </a:solidFill>
                <a:effectLst/>
                <a:latin typeface="Arial" panose="020B0604020202020204" pitchFamily="34" charset="0"/>
                <a:cs typeface="Arial" panose="020B0604020202020204" pitchFamily="34" charset="0"/>
              </a:rPr>
              <a:t>N N</a:t>
            </a:r>
            <a:r>
              <a:rPr lang="en-US" sz="2200" dirty="0">
                <a:solidFill>
                  <a:srgbClr val="C00000"/>
                </a:solidFill>
                <a:latin typeface="Arial" panose="020B0604020202020204" pitchFamily="34" charset="0"/>
                <a:cs typeface="Arial" panose="020B0604020202020204" pitchFamily="34" charset="0"/>
              </a:rPr>
              <a:t>Ă</a:t>
            </a:r>
            <a:r>
              <a:rPr lang="vi-VN" sz="2200" dirty="0">
                <a:solidFill>
                  <a:srgbClr val="C00000"/>
                </a:solidFill>
                <a:effectLst/>
                <a:latin typeface="Arial" panose="020B0604020202020204" pitchFamily="34" charset="0"/>
                <a:cs typeface="Arial" panose="020B0604020202020204" pitchFamily="34" charset="0"/>
              </a:rPr>
              <a:t>M 1982 VÀ LUẬT </a:t>
            </a:r>
            <a:r>
              <a:rPr lang="en-US" sz="2200" dirty="0">
                <a:solidFill>
                  <a:srgbClr val="C00000"/>
                </a:solidFill>
                <a:latin typeface="Arial" panose="020B0604020202020204" pitchFamily="34" charset="0"/>
                <a:cs typeface="Arial" panose="020B0604020202020204" pitchFamily="34" charset="0"/>
              </a:rPr>
              <a:t> BIỂN</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47325"/>
            <a:ext cx="7574693"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1. </a:t>
            </a:r>
            <a:r>
              <a:rPr lang="vi-VN" sz="2200" b="1" dirty="0">
                <a:solidFill>
                  <a:srgbClr val="FF0000"/>
                </a:solidFill>
              </a:rPr>
              <a:t>Công ước Liền hợp quốc về Luật Biên năm 1982</a:t>
            </a:r>
            <a:endParaRPr lang="en-US" sz="2200" b="1" dirty="0">
              <a:solidFill>
                <a:srgbClr val="FF0000"/>
              </a:solidFill>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2DF1104-A031-D217-32D7-0101C765CEE1}"/>
              </a:ext>
            </a:extLst>
          </p:cNvPr>
          <p:cNvSpPr txBox="1"/>
          <p:nvPr/>
        </p:nvSpPr>
        <p:spPr>
          <a:xfrm>
            <a:off x="0" y="2149019"/>
            <a:ext cx="9144000" cy="4708981"/>
          </a:xfrm>
          <a:prstGeom prst="rect">
            <a:avLst/>
          </a:prstGeom>
          <a:noFill/>
        </p:spPr>
        <p:txBody>
          <a:bodyPr wrap="square">
            <a:spAutoFit/>
          </a:bodyPr>
          <a:lstStyle/>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23/6/1994,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IX,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phê</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khẳng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thềm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tắc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trọng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Cũng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tục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khẳng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Hoàng Sa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lịch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khẳng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trương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hòa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thần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đẳng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trọng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lẫn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trọng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778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III</a:t>
            </a:r>
            <a:r>
              <a:rPr lang="en-US" altLang="en-US" dirty="0">
                <a:solidFill>
                  <a:srgbClr val="C00000"/>
                </a:solidFill>
                <a:latin typeface="Arial" panose="020B0604020202020204" pitchFamily="34" charset="0"/>
                <a:cs typeface="Arial" panose="020B0604020202020204" pitchFamily="34" charset="0"/>
              </a:rPr>
              <a:t>. MỘT SỐ NỘI DUNG</a:t>
            </a:r>
            <a:r>
              <a:rPr lang="vi-VN" sz="1800" dirty="0">
                <a:solidFill>
                  <a:srgbClr val="000000"/>
                </a:solidFill>
                <a:effectLst/>
                <a:latin typeface="Arial Unicode MS"/>
              </a:rPr>
              <a:t> </a:t>
            </a:r>
            <a:r>
              <a:rPr lang="vi-VN" dirty="0">
                <a:solidFill>
                  <a:srgbClr val="C00000"/>
                </a:solidFill>
                <a:effectLst/>
                <a:latin typeface="Arial" panose="020B0604020202020204" pitchFamily="34" charset="0"/>
                <a:cs typeface="Arial" panose="020B0604020202020204" pitchFamily="34" charset="0"/>
              </a:rPr>
              <a:t>CÔNG U</a:t>
            </a:r>
            <a:r>
              <a:rPr lang="en-US" dirty="0">
                <a:solidFill>
                  <a:srgbClr val="C00000"/>
                </a:solidFill>
                <a:effectLst/>
                <a:latin typeface="Arial" panose="020B0604020202020204" pitchFamily="34" charset="0"/>
                <a:cs typeface="Arial" panose="020B0604020202020204" pitchFamily="34" charset="0"/>
              </a:rPr>
              <a:t>Ớ</a:t>
            </a:r>
            <a:r>
              <a:rPr lang="vi-VN" dirty="0">
                <a:solidFill>
                  <a:srgbClr val="C00000"/>
                </a:solidFill>
                <a:effectLst/>
                <a:latin typeface="Arial" panose="020B0604020202020204" pitchFamily="34" charset="0"/>
                <a:cs typeface="Arial" panose="020B0604020202020204" pitchFamily="34" charset="0"/>
              </a:rPr>
              <a:t>C LIÊN HỢP QUỒC V</a:t>
            </a:r>
            <a:r>
              <a:rPr lang="en-US" dirty="0">
                <a:solidFill>
                  <a:srgbClr val="C00000"/>
                </a:solidFill>
                <a:effectLst/>
                <a:latin typeface="Arial" panose="020B0604020202020204" pitchFamily="34" charset="0"/>
                <a:cs typeface="Arial" panose="020B0604020202020204" pitchFamily="34" charset="0"/>
              </a:rPr>
              <a:t>Ề</a:t>
            </a:r>
            <a:r>
              <a:rPr lang="vi-VN" dirty="0">
                <a:solidFill>
                  <a:srgbClr val="C00000"/>
                </a:solidFill>
                <a:effectLst/>
                <a:latin typeface="Arial" panose="020B0604020202020204" pitchFamily="34" charset="0"/>
                <a:cs typeface="Arial" panose="020B0604020202020204" pitchFamily="34" charset="0"/>
              </a:rPr>
              <a:t> LU</a:t>
            </a:r>
            <a:r>
              <a:rPr lang="en-US" dirty="0">
                <a:solidFill>
                  <a:srgbClr val="C00000"/>
                </a:solidFill>
                <a:effectLst/>
                <a:latin typeface="Arial" panose="020B0604020202020204" pitchFamily="34" charset="0"/>
                <a:cs typeface="Arial" panose="020B0604020202020204" pitchFamily="34" charset="0"/>
              </a:rPr>
              <a:t>Ậ</a:t>
            </a:r>
            <a:r>
              <a:rPr lang="vi-VN" dirty="0">
                <a:solidFill>
                  <a:srgbClr val="C00000"/>
                </a:solidFill>
                <a:effectLst/>
                <a:latin typeface="Arial" panose="020B0604020202020204" pitchFamily="34" charset="0"/>
                <a:cs typeface="Arial" panose="020B0604020202020204" pitchFamily="34" charset="0"/>
              </a:rPr>
              <a:t>T BI</a:t>
            </a:r>
            <a:r>
              <a:rPr lang="en-US" dirty="0">
                <a:solidFill>
                  <a:srgbClr val="C00000"/>
                </a:solidFill>
                <a:effectLst/>
                <a:latin typeface="Arial" panose="020B0604020202020204" pitchFamily="34" charset="0"/>
                <a:cs typeface="Arial" panose="020B0604020202020204" pitchFamily="34" charset="0"/>
              </a:rPr>
              <a:t>Ể</a:t>
            </a:r>
            <a:r>
              <a:rPr lang="vi-VN" dirty="0">
                <a:solidFill>
                  <a:srgbClr val="C00000"/>
                </a:solidFill>
                <a:effectLst/>
                <a:latin typeface="Arial" panose="020B0604020202020204" pitchFamily="34" charset="0"/>
                <a:cs typeface="Arial" panose="020B0604020202020204" pitchFamily="34" charset="0"/>
              </a:rPr>
              <a:t>N N</a:t>
            </a:r>
            <a:r>
              <a:rPr lang="en-US" dirty="0">
                <a:solidFill>
                  <a:srgbClr val="C00000"/>
                </a:solidFill>
                <a:latin typeface="Arial" panose="020B0604020202020204" pitchFamily="34" charset="0"/>
                <a:cs typeface="Arial" panose="020B0604020202020204" pitchFamily="34" charset="0"/>
              </a:rPr>
              <a:t>Ă</a:t>
            </a:r>
            <a:r>
              <a:rPr lang="vi-VN" dirty="0">
                <a:solidFill>
                  <a:srgbClr val="C00000"/>
                </a:solidFill>
                <a:effectLst/>
                <a:latin typeface="Arial" panose="020B0604020202020204" pitchFamily="34" charset="0"/>
                <a:cs typeface="Arial" panose="020B0604020202020204" pitchFamily="34" charset="0"/>
              </a:rPr>
              <a:t>M 1982 VÀ LUẬT </a:t>
            </a:r>
            <a:r>
              <a:rPr lang="en-US" dirty="0">
                <a:solidFill>
                  <a:srgbClr val="C00000"/>
                </a:solidFill>
                <a:latin typeface="Arial" panose="020B0604020202020204" pitchFamily="34" charset="0"/>
                <a:cs typeface="Arial" panose="020B0604020202020204" pitchFamily="34" charset="0"/>
              </a:rPr>
              <a:t> BIỂN</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977954"/>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2. </a:t>
            </a:r>
            <a:r>
              <a:rPr lang="vi-VN" sz="2400" b="1" dirty="0">
                <a:solidFill>
                  <a:srgbClr val="FF0000"/>
                </a:solidFill>
                <a:ea typeface="Arial" panose="020B0604020202020204" pitchFamily="34" charset="0"/>
                <a:cs typeface="Arial" panose="020B0604020202020204" pitchFamily="34" charset="0"/>
              </a:rPr>
              <a:t>Luật Bi</a:t>
            </a:r>
            <a:r>
              <a:rPr lang="en-US" sz="2400" b="1" dirty="0">
                <a:solidFill>
                  <a:srgbClr val="FF0000"/>
                </a:solidFill>
                <a:ea typeface="Arial" panose="020B0604020202020204" pitchFamily="34" charset="0"/>
                <a:cs typeface="Arial" panose="020B0604020202020204" pitchFamily="34" charset="0"/>
              </a:rPr>
              <a:t>ể</a:t>
            </a:r>
            <a:r>
              <a:rPr lang="vi-VN" sz="2400" b="1" dirty="0">
                <a:solidFill>
                  <a:srgbClr val="FF0000"/>
                </a:solidFill>
                <a:ea typeface="Arial" panose="020B0604020202020204" pitchFamily="34" charset="0"/>
                <a:cs typeface="Arial" panose="020B0604020202020204" pitchFamily="34" charset="0"/>
              </a:rPr>
              <a:t>n Việt Nam</a:t>
            </a:r>
            <a:endParaRPr lang="en-US" sz="24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0" y="2387224"/>
            <a:ext cx="5589037" cy="4862870"/>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21/6/2012 bao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55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01/01/2013.</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thềm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Hoàng Sa,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228600" algn="just">
              <a:spcBef>
                <a:spcPts val="0"/>
              </a:spcBef>
              <a:spcAft>
                <a:spcPts val="0"/>
              </a:spcAft>
            </a:pPr>
            <a:endParaRPr lang="en-US" sz="2400" dirty="0">
              <a:effectLst/>
              <a:latin typeface="Arial" panose="020B0604020202020204" pitchFamily="34" charset="0"/>
              <a:ea typeface="Arial" panose="020B0604020202020204" pitchFamily="34" charset="0"/>
            </a:endParaRPr>
          </a:p>
        </p:txBody>
      </p:sp>
      <p:pic>
        <p:nvPicPr>
          <p:cNvPr id="3" name="Picture 9">
            <a:extLst>
              <a:ext uri="{FF2B5EF4-FFF2-40B4-BE49-F238E27FC236}">
                <a16:creationId xmlns:a16="http://schemas.microsoft.com/office/drawing/2014/main" id="{E3485088-BFA6-DF0A-93A5-4B1DBDD951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3682" y="1985865"/>
            <a:ext cx="3480318" cy="427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04868"/>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III</a:t>
            </a:r>
            <a:r>
              <a:rPr lang="en-US" altLang="en-US" dirty="0">
                <a:solidFill>
                  <a:srgbClr val="C00000"/>
                </a:solidFill>
                <a:latin typeface="Arial" panose="020B0604020202020204" pitchFamily="34" charset="0"/>
                <a:cs typeface="Arial" panose="020B0604020202020204" pitchFamily="34" charset="0"/>
              </a:rPr>
              <a:t>. MỘT SỐ NỘI DUNG</a:t>
            </a:r>
            <a:r>
              <a:rPr lang="vi-VN" sz="1800" dirty="0">
                <a:solidFill>
                  <a:srgbClr val="000000"/>
                </a:solidFill>
                <a:effectLst/>
                <a:latin typeface="Arial Unicode MS"/>
              </a:rPr>
              <a:t> </a:t>
            </a:r>
            <a:r>
              <a:rPr lang="vi-VN" dirty="0">
                <a:solidFill>
                  <a:srgbClr val="C00000"/>
                </a:solidFill>
                <a:effectLst/>
                <a:latin typeface="Arial" panose="020B0604020202020204" pitchFamily="34" charset="0"/>
                <a:cs typeface="Arial" panose="020B0604020202020204" pitchFamily="34" charset="0"/>
              </a:rPr>
              <a:t>CÔNG U</a:t>
            </a:r>
            <a:r>
              <a:rPr lang="en-US" dirty="0">
                <a:solidFill>
                  <a:srgbClr val="C00000"/>
                </a:solidFill>
                <a:effectLst/>
                <a:latin typeface="Arial" panose="020B0604020202020204" pitchFamily="34" charset="0"/>
                <a:cs typeface="Arial" panose="020B0604020202020204" pitchFamily="34" charset="0"/>
              </a:rPr>
              <a:t>Ớ</a:t>
            </a:r>
            <a:r>
              <a:rPr lang="vi-VN" dirty="0">
                <a:solidFill>
                  <a:srgbClr val="C00000"/>
                </a:solidFill>
                <a:effectLst/>
                <a:latin typeface="Arial" panose="020B0604020202020204" pitchFamily="34" charset="0"/>
                <a:cs typeface="Arial" panose="020B0604020202020204" pitchFamily="34" charset="0"/>
              </a:rPr>
              <a:t>C LIÊN HỢP QUỒC V</a:t>
            </a:r>
            <a:r>
              <a:rPr lang="en-US" dirty="0">
                <a:solidFill>
                  <a:srgbClr val="C00000"/>
                </a:solidFill>
                <a:effectLst/>
                <a:latin typeface="Arial" panose="020B0604020202020204" pitchFamily="34" charset="0"/>
                <a:cs typeface="Arial" panose="020B0604020202020204" pitchFamily="34" charset="0"/>
              </a:rPr>
              <a:t>Ề</a:t>
            </a:r>
            <a:r>
              <a:rPr lang="vi-VN" dirty="0">
                <a:solidFill>
                  <a:srgbClr val="C00000"/>
                </a:solidFill>
                <a:effectLst/>
                <a:latin typeface="Arial" panose="020B0604020202020204" pitchFamily="34" charset="0"/>
                <a:cs typeface="Arial" panose="020B0604020202020204" pitchFamily="34" charset="0"/>
              </a:rPr>
              <a:t> LU</a:t>
            </a:r>
            <a:r>
              <a:rPr lang="en-US" dirty="0">
                <a:solidFill>
                  <a:srgbClr val="C00000"/>
                </a:solidFill>
                <a:effectLst/>
                <a:latin typeface="Arial" panose="020B0604020202020204" pitchFamily="34" charset="0"/>
                <a:cs typeface="Arial" panose="020B0604020202020204" pitchFamily="34" charset="0"/>
              </a:rPr>
              <a:t>Ậ</a:t>
            </a:r>
            <a:r>
              <a:rPr lang="vi-VN" dirty="0">
                <a:solidFill>
                  <a:srgbClr val="C00000"/>
                </a:solidFill>
                <a:effectLst/>
                <a:latin typeface="Arial" panose="020B0604020202020204" pitchFamily="34" charset="0"/>
                <a:cs typeface="Arial" panose="020B0604020202020204" pitchFamily="34" charset="0"/>
              </a:rPr>
              <a:t>T BI</a:t>
            </a:r>
            <a:r>
              <a:rPr lang="en-US" dirty="0">
                <a:solidFill>
                  <a:srgbClr val="C00000"/>
                </a:solidFill>
                <a:effectLst/>
                <a:latin typeface="Arial" panose="020B0604020202020204" pitchFamily="34" charset="0"/>
                <a:cs typeface="Arial" panose="020B0604020202020204" pitchFamily="34" charset="0"/>
              </a:rPr>
              <a:t>Ể</a:t>
            </a:r>
            <a:r>
              <a:rPr lang="vi-VN" dirty="0">
                <a:solidFill>
                  <a:srgbClr val="C00000"/>
                </a:solidFill>
                <a:effectLst/>
                <a:latin typeface="Arial" panose="020B0604020202020204" pitchFamily="34" charset="0"/>
                <a:cs typeface="Arial" panose="020B0604020202020204" pitchFamily="34" charset="0"/>
              </a:rPr>
              <a:t>N N</a:t>
            </a:r>
            <a:r>
              <a:rPr lang="en-US" dirty="0">
                <a:solidFill>
                  <a:srgbClr val="C00000"/>
                </a:solidFill>
                <a:latin typeface="Arial" panose="020B0604020202020204" pitchFamily="34" charset="0"/>
                <a:cs typeface="Arial" panose="020B0604020202020204" pitchFamily="34" charset="0"/>
              </a:rPr>
              <a:t>Ă</a:t>
            </a:r>
            <a:r>
              <a:rPr lang="vi-VN" dirty="0">
                <a:solidFill>
                  <a:srgbClr val="C00000"/>
                </a:solidFill>
                <a:effectLst/>
                <a:latin typeface="Arial" panose="020B0604020202020204" pitchFamily="34" charset="0"/>
                <a:cs typeface="Arial" panose="020B0604020202020204" pitchFamily="34" charset="0"/>
              </a:rPr>
              <a:t>M 1982 VÀ LUẬT </a:t>
            </a:r>
            <a:r>
              <a:rPr lang="en-US" dirty="0">
                <a:solidFill>
                  <a:srgbClr val="C00000"/>
                </a:solidFill>
                <a:latin typeface="Arial" panose="020B0604020202020204" pitchFamily="34" charset="0"/>
                <a:cs typeface="Arial" panose="020B0604020202020204" pitchFamily="34" charset="0"/>
              </a:rPr>
              <a:t> BIỂN</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28664"/>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2. </a:t>
            </a:r>
            <a:r>
              <a:rPr lang="vi-VN" sz="2400" b="1" dirty="0">
                <a:solidFill>
                  <a:srgbClr val="FF0000"/>
                </a:solidFill>
                <a:ea typeface="Arial" panose="020B0604020202020204" pitchFamily="34" charset="0"/>
                <a:cs typeface="Arial" panose="020B0604020202020204" pitchFamily="34" charset="0"/>
              </a:rPr>
              <a:t>Luật Bi</a:t>
            </a:r>
            <a:r>
              <a:rPr lang="en-US" sz="2400" b="1" dirty="0">
                <a:solidFill>
                  <a:srgbClr val="FF0000"/>
                </a:solidFill>
                <a:ea typeface="Arial" panose="020B0604020202020204" pitchFamily="34" charset="0"/>
                <a:cs typeface="Arial" panose="020B0604020202020204" pitchFamily="34" charset="0"/>
              </a:rPr>
              <a:t>ể</a:t>
            </a:r>
            <a:r>
              <a:rPr lang="vi-VN" sz="2400" b="1" dirty="0">
                <a:solidFill>
                  <a:srgbClr val="FF0000"/>
                </a:solidFill>
                <a:ea typeface="Arial" panose="020B0604020202020204" pitchFamily="34" charset="0"/>
                <a:cs typeface="Arial" panose="020B0604020202020204" pitchFamily="34" charset="0"/>
              </a:rPr>
              <a:t>n Việt Nam</a:t>
            </a:r>
            <a:endParaRPr lang="en-US" sz="24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29991"/>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65314" y="2144628"/>
            <a:ext cx="5980670" cy="430887"/>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BC7000FA-FC58-3792-0742-E175E862A5B9}"/>
              </a:ext>
            </a:extLst>
          </p:cNvPr>
          <p:cNvSpPr txBox="1"/>
          <p:nvPr/>
        </p:nvSpPr>
        <p:spPr>
          <a:xfrm>
            <a:off x="0" y="2490623"/>
            <a:ext cx="5505061" cy="2862322"/>
          </a:xfrm>
          <a:prstGeom prst="rect">
            <a:avLst/>
          </a:prstGeom>
          <a:noFill/>
        </p:spPr>
        <p:txBody>
          <a:bodyPr wrap="square">
            <a:spAutoFit/>
          </a:bodyPr>
          <a:lstStyle/>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bao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thềm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C70EA2EE-7B05-A4C0-ECAB-BB079ED0667B}"/>
              </a:ext>
            </a:extLst>
          </p:cNvPr>
          <p:cNvSpPr txBox="1"/>
          <p:nvPr/>
        </p:nvSpPr>
        <p:spPr>
          <a:xfrm>
            <a:off x="-67647" y="5226784"/>
            <a:ext cx="9211647" cy="1631216"/>
          </a:xfrm>
          <a:prstGeom prst="rect">
            <a:avLst/>
          </a:prstGeom>
          <a:noFill/>
        </p:spPr>
        <p:txBody>
          <a:bodyPr wrap="square">
            <a:spAutoFit/>
          </a:bodyPr>
          <a:lstStyle/>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lòng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bố</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7">
            <a:extLst>
              <a:ext uri="{FF2B5EF4-FFF2-40B4-BE49-F238E27FC236}">
                <a16:creationId xmlns:a16="http://schemas.microsoft.com/office/drawing/2014/main" id="{9AC21A03-CE2B-E499-6FC9-2E2B68B39C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6013" y="1975756"/>
            <a:ext cx="333103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200" dirty="0">
                <a:solidFill>
                  <a:srgbClr val="C00000"/>
                </a:solidFill>
                <a:latin typeface="Arial" panose="020B0604020202020204" pitchFamily="34" charset="0"/>
                <a:cs typeface="Arial" panose="020B0604020202020204" pitchFamily="34" charset="0"/>
              </a:rPr>
              <a:t>III. MỘT SỐ NỘI DUNG</a:t>
            </a:r>
            <a:r>
              <a:rPr lang="vi-VN" sz="2200" dirty="0">
                <a:solidFill>
                  <a:srgbClr val="000000"/>
                </a:solidFill>
                <a:effectLst/>
                <a:latin typeface="Arial Unicode MS"/>
              </a:rPr>
              <a:t> </a:t>
            </a:r>
            <a:r>
              <a:rPr lang="vi-VN" sz="2200" dirty="0">
                <a:solidFill>
                  <a:srgbClr val="C00000"/>
                </a:solidFill>
                <a:effectLst/>
                <a:latin typeface="Arial" panose="020B0604020202020204" pitchFamily="34" charset="0"/>
                <a:cs typeface="Arial" panose="020B0604020202020204" pitchFamily="34" charset="0"/>
              </a:rPr>
              <a:t>CÔNG U</a:t>
            </a:r>
            <a:r>
              <a:rPr lang="en-US" sz="2200" dirty="0">
                <a:solidFill>
                  <a:srgbClr val="C00000"/>
                </a:solidFill>
                <a:effectLst/>
                <a:latin typeface="Arial" panose="020B0604020202020204" pitchFamily="34" charset="0"/>
                <a:cs typeface="Arial" panose="020B0604020202020204" pitchFamily="34" charset="0"/>
              </a:rPr>
              <a:t>Ớ</a:t>
            </a:r>
            <a:r>
              <a:rPr lang="vi-VN" sz="2200" dirty="0">
                <a:solidFill>
                  <a:srgbClr val="C00000"/>
                </a:solidFill>
                <a:effectLst/>
                <a:latin typeface="Arial" panose="020B0604020202020204" pitchFamily="34" charset="0"/>
                <a:cs typeface="Arial" panose="020B0604020202020204" pitchFamily="34" charset="0"/>
              </a:rPr>
              <a:t>C LIÊN HỢP QUỒC V</a:t>
            </a:r>
            <a:r>
              <a:rPr lang="en-US" sz="2200" dirty="0">
                <a:solidFill>
                  <a:srgbClr val="C00000"/>
                </a:solidFill>
                <a:effectLst/>
                <a:latin typeface="Arial" panose="020B0604020202020204" pitchFamily="34" charset="0"/>
                <a:cs typeface="Arial" panose="020B0604020202020204" pitchFamily="34" charset="0"/>
              </a:rPr>
              <a:t>Ề</a:t>
            </a:r>
            <a:r>
              <a:rPr lang="vi-VN" sz="2200" dirty="0">
                <a:solidFill>
                  <a:srgbClr val="C00000"/>
                </a:solidFill>
                <a:effectLst/>
                <a:latin typeface="Arial" panose="020B0604020202020204" pitchFamily="34" charset="0"/>
                <a:cs typeface="Arial" panose="020B0604020202020204" pitchFamily="34" charset="0"/>
              </a:rPr>
              <a:t> LU</a:t>
            </a:r>
            <a:r>
              <a:rPr lang="en-US" sz="2200" dirty="0">
                <a:solidFill>
                  <a:srgbClr val="C00000"/>
                </a:solidFill>
                <a:effectLst/>
                <a:latin typeface="Arial" panose="020B0604020202020204" pitchFamily="34" charset="0"/>
                <a:cs typeface="Arial" panose="020B0604020202020204" pitchFamily="34" charset="0"/>
              </a:rPr>
              <a:t>Ậ</a:t>
            </a:r>
            <a:r>
              <a:rPr lang="vi-VN" sz="2200" dirty="0">
                <a:solidFill>
                  <a:srgbClr val="C00000"/>
                </a:solidFill>
                <a:effectLst/>
                <a:latin typeface="Arial" panose="020B0604020202020204" pitchFamily="34" charset="0"/>
                <a:cs typeface="Arial" panose="020B0604020202020204" pitchFamily="34" charset="0"/>
              </a:rPr>
              <a:t>T BI</a:t>
            </a:r>
            <a:r>
              <a:rPr lang="en-US" sz="2200" dirty="0">
                <a:solidFill>
                  <a:srgbClr val="C00000"/>
                </a:solidFill>
                <a:effectLst/>
                <a:latin typeface="Arial" panose="020B0604020202020204" pitchFamily="34" charset="0"/>
                <a:cs typeface="Arial" panose="020B0604020202020204" pitchFamily="34" charset="0"/>
              </a:rPr>
              <a:t>Ể</a:t>
            </a:r>
            <a:r>
              <a:rPr lang="vi-VN" sz="2200" dirty="0">
                <a:solidFill>
                  <a:srgbClr val="C00000"/>
                </a:solidFill>
                <a:effectLst/>
                <a:latin typeface="Arial" panose="020B0604020202020204" pitchFamily="34" charset="0"/>
                <a:cs typeface="Arial" panose="020B0604020202020204" pitchFamily="34" charset="0"/>
              </a:rPr>
              <a:t>N N</a:t>
            </a:r>
            <a:r>
              <a:rPr lang="en-US" sz="2200" dirty="0">
                <a:solidFill>
                  <a:srgbClr val="C00000"/>
                </a:solidFill>
                <a:latin typeface="Arial" panose="020B0604020202020204" pitchFamily="34" charset="0"/>
                <a:cs typeface="Arial" panose="020B0604020202020204" pitchFamily="34" charset="0"/>
              </a:rPr>
              <a:t>Ă</a:t>
            </a:r>
            <a:r>
              <a:rPr lang="vi-VN" sz="2200" dirty="0">
                <a:solidFill>
                  <a:srgbClr val="C00000"/>
                </a:solidFill>
                <a:effectLst/>
                <a:latin typeface="Arial" panose="020B0604020202020204" pitchFamily="34" charset="0"/>
                <a:cs typeface="Arial" panose="020B0604020202020204" pitchFamily="34" charset="0"/>
              </a:rPr>
              <a:t>M 1982 VÀ LUẬT </a:t>
            </a:r>
            <a:r>
              <a:rPr lang="en-US" sz="2200" dirty="0">
                <a:solidFill>
                  <a:srgbClr val="C00000"/>
                </a:solidFill>
                <a:latin typeface="Arial" panose="020B0604020202020204" pitchFamily="34" charset="0"/>
                <a:cs typeface="Arial" panose="020B0604020202020204" pitchFamily="34" charset="0"/>
              </a:rPr>
              <a:t> BIỂN</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56656"/>
            <a:ext cx="7574693"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Luật Bi</a:t>
            </a:r>
            <a:r>
              <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rPr>
              <a:t>ể</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n Việt Nam</a:t>
            </a:r>
            <a:endPar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65316" y="2228604"/>
            <a:ext cx="4609323" cy="3139321"/>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bờ</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123DA4B3-092C-63C6-2C24-6FA194D94EDD}"/>
              </a:ext>
            </a:extLst>
          </p:cNvPr>
          <p:cNvPicPr>
            <a:picLocks noChangeAspect="1"/>
          </p:cNvPicPr>
          <p:nvPr/>
        </p:nvPicPr>
        <p:blipFill>
          <a:blip r:embed="rId13"/>
          <a:stretch>
            <a:fillRect/>
          </a:stretch>
        </p:blipFill>
        <p:spPr>
          <a:xfrm>
            <a:off x="4534678" y="2065532"/>
            <a:ext cx="4609322" cy="3122288"/>
          </a:xfrm>
          <a:prstGeom prst="rect">
            <a:avLst/>
          </a:prstGeom>
        </p:spPr>
      </p:pic>
      <p:sp>
        <p:nvSpPr>
          <p:cNvPr id="6" name="TextBox 5">
            <a:extLst>
              <a:ext uri="{FF2B5EF4-FFF2-40B4-BE49-F238E27FC236}">
                <a16:creationId xmlns:a16="http://schemas.microsoft.com/office/drawing/2014/main" id="{F84EEA14-5255-06DC-BDFA-BA553585C20C}"/>
              </a:ext>
            </a:extLst>
          </p:cNvPr>
          <p:cNvSpPr txBox="1"/>
          <p:nvPr/>
        </p:nvSpPr>
        <p:spPr>
          <a:xfrm>
            <a:off x="0" y="5174826"/>
            <a:ext cx="9144000" cy="1785104"/>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883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14143" y="-48728"/>
            <a:ext cx="9534331" cy="1289699"/>
            <a:chOff x="-390331" y="-8659"/>
            <a:chExt cx="9534331"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90331" y="705556"/>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030222"/>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200" dirty="0">
                <a:solidFill>
                  <a:srgbClr val="C00000"/>
                </a:solidFill>
                <a:latin typeface="Arial" panose="020B0604020202020204" pitchFamily="34" charset="0"/>
                <a:cs typeface="Arial" panose="020B0604020202020204" pitchFamily="34" charset="0"/>
              </a:rPr>
              <a:t>III. MỘT SỐ NỘI DUNG</a:t>
            </a:r>
            <a:r>
              <a:rPr lang="vi-VN" sz="2200" dirty="0">
                <a:solidFill>
                  <a:srgbClr val="000000"/>
                </a:solidFill>
                <a:effectLst/>
                <a:latin typeface="Arial Unicode MS"/>
              </a:rPr>
              <a:t> </a:t>
            </a:r>
            <a:r>
              <a:rPr lang="vi-VN" sz="2200" dirty="0">
                <a:solidFill>
                  <a:srgbClr val="C00000"/>
                </a:solidFill>
                <a:effectLst/>
                <a:latin typeface="Arial" panose="020B0604020202020204" pitchFamily="34" charset="0"/>
                <a:cs typeface="Arial" panose="020B0604020202020204" pitchFamily="34" charset="0"/>
              </a:rPr>
              <a:t>CÔNG U</a:t>
            </a:r>
            <a:r>
              <a:rPr lang="en-US" sz="2200" dirty="0">
                <a:solidFill>
                  <a:srgbClr val="C00000"/>
                </a:solidFill>
                <a:effectLst/>
                <a:latin typeface="Arial" panose="020B0604020202020204" pitchFamily="34" charset="0"/>
                <a:cs typeface="Arial" panose="020B0604020202020204" pitchFamily="34" charset="0"/>
              </a:rPr>
              <a:t>Ớ</a:t>
            </a:r>
            <a:r>
              <a:rPr lang="vi-VN" sz="2200" dirty="0">
                <a:solidFill>
                  <a:srgbClr val="C00000"/>
                </a:solidFill>
                <a:effectLst/>
                <a:latin typeface="Arial" panose="020B0604020202020204" pitchFamily="34" charset="0"/>
                <a:cs typeface="Arial" panose="020B0604020202020204" pitchFamily="34" charset="0"/>
              </a:rPr>
              <a:t>C LIÊN HỢP QUỒC V</a:t>
            </a:r>
            <a:r>
              <a:rPr lang="en-US" sz="2200" dirty="0">
                <a:solidFill>
                  <a:srgbClr val="C00000"/>
                </a:solidFill>
                <a:effectLst/>
                <a:latin typeface="Arial" panose="020B0604020202020204" pitchFamily="34" charset="0"/>
                <a:cs typeface="Arial" panose="020B0604020202020204" pitchFamily="34" charset="0"/>
              </a:rPr>
              <a:t>Ề</a:t>
            </a:r>
            <a:r>
              <a:rPr lang="vi-VN" sz="2200" dirty="0">
                <a:solidFill>
                  <a:srgbClr val="C00000"/>
                </a:solidFill>
                <a:effectLst/>
                <a:latin typeface="Arial" panose="020B0604020202020204" pitchFamily="34" charset="0"/>
                <a:cs typeface="Arial" panose="020B0604020202020204" pitchFamily="34" charset="0"/>
              </a:rPr>
              <a:t> LU</a:t>
            </a:r>
            <a:r>
              <a:rPr lang="en-US" sz="2200" dirty="0">
                <a:solidFill>
                  <a:srgbClr val="C00000"/>
                </a:solidFill>
                <a:effectLst/>
                <a:latin typeface="Arial" panose="020B0604020202020204" pitchFamily="34" charset="0"/>
                <a:cs typeface="Arial" panose="020B0604020202020204" pitchFamily="34" charset="0"/>
              </a:rPr>
              <a:t>Ậ</a:t>
            </a:r>
            <a:r>
              <a:rPr lang="vi-VN" sz="2200" dirty="0">
                <a:solidFill>
                  <a:srgbClr val="C00000"/>
                </a:solidFill>
                <a:effectLst/>
                <a:latin typeface="Arial" panose="020B0604020202020204" pitchFamily="34" charset="0"/>
                <a:cs typeface="Arial" panose="020B0604020202020204" pitchFamily="34" charset="0"/>
              </a:rPr>
              <a:t>T BI</a:t>
            </a:r>
            <a:r>
              <a:rPr lang="en-US" sz="2200" dirty="0">
                <a:solidFill>
                  <a:srgbClr val="C00000"/>
                </a:solidFill>
                <a:effectLst/>
                <a:latin typeface="Arial" panose="020B0604020202020204" pitchFamily="34" charset="0"/>
                <a:cs typeface="Arial" panose="020B0604020202020204" pitchFamily="34" charset="0"/>
              </a:rPr>
              <a:t>Ể</a:t>
            </a:r>
            <a:r>
              <a:rPr lang="vi-VN" sz="2200" dirty="0">
                <a:solidFill>
                  <a:srgbClr val="C00000"/>
                </a:solidFill>
                <a:effectLst/>
                <a:latin typeface="Arial" panose="020B0604020202020204" pitchFamily="34" charset="0"/>
                <a:cs typeface="Arial" panose="020B0604020202020204" pitchFamily="34" charset="0"/>
              </a:rPr>
              <a:t>N N</a:t>
            </a:r>
            <a:r>
              <a:rPr lang="en-US" sz="2200" dirty="0">
                <a:solidFill>
                  <a:srgbClr val="C00000"/>
                </a:solidFill>
                <a:latin typeface="Arial" panose="020B0604020202020204" pitchFamily="34" charset="0"/>
                <a:cs typeface="Arial" panose="020B0604020202020204" pitchFamily="34" charset="0"/>
              </a:rPr>
              <a:t>Ă</a:t>
            </a:r>
            <a:r>
              <a:rPr lang="vi-VN" sz="2200" dirty="0">
                <a:solidFill>
                  <a:srgbClr val="C00000"/>
                </a:solidFill>
                <a:effectLst/>
                <a:latin typeface="Arial" panose="020B0604020202020204" pitchFamily="34" charset="0"/>
                <a:cs typeface="Arial" panose="020B0604020202020204" pitchFamily="34" charset="0"/>
              </a:rPr>
              <a:t>M 1982 VÀ LUẬT </a:t>
            </a:r>
            <a:r>
              <a:rPr lang="en-US" sz="2200" dirty="0">
                <a:solidFill>
                  <a:srgbClr val="C00000"/>
                </a:solidFill>
                <a:latin typeface="Arial" panose="020B0604020202020204" pitchFamily="34" charset="0"/>
                <a:cs typeface="Arial" panose="020B0604020202020204" pitchFamily="34" charset="0"/>
              </a:rPr>
              <a:t> BIỂN</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sz="2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688705"/>
            <a:ext cx="7574693" cy="430887"/>
          </a:xfrm>
          <a:prstGeom prst="rect">
            <a:avLst/>
          </a:prstGeom>
          <a:noFill/>
        </p:spPr>
        <p:txBody>
          <a:bodyPr wrap="square">
            <a:spAutoFit/>
          </a:bodyPr>
          <a:lstStyle/>
          <a:p>
            <a:pPr algn="just"/>
            <a:r>
              <a:rPr lang="en-US" sz="2200" b="1" dirty="0">
                <a:solidFill>
                  <a:srgbClr val="FF0000"/>
                </a:solidFill>
                <a:latin typeface="Arial" panose="020B0604020202020204" pitchFamily="34" charset="0"/>
                <a:cs typeface="Arial" panose="020B0604020202020204" pitchFamily="34" charset="0"/>
              </a:rPr>
              <a:t>2. </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Luật Bi</a:t>
            </a:r>
            <a:r>
              <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rPr>
              <a:t>ể</a:t>
            </a:r>
            <a:r>
              <a:rPr lang="vi-VN" sz="2200" b="1" dirty="0">
                <a:solidFill>
                  <a:srgbClr val="FF0000"/>
                </a:solidFill>
                <a:latin typeface="Arial" panose="020B0604020202020204" pitchFamily="34" charset="0"/>
                <a:ea typeface="Arial" panose="020B0604020202020204" pitchFamily="34" charset="0"/>
                <a:cs typeface="Arial" panose="020B0604020202020204" pitchFamily="34" charset="0"/>
              </a:rPr>
              <a:t>n Việt Nam</a:t>
            </a:r>
            <a:endParaRPr lang="en-US" sz="22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08693"/>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27900" y="83976"/>
            <a:ext cx="8473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BIÊN GIỚI QUỐC GIA CỘNG HÒA  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65314" y="2004669"/>
            <a:ext cx="4646645" cy="3139321"/>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Thềm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lòng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mép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rìa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thềm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lục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350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2750760B-E233-51F8-7C0C-97AEB7CA0411}"/>
              </a:ext>
            </a:extLst>
          </p:cNvPr>
          <p:cNvPicPr>
            <a:picLocks noChangeAspect="1"/>
          </p:cNvPicPr>
          <p:nvPr/>
        </p:nvPicPr>
        <p:blipFill>
          <a:blip r:embed="rId13"/>
          <a:stretch>
            <a:fillRect/>
          </a:stretch>
        </p:blipFill>
        <p:spPr>
          <a:xfrm>
            <a:off x="4535025" y="1868288"/>
            <a:ext cx="4608975" cy="3142251"/>
          </a:xfrm>
          <a:prstGeom prst="rect">
            <a:avLst/>
          </a:prstGeom>
        </p:spPr>
      </p:pic>
      <p:sp>
        <p:nvSpPr>
          <p:cNvPr id="6" name="TextBox 5">
            <a:extLst>
              <a:ext uri="{FF2B5EF4-FFF2-40B4-BE49-F238E27FC236}">
                <a16:creationId xmlns:a16="http://schemas.microsoft.com/office/drawing/2014/main" id="{CF13BB15-2D3C-5F29-E946-D14B3B70A91A}"/>
              </a:ext>
            </a:extLst>
          </p:cNvPr>
          <p:cNvSpPr txBox="1"/>
          <p:nvPr/>
        </p:nvSpPr>
        <p:spPr>
          <a:xfrm>
            <a:off x="0" y="5072896"/>
            <a:ext cx="9144000" cy="1785104"/>
          </a:xfrm>
          <a:prstGeom prst="rect">
            <a:avLst/>
          </a:prstGeom>
          <a:noFill/>
        </p:spPr>
        <p:txBody>
          <a:bodyPr wrap="square">
            <a:spAutoFit/>
          </a:bodyPr>
          <a:lstStyle/>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bọc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triều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vẫn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bao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chặt</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chẽ</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64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7D93A3D8-2C2E-ACC9-22CB-2D51299E8B62}"/>
              </a:ext>
            </a:extLst>
          </p:cNvPr>
          <p:cNvSpPr>
            <a:spLocks noChangeArrowheads="1"/>
          </p:cNvSpPr>
          <p:nvPr/>
        </p:nvSpPr>
        <p:spPr bwMode="auto">
          <a:xfrm>
            <a:off x="438150" y="1536056"/>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r>
              <a:rPr lang="en-US" altLang="en-US" sz="3600" dirty="0" err="1">
                <a:solidFill>
                  <a:srgbClr val="FF0000"/>
                </a:solidFill>
                <a:latin typeface="Arial" panose="020B0604020202020204" pitchFamily="34" charset="0"/>
                <a:ea typeface="Liberation Mono"/>
                <a:cs typeface="Liberation Mono"/>
              </a:rPr>
              <a:t>Yêu</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cầu</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cần</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đạt</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đối</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với</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học</a:t>
            </a:r>
            <a:r>
              <a:rPr lang="en-US" altLang="en-US" sz="3600" dirty="0">
                <a:solidFill>
                  <a:srgbClr val="FF0000"/>
                </a:solidFill>
                <a:latin typeface="Arial" panose="020B0604020202020204" pitchFamily="34" charset="0"/>
                <a:ea typeface="Liberation Mono"/>
                <a:cs typeface="Liberation Mono"/>
              </a:rPr>
              <a:t> </a:t>
            </a:r>
            <a:r>
              <a:rPr lang="en-US" altLang="en-US" sz="3600" dirty="0" err="1">
                <a:solidFill>
                  <a:srgbClr val="FF0000"/>
                </a:solidFill>
                <a:latin typeface="Arial" panose="020B0604020202020204" pitchFamily="34" charset="0"/>
                <a:ea typeface="Liberation Mono"/>
                <a:cs typeface="Liberation Mono"/>
              </a:rPr>
              <a:t>sinh</a:t>
            </a:r>
            <a:endParaRPr lang="en-US" altLang="en-US" sz="3600" dirty="0">
              <a:solidFill>
                <a:srgbClr val="FF0000"/>
              </a:solidFill>
              <a:latin typeface="Liberation Mono"/>
              <a:ea typeface="Liberation Mono"/>
              <a:cs typeface="Liberation Mono"/>
            </a:endParaRPr>
          </a:p>
        </p:txBody>
      </p:sp>
      <p:pic>
        <p:nvPicPr>
          <p:cNvPr id="14" name="Picture 2" descr="BD21318_">
            <a:extLst>
              <a:ext uri="{FF2B5EF4-FFF2-40B4-BE49-F238E27FC236}">
                <a16:creationId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76400"/>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3674EAE-D01E-794A-C50A-75F3571DB4A3}"/>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sp>
        <p:nvSpPr>
          <p:cNvPr id="16393" name="Rectangle 23">
            <a:extLst>
              <a:ext uri="{FF2B5EF4-FFF2-40B4-BE49-F238E27FC236}">
                <a16:creationId xmlns:a16="http://schemas.microsoft.com/office/drawing/2014/main" id="{BAE429EF-45E7-E9A7-4732-D7E4ACCF2DF0}"/>
              </a:ext>
            </a:extLst>
          </p:cNvPr>
          <p:cNvSpPr>
            <a:spLocks noChangeArrowheads="1"/>
          </p:cNvSpPr>
          <p:nvPr/>
        </p:nvSpPr>
        <p:spPr bwMode="auto">
          <a:xfrm>
            <a:off x="700001" y="308447"/>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3" name="TextBox 2">
            <a:extLst>
              <a:ext uri="{FF2B5EF4-FFF2-40B4-BE49-F238E27FC236}">
                <a16:creationId xmlns:a16="http://schemas.microsoft.com/office/drawing/2014/main" id="{81D3BB15-3B3E-AC1C-D99C-65C42BC7E459}"/>
              </a:ext>
            </a:extLst>
          </p:cNvPr>
          <p:cNvSpPr txBox="1"/>
          <p:nvPr/>
        </p:nvSpPr>
        <p:spPr>
          <a:xfrm>
            <a:off x="92675" y="2140151"/>
            <a:ext cx="8890687" cy="4093428"/>
          </a:xfrm>
          <a:prstGeom prst="rect">
            <a:avLst/>
          </a:prstGeom>
          <a:noFill/>
        </p:spPr>
        <p:txBody>
          <a:bodyPr wrap="square" rtlCol="0">
            <a:spAutoFit/>
          </a:bodyPr>
          <a:lstStyle/>
          <a:p>
            <a:pPr algn="just">
              <a:spcBef>
                <a:spcPts val="600"/>
              </a:spcBef>
              <a:spcAft>
                <a:spcPts val="600"/>
              </a:spcAft>
            </a:pPr>
            <a:r>
              <a:rPr lang="vi-VN" altLang="en-US" sz="2400" b="0" dirty="0">
                <a:solidFill>
                  <a:srgbClr val="000000"/>
                </a:solidFill>
                <a:latin typeface="Arial" panose="020B0604020202020204" pitchFamily="34" charset="0"/>
              </a:rPr>
              <a:t>- Nêu được những nội dung cơ bản Chiến lược bảo vệ Tổ quốc Việt Nam xã hội chủ nghĩa trong tình hình mới;</a:t>
            </a:r>
          </a:p>
          <a:p>
            <a:pPr algn="just">
              <a:spcBef>
                <a:spcPts val="600"/>
              </a:spcBef>
              <a:spcAft>
                <a:spcPts val="600"/>
              </a:spcAft>
            </a:pPr>
            <a:r>
              <a:rPr lang="vi-VN" altLang="en-US" sz="2400" b="0" dirty="0">
                <a:solidFill>
                  <a:srgbClr val="000000"/>
                </a:solidFill>
                <a:latin typeface="Arial" panose="020B0604020202020204" pitchFamily="34" charset="0"/>
              </a:rPr>
              <a:t>- Nêu và phân tích được những nội dung cơ bản về chủ quyền lãnh thổ và biên giới quốc gia; những nội dung cơ bản của </a:t>
            </a:r>
            <a:r>
              <a:rPr lang="vi-VN" altLang="en-US" sz="2400" b="0" dirty="0">
                <a:solidFill>
                  <a:srgbClr val="0E70C3"/>
                </a:solidFill>
                <a:latin typeface="Arial" panose="020B0604020202020204" pitchFamily="34" charset="0"/>
                <a:hlinkClick r:id="rId6"/>
              </a:rPr>
              <a:t>Công ước Liên hợp quốc về Luật biển 1982</a:t>
            </a:r>
            <a:r>
              <a:rPr lang="vi-VN" altLang="en-US" sz="2400" b="0" dirty="0">
                <a:solidFill>
                  <a:srgbClr val="000000"/>
                </a:solidFill>
                <a:latin typeface="Arial" panose="020B0604020202020204" pitchFamily="34" charset="0"/>
              </a:rPr>
              <a:t>; </a:t>
            </a:r>
            <a:r>
              <a:rPr lang="vi-VN" altLang="en-US" sz="2400" b="0" dirty="0">
                <a:solidFill>
                  <a:srgbClr val="0E70C3"/>
                </a:solidFill>
                <a:latin typeface="Arial" panose="020B0604020202020204" pitchFamily="34" charset="0"/>
                <a:hlinkClick r:id="rId7"/>
              </a:rPr>
              <a:t>Luật biển Việt Nam</a:t>
            </a:r>
            <a:r>
              <a:rPr lang="vi-VN" altLang="en-US" sz="2400" b="0" dirty="0">
                <a:solidFill>
                  <a:srgbClr val="000000"/>
                </a:solidFill>
                <a:latin typeface="Arial" panose="020B0604020202020204" pitchFamily="34" charset="0"/>
              </a:rPr>
              <a:t>; những khái niệm về biên giới và đường biên giới đất liền, trên biển, thềm lục địa, trên không, trong lòng đất, đặc biệt là chủ quyền 02 quần đảo Hoàng Sa và Trường Sa của Việt Nam;</a:t>
            </a:r>
          </a:p>
          <a:p>
            <a:pPr algn="just">
              <a:spcBef>
                <a:spcPts val="600"/>
              </a:spcBef>
              <a:spcAft>
                <a:spcPts val="600"/>
              </a:spcAft>
            </a:pPr>
            <a:r>
              <a:rPr lang="vi-VN" altLang="en-US" sz="2400" b="0" dirty="0">
                <a:solidFill>
                  <a:srgbClr val="000000"/>
                </a:solidFill>
                <a:latin typeface="Arial" panose="020B0604020202020204" pitchFamily="34" charset="0"/>
              </a:rPr>
              <a:t>- Xác định và thực hiện được ý thức trách nhiệm của công dân trong quản lý, xây dựng và bảo vệ biên giới quốc gia.</a:t>
            </a:r>
          </a:p>
        </p:txBody>
      </p:sp>
      <p:pic>
        <p:nvPicPr>
          <p:cNvPr id="10" name="Picture 4">
            <a:extLst>
              <a:ext uri="{FF2B5EF4-FFF2-40B4-BE49-F238E27FC236}">
                <a16:creationId xmlns:a16="http://schemas.microsoft.com/office/drawing/2014/main" id="{A0BEC110-4F91-2476-AC71-64F916BB71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269" y="6228118"/>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E6D4CE36-D93A-19E1-4B5F-619CD943D9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274" y="6209506"/>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5BD87F81-CDF8-90FC-B4D4-11940F65F1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9217" y="6188076"/>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1C3D5DB-7557-A662-7EE3-3004A3C267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8343" y="6159501"/>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AB37A95-765A-9285-FB81-EEE6336CDA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7715" y="6219031"/>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110C6C54-9760-8A95-8791-DDE5DC7024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3205" y="6173788"/>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36227A8D-295A-CC9C-1AC1-9B2C3259C2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3080" y="6227679"/>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III</a:t>
            </a:r>
            <a:r>
              <a:rPr lang="en-US" altLang="en-US" dirty="0">
                <a:solidFill>
                  <a:srgbClr val="C00000"/>
                </a:solidFill>
                <a:latin typeface="Arial" panose="020B0604020202020204" pitchFamily="34" charset="0"/>
                <a:cs typeface="Arial" panose="020B0604020202020204" pitchFamily="34" charset="0"/>
              </a:rPr>
              <a:t>. MỘT SỐ NỘI DUNG</a:t>
            </a:r>
            <a:r>
              <a:rPr lang="vi-VN" sz="1800" dirty="0">
                <a:solidFill>
                  <a:srgbClr val="000000"/>
                </a:solidFill>
                <a:effectLst/>
                <a:latin typeface="Arial Unicode MS"/>
              </a:rPr>
              <a:t> </a:t>
            </a:r>
            <a:r>
              <a:rPr lang="vi-VN" dirty="0">
                <a:solidFill>
                  <a:srgbClr val="C00000"/>
                </a:solidFill>
                <a:effectLst/>
                <a:latin typeface="Arial" panose="020B0604020202020204" pitchFamily="34" charset="0"/>
                <a:cs typeface="Arial" panose="020B0604020202020204" pitchFamily="34" charset="0"/>
              </a:rPr>
              <a:t>CÔNG U</a:t>
            </a:r>
            <a:r>
              <a:rPr lang="en-US" dirty="0">
                <a:solidFill>
                  <a:srgbClr val="C00000"/>
                </a:solidFill>
                <a:effectLst/>
                <a:latin typeface="Arial" panose="020B0604020202020204" pitchFamily="34" charset="0"/>
                <a:cs typeface="Arial" panose="020B0604020202020204" pitchFamily="34" charset="0"/>
              </a:rPr>
              <a:t>Ớ</a:t>
            </a:r>
            <a:r>
              <a:rPr lang="vi-VN" dirty="0">
                <a:solidFill>
                  <a:srgbClr val="C00000"/>
                </a:solidFill>
                <a:effectLst/>
                <a:latin typeface="Arial" panose="020B0604020202020204" pitchFamily="34" charset="0"/>
                <a:cs typeface="Arial" panose="020B0604020202020204" pitchFamily="34" charset="0"/>
              </a:rPr>
              <a:t>C LIÊN HỢP QUỒC V</a:t>
            </a:r>
            <a:r>
              <a:rPr lang="en-US" dirty="0">
                <a:solidFill>
                  <a:srgbClr val="C00000"/>
                </a:solidFill>
                <a:effectLst/>
                <a:latin typeface="Arial" panose="020B0604020202020204" pitchFamily="34" charset="0"/>
                <a:cs typeface="Arial" panose="020B0604020202020204" pitchFamily="34" charset="0"/>
              </a:rPr>
              <a:t>Ề</a:t>
            </a:r>
            <a:r>
              <a:rPr lang="vi-VN" dirty="0">
                <a:solidFill>
                  <a:srgbClr val="C00000"/>
                </a:solidFill>
                <a:effectLst/>
                <a:latin typeface="Arial" panose="020B0604020202020204" pitchFamily="34" charset="0"/>
                <a:cs typeface="Arial" panose="020B0604020202020204" pitchFamily="34" charset="0"/>
              </a:rPr>
              <a:t> LU</a:t>
            </a:r>
            <a:r>
              <a:rPr lang="en-US" dirty="0">
                <a:solidFill>
                  <a:srgbClr val="C00000"/>
                </a:solidFill>
                <a:effectLst/>
                <a:latin typeface="Arial" panose="020B0604020202020204" pitchFamily="34" charset="0"/>
                <a:cs typeface="Arial" panose="020B0604020202020204" pitchFamily="34" charset="0"/>
              </a:rPr>
              <a:t>Ậ</a:t>
            </a:r>
            <a:r>
              <a:rPr lang="vi-VN" dirty="0">
                <a:solidFill>
                  <a:srgbClr val="C00000"/>
                </a:solidFill>
                <a:effectLst/>
                <a:latin typeface="Arial" panose="020B0604020202020204" pitchFamily="34" charset="0"/>
                <a:cs typeface="Arial" panose="020B0604020202020204" pitchFamily="34" charset="0"/>
              </a:rPr>
              <a:t>T BI</a:t>
            </a:r>
            <a:r>
              <a:rPr lang="en-US" dirty="0">
                <a:solidFill>
                  <a:srgbClr val="C00000"/>
                </a:solidFill>
                <a:effectLst/>
                <a:latin typeface="Arial" panose="020B0604020202020204" pitchFamily="34" charset="0"/>
                <a:cs typeface="Arial" panose="020B0604020202020204" pitchFamily="34" charset="0"/>
              </a:rPr>
              <a:t>Ể</a:t>
            </a:r>
            <a:r>
              <a:rPr lang="vi-VN" dirty="0">
                <a:solidFill>
                  <a:srgbClr val="C00000"/>
                </a:solidFill>
                <a:effectLst/>
                <a:latin typeface="Arial" panose="020B0604020202020204" pitchFamily="34" charset="0"/>
                <a:cs typeface="Arial" panose="020B0604020202020204" pitchFamily="34" charset="0"/>
              </a:rPr>
              <a:t>N N</a:t>
            </a:r>
            <a:r>
              <a:rPr lang="en-US" dirty="0">
                <a:solidFill>
                  <a:srgbClr val="C00000"/>
                </a:solidFill>
                <a:latin typeface="Arial" panose="020B0604020202020204" pitchFamily="34" charset="0"/>
                <a:cs typeface="Arial" panose="020B0604020202020204" pitchFamily="34" charset="0"/>
              </a:rPr>
              <a:t>Ă</a:t>
            </a:r>
            <a:r>
              <a:rPr lang="vi-VN" dirty="0">
                <a:solidFill>
                  <a:srgbClr val="C00000"/>
                </a:solidFill>
                <a:effectLst/>
                <a:latin typeface="Arial" panose="020B0604020202020204" pitchFamily="34" charset="0"/>
                <a:cs typeface="Arial" panose="020B0604020202020204" pitchFamily="34" charset="0"/>
              </a:rPr>
              <a:t>M 1982 VÀ LUẬT </a:t>
            </a:r>
            <a:r>
              <a:rPr lang="en-US" dirty="0">
                <a:solidFill>
                  <a:srgbClr val="C00000"/>
                </a:solidFill>
                <a:latin typeface="Arial" panose="020B0604020202020204" pitchFamily="34" charset="0"/>
                <a:cs typeface="Arial" panose="020B0604020202020204" pitchFamily="34" charset="0"/>
              </a:rPr>
              <a:t> BIỂN</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 VI</a:t>
            </a:r>
            <a:r>
              <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cs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977954"/>
            <a:ext cx="7574693" cy="461665"/>
          </a:xfrm>
          <a:prstGeom prst="rect">
            <a:avLst/>
          </a:prstGeom>
          <a:noFill/>
        </p:spPr>
        <p:txBody>
          <a:bodyPr wrap="square">
            <a:spAutoFit/>
          </a:bodyPr>
          <a:lstStyle/>
          <a:p>
            <a:pPr algn="just"/>
            <a:r>
              <a:rPr lang="en-US" sz="2400" b="1" dirty="0" err="1">
                <a:solidFill>
                  <a:srgbClr val="00B0F0"/>
                </a:solidFill>
                <a:latin typeface="Arial" panose="020B0604020202020204" pitchFamily="34" charset="0"/>
                <a:cs typeface="Arial" panose="020B0604020202020204" pitchFamily="34" charset="0"/>
              </a:rPr>
              <a:t>Em</a:t>
            </a:r>
            <a:r>
              <a:rPr lang="en-US" sz="2400" b="1" dirty="0">
                <a:solidFill>
                  <a:srgbClr val="00B0F0"/>
                </a:solidFill>
                <a:latin typeface="Arial" panose="020B0604020202020204" pitchFamily="34" charset="0"/>
                <a:cs typeface="Arial" panose="020B0604020202020204" pitchFamily="34" charset="0"/>
              </a:rPr>
              <a:t> </a:t>
            </a:r>
            <a:r>
              <a:rPr lang="en-US" sz="2400" b="1" dirty="0" err="1">
                <a:solidFill>
                  <a:srgbClr val="00B0F0"/>
                </a:solidFill>
                <a:latin typeface="Arial" panose="020B0604020202020204" pitchFamily="34" charset="0"/>
                <a:cs typeface="Arial" panose="020B0604020202020204" pitchFamily="34" charset="0"/>
              </a:rPr>
              <a:t>có</a:t>
            </a:r>
            <a:r>
              <a:rPr lang="en-US" sz="2400" b="1" dirty="0">
                <a:solidFill>
                  <a:srgbClr val="00B0F0"/>
                </a:solidFill>
                <a:latin typeface="Arial" panose="020B0604020202020204" pitchFamily="34" charset="0"/>
                <a:cs typeface="Arial" panose="020B0604020202020204" pitchFamily="34" charset="0"/>
              </a:rPr>
              <a:t> </a:t>
            </a:r>
            <a:r>
              <a:rPr lang="en-US" sz="2400" b="1" dirty="0" err="1">
                <a:solidFill>
                  <a:srgbClr val="00B0F0"/>
                </a:solidFill>
                <a:latin typeface="Arial" panose="020B0604020202020204" pitchFamily="34" charset="0"/>
                <a:cs typeface="Arial" panose="020B0604020202020204" pitchFamily="34" charset="0"/>
              </a:rPr>
              <a:t>biết</a:t>
            </a:r>
            <a:endParaRPr lang="en-US" sz="2400" b="1" dirty="0">
              <a:solidFill>
                <a:srgbClr val="00B0F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0" y="2387224"/>
            <a:ext cx="9045146" cy="2308324"/>
          </a:xfrm>
          <a:prstGeom prst="rect">
            <a:avLst/>
          </a:prstGeom>
          <a:noFill/>
        </p:spPr>
        <p:txBody>
          <a:bodyPr wrap="square">
            <a:spAutoFit/>
          </a:bodyPr>
          <a:lstStyle/>
          <a:p>
            <a:pPr marL="0" marR="0" indent="228600" algn="just">
              <a:spcBef>
                <a:spcPts val="0"/>
              </a:spcBef>
              <a:spcAft>
                <a:spcPts val="0"/>
              </a:spcAft>
            </a:pPr>
            <a:r>
              <a:rPr lang="vi-VN" sz="2400" dirty="0">
                <a:effectLst/>
                <a:latin typeface="Arial" panose="020B0604020202020204" pitchFamily="34" charset="0"/>
                <a:ea typeface="Arial" panose="020B0604020202020204" pitchFamily="34" charset="0"/>
              </a:rPr>
              <a:t>Qu</a:t>
            </a:r>
            <a:r>
              <a:rPr lang="en-US" sz="2400" dirty="0">
                <a:effectLst/>
                <a:latin typeface="Arial" panose="020B0604020202020204" pitchFamily="34" charset="0"/>
                <a:ea typeface="Arial" panose="020B0604020202020204" pitchFamily="34" charset="0"/>
              </a:rPr>
              <a:t>ầ</a:t>
            </a:r>
            <a:r>
              <a:rPr lang="vi-VN" sz="2400" dirty="0">
                <a:effectLst/>
                <a:latin typeface="Arial" panose="020B0604020202020204" pitchFamily="34" charset="0"/>
                <a:ea typeface="Arial" panose="020B0604020202020204" pitchFamily="34" charset="0"/>
              </a:rPr>
              <a:t>n đ</a:t>
            </a:r>
            <a:r>
              <a:rPr lang="en-US" sz="2400" dirty="0">
                <a:latin typeface="Arial" panose="020B0604020202020204" pitchFamily="34" charset="0"/>
                <a:ea typeface="Arial" panose="020B0604020202020204" pitchFamily="34" charset="0"/>
              </a:rPr>
              <a:t>ả</a:t>
            </a:r>
            <a:r>
              <a:rPr lang="vi-VN" sz="2400" dirty="0">
                <a:effectLst/>
                <a:latin typeface="Arial" panose="020B0604020202020204" pitchFamily="34" charset="0"/>
                <a:ea typeface="Arial" panose="020B0604020202020204" pitchFamily="34" charset="0"/>
              </a:rPr>
              <a:t>o Trường Sa thuộc t</a:t>
            </a:r>
            <a:r>
              <a:rPr lang="en-US" sz="2400" dirty="0">
                <a:latin typeface="Arial" panose="020B0604020202020204" pitchFamily="34" charset="0"/>
                <a:ea typeface="Arial" panose="020B0604020202020204" pitchFamily="34" charset="0"/>
              </a:rPr>
              <a:t>ỉ</a:t>
            </a:r>
            <a:r>
              <a:rPr lang="vi-VN" sz="2400" dirty="0">
                <a:effectLst/>
                <a:latin typeface="Arial" panose="020B0604020202020204" pitchFamily="34" charset="0"/>
                <a:ea typeface="Arial" panose="020B0604020202020204" pitchFamily="34" charset="0"/>
              </a:rPr>
              <a:t>nh Khánh Hoá bao g</a:t>
            </a:r>
            <a:r>
              <a:rPr lang="en-US" sz="2400" dirty="0">
                <a:effectLst/>
                <a:latin typeface="Arial" panose="020B0604020202020204" pitchFamily="34" charset="0"/>
                <a:ea typeface="Arial" panose="020B0604020202020204" pitchFamily="34" charset="0"/>
              </a:rPr>
              <a:t>ồ</a:t>
            </a:r>
            <a:r>
              <a:rPr lang="vi-VN" sz="2400" dirty="0">
                <a:effectLst/>
                <a:latin typeface="Arial" panose="020B0604020202020204" pitchFamily="34" charset="0"/>
                <a:ea typeface="Arial" panose="020B0604020202020204" pitchFamily="34" charset="0"/>
              </a:rPr>
              <a:t>m nhi</a:t>
            </a:r>
            <a:r>
              <a:rPr lang="en-US" sz="2400" dirty="0">
                <a:effectLst/>
                <a:latin typeface="Arial" panose="020B0604020202020204" pitchFamily="34" charset="0"/>
                <a:ea typeface="Arial" panose="020B0604020202020204" pitchFamily="34" charset="0"/>
              </a:rPr>
              <a:t>ề</a:t>
            </a:r>
            <a:r>
              <a:rPr lang="vi-VN" sz="2400" dirty="0">
                <a:effectLst/>
                <a:latin typeface="Arial" panose="020B0604020202020204" pitchFamily="34" charset="0"/>
                <a:ea typeface="Arial" panose="020B0604020202020204" pitchFamily="34" charset="0"/>
              </a:rPr>
              <a:t>u đ</a:t>
            </a:r>
            <a:r>
              <a:rPr lang="en-US" sz="2400" dirty="0">
                <a:latin typeface="Arial" panose="020B0604020202020204" pitchFamily="34" charset="0"/>
                <a:ea typeface="Arial" panose="020B0604020202020204" pitchFamily="34" charset="0"/>
              </a:rPr>
              <a:t>ả</a:t>
            </a:r>
            <a:r>
              <a:rPr lang="vi-VN" sz="2400" dirty="0">
                <a:effectLst/>
                <a:latin typeface="Arial" panose="020B0604020202020204" pitchFamily="34" charset="0"/>
                <a:ea typeface="Arial" panose="020B0604020202020204" pitchFamily="34" charset="0"/>
              </a:rPr>
              <a:t>o, bãi ng</a:t>
            </a:r>
            <a:r>
              <a:rPr lang="en-US" sz="2400" dirty="0">
                <a:effectLst/>
                <a:latin typeface="Arial" panose="020B0604020202020204" pitchFamily="34" charset="0"/>
                <a:ea typeface="Arial" panose="020B0604020202020204" pitchFamily="34" charset="0"/>
              </a:rPr>
              <a:t>ầ</a:t>
            </a:r>
            <a:r>
              <a:rPr lang="vi-VN" sz="2400" dirty="0">
                <a:effectLst/>
                <a:latin typeface="Arial" panose="020B0604020202020204" pitchFamily="34" charset="0"/>
                <a:ea typeface="Arial" panose="020B0604020202020204" pitchFamily="34" charset="0"/>
              </a:rPr>
              <a:t>m, c</a:t>
            </a:r>
            <a:r>
              <a:rPr lang="en-US" sz="2400" dirty="0">
                <a:effectLst/>
                <a:latin typeface="Arial" panose="020B0604020202020204" pitchFamily="34" charset="0"/>
                <a:ea typeface="Arial" panose="020B0604020202020204" pitchFamily="34" charset="0"/>
              </a:rPr>
              <a:t>ồ</a:t>
            </a:r>
            <a:r>
              <a:rPr lang="vi-VN" sz="2400" dirty="0">
                <a:effectLst/>
                <a:latin typeface="Arial" panose="020B0604020202020204" pitchFamily="34" charset="0"/>
                <a:ea typeface="Arial" panose="020B0604020202020204" pitchFamily="34" charset="0"/>
              </a:rPr>
              <a:t>n cát, bãi đ</a:t>
            </a:r>
            <a:r>
              <a:rPr lang="en-US" sz="2400" dirty="0">
                <a:latin typeface="Arial" panose="020B0604020202020204" pitchFamily="34" charset="0"/>
                <a:ea typeface="Arial" panose="020B0604020202020204" pitchFamily="34" charset="0"/>
              </a:rPr>
              <a:t>á</a:t>
            </a:r>
            <a:r>
              <a:rPr lang="vi-VN" sz="2400" dirty="0">
                <a:effectLst/>
                <a:latin typeface="Arial" panose="020B0604020202020204" pitchFamily="34" charset="0"/>
                <a:ea typeface="Arial" panose="020B0604020202020204" pitchFamily="34" charset="0"/>
              </a:rPr>
              <a:t>, san h</a:t>
            </a:r>
            <a:r>
              <a:rPr lang="en-US" sz="2400" dirty="0">
                <a:latin typeface="Arial" panose="020B0604020202020204" pitchFamily="34" charset="0"/>
                <a:ea typeface="Arial" panose="020B0604020202020204" pitchFamily="34" charset="0"/>
              </a:rPr>
              <a:t>ô,</a:t>
            </a:r>
            <a:r>
              <a:rPr lang="vi-VN" sz="2400" dirty="0">
                <a:effectLst/>
                <a:latin typeface="Arial" panose="020B0604020202020204" pitchFamily="34" charset="0"/>
                <a:ea typeface="Arial" panose="020B0604020202020204" pitchFamily="34" charset="0"/>
              </a:rPr>
              <a:t> ba</a:t>
            </a:r>
            <a:r>
              <a:rPr lang="en-US" sz="2400" dirty="0">
                <a:effectLst/>
                <a:latin typeface="Arial" panose="020B0604020202020204" pitchFamily="34" charset="0"/>
                <a:ea typeface="Arial" panose="020B0604020202020204" pitchFamily="34" charset="0"/>
              </a:rPr>
              <a:t>o</a:t>
            </a:r>
            <a:r>
              <a:rPr lang="vi-VN" sz="2400" dirty="0">
                <a:effectLst/>
                <a:latin typeface="Arial" panose="020B0604020202020204" pitchFamily="34" charset="0"/>
                <a:ea typeface="Arial" panose="020B0604020202020204" pitchFamily="34" charset="0"/>
              </a:rPr>
              <a:t> bọc m</a:t>
            </a:r>
            <a:r>
              <a:rPr lang="en-US" sz="2400" dirty="0">
                <a:effectLst/>
                <a:latin typeface="Arial" panose="020B0604020202020204" pitchFamily="34" charset="0"/>
                <a:ea typeface="Arial" panose="020B0604020202020204" pitchFamily="34" charset="0"/>
              </a:rPr>
              <a:t>ộ</a:t>
            </a:r>
            <a:r>
              <a:rPr lang="vi-VN" sz="2400" dirty="0">
                <a:effectLst/>
                <a:latin typeface="Arial" panose="020B0604020202020204" pitchFamily="34" charset="0"/>
                <a:ea typeface="Arial" panose="020B0604020202020204" pitchFamily="34" charset="0"/>
              </a:rPr>
              <a:t>t vùng biển rộng lớn. Pho</a:t>
            </a:r>
            <a:r>
              <a:rPr lang="en-US" sz="2400" dirty="0">
                <a:effectLst/>
                <a:latin typeface="Arial" panose="020B0604020202020204" pitchFamily="34" charset="0"/>
                <a:ea typeface="Arial" panose="020B0604020202020204" pitchFamily="34" charset="0"/>
              </a:rPr>
              <a:t>n</a:t>
            </a:r>
            <a:r>
              <a:rPr lang="vi-VN" sz="2400" dirty="0">
                <a:effectLst/>
                <a:latin typeface="Arial" panose="020B0604020202020204" pitchFamily="34" charset="0"/>
                <a:ea typeface="Arial" panose="020B0604020202020204" pitchFamily="34" charset="0"/>
              </a:rPr>
              <a:t>g cảnh </a:t>
            </a:r>
            <a:r>
              <a:rPr lang="en-US" sz="2400" dirty="0">
                <a:effectLst/>
                <a:latin typeface="Arial" panose="020B0604020202020204" pitchFamily="34" charset="0"/>
                <a:ea typeface="Arial" panose="020B0604020202020204" pitchFamily="34" charset="0"/>
              </a:rPr>
              <a:t>ở</a:t>
            </a:r>
            <a:r>
              <a:rPr lang="vi-VN" sz="2400" dirty="0">
                <a:effectLst/>
                <a:latin typeface="Arial" panose="020B0604020202020204" pitchFamily="34" charset="0"/>
                <a:ea typeface="Arial" panose="020B0604020202020204" pitchFamily="34" charset="0"/>
              </a:rPr>
              <a:t> đ</a:t>
            </a:r>
            <a:r>
              <a:rPr lang="en-US" sz="2400" dirty="0">
                <a:latin typeface="Arial" panose="020B0604020202020204" pitchFamily="34" charset="0"/>
                <a:ea typeface="Arial" panose="020B0604020202020204" pitchFamily="34" charset="0"/>
              </a:rPr>
              <a:t>â</a:t>
            </a:r>
            <a:r>
              <a:rPr lang="vi-VN" sz="2400" dirty="0">
                <a:effectLst/>
                <a:latin typeface="Arial" panose="020B0604020202020204" pitchFamily="34" charset="0"/>
                <a:ea typeface="Arial" panose="020B0604020202020204" pitchFamily="34" charset="0"/>
              </a:rPr>
              <a:t>y th</a:t>
            </a:r>
            <a:r>
              <a:rPr lang="en-US" sz="2400" dirty="0" err="1">
                <a:effectLst/>
                <a:latin typeface="Arial" panose="020B0604020202020204" pitchFamily="34" charset="0"/>
                <a:ea typeface="Arial" panose="020B0604020202020204" pitchFamily="34" charset="0"/>
              </a:rPr>
              <a:t>ật</a:t>
            </a:r>
            <a:r>
              <a:rPr lang="vi-VN" sz="2400" dirty="0">
                <a:effectLst/>
                <a:latin typeface="Arial" panose="020B0604020202020204" pitchFamily="34" charset="0"/>
                <a:ea typeface="Arial" panose="020B0604020202020204" pitchFamily="34" charset="0"/>
              </a:rPr>
              <a:t> đẹp</a:t>
            </a:r>
            <a:r>
              <a:rPr lang="en-US" sz="2400" dirty="0">
                <a:effectLst/>
                <a:latin typeface="Arial" panose="020B0604020202020204" pitchFamily="34" charset="0"/>
                <a:ea typeface="Arial" panose="020B0604020202020204" pitchFamily="34" charset="0"/>
              </a:rPr>
              <a:t>,</a:t>
            </a:r>
            <a:r>
              <a:rPr lang="vi-VN" sz="2400" dirty="0">
                <a:effectLst/>
                <a:latin typeface="Arial" panose="020B0604020202020204" pitchFamily="34" charset="0"/>
                <a:ea typeface="Arial" panose="020B0604020202020204" pitchFamily="34" charset="0"/>
              </a:rPr>
              <a:t> những t</a:t>
            </a:r>
            <a:r>
              <a:rPr lang="en-US" sz="2400" dirty="0">
                <a:latin typeface="Arial" panose="020B0604020202020204" pitchFamily="34" charset="0"/>
                <a:ea typeface="Arial" panose="020B0604020202020204" pitchFamily="34" charset="0"/>
              </a:rPr>
              <a:t>á</a:t>
            </a:r>
            <a:r>
              <a:rPr lang="vi-VN" sz="2400" dirty="0">
                <a:effectLst/>
                <a:latin typeface="Arial" panose="020B0604020202020204" pitchFamily="34" charset="0"/>
                <a:ea typeface="Arial" panose="020B0604020202020204" pitchFamily="34" charset="0"/>
              </a:rPr>
              <a:t>n bàng vuông, phong ba phủ xanh giữa bi</a:t>
            </a:r>
            <a:r>
              <a:rPr lang="en-US" sz="2400" dirty="0">
                <a:effectLst/>
                <a:latin typeface="Arial" panose="020B0604020202020204" pitchFamily="34" charset="0"/>
                <a:ea typeface="Arial" panose="020B0604020202020204" pitchFamily="34" charset="0"/>
              </a:rPr>
              <a:t>ể</a:t>
            </a:r>
            <a:r>
              <a:rPr lang="vi-VN" sz="2400" dirty="0">
                <a:effectLst/>
                <a:latin typeface="Arial" panose="020B0604020202020204" pitchFamily="34" charset="0"/>
                <a:ea typeface="Arial" panose="020B0604020202020204" pitchFamily="34" charset="0"/>
              </a:rPr>
              <a:t>n trời bao la</a:t>
            </a:r>
            <a:r>
              <a:rPr lang="en-US" sz="2400" dirty="0">
                <a:effectLst/>
                <a:latin typeface="Arial" panose="020B0604020202020204" pitchFamily="34" charset="0"/>
                <a:ea typeface="Arial" panose="020B0604020202020204" pitchFamily="34" charset="0"/>
              </a:rPr>
              <a:t>.</a:t>
            </a:r>
            <a:r>
              <a:rPr lang="vi-VN" sz="2400" dirty="0">
                <a:effectLst/>
                <a:latin typeface="Arial" panose="020B0604020202020204" pitchFamily="34" charset="0"/>
                <a:ea typeface="Arial" panose="020B0604020202020204" pitchFamily="34" charset="0"/>
              </a:rPr>
              <a:t> Các chiến sĩ H</a:t>
            </a:r>
            <a:r>
              <a:rPr lang="en-US" sz="2400" dirty="0">
                <a:latin typeface="Arial" panose="020B0604020202020204" pitchFamily="34" charset="0"/>
                <a:ea typeface="Arial" panose="020B0604020202020204" pitchFamily="34" charset="0"/>
              </a:rPr>
              <a:t>ả</a:t>
            </a:r>
            <a:r>
              <a:rPr lang="vi-VN" sz="2400" dirty="0">
                <a:effectLst/>
                <a:latin typeface="Arial" panose="020B0604020202020204" pitchFamily="34" charset="0"/>
                <a:ea typeface="Arial" panose="020B0604020202020204" pitchFamily="34" charset="0"/>
              </a:rPr>
              <a:t>i </a:t>
            </a:r>
            <a:r>
              <a:rPr lang="en-US" sz="2400" dirty="0" err="1">
                <a:effectLst/>
                <a:latin typeface="Arial" panose="020B0604020202020204" pitchFamily="34" charset="0"/>
                <a:ea typeface="Arial" panose="020B0604020202020204" pitchFamily="34" charset="0"/>
              </a:rPr>
              <a:t>Quâ</a:t>
            </a:r>
            <a:r>
              <a:rPr lang="vi-VN" sz="2400" dirty="0">
                <a:effectLst/>
                <a:latin typeface="Arial" panose="020B0604020202020204" pitchFamily="34" charset="0"/>
                <a:ea typeface="Arial" panose="020B0604020202020204" pitchFamily="34" charset="0"/>
              </a:rPr>
              <a:t>n Qu</a:t>
            </a:r>
            <a:r>
              <a:rPr lang="en-US" sz="2400" dirty="0">
                <a:latin typeface="Arial" panose="020B0604020202020204" pitchFamily="34" charset="0"/>
                <a:ea typeface="Arial" panose="020B0604020202020204" pitchFamily="34" charset="0"/>
              </a:rPr>
              <a:t>â</a:t>
            </a:r>
            <a:r>
              <a:rPr lang="vi-VN" sz="2400" dirty="0">
                <a:effectLst/>
                <a:latin typeface="Arial" panose="020B0604020202020204" pitchFamily="34" charset="0"/>
                <a:ea typeface="Arial" panose="020B0604020202020204" pitchFamily="34" charset="0"/>
              </a:rPr>
              <a:t>n đội nh</a:t>
            </a:r>
            <a:r>
              <a:rPr lang="en-US" sz="2400" dirty="0">
                <a:latin typeface="Arial" panose="020B0604020202020204" pitchFamily="34" charset="0"/>
                <a:ea typeface="Arial" panose="020B0604020202020204" pitchFamily="34" charset="0"/>
              </a:rPr>
              <a:t>â</a:t>
            </a:r>
            <a:r>
              <a:rPr lang="vi-VN" sz="2400" dirty="0">
                <a:effectLst/>
                <a:latin typeface="Arial" panose="020B0604020202020204" pitchFamily="34" charset="0"/>
                <a:ea typeface="Arial" panose="020B0604020202020204" pitchFamily="34" charset="0"/>
              </a:rPr>
              <a:t>n d</a:t>
            </a:r>
            <a:r>
              <a:rPr lang="en-US" sz="2400" dirty="0">
                <a:latin typeface="Arial" panose="020B0604020202020204" pitchFamily="34" charset="0"/>
                <a:ea typeface="Arial" panose="020B0604020202020204" pitchFamily="34" charset="0"/>
              </a:rPr>
              <a:t>â</a:t>
            </a:r>
            <a:r>
              <a:rPr lang="vi-VN" sz="2400" dirty="0">
                <a:effectLst/>
                <a:latin typeface="Arial" panose="020B0604020202020204" pitchFamily="34" charset="0"/>
                <a:ea typeface="Arial" panose="020B0604020202020204" pitchFamily="34" charset="0"/>
              </a:rPr>
              <a:t>n Việt Nam ng</a:t>
            </a:r>
            <a:r>
              <a:rPr lang="en-US" sz="2400" dirty="0">
                <a:latin typeface="Arial" panose="020B0604020202020204" pitchFamily="34" charset="0"/>
                <a:ea typeface="Arial" panose="020B0604020202020204" pitchFamily="34" charset="0"/>
              </a:rPr>
              <a:t>à</a:t>
            </a:r>
            <a:r>
              <a:rPr lang="vi-VN" sz="2400" dirty="0">
                <a:effectLst/>
                <a:latin typeface="Arial" panose="020B0604020202020204" pitchFamily="34" charset="0"/>
                <a:ea typeface="Arial" panose="020B0604020202020204" pitchFamily="34" charset="0"/>
              </a:rPr>
              <a:t>y đêm vữrg vàng tay súng, quyết t</a:t>
            </a:r>
            <a:r>
              <a:rPr lang="en-US" sz="2400" dirty="0">
                <a:latin typeface="Arial" panose="020B0604020202020204" pitchFamily="34" charset="0"/>
                <a:ea typeface="Arial" panose="020B0604020202020204" pitchFamily="34" charset="0"/>
              </a:rPr>
              <a:t>â</a:t>
            </a:r>
            <a:r>
              <a:rPr lang="vi-VN" sz="2400" dirty="0">
                <a:effectLst/>
                <a:latin typeface="Arial" panose="020B0604020202020204" pitchFamily="34" charset="0"/>
                <a:ea typeface="Arial" panose="020B0604020202020204" pitchFamily="34" charset="0"/>
              </a:rPr>
              <a:t>m b</a:t>
            </a:r>
            <a:r>
              <a:rPr lang="en-US" sz="2400" dirty="0">
                <a:latin typeface="Arial" panose="020B0604020202020204" pitchFamily="34" charset="0"/>
                <a:ea typeface="Arial" panose="020B0604020202020204" pitchFamily="34" charset="0"/>
              </a:rPr>
              <a:t>ả</a:t>
            </a:r>
            <a:r>
              <a:rPr lang="vi-VN" sz="2400" dirty="0">
                <a:effectLst/>
                <a:latin typeface="Arial" panose="020B0604020202020204" pitchFamily="34" charset="0"/>
                <a:ea typeface="Arial" panose="020B0604020202020204" pitchFamily="34" charset="0"/>
              </a:rPr>
              <a:t>o v</a:t>
            </a:r>
            <a:r>
              <a:rPr lang="en-US" sz="2400" dirty="0">
                <a:effectLst/>
                <a:latin typeface="Arial" panose="020B0604020202020204" pitchFamily="34" charset="0"/>
                <a:ea typeface="Arial" panose="020B0604020202020204" pitchFamily="34" charset="0"/>
              </a:rPr>
              <a:t>ệ</a:t>
            </a:r>
            <a:r>
              <a:rPr lang="vi-VN" sz="2400" dirty="0">
                <a:effectLst/>
                <a:latin typeface="Arial" panose="020B0604020202020204" pitchFamily="34" charset="0"/>
                <a:ea typeface="Arial" panose="020B0604020202020204" pitchFamily="34" charset="0"/>
              </a:rPr>
              <a:t> vững ch</a:t>
            </a:r>
            <a:r>
              <a:rPr lang="en-US" sz="2400" dirty="0">
                <a:effectLst/>
                <a:latin typeface="Arial" panose="020B0604020202020204" pitchFamily="34" charset="0"/>
                <a:ea typeface="Arial" panose="020B0604020202020204" pitchFamily="34" charset="0"/>
              </a:rPr>
              <a:t>ắ</a:t>
            </a:r>
            <a:r>
              <a:rPr lang="vi-VN" sz="2400" dirty="0">
                <a:effectLst/>
                <a:latin typeface="Arial" panose="020B0604020202020204" pitchFamily="34" charset="0"/>
                <a:ea typeface="Arial" panose="020B0604020202020204" pitchFamily="34" charset="0"/>
              </a:rPr>
              <a:t>c chủ quyền thiêng li</a:t>
            </a:r>
            <a:r>
              <a:rPr lang="en-US" sz="2400" dirty="0">
                <a:latin typeface="Arial" panose="020B0604020202020204" pitchFamily="34" charset="0"/>
                <a:ea typeface="Arial" panose="020B0604020202020204" pitchFamily="34" charset="0"/>
              </a:rPr>
              <a:t>ê</a:t>
            </a:r>
            <a:r>
              <a:rPr lang="vi-VN" sz="2400" dirty="0">
                <a:effectLst/>
                <a:latin typeface="Arial" panose="020B0604020202020204" pitchFamily="34" charset="0"/>
                <a:ea typeface="Arial" panose="020B0604020202020204" pitchFamily="34" charset="0"/>
              </a:rPr>
              <a:t>ng</a:t>
            </a:r>
            <a:r>
              <a:rPr lang="en-US" sz="2400" dirty="0">
                <a:effectLst/>
                <a:latin typeface="Arial" panose="020B0604020202020204" pitchFamily="34" charset="0"/>
                <a:ea typeface="Arial" panose="020B0604020202020204" pitchFamily="34" charset="0"/>
              </a:rPr>
              <a:t> </a:t>
            </a:r>
            <a:r>
              <a:rPr lang="vi-VN" sz="2400" dirty="0">
                <a:effectLst/>
                <a:latin typeface="Arial" panose="020B0604020202020204" pitchFamily="34" charset="0"/>
                <a:ea typeface="Arial" panose="020B0604020202020204" pitchFamily="34" charset="0"/>
              </a:rPr>
              <a:t>c</a:t>
            </a:r>
            <a:r>
              <a:rPr lang="en-US" sz="2400" dirty="0">
                <a:latin typeface="Arial" panose="020B0604020202020204" pitchFamily="34" charset="0"/>
                <a:ea typeface="Arial" panose="020B0604020202020204" pitchFamily="34" charset="0"/>
              </a:rPr>
              <a:t>ủ</a:t>
            </a:r>
            <a:r>
              <a:rPr lang="vi-VN" sz="2400" dirty="0">
                <a:effectLst/>
                <a:latin typeface="Arial" panose="020B0604020202020204" pitchFamily="34" charset="0"/>
                <a:ea typeface="Arial" panose="020B0604020202020204" pitchFamily="34" charset="0"/>
              </a:rPr>
              <a:t>a T</a:t>
            </a:r>
            <a:r>
              <a:rPr lang="en-US" sz="2400" dirty="0">
                <a:latin typeface="Arial" panose="020B0604020202020204" pitchFamily="34" charset="0"/>
                <a:ea typeface="Arial" panose="020B0604020202020204" pitchFamily="34" charset="0"/>
              </a:rPr>
              <a:t>ổ</a:t>
            </a:r>
            <a:r>
              <a:rPr lang="vi-VN" sz="2400" dirty="0">
                <a:effectLst/>
                <a:latin typeface="Arial" panose="020B0604020202020204" pitchFamily="34" charset="0"/>
                <a:ea typeface="Arial" panose="020B0604020202020204" pitchFamily="34" charset="0"/>
              </a:rPr>
              <a:t> quốc.</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68401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9"/>
            <a:ext cx="9525000" cy="3274491"/>
            <a:chOff x="-381000" y="-8660"/>
            <a:chExt cx="9525000" cy="3546714"/>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60"/>
              <a:ext cx="9144000" cy="3546714"/>
              <a:chOff x="0" y="-8660"/>
              <a:chExt cx="9144000" cy="3546714"/>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141" y="-866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1392448" y="2522391"/>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a:t>
              </a:r>
              <a:r>
                <a:rPr lang="en-US" sz="1200" dirty="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580974" y="1158944"/>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CÂU HỎI KIỂM TRA KIẾN THỨC</a:t>
            </a:r>
            <a:endParaRPr lang="en-US" altLang="en-US" sz="2600" i="1" dirty="0">
              <a:solidFill>
                <a:srgbClr val="C00000"/>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C77282C7-C8B9-5F05-7D27-C530F674B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604" y="6434657"/>
            <a:ext cx="374625" cy="41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3ACA94AC-6429-3EAE-788B-569189E09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610" y="6425244"/>
            <a:ext cx="394002" cy="4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60895A56-3F4F-F406-3FB7-3222225BCA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86" y="1207361"/>
            <a:ext cx="518650" cy="45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E0D49264-2011-EE75-02ED-8F1ECB7D39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6427432"/>
            <a:ext cx="387543" cy="43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FAAB5806-A59D-5D7C-B1AF-6C09AB4C93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79" y="6387503"/>
            <a:ext cx="419838"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a:extLst>
              <a:ext uri="{FF2B5EF4-FFF2-40B4-BE49-F238E27FC236}">
                <a16:creationId xmlns:a16="http://schemas.microsoft.com/office/drawing/2014/main" id="{FA8BE3DF-9831-0DD4-E8B3-F055700036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050" y="6431702"/>
            <a:ext cx="395079" cy="42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D3845E3-3667-EEFF-FC00-B1DAA6C4D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9540" y="6392591"/>
            <a:ext cx="400461" cy="43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a:extLst>
              <a:ext uri="{FF2B5EF4-FFF2-40B4-BE49-F238E27FC236}">
                <a16:creationId xmlns:a16="http://schemas.microsoft.com/office/drawing/2014/main" id="{FEA10588-443C-7A20-3DAF-D8D7D1747FB9}"/>
              </a:ext>
            </a:extLst>
          </p:cNvPr>
          <p:cNvSpPr txBox="1">
            <a:spLocks noChangeArrowheads="1"/>
          </p:cNvSpPr>
          <p:nvPr/>
        </p:nvSpPr>
        <p:spPr bwMode="auto">
          <a:xfrm>
            <a:off x="0" y="1639899"/>
            <a:ext cx="6809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r>
              <a:rPr lang="vi-VN" i="1" dirty="0"/>
              <a:t>Em hãy vẽ sơ đỏ vùng biên Việt Nam</a:t>
            </a:r>
            <a:endParaRPr lang="en-US" dirty="0"/>
          </a:p>
        </p:txBody>
      </p:sp>
      <p:pic>
        <p:nvPicPr>
          <p:cNvPr id="22" name="Picture 7">
            <a:extLst>
              <a:ext uri="{FF2B5EF4-FFF2-40B4-BE49-F238E27FC236}">
                <a16:creationId xmlns:a16="http://schemas.microsoft.com/office/drawing/2014/main" id="{321EB30B-F322-4F55-AF1C-1E061280F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416" y="6440350"/>
            <a:ext cx="394002" cy="42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29650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600" dirty="0">
                <a:solidFill>
                  <a:schemeClr val="bg1"/>
                </a:solidFill>
                <a:latin typeface="Arial" panose="020B0604020202020204" pitchFamily="34" charset="0"/>
                <a:cs typeface="Arial" panose="020B0604020202020204" pitchFamily="34" charset="0"/>
              </a:rPr>
              <a:t> </a:t>
            </a:r>
            <a:r>
              <a:rPr lang="vi-VN" dirty="0">
                <a:solidFill>
                  <a:srgbClr val="C00000"/>
                </a:solidFill>
                <a:effectLst/>
                <a:latin typeface="Arial" panose="020B0604020202020204" pitchFamily="34" charset="0"/>
                <a:ea typeface="Arial" panose="020B0604020202020204" pitchFamily="34" charset="0"/>
              </a:rPr>
              <a:t>IV. TRÁCH NHI</a:t>
            </a:r>
            <a:r>
              <a:rPr lang="en-US" dirty="0">
                <a:solidFill>
                  <a:srgbClr val="C00000"/>
                </a:solidFill>
                <a:latin typeface="Arial" panose="020B0604020202020204" pitchFamily="34" charset="0"/>
                <a:ea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rPr>
              <a:t>M TRONG B</a:t>
            </a:r>
            <a:r>
              <a:rPr lang="en-US" dirty="0">
                <a:solidFill>
                  <a:srgbClr val="C00000"/>
                </a:solidFill>
                <a:latin typeface="Arial" panose="020B0604020202020204" pitchFamily="34" charset="0"/>
                <a:ea typeface="Arial" panose="020B0604020202020204" pitchFamily="34" charset="0"/>
              </a:rPr>
              <a:t>Ả</a:t>
            </a:r>
            <a:r>
              <a:rPr lang="vi-VN" dirty="0">
                <a:solidFill>
                  <a:srgbClr val="C00000"/>
                </a:solidFill>
                <a:effectLst/>
                <a:latin typeface="Arial" panose="020B0604020202020204" pitchFamily="34" charset="0"/>
                <a:ea typeface="Arial" panose="020B0604020202020204" pitchFamily="34" charset="0"/>
              </a:rPr>
              <a:t>O VỆ CH</a:t>
            </a:r>
            <a:r>
              <a:rPr lang="en-US" dirty="0">
                <a:solidFill>
                  <a:srgbClr val="C00000"/>
                </a:solidFill>
                <a:latin typeface="Arial" panose="020B0604020202020204" pitchFamily="34" charset="0"/>
                <a:ea typeface="Arial" panose="020B0604020202020204" pitchFamily="34" charset="0"/>
              </a:rPr>
              <a:t>Ủ</a:t>
            </a:r>
            <a:r>
              <a:rPr lang="vi-VN" dirty="0">
                <a:solidFill>
                  <a:srgbClr val="C00000"/>
                </a:solidFill>
                <a:effectLst/>
                <a:latin typeface="Arial" panose="020B0604020202020204" pitchFamily="34" charset="0"/>
                <a:ea typeface="Arial" panose="020B0604020202020204" pitchFamily="34" charset="0"/>
              </a:rPr>
              <a:t> QUYỀN L</a:t>
            </a:r>
            <a:r>
              <a:rPr lang="en-US" dirty="0">
                <a:solidFill>
                  <a:srgbClr val="C00000"/>
                </a:solidFill>
                <a:latin typeface="Arial" panose="020B0604020202020204" pitchFamily="34" charset="0"/>
                <a:ea typeface="Arial" panose="020B0604020202020204" pitchFamily="34" charset="0"/>
              </a:rPr>
              <a:t>Ã</a:t>
            </a:r>
            <a:r>
              <a:rPr lang="vi-VN" dirty="0">
                <a:solidFill>
                  <a:srgbClr val="C00000"/>
                </a:solidFill>
                <a:effectLst/>
                <a:latin typeface="Arial" panose="020B0604020202020204" pitchFamily="34" charset="0"/>
                <a:ea typeface="Arial" panose="020B0604020202020204" pitchFamily="34" charset="0"/>
              </a:rPr>
              <a:t>NH TH</a:t>
            </a:r>
            <a:r>
              <a:rPr lang="en-US" dirty="0">
                <a:solidFill>
                  <a:srgbClr val="C00000"/>
                </a:solidFill>
                <a:effectLst/>
                <a:latin typeface="Arial" panose="020B0604020202020204" pitchFamily="34" charset="0"/>
                <a:ea typeface="Arial" panose="020B0604020202020204" pitchFamily="34" charset="0"/>
              </a:rPr>
              <a:t>Ổ</a:t>
            </a:r>
            <a:r>
              <a:rPr lang="en-US" dirty="0">
                <a:solidFill>
                  <a:srgbClr val="C00000"/>
                </a:solidFill>
                <a:latin typeface="Arial" panose="020B0604020202020204" pitchFamily="34" charset="0"/>
                <a:ea typeface="Arial" panose="020B0604020202020204" pitchFamily="34" charset="0"/>
              </a:rPr>
              <a:t>,</a:t>
            </a:r>
            <a:r>
              <a:rPr lang="vi-VN" dirty="0">
                <a:solidFill>
                  <a:srgbClr val="C00000"/>
                </a:solidFill>
                <a:effectLst/>
                <a:latin typeface="Arial" panose="020B0604020202020204" pitchFamily="34" charset="0"/>
                <a:ea typeface="Arial" panose="020B0604020202020204" pitchFamily="34" charset="0"/>
              </a:rPr>
              <a:t> BIÊN GIỚI QUỐC GIA NƯỚC CHXHN VIỆT NAM</a:t>
            </a:r>
            <a:endParaRPr lang="en-US"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916170"/>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1. </a:t>
            </a:r>
            <a:r>
              <a:rPr lang="vi-VN" sz="2400" b="1" dirty="0">
                <a:solidFill>
                  <a:srgbClr val="FF0000"/>
                </a:solidFill>
                <a:ea typeface="Arial" panose="020B0604020202020204" pitchFamily="34" charset="0"/>
                <a:cs typeface="Arial" panose="020B0604020202020204" pitchFamily="34" charset="0"/>
              </a:rPr>
              <a:t>Trách nhiệm của công dân</a:t>
            </a:r>
            <a:endParaRPr lang="en-US" sz="24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0" y="2287032"/>
            <a:ext cx="5085184" cy="4524315"/>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cứu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nắm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ý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sẵn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kịp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EDBB20D0-C18B-60B1-BBE8-53F52243DB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3845" y="2004527"/>
            <a:ext cx="404015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194FAB0-0EE2-654D-16CD-D9AC16EE17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6438" r="7803"/>
          <a:stretch>
            <a:fillRect/>
          </a:stretch>
        </p:blipFill>
        <p:spPr bwMode="auto">
          <a:xfrm>
            <a:off x="5105400" y="4506686"/>
            <a:ext cx="4038600" cy="235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7109"/>
                                        </p:tgtEl>
                                        <p:attrNameLst>
                                          <p:attrName>style.visibility</p:attrName>
                                        </p:attrNameLst>
                                      </p:cBhvr>
                                      <p:to>
                                        <p:strVal val="visible"/>
                                      </p:to>
                                    </p:set>
                                    <p:animEffect transition="in" filter="randombar(horizontal)">
                                      <p:cBhvr>
                                        <p:cTn id="14" dur="500"/>
                                        <p:tgtEl>
                                          <p:spTgt spid="4710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0"/>
                                        <p:tgtEl>
                                          <p:spTgt spid="2">
                                            <p:txEl>
                                              <p:pRg st="2" end="2"/>
                                            </p:txEl>
                                          </p:spTgt>
                                        </p:tgtEl>
                                      </p:cBhvr>
                                    </p:animEffect>
                                    <p:anim calcmode="lin" valueType="num">
                                      <p:cBhvr>
                                        <p:cTn id="3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4" y="1123530"/>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600" dirty="0">
                <a:solidFill>
                  <a:schemeClr val="bg1"/>
                </a:solidFill>
                <a:latin typeface="Arial" panose="020B0604020202020204" pitchFamily="34" charset="0"/>
                <a:cs typeface="Arial" panose="020B0604020202020204" pitchFamily="34" charset="0"/>
              </a:rPr>
              <a:t> </a:t>
            </a:r>
            <a:r>
              <a:rPr lang="vi-VN" dirty="0">
                <a:solidFill>
                  <a:srgbClr val="C00000"/>
                </a:solidFill>
                <a:effectLst/>
                <a:latin typeface="Arial" panose="020B0604020202020204" pitchFamily="34" charset="0"/>
                <a:ea typeface="Arial" panose="020B0604020202020204" pitchFamily="34" charset="0"/>
              </a:rPr>
              <a:t>IV. TRÁCH NHI</a:t>
            </a:r>
            <a:r>
              <a:rPr lang="en-US" dirty="0">
                <a:solidFill>
                  <a:srgbClr val="C00000"/>
                </a:solidFill>
                <a:latin typeface="Arial" panose="020B0604020202020204" pitchFamily="34" charset="0"/>
                <a:ea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rPr>
              <a:t>M TRONG B</a:t>
            </a:r>
            <a:r>
              <a:rPr lang="en-US" dirty="0">
                <a:solidFill>
                  <a:srgbClr val="C00000"/>
                </a:solidFill>
                <a:latin typeface="Arial" panose="020B0604020202020204" pitchFamily="34" charset="0"/>
                <a:ea typeface="Arial" panose="020B0604020202020204" pitchFamily="34" charset="0"/>
              </a:rPr>
              <a:t>Ả</a:t>
            </a:r>
            <a:r>
              <a:rPr lang="vi-VN" dirty="0">
                <a:solidFill>
                  <a:srgbClr val="C00000"/>
                </a:solidFill>
                <a:effectLst/>
                <a:latin typeface="Arial" panose="020B0604020202020204" pitchFamily="34" charset="0"/>
                <a:ea typeface="Arial" panose="020B0604020202020204" pitchFamily="34" charset="0"/>
              </a:rPr>
              <a:t>O VỆ CH</a:t>
            </a:r>
            <a:r>
              <a:rPr lang="en-US" dirty="0">
                <a:solidFill>
                  <a:srgbClr val="C00000"/>
                </a:solidFill>
                <a:latin typeface="Arial" panose="020B0604020202020204" pitchFamily="34" charset="0"/>
                <a:ea typeface="Arial" panose="020B0604020202020204" pitchFamily="34" charset="0"/>
              </a:rPr>
              <a:t>Ủ</a:t>
            </a:r>
            <a:r>
              <a:rPr lang="vi-VN" dirty="0">
                <a:solidFill>
                  <a:srgbClr val="C00000"/>
                </a:solidFill>
                <a:effectLst/>
                <a:latin typeface="Arial" panose="020B0604020202020204" pitchFamily="34" charset="0"/>
                <a:ea typeface="Arial" panose="020B0604020202020204" pitchFamily="34" charset="0"/>
              </a:rPr>
              <a:t> QUYỀN L</a:t>
            </a:r>
            <a:r>
              <a:rPr lang="en-US" dirty="0">
                <a:solidFill>
                  <a:srgbClr val="C00000"/>
                </a:solidFill>
                <a:latin typeface="Arial" panose="020B0604020202020204" pitchFamily="34" charset="0"/>
                <a:ea typeface="Arial" panose="020B0604020202020204" pitchFamily="34" charset="0"/>
              </a:rPr>
              <a:t>Ã</a:t>
            </a:r>
            <a:r>
              <a:rPr lang="vi-VN" dirty="0">
                <a:solidFill>
                  <a:srgbClr val="C00000"/>
                </a:solidFill>
                <a:effectLst/>
                <a:latin typeface="Arial" panose="020B0604020202020204" pitchFamily="34" charset="0"/>
                <a:ea typeface="Arial" panose="020B0604020202020204" pitchFamily="34" charset="0"/>
              </a:rPr>
              <a:t>NH TH</a:t>
            </a:r>
            <a:r>
              <a:rPr lang="en-US" dirty="0">
                <a:solidFill>
                  <a:srgbClr val="C00000"/>
                </a:solidFill>
                <a:effectLst/>
                <a:latin typeface="Arial" panose="020B0604020202020204" pitchFamily="34" charset="0"/>
                <a:ea typeface="Arial" panose="020B0604020202020204" pitchFamily="34" charset="0"/>
              </a:rPr>
              <a:t>Ổ</a:t>
            </a:r>
            <a:r>
              <a:rPr lang="en-US" dirty="0">
                <a:solidFill>
                  <a:srgbClr val="C00000"/>
                </a:solidFill>
                <a:latin typeface="Arial" panose="020B0604020202020204" pitchFamily="34" charset="0"/>
                <a:ea typeface="Arial" panose="020B0604020202020204" pitchFamily="34" charset="0"/>
              </a:rPr>
              <a:t>,</a:t>
            </a:r>
            <a:r>
              <a:rPr lang="vi-VN" dirty="0">
                <a:solidFill>
                  <a:srgbClr val="C00000"/>
                </a:solidFill>
                <a:effectLst/>
                <a:latin typeface="Arial" panose="020B0604020202020204" pitchFamily="34" charset="0"/>
                <a:ea typeface="Arial" panose="020B0604020202020204" pitchFamily="34" charset="0"/>
              </a:rPr>
              <a:t> BIÊN GIỚI QUỐC GIA NƯỚC CHXHN VIỆT NAM</a:t>
            </a:r>
            <a:endParaRPr lang="en-US"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04202"/>
            <a:ext cx="7574693"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1. </a:t>
            </a:r>
            <a:r>
              <a:rPr lang="vi-VN" sz="2400" b="1" dirty="0">
                <a:solidFill>
                  <a:srgbClr val="FF0000"/>
                </a:solidFill>
                <a:ea typeface="Arial" panose="020B0604020202020204" pitchFamily="34" charset="0"/>
                <a:cs typeface="Arial" panose="020B0604020202020204" pitchFamily="34" charset="0"/>
              </a:rPr>
              <a:t>Trách nhiệm của </a:t>
            </a:r>
            <a:r>
              <a:rPr lang="en-US" sz="2400" b="1" dirty="0" err="1">
                <a:solidFill>
                  <a:srgbClr val="FF0000"/>
                </a:solidFill>
                <a:ea typeface="Arial" panose="020B0604020202020204" pitchFamily="34" charset="0"/>
                <a:cs typeface="Arial" panose="020B0604020202020204" pitchFamily="34" charset="0"/>
              </a:rPr>
              <a:t>học</a:t>
            </a:r>
            <a:r>
              <a:rPr lang="en-US" sz="2400" b="1" dirty="0">
                <a:solidFill>
                  <a:srgbClr val="FF0000"/>
                </a:solidFill>
                <a:ea typeface="Arial" panose="020B0604020202020204" pitchFamily="34" charset="0"/>
                <a:cs typeface="Arial" panose="020B0604020202020204" pitchFamily="34" charset="0"/>
              </a:rPr>
              <a:t> </a:t>
            </a:r>
            <a:r>
              <a:rPr lang="en-US" sz="2400" b="1" dirty="0" err="1">
                <a:solidFill>
                  <a:srgbClr val="FF0000"/>
                </a:solidFill>
                <a:ea typeface="Arial" panose="020B0604020202020204" pitchFamily="34" charset="0"/>
                <a:cs typeface="Arial" panose="020B0604020202020204" pitchFamily="34" charset="0"/>
              </a:rPr>
              <a:t>sinh</a:t>
            </a:r>
            <a:endParaRPr lang="en-US" sz="2400" b="1"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C3C8B8-2FAA-26D5-3F65-7E9C008672F3}"/>
              </a:ext>
            </a:extLst>
          </p:cNvPr>
          <p:cNvSpPr txBox="1"/>
          <p:nvPr/>
        </p:nvSpPr>
        <p:spPr>
          <a:xfrm>
            <a:off x="0" y="2165734"/>
            <a:ext cx="4161453" cy="2890728"/>
          </a:xfrm>
          <a:prstGeom prst="rect">
            <a:avLst/>
          </a:prstGeom>
          <a:noFill/>
        </p:spPr>
        <p:txBody>
          <a:bodyPr wrap="square">
            <a:spAutoFit/>
          </a:bodyPr>
          <a:lstStyle/>
          <a:p>
            <a:pPr marL="30480" marR="30480" algn="just">
              <a:spcBef>
                <a:spcPts val="0"/>
              </a:spcBef>
              <a:spcAft>
                <a:spcPts val="0"/>
              </a:spcAft>
            </a:pP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nâng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trách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nhiệm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hưởng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07000"/>
              </a:lnSpc>
              <a:spcBef>
                <a:spcPts val="0"/>
              </a:spcBef>
              <a:spcAft>
                <a:spcPts val="0"/>
              </a:spcAft>
            </a:pPr>
            <a:r>
              <a:rPr lang="en-US" sz="20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A067E8-B830-955D-5F48-A656B3F3CB6C}"/>
              </a:ext>
            </a:extLst>
          </p:cNvPr>
          <p:cNvPicPr>
            <a:picLocks noChangeAspect="1"/>
          </p:cNvPicPr>
          <p:nvPr/>
        </p:nvPicPr>
        <p:blipFill>
          <a:blip r:embed="rId13"/>
          <a:stretch>
            <a:fillRect/>
          </a:stretch>
        </p:blipFill>
        <p:spPr>
          <a:xfrm>
            <a:off x="4651569" y="2030850"/>
            <a:ext cx="3895271" cy="2591025"/>
          </a:xfrm>
          <a:prstGeom prst="rect">
            <a:avLst/>
          </a:prstGeom>
        </p:spPr>
      </p:pic>
      <p:sp>
        <p:nvSpPr>
          <p:cNvPr id="6" name="TextBox 5">
            <a:extLst>
              <a:ext uri="{FF2B5EF4-FFF2-40B4-BE49-F238E27FC236}">
                <a16:creationId xmlns:a16="http://schemas.microsoft.com/office/drawing/2014/main" id="{7C0CD579-E69C-23B7-57E6-EF9D6FB5FF5A}"/>
              </a:ext>
            </a:extLst>
          </p:cNvPr>
          <p:cNvSpPr txBox="1"/>
          <p:nvPr/>
        </p:nvSpPr>
        <p:spPr>
          <a:xfrm>
            <a:off x="0" y="4613846"/>
            <a:ext cx="9144000" cy="2031325"/>
          </a:xfrm>
          <a:prstGeom prst="rect">
            <a:avLst/>
          </a:prstGeom>
          <a:noFill/>
        </p:spPr>
        <p:txBody>
          <a:bodyPr wrap="square">
            <a:spAutoFit/>
          </a:bodyPr>
          <a:lstStyle/>
          <a:p>
            <a:pPr marL="30480" marR="30480" algn="just">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xuyên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bè</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Khi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chặn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kịp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53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360850" y="-48728"/>
            <a:ext cx="9481038" cy="1292761"/>
            <a:chOff x="-337038" y="-8659"/>
            <a:chExt cx="9481038" cy="1400234"/>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00234"/>
              <a:chOff x="0" y="-8659"/>
              <a:chExt cx="9144000" cy="1400234"/>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00234"/>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126" y="42737"/>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37038" y="552878"/>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823912" y="1152870"/>
            <a:ext cx="6445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LUYỆN TẬP</a:t>
            </a:r>
            <a:endParaRPr lang="en-US" altLang="en-US" sz="2600" i="1" dirty="0">
              <a:solidFill>
                <a:srgbClr val="C00000"/>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C77282C7-C8B9-5F05-7D27-C530F674B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713" y="6229789"/>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3ACA94AC-6429-3EAE-788B-569189E09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718" y="6211177"/>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E0D49264-2011-EE75-02ED-8F1ECB7D3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5347"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FAAB5806-A59D-5D7C-B1AF-6C09AB4C93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3787" y="6161172"/>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a:extLst>
              <a:ext uri="{FF2B5EF4-FFF2-40B4-BE49-F238E27FC236}">
                <a16:creationId xmlns:a16="http://schemas.microsoft.com/office/drawing/2014/main" id="{FA8BE3DF-9831-0DD4-E8B3-F055700036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3159" y="622070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D3845E3-3667-EEFF-FC00-B1DAA6C4D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8649" y="6175459"/>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a:extLst>
              <a:ext uri="{FF2B5EF4-FFF2-40B4-BE49-F238E27FC236}">
                <a16:creationId xmlns:a16="http://schemas.microsoft.com/office/drawing/2014/main" id="{FEA10588-443C-7A20-3DAF-D8D7D1747FB9}"/>
              </a:ext>
            </a:extLst>
          </p:cNvPr>
          <p:cNvSpPr txBox="1">
            <a:spLocks noChangeArrowheads="1"/>
          </p:cNvSpPr>
          <p:nvPr/>
        </p:nvSpPr>
        <p:spPr bwMode="auto">
          <a:xfrm>
            <a:off x="23812" y="1618337"/>
            <a:ext cx="9120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lvl="0"/>
            <a:r>
              <a:rPr lang="en-US" dirty="0" err="1">
                <a:solidFill>
                  <a:srgbClr val="00B0F0"/>
                </a:solidFill>
              </a:rPr>
              <a:t>Câu</a:t>
            </a:r>
            <a:r>
              <a:rPr lang="en-US" dirty="0">
                <a:solidFill>
                  <a:srgbClr val="00B0F0"/>
                </a:solidFill>
              </a:rPr>
              <a:t> 1. </a:t>
            </a:r>
            <a:r>
              <a:rPr lang="vi-VN" dirty="0">
                <a:solidFill>
                  <a:srgbClr val="00B0F0"/>
                </a:solidFill>
              </a:rPr>
              <a:t>Mục </a:t>
            </a:r>
            <a:r>
              <a:rPr lang="en-US" dirty="0" err="1">
                <a:solidFill>
                  <a:srgbClr val="00B0F0"/>
                </a:solidFill>
              </a:rPr>
              <a:t>tiê</a:t>
            </a:r>
            <a:r>
              <a:rPr lang="vi-VN" dirty="0">
                <a:solidFill>
                  <a:srgbClr val="00B0F0"/>
                </a:solidFill>
              </a:rPr>
              <a:t>u</a:t>
            </a:r>
            <a:r>
              <a:rPr lang="en-US" dirty="0">
                <a:solidFill>
                  <a:srgbClr val="00B0F0"/>
                </a:solidFill>
              </a:rPr>
              <a:t>,</a:t>
            </a:r>
            <a:r>
              <a:rPr lang="vi-VN" dirty="0">
                <a:solidFill>
                  <a:srgbClr val="00B0F0"/>
                </a:solidFill>
              </a:rPr>
              <a:t> quan đ</a:t>
            </a:r>
            <a:r>
              <a:rPr lang="en-US" dirty="0" err="1">
                <a:solidFill>
                  <a:srgbClr val="00B0F0"/>
                </a:solidFill>
              </a:rPr>
              <a:t>iể</a:t>
            </a:r>
            <a:r>
              <a:rPr lang="vi-VN" dirty="0">
                <a:solidFill>
                  <a:srgbClr val="00B0F0"/>
                </a:solidFill>
              </a:rPr>
              <a:t>m c</a:t>
            </a:r>
            <a:r>
              <a:rPr lang="en-US" dirty="0">
                <a:solidFill>
                  <a:srgbClr val="00B0F0"/>
                </a:solidFill>
              </a:rPr>
              <a:t>ủ</a:t>
            </a:r>
            <a:r>
              <a:rPr lang="vi-VN" dirty="0">
                <a:solidFill>
                  <a:srgbClr val="00B0F0"/>
                </a:solidFill>
              </a:rPr>
              <a:t>a Đ</a:t>
            </a:r>
            <a:r>
              <a:rPr lang="en-US" dirty="0">
                <a:solidFill>
                  <a:srgbClr val="00B0F0"/>
                </a:solidFill>
              </a:rPr>
              <a:t>ả</a:t>
            </a:r>
            <a:r>
              <a:rPr lang="vi-VN" dirty="0">
                <a:solidFill>
                  <a:srgbClr val="00B0F0"/>
                </a:solidFill>
              </a:rPr>
              <a:t>ng v</a:t>
            </a:r>
            <a:r>
              <a:rPr lang="en-US" dirty="0">
                <a:solidFill>
                  <a:srgbClr val="00B0F0"/>
                </a:solidFill>
              </a:rPr>
              <a:t>ề</a:t>
            </a:r>
            <a:r>
              <a:rPr lang="vi-VN" dirty="0">
                <a:solidFill>
                  <a:srgbClr val="00B0F0"/>
                </a:solidFill>
              </a:rPr>
              <a:t> bảo vệ T</a:t>
            </a:r>
            <a:r>
              <a:rPr lang="en-US" dirty="0">
                <a:solidFill>
                  <a:srgbClr val="00B0F0"/>
                </a:solidFill>
              </a:rPr>
              <a:t>ổ</a:t>
            </a:r>
            <a:r>
              <a:rPr lang="vi-VN" dirty="0">
                <a:solidFill>
                  <a:srgbClr val="00B0F0"/>
                </a:solidFill>
              </a:rPr>
              <a:t> q</a:t>
            </a:r>
            <a:r>
              <a:rPr lang="en-US" dirty="0" err="1">
                <a:solidFill>
                  <a:srgbClr val="00B0F0"/>
                </a:solidFill>
              </a:rPr>
              <a:t>uốc</a:t>
            </a:r>
            <a:r>
              <a:rPr lang="vi-VN" dirty="0">
                <a:solidFill>
                  <a:srgbClr val="00B0F0"/>
                </a:solidFill>
              </a:rPr>
              <a:t> Việt Nam xã hội chủ nghĩa trong t</a:t>
            </a:r>
            <a:r>
              <a:rPr lang="en-US" dirty="0">
                <a:solidFill>
                  <a:srgbClr val="00B0F0"/>
                </a:solidFill>
              </a:rPr>
              <a:t>ì</a:t>
            </a:r>
            <a:r>
              <a:rPr lang="vi-VN" dirty="0">
                <a:solidFill>
                  <a:srgbClr val="00B0F0"/>
                </a:solidFill>
              </a:rPr>
              <a:t>nh h</a:t>
            </a:r>
            <a:r>
              <a:rPr lang="en-US" dirty="0">
                <a:solidFill>
                  <a:srgbClr val="00B0F0"/>
                </a:solidFill>
              </a:rPr>
              <a:t>ì</a:t>
            </a:r>
            <a:r>
              <a:rPr lang="vi-VN" dirty="0">
                <a:solidFill>
                  <a:srgbClr val="00B0F0"/>
                </a:solidFill>
              </a:rPr>
              <a:t>nh m</a:t>
            </a:r>
            <a:r>
              <a:rPr lang="en-US" dirty="0" err="1">
                <a:solidFill>
                  <a:srgbClr val="00B0F0"/>
                </a:solidFill>
              </a:rPr>
              <a:t>ới</a:t>
            </a:r>
            <a:r>
              <a:rPr lang="en-US" dirty="0">
                <a:solidFill>
                  <a:srgbClr val="00B0F0"/>
                </a:solidFill>
              </a:rPr>
              <a:t> </a:t>
            </a:r>
            <a:r>
              <a:rPr lang="vi-VN" dirty="0">
                <a:solidFill>
                  <a:srgbClr val="00B0F0"/>
                </a:solidFill>
              </a:rPr>
              <a:t>là</a:t>
            </a:r>
            <a:r>
              <a:rPr lang="en-US" dirty="0">
                <a:solidFill>
                  <a:srgbClr val="00B0F0"/>
                </a:solidFill>
              </a:rPr>
              <a:t> </a:t>
            </a:r>
            <a:r>
              <a:rPr lang="en-US" dirty="0" err="1">
                <a:solidFill>
                  <a:srgbClr val="00B0F0"/>
                </a:solidFill>
              </a:rPr>
              <a:t>gì</a:t>
            </a:r>
            <a:r>
              <a:rPr lang="vi-VN" dirty="0">
                <a:solidFill>
                  <a:srgbClr val="00B0F0"/>
                </a:solidFill>
              </a:rPr>
              <a:t>?</a:t>
            </a:r>
            <a:endParaRPr lang="en-US" dirty="0">
              <a:solidFill>
                <a:srgbClr val="00B0F0"/>
              </a:solidFill>
            </a:endParaRPr>
          </a:p>
          <a:p>
            <a:r>
              <a:rPr lang="en-US" dirty="0" err="1">
                <a:solidFill>
                  <a:srgbClr val="00B0F0"/>
                </a:solidFill>
              </a:rPr>
              <a:t>Câu</a:t>
            </a:r>
            <a:r>
              <a:rPr lang="en-US" dirty="0">
                <a:solidFill>
                  <a:srgbClr val="00B0F0"/>
                </a:solidFill>
              </a:rPr>
              <a:t> </a:t>
            </a:r>
            <a:r>
              <a:rPr lang="vi-VN" dirty="0">
                <a:solidFill>
                  <a:srgbClr val="00B0F0"/>
                </a:solidFill>
              </a:rPr>
              <a:t>2</a:t>
            </a:r>
            <a:r>
              <a:rPr lang="en-US" dirty="0">
                <a:solidFill>
                  <a:srgbClr val="00B0F0"/>
                </a:solidFill>
              </a:rPr>
              <a:t>.</a:t>
            </a:r>
            <a:r>
              <a:rPr lang="vi-VN" dirty="0">
                <a:solidFill>
                  <a:srgbClr val="00B0F0"/>
                </a:solidFill>
              </a:rPr>
              <a:t> Theo Luật B</a:t>
            </a:r>
            <a:r>
              <a:rPr lang="en-US" dirty="0" err="1">
                <a:solidFill>
                  <a:srgbClr val="00B0F0"/>
                </a:solidFill>
              </a:rPr>
              <a:t>i</a:t>
            </a:r>
            <a:r>
              <a:rPr lang="vi-VN" dirty="0">
                <a:solidFill>
                  <a:srgbClr val="00B0F0"/>
                </a:solidFill>
              </a:rPr>
              <a:t>ên giới qu</a:t>
            </a:r>
            <a:r>
              <a:rPr lang="en-US" dirty="0">
                <a:solidFill>
                  <a:srgbClr val="00B0F0"/>
                </a:solidFill>
              </a:rPr>
              <a:t>ố</a:t>
            </a:r>
            <a:r>
              <a:rPr lang="vi-VN" dirty="0">
                <a:solidFill>
                  <a:srgbClr val="00B0F0"/>
                </a:solidFill>
              </a:rPr>
              <a:t>c gia </a:t>
            </a:r>
            <a:r>
              <a:rPr lang="en-US" dirty="0" err="1">
                <a:solidFill>
                  <a:srgbClr val="00B0F0"/>
                </a:solidFill>
              </a:rPr>
              <a:t>nă</a:t>
            </a:r>
            <a:r>
              <a:rPr lang="vi-VN" dirty="0">
                <a:solidFill>
                  <a:srgbClr val="00B0F0"/>
                </a:solidFill>
              </a:rPr>
              <a:t>m 2003 những hành </a:t>
            </a:r>
            <a:r>
              <a:rPr lang="en-US" dirty="0">
                <a:solidFill>
                  <a:srgbClr val="00B0F0"/>
                </a:solidFill>
              </a:rPr>
              <a:t>vi</a:t>
            </a:r>
            <a:r>
              <a:rPr lang="vi-VN" dirty="0">
                <a:solidFill>
                  <a:srgbClr val="00B0F0"/>
                </a:solidFill>
              </a:rPr>
              <a:t> n</a:t>
            </a:r>
            <a:r>
              <a:rPr lang="en-US" dirty="0" err="1">
                <a:solidFill>
                  <a:srgbClr val="00B0F0"/>
                </a:solidFill>
              </a:rPr>
              <a:t>ào</a:t>
            </a:r>
            <a:r>
              <a:rPr lang="vi-VN" dirty="0">
                <a:solidFill>
                  <a:srgbClr val="00B0F0"/>
                </a:solidFill>
              </a:rPr>
              <a:t> b</a:t>
            </a:r>
            <a:r>
              <a:rPr lang="en-US" dirty="0">
                <a:solidFill>
                  <a:srgbClr val="00B0F0"/>
                </a:solidFill>
              </a:rPr>
              <a:t>ị</a:t>
            </a:r>
            <a:r>
              <a:rPr lang="vi-VN" dirty="0">
                <a:solidFill>
                  <a:srgbClr val="00B0F0"/>
                </a:solidFill>
              </a:rPr>
              <a:t> nghiêm cấm?</a:t>
            </a:r>
            <a:endParaRPr lang="en-US" dirty="0">
              <a:solidFill>
                <a:srgbClr val="00B0F0"/>
              </a:solidFill>
            </a:endParaRPr>
          </a:p>
          <a:p>
            <a:pPr lvl="0"/>
            <a:r>
              <a:rPr lang="en-US" dirty="0" err="1">
                <a:solidFill>
                  <a:srgbClr val="00B0F0"/>
                </a:solidFill>
              </a:rPr>
              <a:t>Câu</a:t>
            </a:r>
            <a:r>
              <a:rPr lang="en-US" dirty="0">
                <a:solidFill>
                  <a:srgbClr val="00B0F0"/>
                </a:solidFill>
              </a:rPr>
              <a:t> 3. </a:t>
            </a:r>
            <a:r>
              <a:rPr lang="vi-VN" dirty="0">
                <a:solidFill>
                  <a:srgbClr val="00B0F0"/>
                </a:solidFill>
              </a:rPr>
              <a:t>Nêu khái niêm đuòng cơ sở. nội thưỳ. lãnh hài, vùng iếp giáp lănh hàl. vùng đâc quyển kinh tế. thèm luc đia. đào vâ quằn đào.</a:t>
            </a:r>
            <a:endParaRPr lang="en-US" dirty="0">
              <a:solidFill>
                <a:srgbClr val="00B0F0"/>
              </a:solidFill>
            </a:endParaRPr>
          </a:p>
        </p:txBody>
      </p:sp>
      <p:pic>
        <p:nvPicPr>
          <p:cNvPr id="22" name="Picture 7">
            <a:extLst>
              <a:ext uri="{FF2B5EF4-FFF2-40B4-BE49-F238E27FC236}">
                <a16:creationId xmlns:a16="http://schemas.microsoft.com/office/drawing/2014/main" id="{321EB30B-F322-4F55-AF1C-1E061280F4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8524"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a:extLst>
              <a:ext uri="{FF2B5EF4-FFF2-40B4-BE49-F238E27FC236}">
                <a16:creationId xmlns:a16="http://schemas.microsoft.com/office/drawing/2014/main" id="{4AFC8EB9-9476-DB1E-CA6D-C3D73C693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27" y="1152870"/>
            <a:ext cx="509448" cy="56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3B4E0467-6B53-CB89-7A3C-462B7050DE50}"/>
              </a:ext>
            </a:extLst>
          </p:cNvPr>
          <p:cNvSpPr txBox="1"/>
          <p:nvPr/>
        </p:nvSpPr>
        <p:spPr>
          <a:xfrm>
            <a:off x="0" y="3839508"/>
            <a:ext cx="9167812" cy="2554545"/>
          </a:xfrm>
          <a:prstGeom prst="rect">
            <a:avLst/>
          </a:prstGeom>
          <a:noFill/>
        </p:spPr>
        <p:txBody>
          <a:bodyPr wrap="square">
            <a:spAutoFit/>
          </a:bodyPr>
          <a:lstStyle/>
          <a:p>
            <a:pPr marL="0" marR="0">
              <a:spcBef>
                <a:spcPts val="0"/>
              </a:spcBef>
              <a:spcAft>
                <a:spcPts val="0"/>
              </a:spcAft>
            </a:pPr>
            <a:r>
              <a:rPr lang="en-US" sz="2000" b="1" u="sng"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1:</a:t>
            </a:r>
          </a:p>
          <a:p>
            <a:pPr marL="0" marR="0">
              <a:spcBef>
                <a:spcPts val="0"/>
              </a:spcBef>
              <a:spcAft>
                <a:spcPts val="0"/>
              </a:spcAft>
            </a:pPr>
            <a:endParaRPr lang="en-US" sz="2000" b="1" u="sng"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b="1" u="sng"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2:</a:t>
            </a:r>
          </a:p>
          <a:p>
            <a:pPr marL="0" marR="0">
              <a:spcBef>
                <a:spcPts val="0"/>
              </a:spcBef>
              <a:spcAft>
                <a:spcPts val="0"/>
              </a:spcAft>
            </a:pPr>
            <a:endParaRPr lang="en-US" sz="2000" b="1" u="sng"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20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000" b="1" u="sng" dirty="0" err="1">
                <a:solidFill>
                  <a:srgbClr val="00B050"/>
                </a:solidFill>
                <a:latin typeface="Arial" panose="020B0604020202020204" pitchFamily="34" charset="0"/>
                <a:ea typeface="Times New Roman" panose="02020603050405020304" pitchFamily="18" charset="0"/>
                <a:cs typeface="Arial" panose="020B0604020202020204" pitchFamily="34" charset="0"/>
              </a:rPr>
              <a:t>Câu</a:t>
            </a:r>
            <a:r>
              <a:rPr lang="en-US" sz="2000" b="1" u="sng" dirty="0">
                <a:solidFill>
                  <a:srgbClr val="00B050"/>
                </a:solidFill>
                <a:latin typeface="Arial" panose="020B0604020202020204" pitchFamily="34" charset="0"/>
                <a:ea typeface="Times New Roman" panose="02020603050405020304" pitchFamily="18" charset="0"/>
                <a:cs typeface="Arial" panose="020B0604020202020204" pitchFamily="34" charset="0"/>
              </a:rPr>
              <a:t> 3:</a:t>
            </a:r>
            <a:endParaRPr lang="en-US"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TextBox 16">
            <a:extLst>
              <a:ext uri="{FF2B5EF4-FFF2-40B4-BE49-F238E27FC236}">
                <a16:creationId xmlns:a16="http://schemas.microsoft.com/office/drawing/2014/main" id="{96CD2705-84E2-4329-E64B-57E3BEE085BB}"/>
              </a:ext>
            </a:extLst>
          </p:cNvPr>
          <p:cNvSpPr txBox="1">
            <a:spLocks noChangeArrowheads="1"/>
          </p:cNvSpPr>
          <p:nvPr/>
        </p:nvSpPr>
        <p:spPr bwMode="auto">
          <a:xfrm>
            <a:off x="2051220" y="3845138"/>
            <a:ext cx="3578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i="1" dirty="0">
                <a:solidFill>
                  <a:schemeClr val="accent6">
                    <a:lumMod val="75000"/>
                  </a:schemeClr>
                </a:solidFill>
                <a:latin typeface="Arial" panose="020B0604020202020204" pitchFamily="34" charset="0"/>
                <a:cs typeface="Arial" panose="020B0604020202020204" pitchFamily="34" charset="0"/>
              </a:rPr>
              <a:t>ĐÁP ÁN</a:t>
            </a:r>
            <a:endParaRPr lang="en-US" altLang="en-US" sz="2600" i="1" dirty="0">
              <a:solidFill>
                <a:schemeClr val="accent6">
                  <a:lumMod val="75000"/>
                </a:schemeClr>
              </a:solidFill>
              <a:latin typeface="Arial" panose="020B0604020202020204" pitchFamily="34" charset="0"/>
              <a:cs typeface="Arial" panose="020B0604020202020204" pitchFamily="34" charset="0"/>
            </a:endParaRPr>
          </a:p>
        </p:txBody>
      </p:sp>
      <p:sp>
        <p:nvSpPr>
          <p:cNvPr id="2" name="Rectangle 23">
            <a:extLst>
              <a:ext uri="{FF2B5EF4-FFF2-40B4-BE49-F238E27FC236}">
                <a16:creationId xmlns:a16="http://schemas.microsoft.com/office/drawing/2014/main" id="{7B30B601-0BE8-9031-2C29-F1E5153040B4}"/>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33638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fade">
                                      <p:cBhvr>
                                        <p:cTn id="34" dur="1000"/>
                                        <p:tgtEl>
                                          <p:spTgt spid="25">
                                            <p:txEl>
                                              <p:pRg st="0" end="0"/>
                                            </p:txEl>
                                          </p:spTgt>
                                        </p:tgtEl>
                                      </p:cBhvr>
                                    </p:animEffect>
                                    <p:anim calcmode="lin" valueType="num">
                                      <p:cBhvr>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
                                            <p:txEl>
                                              <p:pRg st="4" end="4"/>
                                            </p:txEl>
                                          </p:spTgt>
                                        </p:tgtEl>
                                        <p:attrNameLst>
                                          <p:attrName>style.visibility</p:attrName>
                                        </p:attrNameLst>
                                      </p:cBhvr>
                                      <p:to>
                                        <p:strVal val="visible"/>
                                      </p:to>
                                    </p:set>
                                    <p:animEffect transition="in" filter="fade">
                                      <p:cBhvr>
                                        <p:cTn id="41" dur="1000"/>
                                        <p:tgtEl>
                                          <p:spTgt spid="25">
                                            <p:txEl>
                                              <p:pRg st="4" end="4"/>
                                            </p:txEl>
                                          </p:spTgt>
                                        </p:tgtEl>
                                      </p:cBhvr>
                                    </p:animEffect>
                                    <p:anim calcmode="lin" valueType="num">
                                      <p:cBhvr>
                                        <p:cTn id="42"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5">
                                            <p:txEl>
                                              <p:pRg st="7" end="7"/>
                                            </p:txEl>
                                          </p:spTgt>
                                        </p:tgtEl>
                                        <p:attrNameLst>
                                          <p:attrName>style.visibility</p:attrName>
                                        </p:attrNameLst>
                                      </p:cBhvr>
                                      <p:to>
                                        <p:strVal val="visible"/>
                                      </p:to>
                                    </p:set>
                                    <p:animEffect transition="in" filter="fade">
                                      <p:cBhvr>
                                        <p:cTn id="48" dur="1000"/>
                                        <p:tgtEl>
                                          <p:spTgt spid="25">
                                            <p:txEl>
                                              <p:pRg st="7" end="7"/>
                                            </p:txEl>
                                          </p:spTgt>
                                        </p:tgtEl>
                                      </p:cBhvr>
                                    </p:animEffect>
                                    <p:anim calcmode="lin" valueType="num">
                                      <p:cBhvr>
                                        <p:cTn id="49" dur="1000" fill="hold"/>
                                        <p:tgtEl>
                                          <p:spTgt spid="2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2811439" y="59595"/>
            <a:ext cx="11955440" cy="2308303"/>
            <a:chOff x="-2667000" y="107840"/>
            <a:chExt cx="14191933" cy="2482539"/>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2667000" y="107840"/>
              <a:ext cx="14191933" cy="2482539"/>
              <a:chOff x="-2667000" y="107840"/>
              <a:chExt cx="14191933" cy="2482539"/>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2380933" y="126916"/>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7314" y="10784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2667000" y="1574716"/>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411285" y="58173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a:t>
              </a:r>
              <a:r>
                <a:rPr lang="en-US" sz="1200" dirty="0" smtClean="0">
                  <a:solidFill>
                    <a:srgbClr val="FFFF00"/>
                  </a:solidFill>
                  <a:latin typeface="Times New Roman" pitchFamily="18" charset="0"/>
                  <a:cs typeface="Times New Roman" pitchFamily="18" charset="0"/>
                </a:rPr>
                <a:t>11</a:t>
              </a:r>
              <a:endParaRPr lang="en-US" sz="1200" dirty="0">
                <a:solidFill>
                  <a:srgbClr val="FFFF00"/>
                </a:solidFill>
                <a:latin typeface="Times New Roman" pitchFamily="18" charset="0"/>
                <a:cs typeface="Times New Roman" pitchFamily="18" charset="0"/>
              </a:endParaRP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576262" y="122104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VẬN DỤNG</a:t>
            </a:r>
            <a:endParaRPr lang="en-US" altLang="en-US" sz="2600" i="1" dirty="0">
              <a:solidFill>
                <a:srgbClr val="C00000"/>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C77282C7-C8B9-5F05-7D27-C530F674B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604" y="6238437"/>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3ACA94AC-6429-3EAE-788B-569189E09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609"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E0D49264-2011-EE75-02ED-8F1ECB7D3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6238" y="6218948"/>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FAAB5806-A59D-5D7C-B1AF-6C09AB4C93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78" y="616982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a:extLst>
              <a:ext uri="{FF2B5EF4-FFF2-40B4-BE49-F238E27FC236}">
                <a16:creationId xmlns:a16="http://schemas.microsoft.com/office/drawing/2014/main" id="{FA8BE3DF-9831-0DD4-E8B3-F055700036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050"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D3845E3-3667-EEFF-FC00-B1DAA6C4D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9540" y="6184107"/>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a:extLst>
              <a:ext uri="{FF2B5EF4-FFF2-40B4-BE49-F238E27FC236}">
                <a16:creationId xmlns:a16="http://schemas.microsoft.com/office/drawing/2014/main" id="{FEA10588-443C-7A20-3DAF-D8D7D1747FB9}"/>
              </a:ext>
            </a:extLst>
          </p:cNvPr>
          <p:cNvSpPr txBox="1">
            <a:spLocks noChangeArrowheads="1"/>
          </p:cNvSpPr>
          <p:nvPr/>
        </p:nvSpPr>
        <p:spPr bwMode="auto">
          <a:xfrm>
            <a:off x="23812" y="1668595"/>
            <a:ext cx="9120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lvl="0"/>
            <a:r>
              <a:rPr lang="en-US" altLang="en-US" sz="2000" dirty="0" err="1">
                <a:solidFill>
                  <a:srgbClr val="00B0F0"/>
                </a:solidFill>
                <a:latin typeface="Arial" panose="020B0604020202020204" pitchFamily="34" charset="0"/>
                <a:cs typeface="Arial" panose="020B0604020202020204" pitchFamily="34" charset="0"/>
              </a:rPr>
              <a:t>Câu</a:t>
            </a:r>
            <a:r>
              <a:rPr lang="en-US" altLang="en-US" sz="2000" dirty="0">
                <a:solidFill>
                  <a:srgbClr val="00B0F0"/>
                </a:solidFill>
                <a:latin typeface="Arial" panose="020B0604020202020204" pitchFamily="34" charset="0"/>
                <a:cs typeface="Arial" panose="020B0604020202020204" pitchFamily="34" charset="0"/>
              </a:rPr>
              <a:t> 1: </a:t>
            </a:r>
            <a:r>
              <a:rPr lang="vi-VN" sz="2000" dirty="0">
                <a:solidFill>
                  <a:srgbClr val="00B0F0"/>
                </a:solidFill>
                <a:latin typeface="Arial" panose="020B0604020202020204" pitchFamily="34" charset="0"/>
                <a:cs typeface="Arial" panose="020B0604020202020204" pitchFamily="34" charset="0"/>
              </a:rPr>
              <a:t>Thái cùng các b</a:t>
            </a:r>
            <a:r>
              <a:rPr lang="en-US" sz="2000" dirty="0">
                <a:solidFill>
                  <a:srgbClr val="00B0F0"/>
                </a:solidFill>
                <a:latin typeface="Arial" panose="020B0604020202020204" pitchFamily="34" charset="0"/>
                <a:cs typeface="Arial" panose="020B0604020202020204" pitchFamily="34" charset="0"/>
              </a:rPr>
              <a:t>ạ</a:t>
            </a:r>
            <a:r>
              <a:rPr lang="vi-VN" sz="2000" dirty="0">
                <a:solidFill>
                  <a:srgbClr val="00B0F0"/>
                </a:solidFill>
                <a:latin typeface="Arial" panose="020B0604020202020204" pitchFamily="34" charset="0"/>
                <a:cs typeface="Arial" panose="020B0604020202020204" pitchFamily="34" charset="0"/>
              </a:rPr>
              <a:t>n trong lớp đi tham quan c</a:t>
            </a:r>
            <a:r>
              <a:rPr lang="en-US" sz="2000" dirty="0">
                <a:solidFill>
                  <a:srgbClr val="00B0F0"/>
                </a:solidFill>
                <a:latin typeface="Arial" panose="020B0604020202020204" pitchFamily="34" charset="0"/>
                <a:cs typeface="Arial" panose="020B0604020202020204" pitchFamily="34" charset="0"/>
              </a:rPr>
              <a:t>ộ</a:t>
            </a:r>
            <a:r>
              <a:rPr lang="vi-VN" sz="2000" dirty="0">
                <a:solidFill>
                  <a:srgbClr val="00B0F0"/>
                </a:solidFill>
                <a:latin typeface="Arial" panose="020B0604020202020204" pitchFamily="34" charset="0"/>
                <a:cs typeface="Arial" panose="020B0604020202020204" pitchFamily="34" charset="0"/>
              </a:rPr>
              <a:t>t mốc biên giới. Một b</a:t>
            </a:r>
            <a:r>
              <a:rPr lang="en-US" sz="2000" dirty="0">
                <a:solidFill>
                  <a:srgbClr val="00B0F0"/>
                </a:solidFill>
                <a:latin typeface="Arial" panose="020B0604020202020204" pitchFamily="34" charset="0"/>
                <a:cs typeface="Arial" panose="020B0604020202020204" pitchFamily="34" charset="0"/>
              </a:rPr>
              <a:t>ạ</a:t>
            </a:r>
            <a:r>
              <a:rPr lang="vi-VN" sz="2000" dirty="0">
                <a:solidFill>
                  <a:srgbClr val="00B0F0"/>
                </a:solidFill>
                <a:latin typeface="Arial" panose="020B0604020202020204" pitchFamily="34" charset="0"/>
                <a:cs typeface="Arial" panose="020B0604020202020204" pitchFamily="34" charset="0"/>
              </a:rPr>
              <a:t>n trong lớp có </a:t>
            </a:r>
            <a:r>
              <a:rPr lang="en-US" sz="2000" dirty="0">
                <a:solidFill>
                  <a:srgbClr val="00B0F0"/>
                </a:solidFill>
                <a:latin typeface="Arial" panose="020B0604020202020204" pitchFamily="34" charset="0"/>
                <a:cs typeface="Arial" panose="020B0604020202020204" pitchFamily="34" charset="0"/>
              </a:rPr>
              <a:t>ý</a:t>
            </a:r>
            <a:r>
              <a:rPr lang="vi-VN"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định</a:t>
            </a:r>
            <a:r>
              <a:rPr lang="vi-VN" sz="2000" dirty="0">
                <a:solidFill>
                  <a:srgbClr val="00B0F0"/>
                </a:solidFill>
                <a:latin typeface="Arial" panose="020B0604020202020204" pitchFamily="34" charset="0"/>
                <a:cs typeface="Arial" panose="020B0604020202020204" pitchFamily="34" charset="0"/>
              </a:rPr>
              <a:t> vưọt mốc giới sang nước bạn đ</a:t>
            </a:r>
            <a:r>
              <a:rPr lang="en-US" sz="2000" dirty="0">
                <a:solidFill>
                  <a:srgbClr val="00B0F0"/>
                </a:solidFill>
                <a:latin typeface="Arial" panose="020B0604020202020204" pitchFamily="34" charset="0"/>
                <a:cs typeface="Arial" panose="020B0604020202020204" pitchFamily="34" charset="0"/>
              </a:rPr>
              <a:t>ể</a:t>
            </a:r>
            <a:r>
              <a:rPr lang="vi-VN" sz="2000" dirty="0">
                <a:solidFill>
                  <a:srgbClr val="00B0F0"/>
                </a:solidFill>
                <a:latin typeface="Arial" panose="020B0604020202020204" pitchFamily="34" charset="0"/>
                <a:cs typeface="Arial" panose="020B0604020202020204" pitchFamily="34" charset="0"/>
              </a:rPr>
              <a:t> h</a:t>
            </a:r>
            <a:r>
              <a:rPr lang="en-US" sz="2000" dirty="0" err="1">
                <a:solidFill>
                  <a:srgbClr val="00B0F0"/>
                </a:solidFill>
                <a:latin typeface="Arial" panose="020B0604020202020204" pitchFamily="34" charset="0"/>
                <a:cs typeface="Arial" panose="020B0604020202020204" pitchFamily="34" charset="0"/>
              </a:rPr>
              <a:t>ái</a:t>
            </a:r>
            <a:r>
              <a:rPr lang="vi-VN" sz="2000" dirty="0">
                <a:solidFill>
                  <a:srgbClr val="00B0F0"/>
                </a:solidFill>
                <a:latin typeface="Arial" panose="020B0604020202020204" pitchFamily="34" charset="0"/>
                <a:cs typeface="Arial" panose="020B0604020202020204" pitchFamily="34" charset="0"/>
              </a:rPr>
              <a:t> hoa rừng</a:t>
            </a:r>
            <a:r>
              <a:rPr lang="en-US" sz="2000" dirty="0">
                <a:solidFill>
                  <a:srgbClr val="00B0F0"/>
                </a:solidFill>
                <a:latin typeface="Arial" panose="020B0604020202020204" pitchFamily="34" charset="0"/>
                <a:cs typeface="Arial" panose="020B0604020202020204" pitchFamily="34" charset="0"/>
              </a:rPr>
              <a:t>.</a:t>
            </a:r>
            <a:r>
              <a:rPr lang="vi-VN" sz="2000" dirty="0">
                <a:solidFill>
                  <a:srgbClr val="00B0F0"/>
                </a:solidFill>
                <a:latin typeface="Arial" panose="020B0604020202020204" pitchFamily="34" charset="0"/>
                <a:cs typeface="Arial" panose="020B0604020202020204" pitchFamily="34" charset="0"/>
              </a:rPr>
              <a:t> Trong tr</a:t>
            </a:r>
            <a:r>
              <a:rPr lang="en-US" sz="2000" dirty="0" err="1">
                <a:solidFill>
                  <a:srgbClr val="00B0F0"/>
                </a:solidFill>
                <a:latin typeface="Arial" panose="020B0604020202020204" pitchFamily="34" charset="0"/>
                <a:cs typeface="Arial" panose="020B0604020202020204" pitchFamily="34" charset="0"/>
              </a:rPr>
              <a:t>ườ</a:t>
            </a:r>
            <a:r>
              <a:rPr lang="vi-VN" sz="2000" dirty="0">
                <a:solidFill>
                  <a:srgbClr val="00B0F0"/>
                </a:solidFill>
                <a:latin typeface="Arial" panose="020B0604020202020204" pitchFamily="34" charset="0"/>
                <a:cs typeface="Arial" panose="020B0604020202020204" pitchFamily="34" charset="0"/>
              </a:rPr>
              <a:t>ng hợp n</a:t>
            </a:r>
            <a:r>
              <a:rPr lang="en-US" sz="2000" dirty="0">
                <a:solidFill>
                  <a:srgbClr val="00B0F0"/>
                </a:solidFill>
                <a:latin typeface="Arial" panose="020B0604020202020204" pitchFamily="34" charset="0"/>
                <a:cs typeface="Arial" panose="020B0604020202020204" pitchFamily="34" charset="0"/>
              </a:rPr>
              <a:t>à</a:t>
            </a:r>
            <a:r>
              <a:rPr lang="vi-VN" sz="2000" dirty="0">
                <a:solidFill>
                  <a:srgbClr val="00B0F0"/>
                </a:solidFill>
                <a:latin typeface="Arial" panose="020B0604020202020204" pitchFamily="34" charset="0"/>
                <a:cs typeface="Arial" panose="020B0604020202020204" pitchFamily="34" charset="0"/>
              </a:rPr>
              <a:t>y</a:t>
            </a:r>
            <a:r>
              <a:rPr lang="en-US" sz="2000" dirty="0">
                <a:solidFill>
                  <a:srgbClr val="00B0F0"/>
                </a:solidFill>
                <a:latin typeface="Arial" panose="020B0604020202020204" pitchFamily="34" charset="0"/>
                <a:cs typeface="Arial" panose="020B0604020202020204" pitchFamily="34" charset="0"/>
              </a:rPr>
              <a:t>,</a:t>
            </a:r>
            <a:r>
              <a:rPr lang="vi-VN" sz="2000" dirty="0">
                <a:solidFill>
                  <a:srgbClr val="00B0F0"/>
                </a:solidFill>
                <a:latin typeface="Arial" panose="020B0604020202020204" pitchFamily="34" charset="0"/>
                <a:cs typeface="Arial" panose="020B0604020202020204" pitchFamily="34" charset="0"/>
              </a:rPr>
              <a:t> Th</a:t>
            </a:r>
            <a:r>
              <a:rPr lang="en-US" sz="2000" dirty="0">
                <a:solidFill>
                  <a:srgbClr val="00B0F0"/>
                </a:solidFill>
                <a:latin typeface="Arial" panose="020B0604020202020204" pitchFamily="34" charset="0"/>
                <a:cs typeface="Arial" panose="020B0604020202020204" pitchFamily="34" charset="0"/>
              </a:rPr>
              <a:t>á</a:t>
            </a:r>
            <a:r>
              <a:rPr lang="vi-VN" sz="2000" dirty="0">
                <a:solidFill>
                  <a:srgbClr val="00B0F0"/>
                </a:solidFill>
                <a:latin typeface="Arial" panose="020B0604020202020204" pitchFamily="34" charset="0"/>
                <a:cs typeface="Arial" panose="020B0604020202020204" pitchFamily="34" charset="0"/>
              </a:rPr>
              <a:t>i sẽ khuyên bạn như thể n</a:t>
            </a:r>
            <a:r>
              <a:rPr lang="en-US" sz="2000" dirty="0">
                <a:solidFill>
                  <a:srgbClr val="00B0F0"/>
                </a:solidFill>
                <a:latin typeface="Arial" panose="020B0604020202020204" pitchFamily="34" charset="0"/>
                <a:cs typeface="Arial" panose="020B0604020202020204" pitchFamily="34" charset="0"/>
              </a:rPr>
              <a:t>à</a:t>
            </a:r>
            <a:r>
              <a:rPr lang="vi-VN" sz="2000" dirty="0">
                <a:solidFill>
                  <a:srgbClr val="00B0F0"/>
                </a:solidFill>
                <a:latin typeface="Arial" panose="020B0604020202020204" pitchFamily="34" charset="0"/>
                <a:cs typeface="Arial" panose="020B0604020202020204" pitchFamily="34" charset="0"/>
              </a:rPr>
              <a:t>o?</a:t>
            </a:r>
            <a:endParaRPr lang="en-US" sz="2000" dirty="0">
              <a:solidFill>
                <a:srgbClr val="00B0F0"/>
              </a:solidFill>
              <a:latin typeface="Arial" panose="020B0604020202020204" pitchFamily="34" charset="0"/>
              <a:cs typeface="Arial" panose="020B0604020202020204" pitchFamily="34" charset="0"/>
            </a:endParaRPr>
          </a:p>
          <a:p>
            <a:pPr lvl="0"/>
            <a:r>
              <a:rPr lang="en-US" sz="2000" dirty="0" err="1">
                <a:solidFill>
                  <a:srgbClr val="00B0F0"/>
                </a:solidFill>
                <a:latin typeface="Arial" panose="020B0604020202020204" pitchFamily="34" charset="0"/>
                <a:cs typeface="Arial" panose="020B0604020202020204" pitchFamily="34" charset="0"/>
              </a:rPr>
              <a:t>Câu</a:t>
            </a:r>
            <a:r>
              <a:rPr lang="en-US" sz="2000" dirty="0">
                <a:solidFill>
                  <a:srgbClr val="00B0F0"/>
                </a:solidFill>
                <a:latin typeface="Arial" panose="020B0604020202020204" pitchFamily="34" charset="0"/>
                <a:cs typeface="Arial" panose="020B0604020202020204" pitchFamily="34" charset="0"/>
              </a:rPr>
              <a:t> 2: </a:t>
            </a:r>
            <a:r>
              <a:rPr lang="vi-VN" sz="2000" dirty="0">
                <a:solidFill>
                  <a:srgbClr val="00B0F0"/>
                </a:solidFill>
                <a:latin typeface="Arial" panose="020B0604020202020204" pitchFamily="34" charset="0"/>
                <a:cs typeface="Arial" panose="020B0604020202020204" pitchFamily="34" charset="0"/>
              </a:rPr>
              <a:t>S</a:t>
            </a:r>
            <a:r>
              <a:rPr lang="en-US" sz="2000" dirty="0">
                <a:solidFill>
                  <a:srgbClr val="00B0F0"/>
                </a:solidFill>
                <a:latin typeface="Arial" panose="020B0604020202020204" pitchFamily="34" charset="0"/>
                <a:cs typeface="Arial" panose="020B0604020202020204" pitchFamily="34" charset="0"/>
              </a:rPr>
              <a:t>ư</a:t>
            </a:r>
            <a:r>
              <a:rPr lang="vi-VN" sz="2000" dirty="0">
                <a:solidFill>
                  <a:srgbClr val="00B0F0"/>
                </a:solidFill>
                <a:latin typeface="Arial" panose="020B0604020202020204" pitchFamily="34" charset="0"/>
                <a:cs typeface="Arial" panose="020B0604020202020204" pitchFamily="34" charset="0"/>
              </a:rPr>
              <a:t>u t</a:t>
            </a:r>
            <a:r>
              <a:rPr lang="en-US" sz="2000" dirty="0">
                <a:solidFill>
                  <a:srgbClr val="00B0F0"/>
                </a:solidFill>
                <a:latin typeface="Arial" panose="020B0604020202020204" pitchFamily="34" charset="0"/>
                <a:cs typeface="Arial" panose="020B0604020202020204" pitchFamily="34" charset="0"/>
              </a:rPr>
              <a:t>ầ</a:t>
            </a:r>
            <a:r>
              <a:rPr lang="vi-VN" sz="2000" dirty="0">
                <a:solidFill>
                  <a:srgbClr val="00B0F0"/>
                </a:solidFill>
                <a:latin typeface="Arial" panose="020B0604020202020204" pitchFamily="34" charset="0"/>
                <a:cs typeface="Arial" panose="020B0604020202020204" pitchFamily="34" charset="0"/>
              </a:rPr>
              <a:t>m một câu chuyệ</a:t>
            </a:r>
            <a:r>
              <a:rPr lang="en-US" sz="2000" dirty="0">
                <a:solidFill>
                  <a:srgbClr val="00B0F0"/>
                </a:solidFill>
                <a:latin typeface="Arial" panose="020B0604020202020204" pitchFamily="34" charset="0"/>
                <a:cs typeface="Arial" panose="020B0604020202020204" pitchFamily="34" charset="0"/>
              </a:rPr>
              <a:t>n</a:t>
            </a:r>
            <a:r>
              <a:rPr lang="vi-VN" sz="2000" dirty="0">
                <a:solidFill>
                  <a:srgbClr val="00B0F0"/>
                </a:solidFill>
                <a:latin typeface="Arial" panose="020B0604020202020204" pitchFamily="34" charset="0"/>
                <a:cs typeface="Arial" panose="020B0604020202020204" pitchFamily="34" charset="0"/>
              </a:rPr>
              <a:t> v</a:t>
            </a:r>
            <a:r>
              <a:rPr lang="en-US" sz="2000" dirty="0">
                <a:solidFill>
                  <a:srgbClr val="00B0F0"/>
                </a:solidFill>
                <a:latin typeface="Arial" panose="020B0604020202020204" pitchFamily="34" charset="0"/>
                <a:cs typeface="Arial" panose="020B0604020202020204" pitchFamily="34" charset="0"/>
              </a:rPr>
              <a:t>ề</a:t>
            </a:r>
            <a:r>
              <a:rPr lang="vi-VN" sz="2000" dirty="0">
                <a:solidFill>
                  <a:srgbClr val="00B0F0"/>
                </a:solidFill>
                <a:latin typeface="Arial" panose="020B0604020202020204" pitchFamily="34" charset="0"/>
                <a:cs typeface="Arial" panose="020B0604020202020204" pitchFamily="34" charset="0"/>
              </a:rPr>
              <a:t> t</a:t>
            </a:r>
            <a:r>
              <a:rPr lang="en-US" sz="2000" dirty="0">
                <a:solidFill>
                  <a:srgbClr val="00B0F0"/>
                </a:solidFill>
                <a:latin typeface="Arial" panose="020B0604020202020204" pitchFamily="34" charset="0"/>
                <a:cs typeface="Arial" panose="020B0604020202020204" pitchFamily="34" charset="0"/>
              </a:rPr>
              <a:t>ấ</a:t>
            </a:r>
            <a:r>
              <a:rPr lang="vi-VN" sz="2000" dirty="0">
                <a:solidFill>
                  <a:srgbClr val="00B0F0"/>
                </a:solidFill>
                <a:latin typeface="Arial" panose="020B0604020202020204" pitchFamily="34" charset="0"/>
                <a:cs typeface="Arial" panose="020B0604020202020204" pitchFamily="34" charset="0"/>
              </a:rPr>
              <a:t>m gưong anh hùng l</a:t>
            </a:r>
            <a:r>
              <a:rPr lang="en-US" sz="2000" dirty="0">
                <a:solidFill>
                  <a:srgbClr val="00B0F0"/>
                </a:solidFill>
                <a:latin typeface="Arial" panose="020B0604020202020204" pitchFamily="34" charset="0"/>
                <a:cs typeface="Arial" panose="020B0604020202020204" pitchFamily="34" charset="0"/>
              </a:rPr>
              <a:t>ự</a:t>
            </a:r>
            <a:r>
              <a:rPr lang="vi-VN" sz="2000" dirty="0">
                <a:solidFill>
                  <a:srgbClr val="00B0F0"/>
                </a:solidFill>
                <a:latin typeface="Arial" panose="020B0604020202020204" pitchFamily="34" charset="0"/>
                <a:cs typeface="Arial" panose="020B0604020202020204" pitchFamily="34" charset="0"/>
              </a:rPr>
              <a:t>c lượng vũ </a:t>
            </a:r>
            <a:r>
              <a:rPr lang="en-US" sz="2000" dirty="0">
                <a:solidFill>
                  <a:srgbClr val="00B0F0"/>
                </a:solidFill>
                <a:latin typeface="Arial" panose="020B0604020202020204" pitchFamily="34" charset="0"/>
                <a:cs typeface="Arial" panose="020B0604020202020204" pitchFamily="34" charset="0"/>
              </a:rPr>
              <a:t>t</a:t>
            </a:r>
            <a:r>
              <a:rPr lang="vi-VN" sz="2000" dirty="0">
                <a:solidFill>
                  <a:srgbClr val="00B0F0"/>
                </a:solidFill>
                <a:latin typeface="Arial" panose="020B0604020202020204" pitchFamily="34" charset="0"/>
                <a:cs typeface="Arial" panose="020B0604020202020204" pitchFamily="34" charset="0"/>
              </a:rPr>
              <a:t>rang </a:t>
            </a:r>
            <a:r>
              <a:rPr lang="en-US" sz="2000" dirty="0">
                <a:solidFill>
                  <a:srgbClr val="00B0F0"/>
                </a:solidFill>
                <a:latin typeface="Arial" panose="020B0604020202020204" pitchFamily="34" charset="0"/>
                <a:cs typeface="Arial" panose="020B0604020202020204" pitchFamily="34" charset="0"/>
              </a:rPr>
              <a:t>t</a:t>
            </a:r>
            <a:r>
              <a:rPr lang="vi-VN" sz="2000" dirty="0">
                <a:solidFill>
                  <a:srgbClr val="00B0F0"/>
                </a:solidFill>
                <a:latin typeface="Arial" panose="020B0604020202020204" pitchFamily="34" charset="0"/>
                <a:cs typeface="Arial" panose="020B0604020202020204" pitchFamily="34" charset="0"/>
              </a:rPr>
              <a:t>rong bào v</a:t>
            </a:r>
            <a:r>
              <a:rPr lang="en-US" sz="2000" dirty="0">
                <a:solidFill>
                  <a:srgbClr val="00B0F0"/>
                </a:solidFill>
                <a:latin typeface="Arial" panose="020B0604020202020204" pitchFamily="34" charset="0"/>
                <a:cs typeface="Arial" panose="020B0604020202020204" pitchFamily="34" charset="0"/>
              </a:rPr>
              <a:t>ệ</a:t>
            </a:r>
            <a:r>
              <a:rPr lang="vi-VN" sz="2000" dirty="0">
                <a:solidFill>
                  <a:srgbClr val="00B0F0"/>
                </a:solidFill>
                <a:latin typeface="Arial" panose="020B0604020202020204" pitchFamily="34" charset="0"/>
                <a:cs typeface="Arial" panose="020B0604020202020204" pitchFamily="34" charset="0"/>
              </a:rPr>
              <a:t> ch</a:t>
            </a:r>
            <a:r>
              <a:rPr lang="en-US" sz="2000" dirty="0">
                <a:solidFill>
                  <a:srgbClr val="00B0F0"/>
                </a:solidFill>
                <a:latin typeface="Arial" panose="020B0604020202020204" pitchFamily="34" charset="0"/>
                <a:cs typeface="Arial" panose="020B0604020202020204" pitchFamily="34" charset="0"/>
              </a:rPr>
              <a:t>ủ</a:t>
            </a:r>
            <a:r>
              <a:rPr lang="vi-VN" sz="2000" dirty="0">
                <a:solidFill>
                  <a:srgbClr val="00B0F0"/>
                </a:solidFill>
                <a:latin typeface="Arial" panose="020B0604020202020204" pitchFamily="34" charset="0"/>
                <a:cs typeface="Arial" panose="020B0604020202020204" pitchFamily="34" charset="0"/>
              </a:rPr>
              <a:t> quy</a:t>
            </a:r>
            <a:r>
              <a:rPr lang="en-US" sz="2000" dirty="0">
                <a:solidFill>
                  <a:srgbClr val="00B0F0"/>
                </a:solidFill>
                <a:latin typeface="Arial" panose="020B0604020202020204" pitchFamily="34" charset="0"/>
                <a:cs typeface="Arial" panose="020B0604020202020204" pitchFamily="34" charset="0"/>
              </a:rPr>
              <a:t>ề</a:t>
            </a:r>
            <a:r>
              <a:rPr lang="vi-VN" sz="2000" dirty="0">
                <a:solidFill>
                  <a:srgbClr val="00B0F0"/>
                </a:solidFill>
                <a:latin typeface="Arial" panose="020B0604020202020204" pitchFamily="34" charset="0"/>
                <a:cs typeface="Arial" panose="020B0604020202020204" pitchFamily="34" charset="0"/>
              </a:rPr>
              <a:t>n lãnh th</a:t>
            </a:r>
            <a:r>
              <a:rPr lang="en-US" sz="2000" dirty="0">
                <a:solidFill>
                  <a:srgbClr val="00B0F0"/>
                </a:solidFill>
                <a:latin typeface="Arial" panose="020B0604020202020204" pitchFamily="34" charset="0"/>
                <a:cs typeface="Arial" panose="020B0604020202020204" pitchFamily="34" charset="0"/>
              </a:rPr>
              <a:t>ổ,</a:t>
            </a:r>
            <a:r>
              <a:rPr lang="vi-VN" sz="2000" dirty="0">
                <a:solidFill>
                  <a:srgbClr val="00B0F0"/>
                </a:solidFill>
                <a:latin typeface="Arial" panose="020B0604020202020204" pitchFamily="34" charset="0"/>
                <a:cs typeface="Arial" panose="020B0604020202020204" pitchFamily="34" charset="0"/>
              </a:rPr>
              <a:t> bi</a:t>
            </a:r>
            <a:r>
              <a:rPr lang="en-US" sz="2000" dirty="0">
                <a:solidFill>
                  <a:srgbClr val="00B0F0"/>
                </a:solidFill>
                <a:latin typeface="Arial" panose="020B0604020202020204" pitchFamily="34" charset="0"/>
                <a:cs typeface="Arial" panose="020B0604020202020204" pitchFamily="34" charset="0"/>
              </a:rPr>
              <a:t>ê</a:t>
            </a:r>
            <a:r>
              <a:rPr lang="vi-VN" sz="2000" dirty="0">
                <a:solidFill>
                  <a:srgbClr val="00B0F0"/>
                </a:solidFill>
                <a:latin typeface="Arial" panose="020B0604020202020204" pitchFamily="34" charset="0"/>
                <a:cs typeface="Arial" panose="020B0604020202020204" pitchFamily="34" charset="0"/>
              </a:rPr>
              <a:t>n giới quốc gia nước Cộng hoà x</a:t>
            </a:r>
            <a:r>
              <a:rPr lang="en-US" sz="2000" dirty="0">
                <a:solidFill>
                  <a:srgbClr val="00B0F0"/>
                </a:solidFill>
                <a:latin typeface="Arial" panose="020B0604020202020204" pitchFamily="34" charset="0"/>
                <a:cs typeface="Arial" panose="020B0604020202020204" pitchFamily="34" charset="0"/>
              </a:rPr>
              <a:t>ã</a:t>
            </a:r>
            <a:r>
              <a:rPr lang="vi-VN" sz="2000" dirty="0">
                <a:solidFill>
                  <a:srgbClr val="00B0F0"/>
                </a:solidFill>
                <a:latin typeface="Arial" panose="020B0604020202020204" pitchFamily="34" charset="0"/>
                <a:cs typeface="Arial" panose="020B0604020202020204" pitchFamily="34" charset="0"/>
              </a:rPr>
              <a:t> hội chủ nghĩa Việt Nam</a:t>
            </a:r>
            <a:r>
              <a:rPr lang="en-US" sz="2000" dirty="0">
                <a:solidFill>
                  <a:srgbClr val="00B0F0"/>
                </a:solidFill>
                <a:latin typeface="Arial" panose="020B0604020202020204" pitchFamily="34" charset="0"/>
                <a:cs typeface="Arial" panose="020B0604020202020204" pitchFamily="34" charset="0"/>
              </a:rPr>
              <a:t>.</a:t>
            </a:r>
          </a:p>
        </p:txBody>
      </p:sp>
      <p:pic>
        <p:nvPicPr>
          <p:cNvPr id="22" name="Picture 7">
            <a:extLst>
              <a:ext uri="{FF2B5EF4-FFF2-40B4-BE49-F238E27FC236}">
                <a16:creationId xmlns:a16="http://schemas.microsoft.com/office/drawing/2014/main" id="{321EB30B-F322-4F55-AF1C-1E061280F4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9415" y="6237998"/>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D718E55E-72CE-28AE-3CF8-935D290767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118" y="1133108"/>
            <a:ext cx="528808" cy="5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46E0810-4C5E-AEC7-5778-C733C1E60A30}"/>
              </a:ext>
            </a:extLst>
          </p:cNvPr>
          <p:cNvSpPr txBox="1"/>
          <p:nvPr/>
        </p:nvSpPr>
        <p:spPr>
          <a:xfrm>
            <a:off x="120406" y="3943889"/>
            <a:ext cx="9143999" cy="1938992"/>
          </a:xfrm>
          <a:prstGeom prst="rect">
            <a:avLst/>
          </a:prstGeom>
          <a:noFill/>
        </p:spPr>
        <p:txBody>
          <a:bodyPr wrap="square">
            <a:spAutoFit/>
          </a:bodyPr>
          <a:lstStyle/>
          <a:p>
            <a:pPr marL="0" marR="0">
              <a:spcBef>
                <a:spcPts val="0"/>
              </a:spcBef>
              <a:spcAft>
                <a:spcPts val="0"/>
              </a:spcAft>
            </a:pPr>
            <a:r>
              <a:rPr lang="en-US" sz="2400" b="1" u="sng"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1:</a:t>
            </a:r>
          </a:p>
          <a:p>
            <a:pPr marL="0" marR="0">
              <a:spcBef>
                <a:spcPts val="0"/>
              </a:spcBef>
              <a:spcAft>
                <a:spcPts val="0"/>
              </a:spcAft>
            </a:pPr>
            <a:endParaRPr lang="en-US" sz="2400" b="1" u="sng" dirty="0">
              <a:solidFill>
                <a:srgbClr val="00B050"/>
              </a:solidFill>
              <a:latin typeface="Times New Roman" panose="02020603050405020304" pitchFamily="18" charset="0"/>
              <a:ea typeface="Arial" panose="020B0604020202020204" pitchFamily="34" charset="0"/>
              <a:cs typeface="Times New Roman" panose="02020603050405020304" pitchFamily="18" charset="0"/>
            </a:endParaRPr>
          </a:p>
          <a:p>
            <a:pPr marL="0" marR="0">
              <a:spcBef>
                <a:spcPts val="0"/>
              </a:spcBef>
              <a:spcAft>
                <a:spcPts val="0"/>
              </a:spcAft>
            </a:pPr>
            <a:endParaRPr lang="en-US" sz="2400" b="1" u="sng"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400" b="1" u="sng"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solidFill>
                <a:srgbClr val="00B050"/>
              </a:solidFill>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endParaRPr lang="en-US" sz="2400"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6" name="TextBox 16">
            <a:extLst>
              <a:ext uri="{FF2B5EF4-FFF2-40B4-BE49-F238E27FC236}">
                <a16:creationId xmlns:a16="http://schemas.microsoft.com/office/drawing/2014/main" id="{13610322-61C5-5E3A-133D-5D0D8D9C1F82}"/>
              </a:ext>
            </a:extLst>
          </p:cNvPr>
          <p:cNvSpPr txBox="1">
            <a:spLocks noChangeArrowheads="1"/>
          </p:cNvSpPr>
          <p:nvPr/>
        </p:nvSpPr>
        <p:spPr bwMode="auto">
          <a:xfrm>
            <a:off x="0" y="3490710"/>
            <a:ext cx="899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i="1" dirty="0">
                <a:solidFill>
                  <a:schemeClr val="accent6">
                    <a:lumMod val="75000"/>
                  </a:schemeClr>
                </a:solidFill>
                <a:latin typeface="Arial" panose="020B0604020202020204" pitchFamily="34" charset="0"/>
                <a:cs typeface="Arial" panose="020B0604020202020204" pitchFamily="34" charset="0"/>
              </a:rPr>
              <a:t>GỢI Ý TRẢ LỜI BÀI TẬP VẬN DỤNG</a:t>
            </a:r>
          </a:p>
        </p:txBody>
      </p:sp>
      <p:sp>
        <p:nvSpPr>
          <p:cNvPr id="2" name="Rectangle 23">
            <a:extLst>
              <a:ext uri="{FF2B5EF4-FFF2-40B4-BE49-F238E27FC236}">
                <a16:creationId xmlns:a16="http://schemas.microsoft.com/office/drawing/2014/main" id="{544DC36C-A3E7-2F18-D20A-13814ACCD8F5}"/>
              </a:ext>
            </a:extLst>
          </p:cNvPr>
          <p:cNvSpPr>
            <a:spLocks noChangeArrowheads="1"/>
          </p:cNvSpPr>
          <p:nvPr/>
        </p:nvSpPr>
        <p:spPr bwMode="auto">
          <a:xfrm>
            <a:off x="23812" y="77332"/>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24431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fade">
                                      <p:cBhvr>
                                        <p:cTn id="24" dur="1000"/>
                                        <p:tgtEl>
                                          <p:spTgt spid="25">
                                            <p:txEl>
                                              <p:pRg st="0" end="0"/>
                                            </p:txEl>
                                          </p:spTgt>
                                        </p:tgtEl>
                                      </p:cBhvr>
                                    </p:animEffect>
                                    <p:anim calcmode="lin" valueType="num">
                                      <p:cBhvr>
                                        <p:cTn id="2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Effect transition="in" filter="fade">
                                      <p:cBhvr>
                                        <p:cTn id="31" dur="1000"/>
                                        <p:tgtEl>
                                          <p:spTgt spid="25">
                                            <p:txEl>
                                              <p:pRg st="3" end="3"/>
                                            </p:txEl>
                                          </p:spTgt>
                                        </p:tgtEl>
                                      </p:cBhvr>
                                    </p:animEffect>
                                    <p:anim calcmode="lin" valueType="num">
                                      <p:cBhvr>
                                        <p:cTn id="32"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7D93A3D8-2C2E-ACC9-22CB-2D51299E8B62}"/>
              </a:ext>
            </a:extLst>
          </p:cNvPr>
          <p:cNvSpPr>
            <a:spLocks noChangeArrowheads="1"/>
          </p:cNvSpPr>
          <p:nvPr/>
        </p:nvSpPr>
        <p:spPr bwMode="auto">
          <a:xfrm>
            <a:off x="266700" y="1274808"/>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C00000"/>
                </a:solidFill>
                <a:latin typeface="Arial" panose="020B0604020202020204" pitchFamily="34" charset="0"/>
                <a:cs typeface="Arial" panose="020B0604020202020204" pitchFamily="34" charset="0"/>
              </a:rPr>
              <a:t>KHỞI ĐỘNG</a:t>
            </a:r>
          </a:p>
        </p:txBody>
      </p:sp>
      <p:pic>
        <p:nvPicPr>
          <p:cNvPr id="14" name="Picture 2" descr="BD21318_">
            <a:extLst>
              <a:ext uri="{FF2B5EF4-FFF2-40B4-BE49-F238E27FC236}">
                <a16:creationId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346886"/>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0527" y="126573"/>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3674EAE-D01E-794A-C50A-75F3571DB4A3}"/>
              </a:ext>
            </a:extLst>
          </p:cNvPr>
          <p:cNvSpPr/>
          <p:nvPr/>
        </p:nvSpPr>
        <p:spPr>
          <a:xfrm>
            <a:off x="-327025" y="785019"/>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pic>
        <p:nvPicPr>
          <p:cNvPr id="10" name="Picture 4">
            <a:extLst>
              <a:ext uri="{FF2B5EF4-FFF2-40B4-BE49-F238E27FC236}">
                <a16:creationId xmlns:a16="http://schemas.microsoft.com/office/drawing/2014/main" id="{58F7E859-4E2E-8BF7-EDBB-03B97FB332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678" y="6219825"/>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C4A95FC7-CEE7-235B-1074-273E311447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3399" y="6221047"/>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330C17EE-0705-BF2C-EA8F-51013BE7AF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1090" y="6227763"/>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3B62521C-DA4B-DCD7-DFB2-2EF3434201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8004"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9EA39CFA-E422-3591-8756-12836C01DB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690" y="6186487"/>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0A571C6D-EF21-1E69-DEFD-28221F1092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7704" y="621030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68753C4E-CF55-2891-483F-B7E1FF8A24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610" y="1293148"/>
            <a:ext cx="581025" cy="6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C895285C-5C1F-2467-E9A9-AEA81C04429E}"/>
              </a:ext>
            </a:extLst>
          </p:cNvPr>
          <p:cNvSpPr txBox="1"/>
          <p:nvPr/>
        </p:nvSpPr>
        <p:spPr>
          <a:xfrm>
            <a:off x="0" y="1846357"/>
            <a:ext cx="5598367" cy="2308324"/>
          </a:xfrm>
          <a:prstGeom prst="rect">
            <a:avLst/>
          </a:prstGeom>
          <a:noFill/>
        </p:spPr>
        <p:txBody>
          <a:bodyPr wrap="square">
            <a:spAutoFit/>
          </a:bodyPr>
          <a:lstStyle/>
          <a:p>
            <a:pPr algn="just"/>
            <a:r>
              <a:rPr lang="vi-VN" sz="2400" dirty="0">
                <a:latin typeface="Arial" panose="020B0604020202020204" pitchFamily="34" charset="0"/>
                <a:cs typeface="Arial" panose="020B0604020202020204" pitchFamily="34" charset="0"/>
              </a:rPr>
              <a:t>Ngày 19/9'1954, trong buổi nói chuyện với c</a:t>
            </a:r>
            <a:r>
              <a:rPr lang="en-US" sz="2400" dirty="0">
                <a:latin typeface="Arial" panose="020B0604020202020204" pitchFamily="34" charset="0"/>
                <a:cs typeface="Arial" panose="020B0604020202020204" pitchFamily="34" charset="0"/>
              </a:rPr>
              <a:t>á</a:t>
            </a:r>
            <a:r>
              <a:rPr lang="vi-VN" sz="2400" dirty="0">
                <a:latin typeface="Arial" panose="020B0604020202020204" pitchFamily="34" charset="0"/>
                <a:cs typeface="Arial" panose="020B0604020202020204" pitchFamily="34" charset="0"/>
              </a:rPr>
              <a:t>n bộ. chiến sĩ Đại đoàn quân Tiên phong, B</a:t>
            </a:r>
            <a:r>
              <a:rPr lang="en-US" sz="2400" dirty="0">
                <a:latin typeface="Arial" panose="020B0604020202020204" pitchFamily="34" charset="0"/>
                <a:cs typeface="Arial" panose="020B0604020202020204" pitchFamily="34" charset="0"/>
              </a:rPr>
              <a:t>á</a:t>
            </a:r>
            <a:r>
              <a:rPr lang="vi-VN" sz="2400" dirty="0">
                <a:latin typeface="Arial" panose="020B0604020202020204" pitchFamily="34" charset="0"/>
                <a:cs typeface="Arial" panose="020B0604020202020204" pitchFamily="34" charset="0"/>
              </a:rPr>
              <a:t>c Hồ đã căn dặn </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Các Vua Hùng đã có công dựng nước, Bác cháu ta phải c</a:t>
            </a:r>
            <a:r>
              <a:rPr lang="en-US" sz="2400" dirty="0">
                <a:latin typeface="Arial" panose="020B0604020202020204" pitchFamily="34" charset="0"/>
                <a:cs typeface="Arial" panose="020B0604020202020204" pitchFamily="34" charset="0"/>
              </a:rPr>
              <a:t>ù</a:t>
            </a:r>
            <a:r>
              <a:rPr lang="vi-VN" sz="2400" dirty="0">
                <a:latin typeface="Arial" panose="020B0604020202020204" pitchFamily="34" charset="0"/>
                <a:cs typeface="Arial" panose="020B0604020202020204" pitchFamily="34" charset="0"/>
              </a:rPr>
              <a:t>ng nhau giữ lấy nước".</a:t>
            </a:r>
            <a:endParaRPr lang="en-US" sz="2400" dirty="0">
              <a:latin typeface="Arial" panose="020B0604020202020204" pitchFamily="34" charset="0"/>
              <a:cs typeface="Arial" panose="020B0604020202020204" pitchFamily="34" charset="0"/>
            </a:endParaRPr>
          </a:p>
          <a:p>
            <a:pPr algn="just"/>
            <a:r>
              <a:rPr lang="vi-VN" sz="2400" dirty="0">
                <a:latin typeface="Arial" panose="020B0604020202020204" pitchFamily="34" charset="0"/>
                <a:cs typeface="Arial" panose="020B0604020202020204" pitchFamily="34" charset="0"/>
              </a:rPr>
              <a:t>Em hãy nêu ý nghĩa của câu n</a:t>
            </a:r>
            <a:r>
              <a:rPr lang="en-US" sz="2400" dirty="0">
                <a:latin typeface="Arial" panose="020B0604020202020204" pitchFamily="34" charset="0"/>
                <a:cs typeface="Arial" panose="020B0604020202020204" pitchFamily="34" charset="0"/>
              </a:rPr>
              <a:t>ó</a:t>
            </a:r>
            <a:r>
              <a:rPr lang="vi-VN" sz="2400" dirty="0">
                <a:latin typeface="Arial" panose="020B0604020202020204" pitchFamily="34" charset="0"/>
                <a:cs typeface="Arial" panose="020B0604020202020204" pitchFamily="34" charset="0"/>
              </a:rPr>
              <a:t>i đó</a:t>
            </a:r>
            <a:r>
              <a:rPr lang="en-US" sz="2400"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BE29A63F-7532-20FD-9D44-53A3051F0417}"/>
              </a:ext>
            </a:extLst>
          </p:cNvPr>
          <p:cNvSpPr txBox="1"/>
          <p:nvPr/>
        </p:nvSpPr>
        <p:spPr>
          <a:xfrm>
            <a:off x="0" y="4706598"/>
            <a:ext cx="9144000" cy="1938992"/>
          </a:xfrm>
          <a:prstGeom prst="rect">
            <a:avLst/>
          </a:prstGeom>
          <a:noFill/>
        </p:spPr>
        <p:txBody>
          <a:bodyPr wrap="square">
            <a:spAutoFit/>
          </a:bodyPr>
          <a:lstStyle/>
          <a:p>
            <a:pPr marL="0" marR="0" algn="just">
              <a:spcBef>
                <a:spcPts val="0"/>
              </a:spcBef>
              <a:spcAft>
                <a:spcPts val="0"/>
              </a:spcAft>
            </a:pP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5">
            <a:extLst>
              <a:ext uri="{FF2B5EF4-FFF2-40B4-BE49-F238E27FC236}">
                <a16:creationId xmlns:a16="http://schemas.microsoft.com/office/drawing/2014/main" id="{B52A43DD-D902-B6A8-1035-609ADCAD9C50}"/>
              </a:ext>
            </a:extLst>
          </p:cNvPr>
          <p:cNvSpPr>
            <a:spLocks noChangeArrowheads="1"/>
          </p:cNvSpPr>
          <p:nvPr/>
        </p:nvSpPr>
        <p:spPr bwMode="auto">
          <a:xfrm>
            <a:off x="98853" y="4159664"/>
            <a:ext cx="23107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00B050"/>
                </a:solidFill>
                <a:latin typeface="Arial" panose="020B0604020202020204" pitchFamily="34" charset="0"/>
                <a:cs typeface="Arial" panose="020B0604020202020204" pitchFamily="34" charset="0"/>
              </a:rPr>
              <a:t>CÂU TRẢ LỜI</a:t>
            </a:r>
          </a:p>
        </p:txBody>
      </p:sp>
      <p:pic>
        <p:nvPicPr>
          <p:cNvPr id="22" name="Picture 6">
            <a:extLst>
              <a:ext uri="{FF2B5EF4-FFF2-40B4-BE49-F238E27FC236}">
                <a16:creationId xmlns:a16="http://schemas.microsoft.com/office/drawing/2014/main" id="{B04EE697-00CE-341F-AEDC-488CF4CD1F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463"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3">
            <a:extLst>
              <a:ext uri="{FF2B5EF4-FFF2-40B4-BE49-F238E27FC236}">
                <a16:creationId xmlns:a16="http://schemas.microsoft.com/office/drawing/2014/main" id="{B881475D-E021-E202-0786-B4E12B096323}"/>
              </a:ext>
            </a:extLst>
          </p:cNvPr>
          <p:cNvSpPr>
            <a:spLocks noChangeArrowheads="1"/>
          </p:cNvSpPr>
          <p:nvPr/>
        </p:nvSpPr>
        <p:spPr bwMode="auto">
          <a:xfrm>
            <a:off x="477580" y="110738"/>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3" name="Picutre 9">
            <a:extLst>
              <a:ext uri="{FF2B5EF4-FFF2-40B4-BE49-F238E27FC236}">
                <a16:creationId xmlns:a16="http://schemas.microsoft.com/office/drawing/2014/main" id="{56CA7746-797E-8598-862A-C6A01EF72E25}"/>
              </a:ext>
            </a:extLst>
          </p:cNvPr>
          <p:cNvPicPr/>
          <p:nvPr/>
        </p:nvPicPr>
        <p:blipFill>
          <a:blip r:embed="rId13"/>
          <a:stretch/>
        </p:blipFill>
        <p:spPr>
          <a:xfrm>
            <a:off x="5622324" y="1315617"/>
            <a:ext cx="3521676" cy="3638938"/>
          </a:xfrm>
          <a:prstGeom prst="rect">
            <a:avLst/>
          </a:prstGeom>
        </p:spPr>
      </p:pic>
    </p:spTree>
    <p:extLst>
      <p:ext uri="{BB962C8B-B14F-4D97-AF65-F5344CB8AC3E}">
        <p14:creationId xmlns:p14="http://schemas.microsoft.com/office/powerpoint/2010/main" val="30048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anim calcmode="lin" valueType="num">
                                      <p:cBhvr>
                                        <p:cTn id="2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1000"/>
                                        <p:tgtEl>
                                          <p:spTgt spid="20">
                                            <p:txEl>
                                              <p:pRg st="1" end="1"/>
                                            </p:txEl>
                                          </p:spTgt>
                                        </p:tgtEl>
                                      </p:cBhvr>
                                    </p:animEffect>
                                    <p:anim calcmode="lin" valueType="num">
                                      <p:cBhvr>
                                        <p:cTn id="3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7D93A3D8-2C2E-ACC9-22CB-2D51299E8B62}"/>
              </a:ext>
            </a:extLst>
          </p:cNvPr>
          <p:cNvSpPr>
            <a:spLocks noChangeArrowheads="1"/>
          </p:cNvSpPr>
          <p:nvPr/>
        </p:nvSpPr>
        <p:spPr bwMode="auto">
          <a:xfrm>
            <a:off x="266700" y="1274808"/>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C00000"/>
                </a:solidFill>
                <a:latin typeface="Arial" panose="020B0604020202020204" pitchFamily="34" charset="0"/>
                <a:cs typeface="Arial" panose="020B0604020202020204" pitchFamily="34" charset="0"/>
              </a:rPr>
              <a:t>KHỞI ĐỘNG</a:t>
            </a:r>
          </a:p>
        </p:txBody>
      </p:sp>
      <p:pic>
        <p:nvPicPr>
          <p:cNvPr id="14" name="Picture 2" descr="BD21318_">
            <a:extLst>
              <a:ext uri="{FF2B5EF4-FFF2-40B4-BE49-F238E27FC236}">
                <a16:creationId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371600"/>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0527" y="126573"/>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3674EAE-D01E-794A-C50A-75F3571DB4A3}"/>
              </a:ext>
            </a:extLst>
          </p:cNvPr>
          <p:cNvSpPr/>
          <p:nvPr/>
        </p:nvSpPr>
        <p:spPr>
          <a:xfrm>
            <a:off x="-327025" y="785019"/>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pic>
        <p:nvPicPr>
          <p:cNvPr id="10" name="Picture 4">
            <a:extLst>
              <a:ext uri="{FF2B5EF4-FFF2-40B4-BE49-F238E27FC236}">
                <a16:creationId xmlns:a16="http://schemas.microsoft.com/office/drawing/2014/main" id="{58F7E859-4E2E-8BF7-EDBB-03B97FB332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433" y="62357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C4A95FC7-CEE7-235B-1074-273E311447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2450" y="6199188"/>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330C17EE-0705-BF2C-EA8F-51013BE7AF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283" y="6234907"/>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3B62521C-DA4B-DCD7-DFB2-2EF3434201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3233" y="6169783"/>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9EA39CFA-E422-3591-8756-12836C01DB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5754" y="6194426"/>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0A571C6D-EF21-1E69-DEFD-28221F1092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1576" y="6226175"/>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68753C4E-CF55-2891-483F-B7E1FF8A24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610" y="1293148"/>
            <a:ext cx="581025" cy="6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peech Bubble: Rectangle with Corners Rounded 21">
            <a:extLst>
              <a:ext uri="{FF2B5EF4-FFF2-40B4-BE49-F238E27FC236}">
                <a16:creationId xmlns:a16="http://schemas.microsoft.com/office/drawing/2014/main" id="{2B99444C-52AB-2F75-EB55-ED93E0D1DA4E}"/>
              </a:ext>
            </a:extLst>
          </p:cNvPr>
          <p:cNvSpPr/>
          <p:nvPr/>
        </p:nvSpPr>
        <p:spPr>
          <a:xfrm>
            <a:off x="125658" y="1946146"/>
            <a:ext cx="5161450" cy="919237"/>
          </a:xfrm>
          <a:prstGeom prst="wedgeRoundRectCallout">
            <a:avLst>
              <a:gd name="adj1" fmla="val -49397"/>
              <a:gd name="adj2" fmla="val 943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defRPr/>
            </a:pPr>
            <a:endParaRPr lang="en-US" altLang="en-US" dirty="0">
              <a:solidFill>
                <a:srgbClr val="000000"/>
              </a:solidFill>
              <a:latin typeface="Arial" panose="020B0604020202020204" pitchFamily="34" charset="0"/>
              <a:cs typeface="Arial" panose="020B0604020202020204" pitchFamily="34" charset="0"/>
            </a:endParaRPr>
          </a:p>
          <a:p>
            <a:pPr algn="just">
              <a:defRPr/>
            </a:pPr>
            <a:r>
              <a:rPr lang="en-US" altLang="en-US" dirty="0" err="1">
                <a:solidFill>
                  <a:srgbClr val="000000"/>
                </a:solidFill>
                <a:latin typeface="Arial" panose="020B0604020202020204" pitchFamily="34" charset="0"/>
                <a:cs typeface="Arial" panose="020B0604020202020204" pitchFamily="34" charset="0"/>
              </a:rPr>
              <a:t>Nhận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xét</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kết</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luận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và</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giảng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giải</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thêm</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và</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g</a:t>
            </a:r>
            <a:r>
              <a:rPr lang="en-US" dirty="0" err="1">
                <a:solidFill>
                  <a:srgbClr val="000000"/>
                </a:solidFill>
                <a:latin typeface="Arial" panose="020B0604020202020204" pitchFamily="34" charset="0"/>
                <a:ea typeface="Arial" panose="020B0604020202020204" pitchFamily="34" charset="0"/>
                <a:cs typeface="Arial" panose="020B0604020202020204" pitchFamily="34" charset="0"/>
              </a:rPr>
              <a:t>iới</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ea typeface="Arial" panose="020B0604020202020204" pitchFamily="34" charset="0"/>
                <a:cs typeface="Arial" panose="020B0604020202020204" pitchFamily="34" charset="0"/>
              </a:rPr>
              <a:t>thiệu</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ea typeface="Arial" panose="020B0604020202020204" pitchFamily="34" charset="0"/>
                <a:cs typeface="Arial" panose="020B0604020202020204" pitchFamily="34" charset="0"/>
              </a:rPr>
              <a:t>bài</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ea typeface="Arial" panose="020B0604020202020204" pitchFamily="34" charset="0"/>
                <a:cs typeface="Arial" panose="020B0604020202020204" pitchFamily="34" charset="0"/>
              </a:rPr>
              <a:t>mới</a:t>
            </a:r>
            <a:endParaRPr lang="en-US" altLang="en-US" dirty="0">
              <a:latin typeface="Arial" panose="020B0604020202020204" pitchFamily="34" charset="0"/>
              <a:cs typeface="Arial" panose="020B0604020202020204" pitchFamily="34" charset="0"/>
            </a:endParaRPr>
          </a:p>
          <a:p>
            <a:pPr algn="just">
              <a:defRPr/>
            </a:pPr>
            <a:endParaRPr lang="en-US" altLang="en-US" dirty="0">
              <a:solidFill>
                <a:srgbClr val="FFFFFF"/>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92B1AAD-332A-86EF-3FBF-3DE2869A43CE}"/>
              </a:ext>
            </a:extLst>
          </p:cNvPr>
          <p:cNvSpPr txBox="1"/>
          <p:nvPr/>
        </p:nvSpPr>
        <p:spPr>
          <a:xfrm>
            <a:off x="0" y="3198472"/>
            <a:ext cx="8682037" cy="1330364"/>
          </a:xfrm>
          <a:prstGeom prst="rect">
            <a:avLst/>
          </a:prstGeom>
          <a:noFill/>
        </p:spPr>
        <p:txBody>
          <a:bodyPr wrap="square">
            <a:spAutoFit/>
          </a:bodyPr>
          <a:lstStyle/>
          <a:p>
            <a:pPr marL="0" marR="0" algn="just">
              <a:lnSpc>
                <a:spcPct val="115000"/>
              </a:lnSpc>
              <a:spcBef>
                <a:spcPts val="0"/>
              </a:spcBef>
              <a:spcAft>
                <a:spcPts val="0"/>
              </a:spcAft>
            </a:pP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23">
            <a:extLst>
              <a:ext uri="{FF2B5EF4-FFF2-40B4-BE49-F238E27FC236}">
                <a16:creationId xmlns:a16="http://schemas.microsoft.com/office/drawing/2014/main" id="{4D248E40-5B3E-0F88-FF63-2FCD30C65186}"/>
              </a:ext>
            </a:extLst>
          </p:cNvPr>
          <p:cNvSpPr>
            <a:spLocks noChangeArrowheads="1"/>
          </p:cNvSpPr>
          <p:nvPr/>
        </p:nvSpPr>
        <p:spPr bwMode="auto">
          <a:xfrm>
            <a:off x="465223" y="98381"/>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extLst>
      <p:ext uri="{BB962C8B-B14F-4D97-AF65-F5344CB8AC3E}">
        <p14:creationId xmlns:p14="http://schemas.microsoft.com/office/powerpoint/2010/main" val="24978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anim calcmode="lin" valueType="num">
                                      <p:cBhvr>
                                        <p:cTn id="1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D21318_">
            <a:extLst>
              <a:ext uri="{FF2B5EF4-FFF2-40B4-BE49-F238E27FC236}">
                <a16:creationId xmlns:a16="http://schemas.microsoft.com/office/drawing/2014/main" id="{0A488921-073C-4260-984F-0F8237EDFC36}"/>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00200"/>
          </a:xfrm>
          <a:prstGeom prst="rect">
            <a:avLst/>
          </a:prstGeom>
          <a:ln>
            <a:noFill/>
          </a:ln>
          <a:effectLst>
            <a:softEdge rad="112500"/>
          </a:effectLst>
        </p:spPr>
      </p:pic>
      <p:pic>
        <p:nvPicPr>
          <p:cNvPr id="18436" name="Picture 8" descr="quocky">
            <a:extLst>
              <a:ext uri="{FF2B5EF4-FFF2-40B4-BE49-F238E27FC236}">
                <a16:creationId xmlns:a16="http://schemas.microsoft.com/office/drawing/2014/main" id="{05B2246D-3BA0-B255-7A95-02E67A29AF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ringworld2_w">
            <a:extLst>
              <a:ext uri="{FF2B5EF4-FFF2-40B4-BE49-F238E27FC236}">
                <a16:creationId xmlns:a16="http://schemas.microsoft.com/office/drawing/2014/main" id="{D24EE44A-566C-2D08-AD9F-C21BA72A6B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A0ABCCD0-DD12-141A-5F7B-A3C4EF0DD31E}"/>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11</a:t>
            </a:r>
          </a:p>
        </p:txBody>
      </p:sp>
      <p:pic>
        <p:nvPicPr>
          <p:cNvPr id="15" name="Picture 14">
            <a:extLst>
              <a:ext uri="{FF2B5EF4-FFF2-40B4-BE49-F238E27FC236}">
                <a16:creationId xmlns:a16="http://schemas.microsoft.com/office/drawing/2014/main" id="{47298923-78EF-D4EA-6B54-139D95B20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7" y="160020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C194740F-A93C-98D9-E1C7-6F79742214F9}"/>
              </a:ext>
            </a:extLst>
          </p:cNvPr>
          <p:cNvSpPr>
            <a:spLocks noChangeArrowheads="1"/>
          </p:cNvSpPr>
          <p:nvPr/>
        </p:nvSpPr>
        <p:spPr bwMode="auto">
          <a:xfrm>
            <a:off x="457533" y="1533972"/>
            <a:ext cx="291025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C00000"/>
                </a:solidFill>
                <a:latin typeface="Arial" panose="020B0604020202020204" pitchFamily="34" charset="0"/>
                <a:cs typeface="Arial" panose="020B0604020202020204" pitchFamily="34" charset="0"/>
              </a:rPr>
              <a:t>KHÁM PHÁ</a:t>
            </a:r>
          </a:p>
        </p:txBody>
      </p:sp>
      <p:pic>
        <p:nvPicPr>
          <p:cNvPr id="17" name="Picture 4">
            <a:extLst>
              <a:ext uri="{FF2B5EF4-FFF2-40B4-BE49-F238E27FC236}">
                <a16:creationId xmlns:a16="http://schemas.microsoft.com/office/drawing/2014/main" id="{78B16AB4-D3E2-BCBA-50C2-A305941717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269" y="6228118"/>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a:extLst>
              <a:ext uri="{FF2B5EF4-FFF2-40B4-BE49-F238E27FC236}">
                <a16:creationId xmlns:a16="http://schemas.microsoft.com/office/drawing/2014/main" id="{088180BB-99FA-490C-D1E5-B05182B5AF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0274" y="6209506"/>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extLst>
              <a:ext uri="{FF2B5EF4-FFF2-40B4-BE49-F238E27FC236}">
                <a16:creationId xmlns:a16="http://schemas.microsoft.com/office/drawing/2014/main" id="{BCAE7C5C-81A1-79E5-5702-372080E9D5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9217" y="6188076"/>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a:extLst>
              <a:ext uri="{FF2B5EF4-FFF2-40B4-BE49-F238E27FC236}">
                <a16:creationId xmlns:a16="http://schemas.microsoft.com/office/drawing/2014/main" id="{A406C64C-66C7-9D85-20C0-2E832CC9AE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8343" y="6159501"/>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a:extLst>
              <a:ext uri="{FF2B5EF4-FFF2-40B4-BE49-F238E27FC236}">
                <a16:creationId xmlns:a16="http://schemas.microsoft.com/office/drawing/2014/main" id="{6DE48DAD-E86A-85B8-9ADF-F1B4A4858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715" y="6219031"/>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a:extLst>
              <a:ext uri="{FF2B5EF4-FFF2-40B4-BE49-F238E27FC236}">
                <a16:creationId xmlns:a16="http://schemas.microsoft.com/office/drawing/2014/main" id="{F64F7DEC-D615-0BD2-499F-041ED8425E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3205" y="6173788"/>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a:extLst>
              <a:ext uri="{FF2B5EF4-FFF2-40B4-BE49-F238E27FC236}">
                <a16:creationId xmlns:a16="http://schemas.microsoft.com/office/drawing/2014/main" id="{0217E509-8CA7-45D7-B4AB-F6BD7F0E61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3080" y="6227679"/>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3">
            <a:extLst>
              <a:ext uri="{FF2B5EF4-FFF2-40B4-BE49-F238E27FC236}">
                <a16:creationId xmlns:a16="http://schemas.microsoft.com/office/drawing/2014/main" id="{B48922FB-EDAF-073D-19AB-5A5B19E06C03}"/>
              </a:ext>
            </a:extLst>
          </p:cNvPr>
          <p:cNvSpPr>
            <a:spLocks noChangeArrowheads="1"/>
          </p:cNvSpPr>
          <p:nvPr/>
        </p:nvSpPr>
        <p:spPr bwMode="auto">
          <a:xfrm>
            <a:off x="477580" y="110738"/>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71848" y="1179513"/>
            <a:ext cx="88721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342900" marR="0" lvl="0" indent="-342900" algn="just">
              <a:spcBef>
                <a:spcPts val="0"/>
              </a:spcBef>
              <a:spcAft>
                <a:spcPts val="0"/>
              </a:spcAft>
              <a:buClr>
                <a:srgbClr val="000000"/>
              </a:buClr>
              <a:buSzPts val="1000"/>
              <a:buFont typeface="+mj-lt"/>
              <a:buAutoNum type="romanUcPeriod"/>
              <a:tabLst>
                <a:tab pos="198120" algn="l"/>
              </a:tabLs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a:t>
            </a:r>
            <a:r>
              <a:rPr lang="en-US" altLang="en-US" dirty="0">
                <a:solidFill>
                  <a:srgbClr val="C00000"/>
                </a:solidFill>
                <a:latin typeface="Arial" panose="020B0604020202020204" pitchFamily="34" charset="0"/>
                <a:cs typeface="Arial" panose="020B0604020202020204" pitchFamily="34" charset="0"/>
              </a:rPr>
              <a:t>NỘI DUNG CƠ BẢN </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CỦA CHI</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Ế</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 L</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ƯỢC</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 B</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Ả</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O V</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 TỒ QUỐC VIỆT NAM XHCN TRONG TÌNH H</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Ì</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NH M</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Ớ</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I</a:t>
            </a:r>
            <a:endPar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2002668"/>
            <a:ext cx="256839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tiêu</a:t>
            </a:r>
            <a:endParaRPr lang="en-US" sz="24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0" y="2511352"/>
            <a:ext cx="5535386" cy="3816429"/>
          </a:xfrm>
          <a:prstGeom prst="rect">
            <a:avLst/>
          </a:prstGeom>
          <a:noFill/>
        </p:spPr>
        <p:txBody>
          <a:bodyPr wrap="square">
            <a:spAutoFit/>
          </a:bodyPr>
          <a:lstStyle/>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chắc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quyền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toàn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vẹn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nền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 </a:t>
            </a:r>
            <a:r>
              <a:rPr lang="en-US" sz="2200" dirty="0" err="1">
                <a:latin typeface="Arial" panose="020B0604020202020204" pitchFamily="34" charset="0"/>
                <a:cs typeface="Arial" panose="020B0604020202020204" pitchFamily="34" charset="0"/>
              </a:rPr>
              <a:t>dân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tộc</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hòa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ổn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an </a:t>
            </a:r>
            <a:r>
              <a:rPr lang="en-US" sz="2200" dirty="0" err="1">
                <a:latin typeface="Arial" panose="020B0604020202020204" pitchFamily="34" charset="0"/>
                <a:cs typeface="Arial" panose="020B0604020202020204" pitchFamily="34" charset="0"/>
              </a:rPr>
              <a:t>ninh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an </a:t>
            </a:r>
            <a:r>
              <a:rPr lang="en-US" sz="2200" dirty="0" err="1">
                <a:latin typeface="Arial" panose="020B0604020202020204" pitchFamily="34" charset="0"/>
                <a:cs typeface="Arial" panose="020B0604020202020204" pitchFamily="34" charset="0"/>
              </a:rPr>
              <a:t>ninh</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cương</a:t>
            </a:r>
            <a:r>
              <a:rPr lang="en-US" sz="2200" dirty="0">
                <a:latin typeface="Arial" panose="020B0604020202020204" pitchFamily="34" charset="0"/>
                <a:cs typeface="Arial" panose="020B0604020202020204" pitchFamily="34" charset="0"/>
              </a:rPr>
              <a:t>, an </a:t>
            </a:r>
            <a:r>
              <a:rPr lang="en-US" sz="2200" dirty="0" err="1">
                <a:latin typeface="Arial" panose="020B0604020202020204" pitchFamily="34" charset="0"/>
                <a:cs typeface="Arial" panose="020B0604020202020204" pitchFamily="34" charset="0"/>
              </a:rPr>
              <a:t>toàn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r>
              <a:rPr lang="en-US" sz="2200" dirty="0">
                <a:latin typeface="Arial" panose="020B0604020202020204" pitchFamily="34" charset="0"/>
                <a:cs typeface="Arial" panose="020B0604020202020204" pitchFamily="34" charset="0"/>
              </a:rPr>
              <a:t>.</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9E717E4-72BF-5BB1-BFFF-5E8A416DAC48}"/>
              </a:ext>
            </a:extLst>
          </p:cNvPr>
          <p:cNvPicPr>
            <a:picLocks noChangeAspect="1"/>
          </p:cNvPicPr>
          <p:nvPr/>
        </p:nvPicPr>
        <p:blipFill>
          <a:blip r:embed="rId13"/>
          <a:stretch>
            <a:fillRect/>
          </a:stretch>
        </p:blipFill>
        <p:spPr>
          <a:xfrm>
            <a:off x="5573487" y="2076062"/>
            <a:ext cx="3439884" cy="4212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randombar(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71848" y="1179513"/>
            <a:ext cx="88721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342900" marR="0" lvl="0" indent="-342900" algn="just">
              <a:spcBef>
                <a:spcPts val="0"/>
              </a:spcBef>
              <a:spcAft>
                <a:spcPts val="0"/>
              </a:spcAft>
              <a:buClr>
                <a:srgbClr val="000000"/>
              </a:buClr>
              <a:buSzPts val="1000"/>
              <a:buFont typeface="+mj-lt"/>
              <a:buAutoNum type="romanUcPeriod"/>
              <a:tabLst>
                <a:tab pos="198120" algn="l"/>
              </a:tabLs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a:t>
            </a:r>
            <a:r>
              <a:rPr lang="en-US" altLang="en-US" dirty="0">
                <a:solidFill>
                  <a:srgbClr val="C00000"/>
                </a:solidFill>
                <a:latin typeface="Arial" panose="020B0604020202020204" pitchFamily="34" charset="0"/>
                <a:cs typeface="Arial" panose="020B0604020202020204" pitchFamily="34" charset="0"/>
              </a:rPr>
              <a:t>NỘI DUNG CƠ BẢN </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CỦA CHI</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Ế</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 L</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ƯỢC</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 B</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Ả</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O V</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 TỒ QUỐC VIỆT NAM XHCN TRONG TÌNH H</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Ì</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NH M</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Ớ</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I</a:t>
            </a:r>
            <a:endPar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916171"/>
            <a:ext cx="2568396" cy="461665"/>
          </a:xfrm>
          <a:prstGeom prst="rect">
            <a:avLst/>
          </a:prstGeom>
          <a:noFill/>
        </p:spPr>
        <p:txBody>
          <a:bodyPr wrap="square">
            <a:spAutoFit/>
          </a:bodyPr>
          <a:lstStyle/>
          <a:p>
            <a:pPr algn="just"/>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Quan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Điểm</a:t>
            </a:r>
            <a:endParaRPr lang="en-US" sz="24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0" y="2301792"/>
            <a:ext cx="4590660" cy="2800767"/>
          </a:xfrm>
          <a:prstGeom prst="rect">
            <a:avLst/>
          </a:prstGeom>
          <a:noFill/>
        </p:spPr>
        <p:txBody>
          <a:bodyPr wrap="square">
            <a:spAutoFit/>
          </a:bodyPr>
          <a:lstStyle/>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tiếp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tuyệt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gắn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liền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hòa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ổn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tế</a:t>
            </a:r>
            <a:r>
              <a:rPr lang="en-US" sz="2200" dirty="0">
                <a:latin typeface="Arial" panose="020B0604020202020204" pitchFamily="34" charset="0"/>
                <a:cs typeface="Arial" panose="020B0604020202020204" pitchFamily="34" charset="0"/>
              </a:rPr>
              <a:t> -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ý thuyết GDQP 11 Kết nối tri thức Bài 1: Bảo vệ chủ quyền lãnh thổ, biên giới quốc gia nước Cộng hòa xã hội chủ nghĩa Việt Nam | Giáo dục quốc phòng 11">
            <a:extLst>
              <a:ext uri="{FF2B5EF4-FFF2-40B4-BE49-F238E27FC236}">
                <a16:creationId xmlns:a16="http://schemas.microsoft.com/office/drawing/2014/main" id="{02270552-9A8B-540E-B80C-D51EB5FD2F4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929609" y="2230534"/>
            <a:ext cx="3968750" cy="2844800"/>
          </a:xfrm>
          <a:prstGeom prst="rect">
            <a:avLst/>
          </a:prstGeom>
          <a:noFill/>
          <a:ln>
            <a:noFill/>
          </a:ln>
        </p:spPr>
      </p:pic>
      <p:sp>
        <p:nvSpPr>
          <p:cNvPr id="4" name="TextBox 3">
            <a:extLst>
              <a:ext uri="{FF2B5EF4-FFF2-40B4-BE49-F238E27FC236}">
                <a16:creationId xmlns:a16="http://schemas.microsoft.com/office/drawing/2014/main" id="{97655ECD-CFB6-9AAD-5422-C63AFCB019BC}"/>
              </a:ext>
            </a:extLst>
          </p:cNvPr>
          <p:cNvSpPr txBox="1"/>
          <p:nvPr/>
        </p:nvSpPr>
        <p:spPr>
          <a:xfrm>
            <a:off x="-1" y="5214266"/>
            <a:ext cx="9144001" cy="1446550"/>
          </a:xfrm>
          <a:prstGeom prst="rect">
            <a:avLst/>
          </a:prstGeom>
          <a:noFill/>
        </p:spPr>
        <p:txBody>
          <a:bodyPr wrap="square">
            <a:spAutoFit/>
          </a:bodyPr>
          <a:lstStyle/>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ngoài</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5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71849" y="1132860"/>
            <a:ext cx="88721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342900" marR="0" lvl="0" indent="-342900" algn="just">
              <a:spcBef>
                <a:spcPts val="0"/>
              </a:spcBef>
              <a:spcAft>
                <a:spcPts val="0"/>
              </a:spcAft>
              <a:buClr>
                <a:srgbClr val="000000"/>
              </a:buClr>
              <a:buSzPts val="1000"/>
              <a:buFont typeface="+mj-lt"/>
              <a:buAutoNum type="romanUcPeriod"/>
              <a:tabLst>
                <a:tab pos="198120" algn="l"/>
              </a:tabLs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a:t>
            </a:r>
            <a:r>
              <a:rPr lang="en-US" altLang="en-US" dirty="0">
                <a:solidFill>
                  <a:srgbClr val="C00000"/>
                </a:solidFill>
                <a:latin typeface="Arial" panose="020B0604020202020204" pitchFamily="34" charset="0"/>
                <a:cs typeface="Arial" panose="020B0604020202020204" pitchFamily="34" charset="0"/>
              </a:rPr>
              <a:t>NỘI DUNG CƠ BẢN </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CỦA CHI</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Ế</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 L</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ƯỢC</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C B</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Ả</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O V</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Ệ</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 TỒ QUỐC VIỆT NAM XHCN TRONG TÌNH H</a:t>
            </a:r>
            <a:r>
              <a:rPr lang="en-US" dirty="0">
                <a:solidFill>
                  <a:srgbClr val="C00000"/>
                </a:solidFill>
                <a:latin typeface="Arial" panose="020B0604020202020204" pitchFamily="34" charset="0"/>
                <a:ea typeface="Arial" panose="020B0604020202020204" pitchFamily="34" charset="0"/>
                <a:cs typeface="Arial" panose="020B0604020202020204" pitchFamily="34" charset="0"/>
              </a:rPr>
              <a:t>Ì</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NH M</a:t>
            </a:r>
            <a:r>
              <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Ớ</a:t>
            </a:r>
            <a:r>
              <a:rPr lang="vi-VN"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rPr>
              <a:t>I</a:t>
            </a:r>
            <a:endParaRPr lang="en-US" u="none" strike="noStrike" spc="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0" y="1866744"/>
            <a:ext cx="256839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Quan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Điểm</a:t>
            </a:r>
            <a:endParaRPr lang="en-US" sz="24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F57FEA6-A46B-2618-653E-069924B38EA5}"/>
              </a:ext>
            </a:extLst>
          </p:cNvPr>
          <p:cNvSpPr txBox="1"/>
          <p:nvPr/>
        </p:nvSpPr>
        <p:spPr>
          <a:xfrm>
            <a:off x="-1" y="2226432"/>
            <a:ext cx="5598367" cy="2246769"/>
          </a:xfrm>
          <a:prstGeom prst="rect">
            <a:avLst/>
          </a:prstGeom>
          <a:noFill/>
        </p:spPr>
        <p:txBody>
          <a:bodyPr wrap="square">
            <a:spAutoFit/>
          </a:bodyPr>
          <a:lstStyle/>
          <a:p>
            <a:pPr marL="30480" marR="30480" algn="just">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tưởng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ngoại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tộc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vũ</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nòng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5">
            <a:extLst>
              <a:ext uri="{FF2B5EF4-FFF2-40B4-BE49-F238E27FC236}">
                <a16:creationId xmlns:a16="http://schemas.microsoft.com/office/drawing/2014/main" id="{F3B00125-19B4-15B7-01A6-970A5B97387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CF727286-86D5-198E-2209-C6E0915EA421}"/>
              </a:ext>
            </a:extLst>
          </p:cNvPr>
          <p:cNvSpPr txBox="1"/>
          <p:nvPr/>
        </p:nvSpPr>
        <p:spPr>
          <a:xfrm>
            <a:off x="0" y="4372394"/>
            <a:ext cx="9144000" cy="255454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Quán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triệt</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đường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độc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lập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tự</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đồng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thời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động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tích</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cực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hội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nhập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quốc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tế</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Kiên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trì</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chính</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sách</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ngoại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rộng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mở</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đa</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phương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hoá</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đa</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dạng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hoá</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Vận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dụng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đúng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đắn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điểm</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về</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tác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tượng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Những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ai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tôn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trọng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độc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lập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quyền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thiết</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lập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mở</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rộng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hệ</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hữu</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nghị</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hợp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tác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bình</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đẳng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cùng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có</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lợi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với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Việt</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Nam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đều</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tác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Bất</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kì</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thế</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lực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có</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âm</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mưu</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hành</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động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chống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phá</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mục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tiêu</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của</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Nhà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nước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sự</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nghiệp</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xây</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dựng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bảo</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vệ</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Tổ</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quốc</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đều</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là</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đối</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tượng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của</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chúng</a:t>
            </a:r>
            <a:r>
              <a:rPr kumimoji="0" lang="en-US"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23" name="Picture 22">
            <a:extLst>
              <a:ext uri="{FF2B5EF4-FFF2-40B4-BE49-F238E27FC236}">
                <a16:creationId xmlns:a16="http://schemas.microsoft.com/office/drawing/2014/main" id="{A755013B-5C54-023D-4680-5D9AF3B2F124}"/>
              </a:ext>
            </a:extLst>
          </p:cNvPr>
          <p:cNvPicPr>
            <a:picLocks noChangeAspect="1"/>
          </p:cNvPicPr>
          <p:nvPr/>
        </p:nvPicPr>
        <p:blipFill>
          <a:blip r:embed="rId13"/>
          <a:stretch>
            <a:fillRect/>
          </a:stretch>
        </p:blipFill>
        <p:spPr>
          <a:xfrm>
            <a:off x="5614306" y="1997918"/>
            <a:ext cx="3450381" cy="2322155"/>
          </a:xfrm>
          <a:prstGeom prst="rect">
            <a:avLst/>
          </a:prstGeom>
        </p:spPr>
      </p:pic>
    </p:spTree>
    <p:extLst>
      <p:ext uri="{BB962C8B-B14F-4D97-AF65-F5344CB8AC3E}">
        <p14:creationId xmlns:p14="http://schemas.microsoft.com/office/powerpoint/2010/main" val="182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1000"/>
                                        <p:tgtEl>
                                          <p:spTgt spid="20">
                                            <p:txEl>
                                              <p:pRg st="0" end="0"/>
                                            </p:txEl>
                                          </p:spTgt>
                                        </p:tgtEl>
                                      </p:cBhvr>
                                    </p:animEffect>
                                    <p:anim calcmode="lin" valueType="num">
                                      <p:cBhvr>
                                        <p:cTn id="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1000"/>
                                        <p:tgtEl>
                                          <p:spTgt spid="20">
                                            <p:txEl>
                                              <p:pRg st="1" end="1"/>
                                            </p:txEl>
                                          </p:spTgt>
                                        </p:tgtEl>
                                      </p:cBhvr>
                                    </p:animEffect>
                                    <p:anim calcmode="lin" valueType="num">
                                      <p:cBhvr>
                                        <p:cTn id="3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Effect transition="in" filter="fade">
                                      <p:cBhvr>
                                        <p:cTn id="40" dur="1000"/>
                                        <p:tgtEl>
                                          <p:spTgt spid="20">
                                            <p:txEl>
                                              <p:pRg st="2" end="2"/>
                                            </p:txEl>
                                          </p:spTgt>
                                        </p:tgtEl>
                                      </p:cBhvr>
                                    </p:animEffect>
                                    <p:anim calcmode="lin" valueType="num">
                                      <p:cBhvr>
                                        <p:cTn id="41"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fade">
                                      <p:cBhvr>
                                        <p:cTn id="47" dur="1000"/>
                                        <p:tgtEl>
                                          <p:spTgt spid="20">
                                            <p:txEl>
                                              <p:pRg st="3" end="3"/>
                                            </p:txEl>
                                          </p:spTgt>
                                        </p:tgtEl>
                                      </p:cBhvr>
                                    </p:animEffect>
                                    <p:anim calcmode="lin" valueType="num">
                                      <p:cBhvr>
                                        <p:cTn id="4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11</a:t>
              </a:r>
            </a:p>
          </p:txBody>
        </p:sp>
      </p:gr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07773" y="1179513"/>
            <a:ext cx="87362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0" marR="0" indent="0" algn="ctr">
              <a:spcBef>
                <a:spcPts val="0"/>
              </a:spcBef>
              <a:spcAft>
                <a:spcPts val="0"/>
              </a:spcAft>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II</a:t>
            </a:r>
            <a:r>
              <a:rPr lang="en-US" altLang="en-US" dirty="0">
                <a:solidFill>
                  <a:srgbClr val="C00000"/>
                </a:solidFill>
                <a:latin typeface="Arial" panose="020B0604020202020204" pitchFamily="34" charset="0"/>
                <a:cs typeface="Arial" panose="020B0604020202020204" pitchFamily="34" charset="0"/>
              </a:rPr>
              <a:t>. MỘT SỐ NỘI DUNG </a:t>
            </a:r>
            <a:r>
              <a:rPr lang="vi-VN" dirty="0">
                <a:solidFill>
                  <a:srgbClr val="C00000"/>
                </a:solidFill>
                <a:effectLst/>
                <a:latin typeface="Arial" panose="020B0604020202020204" pitchFamily="34" charset="0"/>
                <a:ea typeface="Arial" panose="020B0604020202020204" pitchFamily="34" charset="0"/>
              </a:rPr>
              <a:t>V</a:t>
            </a:r>
            <a:r>
              <a:rPr lang="en-US" dirty="0">
                <a:solidFill>
                  <a:srgbClr val="C00000"/>
                </a:solidFill>
                <a:effectLst/>
                <a:latin typeface="Arial" panose="020B0604020202020204" pitchFamily="34" charset="0"/>
                <a:ea typeface="Arial" panose="020B0604020202020204" pitchFamily="34" charset="0"/>
              </a:rPr>
              <a:t>Ề</a:t>
            </a:r>
            <a:r>
              <a:rPr lang="vi-VN" dirty="0">
                <a:solidFill>
                  <a:srgbClr val="C00000"/>
                </a:solidFill>
                <a:effectLst/>
                <a:latin typeface="Arial" panose="020B0604020202020204" pitchFamily="34" charset="0"/>
                <a:ea typeface="Arial" panose="020B0604020202020204" pitchFamily="34" charset="0"/>
              </a:rPr>
              <a:t> CHỦ QUY</a:t>
            </a:r>
            <a:r>
              <a:rPr lang="en-US" dirty="0">
                <a:solidFill>
                  <a:srgbClr val="C00000"/>
                </a:solidFill>
                <a:effectLst/>
                <a:latin typeface="Arial" panose="020B0604020202020204" pitchFamily="34" charset="0"/>
                <a:ea typeface="Arial" panose="020B0604020202020204" pitchFamily="34" charset="0"/>
              </a:rPr>
              <a:t>Ề</a:t>
            </a:r>
            <a:r>
              <a:rPr lang="vi-VN" dirty="0">
                <a:solidFill>
                  <a:srgbClr val="C00000"/>
                </a:solidFill>
                <a:effectLst/>
                <a:latin typeface="Arial" panose="020B0604020202020204" pitchFamily="34" charset="0"/>
                <a:ea typeface="Arial" panose="020B0604020202020204" pitchFamily="34" charset="0"/>
              </a:rPr>
              <a:t>N LÃNH THỔ. BIÊN GIỚI QUỔC GIA </a:t>
            </a:r>
            <a:r>
              <a:rPr lang="en-US" dirty="0">
                <a:solidFill>
                  <a:srgbClr val="C00000"/>
                </a:solidFill>
                <a:effectLst/>
                <a:latin typeface="Arial" panose="020B0604020202020204" pitchFamily="34" charset="0"/>
                <a:ea typeface="Arial" panose="020B0604020202020204" pitchFamily="34" charset="0"/>
              </a:rPr>
              <a:t>NƯỚC</a:t>
            </a:r>
            <a:r>
              <a:rPr lang="vi-VN" dirty="0">
                <a:solidFill>
                  <a:srgbClr val="C00000"/>
                </a:solidFill>
                <a:effectLst/>
                <a:latin typeface="Arial" panose="020B0604020202020204" pitchFamily="34" charset="0"/>
                <a:ea typeface="Arial" panose="020B0604020202020204" pitchFamily="34" charset="0"/>
              </a:rPr>
              <a:t> CHXH CH</a:t>
            </a:r>
            <a:r>
              <a:rPr lang="en-US" dirty="0">
                <a:solidFill>
                  <a:srgbClr val="C00000"/>
                </a:solidFill>
                <a:latin typeface="Arial" panose="020B0604020202020204" pitchFamily="34" charset="0"/>
                <a:ea typeface="Arial" panose="020B0604020202020204" pitchFamily="34" charset="0"/>
              </a:rPr>
              <a:t>Ủ</a:t>
            </a:r>
            <a:r>
              <a:rPr lang="vi-VN" dirty="0">
                <a:solidFill>
                  <a:srgbClr val="C00000"/>
                </a:solidFill>
                <a:effectLst/>
                <a:latin typeface="Arial" panose="020B0604020202020204" pitchFamily="34" charset="0"/>
                <a:ea typeface="Arial" panose="020B0604020202020204" pitchFamily="34" charset="0"/>
              </a:rPr>
              <a:t> NGHĨA VI</a:t>
            </a:r>
            <a:r>
              <a:rPr lang="en-US" dirty="0">
                <a:solidFill>
                  <a:srgbClr val="C00000"/>
                </a:solidFill>
                <a:effectLst/>
                <a:latin typeface="Arial" panose="020B0604020202020204" pitchFamily="34" charset="0"/>
                <a:ea typeface="Arial" panose="020B0604020202020204" pitchFamily="34" charset="0"/>
              </a:rPr>
              <a:t>Ệ</a:t>
            </a:r>
            <a:r>
              <a:rPr lang="vi-VN" dirty="0">
                <a:solidFill>
                  <a:srgbClr val="C00000"/>
                </a:solidFill>
                <a:effectLst/>
                <a:latin typeface="Arial" panose="020B0604020202020204" pitchFamily="34" charset="0"/>
                <a:ea typeface="Arial" panose="020B0604020202020204" pitchFamily="34" charset="0"/>
              </a:rPr>
              <a:t>T NAM</a:t>
            </a:r>
            <a:endParaRPr lang="en-US" dirty="0">
              <a:solidFill>
                <a:srgbClr val="C00000"/>
              </a:solidFill>
              <a:effectLst/>
              <a:latin typeface="Arial" panose="020B0604020202020204" pitchFamily="34" charset="0"/>
              <a:ea typeface="Arial" panose="020B0604020202020204" pitchFamily="34" charset="0"/>
            </a:endParaRPr>
          </a:p>
        </p:txBody>
      </p:sp>
      <p:sp>
        <p:nvSpPr>
          <p:cNvPr id="21" name="TextBox 20">
            <a:extLst>
              <a:ext uri="{FF2B5EF4-FFF2-40B4-BE49-F238E27FC236}">
                <a16:creationId xmlns:a16="http://schemas.microsoft.com/office/drawing/2014/main" id="{C22D2601-F016-0E0D-4101-89A8EC57A6BF}"/>
              </a:ext>
            </a:extLst>
          </p:cNvPr>
          <p:cNvSpPr txBox="1"/>
          <p:nvPr/>
        </p:nvSpPr>
        <p:spPr>
          <a:xfrm>
            <a:off x="-1" y="1916171"/>
            <a:ext cx="3707027"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vi-VN" sz="2400" dirty="0">
                <a:solidFill>
                  <a:srgbClr val="FF0000"/>
                </a:solidFill>
                <a:latin typeface="Arial" panose="020B0604020202020204" pitchFamily="34" charset="0"/>
                <a:cs typeface="Arial" panose="020B0604020202020204" pitchFamily="34" charset="0"/>
              </a:rPr>
              <a:t>Ch</a:t>
            </a:r>
            <a:r>
              <a:rPr lang="en-US" sz="2400" dirty="0">
                <a:solidFill>
                  <a:srgbClr val="FF0000"/>
                </a:solidFill>
                <a:latin typeface="Arial" panose="020B0604020202020204" pitchFamily="34" charset="0"/>
                <a:cs typeface="Arial" panose="020B0604020202020204" pitchFamily="34" charset="0"/>
              </a:rPr>
              <a:t>ủ</a:t>
            </a:r>
            <a:r>
              <a:rPr lang="vi-VN" sz="2400" dirty="0">
                <a:solidFill>
                  <a:srgbClr val="FF0000"/>
                </a:solidFill>
                <a:latin typeface="Arial" panose="020B0604020202020204" pitchFamily="34" charset="0"/>
                <a:cs typeface="Arial" panose="020B0604020202020204" pitchFamily="34" charset="0"/>
              </a:rPr>
              <a:t> quyền lãnh th</a:t>
            </a:r>
            <a:r>
              <a:rPr lang="en-US" sz="2400" dirty="0">
                <a:solidFill>
                  <a:srgbClr val="FF0000"/>
                </a:solidFill>
                <a:latin typeface="Arial" panose="020B0604020202020204" pitchFamily="34" charset="0"/>
                <a:cs typeface="Arial" panose="020B0604020202020204" pitchFamily="34" charset="0"/>
              </a:rPr>
              <a:t>ổ</a:t>
            </a:r>
          </a:p>
        </p:txBody>
      </p:sp>
      <p:pic>
        <p:nvPicPr>
          <p:cNvPr id="22" name="Picture 21">
            <a:extLst>
              <a:ext uri="{FF2B5EF4-FFF2-40B4-BE49-F238E27FC236}">
                <a16:creationId xmlns:a16="http://schemas.microsoft.com/office/drawing/2014/main" id="{C400583B-8FCA-7455-EB5C-E2CD91125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7982"/>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a:extLst>
              <a:ext uri="{FF2B5EF4-FFF2-40B4-BE49-F238E27FC236}">
                <a16:creationId xmlns:a16="http://schemas.microsoft.com/office/drawing/2014/main" id="{A703F094-06C5-1E42-6BC0-C0491365E21A}"/>
              </a:ext>
            </a:extLst>
          </p:cNvPr>
          <p:cNvSpPr>
            <a:spLocks noChangeArrowheads="1"/>
          </p:cNvSpPr>
          <p:nvPr/>
        </p:nvSpPr>
        <p:spPr bwMode="auto">
          <a:xfrm>
            <a:off x="465223" y="0"/>
            <a:ext cx="7677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eaLnBrk="1" hangingPunct="1">
              <a:defRPr/>
            </a:pPr>
            <a:r>
              <a:rPr lang="en-US" altLang="en-US" sz="2400" u="sng" dirty="0" err="1">
                <a:solidFill>
                  <a:srgbClr val="FFFF00"/>
                </a:solidFill>
                <a:latin typeface="Times New Roman" panose="02020603050405020304" pitchFamily="18" charset="0"/>
              </a:rPr>
              <a:t>Bài</a:t>
            </a:r>
            <a:r>
              <a:rPr lang="en-US" altLang="en-US" sz="2400" u="sng" dirty="0">
                <a:solidFill>
                  <a:srgbClr val="FFFF00"/>
                </a:solidFill>
                <a:latin typeface="Times New Roman" panose="02020603050405020304" pitchFamily="18" charset="0"/>
              </a:rPr>
              <a:t> 1: </a:t>
            </a:r>
            <a:r>
              <a:rPr lang="en-US" altLang="en-US" sz="2400" dirty="0">
                <a:solidFill>
                  <a:srgbClr val="FFFF00"/>
                </a:solidFill>
                <a:latin typeface="Times New Roman" panose="02020603050405020304" pitchFamily="18" charset="0"/>
              </a:rPr>
              <a:t>BẢO VỆ CHỦ QUYỀN LÃNH THỔ, </a:t>
            </a:r>
          </a:p>
          <a:p>
            <a:pPr algn="ctr" eaLnBrk="1" hangingPunct="1">
              <a:defRPr/>
            </a:pPr>
            <a:r>
              <a:rPr lang="en-US" altLang="en-US" sz="2400" dirty="0">
                <a:solidFill>
                  <a:srgbClr val="FFFF00"/>
                </a:solidFill>
                <a:latin typeface="Times New Roman" panose="02020603050405020304" pitchFamily="18" charset="0"/>
              </a:rPr>
              <a:t>BIÊN GIỚI QUỐC GIA CỘNG HÒA </a:t>
            </a:r>
          </a:p>
          <a:p>
            <a:pPr algn="ctr" eaLnBrk="1" hangingPunct="1">
              <a:defRPr/>
            </a:pPr>
            <a:r>
              <a:rPr lang="en-US" altLang="en-US" sz="2400" dirty="0">
                <a:solidFill>
                  <a:srgbClr val="FFFF00"/>
                </a:solidFill>
                <a:latin typeface="Times New Roman" panose="02020603050405020304" pitchFamily="18" charset="0"/>
              </a:rPr>
              <a:t>XÃ HỘI CHỦ NGHĨA VIỆT NAM</a:t>
            </a:r>
          </a:p>
        </p:txBody>
      </p:sp>
      <p:sp>
        <p:nvSpPr>
          <p:cNvPr id="7" name="TextBox 6">
            <a:extLst>
              <a:ext uri="{FF2B5EF4-FFF2-40B4-BE49-F238E27FC236}">
                <a16:creationId xmlns:a16="http://schemas.microsoft.com/office/drawing/2014/main" id="{291312A4-B5DF-8067-027B-14B8210BF18A}"/>
              </a:ext>
            </a:extLst>
          </p:cNvPr>
          <p:cNvSpPr txBox="1"/>
          <p:nvPr/>
        </p:nvSpPr>
        <p:spPr>
          <a:xfrm>
            <a:off x="2" y="2313645"/>
            <a:ext cx="2824842" cy="4154984"/>
          </a:xfrm>
          <a:prstGeom prst="rect">
            <a:avLst/>
          </a:prstGeom>
          <a:noFill/>
        </p:spPr>
        <p:txBody>
          <a:bodyPr wrap="square">
            <a:spAutoFit/>
          </a:bodyPr>
          <a:lstStyle/>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Việt</a:t>
            </a:r>
            <a:r>
              <a:rPr lang="en-US" sz="2200" dirty="0">
                <a:latin typeface="Arial" panose="020B0604020202020204" pitchFamily="34" charset="0"/>
                <a:cs typeface="Arial" panose="020B0604020202020204" pitchFamily="34" charset="0"/>
              </a:rPr>
              <a:t> Nam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quyền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toàn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vẹn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thổ</a:t>
            </a:r>
            <a:r>
              <a:rPr lang="en-US" sz="2200" dirty="0">
                <a:latin typeface="Arial" panose="020B0604020202020204" pitchFamily="34" charset="0"/>
                <a:cs typeface="Arial" panose="020B0604020202020204" pitchFamily="34" charset="0"/>
              </a:rPr>
              <a:t>, bao </a:t>
            </a:r>
            <a:r>
              <a:rPr lang="en-US" sz="2200" dirty="0" err="1">
                <a:latin typeface="Arial" panose="020B0604020202020204" pitchFamily="34" charset="0"/>
                <a:cs typeface="Arial" panose="020B0604020202020204" pitchFamily="34" charset="0"/>
              </a:rPr>
              <a:t>gồm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liền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Việt</a:t>
            </a:r>
            <a:r>
              <a:rPr lang="en-US" sz="2200" dirty="0">
                <a:latin typeface="Arial" panose="020B0604020202020204" pitchFamily="34" charset="0"/>
                <a:cs typeface="Arial" panose="020B0604020202020204" pitchFamily="34" charset="0"/>
              </a:rPr>
              <a:t> Nam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thiêng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liêng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xâm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a:t>
            </a:r>
          </a:p>
        </p:txBody>
      </p:sp>
      <p:pic>
        <p:nvPicPr>
          <p:cNvPr id="8" name="Picture 4">
            <a:extLst>
              <a:ext uri="{FF2B5EF4-FFF2-40B4-BE49-F238E27FC236}">
                <a16:creationId xmlns:a16="http://schemas.microsoft.com/office/drawing/2014/main" id="{45D4A3BB-C78F-8644-E9ED-253BC05C9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891" y="6248400"/>
            <a:ext cx="55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9BA36FF-E8F0-554A-04DA-9E1CDEF2A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1042" y="6219825"/>
            <a:ext cx="581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7C40E36A-FAB7-C412-64E2-D553B9C76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0" y="6210300"/>
            <a:ext cx="57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380DC-4886-2412-FB42-99D68697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030" y="6181725"/>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4A534915-6A49-052B-8237-34BE8CCB1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477" y="6229350"/>
            <a:ext cx="582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C02307FF-C999-60B8-EC3F-0FB217BE2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8621" y="6210300"/>
            <a:ext cx="590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FB3684F7-DF93-F7E0-83B9-C309EB9095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713" y="6229350"/>
            <a:ext cx="58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867ACF5-520D-5943-2BDF-CA81EACCF1A7}"/>
              </a:ext>
            </a:extLst>
          </p:cNvPr>
          <p:cNvPicPr>
            <a:picLocks noChangeAspect="1"/>
          </p:cNvPicPr>
          <p:nvPr/>
        </p:nvPicPr>
        <p:blipFill>
          <a:blip r:embed="rId13"/>
          <a:stretch>
            <a:fillRect/>
          </a:stretch>
        </p:blipFill>
        <p:spPr>
          <a:xfrm>
            <a:off x="2988129" y="2334535"/>
            <a:ext cx="5897323" cy="3870322"/>
          </a:xfrm>
          <a:prstGeom prst="rect">
            <a:avLst/>
          </a:prstGeom>
        </p:spPr>
      </p:pic>
    </p:spTree>
    <p:extLst>
      <p:ext uri="{BB962C8B-B14F-4D97-AF65-F5344CB8AC3E}">
        <p14:creationId xmlns:p14="http://schemas.microsoft.com/office/powerpoint/2010/main" val="26768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randombar(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1"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TotalTime>
  <Words>3869</Words>
  <Application>Microsoft Office PowerPoint</Application>
  <PresentationFormat>On-screen Show (4:3)</PresentationFormat>
  <Paragraphs>269</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.VnTimeH</vt:lpstr>
      <vt:lpstr>Arial</vt:lpstr>
      <vt:lpstr>Arial Unicode MS</vt:lpstr>
      <vt:lpstr>Calibri</vt:lpstr>
      <vt:lpstr>Calibri Light</vt:lpstr>
      <vt:lpstr>Constantia</vt:lpstr>
      <vt:lpstr>Liberation Mono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100</cp:revision>
  <dcterms:created xsi:type="dcterms:W3CDTF">2022-05-19T04:25:24Z</dcterms:created>
  <dcterms:modified xsi:type="dcterms:W3CDTF">2024-01-08T08:06:07Z</dcterms:modified>
</cp:coreProperties>
</file>