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310" r:id="rId3"/>
    <p:sldId id="257" r:id="rId4"/>
    <p:sldId id="331" r:id="rId5"/>
    <p:sldId id="299" r:id="rId6"/>
    <p:sldId id="281" r:id="rId7"/>
    <p:sldId id="283" r:id="rId8"/>
    <p:sldId id="332" r:id="rId9"/>
    <p:sldId id="333" r:id="rId10"/>
    <p:sldId id="285" r:id="rId11"/>
    <p:sldId id="334" r:id="rId12"/>
    <p:sldId id="263" r:id="rId13"/>
    <p:sldId id="335" r:id="rId14"/>
    <p:sldId id="336" r:id="rId15"/>
    <p:sldId id="337" r:id="rId16"/>
    <p:sldId id="338" r:id="rId17"/>
    <p:sldId id="339" r:id="rId18"/>
    <p:sldId id="340" r:id="rId19"/>
    <p:sldId id="353" r:id="rId20"/>
    <p:sldId id="354" r:id="rId21"/>
    <p:sldId id="273" r:id="rId22"/>
    <p:sldId id="355" r:id="rId23"/>
    <p:sldId id="330" r:id="rId24"/>
    <p:sldId id="329" r:id="rId25"/>
  </p:sldIdLst>
  <p:sldSz cx="18288000" cy="10287000"/>
  <p:notesSz cx="6858000" cy="9144000"/>
  <p:embeddedFontLst>
    <p:embeddedFont>
      <p:font typeface="#9Slide03 AmpleSoft Bold" panose="020B0604020202020204" charset="0"/>
      <p:regular r:id="rId27"/>
      <p:bold r:id="rId28"/>
      <p:italic r:id="rId29"/>
      <p:boldItalic r:id="rId30"/>
    </p:embeddedFont>
    <p:embeddedFont>
      <p:font typeface="Bebas Neue" panose="020B0604020202020204"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Patrick Han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6" autoAdjust="0"/>
    <p:restoredTop sz="94599" autoAdjust="0"/>
  </p:normalViewPr>
  <p:slideViewPr>
    <p:cSldViewPr>
      <p:cViewPr varScale="1">
        <p:scale>
          <a:sx n="43" d="100"/>
          <a:sy n="43" d="100"/>
        </p:scale>
        <p:origin x="642"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8E203-0E36-864C-A124-8628DDC07F22}" type="datetimeFigureOut">
              <a:rPr lang="en-VN" smtClean="0"/>
              <a:t>07/30/2024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8A68B-035D-4843-80F2-ACF8C7C8286A}" type="slidenum">
              <a:rPr lang="en-VN" smtClean="0"/>
              <a:t>‹#›</a:t>
            </a:fld>
            <a:endParaRPr lang="en-VN"/>
          </a:p>
        </p:txBody>
      </p:sp>
    </p:spTree>
    <p:extLst>
      <p:ext uri="{BB962C8B-B14F-4D97-AF65-F5344CB8AC3E}">
        <p14:creationId xmlns:p14="http://schemas.microsoft.com/office/powerpoint/2010/main" val="213960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20000"/>
              </a:lnSpc>
              <a:spcAft>
                <a:spcPts val="300"/>
              </a:spcAft>
              <a:buClr>
                <a:srgbClr val="000000"/>
              </a:buClr>
              <a:buSzPts val="1000"/>
              <a:buFont typeface="Symbol" panose="05050102010706020507" pitchFamily="18" charset="2"/>
              <a:buNone/>
              <a:tabLst>
                <a:tab pos="342265" algn="l"/>
              </a:tabLst>
            </a:pPr>
            <a:endParaRPr lang="en-US" sz="3200">
              <a:latin typeface="+mj-lt"/>
            </a:endParaRPr>
          </a:p>
        </p:txBody>
      </p:sp>
      <p:sp>
        <p:nvSpPr>
          <p:cNvPr id="4" name="Slide Number Placeholder 3"/>
          <p:cNvSpPr>
            <a:spLocks noGrp="1"/>
          </p:cNvSpPr>
          <p:nvPr>
            <p:ph type="sldNum" sz="quarter" idx="5"/>
          </p:nvPr>
        </p:nvSpPr>
        <p:spPr/>
        <p:txBody>
          <a:bodyPr/>
          <a:lstStyle/>
          <a:p>
            <a:fld id="{78481854-2726-4A90-B150-96C1503123E3}" type="slidenum">
              <a:rPr lang="en-US" smtClean="0"/>
              <a:t>19</a:t>
            </a:fld>
            <a:endParaRPr lang="en-US"/>
          </a:p>
        </p:txBody>
      </p:sp>
    </p:spTree>
    <p:extLst>
      <p:ext uri="{BB962C8B-B14F-4D97-AF65-F5344CB8AC3E}">
        <p14:creationId xmlns:p14="http://schemas.microsoft.com/office/powerpoint/2010/main" val="313869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20000"/>
              </a:lnSpc>
              <a:spcAft>
                <a:spcPts val="300"/>
              </a:spcAft>
              <a:buClr>
                <a:srgbClr val="000000"/>
              </a:buClr>
              <a:buSzPts val="1000"/>
              <a:buFont typeface="Symbol" panose="05050102010706020507" pitchFamily="18" charset="2"/>
              <a:buNone/>
              <a:tabLst>
                <a:tab pos="342265" algn="l"/>
              </a:tabLst>
            </a:pPr>
            <a:endParaRPr lang="en-US" sz="3200">
              <a:latin typeface="+mj-lt"/>
            </a:endParaRPr>
          </a:p>
        </p:txBody>
      </p:sp>
      <p:sp>
        <p:nvSpPr>
          <p:cNvPr id="4" name="Slide Number Placeholder 3"/>
          <p:cNvSpPr>
            <a:spLocks noGrp="1"/>
          </p:cNvSpPr>
          <p:nvPr>
            <p:ph type="sldNum" sz="quarter" idx="5"/>
          </p:nvPr>
        </p:nvSpPr>
        <p:spPr/>
        <p:txBody>
          <a:bodyPr/>
          <a:lstStyle/>
          <a:p>
            <a:fld id="{78481854-2726-4A90-B150-96C1503123E3}" type="slidenum">
              <a:rPr lang="en-US" smtClean="0"/>
              <a:t>20</a:t>
            </a:fld>
            <a:endParaRPr lang="en-US"/>
          </a:p>
        </p:txBody>
      </p:sp>
    </p:spTree>
    <p:extLst>
      <p:ext uri="{BB962C8B-B14F-4D97-AF65-F5344CB8AC3E}">
        <p14:creationId xmlns:p14="http://schemas.microsoft.com/office/powerpoint/2010/main" val="53838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xfrm>
            <a:off x="1430201" y="1070000"/>
            <a:ext cx="154272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7001">
                <a:solidFill>
                  <a:schemeClr val="dk1"/>
                </a:solidFill>
              </a:defRPr>
            </a:lvl1pPr>
            <a:lvl2pPr lvl="1"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1552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30/07/24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30/07/24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30/07/24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30/07/24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9BAF"/>
        </a:solidFill>
        <a:effectLst/>
      </p:bgPr>
    </p:bg>
    <p:spTree>
      <p:nvGrpSpPr>
        <p:cNvPr id="1" name=""/>
        <p:cNvGrpSpPr/>
        <p:nvPr/>
      </p:nvGrpSpPr>
      <p:grpSpPr>
        <a:xfrm>
          <a:off x="0" y="0"/>
          <a:ext cx="0" cy="0"/>
          <a:chOff x="0" y="0"/>
          <a:chExt cx="0" cy="0"/>
        </a:xfrm>
      </p:grpSpPr>
      <p:grpSp>
        <p:nvGrpSpPr>
          <p:cNvPr id="2" name="Group 2"/>
          <p:cNvGrpSpPr/>
          <p:nvPr/>
        </p:nvGrpSpPr>
        <p:grpSpPr>
          <a:xfrm>
            <a:off x="-7614472" y="2032849"/>
            <a:ext cx="20787417" cy="3978922"/>
            <a:chOff x="0" y="0"/>
            <a:chExt cx="1077090" cy="206166"/>
          </a:xfrm>
        </p:grpSpPr>
        <p:sp>
          <p:nvSpPr>
            <p:cNvPr id="3" name="Freeform 3"/>
            <p:cNvSpPr/>
            <p:nvPr/>
          </p:nvSpPr>
          <p:spPr>
            <a:xfrm>
              <a:off x="0" y="0"/>
              <a:ext cx="1077090" cy="206166"/>
            </a:xfrm>
            <a:custGeom>
              <a:avLst/>
              <a:gdLst/>
              <a:ahLst/>
              <a:cxnLst/>
              <a:rect l="l" t="t" r="r" b="b"/>
              <a:pathLst>
                <a:path w="1077090" h="206166">
                  <a:moveTo>
                    <a:pt x="203200" y="0"/>
                  </a:moveTo>
                  <a:lnTo>
                    <a:pt x="1077090" y="0"/>
                  </a:lnTo>
                  <a:lnTo>
                    <a:pt x="873890" y="206166"/>
                  </a:lnTo>
                  <a:lnTo>
                    <a:pt x="0" y="206166"/>
                  </a:lnTo>
                  <a:lnTo>
                    <a:pt x="203200" y="0"/>
                  </a:lnTo>
                  <a:close/>
                </a:path>
              </a:pathLst>
            </a:custGeom>
            <a:solidFill>
              <a:srgbClr val="000000">
                <a:alpha val="0"/>
              </a:srgbClr>
            </a:solidFill>
            <a:ln w="276225">
              <a:solidFill>
                <a:srgbClr val="FFFFFF">
                  <a:alpha val="84706"/>
                </a:srgbClr>
              </a:solidFill>
            </a:ln>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199115" y="2826951"/>
            <a:ext cx="22048715" cy="3978922"/>
            <a:chOff x="0" y="0"/>
            <a:chExt cx="1077090" cy="206166"/>
          </a:xfrm>
        </p:grpSpPr>
        <p:sp>
          <p:nvSpPr>
            <p:cNvPr id="8" name="Freeform 8"/>
            <p:cNvSpPr/>
            <p:nvPr/>
          </p:nvSpPr>
          <p:spPr>
            <a:xfrm>
              <a:off x="0" y="0"/>
              <a:ext cx="1077090" cy="206166"/>
            </a:xfrm>
            <a:custGeom>
              <a:avLst/>
              <a:gdLst/>
              <a:ahLst/>
              <a:cxnLst/>
              <a:rect l="l" t="t" r="r" b="b"/>
              <a:pathLst>
                <a:path w="1077090" h="206166">
                  <a:moveTo>
                    <a:pt x="203200" y="0"/>
                  </a:moveTo>
                  <a:lnTo>
                    <a:pt x="1077090" y="0"/>
                  </a:lnTo>
                  <a:lnTo>
                    <a:pt x="873890" y="206166"/>
                  </a:lnTo>
                  <a:lnTo>
                    <a:pt x="0" y="206166"/>
                  </a:lnTo>
                  <a:lnTo>
                    <a:pt x="203200" y="0"/>
                  </a:lnTo>
                  <a:close/>
                </a:path>
              </a:pathLst>
            </a:custGeom>
            <a:solidFill>
              <a:srgbClr val="053C60"/>
            </a:solidFill>
          </p:spPr>
        </p:sp>
        <p:sp>
          <p:nvSpPr>
            <p:cNvPr id="9" name="TextBox 9"/>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143099" y="8943018"/>
            <a:ext cx="2922785" cy="1482723"/>
            <a:chOff x="0" y="0"/>
            <a:chExt cx="406400" cy="206166"/>
          </a:xfrm>
        </p:grpSpPr>
        <p:sp>
          <p:nvSpPr>
            <p:cNvPr id="11" name="Freeform 11"/>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627178" y="-126165"/>
            <a:ext cx="3264244" cy="1655944"/>
            <a:chOff x="0" y="0"/>
            <a:chExt cx="406400" cy="206166"/>
          </a:xfrm>
        </p:grpSpPr>
        <p:sp>
          <p:nvSpPr>
            <p:cNvPr id="14" name="Freeform 14"/>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solidFill>
          </p:spPr>
        </p:sp>
        <p:sp>
          <p:nvSpPr>
            <p:cNvPr id="15" name="TextBox 15"/>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42228" y="8430679"/>
            <a:ext cx="7642930" cy="891695"/>
            <a:chOff x="0" y="0"/>
            <a:chExt cx="1767097" cy="206166"/>
          </a:xfrm>
        </p:grpSpPr>
        <p:sp>
          <p:nvSpPr>
            <p:cNvPr id="17" name="Freeform 17"/>
            <p:cNvSpPr/>
            <p:nvPr/>
          </p:nvSpPr>
          <p:spPr>
            <a:xfrm>
              <a:off x="0" y="0"/>
              <a:ext cx="1767097" cy="206166"/>
            </a:xfrm>
            <a:custGeom>
              <a:avLst/>
              <a:gdLst/>
              <a:ahLst/>
              <a:cxnLst/>
              <a:rect l="l" t="t" r="r" b="b"/>
              <a:pathLst>
                <a:path w="1767097" h="206166">
                  <a:moveTo>
                    <a:pt x="203200" y="0"/>
                  </a:moveTo>
                  <a:lnTo>
                    <a:pt x="1767097" y="0"/>
                  </a:lnTo>
                  <a:lnTo>
                    <a:pt x="1563897" y="206166"/>
                  </a:lnTo>
                  <a:lnTo>
                    <a:pt x="0" y="206166"/>
                  </a:lnTo>
                  <a:lnTo>
                    <a:pt x="203200" y="0"/>
                  </a:lnTo>
                  <a:close/>
                </a:path>
              </a:pathLst>
            </a:custGeom>
            <a:solidFill>
              <a:srgbClr val="DCD7D5"/>
            </a:solidFill>
          </p:spPr>
        </p:sp>
        <p:sp>
          <p:nvSpPr>
            <p:cNvPr id="18" name="TextBox 18"/>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230225" y="3549363"/>
            <a:ext cx="5298380" cy="2534098"/>
            <a:chOff x="0" y="0"/>
            <a:chExt cx="406400" cy="206166"/>
          </a:xfrm>
        </p:grpSpPr>
        <p:sp>
          <p:nvSpPr>
            <p:cNvPr id="21" name="Freeform 21"/>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alpha val="76863"/>
              </a:srgbClr>
            </a:solidFill>
          </p:spPr>
        </p:sp>
        <p:sp>
          <p:nvSpPr>
            <p:cNvPr id="22" name="TextBox 2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475570" y="2698501"/>
            <a:ext cx="13371571" cy="3898311"/>
          </a:xfrm>
          <a:prstGeom prst="rect">
            <a:avLst/>
          </a:prstGeom>
        </p:spPr>
        <p:txBody>
          <a:bodyPr wrap="square" lIns="0" tIns="0" rIns="0" bIns="0" rtlCol="0" anchor="t">
            <a:spAutoFit/>
          </a:bodyPr>
          <a:lstStyle/>
          <a:p>
            <a:pPr>
              <a:lnSpc>
                <a:spcPct val="150000"/>
              </a:lnSpc>
            </a:pPr>
            <a:r>
              <a:rPr lang="en-US" sz="9000" b="1" dirty="0" err="1">
                <a:solidFill>
                  <a:srgbClr val="EFEEEE"/>
                </a:solidFill>
                <a:latin typeface="Arial" panose="020B0604020202020204" pitchFamily="34" charset="0"/>
                <a:cs typeface="Arial" panose="020B0604020202020204" pitchFamily="34" charset="0"/>
              </a:rPr>
              <a:t>Chào</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mừng</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các</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em</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đến</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với</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bài</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học</a:t>
            </a:r>
            <a:r>
              <a:rPr lang="en-US" sz="9000" b="1" dirty="0">
                <a:solidFill>
                  <a:srgbClr val="EFEEEE"/>
                </a:solidFill>
                <a:latin typeface="Arial" panose="020B0604020202020204" pitchFamily="34" charset="0"/>
                <a:cs typeface="Arial" panose="020B0604020202020204" pitchFamily="34" charset="0"/>
              </a:rPr>
              <a:t> </a:t>
            </a:r>
            <a:r>
              <a:rPr lang="en-US" sz="9000" b="1" dirty="0" err="1">
                <a:solidFill>
                  <a:srgbClr val="EFEEEE"/>
                </a:solidFill>
                <a:latin typeface="Arial" panose="020B0604020202020204" pitchFamily="34" charset="0"/>
                <a:cs typeface="Arial" panose="020B0604020202020204" pitchFamily="34" charset="0"/>
              </a:rPr>
              <a:t>hôm</a:t>
            </a:r>
            <a:r>
              <a:rPr lang="en-US" sz="9000" b="1" dirty="0">
                <a:solidFill>
                  <a:srgbClr val="EFEEEE"/>
                </a:solidFill>
                <a:latin typeface="Arial" panose="020B0604020202020204" pitchFamily="34" charset="0"/>
                <a:cs typeface="Arial" panose="020B0604020202020204" pitchFamily="34" charset="0"/>
              </a:rPr>
              <a:t>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9600" y="8766149"/>
            <a:ext cx="2456597" cy="2057400"/>
          </a:xfrm>
          <a:prstGeom prst="rect">
            <a:avLst/>
          </a:prstGeom>
        </p:spPr>
      </p:pic>
      <p:pic>
        <p:nvPicPr>
          <p:cNvPr id="9"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611600" y="-319396"/>
            <a:ext cx="2456597" cy="2057400"/>
          </a:xfrm>
          <a:prstGeom prst="rect">
            <a:avLst/>
          </a:prstGeom>
        </p:spPr>
      </p:pic>
      <p:sp>
        <p:nvSpPr>
          <p:cNvPr id="6" name="Rectangle 5"/>
          <p:cNvSpPr/>
          <p:nvPr/>
        </p:nvSpPr>
        <p:spPr>
          <a:xfrm>
            <a:off x="2889945" y="436484"/>
            <a:ext cx="13563328" cy="769441"/>
          </a:xfrm>
          <a:prstGeom prst="rect">
            <a:avLst/>
          </a:prstGeom>
        </p:spPr>
        <p:txBody>
          <a:bodyPr wrap="none">
            <a:spAutoFit/>
          </a:bodyPr>
          <a:lstStyle/>
          <a:p>
            <a:r>
              <a:rPr lang="en-US" sz="4400" i="1" dirty="0">
                <a:latin typeface="Times New Roman" panose="02020603050405020304" pitchFamily="18" charset="0"/>
                <a:cs typeface="Times New Roman" panose="02020603050405020304" pitchFamily="18" charset="0"/>
              </a:rPr>
              <a:t>Chia </a:t>
            </a:r>
            <a:r>
              <a:rPr lang="en-US" sz="4400" i="1" dirty="0" err="1">
                <a:latin typeface="Times New Roman" panose="02020603050405020304" pitchFamily="18" charset="0"/>
                <a:cs typeface="Times New Roman" panose="02020603050405020304" pitchFamily="18" charset="0"/>
              </a:rPr>
              <a:t>lớp</a:t>
            </a:r>
            <a:r>
              <a:rPr lang="en-US" sz="4400" i="1" dirty="0">
                <a:latin typeface="Times New Roman" panose="02020603050405020304" pitchFamily="18" charset="0"/>
                <a:cs typeface="Times New Roman" panose="02020603050405020304" pitchFamily="18" charset="0"/>
              </a:rPr>
              <a:t> </a:t>
            </a:r>
            <a:r>
              <a:rPr lang="en-US" sz="4400" i="1" err="1">
                <a:latin typeface="Times New Roman" panose="02020603050405020304" pitchFamily="18" charset="0"/>
                <a:cs typeface="Times New Roman" panose="02020603050405020304" pitchFamily="18" charset="0"/>
              </a:rPr>
              <a:t>thành</a:t>
            </a:r>
            <a:r>
              <a:rPr lang="en-US" sz="4400" i="1">
                <a:latin typeface="Times New Roman" panose="02020603050405020304" pitchFamily="18" charset="0"/>
                <a:cs typeface="Times New Roman" panose="02020603050405020304" pitchFamily="18" charset="0"/>
              </a:rPr>
              <a:t> 4 nhóm </a:t>
            </a:r>
            <a:r>
              <a:rPr lang="vi-VN" sz="4400" i="1">
                <a:latin typeface="Times New Roman" panose="02020603050405020304" pitchFamily="18" charset="0"/>
                <a:cs typeface="Times New Roman" panose="02020603050405020304" pitchFamily="18" charset="0"/>
              </a:rPr>
              <a:t>và thực hiện lần lượt các nhiệm vụ</a:t>
            </a:r>
            <a:r>
              <a:rPr lang="en-US" sz="4400" i="1">
                <a:latin typeface="Times New Roman" panose="020206030504050203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488B52AC-B793-49E4-B739-6592A444816B}"/>
              </a:ext>
            </a:extLst>
          </p:cNvPr>
          <p:cNvSpPr/>
          <p:nvPr/>
        </p:nvSpPr>
        <p:spPr>
          <a:xfrm>
            <a:off x="152400" y="1465714"/>
            <a:ext cx="17983200" cy="1446550"/>
          </a:xfrm>
          <a:prstGeom prst="rect">
            <a:avLst/>
          </a:prstGeom>
        </p:spPr>
        <p:txBody>
          <a:bodyPr wrap="square">
            <a:spAutoFit/>
          </a:bodyPr>
          <a:lstStyle/>
          <a:p>
            <a:pPr algn="just"/>
            <a:r>
              <a:rPr lang="en-US" sz="4400" b="1" i="1">
                <a:latin typeface="Times New Roman" panose="02020603050405020304" pitchFamily="18" charset="0"/>
                <a:cs typeface="Times New Roman" panose="02020603050405020304" pitchFamily="18" charset="0"/>
              </a:rPr>
              <a:t>			</a:t>
            </a:r>
            <a:r>
              <a:rPr lang="vi-VN" sz="4400" b="1" i="1">
                <a:latin typeface="Times New Roman" panose="02020603050405020304" pitchFamily="18" charset="0"/>
                <a:cs typeface="Times New Roman" panose="02020603050405020304" pitchFamily="18" charset="0"/>
              </a:rPr>
              <a:t>Nhiệm vụ 1: Quan sát Hình 11.2 SGK và đoạn video sau, chỉ ra một số nguy cơ gây mất an toàn điện</a:t>
            </a:r>
            <a:endParaRPr lang="en-US" sz="4400" b="1" i="1" dirty="0">
              <a:latin typeface="Times New Roman" panose="02020603050405020304" pitchFamily="18" charset="0"/>
              <a:cs typeface="Times New Roman" panose="02020603050405020304" pitchFamily="18" charset="0"/>
            </a:endParaRPr>
          </a:p>
        </p:txBody>
      </p:sp>
      <p:pic>
        <p:nvPicPr>
          <p:cNvPr id="27" name="Picture 28" descr="Aadi Soumyaj (aadisoumyaj) – Profile | Pinterest">
            <a:extLst>
              <a:ext uri="{FF2B5EF4-FFF2-40B4-BE49-F238E27FC236}">
                <a16:creationId xmlns:a16="http://schemas.microsoft.com/office/drawing/2014/main" id="{74487DD0-6EDD-453A-8762-E6FE240425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68904" y="7067904"/>
            <a:ext cx="3219096" cy="321909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44684781-4391-46BC-B34C-6479D94E1A51}"/>
              </a:ext>
            </a:extLst>
          </p:cNvPr>
          <p:cNvGrpSpPr/>
          <p:nvPr/>
        </p:nvGrpSpPr>
        <p:grpSpPr>
          <a:xfrm>
            <a:off x="152400" y="200598"/>
            <a:ext cx="2051439" cy="1590102"/>
            <a:chOff x="-272505" y="-17150"/>
            <a:chExt cx="2051439" cy="1590102"/>
          </a:xfrm>
        </p:grpSpPr>
        <p:pic>
          <p:nvPicPr>
            <p:cNvPr id="29" name="Picture 28">
              <a:extLst>
                <a:ext uri="{FF2B5EF4-FFF2-40B4-BE49-F238E27FC236}">
                  <a16:creationId xmlns:a16="http://schemas.microsoft.com/office/drawing/2014/main" id="{E8000157-943E-4F44-AFAA-4E22F45003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669" y="-17150"/>
              <a:ext cx="1085090" cy="1082042"/>
            </a:xfrm>
            <a:prstGeom prst="rect">
              <a:avLst/>
            </a:prstGeom>
          </p:spPr>
        </p:pic>
        <p:sp>
          <p:nvSpPr>
            <p:cNvPr id="30" name="TextBox 29">
              <a:extLst>
                <a:ext uri="{FF2B5EF4-FFF2-40B4-BE49-F238E27FC236}">
                  <a16:creationId xmlns:a16="http://schemas.microsoft.com/office/drawing/2014/main" id="{42AD9D7A-FC75-4F7A-8394-5404D6844D63}"/>
                </a:ext>
              </a:extLst>
            </p:cNvPr>
            <p:cNvSpPr txBox="1"/>
            <p:nvPr/>
          </p:nvSpPr>
          <p:spPr>
            <a:xfrm>
              <a:off x="-272505" y="988177"/>
              <a:ext cx="2051439" cy="584775"/>
            </a:xfrm>
            <a:prstGeom prst="rect">
              <a:avLst/>
            </a:prstGeom>
            <a:noFill/>
          </p:spPr>
          <p:txBody>
            <a:bodyPr wrap="square">
              <a:spAutoFit/>
            </a:bodyPr>
            <a:lstStyle/>
            <a:p>
              <a:pPr algn="ctr"/>
              <a:r>
                <a:rPr lang="en-US" sz="3200" b="1" i="0">
                  <a:solidFill>
                    <a:srgbClr val="FF0000"/>
                  </a:solidFill>
                  <a:effectLst/>
                  <a:latin typeface="Times New Roman" panose="02020603050405020304" pitchFamily="18" charset="0"/>
                  <a:cs typeface="Times New Roman" panose="02020603050405020304" pitchFamily="18" charset="0"/>
                </a:rPr>
                <a:t>Khám phá</a:t>
              </a:r>
              <a:endParaRPr lang="vi-VN" sz="3200" b="1" i="0">
                <a:solidFill>
                  <a:srgbClr val="FF0000"/>
                </a:solidFill>
                <a:effectLst/>
                <a:latin typeface="Times New Roman" panose="02020603050405020304" pitchFamily="18" charset="0"/>
                <a:cs typeface="Times New Roman" panose="02020603050405020304" pitchFamily="18" charset="0"/>
              </a:endParaRPr>
            </a:p>
          </p:txBody>
        </p:sp>
      </p:grpSp>
      <p:pic>
        <p:nvPicPr>
          <p:cNvPr id="31" name="Picture 2" descr="Quan sát Hình 11.2 và chỉ ra một số nguy cơ gây mất an toàn điện">
            <a:extLst>
              <a:ext uri="{FF2B5EF4-FFF2-40B4-BE49-F238E27FC236}">
                <a16:creationId xmlns:a16="http://schemas.microsoft.com/office/drawing/2014/main" id="{390A33FE-BAA2-4F1B-90E2-7D15450091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00" t="5125" r="1252" b="30328"/>
          <a:stretch/>
        </p:blipFill>
        <p:spPr bwMode="auto">
          <a:xfrm>
            <a:off x="457200" y="3040979"/>
            <a:ext cx="17449800" cy="3321721"/>
          </a:xfrm>
          <a:prstGeom prst="rect">
            <a:avLst/>
          </a:prstGeom>
          <a:noFill/>
          <a:extLst>
            <a:ext uri="{909E8E84-426E-40DD-AFC4-6F175D3DCCD1}">
              <a14:hiddenFill xmlns:a14="http://schemas.microsoft.com/office/drawing/2010/main">
                <a:solidFill>
                  <a:srgbClr val="FFFFFF"/>
                </a:solidFill>
              </a14:hiddenFill>
            </a:ext>
          </a:extLst>
        </p:spPr>
      </p:pic>
      <p:pic>
        <p:nvPicPr>
          <p:cNvPr id="32" name="Bài 11- An toàn điện trong nhà">
            <a:hlinkClick r:id="" action="ppaction://media"/>
            <a:extLst>
              <a:ext uri="{FF2B5EF4-FFF2-40B4-BE49-F238E27FC236}">
                <a16:creationId xmlns:a16="http://schemas.microsoft.com/office/drawing/2014/main" id="{30305EE8-30BB-42C7-B7C5-5A565A4792E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193325" y="6667500"/>
            <a:ext cx="5977550" cy="3362372"/>
          </a:xfrm>
          <a:prstGeom prst="rect">
            <a:avLst/>
          </a:prstGeom>
        </p:spPr>
      </p:pic>
    </p:spTree>
    <p:extLst>
      <p:ext uri="{BB962C8B-B14F-4D97-AF65-F5344CB8AC3E}">
        <p14:creationId xmlns:p14="http://schemas.microsoft.com/office/powerpoint/2010/main" val="266753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514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2"/>
                                        </p:tgtEl>
                                      </p:cBhvr>
                                    </p:cmd>
                                  </p:childTnLst>
                                </p:cTn>
                              </p:par>
                            </p:childTnLst>
                          </p:cTn>
                        </p:par>
                      </p:childTnLst>
                    </p:cTn>
                  </p:par>
                </p:childTnLst>
              </p:cTn>
              <p:nextCondLst>
                <p:cond evt="onClick" delay="0">
                  <p:tgtEl>
                    <p:spTgt spid="32"/>
                  </p:tgtEl>
                </p:cond>
              </p:nextCondLst>
            </p:seq>
            <p:video fullScrn="1">
              <p:cMediaNode vol="80000" showWhenStopped="0">
                <p:cTn id="26" fill="hold" display="0">
                  <p:stCondLst>
                    <p:cond delay="indefinite"/>
                  </p:stCondLst>
                </p:cTn>
                <p:tgtEl>
                  <p:spTgt spid="32"/>
                </p:tgtEl>
              </p:cMediaNode>
            </p:video>
          </p:childTnLst>
        </p:cTn>
      </p:par>
    </p:tnLst>
    <p:bldLst>
      <p:bldP spid="6"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99600" y="8766149"/>
            <a:ext cx="2456597" cy="2057400"/>
          </a:xfrm>
          <a:prstGeom prst="rect">
            <a:avLst/>
          </a:prstGeom>
        </p:spPr>
      </p:pic>
      <p:pic>
        <p:nvPicPr>
          <p:cNvPr id="9"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611600" y="-319396"/>
            <a:ext cx="2456597" cy="2057400"/>
          </a:xfrm>
          <a:prstGeom prst="rect">
            <a:avLst/>
          </a:prstGeom>
        </p:spPr>
      </p:pic>
      <p:grpSp>
        <p:nvGrpSpPr>
          <p:cNvPr id="2" name="Group 1">
            <a:extLst>
              <a:ext uri="{FF2B5EF4-FFF2-40B4-BE49-F238E27FC236}">
                <a16:creationId xmlns:a16="http://schemas.microsoft.com/office/drawing/2014/main" id="{3C9BB6BD-A2F5-4EDE-95BE-50FFA0D0D903}"/>
              </a:ext>
            </a:extLst>
          </p:cNvPr>
          <p:cNvGrpSpPr/>
          <p:nvPr/>
        </p:nvGrpSpPr>
        <p:grpSpPr>
          <a:xfrm>
            <a:off x="447175" y="2484130"/>
            <a:ext cx="3707565" cy="3388631"/>
            <a:chOff x="1630680" y="3891585"/>
            <a:chExt cx="4652210" cy="3388631"/>
          </a:xfrm>
        </p:grpSpPr>
        <p:sp>
          <p:nvSpPr>
            <p:cNvPr id="7" name="Rounded Rectangle 6"/>
            <p:cNvSpPr/>
            <p:nvPr/>
          </p:nvSpPr>
          <p:spPr>
            <a:xfrm>
              <a:off x="1981200" y="3891585"/>
              <a:ext cx="3581400" cy="1066800"/>
            </a:xfrm>
            <a:prstGeom prst="round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err="1">
                  <a:solidFill>
                    <a:schemeClr val="bg1"/>
                  </a:solidFill>
                  <a:latin typeface="Arial" panose="020B0604020202020204" pitchFamily="34" charset="0"/>
                  <a:cs typeface="Arial" panose="020B0604020202020204" pitchFamily="34" charset="0"/>
                </a:rPr>
                <a:t>Nhóm</a:t>
              </a:r>
              <a:r>
                <a:rPr lang="en-US" sz="4000" b="1">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630680" y="5451830"/>
              <a:ext cx="4652210" cy="1828386"/>
            </a:xfrm>
            <a:prstGeom prst="rect">
              <a:avLst/>
            </a:prstGeom>
          </p:spPr>
          <p:txBody>
            <a:bodyPr wrap="square">
              <a:spAutoFit/>
            </a:bodyPr>
            <a:lstStyle/>
            <a:p>
              <a:pPr algn="ctr">
                <a:lnSpc>
                  <a:spcPct val="150000"/>
                </a:lnSpc>
              </a:pPr>
              <a:r>
                <a:rPr lang="en-US" sz="4000">
                  <a:latin typeface="Times New Roman" panose="02020603050405020304" pitchFamily="18" charset="0"/>
                  <a:cs typeface="Times New Roman" panose="02020603050405020304" pitchFamily="18" charset="0"/>
                </a:rPr>
                <a:t>An toàn điện trong thiết kế, lắp đặt điện.</a:t>
              </a:r>
              <a:endParaRPr lang="en-US" sz="4000" dirty="0">
                <a:latin typeface="Times New Roman" panose="02020603050405020304" pitchFamily="18" charset="0"/>
                <a:cs typeface="Times New Roman" panose="02020603050405020304" pitchFamily="18" charset="0"/>
              </a:endParaRPr>
            </a:p>
          </p:txBody>
        </p:sp>
        <p:sp>
          <p:nvSpPr>
            <p:cNvPr id="18" name="Down Arrow 17"/>
            <p:cNvSpPr/>
            <p:nvPr/>
          </p:nvSpPr>
          <p:spPr>
            <a:xfrm>
              <a:off x="3657600" y="5143500"/>
              <a:ext cx="381000" cy="457200"/>
            </a:xfrm>
            <a:prstGeom prst="downArrow">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487E03F-4144-4401-A1E3-B38855679DF1}"/>
              </a:ext>
            </a:extLst>
          </p:cNvPr>
          <p:cNvGrpSpPr/>
          <p:nvPr/>
        </p:nvGrpSpPr>
        <p:grpSpPr>
          <a:xfrm>
            <a:off x="5100396" y="2484130"/>
            <a:ext cx="3581400" cy="3385168"/>
            <a:chOff x="7011836" y="3891585"/>
            <a:chExt cx="4515783" cy="3385168"/>
          </a:xfrm>
        </p:grpSpPr>
        <p:sp>
          <p:nvSpPr>
            <p:cNvPr id="14" name="Rounded Rectangle 13"/>
            <p:cNvSpPr/>
            <p:nvPr/>
          </p:nvSpPr>
          <p:spPr>
            <a:xfrm>
              <a:off x="7448548" y="3891585"/>
              <a:ext cx="3581400" cy="10668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err="1">
                  <a:solidFill>
                    <a:schemeClr val="bg1"/>
                  </a:solidFill>
                  <a:latin typeface="Arial" panose="020B0604020202020204" pitchFamily="34" charset="0"/>
                  <a:cs typeface="Arial" panose="020B0604020202020204" pitchFamily="34" charset="0"/>
                </a:rPr>
                <a:t>Nhóm</a:t>
              </a:r>
              <a:r>
                <a:rPr lang="en-US" sz="4000" b="1">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7011836" y="5451830"/>
              <a:ext cx="4515783" cy="1824923"/>
            </a:xfrm>
            <a:prstGeom prst="rect">
              <a:avLst/>
            </a:prstGeom>
          </p:spPr>
          <p:txBody>
            <a:bodyPr wrap="square">
              <a:spAutoFit/>
            </a:bodyPr>
            <a:lstStyle/>
            <a:p>
              <a:pPr algn="ctr">
                <a:lnSpc>
                  <a:spcPct val="150000"/>
                </a:lnSpc>
              </a:pPr>
              <a:r>
                <a:rPr lang="en-US" sz="4000">
                  <a:latin typeface="Times New Roman" panose="02020603050405020304" pitchFamily="18" charset="0"/>
                  <a:cs typeface="Times New Roman" panose="02020603050405020304" pitchFamily="18" charset="0"/>
                </a:rPr>
                <a:t>An toàn điện trong sử dụng điện.</a:t>
              </a:r>
              <a:endParaRPr lang="en-US" sz="4000" dirty="0">
                <a:latin typeface="Times New Roman" panose="02020603050405020304" pitchFamily="18" charset="0"/>
                <a:cs typeface="Times New Roman" panose="02020603050405020304" pitchFamily="18" charset="0"/>
              </a:endParaRPr>
            </a:p>
          </p:txBody>
        </p:sp>
        <p:sp>
          <p:nvSpPr>
            <p:cNvPr id="19" name="Down Arrow 18"/>
            <p:cNvSpPr/>
            <p:nvPr/>
          </p:nvSpPr>
          <p:spPr>
            <a:xfrm>
              <a:off x="9234168" y="5143500"/>
              <a:ext cx="381000" cy="457200"/>
            </a:xfrm>
            <a:prstGeom prst="downArrow">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93DBB98-B2FD-494A-86BC-25505811E141}"/>
              </a:ext>
            </a:extLst>
          </p:cNvPr>
          <p:cNvGrpSpPr/>
          <p:nvPr/>
        </p:nvGrpSpPr>
        <p:grpSpPr>
          <a:xfrm>
            <a:off x="9627452" y="2484130"/>
            <a:ext cx="3559226" cy="4316702"/>
            <a:chOff x="12095817" y="3883381"/>
            <a:chExt cx="4515783" cy="4316702"/>
          </a:xfrm>
        </p:grpSpPr>
        <p:sp>
          <p:nvSpPr>
            <p:cNvPr id="15" name="Rounded Rectangle 14"/>
            <p:cNvSpPr/>
            <p:nvPr/>
          </p:nvSpPr>
          <p:spPr>
            <a:xfrm>
              <a:off x="12597251" y="3883381"/>
              <a:ext cx="3581400" cy="1066800"/>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err="1">
                  <a:solidFill>
                    <a:schemeClr val="bg1"/>
                  </a:solidFill>
                  <a:latin typeface="Arial" panose="020B0604020202020204" pitchFamily="34" charset="0"/>
                  <a:cs typeface="Arial" panose="020B0604020202020204" pitchFamily="34" charset="0"/>
                </a:rPr>
                <a:t>Nhóm</a:t>
              </a:r>
              <a:r>
                <a:rPr lang="en-US" sz="4000" b="1">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12095817" y="5451830"/>
              <a:ext cx="4515783" cy="2748253"/>
            </a:xfrm>
            <a:prstGeom prst="rect">
              <a:avLst/>
            </a:prstGeom>
          </p:spPr>
          <p:txBody>
            <a:bodyPr wrap="square">
              <a:spAutoFit/>
            </a:bodyPr>
            <a:lstStyle/>
            <a:p>
              <a:pPr algn="ctr">
                <a:lnSpc>
                  <a:spcPct val="150000"/>
                </a:lnSpc>
              </a:pPr>
              <a:r>
                <a:rPr lang="vi-VN" sz="4000">
                  <a:latin typeface="+mj-lt"/>
                  <a:cs typeface="Arial" panose="020B0604020202020204" pitchFamily="34" charset="0"/>
                </a:rPr>
                <a:t>An toàn điện trong bảo dưỡng, sửa chữa.</a:t>
              </a:r>
              <a:endParaRPr lang="en-US" sz="4000" dirty="0">
                <a:latin typeface="+mj-lt"/>
                <a:cs typeface="Arial" panose="020B0604020202020204" pitchFamily="34" charset="0"/>
              </a:endParaRPr>
            </a:p>
          </p:txBody>
        </p:sp>
        <p:sp>
          <p:nvSpPr>
            <p:cNvPr id="20" name="Down Arrow 19"/>
            <p:cNvSpPr/>
            <p:nvPr/>
          </p:nvSpPr>
          <p:spPr>
            <a:xfrm>
              <a:off x="14197451" y="5085105"/>
              <a:ext cx="381000" cy="457200"/>
            </a:xfrm>
            <a:prstGeom prst="downArrow">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grpSp>
        <p:nvGrpSpPr>
          <p:cNvPr id="23" name="Group 31"/>
          <p:cNvGrpSpPr/>
          <p:nvPr/>
        </p:nvGrpSpPr>
        <p:grpSpPr>
          <a:xfrm>
            <a:off x="15566602" y="8066961"/>
            <a:ext cx="2089996" cy="2756588"/>
            <a:chOff x="204285" y="150414"/>
            <a:chExt cx="3256499" cy="4295142"/>
          </a:xfrm>
        </p:grpSpPr>
        <p:pic>
          <p:nvPicPr>
            <p:cNvPr id="24"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0328" flipH="1">
              <a:off x="204285" y="150414"/>
              <a:ext cx="3256499" cy="4295142"/>
            </a:xfrm>
            <a:prstGeom prst="rect">
              <a:avLst/>
            </a:prstGeom>
          </p:spPr>
        </p:pic>
        <p:sp>
          <p:nvSpPr>
            <p:cNvPr id="25" name="TextBox 33"/>
            <p:cNvSpPr txBox="1"/>
            <p:nvPr/>
          </p:nvSpPr>
          <p:spPr>
            <a:xfrm>
              <a:off x="661251" y="710778"/>
              <a:ext cx="2344727" cy="863205"/>
            </a:xfrm>
            <a:prstGeom prst="rect">
              <a:avLst/>
            </a:prstGeom>
          </p:spPr>
          <p:txBody>
            <a:bodyPr wrap="square" lIns="0" tIns="0" rIns="0" bIns="0" rtlCol="0" anchor="t">
              <a:spAutoFit/>
            </a:bodyPr>
            <a:lstStyle/>
            <a:p>
              <a:pPr algn="ctr"/>
              <a:r>
                <a:rPr lang="en-US" sz="3600" b="1" dirty="0">
                  <a:solidFill>
                    <a:srgbClr val="000000"/>
                  </a:solidFill>
                  <a:latin typeface="Arial" panose="020B0604020202020204" pitchFamily="34" charset="0"/>
                  <a:cs typeface="Arial" panose="020B0604020202020204" pitchFamily="34" charset="0"/>
                </a:rPr>
                <a:t>5 </a:t>
              </a:r>
              <a:r>
                <a:rPr lang="en-US" sz="3600" b="1" dirty="0" err="1">
                  <a:solidFill>
                    <a:srgbClr val="000000"/>
                  </a:solidFill>
                  <a:latin typeface="Arial" panose="020B0604020202020204" pitchFamily="34" charset="0"/>
                  <a:cs typeface="Arial" panose="020B0604020202020204" pitchFamily="34" charset="0"/>
                </a:rPr>
                <a:t>phút</a:t>
              </a:r>
              <a:endParaRPr lang="en-US" sz="3600" b="1" dirty="0">
                <a:solidFill>
                  <a:srgbClr val="000000"/>
                </a:solidFill>
                <a:latin typeface="Arial" panose="020B0604020202020204" pitchFamily="34" charset="0"/>
                <a:cs typeface="Arial" panose="020B0604020202020204" pitchFamily="34" charset="0"/>
              </a:endParaRPr>
            </a:p>
          </p:txBody>
        </p:sp>
      </p:grpSp>
      <p:sp>
        <p:nvSpPr>
          <p:cNvPr id="26" name="Rectangle 25">
            <a:extLst>
              <a:ext uri="{FF2B5EF4-FFF2-40B4-BE49-F238E27FC236}">
                <a16:creationId xmlns:a16="http://schemas.microsoft.com/office/drawing/2014/main" id="{488B52AC-B793-49E4-B739-6592A444816B}"/>
              </a:ext>
            </a:extLst>
          </p:cNvPr>
          <p:cNvSpPr/>
          <p:nvPr/>
        </p:nvSpPr>
        <p:spPr>
          <a:xfrm>
            <a:off x="228600" y="190500"/>
            <a:ext cx="16383000" cy="2002023"/>
          </a:xfrm>
          <a:prstGeom prst="rect">
            <a:avLst/>
          </a:prstGeom>
        </p:spPr>
        <p:txBody>
          <a:bodyPr wrap="square">
            <a:spAutoFit/>
          </a:bodyPr>
          <a:lstStyle/>
          <a:p>
            <a:pPr algn="just">
              <a:lnSpc>
                <a:spcPct val="150000"/>
              </a:lnSpc>
            </a:pPr>
            <a:r>
              <a:rPr lang="en-US" sz="4400" b="1" i="1">
                <a:latin typeface="Times New Roman" panose="02020603050405020304" pitchFamily="18" charset="0"/>
                <a:cs typeface="Times New Roman" panose="02020603050405020304" pitchFamily="18" charset="0"/>
              </a:rPr>
              <a:t>	</a:t>
            </a:r>
            <a:r>
              <a:rPr lang="vi-VN" sz="4400" b="1" i="1">
                <a:latin typeface="Times New Roman" panose="02020603050405020304" pitchFamily="18" charset="0"/>
                <a:cs typeface="Times New Roman" panose="02020603050405020304" pitchFamily="18" charset="0"/>
              </a:rPr>
              <a:t>Nhiệm vụ 2: đọc SGK, thảo luận theo nhóm và làm sơ đồ tư duy về một số biện pháp an toàn điện:</a:t>
            </a:r>
            <a:endParaRPr lang="en-US" sz="4400" b="1" i="1"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2C90964B-98AF-4641-9CA7-7FFD03FDBED3}"/>
              </a:ext>
            </a:extLst>
          </p:cNvPr>
          <p:cNvGrpSpPr/>
          <p:nvPr/>
        </p:nvGrpSpPr>
        <p:grpSpPr>
          <a:xfrm>
            <a:off x="14132333" y="2484130"/>
            <a:ext cx="3707565" cy="3408761"/>
            <a:chOff x="12095817" y="3883381"/>
            <a:chExt cx="4515783" cy="3408761"/>
          </a:xfrm>
        </p:grpSpPr>
        <p:sp>
          <p:nvSpPr>
            <p:cNvPr id="28" name="Rounded Rectangle 14">
              <a:extLst>
                <a:ext uri="{FF2B5EF4-FFF2-40B4-BE49-F238E27FC236}">
                  <a16:creationId xmlns:a16="http://schemas.microsoft.com/office/drawing/2014/main" id="{FD9B3584-384F-42CF-81C6-E8949FB8EAE7}"/>
                </a:ext>
              </a:extLst>
            </p:cNvPr>
            <p:cNvSpPr/>
            <p:nvPr/>
          </p:nvSpPr>
          <p:spPr>
            <a:xfrm>
              <a:off x="12597251" y="3883381"/>
              <a:ext cx="3581400" cy="1066800"/>
            </a:xfrm>
            <a:prstGeom prst="round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Nhóm 4</a:t>
              </a:r>
              <a:endParaRPr lang="en-US" sz="4000" b="1" dirty="0">
                <a:solidFill>
                  <a:schemeClr val="bg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91D9A16-B7D5-4AE2-B5F9-55BED47C4DF2}"/>
                </a:ext>
              </a:extLst>
            </p:cNvPr>
            <p:cNvSpPr/>
            <p:nvPr/>
          </p:nvSpPr>
          <p:spPr>
            <a:xfrm>
              <a:off x="12095817" y="5451830"/>
              <a:ext cx="4515783" cy="1840312"/>
            </a:xfrm>
            <a:prstGeom prst="rect">
              <a:avLst/>
            </a:prstGeom>
          </p:spPr>
          <p:txBody>
            <a:bodyPr wrap="square">
              <a:spAutoFit/>
            </a:bodyPr>
            <a:lstStyle/>
            <a:p>
              <a:pPr algn="ctr">
                <a:lnSpc>
                  <a:spcPct val="150000"/>
                </a:lnSpc>
              </a:pPr>
              <a:r>
                <a:rPr lang="vi-VN" sz="4000">
                  <a:latin typeface="+mj-lt"/>
                  <a:cs typeface="Arial" panose="020B0604020202020204" pitchFamily="34" charset="0"/>
                </a:rPr>
                <a:t>Một số biện pháp an toàn khác.</a:t>
              </a:r>
              <a:endParaRPr lang="en-US" sz="4000" dirty="0">
                <a:latin typeface="+mj-lt"/>
                <a:cs typeface="Arial" panose="020B0604020202020204" pitchFamily="34" charset="0"/>
              </a:endParaRPr>
            </a:p>
          </p:txBody>
        </p:sp>
        <p:sp>
          <p:nvSpPr>
            <p:cNvPr id="30" name="Down Arrow 19">
              <a:extLst>
                <a:ext uri="{FF2B5EF4-FFF2-40B4-BE49-F238E27FC236}">
                  <a16:creationId xmlns:a16="http://schemas.microsoft.com/office/drawing/2014/main" id="{371839BA-80F3-420E-9D67-6FCABF36FAC1}"/>
                </a:ext>
              </a:extLst>
            </p:cNvPr>
            <p:cNvSpPr/>
            <p:nvPr/>
          </p:nvSpPr>
          <p:spPr>
            <a:xfrm>
              <a:off x="14197451" y="5085105"/>
              <a:ext cx="381000" cy="457200"/>
            </a:xfrm>
            <a:prstGeom prst="downArrow">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42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E"/>
        </a:solidFill>
        <a:effectLst/>
      </p:bgPr>
    </p:bg>
    <p:spTree>
      <p:nvGrpSpPr>
        <p:cNvPr id="1" name=""/>
        <p:cNvGrpSpPr/>
        <p:nvPr/>
      </p:nvGrpSpPr>
      <p:grpSpPr>
        <a:xfrm>
          <a:off x="0" y="0"/>
          <a:ext cx="0" cy="0"/>
          <a:chOff x="0" y="0"/>
          <a:chExt cx="0" cy="0"/>
        </a:xfrm>
      </p:grpSpPr>
      <p:grpSp>
        <p:nvGrpSpPr>
          <p:cNvPr id="3" name="Group 3" descr="Một số nguyên nhân chính gây mất an toàn điện"/>
          <p:cNvGrpSpPr/>
          <p:nvPr/>
        </p:nvGrpSpPr>
        <p:grpSpPr>
          <a:xfrm>
            <a:off x="-245006" y="190086"/>
            <a:ext cx="18778012" cy="838614"/>
            <a:chOff x="0" y="0"/>
            <a:chExt cx="4945649" cy="442662"/>
          </a:xfrm>
        </p:grpSpPr>
        <p:sp>
          <p:nvSpPr>
            <p:cNvPr id="4" name="Freeform 4"/>
            <p:cNvSpPr/>
            <p:nvPr/>
          </p:nvSpPr>
          <p:spPr>
            <a:xfrm>
              <a:off x="0" y="0"/>
              <a:ext cx="4945649" cy="442662"/>
            </a:xfrm>
            <a:custGeom>
              <a:avLst/>
              <a:gdLst/>
              <a:ahLst/>
              <a:cxnLst/>
              <a:rect l="l" t="t" r="r" b="b"/>
              <a:pathLst>
                <a:path w="4945649" h="442662">
                  <a:moveTo>
                    <a:pt x="0" y="0"/>
                  </a:moveTo>
                  <a:lnTo>
                    <a:pt x="4945649" y="0"/>
                  </a:lnTo>
                  <a:lnTo>
                    <a:pt x="4945649" y="442662"/>
                  </a:lnTo>
                  <a:lnTo>
                    <a:pt x="0" y="442662"/>
                  </a:lnTo>
                  <a:close/>
                </a:path>
              </a:pathLst>
            </a:custGeom>
            <a:solidFill>
              <a:srgbClr val="098D9F"/>
            </a:solidFill>
          </p:spPr>
          <p:txBody>
            <a:bodyPr/>
            <a:lstStyle/>
            <a:p>
              <a:pPr algn="ctr"/>
              <a:r>
                <a:rPr lang="vi-VN" sz="4800" b="1">
                  <a:solidFill>
                    <a:srgbClr val="FFFF00"/>
                  </a:solidFill>
                  <a:effectLst/>
                  <a:latin typeface="+mj-lt"/>
                  <a:ea typeface="Courier New" panose="02070309020205020404" pitchFamily="49" charset="0"/>
                </a:rPr>
                <a:t>Một số nguyên nhân chính gây mất an toàn điện</a:t>
              </a:r>
              <a:endParaRPr lang="en-US" sz="4800" b="1">
                <a:solidFill>
                  <a:srgbClr val="FFFF00"/>
                </a:solidFill>
                <a:latin typeface="+mj-lt"/>
              </a:endParaRPr>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sz="4800" b="1">
                <a:solidFill>
                  <a:srgbClr val="FFFF00"/>
                </a:solidFill>
                <a:latin typeface="+mj-lt"/>
              </a:endParaRPr>
            </a:p>
          </p:txBody>
        </p:sp>
      </p:grpSp>
      <p:grpSp>
        <p:nvGrpSpPr>
          <p:cNvPr id="16" name="Group 15">
            <a:extLst>
              <a:ext uri="{FF2B5EF4-FFF2-40B4-BE49-F238E27FC236}">
                <a16:creationId xmlns:a16="http://schemas.microsoft.com/office/drawing/2014/main" id="{909FFA6A-BFA3-4EBB-94E2-84D0D52C99C4}"/>
              </a:ext>
            </a:extLst>
          </p:cNvPr>
          <p:cNvGrpSpPr/>
          <p:nvPr/>
        </p:nvGrpSpPr>
        <p:grpSpPr>
          <a:xfrm>
            <a:off x="495300" y="1079599"/>
            <a:ext cx="3086100" cy="9037973"/>
            <a:chOff x="495300" y="1079599"/>
            <a:chExt cx="3086100" cy="9037973"/>
          </a:xfrm>
        </p:grpSpPr>
        <p:sp>
          <p:nvSpPr>
            <p:cNvPr id="8" name="TextBox 8"/>
            <p:cNvSpPr txBox="1"/>
            <p:nvPr/>
          </p:nvSpPr>
          <p:spPr>
            <a:xfrm>
              <a:off x="495300" y="1918212"/>
              <a:ext cx="3086100" cy="8199360"/>
            </a:xfrm>
            <a:prstGeom prst="rect">
              <a:avLst/>
            </a:prstGeom>
          </p:spPr>
          <p:txBody>
            <a:bodyPr wrap="square" lIns="0" tIns="0" rIns="0" bIns="0" rtlCol="0" anchor="t">
              <a:spAutoFit/>
            </a:bodyPr>
            <a:lstStyle/>
            <a:p>
              <a:pPr algn="ctr">
                <a:lnSpc>
                  <a:spcPct val="150000"/>
                </a:lnSpc>
                <a:spcBef>
                  <a:spcPct val="0"/>
                </a:spcBef>
              </a:pPr>
              <a:r>
                <a:rPr lang="fr-FR"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Chạm trực tiếp vào phần có điện của thiết bị hay đồ dùng điện mà không dùng đồ bảo hộ và dụng cụ an toàn</a:t>
              </a:r>
              <a:endParaRPr lang="en-US" sz="4000" dirty="0">
                <a:solidFill>
                  <a:srgbClr val="053C60"/>
                </a:solidFill>
                <a:latin typeface="Times New Roman" panose="02020603050405020304" pitchFamily="18" charset="0"/>
                <a:cs typeface="Times New Roman" panose="02020603050405020304" pitchFamily="18" charset="0"/>
              </a:endParaRPr>
            </a:p>
          </p:txBody>
        </p:sp>
        <p:sp>
          <p:nvSpPr>
            <p:cNvPr id="18" name="Down Arrow 17">
              <a:extLst>
                <a:ext uri="{FF2B5EF4-FFF2-40B4-BE49-F238E27FC236}">
                  <a16:creationId xmlns:a16="http://schemas.microsoft.com/office/drawing/2014/main" id="{8FC9C9BE-0184-4A85-2F7D-8C229B2D8F52}"/>
                </a:ext>
              </a:extLst>
            </p:cNvPr>
            <p:cNvSpPr/>
            <p:nvPr/>
          </p:nvSpPr>
          <p:spPr>
            <a:xfrm>
              <a:off x="1661507" y="1079599"/>
              <a:ext cx="753687" cy="83861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3" name="Group 12">
            <a:extLst>
              <a:ext uri="{FF2B5EF4-FFF2-40B4-BE49-F238E27FC236}">
                <a16:creationId xmlns:a16="http://schemas.microsoft.com/office/drawing/2014/main" id="{35F711F3-5517-427F-8F1F-1E34601741BD}"/>
              </a:ext>
            </a:extLst>
          </p:cNvPr>
          <p:cNvGrpSpPr/>
          <p:nvPr/>
        </p:nvGrpSpPr>
        <p:grpSpPr>
          <a:xfrm>
            <a:off x="5904776" y="1079599"/>
            <a:ext cx="2797754" cy="4421325"/>
            <a:chOff x="6011513" y="1079599"/>
            <a:chExt cx="2797754" cy="4421325"/>
          </a:xfrm>
        </p:grpSpPr>
        <p:sp>
          <p:nvSpPr>
            <p:cNvPr id="11" name="TextBox 11"/>
            <p:cNvSpPr txBox="1"/>
            <p:nvPr/>
          </p:nvSpPr>
          <p:spPr>
            <a:xfrm>
              <a:off x="6011513" y="1918212"/>
              <a:ext cx="2797754" cy="3582712"/>
            </a:xfrm>
            <a:prstGeom prst="rect">
              <a:avLst/>
            </a:prstGeom>
          </p:spPr>
          <p:txBody>
            <a:bodyPr wrap="square" lIns="0" tIns="0" rIns="0" bIns="0" rtlCol="0" anchor="t">
              <a:spAutoFit/>
            </a:bodyPr>
            <a:lstStyle/>
            <a:p>
              <a:pPr algn="ctr">
                <a:lnSpc>
                  <a:spcPct val="150000"/>
                </a:lnSpc>
                <a:spcBef>
                  <a:spcPct val="0"/>
                </a:spcBef>
              </a:pPr>
              <a:r>
                <a:rPr lang="fr-FR"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 chửa điện khi chưa cắt nguồn điện</a:t>
              </a:r>
              <a:endParaRPr lang="en-US" sz="4000" dirty="0">
                <a:solidFill>
                  <a:srgbClr val="053C60"/>
                </a:solidFill>
                <a:latin typeface="Times New Roman" panose="02020603050405020304" pitchFamily="18" charset="0"/>
                <a:cs typeface="Times New Roman" panose="02020603050405020304" pitchFamily="18" charset="0"/>
              </a:endParaRPr>
            </a:p>
          </p:txBody>
        </p:sp>
        <p:sp>
          <p:nvSpPr>
            <p:cNvPr id="19" name="Down Arrow 18">
              <a:extLst>
                <a:ext uri="{FF2B5EF4-FFF2-40B4-BE49-F238E27FC236}">
                  <a16:creationId xmlns:a16="http://schemas.microsoft.com/office/drawing/2014/main" id="{77365FFE-01EF-77F1-0383-FEC7BEA69484}"/>
                </a:ext>
              </a:extLst>
            </p:cNvPr>
            <p:cNvSpPr/>
            <p:nvPr/>
          </p:nvSpPr>
          <p:spPr>
            <a:xfrm>
              <a:off x="7033547" y="1079599"/>
              <a:ext cx="753687" cy="83861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0" name="Group 9">
            <a:extLst>
              <a:ext uri="{FF2B5EF4-FFF2-40B4-BE49-F238E27FC236}">
                <a16:creationId xmlns:a16="http://schemas.microsoft.com/office/drawing/2014/main" id="{B3C76AE1-5F61-472F-93B7-645197E767A0}"/>
              </a:ext>
            </a:extLst>
          </p:cNvPr>
          <p:cNvGrpSpPr/>
          <p:nvPr/>
        </p:nvGrpSpPr>
        <p:grpSpPr>
          <a:xfrm>
            <a:off x="11025906" y="1079599"/>
            <a:ext cx="2280008" cy="5344655"/>
            <a:chOff x="11519077" y="1079599"/>
            <a:chExt cx="2280008" cy="5344655"/>
          </a:xfrm>
        </p:grpSpPr>
        <p:sp>
          <p:nvSpPr>
            <p:cNvPr id="14" name="TextBox 14"/>
            <p:cNvSpPr txBox="1"/>
            <p:nvPr/>
          </p:nvSpPr>
          <p:spPr>
            <a:xfrm>
              <a:off x="11519077" y="1918212"/>
              <a:ext cx="2280008" cy="4506042"/>
            </a:xfrm>
            <a:prstGeom prst="rect">
              <a:avLst/>
            </a:prstGeom>
          </p:spPr>
          <p:txBody>
            <a:bodyPr wrap="square" lIns="0" tIns="0" rIns="0" bIns="0" rtlCol="0" anchor="t">
              <a:spAutoFit/>
            </a:bodyPr>
            <a:lstStyle>
              <a:defPPr>
                <a:defRPr lang="en-US"/>
              </a:defPPr>
              <a:lvl1pPr algn="ctr">
                <a:lnSpc>
                  <a:spcPct val="150000"/>
                </a:lnSpc>
                <a:spcBef>
                  <a:spcPct val="0"/>
                </a:spcBef>
                <a:defRPr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vi-VN"/>
                <a:t>Đến gần đường dây điện bị đứt rơi xuống đất</a:t>
              </a:r>
              <a:r>
                <a:rPr lang="en-VN"/>
                <a:t> </a:t>
              </a:r>
              <a:endParaRPr lang="en-US" dirty="0"/>
            </a:p>
          </p:txBody>
        </p:sp>
        <p:sp>
          <p:nvSpPr>
            <p:cNvPr id="20" name="Down Arrow 19">
              <a:extLst>
                <a:ext uri="{FF2B5EF4-FFF2-40B4-BE49-F238E27FC236}">
                  <a16:creationId xmlns:a16="http://schemas.microsoft.com/office/drawing/2014/main" id="{F0109185-5E1D-C63C-ACC5-78FB20662FB6}"/>
                </a:ext>
              </a:extLst>
            </p:cNvPr>
            <p:cNvSpPr/>
            <p:nvPr/>
          </p:nvSpPr>
          <p:spPr>
            <a:xfrm>
              <a:off x="12282238" y="1079599"/>
              <a:ext cx="753687" cy="83861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7" name="Group 6">
            <a:extLst>
              <a:ext uri="{FF2B5EF4-FFF2-40B4-BE49-F238E27FC236}">
                <a16:creationId xmlns:a16="http://schemas.microsoft.com/office/drawing/2014/main" id="{7AB06849-F079-4D17-B7A9-6D2BDE7CE726}"/>
              </a:ext>
            </a:extLst>
          </p:cNvPr>
          <p:cNvGrpSpPr/>
          <p:nvPr/>
        </p:nvGrpSpPr>
        <p:grpSpPr>
          <a:xfrm>
            <a:off x="15629289" y="1079599"/>
            <a:ext cx="1704842" cy="7191314"/>
            <a:chOff x="15629289" y="1079599"/>
            <a:chExt cx="1704842" cy="7191314"/>
          </a:xfrm>
        </p:grpSpPr>
        <p:sp>
          <p:nvSpPr>
            <p:cNvPr id="17" name="TextBox 16">
              <a:extLst>
                <a:ext uri="{FF2B5EF4-FFF2-40B4-BE49-F238E27FC236}">
                  <a16:creationId xmlns:a16="http://schemas.microsoft.com/office/drawing/2014/main" id="{951D1BCA-648B-9B2F-2319-43B634D325EF}"/>
                </a:ext>
              </a:extLst>
            </p:cNvPr>
            <p:cNvSpPr txBox="1"/>
            <p:nvPr/>
          </p:nvSpPr>
          <p:spPr>
            <a:xfrm>
              <a:off x="15629289" y="1918212"/>
              <a:ext cx="1704842" cy="6352701"/>
            </a:xfrm>
            <a:prstGeom prst="rect">
              <a:avLst/>
            </a:prstGeom>
          </p:spPr>
          <p:txBody>
            <a:bodyPr wrap="square" lIns="0" tIns="0" rIns="0" bIns="0" rtlCol="0" anchor="t">
              <a:spAutoFit/>
            </a:bodyPr>
            <a:lstStyle>
              <a:defPPr>
                <a:defRPr lang="en-US"/>
              </a:defPPr>
              <a:lvl1pPr algn="ctr">
                <a:lnSpc>
                  <a:spcPct val="150000"/>
                </a:lnSpc>
                <a:spcBef>
                  <a:spcPct val="0"/>
                </a:spcBef>
                <a:defRPr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vi-VN"/>
                <a:t>Vi phạm hành lang an toàn lưới điện</a:t>
              </a:r>
              <a:endParaRPr lang="en-VN" dirty="0"/>
            </a:p>
          </p:txBody>
        </p:sp>
        <p:sp>
          <p:nvSpPr>
            <p:cNvPr id="21" name="Down Arrow 20">
              <a:extLst>
                <a:ext uri="{FF2B5EF4-FFF2-40B4-BE49-F238E27FC236}">
                  <a16:creationId xmlns:a16="http://schemas.microsoft.com/office/drawing/2014/main" id="{307F5A02-788C-4545-ED04-68E69005345F}"/>
                </a:ext>
              </a:extLst>
            </p:cNvPr>
            <p:cNvSpPr/>
            <p:nvPr/>
          </p:nvSpPr>
          <p:spPr>
            <a:xfrm>
              <a:off x="16104867" y="1079599"/>
              <a:ext cx="753687" cy="838613"/>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90086"/>
            <a:ext cx="18288000" cy="1354217"/>
          </a:xfrm>
          <a:custGeom>
            <a:avLst/>
            <a:gdLst/>
            <a:ahLst/>
            <a:cxnLst/>
            <a:rect l="l" t="t" r="r" b="b"/>
            <a:pathLst>
              <a:path w="4945649" h="442662">
                <a:moveTo>
                  <a:pt x="0" y="0"/>
                </a:moveTo>
                <a:lnTo>
                  <a:pt x="4945649" y="0"/>
                </a:lnTo>
                <a:lnTo>
                  <a:pt x="4945649" y="442662"/>
                </a:lnTo>
                <a:lnTo>
                  <a:pt x="0" y="442662"/>
                </a:lnTo>
                <a:close/>
              </a:path>
            </a:pathLst>
          </a:custGeom>
          <a:solidFill>
            <a:srgbClr val="4BACC6"/>
          </a:solidFill>
        </p:spPr>
        <p:txBody>
          <a:bodyPr wrap="square" lIns="0" tIns="0" rIns="0" bIns="0" rtlCol="0" anchor="t">
            <a:spAutoFit/>
          </a:bodyPr>
          <a:lstStyle/>
          <a:p>
            <a:pPr algn="ctr">
              <a:spcBef>
                <a:spcPct val="0"/>
              </a:spcBef>
            </a:pP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 số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biện pháp nhằm đảm bảo </a:t>
            </a: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 toàn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 con người, phòng ngừa,</a:t>
            </a:r>
          </a:p>
          <a:p>
            <a:pPr algn="ctr">
              <a:spcBef>
                <a:spcPct val="0"/>
              </a:spcBef>
            </a:pP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hạn chế tối đa các tai nạn điện có thể xảy ra</a:t>
            </a:r>
          </a:p>
        </p:txBody>
      </p:sp>
      <p:sp>
        <p:nvSpPr>
          <p:cNvPr id="22" name="TextBox 21">
            <a:extLst>
              <a:ext uri="{FF2B5EF4-FFF2-40B4-BE49-F238E27FC236}">
                <a16:creationId xmlns:a16="http://schemas.microsoft.com/office/drawing/2014/main" id="{CC9E8803-0561-40B8-8FB4-D2B685617AB8}"/>
              </a:ext>
            </a:extLst>
          </p:cNvPr>
          <p:cNvSpPr txBox="1"/>
          <p:nvPr/>
        </p:nvSpPr>
        <p:spPr>
          <a:xfrm>
            <a:off x="114300" y="1790700"/>
            <a:ext cx="18059400" cy="6257034"/>
          </a:xfrm>
          <a:prstGeom prst="rect">
            <a:avLst/>
          </a:prstGeom>
          <a:noFill/>
        </p:spPr>
        <p:txBody>
          <a:bodyPr wrap="square">
            <a:spAutoFit/>
          </a:bodyPr>
          <a:lstStyle/>
          <a:p>
            <a:pPr lvl="0" algn="just">
              <a:lnSpc>
                <a:spcPct val="150000"/>
              </a:lnSpc>
              <a:spcAft>
                <a:spcPts val="300"/>
              </a:spcAft>
              <a:buClr>
                <a:srgbClr val="000000"/>
              </a:buClr>
              <a:buSzPts val="1000"/>
              <a:tabLst>
                <a:tab pos="199390" algn="l"/>
              </a:tabLst>
            </a:pPr>
            <a:r>
              <a:rPr lang="en-US"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 thiết kế, lắp đặt điện</a:t>
            </a:r>
            <a:endParaRPr lang="en-US"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spcAft>
                <a:spcPts val="300"/>
              </a:spcAft>
              <a:buClr>
                <a:srgbClr val="000000"/>
              </a:buClr>
              <a:buSzPts val="1000"/>
              <a:tabLst>
                <a:tab pos="189865" algn="l"/>
              </a:tabLst>
            </a:pPr>
            <a:r>
              <a:rPr lang="en-US" sz="4400" b="1">
                <a:latin typeface="Times New Roman" panose="02020603050405020304" pitchFamily="18" charset="0"/>
                <a:ea typeface="Times New Roman" panose="02020603050405020304" pitchFamily="18" charset="0"/>
                <a:cs typeface="Times New Roman" panose="02020603050405020304" pitchFamily="18" charset="0"/>
              </a:rPr>
              <a:t>		</a:t>
            </a:r>
            <a:r>
              <a:rPr lang="en-US"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Dây dẫn và cáp điện</a:t>
            </a:r>
            <a:endParaRPr lang="en-US"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Thông số điện áp phù hợp với điện áp của hệ thống.</a:t>
            </a:r>
            <a:endParaRPr lang="en-US" sz="4400" b="1">
              <a:effectLst/>
              <a:latin typeface="Times New Roman" panose="02020603050405020304" pitchFamily="18" charset="0"/>
              <a:ea typeface="Times New Roman" panose="02020603050405020304" pitchFamily="18" charset="0"/>
            </a:endParaRPr>
          </a:p>
          <a:p>
            <a:pPr algn="just">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Tiết diện lõi dây phù hợp với công suất tiêu thụ của thiết bị.</a:t>
            </a:r>
            <a:endParaRPr lang="en-US" sz="4400" b="1">
              <a:effectLst/>
              <a:latin typeface="Times New Roman" panose="02020603050405020304" pitchFamily="18" charset="0"/>
              <a:ea typeface="Times New Roman" panose="02020603050405020304" pitchFamily="18" charset="0"/>
            </a:endParaRPr>
          </a:p>
          <a:p>
            <a:pPr algn="just">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Được bố trí và đánh dấu dễ nhận biết để kiểm tra, bảo dưỡng.</a:t>
            </a:r>
            <a:endParaRPr lang="en-US" sz="4400" b="1">
              <a:effectLst/>
              <a:latin typeface="Times New Roman" panose="02020603050405020304" pitchFamily="18" charset="0"/>
              <a:ea typeface="Times New Roman" panose="02020603050405020304" pitchFamily="18" charset="0"/>
            </a:endParaRPr>
          </a:p>
          <a:p>
            <a:pPr algn="just">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Đấu nối dây chắc chắn.</a:t>
            </a:r>
            <a:endParaRPr lang="en-US" sz="4400" b="1">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57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90086"/>
            <a:ext cx="18288000" cy="1354217"/>
          </a:xfrm>
          <a:custGeom>
            <a:avLst/>
            <a:gdLst/>
            <a:ahLst/>
            <a:cxnLst/>
            <a:rect l="l" t="t" r="r" b="b"/>
            <a:pathLst>
              <a:path w="4945649" h="442662">
                <a:moveTo>
                  <a:pt x="0" y="0"/>
                </a:moveTo>
                <a:lnTo>
                  <a:pt x="4945649" y="0"/>
                </a:lnTo>
                <a:lnTo>
                  <a:pt x="4945649" y="442662"/>
                </a:lnTo>
                <a:lnTo>
                  <a:pt x="0" y="442662"/>
                </a:lnTo>
                <a:close/>
              </a:path>
            </a:pathLst>
          </a:custGeom>
          <a:solidFill>
            <a:srgbClr val="4BACC6"/>
          </a:solidFill>
        </p:spPr>
        <p:txBody>
          <a:bodyPr wrap="square" lIns="0" tIns="0" rIns="0" bIns="0" rtlCol="0" anchor="t">
            <a:spAutoFit/>
          </a:bodyPr>
          <a:lstStyle/>
          <a:p>
            <a:pPr algn="ctr">
              <a:spcBef>
                <a:spcPct val="0"/>
              </a:spcBef>
            </a:pP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 số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biện pháp nhằm đảm bảo </a:t>
            </a: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 toàn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 con người, phòng ngừa,</a:t>
            </a:r>
          </a:p>
          <a:p>
            <a:pPr algn="ctr">
              <a:spcBef>
                <a:spcPct val="0"/>
              </a:spcBef>
            </a:pP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hạn chế tối đa các tai nạn điện có thể xảy ra</a:t>
            </a:r>
          </a:p>
        </p:txBody>
      </p:sp>
      <p:sp>
        <p:nvSpPr>
          <p:cNvPr id="22" name="TextBox 21">
            <a:extLst>
              <a:ext uri="{FF2B5EF4-FFF2-40B4-BE49-F238E27FC236}">
                <a16:creationId xmlns:a16="http://schemas.microsoft.com/office/drawing/2014/main" id="{CC9E8803-0561-40B8-8FB4-D2B685617AB8}"/>
              </a:ext>
            </a:extLst>
          </p:cNvPr>
          <p:cNvSpPr txBox="1"/>
          <p:nvPr/>
        </p:nvSpPr>
        <p:spPr>
          <a:xfrm>
            <a:off x="114300" y="1790700"/>
            <a:ext cx="18059400" cy="7234224"/>
          </a:xfrm>
          <a:prstGeom prst="rect">
            <a:avLst/>
          </a:prstGeom>
          <a:noFill/>
        </p:spPr>
        <p:txBody>
          <a:bodyPr wrap="square">
            <a:spAutoFit/>
          </a:bodyPr>
          <a:lstStyle/>
          <a:p>
            <a:pPr lvl="0" algn="just">
              <a:lnSpc>
                <a:spcPct val="150000"/>
              </a:lnSpc>
              <a:spcAft>
                <a:spcPts val="300"/>
              </a:spcAft>
              <a:buClr>
                <a:srgbClr val="000000"/>
              </a:buClr>
              <a:buSzPts val="1000"/>
              <a:tabLst>
                <a:tab pos="199390" algn="l"/>
              </a:tabLst>
            </a:pPr>
            <a:r>
              <a:rPr lang="en-US"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 thiết kế, lắp đặt điện</a:t>
            </a:r>
            <a:endParaRPr lang="en-US"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spcAft>
                <a:spcPts val="300"/>
              </a:spcAft>
              <a:buClr>
                <a:srgbClr val="000000"/>
              </a:buClr>
              <a:buSzPts val="1000"/>
              <a:tabLst>
                <a:tab pos="189865" algn="l"/>
              </a:tabLst>
            </a:pPr>
            <a:r>
              <a:rPr lang="en-US" sz="4400" b="1">
                <a:latin typeface="Times New Roman" panose="02020603050405020304" pitchFamily="18" charset="0"/>
                <a:ea typeface="Times New Roman" panose="02020603050405020304" pitchFamily="18" charset="0"/>
                <a:cs typeface="Times New Roman" panose="02020603050405020304" pitchFamily="18" charset="0"/>
              </a:rPr>
              <a:t>		</a:t>
            </a:r>
            <a:r>
              <a:rPr lang="en-US"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Các thiết bị đóng - cắt và bảo vệ</a:t>
            </a:r>
            <a:endParaRPr lang="en-US"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Phù hợp với công suất tiêu thụ của thiết bị.</a:t>
            </a:r>
            <a:endParaRPr lang="en-US" sz="4400" b="1">
              <a:effectLst/>
              <a:latin typeface="Times New Roman" panose="02020603050405020304" pitchFamily="18" charset="0"/>
              <a:ea typeface="Times New Roman" panose="02020603050405020304" pitchFamily="18" charset="0"/>
            </a:endParaRPr>
          </a:p>
          <a:p>
            <a:pPr>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Vị trí lắp đặt: cao, khô ráo; tủ điện tổng, tủ điện nhánh hoặc có nắp đậy che kín phần mang điện.</a:t>
            </a:r>
            <a:endParaRPr lang="en-US" sz="4400" b="1">
              <a:effectLst/>
              <a:latin typeface="Times New Roman" panose="02020603050405020304" pitchFamily="18" charset="0"/>
              <a:ea typeface="Times New Roman" panose="02020603050405020304" pitchFamily="18" charset="0"/>
            </a:endParaRPr>
          </a:p>
          <a:p>
            <a:pPr>
              <a:lnSpc>
                <a:spcPct val="150000"/>
              </a:lnSpc>
              <a:spcAft>
                <a:spcPts val="300"/>
              </a:spcAft>
            </a:pPr>
            <a:r>
              <a:rPr lang="en-US" sz="4400" b="1">
                <a:effectLst/>
                <a:latin typeface="Times New Roman" panose="02020603050405020304" pitchFamily="18" charset="0"/>
                <a:ea typeface="Times New Roman" panose="02020603050405020304" pitchFamily="18" charset="0"/>
              </a:rPr>
              <a:t>	</a:t>
            </a:r>
            <a:r>
              <a:rPr lang="vi-VN" sz="4400" b="1">
                <a:effectLst/>
                <a:latin typeface="Times New Roman" panose="02020603050405020304" pitchFamily="18" charset="0"/>
                <a:ea typeface="Times New Roman" panose="02020603050405020304" pitchFamily="18" charset="0"/>
              </a:rPr>
              <a:t>+ 2 thiết bị bảo vệ mạch điện phổ biến: aptomat có chức năng cắt điện tự động, aptomat có chức năng bảo vệ khi có dòng điện dò.</a:t>
            </a:r>
            <a:endParaRPr lang="en-US" sz="4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2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90086"/>
            <a:ext cx="18288000" cy="1354217"/>
          </a:xfrm>
          <a:custGeom>
            <a:avLst/>
            <a:gdLst/>
            <a:ahLst/>
            <a:cxnLst/>
            <a:rect l="l" t="t" r="r" b="b"/>
            <a:pathLst>
              <a:path w="4945649" h="442662">
                <a:moveTo>
                  <a:pt x="0" y="0"/>
                </a:moveTo>
                <a:lnTo>
                  <a:pt x="4945649" y="0"/>
                </a:lnTo>
                <a:lnTo>
                  <a:pt x="4945649" y="442662"/>
                </a:lnTo>
                <a:lnTo>
                  <a:pt x="0" y="442662"/>
                </a:lnTo>
                <a:close/>
              </a:path>
            </a:pathLst>
          </a:custGeom>
          <a:solidFill>
            <a:srgbClr val="4BACC6"/>
          </a:solidFill>
        </p:spPr>
        <p:txBody>
          <a:bodyPr wrap="square" lIns="0" tIns="0" rIns="0" bIns="0" rtlCol="0" anchor="t">
            <a:spAutoFit/>
          </a:bodyPr>
          <a:lstStyle/>
          <a:p>
            <a:pPr algn="ctr">
              <a:spcBef>
                <a:spcPct val="0"/>
              </a:spcBef>
            </a:pP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 số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biện pháp nhằm đảm bảo </a:t>
            </a: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 toàn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 con người, phòng ngừa,</a:t>
            </a:r>
          </a:p>
          <a:p>
            <a:pPr algn="ctr">
              <a:spcBef>
                <a:spcPct val="0"/>
              </a:spcBef>
            </a:pP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hạn chế tối đa các tai nạn điện có thể xảy ra</a:t>
            </a:r>
          </a:p>
        </p:txBody>
      </p:sp>
      <p:sp>
        <p:nvSpPr>
          <p:cNvPr id="22" name="TextBox 21">
            <a:extLst>
              <a:ext uri="{FF2B5EF4-FFF2-40B4-BE49-F238E27FC236}">
                <a16:creationId xmlns:a16="http://schemas.microsoft.com/office/drawing/2014/main" id="{CC9E8803-0561-40B8-8FB4-D2B685617AB8}"/>
              </a:ext>
            </a:extLst>
          </p:cNvPr>
          <p:cNvSpPr txBox="1"/>
          <p:nvPr/>
        </p:nvSpPr>
        <p:spPr>
          <a:xfrm>
            <a:off x="114300" y="1790700"/>
            <a:ext cx="18059400" cy="6141618"/>
          </a:xfrm>
          <a:prstGeom prst="rect">
            <a:avLst/>
          </a:prstGeom>
          <a:noFill/>
        </p:spPr>
        <p:txBody>
          <a:bodyPr wrap="square">
            <a:spAutoFit/>
          </a:bodyPr>
          <a:lstStyle/>
          <a:p>
            <a:pPr lvl="0" algn="just">
              <a:lnSpc>
                <a:spcPct val="150000"/>
              </a:lnSpc>
              <a:spcAft>
                <a:spcPts val="300"/>
              </a:spcAft>
              <a:buClr>
                <a:srgbClr val="000000"/>
              </a:buClr>
              <a:buSzPts val="1000"/>
              <a:tabLst>
                <a:tab pos="199390" algn="l"/>
              </a:tabLst>
            </a:pPr>
            <a:r>
              <a:rPr lang="en-US"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 thiết kế, lắp đặt điện</a:t>
            </a:r>
            <a:endParaRPr lang="en-US" sz="4400" b="1" u="none" strike="noStrike" spc="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spcAft>
                <a:spcPts val="300"/>
              </a:spcAft>
              <a:buClr>
                <a:srgbClr val="000000"/>
              </a:buClr>
              <a:buSzPts val="1000"/>
              <a:tabLst>
                <a:tab pos="189865" algn="l"/>
              </a:tabLst>
            </a:pPr>
            <a:r>
              <a:rPr lang="en-US" sz="4400" b="1">
                <a:latin typeface="Times New Roman" panose="02020603050405020304" pitchFamily="18" charset="0"/>
                <a:ea typeface="Times New Roman" panose="02020603050405020304" pitchFamily="18" charset="0"/>
                <a:cs typeface="Times New Roman" panose="02020603050405020304" pitchFamily="18" charset="0"/>
              </a:rPr>
              <a:t>		- </a:t>
            </a:r>
            <a:r>
              <a:rPr lang="vi-VN"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Nối đất: nối dây tiếp đất với vỏ kim loại của thiết bị hoặc sử dụng phích cắm ba chấu.</a:t>
            </a:r>
            <a:endParaRPr lang="en-US" sz="4400" b="1">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spcAft>
                <a:spcPts val="300"/>
              </a:spcAft>
              <a:buClr>
                <a:srgbClr val="000000"/>
              </a:buClr>
              <a:buSzPts val="1000"/>
              <a:tabLst>
                <a:tab pos="189865" algn="l"/>
              </a:tabLst>
            </a:pPr>
            <a:r>
              <a:rPr lang="en-US"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Hệ thống chống sét: bảo vệ hệ thống điện, hệ thống truyền tải điện, loại bỏ nguy cơ điện áp cao từ sét truyền qua dây dẫn điện làm chập cháy thiết bị gây hoả hoạn.</a:t>
            </a:r>
            <a:endParaRPr lang="en-US" sz="4400" b="1"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7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31683"/>
            <a:ext cx="18288000" cy="1354217"/>
          </a:xfrm>
          <a:custGeom>
            <a:avLst/>
            <a:gdLst/>
            <a:ahLst/>
            <a:cxnLst/>
            <a:rect l="l" t="t" r="r" b="b"/>
            <a:pathLst>
              <a:path w="4945649" h="442662">
                <a:moveTo>
                  <a:pt x="0" y="0"/>
                </a:moveTo>
                <a:lnTo>
                  <a:pt x="4945649" y="0"/>
                </a:lnTo>
                <a:lnTo>
                  <a:pt x="4945649" y="442662"/>
                </a:lnTo>
                <a:lnTo>
                  <a:pt x="0" y="442662"/>
                </a:lnTo>
                <a:close/>
              </a:path>
            </a:pathLst>
          </a:custGeom>
          <a:solidFill>
            <a:srgbClr val="4BACC6"/>
          </a:solidFill>
        </p:spPr>
        <p:txBody>
          <a:bodyPr wrap="square" lIns="0" tIns="0" rIns="0" bIns="0" rtlCol="0" anchor="t">
            <a:spAutoFit/>
          </a:bodyPr>
          <a:lstStyle/>
          <a:p>
            <a:pPr algn="ctr">
              <a:spcBef>
                <a:spcPct val="0"/>
              </a:spcBef>
            </a:pP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 số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biện pháp nhằm đảm bảo </a:t>
            </a: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 toàn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 con người, phòng ngừa,</a:t>
            </a:r>
          </a:p>
          <a:p>
            <a:pPr algn="ctr">
              <a:spcBef>
                <a:spcPct val="0"/>
              </a:spcBef>
            </a:pP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hạn chế tối đa các tai nạn điện có thể xảy ra</a:t>
            </a:r>
          </a:p>
        </p:txBody>
      </p:sp>
      <p:sp>
        <p:nvSpPr>
          <p:cNvPr id="22" name="TextBox 21">
            <a:extLst>
              <a:ext uri="{FF2B5EF4-FFF2-40B4-BE49-F238E27FC236}">
                <a16:creationId xmlns:a16="http://schemas.microsoft.com/office/drawing/2014/main" id="{CC9E8803-0561-40B8-8FB4-D2B685617AB8}"/>
              </a:ext>
            </a:extLst>
          </p:cNvPr>
          <p:cNvSpPr txBox="1"/>
          <p:nvPr/>
        </p:nvSpPr>
        <p:spPr>
          <a:xfrm>
            <a:off x="114300" y="1485900"/>
            <a:ext cx="18059400" cy="8283999"/>
          </a:xfrm>
          <a:prstGeom prst="rect">
            <a:avLst/>
          </a:prstGeom>
          <a:noFill/>
        </p:spPr>
        <p:txBody>
          <a:bodyPr wrap="square">
            <a:spAutoFit/>
          </a:bodyPr>
          <a:lstStyle/>
          <a:p>
            <a:pPr lvl="0" algn="just">
              <a:lnSpc>
                <a:spcPct val="130000"/>
              </a:lnSpc>
              <a:spcAft>
                <a:spcPts val="300"/>
              </a:spcAft>
              <a:buClr>
                <a:srgbClr val="000000"/>
              </a:buClr>
              <a:buSzPts val="1000"/>
              <a:tabLst>
                <a:tab pos="199390" algn="l"/>
              </a:tabLs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Trong sử dụng điện</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Sử dụng các thiết bị điện có chất lượng cao, lớp cách điện chống cháy, chịu được nhiệt độ cao.</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Không sử dụng các thiết bị hỏng, thiếu chỉ dẫn hoặc không có thiết bị bảo vệ.</a:t>
            </a:r>
            <a:endParaRPr lang="en-US" sz="4000" b="1">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Không sử dụng các đồ dùng điện khi đang sạc</a:t>
            </a:r>
            <a:r>
              <a:rPr lang="en-US" sz="4000" b="1">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Không chạm đến đồ dùng điện khi tay còn ướt hoặc đi chân trần trên nền ẩm ướt.</a:t>
            </a:r>
            <a:endParaRPr lang="en-US" sz="4000" b="1">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Dùng găng tay cách điện khi sử dụng các công cụ điện cầm tay.</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Cắt nguồn cấp điện tới các thiết bị và đồ dùng điện khi không sử dụng.</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Không sử dụng nhiều đồ dùng điện có công suất lớn cùng một ổ cắm.</a:t>
            </a:r>
          </a:p>
        </p:txBody>
      </p:sp>
    </p:spTree>
    <p:extLst>
      <p:ext uri="{BB962C8B-B14F-4D97-AF65-F5344CB8AC3E}">
        <p14:creationId xmlns:p14="http://schemas.microsoft.com/office/powerpoint/2010/main" val="246210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31683"/>
            <a:ext cx="18288000" cy="1354217"/>
          </a:xfrm>
          <a:custGeom>
            <a:avLst/>
            <a:gdLst/>
            <a:ahLst/>
            <a:cxnLst/>
            <a:rect l="l" t="t" r="r" b="b"/>
            <a:pathLst>
              <a:path w="4945649" h="442662">
                <a:moveTo>
                  <a:pt x="0" y="0"/>
                </a:moveTo>
                <a:lnTo>
                  <a:pt x="4945649" y="0"/>
                </a:lnTo>
                <a:lnTo>
                  <a:pt x="4945649" y="442662"/>
                </a:lnTo>
                <a:lnTo>
                  <a:pt x="0" y="442662"/>
                </a:lnTo>
                <a:close/>
              </a:path>
            </a:pathLst>
          </a:custGeom>
          <a:solidFill>
            <a:srgbClr val="4BACC6"/>
          </a:solidFill>
        </p:spPr>
        <p:txBody>
          <a:bodyPr wrap="square" lIns="0" tIns="0" rIns="0" bIns="0" rtlCol="0" anchor="t">
            <a:spAutoFit/>
          </a:bodyPr>
          <a:lstStyle/>
          <a:p>
            <a:pPr algn="ctr">
              <a:spcBef>
                <a:spcPct val="0"/>
              </a:spcBef>
            </a:pP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 số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biện pháp nhằm đảm bảo </a:t>
            </a: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 toàn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 con người, phòng ngừa,</a:t>
            </a:r>
          </a:p>
          <a:p>
            <a:pPr algn="ctr">
              <a:spcBef>
                <a:spcPct val="0"/>
              </a:spcBef>
            </a:pP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hạn chế tối đa các tai nạn điện có thể xảy ra</a:t>
            </a:r>
          </a:p>
        </p:txBody>
      </p:sp>
      <p:sp>
        <p:nvSpPr>
          <p:cNvPr id="22" name="TextBox 21">
            <a:extLst>
              <a:ext uri="{FF2B5EF4-FFF2-40B4-BE49-F238E27FC236}">
                <a16:creationId xmlns:a16="http://schemas.microsoft.com/office/drawing/2014/main" id="{CC9E8803-0561-40B8-8FB4-D2B685617AB8}"/>
              </a:ext>
            </a:extLst>
          </p:cNvPr>
          <p:cNvSpPr txBox="1"/>
          <p:nvPr/>
        </p:nvSpPr>
        <p:spPr>
          <a:xfrm>
            <a:off x="114300" y="1585136"/>
            <a:ext cx="18059400" cy="7368364"/>
          </a:xfrm>
          <a:prstGeom prst="rect">
            <a:avLst/>
          </a:prstGeom>
          <a:noFill/>
        </p:spPr>
        <p:txBody>
          <a:bodyPr wrap="square">
            <a:spAutoFit/>
          </a:bodyPr>
          <a:lstStyle/>
          <a:p>
            <a:pPr lvl="0" algn="just">
              <a:lnSpc>
                <a:spcPct val="130000"/>
              </a:lnSpc>
              <a:spcAft>
                <a:spcPts val="300"/>
              </a:spcAft>
              <a:buClr>
                <a:srgbClr val="000000"/>
              </a:buClr>
              <a:buSzPts val="1000"/>
              <a:tabLst>
                <a:tab pos="199390" algn="l"/>
              </a:tabLs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Trong bảo dưỡng, sửa chữa</a:t>
            </a:r>
            <a:endPar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300"/>
              </a:spcAft>
              <a:buClr>
                <a:srgbClr val="000000"/>
              </a:buClr>
              <a:buSzPts val="1000"/>
              <a:tabLst>
                <a:tab pos="199390" algn="l"/>
              </a:tabLs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Trước khi bảo dưỡng sửa chữa: sử dụng bút thử điện để kiểm tra những nơi có điện, bị rò điện. </a:t>
            </a:r>
            <a:endParaRPr lang="en-US" sz="4000" b="1">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 </a:t>
            </a:r>
            <a:r>
              <a:rPr lang="vi-VN" sz="4000" b="1">
                <a:latin typeface="Times New Roman" panose="02020603050405020304" pitchFamily="18" charset="0"/>
                <a:ea typeface="Times New Roman" panose="02020603050405020304" pitchFamily="18" charset="0"/>
                <a:cs typeface="Times New Roman" panose="02020603050405020304" pitchFamily="18" charset="0"/>
              </a:rPr>
              <a:t>Trong khi bảo dưỡng, sửa chữa: thực hiện các quy định an toàn điện; tìm hiểu đầy đủ thông tin, nguyên tắc hoạt động của thiết bị, hệ thống điện cần sửa để đưa ra phương án phù hợp.</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Thường xuyên kiểm tra lớp vỏ cách điện và vỏ bảo vệ của các thiết bị điện.</a:t>
            </a:r>
          </a:p>
          <a:p>
            <a:pPr lvl="0" algn="just">
              <a:lnSpc>
                <a:spcPct val="130000"/>
              </a:lnSpc>
              <a:spcAft>
                <a:spcPts val="300"/>
              </a:spcAft>
              <a:buClr>
                <a:srgbClr val="000000"/>
              </a:buClr>
              <a:buSzPts val="1000"/>
              <a:tabLst>
                <a:tab pos="189865"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Khi bảo dưỡng, sửa chữa điện cần cắt nguồn điện, treo biển thông báo và sử dụng các trang bị bảo hộ,...</a:t>
            </a:r>
          </a:p>
        </p:txBody>
      </p:sp>
    </p:spTree>
    <p:extLst>
      <p:ext uri="{BB962C8B-B14F-4D97-AF65-F5344CB8AC3E}">
        <p14:creationId xmlns:p14="http://schemas.microsoft.com/office/powerpoint/2010/main" val="186978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131683"/>
            <a:ext cx="18288000" cy="1354217"/>
          </a:xfrm>
          <a:custGeom>
            <a:avLst/>
            <a:gdLst/>
            <a:ahLst/>
            <a:cxnLst/>
            <a:rect l="l" t="t" r="r" b="b"/>
            <a:pathLst>
              <a:path w="4945649" h="442662">
                <a:moveTo>
                  <a:pt x="0" y="0"/>
                </a:moveTo>
                <a:lnTo>
                  <a:pt x="4945649" y="0"/>
                </a:lnTo>
                <a:lnTo>
                  <a:pt x="4945649" y="442662"/>
                </a:lnTo>
                <a:lnTo>
                  <a:pt x="0" y="442662"/>
                </a:lnTo>
                <a:close/>
              </a:path>
            </a:pathLst>
          </a:custGeom>
          <a:solidFill>
            <a:srgbClr val="4BACC6"/>
          </a:solidFill>
        </p:spPr>
        <p:txBody>
          <a:bodyPr wrap="square" lIns="0" tIns="0" rIns="0" bIns="0" rtlCol="0" anchor="t">
            <a:spAutoFit/>
          </a:bodyPr>
          <a:lstStyle/>
          <a:p>
            <a:pPr algn="ctr">
              <a:spcBef>
                <a:spcPct val="0"/>
              </a:spcBef>
            </a:pP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 số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biện pháp nhằm đảm bảo </a:t>
            </a:r>
            <a:r>
              <a:rPr lang="vi-VN"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 toàn </a:t>
            </a: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 con người, phòng ngừa,</a:t>
            </a:r>
          </a:p>
          <a:p>
            <a:pPr algn="ctr">
              <a:spcBef>
                <a:spcPct val="0"/>
              </a:spcBef>
            </a:pPr>
            <a:r>
              <a:rPr lang="en-US" sz="44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hạn chế tối đa các tai nạn điện có thể xảy ra</a:t>
            </a:r>
          </a:p>
        </p:txBody>
      </p:sp>
      <p:sp>
        <p:nvSpPr>
          <p:cNvPr id="22" name="TextBox 21">
            <a:extLst>
              <a:ext uri="{FF2B5EF4-FFF2-40B4-BE49-F238E27FC236}">
                <a16:creationId xmlns:a16="http://schemas.microsoft.com/office/drawing/2014/main" id="{CC9E8803-0561-40B8-8FB4-D2B685617AB8}"/>
              </a:ext>
            </a:extLst>
          </p:cNvPr>
          <p:cNvSpPr txBox="1"/>
          <p:nvPr/>
        </p:nvSpPr>
        <p:spPr>
          <a:xfrm>
            <a:off x="114300" y="1585136"/>
            <a:ext cx="18059400" cy="6568145"/>
          </a:xfrm>
          <a:prstGeom prst="rect">
            <a:avLst/>
          </a:prstGeom>
          <a:noFill/>
        </p:spPr>
        <p:txBody>
          <a:bodyPr wrap="square">
            <a:spAutoFit/>
          </a:bodyPr>
          <a:lstStyle/>
          <a:p>
            <a:pPr lvl="0" algn="just">
              <a:lnSpc>
                <a:spcPct val="130000"/>
              </a:lnSpc>
              <a:spcAft>
                <a:spcPts val="300"/>
              </a:spcAft>
              <a:buClr>
                <a:srgbClr val="000000"/>
              </a:buClr>
              <a:buSzPts val="1000"/>
              <a:tabLst>
                <a:tab pos="199390" algn="l"/>
              </a:tabLs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Một số biện pháp an toàn khác</a:t>
            </a: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4000" b="1">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Đảm bảo khoảng cách an toàn với lưới điện cao áp và trạm biến áp để tránh hiện tượng phóng điện.</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Không trú mùa cạnh chân cột điện, dưới mái hiên trạm biến áp, gần công trình điện, dưới cây cao khi trời mùa, dông sét.</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Khi thấy dây điện bị đứt rơi xuống đất cần tránh xa, cảnh báo cho người xung quanh biết.</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Cắt nguồn điện nếu khu vực trong nhà bị ướt, ngập nước.</a:t>
            </a:r>
          </a:p>
        </p:txBody>
      </p:sp>
    </p:spTree>
    <p:extLst>
      <p:ext uri="{BB962C8B-B14F-4D97-AF65-F5344CB8AC3E}">
        <p14:creationId xmlns:p14="http://schemas.microsoft.com/office/powerpoint/2010/main" val="73768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C54E15-7CAD-4838-A8B5-64460C9CDBD3}"/>
              </a:ext>
            </a:extLst>
          </p:cNvPr>
          <p:cNvSpPr txBox="1"/>
          <p:nvPr/>
        </p:nvSpPr>
        <p:spPr>
          <a:xfrm>
            <a:off x="299258" y="1301990"/>
            <a:ext cx="17589732" cy="1917063"/>
          </a:xfrm>
          <a:prstGeom prst="rect">
            <a:avLst/>
          </a:prstGeom>
          <a:noFill/>
        </p:spPr>
        <p:txBody>
          <a:bodyPr wrap="square">
            <a:spAutoFit/>
          </a:bodyPr>
          <a:lstStyle/>
          <a:p>
            <a:pPr algn="just" defTabSz="685800">
              <a:lnSpc>
                <a:spcPct val="130000"/>
              </a:lnSpc>
            </a:pP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Có nên vừa sạc pin cho điện thoại vừa sử dụng điện thoại không? Hãy giải thích.</a:t>
            </a:r>
          </a:p>
        </p:txBody>
      </p:sp>
      <p:grpSp>
        <p:nvGrpSpPr>
          <p:cNvPr id="7" name="Group 6">
            <a:extLst>
              <a:ext uri="{FF2B5EF4-FFF2-40B4-BE49-F238E27FC236}">
                <a16:creationId xmlns:a16="http://schemas.microsoft.com/office/drawing/2014/main" id="{954B6853-DFF0-42EC-9B7A-893C742E457D}"/>
              </a:ext>
            </a:extLst>
          </p:cNvPr>
          <p:cNvGrpSpPr/>
          <p:nvPr/>
        </p:nvGrpSpPr>
        <p:grpSpPr>
          <a:xfrm>
            <a:off x="52186" y="65774"/>
            <a:ext cx="5156201" cy="1627635"/>
            <a:chOff x="84665" y="77099"/>
            <a:chExt cx="3437467" cy="1085090"/>
          </a:xfrm>
        </p:grpSpPr>
        <p:sp>
          <p:nvSpPr>
            <p:cNvPr id="5" name="TextBox 4">
              <a:extLst>
                <a:ext uri="{FF2B5EF4-FFF2-40B4-BE49-F238E27FC236}">
                  <a16:creationId xmlns:a16="http://schemas.microsoft.com/office/drawing/2014/main" id="{1FCD66D6-ED25-4937-A689-CE1A72FC091C}"/>
                </a:ext>
              </a:extLst>
            </p:cNvPr>
            <p:cNvSpPr txBox="1"/>
            <p:nvPr/>
          </p:nvSpPr>
          <p:spPr>
            <a:xfrm>
              <a:off x="1166707" y="327257"/>
              <a:ext cx="2355425" cy="553998"/>
            </a:xfrm>
            <a:prstGeom prst="rect">
              <a:avLst/>
            </a:prstGeom>
            <a:noFill/>
          </p:spPr>
          <p:txBody>
            <a:bodyPr wrap="square">
              <a:spAutoFit/>
            </a:bodyPr>
            <a:lstStyle/>
            <a:p>
              <a:pPr algn="just" defTabSz="685800"/>
              <a:r>
                <a:rPr lang="en-US" sz="4800" b="1">
                  <a:solidFill>
                    <a:srgbClr val="FF0000"/>
                  </a:solidFill>
                  <a:latin typeface="Times New Roman" panose="02020603050405020304" pitchFamily="18" charset="0"/>
                  <a:cs typeface="Times New Roman" panose="02020603050405020304" pitchFamily="18" charset="0"/>
                </a:rPr>
                <a:t>Luyện tập 2</a:t>
              </a:r>
            </a:p>
          </p:txBody>
        </p:sp>
        <p:pic>
          <p:nvPicPr>
            <p:cNvPr id="6" name="Picture 5">
              <a:extLst>
                <a:ext uri="{FF2B5EF4-FFF2-40B4-BE49-F238E27FC236}">
                  <a16:creationId xmlns:a16="http://schemas.microsoft.com/office/drawing/2014/main" id="{F1496BBC-8970-4C86-B2EA-30FDA8E66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5" y="77099"/>
              <a:ext cx="1082042" cy="1085090"/>
            </a:xfrm>
            <a:prstGeom prst="rect">
              <a:avLst/>
            </a:prstGeom>
          </p:spPr>
        </p:pic>
      </p:grpSp>
      <p:sp>
        <p:nvSpPr>
          <p:cNvPr id="17" name="TextBox 16">
            <a:extLst>
              <a:ext uri="{FF2B5EF4-FFF2-40B4-BE49-F238E27FC236}">
                <a16:creationId xmlns:a16="http://schemas.microsoft.com/office/drawing/2014/main" id="{9C08BE8F-7B0C-4250-8AA1-9EC8A0124ECD}"/>
              </a:ext>
            </a:extLst>
          </p:cNvPr>
          <p:cNvSpPr txBox="1"/>
          <p:nvPr/>
        </p:nvSpPr>
        <p:spPr>
          <a:xfrm>
            <a:off x="131012" y="3277844"/>
            <a:ext cx="18059400" cy="3213380"/>
          </a:xfrm>
          <a:prstGeom prst="rect">
            <a:avLst/>
          </a:prstGeom>
          <a:noFill/>
        </p:spPr>
        <p:txBody>
          <a:bodyPr wrap="square">
            <a:spAutoFit/>
          </a:bodyPr>
          <a:lstStyle/>
          <a:p>
            <a:pPr lvl="0" algn="just">
              <a:lnSpc>
                <a:spcPct val="130000"/>
              </a:lnSpc>
              <a:spcAft>
                <a:spcPts val="300"/>
              </a:spcAft>
              <a:buClr>
                <a:srgbClr val="000000"/>
              </a:buClr>
              <a:buSzPts val="1000"/>
              <a:tabLst>
                <a:tab pos="199390" algn="l"/>
              </a:tabLst>
            </a:pP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 nên vừa sạc pin vừa dùng điện thoại. Khi vừa sạc vừa sử dụng điện thoại sẽ làm thiết bị nóng lên, từ đó pin bị phồng lên dẫn đến nguy cơ cháy nổ rất nguy hiểm. Nên hạn chế tối đa việc làm này để giúp sạc hiệu quả, an toàn và tránh nguy cơ đáng tiếc xảy ra.</a:t>
            </a:r>
          </a:p>
        </p:txBody>
      </p:sp>
    </p:spTree>
    <p:extLst>
      <p:ext uri="{BB962C8B-B14F-4D97-AF65-F5344CB8AC3E}">
        <p14:creationId xmlns:p14="http://schemas.microsoft.com/office/powerpoint/2010/main" val="389878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18287999"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6400800" y="6972301"/>
            <a:ext cx="9144000" cy="1200329"/>
          </a:xfrm>
          <a:prstGeom prst="rect">
            <a:avLst/>
          </a:prstGeom>
          <a:noFill/>
        </p:spPr>
        <p:txBody>
          <a:bodyPr wrap="square" rtlCol="0">
            <a:spAutoFit/>
          </a:bodyPr>
          <a:lstStyle/>
          <a:p>
            <a:pPr defTabSz="1371600">
              <a:defRPr/>
            </a:pPr>
            <a:r>
              <a:rPr lang="en-US" sz="7200" b="1">
                <a:solidFill>
                  <a:prstClr val="white"/>
                </a:solidFill>
                <a:latin typeface="#9Slide03 AmpleSoft Bold" panose="02000000000000000000" pitchFamily="2" charset="0"/>
              </a:rPr>
              <a:t>KHỞI ĐỘNG</a:t>
            </a:r>
          </a:p>
        </p:txBody>
      </p:sp>
    </p:spTree>
    <p:extLst>
      <p:ext uri="{BB962C8B-B14F-4D97-AF65-F5344CB8AC3E}">
        <p14:creationId xmlns:p14="http://schemas.microsoft.com/office/powerpoint/2010/main" val="14962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C54E15-7CAD-4838-A8B5-64460C9CDBD3}"/>
              </a:ext>
            </a:extLst>
          </p:cNvPr>
          <p:cNvSpPr txBox="1"/>
          <p:nvPr/>
        </p:nvSpPr>
        <p:spPr>
          <a:xfrm>
            <a:off x="299258" y="1301990"/>
            <a:ext cx="17589732" cy="956800"/>
          </a:xfrm>
          <a:prstGeom prst="rect">
            <a:avLst/>
          </a:prstGeom>
          <a:noFill/>
        </p:spPr>
        <p:txBody>
          <a:bodyPr wrap="square">
            <a:spAutoFit/>
          </a:bodyPr>
          <a:lstStyle/>
          <a:p>
            <a:pPr algn="just" defTabSz="685800">
              <a:lnSpc>
                <a:spcPct val="130000"/>
              </a:lnSpc>
            </a:pP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Khi sử dụng tủ lạnh, ta cần thực hiện các biện pháp an toàn nào?</a:t>
            </a:r>
          </a:p>
        </p:txBody>
      </p:sp>
      <p:grpSp>
        <p:nvGrpSpPr>
          <p:cNvPr id="7" name="Group 6">
            <a:extLst>
              <a:ext uri="{FF2B5EF4-FFF2-40B4-BE49-F238E27FC236}">
                <a16:creationId xmlns:a16="http://schemas.microsoft.com/office/drawing/2014/main" id="{954B6853-DFF0-42EC-9B7A-893C742E457D}"/>
              </a:ext>
            </a:extLst>
          </p:cNvPr>
          <p:cNvGrpSpPr/>
          <p:nvPr/>
        </p:nvGrpSpPr>
        <p:grpSpPr>
          <a:xfrm>
            <a:off x="52186" y="65774"/>
            <a:ext cx="5156201" cy="1627635"/>
            <a:chOff x="84665" y="77099"/>
            <a:chExt cx="3437467" cy="1085090"/>
          </a:xfrm>
        </p:grpSpPr>
        <p:sp>
          <p:nvSpPr>
            <p:cNvPr id="5" name="TextBox 4">
              <a:extLst>
                <a:ext uri="{FF2B5EF4-FFF2-40B4-BE49-F238E27FC236}">
                  <a16:creationId xmlns:a16="http://schemas.microsoft.com/office/drawing/2014/main" id="{1FCD66D6-ED25-4937-A689-CE1A72FC091C}"/>
                </a:ext>
              </a:extLst>
            </p:cNvPr>
            <p:cNvSpPr txBox="1"/>
            <p:nvPr/>
          </p:nvSpPr>
          <p:spPr>
            <a:xfrm>
              <a:off x="1166707" y="327257"/>
              <a:ext cx="2355425" cy="553998"/>
            </a:xfrm>
            <a:prstGeom prst="rect">
              <a:avLst/>
            </a:prstGeom>
            <a:noFill/>
          </p:spPr>
          <p:txBody>
            <a:bodyPr wrap="square">
              <a:spAutoFit/>
            </a:bodyPr>
            <a:lstStyle/>
            <a:p>
              <a:pPr algn="just" defTabSz="685800"/>
              <a:r>
                <a:rPr lang="en-US" sz="4800" b="1">
                  <a:solidFill>
                    <a:srgbClr val="FF0000"/>
                  </a:solidFill>
                  <a:latin typeface="Times New Roman" panose="02020603050405020304" pitchFamily="18" charset="0"/>
                  <a:cs typeface="Times New Roman" panose="02020603050405020304" pitchFamily="18" charset="0"/>
                </a:rPr>
                <a:t>Luyện tập 3</a:t>
              </a:r>
            </a:p>
          </p:txBody>
        </p:sp>
        <p:pic>
          <p:nvPicPr>
            <p:cNvPr id="6" name="Picture 5">
              <a:extLst>
                <a:ext uri="{FF2B5EF4-FFF2-40B4-BE49-F238E27FC236}">
                  <a16:creationId xmlns:a16="http://schemas.microsoft.com/office/drawing/2014/main" id="{F1496BBC-8970-4C86-B2EA-30FDA8E66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5" y="77099"/>
              <a:ext cx="1082042" cy="1085090"/>
            </a:xfrm>
            <a:prstGeom prst="rect">
              <a:avLst/>
            </a:prstGeom>
          </p:spPr>
        </p:pic>
      </p:grpSp>
      <p:sp>
        <p:nvSpPr>
          <p:cNvPr id="17" name="TextBox 16">
            <a:extLst>
              <a:ext uri="{FF2B5EF4-FFF2-40B4-BE49-F238E27FC236}">
                <a16:creationId xmlns:a16="http://schemas.microsoft.com/office/drawing/2014/main" id="{9C08BE8F-7B0C-4250-8AA1-9EC8A0124ECD}"/>
              </a:ext>
            </a:extLst>
          </p:cNvPr>
          <p:cNvSpPr txBox="1"/>
          <p:nvPr/>
        </p:nvSpPr>
        <p:spPr>
          <a:xfrm>
            <a:off x="131012" y="2324100"/>
            <a:ext cx="18059400" cy="3328796"/>
          </a:xfrm>
          <a:prstGeom prst="rect">
            <a:avLst/>
          </a:prstGeom>
          <a:noFill/>
        </p:spPr>
        <p:txBody>
          <a:bodyPr wrap="square">
            <a:spAutoFit/>
          </a:bodyPr>
          <a:lstStyle/>
          <a:p>
            <a:pPr lvl="0" algn="just">
              <a:lnSpc>
                <a:spcPct val="130000"/>
              </a:lnSpc>
              <a:spcAft>
                <a:spcPts val="300"/>
              </a:spcAft>
              <a:buClr>
                <a:srgbClr val="000000"/>
              </a:buClr>
              <a:buSzPts val="1000"/>
              <a:tabLst>
                <a:tab pos="199390" algn="l"/>
              </a:tabLst>
            </a:pP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Khi sử dụng tủ lạnh, ta cần thực hiện các biện pháp an toàn sau</a:t>
            </a:r>
          </a:p>
          <a:p>
            <a:pPr lvl="0" algn="just">
              <a:lnSpc>
                <a:spcPct val="130000"/>
              </a:lnSpc>
              <a:spcAft>
                <a:spcPts val="300"/>
              </a:spcAft>
              <a:buClr>
                <a:srgbClr val="000000"/>
              </a:buClr>
              <a:buSzPts val="1000"/>
              <a:tabLst>
                <a:tab pos="199390" algn="l"/>
              </a:tabLst>
            </a:pP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Sử dụng aptomat cắt điện tự động và aptomat bảo vệ.</a:t>
            </a:r>
          </a:p>
          <a:p>
            <a:pPr lvl="0" algn="just">
              <a:lnSpc>
                <a:spcPct val="130000"/>
              </a:lnSpc>
              <a:spcAft>
                <a:spcPts val="300"/>
              </a:spcAft>
              <a:buClr>
                <a:srgbClr val="000000"/>
              </a:buClr>
              <a:buSzPts val="1000"/>
              <a:tabLst>
                <a:tab pos="199390" algn="l"/>
              </a:tabLst>
            </a:pP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Thường xuyên kiểm tra lớp vỏ cách điện và vỏ bảo vệ của tủ lạnh.</a:t>
            </a:r>
          </a:p>
          <a:p>
            <a:pPr lvl="0" algn="just">
              <a:lnSpc>
                <a:spcPct val="130000"/>
              </a:lnSpc>
              <a:spcAft>
                <a:spcPts val="300"/>
              </a:spcAft>
              <a:buClr>
                <a:srgbClr val="000000"/>
              </a:buClr>
              <a:buSzPts val="1000"/>
              <a:tabLst>
                <a:tab pos="199390" algn="l"/>
              </a:tabLst>
            </a:pP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Đặt tủ lạnh ở nơi thoáng mát, không ẩm ướt.</a:t>
            </a:r>
          </a:p>
        </p:txBody>
      </p:sp>
    </p:spTree>
    <p:extLst>
      <p:ext uri="{BB962C8B-B14F-4D97-AF65-F5344CB8AC3E}">
        <p14:creationId xmlns:p14="http://schemas.microsoft.com/office/powerpoint/2010/main" val="21339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9BAF"/>
        </a:solidFill>
        <a:effectLst/>
      </p:bgPr>
    </p:bg>
    <p:spTree>
      <p:nvGrpSpPr>
        <p:cNvPr id="1" name=""/>
        <p:cNvGrpSpPr/>
        <p:nvPr/>
      </p:nvGrpSpPr>
      <p:grpSpPr>
        <a:xfrm>
          <a:off x="0" y="0"/>
          <a:ext cx="0" cy="0"/>
          <a:chOff x="0" y="0"/>
          <a:chExt cx="0" cy="0"/>
        </a:xfrm>
      </p:grpSpPr>
      <p:grpSp>
        <p:nvGrpSpPr>
          <p:cNvPr id="2" name="Group 2"/>
          <p:cNvGrpSpPr/>
          <p:nvPr/>
        </p:nvGrpSpPr>
        <p:grpSpPr>
          <a:xfrm>
            <a:off x="-7614472" y="2032849"/>
            <a:ext cx="20787417" cy="3978922"/>
            <a:chOff x="0" y="0"/>
            <a:chExt cx="1077090" cy="206166"/>
          </a:xfrm>
        </p:grpSpPr>
        <p:sp>
          <p:nvSpPr>
            <p:cNvPr id="3" name="Freeform 3"/>
            <p:cNvSpPr/>
            <p:nvPr/>
          </p:nvSpPr>
          <p:spPr>
            <a:xfrm>
              <a:off x="0" y="0"/>
              <a:ext cx="1077090" cy="206166"/>
            </a:xfrm>
            <a:custGeom>
              <a:avLst/>
              <a:gdLst/>
              <a:ahLst/>
              <a:cxnLst/>
              <a:rect l="l" t="t" r="r" b="b"/>
              <a:pathLst>
                <a:path w="1077090" h="206166">
                  <a:moveTo>
                    <a:pt x="203200" y="0"/>
                  </a:moveTo>
                  <a:lnTo>
                    <a:pt x="1077090" y="0"/>
                  </a:lnTo>
                  <a:lnTo>
                    <a:pt x="873890" y="206166"/>
                  </a:lnTo>
                  <a:lnTo>
                    <a:pt x="0" y="206166"/>
                  </a:lnTo>
                  <a:lnTo>
                    <a:pt x="203200" y="0"/>
                  </a:lnTo>
                  <a:close/>
                </a:path>
              </a:pathLst>
            </a:custGeom>
            <a:solidFill>
              <a:srgbClr val="000000">
                <a:alpha val="0"/>
              </a:srgbClr>
            </a:solidFill>
            <a:ln w="276225">
              <a:solidFill>
                <a:srgbClr val="FFFFFF">
                  <a:alpha val="84706"/>
                </a:srgbClr>
              </a:solidFill>
            </a:ln>
          </p:spPr>
        </p:sp>
        <p:sp>
          <p:nvSpPr>
            <p:cNvPr id="4" name="TextBox 4"/>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199115" y="2826951"/>
            <a:ext cx="20787417" cy="3978922"/>
            <a:chOff x="0" y="0"/>
            <a:chExt cx="1077090" cy="206166"/>
          </a:xfrm>
        </p:grpSpPr>
        <p:sp>
          <p:nvSpPr>
            <p:cNvPr id="8" name="Freeform 8"/>
            <p:cNvSpPr/>
            <p:nvPr/>
          </p:nvSpPr>
          <p:spPr>
            <a:xfrm>
              <a:off x="0" y="0"/>
              <a:ext cx="1077090" cy="206166"/>
            </a:xfrm>
            <a:custGeom>
              <a:avLst/>
              <a:gdLst/>
              <a:ahLst/>
              <a:cxnLst/>
              <a:rect l="l" t="t" r="r" b="b"/>
              <a:pathLst>
                <a:path w="1077090" h="206166">
                  <a:moveTo>
                    <a:pt x="203200" y="0"/>
                  </a:moveTo>
                  <a:lnTo>
                    <a:pt x="1077090" y="0"/>
                  </a:lnTo>
                  <a:lnTo>
                    <a:pt x="873890" y="206166"/>
                  </a:lnTo>
                  <a:lnTo>
                    <a:pt x="0" y="206166"/>
                  </a:lnTo>
                  <a:lnTo>
                    <a:pt x="203200" y="0"/>
                  </a:lnTo>
                  <a:close/>
                </a:path>
              </a:pathLst>
            </a:custGeom>
            <a:solidFill>
              <a:srgbClr val="053C60"/>
            </a:solidFill>
          </p:spPr>
        </p:sp>
        <p:sp>
          <p:nvSpPr>
            <p:cNvPr id="9" name="TextBox 9"/>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627178" y="-126165"/>
            <a:ext cx="3264244" cy="1655944"/>
            <a:chOff x="0" y="0"/>
            <a:chExt cx="406400" cy="206166"/>
          </a:xfrm>
        </p:grpSpPr>
        <p:sp>
          <p:nvSpPr>
            <p:cNvPr id="14" name="Freeform 14"/>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solidFill>
          </p:spPr>
        </p:sp>
        <p:sp>
          <p:nvSpPr>
            <p:cNvPr id="15" name="TextBox 15"/>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610902" y="3758737"/>
            <a:ext cx="4995286" cy="2534098"/>
            <a:chOff x="0" y="0"/>
            <a:chExt cx="406400" cy="206166"/>
          </a:xfrm>
        </p:grpSpPr>
        <p:sp>
          <p:nvSpPr>
            <p:cNvPr id="21" name="Freeform 21"/>
            <p:cNvSpPr/>
            <p:nvPr/>
          </p:nvSpPr>
          <p:spPr>
            <a:xfrm>
              <a:off x="0" y="0"/>
              <a:ext cx="406400" cy="206166"/>
            </a:xfrm>
            <a:custGeom>
              <a:avLst/>
              <a:gdLst/>
              <a:ahLst/>
              <a:cxnLst/>
              <a:rect l="l" t="t" r="r" b="b"/>
              <a:pathLst>
                <a:path w="406400" h="206166">
                  <a:moveTo>
                    <a:pt x="203200" y="0"/>
                  </a:moveTo>
                  <a:lnTo>
                    <a:pt x="406400" y="0"/>
                  </a:lnTo>
                  <a:lnTo>
                    <a:pt x="203200" y="206166"/>
                  </a:lnTo>
                  <a:lnTo>
                    <a:pt x="0" y="206166"/>
                  </a:lnTo>
                  <a:lnTo>
                    <a:pt x="203200" y="0"/>
                  </a:lnTo>
                  <a:close/>
                </a:path>
              </a:pathLst>
            </a:custGeom>
            <a:solidFill>
              <a:srgbClr val="DCD7D5">
                <a:alpha val="76863"/>
              </a:srgbClr>
            </a:solidFill>
          </p:spPr>
        </p:sp>
        <p:sp>
          <p:nvSpPr>
            <p:cNvPr id="22" name="TextBox 22"/>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32827"/>
            <a:ext cx="563698" cy="563698"/>
          </a:xfrm>
          <a:prstGeom prst="rect">
            <a:avLst/>
          </a:prstGeom>
        </p:spPr>
      </p:pic>
      <p:sp>
        <p:nvSpPr>
          <p:cNvPr id="24" name="TextBox 24"/>
          <p:cNvSpPr txBox="1"/>
          <p:nvPr/>
        </p:nvSpPr>
        <p:spPr>
          <a:xfrm>
            <a:off x="3868401" y="433176"/>
            <a:ext cx="8812658" cy="1290803"/>
          </a:xfrm>
          <a:prstGeom prst="rect">
            <a:avLst/>
          </a:prstGeom>
        </p:spPr>
        <p:txBody>
          <a:bodyPr lIns="0" tIns="0" rIns="0" bIns="0" rtlCol="0" anchor="t">
            <a:spAutoFit/>
          </a:bodyPr>
          <a:lstStyle/>
          <a:p>
            <a:pPr>
              <a:lnSpc>
                <a:spcPts val="11590"/>
              </a:lnSpc>
            </a:pPr>
            <a:r>
              <a:rPr lang="en-US" sz="6000" b="1" dirty="0">
                <a:solidFill>
                  <a:srgbClr val="EFEEEE"/>
                </a:solidFill>
                <a:latin typeface="Arial" panose="020B0604020202020204" pitchFamily="34" charset="0"/>
                <a:cs typeface="Arial" panose="020B0604020202020204" pitchFamily="34" charset="0"/>
              </a:rPr>
              <a:t>VẬN DỤNG</a:t>
            </a:r>
          </a:p>
        </p:txBody>
      </p:sp>
      <p:sp>
        <p:nvSpPr>
          <p:cNvPr id="29" name="TextBox 28">
            <a:extLst>
              <a:ext uri="{FF2B5EF4-FFF2-40B4-BE49-F238E27FC236}">
                <a16:creationId xmlns:a16="http://schemas.microsoft.com/office/drawing/2014/main" id="{41788AD9-C8B4-B509-ADB1-9DB1EE4C4725}"/>
              </a:ext>
            </a:extLst>
          </p:cNvPr>
          <p:cNvSpPr txBox="1"/>
          <p:nvPr/>
        </p:nvSpPr>
        <p:spPr>
          <a:xfrm>
            <a:off x="405193" y="2961202"/>
            <a:ext cx="12291581" cy="3297890"/>
          </a:xfrm>
          <a:prstGeom prst="rect">
            <a:avLst/>
          </a:prstGeom>
          <a:noFill/>
        </p:spPr>
        <p:txBody>
          <a:bodyPr wrap="square">
            <a:spAutoFit/>
          </a:bodyPr>
          <a:lstStyle/>
          <a:p>
            <a:pPr>
              <a:lnSpc>
                <a:spcPct val="150000"/>
              </a:lnSpc>
            </a:pPr>
            <a:r>
              <a:rPr lang="vi-VN" sz="4800" b="1">
                <a:solidFill>
                  <a:schemeClr val="bg1"/>
                </a:solidFill>
                <a:latin typeface="+mj-lt"/>
                <a:ea typeface="Times New Roman" panose="02020603050405020304" pitchFamily="18" charset="0"/>
                <a:cs typeface="Arial" panose="020B0604020202020204" pitchFamily="34" charset="0"/>
              </a:rPr>
              <a:t>Quan sát việc sử dụng điện trong gia đình và nêu một số biện pháp an toàn điện mà gia đình em đã thực hiện.</a:t>
            </a:r>
            <a:endParaRPr lang="en-VN" sz="4800" b="1" dirty="0">
              <a:solidFill>
                <a:schemeClr val="bg1"/>
              </a:solidFill>
              <a:latin typeface="+mj-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C9E8803-0561-40B8-8FB4-D2B685617AB8}"/>
              </a:ext>
            </a:extLst>
          </p:cNvPr>
          <p:cNvSpPr txBox="1"/>
          <p:nvPr/>
        </p:nvSpPr>
        <p:spPr>
          <a:xfrm>
            <a:off x="152400" y="136101"/>
            <a:ext cx="17907000" cy="8283999"/>
          </a:xfrm>
          <a:prstGeom prst="rect">
            <a:avLst/>
          </a:prstGeom>
          <a:noFill/>
        </p:spPr>
        <p:txBody>
          <a:bodyPr wrap="square">
            <a:spAutoFit/>
          </a:bodyPr>
          <a:lstStyle/>
          <a:p>
            <a:pPr lvl="0" algn="just">
              <a:lnSpc>
                <a:spcPct val="130000"/>
              </a:lnSpc>
              <a:spcAft>
                <a:spcPts val="300"/>
              </a:spcAft>
              <a:buClr>
                <a:srgbClr val="000000"/>
              </a:buClr>
              <a:buSzPts val="1000"/>
              <a:tabLst>
                <a:tab pos="199390" algn="l"/>
              </a:tabLs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biện pháp an toàn điện mà gia đình em đã thực hiện</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Sử dụng aptomat cắt điện tự động và aptomat bảo vệ.</a:t>
            </a:r>
            <a:endParaRPr lang="en-US" sz="4000" b="1">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Thường xuyên kiểm tra lớp vỏ cách điện và vỏ bảo vệ của các thiết bị điện.</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Khi bảo dưỡng, sửa chữa điện cần cắt nguồn điện, treo biển thông báo và sử dụng các trang bị bảo hộ.</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Khi sử dụng các thiết bị hỏng, thiếu chỉ dẫn hoặc không có thiết bị bảo vệ.</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Không sử dụng các đồ dùng điện khi đang sạc.</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Không chạm đến đồ dùng điện khi tay còn ướt hoặc đi chân trần trên nền ẩm ướt.</a:t>
            </a:r>
          </a:p>
          <a:p>
            <a:pPr lvl="0" algn="just">
              <a:lnSpc>
                <a:spcPct val="130000"/>
              </a:lnSpc>
              <a:spcAft>
                <a:spcPts val="300"/>
              </a:spcAft>
              <a:buClr>
                <a:srgbClr val="000000"/>
              </a:buClr>
              <a:buSzPts val="1000"/>
              <a:tabLst>
                <a:tab pos="19939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latin typeface="Times New Roman" panose="02020603050405020304" pitchFamily="18" charset="0"/>
                <a:ea typeface="Times New Roman" panose="02020603050405020304" pitchFamily="18" charset="0"/>
                <a:cs typeface="Times New Roman" panose="02020603050405020304" pitchFamily="18" charset="0"/>
              </a:rPr>
              <a:t>- Dùng găng tay cách điện khi sử dụng các công cụ điện cầm tay.</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endParaRPr lang="vi-VN" sz="4000" b="1">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0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2445871" y="8616327"/>
            <a:ext cx="3086100" cy="1068908"/>
            <a:chOff x="0" y="0"/>
            <a:chExt cx="812800" cy="281523"/>
          </a:xfrm>
        </p:grpSpPr>
        <p:sp>
          <p:nvSpPr>
            <p:cNvPr id="7" name="Freeform 7"/>
            <p:cNvSpPr/>
            <p:nvPr/>
          </p:nvSpPr>
          <p:spPr>
            <a:xfrm>
              <a:off x="0" y="0"/>
              <a:ext cx="812800" cy="281523"/>
            </a:xfrm>
            <a:custGeom>
              <a:avLst/>
              <a:gdLst/>
              <a:ahLst/>
              <a:cxnLst/>
              <a:rect l="l" t="t" r="r" b="b"/>
              <a:pathLst>
                <a:path w="812800" h="281523">
                  <a:moveTo>
                    <a:pt x="0" y="0"/>
                  </a:moveTo>
                  <a:lnTo>
                    <a:pt x="812800" y="0"/>
                  </a:lnTo>
                  <a:lnTo>
                    <a:pt x="812800" y="281523"/>
                  </a:lnTo>
                  <a:lnTo>
                    <a:pt x="0" y="281523"/>
                  </a:lnTo>
                  <a:close/>
                </a:path>
              </a:pathLst>
            </a:custGeom>
            <a:solidFill>
              <a:srgbClr val="3E3F3D"/>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173606" y="8616327"/>
            <a:ext cx="3086100" cy="1068908"/>
            <a:chOff x="0" y="0"/>
            <a:chExt cx="812800" cy="281523"/>
          </a:xfrm>
        </p:grpSpPr>
        <p:sp>
          <p:nvSpPr>
            <p:cNvPr id="12" name="Freeform 12"/>
            <p:cNvSpPr/>
            <p:nvPr/>
          </p:nvSpPr>
          <p:spPr>
            <a:xfrm>
              <a:off x="0" y="0"/>
              <a:ext cx="812800" cy="281523"/>
            </a:xfrm>
            <a:custGeom>
              <a:avLst/>
              <a:gdLst/>
              <a:ahLst/>
              <a:cxnLst/>
              <a:rect l="l" t="t" r="r" b="b"/>
              <a:pathLst>
                <a:path w="812800" h="281523">
                  <a:moveTo>
                    <a:pt x="0" y="0"/>
                  </a:moveTo>
                  <a:lnTo>
                    <a:pt x="812800" y="0"/>
                  </a:lnTo>
                  <a:lnTo>
                    <a:pt x="812800" y="281523"/>
                  </a:lnTo>
                  <a:lnTo>
                    <a:pt x="0" y="281523"/>
                  </a:lnTo>
                  <a:close/>
                </a:path>
              </a:pathLst>
            </a:custGeom>
            <a:solidFill>
              <a:srgbClr val="3E3F3D"/>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3135" y="3504277"/>
            <a:ext cx="6403295" cy="5112050"/>
            <a:chOff x="0" y="0"/>
            <a:chExt cx="1211063" cy="610136"/>
          </a:xfrm>
        </p:grpSpPr>
        <p:sp>
          <p:nvSpPr>
            <p:cNvPr id="15" name="Freeform 15"/>
            <p:cNvSpPr/>
            <p:nvPr/>
          </p:nvSpPr>
          <p:spPr>
            <a:xfrm>
              <a:off x="0" y="0"/>
              <a:ext cx="1211063" cy="610136"/>
            </a:xfrm>
            <a:custGeom>
              <a:avLst/>
              <a:gdLst/>
              <a:ahLst/>
              <a:cxnLst/>
              <a:rect l="l" t="t" r="r" b="b"/>
              <a:pathLst>
                <a:path w="1211063" h="610136">
                  <a:moveTo>
                    <a:pt x="0" y="0"/>
                  </a:moveTo>
                  <a:lnTo>
                    <a:pt x="1007863" y="0"/>
                  </a:lnTo>
                  <a:lnTo>
                    <a:pt x="1211063" y="305068"/>
                  </a:lnTo>
                  <a:lnTo>
                    <a:pt x="1007863" y="610136"/>
                  </a:lnTo>
                  <a:lnTo>
                    <a:pt x="0" y="610136"/>
                  </a:lnTo>
                  <a:lnTo>
                    <a:pt x="203200" y="305068"/>
                  </a:lnTo>
                  <a:lnTo>
                    <a:pt x="0" y="0"/>
                  </a:lnTo>
                  <a:close/>
                </a:path>
              </a:pathLst>
            </a:custGeom>
            <a:solidFill>
              <a:srgbClr val="0C9BAF"/>
            </a:solidFill>
          </p:spPr>
        </p:sp>
        <p:sp>
          <p:nvSpPr>
            <p:cNvPr id="16" name="TextBox 16"/>
            <p:cNvSpPr txBox="1"/>
            <p:nvPr/>
          </p:nvSpPr>
          <p:spPr>
            <a:xfrm>
              <a:off x="177800" y="-57150"/>
              <a:ext cx="558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0800000">
            <a:off x="12728940" y="3025443"/>
            <a:ext cx="6409940" cy="5590883"/>
            <a:chOff x="0" y="0"/>
            <a:chExt cx="1211063" cy="610136"/>
          </a:xfrm>
        </p:grpSpPr>
        <p:sp>
          <p:nvSpPr>
            <p:cNvPr id="18" name="Freeform 18"/>
            <p:cNvSpPr/>
            <p:nvPr/>
          </p:nvSpPr>
          <p:spPr>
            <a:xfrm>
              <a:off x="0" y="0"/>
              <a:ext cx="1211063" cy="610136"/>
            </a:xfrm>
            <a:custGeom>
              <a:avLst/>
              <a:gdLst/>
              <a:ahLst/>
              <a:cxnLst/>
              <a:rect l="l" t="t" r="r" b="b"/>
              <a:pathLst>
                <a:path w="1211063" h="610136">
                  <a:moveTo>
                    <a:pt x="0" y="0"/>
                  </a:moveTo>
                  <a:lnTo>
                    <a:pt x="1007863" y="0"/>
                  </a:lnTo>
                  <a:lnTo>
                    <a:pt x="1211063" y="305068"/>
                  </a:lnTo>
                  <a:lnTo>
                    <a:pt x="1007863" y="610136"/>
                  </a:lnTo>
                  <a:lnTo>
                    <a:pt x="0" y="610136"/>
                  </a:lnTo>
                  <a:lnTo>
                    <a:pt x="203200" y="305068"/>
                  </a:lnTo>
                  <a:lnTo>
                    <a:pt x="0" y="0"/>
                  </a:lnTo>
                  <a:close/>
                </a:path>
              </a:pathLst>
            </a:custGeom>
            <a:solidFill>
              <a:srgbClr val="0C9BAF"/>
            </a:solidFill>
          </p:spPr>
        </p:sp>
        <p:sp>
          <p:nvSpPr>
            <p:cNvPr id="19" name="TextBox 19"/>
            <p:cNvSpPr txBox="1"/>
            <p:nvPr/>
          </p:nvSpPr>
          <p:spPr>
            <a:xfrm>
              <a:off x="177800" y="-57150"/>
              <a:ext cx="558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899963" y="3476601"/>
            <a:ext cx="6719174" cy="4922735"/>
            <a:chOff x="0" y="0"/>
            <a:chExt cx="2430489" cy="799444"/>
          </a:xfrm>
        </p:grpSpPr>
        <p:sp>
          <p:nvSpPr>
            <p:cNvPr id="21" name="Freeform 21"/>
            <p:cNvSpPr/>
            <p:nvPr/>
          </p:nvSpPr>
          <p:spPr>
            <a:xfrm>
              <a:off x="0" y="0"/>
              <a:ext cx="2430489" cy="799444"/>
            </a:xfrm>
            <a:custGeom>
              <a:avLst/>
              <a:gdLst/>
              <a:ahLst/>
              <a:cxnLst/>
              <a:rect l="l" t="t" r="r" b="b"/>
              <a:pathLst>
                <a:path w="2430489" h="799444">
                  <a:moveTo>
                    <a:pt x="38591" y="0"/>
                  </a:moveTo>
                  <a:lnTo>
                    <a:pt x="2391898" y="0"/>
                  </a:lnTo>
                  <a:cubicBezTo>
                    <a:pt x="2402133" y="0"/>
                    <a:pt x="2411948" y="4066"/>
                    <a:pt x="2419186" y="11303"/>
                  </a:cubicBezTo>
                  <a:cubicBezTo>
                    <a:pt x="2426423" y="18540"/>
                    <a:pt x="2430489" y="28356"/>
                    <a:pt x="2430489" y="38591"/>
                  </a:cubicBezTo>
                  <a:lnTo>
                    <a:pt x="2430489" y="760853"/>
                  </a:lnTo>
                  <a:cubicBezTo>
                    <a:pt x="2430489" y="771088"/>
                    <a:pt x="2426423" y="780903"/>
                    <a:pt x="2419186" y="788141"/>
                  </a:cubicBezTo>
                  <a:cubicBezTo>
                    <a:pt x="2411948" y="795378"/>
                    <a:pt x="2402133" y="799444"/>
                    <a:pt x="2391898" y="799444"/>
                  </a:cubicBezTo>
                  <a:lnTo>
                    <a:pt x="38591" y="799444"/>
                  </a:lnTo>
                  <a:cubicBezTo>
                    <a:pt x="28356" y="799444"/>
                    <a:pt x="18540" y="795378"/>
                    <a:pt x="11303" y="788141"/>
                  </a:cubicBezTo>
                  <a:cubicBezTo>
                    <a:pt x="4066" y="780903"/>
                    <a:pt x="0" y="771088"/>
                    <a:pt x="0" y="760853"/>
                  </a:cubicBezTo>
                  <a:lnTo>
                    <a:pt x="0" y="38591"/>
                  </a:lnTo>
                  <a:cubicBezTo>
                    <a:pt x="0" y="28356"/>
                    <a:pt x="4066" y="18540"/>
                    <a:pt x="11303" y="11303"/>
                  </a:cubicBezTo>
                  <a:cubicBezTo>
                    <a:pt x="18540" y="4066"/>
                    <a:pt x="28356" y="0"/>
                    <a:pt x="38591" y="0"/>
                  </a:cubicBezTo>
                  <a:close/>
                </a:path>
              </a:pathLst>
            </a:custGeom>
            <a:solidFill>
              <a:srgbClr val="0C9BAF"/>
            </a:solidFill>
          </p:spPr>
        </p:sp>
        <p:sp>
          <p:nvSpPr>
            <p:cNvPr id="22" name="TextBox 22"/>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433859" y="4895240"/>
            <a:ext cx="5647410" cy="1732590"/>
          </a:xfrm>
          <a:prstGeom prst="rect">
            <a:avLst/>
          </a:prstGeom>
        </p:spPr>
        <p:txBody>
          <a:bodyPr wrap="square" lIns="0" tIns="0" rIns="0" bIns="0" rtlCol="0" anchor="t">
            <a:spAutoFit/>
          </a:bodyPr>
          <a:lstStyle/>
          <a:p>
            <a:pPr algn="ctr">
              <a:lnSpc>
                <a:spcPct val="150000"/>
              </a:lnSpc>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Ôn lại kiến thức đã học </a:t>
            </a:r>
            <a:r>
              <a:rPr lang="vi-VN" sz="4000">
                <a:solidFill>
                  <a:schemeClr val="bg1"/>
                </a:solidFill>
                <a:effectLst/>
                <a:latin typeface="Arial" panose="020B0604020202020204" pitchFamily="34" charset="0"/>
                <a:ea typeface="Calibri" panose="020F0502020204030204" pitchFamily="34" charset="0"/>
                <a:cs typeface="Arial" panose="020B0604020202020204" pitchFamily="34" charset="0"/>
              </a:rPr>
              <a:t>bài </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11</a:t>
            </a:r>
            <a:endParaRPr lang="en-US" sz="4000" dirty="0">
              <a:solidFill>
                <a:schemeClr val="bg1"/>
              </a:solidFill>
              <a:latin typeface="Arial" panose="020B0604020202020204" pitchFamily="34" charset="0"/>
              <a:cs typeface="Arial" panose="020B0604020202020204" pitchFamily="34" charset="0"/>
            </a:endParaRPr>
          </a:p>
        </p:txBody>
      </p:sp>
      <p:sp>
        <p:nvSpPr>
          <p:cNvPr id="25" name="TextBox 25"/>
          <p:cNvSpPr txBox="1"/>
          <p:nvPr/>
        </p:nvSpPr>
        <p:spPr>
          <a:xfrm>
            <a:off x="343518" y="1449239"/>
            <a:ext cx="17109091" cy="880690"/>
          </a:xfrm>
          <a:prstGeom prst="rect">
            <a:avLst/>
          </a:prstGeom>
        </p:spPr>
        <p:txBody>
          <a:bodyPr lIns="0" tIns="0" rIns="0" bIns="0" rtlCol="0" anchor="t">
            <a:spAutoFit/>
          </a:bodyPr>
          <a:lstStyle/>
          <a:p>
            <a:pPr algn="ctr">
              <a:lnSpc>
                <a:spcPts val="7735"/>
              </a:lnSpc>
            </a:pPr>
            <a:r>
              <a:rPr lang="en-US" sz="4800" b="1" dirty="0">
                <a:solidFill>
                  <a:srgbClr val="053C60"/>
                </a:solidFill>
                <a:latin typeface="Arial" panose="020B0604020202020204" pitchFamily="34" charset="0"/>
                <a:cs typeface="Arial" panose="020B0604020202020204" pitchFamily="34" charset="0"/>
              </a:rPr>
              <a:t>HƯỚNG DẪN VỀ NHÀ</a:t>
            </a:r>
          </a:p>
        </p:txBody>
      </p:sp>
      <p:sp>
        <p:nvSpPr>
          <p:cNvPr id="27" name="TextBox 26">
            <a:extLst>
              <a:ext uri="{FF2B5EF4-FFF2-40B4-BE49-F238E27FC236}">
                <a16:creationId xmlns:a16="http://schemas.microsoft.com/office/drawing/2014/main" id="{548EBDF7-1587-7100-132D-F7A0273138AF}"/>
              </a:ext>
            </a:extLst>
          </p:cNvPr>
          <p:cNvSpPr txBox="1"/>
          <p:nvPr/>
        </p:nvSpPr>
        <p:spPr>
          <a:xfrm>
            <a:off x="688240" y="4874123"/>
            <a:ext cx="4552458" cy="1824923"/>
          </a:xfrm>
          <a:prstGeom prst="rect">
            <a:avLst/>
          </a:prstGeom>
          <a:noFill/>
        </p:spPr>
        <p:txBody>
          <a:bodyPr wrap="square">
            <a:spAutoFit/>
          </a:bodyPr>
          <a:lstStyle/>
          <a:p>
            <a:pPr>
              <a:lnSpc>
                <a:spcPct val="150000"/>
              </a:lnSpc>
            </a:pPr>
            <a:r>
              <a:rPr lang="vi-VN" sz="4000" dirty="0">
                <a:solidFill>
                  <a:schemeClr val="bg1"/>
                </a:solidFill>
                <a:latin typeface="Arial" panose="020B0604020202020204" pitchFamily="34" charset="0"/>
                <a:cs typeface="Arial" panose="020B0604020202020204" pitchFamily="34" charset="0"/>
              </a:rPr>
              <a:t>Hoàn thành bài tập được giao.</a:t>
            </a:r>
            <a:endParaRPr lang="en-VN" sz="40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AB43D05-6724-7777-DE72-C2749F5D5AA0}"/>
              </a:ext>
            </a:extLst>
          </p:cNvPr>
          <p:cNvSpPr txBox="1"/>
          <p:nvPr/>
        </p:nvSpPr>
        <p:spPr>
          <a:xfrm>
            <a:off x="13497293" y="4849073"/>
            <a:ext cx="4554244" cy="1824923"/>
          </a:xfrm>
          <a:prstGeom prst="rect">
            <a:avLst/>
          </a:prstGeom>
          <a:noFill/>
        </p:spPr>
        <p:txBody>
          <a:bodyPr wrap="square">
            <a:spAutoFit/>
          </a:bodyPr>
          <a:lstStyle/>
          <a:p>
            <a:pPr>
              <a:lnSpc>
                <a:spcPct val="150000"/>
              </a:lnSpc>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Chuẩn bị nội </a:t>
            </a:r>
            <a:r>
              <a:rPr lang="vi-VN" sz="4000">
                <a:solidFill>
                  <a:schemeClr val="bg1"/>
                </a:solidFill>
                <a:effectLst/>
                <a:latin typeface="Arial" panose="020B0604020202020204" pitchFamily="34" charset="0"/>
                <a:ea typeface="Calibri" panose="020F0502020204030204" pitchFamily="34" charset="0"/>
                <a:cs typeface="Arial" panose="020B0604020202020204" pitchFamily="34" charset="0"/>
              </a:rPr>
              <a:t>dung </a:t>
            </a: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bài 12</a:t>
            </a:r>
            <a:r>
              <a:rPr lang="vi-VN"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58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5C96BADC-4B7C-4954-5E01-64906E20AF5F}"/>
              </a:ext>
            </a:extLst>
          </p:cNvPr>
          <p:cNvGrpSpPr/>
          <p:nvPr/>
        </p:nvGrpSpPr>
        <p:grpSpPr>
          <a:xfrm>
            <a:off x="-1066800" y="2171700"/>
            <a:ext cx="19126200" cy="3962400"/>
            <a:chOff x="0" y="0"/>
            <a:chExt cx="2887955" cy="278798"/>
          </a:xfrm>
          <a:solidFill>
            <a:schemeClr val="accent5">
              <a:lumMod val="75000"/>
            </a:schemeClr>
          </a:solidFill>
        </p:grpSpPr>
        <p:sp>
          <p:nvSpPr>
            <p:cNvPr id="3" name="Freeform 8">
              <a:extLst>
                <a:ext uri="{FF2B5EF4-FFF2-40B4-BE49-F238E27FC236}">
                  <a16:creationId xmlns:a16="http://schemas.microsoft.com/office/drawing/2014/main" id="{05141F62-ADBE-272D-6F38-C73C9F1421FE}"/>
                </a:ext>
              </a:extLst>
            </p:cNvPr>
            <p:cNvSpPr/>
            <p:nvPr/>
          </p:nvSpPr>
          <p:spPr>
            <a:xfrm>
              <a:off x="0" y="0"/>
              <a:ext cx="2887955" cy="278798"/>
            </a:xfrm>
            <a:custGeom>
              <a:avLst/>
              <a:gdLst/>
              <a:ahLst/>
              <a:cxnLst/>
              <a:rect l="l" t="t" r="r" b="b"/>
              <a:pathLst>
                <a:path w="2887955" h="278798">
                  <a:moveTo>
                    <a:pt x="35302" y="0"/>
                  </a:moveTo>
                  <a:lnTo>
                    <a:pt x="2852653" y="0"/>
                  </a:lnTo>
                  <a:cubicBezTo>
                    <a:pt x="2862015" y="0"/>
                    <a:pt x="2870995" y="3719"/>
                    <a:pt x="2877615" y="10340"/>
                  </a:cubicBezTo>
                  <a:cubicBezTo>
                    <a:pt x="2884236" y="16960"/>
                    <a:pt x="2887955" y="25939"/>
                    <a:pt x="2887955" y="35302"/>
                  </a:cubicBezTo>
                  <a:lnTo>
                    <a:pt x="2887955" y="243496"/>
                  </a:lnTo>
                  <a:cubicBezTo>
                    <a:pt x="2887955" y="252859"/>
                    <a:pt x="2884236" y="261838"/>
                    <a:pt x="2877615" y="268458"/>
                  </a:cubicBezTo>
                  <a:cubicBezTo>
                    <a:pt x="2870995" y="275079"/>
                    <a:pt x="2862015" y="278798"/>
                    <a:pt x="2852653" y="278798"/>
                  </a:cubicBezTo>
                  <a:lnTo>
                    <a:pt x="35302" y="278798"/>
                  </a:lnTo>
                  <a:cubicBezTo>
                    <a:pt x="25939" y="278798"/>
                    <a:pt x="16960" y="275079"/>
                    <a:pt x="10340" y="268458"/>
                  </a:cubicBezTo>
                  <a:cubicBezTo>
                    <a:pt x="3719" y="261838"/>
                    <a:pt x="0" y="252859"/>
                    <a:pt x="0" y="243496"/>
                  </a:cubicBezTo>
                  <a:lnTo>
                    <a:pt x="0" y="35302"/>
                  </a:lnTo>
                  <a:cubicBezTo>
                    <a:pt x="0" y="25939"/>
                    <a:pt x="3719" y="16960"/>
                    <a:pt x="10340" y="10340"/>
                  </a:cubicBezTo>
                  <a:cubicBezTo>
                    <a:pt x="16960" y="3719"/>
                    <a:pt x="25939" y="0"/>
                    <a:pt x="35302" y="0"/>
                  </a:cubicBezTo>
                  <a:close/>
                </a:path>
              </a:pathLst>
            </a:custGeom>
            <a:grpFill/>
          </p:spPr>
        </p:sp>
        <p:sp>
          <p:nvSpPr>
            <p:cNvPr id="4" name="TextBox 9">
              <a:extLst>
                <a:ext uri="{FF2B5EF4-FFF2-40B4-BE49-F238E27FC236}">
                  <a16:creationId xmlns:a16="http://schemas.microsoft.com/office/drawing/2014/main" id="{91697429-70FA-892D-327D-0F74F1E4FFCF}"/>
                </a:ext>
              </a:extLst>
            </p:cNvPr>
            <p:cNvSpPr txBox="1"/>
            <p:nvPr/>
          </p:nvSpPr>
          <p:spPr>
            <a:xfrm>
              <a:off x="0" y="-57150"/>
              <a:ext cx="812800" cy="869950"/>
            </a:xfrm>
            <a:prstGeom prst="rect">
              <a:avLst/>
            </a:prstGeom>
            <a:grpFill/>
          </p:spPr>
          <p:txBody>
            <a:bodyPr lIns="50800" tIns="50800" rIns="50800" bIns="50800" rtlCol="0" anchor="ctr"/>
            <a:lstStyle/>
            <a:p>
              <a:pPr algn="ctr">
                <a:lnSpc>
                  <a:spcPts val="2659"/>
                </a:lnSpc>
                <a:spcBef>
                  <a:spcPct val="0"/>
                </a:spcBef>
              </a:pPr>
              <a:endParaRPr/>
            </a:p>
          </p:txBody>
        </p:sp>
      </p:grpSp>
      <p:sp>
        <p:nvSpPr>
          <p:cNvPr id="5" name="TextBox 8">
            <a:extLst>
              <a:ext uri="{FF2B5EF4-FFF2-40B4-BE49-F238E27FC236}">
                <a16:creationId xmlns:a16="http://schemas.microsoft.com/office/drawing/2014/main" id="{CED3BD93-CC9B-B3CD-554E-CCFC6FABD521}"/>
              </a:ext>
            </a:extLst>
          </p:cNvPr>
          <p:cNvSpPr txBox="1"/>
          <p:nvPr/>
        </p:nvSpPr>
        <p:spPr>
          <a:xfrm>
            <a:off x="3581400" y="2875915"/>
            <a:ext cx="13030200" cy="2553969"/>
          </a:xfrm>
          <a:prstGeom prst="rect">
            <a:avLst/>
          </a:prstGeom>
        </p:spPr>
        <p:txBody>
          <a:bodyPr wrap="square" lIns="0" tIns="0" rIns="0" bIns="0" rtlCol="0" anchor="t">
            <a:spAutoFit/>
          </a:bodyPr>
          <a:lstStyle/>
          <a:p>
            <a:pPr algn="ctr">
              <a:lnSpc>
                <a:spcPts val="10630"/>
              </a:lnSpc>
            </a:pPr>
            <a:r>
              <a:rPr lang="en-US" sz="6000" b="1" dirty="0">
                <a:solidFill>
                  <a:schemeClr val="bg1"/>
                </a:solidFill>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294972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EEE"/>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53130" y="178550"/>
            <a:ext cx="1581735" cy="1586254"/>
          </a:xfrm>
          <a:prstGeom prst="rect">
            <a:avLst/>
          </a:prstGeom>
        </p:spPr>
      </p:pic>
      <p:grpSp>
        <p:nvGrpSpPr>
          <p:cNvPr id="12" name="Group 11">
            <a:extLst>
              <a:ext uri="{FF2B5EF4-FFF2-40B4-BE49-F238E27FC236}">
                <a16:creationId xmlns:a16="http://schemas.microsoft.com/office/drawing/2014/main" id="{05B899BE-EF80-4634-AAAC-3BE7CD0FB676}"/>
              </a:ext>
            </a:extLst>
          </p:cNvPr>
          <p:cNvGrpSpPr/>
          <p:nvPr/>
        </p:nvGrpSpPr>
        <p:grpSpPr>
          <a:xfrm>
            <a:off x="11160926" y="422622"/>
            <a:ext cx="5222074" cy="969612"/>
            <a:chOff x="9982200" y="1413128"/>
            <a:chExt cx="5222074" cy="969612"/>
          </a:xfrm>
        </p:grpSpPr>
        <p:grpSp>
          <p:nvGrpSpPr>
            <p:cNvPr id="6" name="Group 6"/>
            <p:cNvGrpSpPr/>
            <p:nvPr/>
          </p:nvGrpSpPr>
          <p:grpSpPr>
            <a:xfrm>
              <a:off x="9982200" y="1413128"/>
              <a:ext cx="5222074" cy="969612"/>
              <a:chOff x="0" y="0"/>
              <a:chExt cx="1516358" cy="255371"/>
            </a:xfrm>
          </p:grpSpPr>
          <p:sp>
            <p:nvSpPr>
              <p:cNvPr id="7" name="Freeform 7"/>
              <p:cNvSpPr/>
              <p:nvPr/>
            </p:nvSpPr>
            <p:spPr>
              <a:xfrm>
                <a:off x="0" y="0"/>
                <a:ext cx="1516358" cy="255371"/>
              </a:xfrm>
              <a:custGeom>
                <a:avLst/>
                <a:gdLst/>
                <a:ahLst/>
                <a:cxnLst/>
                <a:rect l="l" t="t" r="r" b="b"/>
                <a:pathLst>
                  <a:path w="1516358" h="255371">
                    <a:moveTo>
                      <a:pt x="67234" y="0"/>
                    </a:moveTo>
                    <a:lnTo>
                      <a:pt x="1449124" y="0"/>
                    </a:lnTo>
                    <a:cubicBezTo>
                      <a:pt x="1486257" y="0"/>
                      <a:pt x="1516358" y="30102"/>
                      <a:pt x="1516358" y="67234"/>
                    </a:cubicBezTo>
                    <a:lnTo>
                      <a:pt x="1516358" y="188137"/>
                    </a:lnTo>
                    <a:cubicBezTo>
                      <a:pt x="1516358" y="225269"/>
                      <a:pt x="1486257" y="255371"/>
                      <a:pt x="1449124" y="255371"/>
                    </a:cubicBezTo>
                    <a:lnTo>
                      <a:pt x="67234" y="255371"/>
                    </a:lnTo>
                    <a:cubicBezTo>
                      <a:pt x="30102" y="255371"/>
                      <a:pt x="0" y="225269"/>
                      <a:pt x="0" y="188137"/>
                    </a:cubicBezTo>
                    <a:lnTo>
                      <a:pt x="0" y="67234"/>
                    </a:lnTo>
                    <a:cubicBezTo>
                      <a:pt x="0" y="30102"/>
                      <a:pt x="30102" y="0"/>
                      <a:pt x="67234" y="0"/>
                    </a:cubicBezTo>
                    <a:close/>
                  </a:path>
                </a:pathLst>
              </a:custGeom>
              <a:solidFill>
                <a:srgbClr val="0C9BAF"/>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2979" y="1652348"/>
              <a:ext cx="619671" cy="619671"/>
            </a:xfrm>
            <a:prstGeom prst="rect">
              <a:avLst/>
            </a:prstGeom>
          </p:spPr>
        </p:pic>
        <p:sp>
          <p:nvSpPr>
            <p:cNvPr id="11" name="TextBox 11"/>
            <p:cNvSpPr txBox="1"/>
            <p:nvPr/>
          </p:nvSpPr>
          <p:spPr>
            <a:xfrm>
              <a:off x="9982200" y="1554659"/>
              <a:ext cx="4340779" cy="769441"/>
            </a:xfrm>
            <a:prstGeom prst="rect">
              <a:avLst/>
            </a:prstGeom>
          </p:spPr>
          <p:txBody>
            <a:bodyPr wrap="square" lIns="0" tIns="0" rIns="0" bIns="0" rtlCol="0" anchor="ctr">
              <a:spAutoFit/>
            </a:bodyPr>
            <a:lstStyle/>
            <a:p>
              <a:pPr algn="ctr">
                <a:spcBef>
                  <a:spcPct val="0"/>
                </a:spcBef>
              </a:pPr>
              <a:r>
                <a:rPr lang="en-US" sz="5000" b="1" dirty="0">
                  <a:solidFill>
                    <a:srgbClr val="000000"/>
                  </a:solidFill>
                  <a:latin typeface="Times New Roman" panose="02020603050405020304" pitchFamily="18" charset="0"/>
                  <a:cs typeface="Times New Roman" panose="02020603050405020304" pitchFamily="18" charset="0"/>
                </a:rPr>
                <a:t>KHỞI ĐỘNG</a:t>
              </a:r>
            </a:p>
          </p:txBody>
        </p:sp>
      </p:grpSp>
      <p:sp>
        <p:nvSpPr>
          <p:cNvPr id="13" name="TextBox 13"/>
          <p:cNvSpPr txBox="1"/>
          <p:nvPr/>
        </p:nvSpPr>
        <p:spPr>
          <a:xfrm>
            <a:off x="152400" y="1764837"/>
            <a:ext cx="17983199" cy="2083263"/>
          </a:xfrm>
          <a:prstGeom prst="rect">
            <a:avLst/>
          </a:prstGeom>
        </p:spPr>
        <p:txBody>
          <a:bodyPr wrap="square" lIns="0" tIns="0" rIns="0" bIns="0" rtlCol="0" anchor="t">
            <a:spAutoFit/>
          </a:bodyPr>
          <a:lstStyle/>
          <a:p>
            <a:pPr algn="just">
              <a:lnSpc>
                <a:spcPct val="150000"/>
              </a:lnSpc>
              <a:spcBef>
                <a:spcPct val="0"/>
              </a:spcBef>
            </a:pPr>
            <a:r>
              <a:rPr lang="en-US" sz="4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Quan sát Hình 11.1 và cho biết ý nghĩa của cảnh báo này. Cần thực hiện điều gì khi gặp biển báo này?</a:t>
            </a:r>
            <a:endParaRPr lang="en-US" sz="4800" dirty="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896319F-B374-45C7-AB41-1F989162A1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985369"/>
            <a:ext cx="6096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6096000" y="0"/>
            <a:ext cx="11775831" cy="10034991"/>
          </a:xfrm>
          <a:prstGeom prst="rect">
            <a:avLst/>
          </a:prstGeom>
        </p:spPr>
        <p:txBody>
          <a:bodyPr wrap="square" lIns="0" tIns="0" rIns="0" bIns="0" rtlCol="0" anchor="t">
            <a:spAutoFit/>
          </a:bodyPr>
          <a:lstStyle/>
          <a:p>
            <a:pPr algn="just">
              <a:lnSpc>
                <a:spcPct val="150000"/>
              </a:lnSpc>
              <a:spcBef>
                <a:spcPct val="0"/>
              </a:spcBef>
            </a:pPr>
            <a:r>
              <a:rPr lang="en-US"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Đây là b</a:t>
            </a:r>
            <a:r>
              <a:rPr lang="vi-VN"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iển cảnh báo nguy hiểm có điện</a:t>
            </a:r>
            <a:r>
              <a:rPr lang="en-US"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 biển báo được sử dụng để cảnh báo nguy hiểm liên quan đến các thiết bị điện như đường dây điện, trạm biến áp, hộp điện,... Biển báo này thường được đặt tại những nơi có nguy cơ gây ra tai nạn hoặc nguy hiểm cho người đi đường do sự hiện diện của các thiết bị điện.</a:t>
            </a:r>
          </a:p>
          <a:p>
            <a:pPr algn="just">
              <a:lnSpc>
                <a:spcPct val="150000"/>
              </a:lnSpc>
              <a:spcBef>
                <a:spcPct val="0"/>
              </a:spcBef>
            </a:pPr>
            <a:r>
              <a:rPr lang="en-US"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Khi gặp biển báo nguy hiểm có điện,</a:t>
            </a:r>
            <a:r>
              <a:rPr lang="en-US"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chúng ta không được lại gần hoặc tiếp xúc với khu vực có đặt biển cảnh báo</a:t>
            </a:r>
            <a:r>
              <a:rPr lang="vi-VN" sz="44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896319F-B374-45C7-AB41-1F989162A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42900"/>
            <a:ext cx="5638800" cy="5638800"/>
          </a:xfrm>
          <a:prstGeom prst="rect">
            <a:avLst/>
          </a:prstGeom>
        </p:spPr>
      </p:pic>
    </p:spTree>
    <p:extLst>
      <p:ext uri="{BB962C8B-B14F-4D97-AF65-F5344CB8AC3E}">
        <p14:creationId xmlns:p14="http://schemas.microsoft.com/office/powerpoint/2010/main" val="301180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802" y="420159"/>
            <a:ext cx="17334396" cy="9446682"/>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grpSp>
        <p:nvGrpSpPr>
          <p:cNvPr id="9" name="Group 8">
            <a:extLst>
              <a:ext uri="{FF2B5EF4-FFF2-40B4-BE49-F238E27FC236}">
                <a16:creationId xmlns:a16="http://schemas.microsoft.com/office/drawing/2014/main" id="{E89F044D-4CC0-4EBB-B6C9-FC2367AA9999}"/>
              </a:ext>
            </a:extLst>
          </p:cNvPr>
          <p:cNvGrpSpPr/>
          <p:nvPr/>
        </p:nvGrpSpPr>
        <p:grpSpPr>
          <a:xfrm>
            <a:off x="694515" y="190500"/>
            <a:ext cx="16920741" cy="3676835"/>
            <a:chOff x="213210" y="206397"/>
            <a:chExt cx="11280494" cy="2451223"/>
          </a:xfrm>
        </p:grpSpPr>
        <p:sp>
          <p:nvSpPr>
            <p:cNvPr id="10" name="Rectangle 9">
              <a:extLst>
                <a:ext uri="{FF2B5EF4-FFF2-40B4-BE49-F238E27FC236}">
                  <a16:creationId xmlns:a16="http://schemas.microsoft.com/office/drawing/2014/main" id="{6F3A1E70-821C-438F-8B98-19E0C13CAAEC}"/>
                </a:ext>
              </a:extLst>
            </p:cNvPr>
            <p:cNvSpPr/>
            <p:nvPr/>
          </p:nvSpPr>
          <p:spPr>
            <a:xfrm>
              <a:off x="213210" y="206397"/>
              <a:ext cx="1960876" cy="2451223"/>
            </a:xfrm>
            <a:prstGeom prst="rect">
              <a:avLst/>
            </a:prstGeom>
            <a:solidFill>
              <a:srgbClr val="078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Bài 11</a:t>
              </a:r>
            </a:p>
          </p:txBody>
        </p:sp>
        <p:sp>
          <p:nvSpPr>
            <p:cNvPr id="11" name="Rectangle 10">
              <a:extLst>
                <a:ext uri="{FF2B5EF4-FFF2-40B4-BE49-F238E27FC236}">
                  <a16:creationId xmlns:a16="http://schemas.microsoft.com/office/drawing/2014/main" id="{6140D6C5-2C95-4F56-ADE5-812DE31ED922}"/>
                </a:ext>
              </a:extLst>
            </p:cNvPr>
            <p:cNvSpPr/>
            <p:nvPr/>
          </p:nvSpPr>
          <p:spPr>
            <a:xfrm>
              <a:off x="1854771" y="524021"/>
              <a:ext cx="9638933" cy="16809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2BD313F-59F8-4D24-8271-9841F5E36AE5}"/>
                </a:ext>
              </a:extLst>
            </p:cNvPr>
            <p:cNvSpPr/>
            <p:nvPr/>
          </p:nvSpPr>
          <p:spPr>
            <a:xfrm>
              <a:off x="1719524" y="2314201"/>
              <a:ext cx="9774179" cy="167730"/>
            </a:xfrm>
            <a:prstGeom prst="rect">
              <a:avLst/>
            </a:prstGeom>
            <a:solidFill>
              <a:srgbClr val="078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D4D6016-7DAD-4649-A200-A3598A2726A0}"/>
                </a:ext>
              </a:extLst>
            </p:cNvPr>
            <p:cNvSpPr/>
            <p:nvPr/>
          </p:nvSpPr>
          <p:spPr>
            <a:xfrm>
              <a:off x="1854771" y="524021"/>
              <a:ext cx="319315" cy="168096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7BB499C-F17A-44B0-B356-C566ED797375}"/>
                </a:ext>
              </a:extLst>
            </p:cNvPr>
            <p:cNvSpPr/>
            <p:nvPr/>
          </p:nvSpPr>
          <p:spPr>
            <a:xfrm>
              <a:off x="1985400" y="625621"/>
              <a:ext cx="9376227" cy="14837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697707" indent="-697707">
                <a:lnSpc>
                  <a:spcPct val="130000"/>
                </a:lnSpc>
                <a:tabLst>
                  <a:tab pos="697707" algn="l"/>
                </a:tabLst>
              </a:pPr>
              <a:r>
                <a:rPr lang="en-US" sz="6000" b="1">
                  <a:solidFill>
                    <a:srgbClr val="FF0000"/>
                  </a:solidFill>
                  <a:latin typeface="Times New Roman" panose="02020603050405020304" pitchFamily="18" charset="0"/>
                  <a:cs typeface="Times New Roman" panose="02020603050405020304" pitchFamily="18" charset="0"/>
                </a:rPr>
                <a:t>	AN TOÀN ĐIỆN</a:t>
              </a:r>
            </a:p>
          </p:txBody>
        </p:sp>
      </p:grpSp>
      <p:pic>
        <p:nvPicPr>
          <p:cNvPr id="18" name="Picture 2">
            <a:extLst>
              <a:ext uri="{FF2B5EF4-FFF2-40B4-BE49-F238E27FC236}">
                <a16:creationId xmlns:a16="http://schemas.microsoft.com/office/drawing/2014/main" id="{0069D545-CF9E-48BB-B876-D712D5DE82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954" r="2282"/>
          <a:stretch>
            <a:fillRect/>
          </a:stretch>
        </p:blipFill>
        <p:spPr>
          <a:xfrm>
            <a:off x="-2590799" y="6779389"/>
            <a:ext cx="5943600" cy="3507611"/>
          </a:xfrm>
          <a:prstGeom prst="rect">
            <a:avLst/>
          </a:prstGeom>
        </p:spPr>
      </p:pic>
      <p:pic>
        <p:nvPicPr>
          <p:cNvPr id="20" name="Picture 19">
            <a:extLst>
              <a:ext uri="{FF2B5EF4-FFF2-40B4-BE49-F238E27FC236}">
                <a16:creationId xmlns:a16="http://schemas.microsoft.com/office/drawing/2014/main" id="{EDDCD1CD-2E3C-453B-AAAE-0AEDBF785F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16" r="9982"/>
          <a:stretch/>
        </p:blipFill>
        <p:spPr>
          <a:xfrm>
            <a:off x="6148692" y="5931198"/>
            <a:ext cx="5990615" cy="4342341"/>
          </a:xfrm>
          <a:prstGeom prst="rect">
            <a:avLst/>
          </a:prstGeom>
        </p:spPr>
      </p:pic>
      <p:sp>
        <p:nvSpPr>
          <p:cNvPr id="19" name="TextBox 18">
            <a:extLst>
              <a:ext uri="{FF2B5EF4-FFF2-40B4-BE49-F238E27FC236}">
                <a16:creationId xmlns:a16="http://schemas.microsoft.com/office/drawing/2014/main" id="{9DDE9D97-6896-491F-9F35-3DAB182AD02C}"/>
              </a:ext>
            </a:extLst>
          </p:cNvPr>
          <p:cNvSpPr txBox="1"/>
          <p:nvPr/>
        </p:nvSpPr>
        <p:spPr>
          <a:xfrm>
            <a:off x="204659" y="3924300"/>
            <a:ext cx="17854741" cy="2738314"/>
          </a:xfrm>
          <a:prstGeom prst="rect">
            <a:avLst/>
          </a:prstGeom>
          <a:noFill/>
        </p:spPr>
        <p:txBody>
          <a:bodyPr wrap="square">
            <a:spAutoFit/>
          </a:bodyPr>
          <a:lstStyle/>
          <a:p>
            <a:pPr algn="ctr">
              <a:lnSpc>
                <a:spcPct val="120000"/>
              </a:lnSpc>
              <a:spcAft>
                <a:spcPts val="450"/>
              </a:spcAft>
              <a:buClr>
                <a:srgbClr val="000000"/>
              </a:buClr>
              <a:buSzPts val="1000"/>
              <a:tabLst>
                <a:tab pos="529590" algn="l"/>
              </a:tabLst>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 TIÊU</a:t>
            </a:r>
            <a:r>
              <a:rPr lang="en-US" sz="4800" b="1">
                <a:latin typeface="Times New Roman" panose="02020603050405020304" pitchFamily="18" charset="0"/>
                <a:ea typeface="Times New Roman" panose="02020603050405020304" pitchFamily="18" charset="0"/>
                <a:cs typeface="Times New Roman" panose="02020603050405020304" pitchFamily="18" charset="0"/>
              </a:rPr>
              <a:t> </a:t>
            </a:r>
          </a:p>
          <a:p>
            <a:pPr algn="just" defTabSz="697707">
              <a:lnSpc>
                <a:spcPct val="120000"/>
              </a:lnSpc>
              <a:spcAft>
                <a:spcPts val="450"/>
              </a:spcAft>
              <a:buClr>
                <a:srgbClr val="000000"/>
              </a:buClr>
              <a:buSzPts val="1000"/>
            </a:pPr>
            <a:r>
              <a:rPr lang="en-US" sz="4800" b="1">
                <a:latin typeface="Times New Roman" panose="02020603050405020304" pitchFamily="18" charset="0"/>
                <a:ea typeface="Times New Roman" panose="02020603050405020304" pitchFamily="18" charset="0"/>
                <a:cs typeface="Times New Roman" panose="02020603050405020304" pitchFamily="18" charset="0"/>
              </a:rPr>
              <a:t>	Trình bày được khái niệm, biện pháp và thực hiện một số biện pháp an toàn điện</a:t>
            </a:r>
            <a:r>
              <a:rPr lang="vi-VN" sz="4800" b="1">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84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4ECC8E-D0E9-4FF0-8639-90ADF9B8E017}"/>
              </a:ext>
            </a:extLst>
          </p:cNvPr>
          <p:cNvGrpSpPr/>
          <p:nvPr/>
        </p:nvGrpSpPr>
        <p:grpSpPr>
          <a:xfrm>
            <a:off x="-2" y="2"/>
            <a:ext cx="18288003" cy="6139547"/>
            <a:chOff x="-1" y="1"/>
            <a:chExt cx="12192002" cy="4093031"/>
          </a:xfrm>
          <a:solidFill>
            <a:srgbClr val="297F87"/>
          </a:solidFill>
        </p:grpSpPr>
        <p:sp>
          <p:nvSpPr>
            <p:cNvPr id="11" name="Arrow: Pentagon 1">
              <a:extLst>
                <a:ext uri="{FF2B5EF4-FFF2-40B4-BE49-F238E27FC236}">
                  <a16:creationId xmlns:a16="http://schemas.microsoft.com/office/drawing/2014/main" id="{8ACEA0D4-9E53-436B-9AD9-4DFBFED68FFC}"/>
                </a:ext>
              </a:extLst>
            </p:cNvPr>
            <p:cNvSpPr/>
            <p:nvPr/>
          </p:nvSpPr>
          <p:spPr>
            <a:xfrm rot="5400000">
              <a:off x="4049484" y="-4049484"/>
              <a:ext cx="4093031" cy="12192002"/>
            </a:xfrm>
            <a:prstGeom prst="homePlate">
              <a:avLst/>
            </a:prstGeom>
            <a:grpFill/>
            <a:ln w="12700" cap="flat" cmpd="sng" algn="ctr">
              <a:noFill/>
              <a:prstDash val="solid"/>
              <a:miter lim="800000"/>
            </a:ln>
            <a:effectLst/>
          </p:spPr>
          <p:txBody>
            <a:bodyPr rtlCol="0" anchor="ctr"/>
            <a:lstStyle/>
            <a:p>
              <a:pPr algn="ctr" defTabSz="1371600">
                <a:defRPr/>
              </a:pPr>
              <a:endParaRPr lang="en-US" sz="2700" kern="0" dirty="0">
                <a:solidFill>
                  <a:prstClr val="white"/>
                </a:solidFill>
                <a:latin typeface="Calibri" panose="020F0502020204030204"/>
              </a:endParaRPr>
            </a:p>
          </p:txBody>
        </p:sp>
        <p:sp>
          <p:nvSpPr>
            <p:cNvPr id="12" name="TextBox 11">
              <a:extLst>
                <a:ext uri="{FF2B5EF4-FFF2-40B4-BE49-F238E27FC236}">
                  <a16:creationId xmlns:a16="http://schemas.microsoft.com/office/drawing/2014/main" id="{6DDE8022-C2A1-49CC-BDE9-AE50824A6673}"/>
                </a:ext>
              </a:extLst>
            </p:cNvPr>
            <p:cNvSpPr txBox="1"/>
            <p:nvPr/>
          </p:nvSpPr>
          <p:spPr>
            <a:xfrm>
              <a:off x="0" y="482600"/>
              <a:ext cx="12192000" cy="677109"/>
            </a:xfrm>
            <a:prstGeom prst="rect">
              <a:avLst/>
            </a:prstGeom>
            <a:grpFill/>
          </p:spPr>
          <p:txBody>
            <a:bodyPr wrap="square" rtlCol="0">
              <a:spAutoFit/>
            </a:bodyPr>
            <a:lstStyle/>
            <a:p>
              <a:pPr algn="ctr" defTabSz="1371600">
                <a:defRPr/>
              </a:pPr>
              <a:r>
                <a:rPr lang="en-US" sz="6000" b="1" kern="0">
                  <a:solidFill>
                    <a:srgbClr val="FF0000"/>
                  </a:solidFill>
                  <a:latin typeface="Times New Roman" panose="02020603050405020304" pitchFamily="18" charset="0"/>
                  <a:ea typeface="#9Slide03 Roboto Bold" panose="02000000000000000000" pitchFamily="2" charset="0"/>
                  <a:cs typeface="Times New Roman" panose="02020603050405020304" pitchFamily="18" charset="0"/>
                </a:rPr>
                <a:t>Nội dung bài học</a:t>
              </a:r>
              <a:endParaRPr lang="en-US" sz="6000" b="1" kern="0" dirty="0">
                <a:solidFill>
                  <a:srgbClr val="FF0000"/>
                </a:solidFill>
                <a:latin typeface="Times New Roman" panose="02020603050405020304" pitchFamily="18" charset="0"/>
                <a:ea typeface="#9Slide03 Roboto Bold" panose="02000000000000000000" pitchFamily="2"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16722B7D-3534-4DFA-BCD6-4F92466B13D4}"/>
              </a:ext>
            </a:extLst>
          </p:cNvPr>
          <p:cNvGrpSpPr/>
          <p:nvPr/>
        </p:nvGrpSpPr>
        <p:grpSpPr>
          <a:xfrm>
            <a:off x="2301236" y="3069776"/>
            <a:ext cx="4731974" cy="5794352"/>
            <a:chOff x="2301236" y="3069776"/>
            <a:chExt cx="4731974" cy="5794352"/>
          </a:xfrm>
        </p:grpSpPr>
        <p:sp>
          <p:nvSpPr>
            <p:cNvPr id="25" name="Rectangle: Rounded Corners 3">
              <a:extLst>
                <a:ext uri="{FF2B5EF4-FFF2-40B4-BE49-F238E27FC236}">
                  <a16:creationId xmlns:a16="http://schemas.microsoft.com/office/drawing/2014/main" id="{D6B17C13-243A-4B8A-915C-763186985852}"/>
                </a:ext>
              </a:extLst>
            </p:cNvPr>
            <p:cNvSpPr/>
            <p:nvPr/>
          </p:nvSpPr>
          <p:spPr>
            <a:xfrm>
              <a:off x="2301236" y="3069776"/>
              <a:ext cx="4731974" cy="5794352"/>
            </a:xfrm>
            <a:prstGeom prst="roundRect">
              <a:avLst/>
            </a:prstGeom>
            <a:solidFill>
              <a:schemeClr val="accent5"/>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1371600">
                <a:defRPr/>
              </a:pPr>
              <a:endParaRPr lang="en-US" sz="2700" kern="0">
                <a:solidFill>
                  <a:prstClr val="white"/>
                </a:solidFill>
                <a:latin typeface="Calibri" panose="020F0502020204030204"/>
              </a:endParaRPr>
            </a:p>
          </p:txBody>
        </p:sp>
        <p:grpSp>
          <p:nvGrpSpPr>
            <p:cNvPr id="10" name="Group 9">
              <a:extLst>
                <a:ext uri="{FF2B5EF4-FFF2-40B4-BE49-F238E27FC236}">
                  <a16:creationId xmlns:a16="http://schemas.microsoft.com/office/drawing/2014/main" id="{4DECDFCD-6E3E-4539-A41D-998A8DA6639C}"/>
                </a:ext>
              </a:extLst>
            </p:cNvPr>
            <p:cNvGrpSpPr/>
            <p:nvPr/>
          </p:nvGrpSpPr>
          <p:grpSpPr>
            <a:xfrm>
              <a:off x="3423389" y="3638404"/>
              <a:ext cx="2487669" cy="2519423"/>
              <a:chOff x="3316356" y="3638404"/>
              <a:chExt cx="2487669" cy="2519423"/>
            </a:xfrm>
          </p:grpSpPr>
          <p:sp>
            <p:nvSpPr>
              <p:cNvPr id="16" name="Oval 15">
                <a:extLst>
                  <a:ext uri="{FF2B5EF4-FFF2-40B4-BE49-F238E27FC236}">
                    <a16:creationId xmlns:a16="http://schemas.microsoft.com/office/drawing/2014/main" id="{E8496C67-5C93-4041-B931-17E20396EAC9}"/>
                  </a:ext>
                </a:extLst>
              </p:cNvPr>
              <p:cNvSpPr/>
              <p:nvPr/>
            </p:nvSpPr>
            <p:spPr>
              <a:xfrm>
                <a:off x="3316356" y="3638404"/>
                <a:ext cx="2487669" cy="2519423"/>
              </a:xfrm>
              <a:prstGeom prst="ellipse">
                <a:avLst/>
              </a:prstGeom>
              <a:noFill/>
              <a:ln w="12700" cap="flat" cmpd="sng" algn="ctr">
                <a:solidFill>
                  <a:srgbClr val="1352C4"/>
                </a:solidFill>
                <a:prstDash val="dashDot"/>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9" name="TextBox 18">
                <a:extLst>
                  <a:ext uri="{FF2B5EF4-FFF2-40B4-BE49-F238E27FC236}">
                    <a16:creationId xmlns:a16="http://schemas.microsoft.com/office/drawing/2014/main" id="{729B9CD5-4110-4729-A5C1-9547EAD820AF}"/>
                  </a:ext>
                </a:extLst>
              </p:cNvPr>
              <p:cNvSpPr txBox="1"/>
              <p:nvPr/>
            </p:nvSpPr>
            <p:spPr>
              <a:xfrm>
                <a:off x="3882761" y="4159451"/>
                <a:ext cx="1354858" cy="1477328"/>
              </a:xfrm>
              <a:prstGeom prst="rect">
                <a:avLst/>
              </a:prstGeom>
              <a:noFill/>
            </p:spPr>
            <p:txBody>
              <a:bodyPr wrap="none" rtlCol="0">
                <a:spAutoFit/>
              </a:bodyPr>
              <a:lstStyle/>
              <a:p>
                <a:r>
                  <a:rPr lang="en-US" sz="9000" b="1" dirty="0">
                    <a:solidFill>
                      <a:srgbClr val="0000FF"/>
                    </a:solidFill>
                    <a:latin typeface="Times New Roman" panose="02020603050405020304" pitchFamily="18" charset="0"/>
                    <a:ea typeface="#9Slide03 Roboto Bold" panose="02000000000000000000" pitchFamily="2" charset="0"/>
                    <a:cs typeface="Times New Roman" panose="02020603050405020304" pitchFamily="18" charset="0"/>
                  </a:rPr>
                  <a:t>01</a:t>
                </a:r>
              </a:p>
            </p:txBody>
          </p:sp>
        </p:grpSp>
        <p:sp>
          <p:nvSpPr>
            <p:cNvPr id="22" name="TextBox 21">
              <a:extLst>
                <a:ext uri="{FF2B5EF4-FFF2-40B4-BE49-F238E27FC236}">
                  <a16:creationId xmlns:a16="http://schemas.microsoft.com/office/drawing/2014/main" id="{C33F2D7F-DB77-4D66-BF71-C49592C0E5D9}"/>
                </a:ext>
              </a:extLst>
            </p:cNvPr>
            <p:cNvSpPr txBox="1"/>
            <p:nvPr/>
          </p:nvSpPr>
          <p:spPr>
            <a:xfrm>
              <a:off x="3116036" y="6838114"/>
              <a:ext cx="3102374" cy="1323439"/>
            </a:xfrm>
            <a:prstGeom prst="rect">
              <a:avLst/>
            </a:prstGeom>
            <a:noFill/>
          </p:spPr>
          <p:txBody>
            <a:bodyPr wrap="square" rtlCol="0">
              <a:spAutoFit/>
            </a:bodyPr>
            <a:lstStyle/>
            <a:p>
              <a:pPr algn="ctr"/>
              <a:r>
                <a:rPr lang="en-US" sz="4000" b="1"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Khái</a:t>
              </a:r>
              <a:r>
                <a:rPr lang="en-US" sz="40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niệm an toàn điện</a:t>
              </a:r>
              <a:endParaRPr lang="en-US" sz="40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F0173E2D-AB43-4115-A8C5-DC1D679D70EF}"/>
              </a:ext>
            </a:extLst>
          </p:cNvPr>
          <p:cNvGrpSpPr/>
          <p:nvPr/>
        </p:nvGrpSpPr>
        <p:grpSpPr>
          <a:xfrm>
            <a:off x="11193827" y="3069776"/>
            <a:ext cx="4731974" cy="5794352"/>
            <a:chOff x="11193827" y="3069776"/>
            <a:chExt cx="4731974" cy="5794352"/>
          </a:xfrm>
        </p:grpSpPr>
        <p:sp>
          <p:nvSpPr>
            <p:cNvPr id="14" name="Rectangle: Rounded Corners 3">
              <a:extLst>
                <a:ext uri="{FF2B5EF4-FFF2-40B4-BE49-F238E27FC236}">
                  <a16:creationId xmlns:a16="http://schemas.microsoft.com/office/drawing/2014/main" id="{D27CB269-ECA0-46A9-85C6-08B688082815}"/>
                </a:ext>
              </a:extLst>
            </p:cNvPr>
            <p:cNvSpPr/>
            <p:nvPr/>
          </p:nvSpPr>
          <p:spPr>
            <a:xfrm>
              <a:off x="11193827" y="3069776"/>
              <a:ext cx="4731974" cy="5794352"/>
            </a:xfrm>
            <a:prstGeom prst="roundRect">
              <a:avLst/>
            </a:prstGeom>
            <a:solidFill>
              <a:schemeClr val="accent5"/>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1371600">
                <a:defRPr/>
              </a:pPr>
              <a:endParaRPr lang="en-US" sz="2700" kern="0">
                <a:solidFill>
                  <a:prstClr val="white"/>
                </a:solidFill>
                <a:latin typeface="Calibri" panose="020F0502020204030204"/>
              </a:endParaRPr>
            </a:p>
          </p:txBody>
        </p:sp>
        <p:grpSp>
          <p:nvGrpSpPr>
            <p:cNvPr id="8" name="Group 7">
              <a:extLst>
                <a:ext uri="{FF2B5EF4-FFF2-40B4-BE49-F238E27FC236}">
                  <a16:creationId xmlns:a16="http://schemas.microsoft.com/office/drawing/2014/main" id="{A893798D-20F3-4945-9FCB-EF5ABAF26518}"/>
                </a:ext>
              </a:extLst>
            </p:cNvPr>
            <p:cNvGrpSpPr/>
            <p:nvPr/>
          </p:nvGrpSpPr>
          <p:grpSpPr>
            <a:xfrm>
              <a:off x="12330133" y="3646990"/>
              <a:ext cx="2459361" cy="2448178"/>
              <a:chOff x="12179366" y="3646990"/>
              <a:chExt cx="2459361" cy="2448178"/>
            </a:xfrm>
          </p:grpSpPr>
          <p:sp>
            <p:nvSpPr>
              <p:cNvPr id="18" name="Oval 17">
                <a:extLst>
                  <a:ext uri="{FF2B5EF4-FFF2-40B4-BE49-F238E27FC236}">
                    <a16:creationId xmlns:a16="http://schemas.microsoft.com/office/drawing/2014/main" id="{70506FC3-5D52-423E-8AEF-E182B544303E}"/>
                  </a:ext>
                </a:extLst>
              </p:cNvPr>
              <p:cNvSpPr/>
              <p:nvPr/>
            </p:nvSpPr>
            <p:spPr>
              <a:xfrm>
                <a:off x="12179366" y="3646990"/>
                <a:ext cx="2459361" cy="2448178"/>
              </a:xfrm>
              <a:prstGeom prst="ellipse">
                <a:avLst/>
              </a:prstGeom>
              <a:noFill/>
              <a:ln w="12700" cap="flat" cmpd="sng" algn="ctr">
                <a:solidFill>
                  <a:srgbClr val="1352C4"/>
                </a:solidFill>
                <a:prstDash val="dashDot"/>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20" name="TextBox 19">
                <a:extLst>
                  <a:ext uri="{FF2B5EF4-FFF2-40B4-BE49-F238E27FC236}">
                    <a16:creationId xmlns:a16="http://schemas.microsoft.com/office/drawing/2014/main" id="{19B065C2-B899-4E2A-B447-7433CBD67E09}"/>
                  </a:ext>
                </a:extLst>
              </p:cNvPr>
              <p:cNvSpPr txBox="1"/>
              <p:nvPr/>
            </p:nvSpPr>
            <p:spPr>
              <a:xfrm>
                <a:off x="12731617" y="4132415"/>
                <a:ext cx="1354858" cy="1477328"/>
              </a:xfrm>
              <a:prstGeom prst="rect">
                <a:avLst/>
              </a:prstGeom>
              <a:noFill/>
            </p:spPr>
            <p:txBody>
              <a:bodyPr wrap="none" rtlCol="0">
                <a:spAutoFit/>
              </a:bodyPr>
              <a:lstStyle/>
              <a:p>
                <a:r>
                  <a:rPr lang="en-US" sz="9000" b="1" dirty="0">
                    <a:solidFill>
                      <a:srgbClr val="0000FF"/>
                    </a:solidFill>
                    <a:latin typeface="Times New Roman" panose="02020603050405020304" pitchFamily="18" charset="0"/>
                    <a:ea typeface="#9Slide03 Roboto Bold" panose="02000000000000000000" pitchFamily="2" charset="0"/>
                    <a:cs typeface="Times New Roman" panose="02020603050405020304" pitchFamily="18" charset="0"/>
                  </a:rPr>
                  <a:t>02</a:t>
                </a:r>
              </a:p>
            </p:txBody>
          </p:sp>
        </p:grpSp>
        <p:sp>
          <p:nvSpPr>
            <p:cNvPr id="23" name="TextBox 22">
              <a:extLst>
                <a:ext uri="{FF2B5EF4-FFF2-40B4-BE49-F238E27FC236}">
                  <a16:creationId xmlns:a16="http://schemas.microsoft.com/office/drawing/2014/main" id="{1C119372-851B-483F-A423-529AE551539F}"/>
                </a:ext>
              </a:extLst>
            </p:cNvPr>
            <p:cNvSpPr txBox="1"/>
            <p:nvPr/>
          </p:nvSpPr>
          <p:spPr>
            <a:xfrm>
              <a:off x="11422426" y="6838114"/>
              <a:ext cx="4274774" cy="1323439"/>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Một số biện pháp an toàn điện</a:t>
              </a:r>
              <a:endParaRPr lang="en-US" sz="40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8900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2165441"/>
            <a:ext cx="5956116" cy="5956116"/>
          </a:xfrm>
          <a:prstGeom prst="rect">
            <a:avLst/>
          </a:prstGeom>
        </p:spPr>
      </p:pic>
      <p:sp>
        <p:nvSpPr>
          <p:cNvPr id="8" name="TextBox 8"/>
          <p:cNvSpPr txBox="1"/>
          <p:nvPr/>
        </p:nvSpPr>
        <p:spPr>
          <a:xfrm>
            <a:off x="7391400" y="4546156"/>
            <a:ext cx="9296400" cy="1194686"/>
          </a:xfrm>
          <a:prstGeom prst="rect">
            <a:avLst/>
          </a:prstGeom>
        </p:spPr>
        <p:txBody>
          <a:bodyPr wrap="square" lIns="0" tIns="0" rIns="0" bIns="0" rtlCol="0" anchor="t">
            <a:spAutoFit/>
          </a:bodyPr>
          <a:lstStyle/>
          <a:p>
            <a:pPr algn="ctr">
              <a:lnSpc>
                <a:spcPts val="10630"/>
              </a:lnSpc>
            </a:pPr>
            <a:r>
              <a:rPr lang="en-US" sz="6000" b="1" dirty="0">
                <a:solidFill>
                  <a:srgbClr val="FF0000"/>
                </a:solidFill>
                <a:latin typeface="Times New Roman" panose="02020603050405020304" pitchFamily="18" charset="0"/>
                <a:cs typeface="Times New Roman" panose="02020603050405020304" pitchFamily="18" charset="0"/>
              </a:rPr>
              <a:t>I</a:t>
            </a:r>
            <a:r>
              <a:rPr lang="en-US" sz="6000" b="1">
                <a:solidFill>
                  <a:srgbClr val="FF0000"/>
                </a:solidFill>
                <a:latin typeface="Times New Roman" panose="02020603050405020304" pitchFamily="18" charset="0"/>
                <a:cs typeface="Times New Roman" panose="02020603050405020304" pitchFamily="18" charset="0"/>
              </a:rPr>
              <a:t>. Khái niệm an toàn điện</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739960"/>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954" r="2282"/>
          <a:stretch>
            <a:fillRect/>
          </a:stretch>
        </p:blipFill>
        <p:spPr>
          <a:xfrm>
            <a:off x="-762000" y="4171165"/>
            <a:ext cx="10363200" cy="6115835"/>
          </a:xfrm>
          <a:prstGeom prst="rect">
            <a:avLst/>
          </a:prstGeom>
        </p:spPr>
      </p:pic>
      <p:sp>
        <p:nvSpPr>
          <p:cNvPr id="3" name="TextBox 3"/>
          <p:cNvSpPr txBox="1"/>
          <p:nvPr/>
        </p:nvSpPr>
        <p:spPr>
          <a:xfrm>
            <a:off x="304800" y="266700"/>
            <a:ext cx="17678400" cy="2938433"/>
          </a:xfrm>
          <a:prstGeom prst="rect">
            <a:avLst/>
          </a:prstGeom>
        </p:spPr>
        <p:txBody>
          <a:bodyPr wrap="square" lIns="0" tIns="0" rIns="0" bIns="0" rtlCol="0" anchor="t">
            <a:spAutoFit/>
          </a:bodyPr>
          <a:lstStyle/>
          <a:p>
            <a:pPr algn="just">
              <a:lnSpc>
                <a:spcPct val="150000"/>
              </a:lnSpc>
            </a:pPr>
            <a:r>
              <a:rPr lang="en-US" sz="4400" b="1">
                <a:solidFill>
                  <a:srgbClr val="0000FF"/>
                </a:solidFill>
                <a:latin typeface="+mj-lt"/>
                <a:ea typeface="Calibri" panose="020F0502020204030204" pitchFamily="34" charset="0"/>
                <a:cs typeface="Arial" panose="020B0604020202020204" pitchFamily="34" charset="0"/>
              </a:rPr>
              <a:t>	</a:t>
            </a:r>
            <a:r>
              <a:rPr lang="vi-VN" sz="4400" b="1">
                <a:solidFill>
                  <a:srgbClr val="0000FF"/>
                </a:solidFill>
                <a:latin typeface="+mj-lt"/>
                <a:ea typeface="Calibri" panose="020F0502020204030204" pitchFamily="34" charset="0"/>
                <a:cs typeface="Arial" panose="020B0604020202020204" pitchFamily="34" charset="0"/>
              </a:rPr>
              <a:t>An toàn điện là những quy định, quy tắc và kĩ năng cần thiết trong thiết kế, sử dụng và bảo dưỡng sửa chữa điện được đặt ra nhằm đảm bảo an toàn cho con người, thiết bị và hệ thống lưới điện.</a:t>
            </a:r>
            <a:endParaRPr lang="en-US" sz="4400" b="1" dirty="0">
              <a:solidFill>
                <a:srgbClr val="0000FF"/>
              </a:solidFill>
              <a:latin typeface="+mj-lt"/>
              <a:cs typeface="Arial" panose="020B0604020202020204" pitchFamily="34" charset="0"/>
            </a:endParaRPr>
          </a:p>
        </p:txBody>
      </p:sp>
    </p:spTree>
    <p:extLst>
      <p:ext uri="{BB962C8B-B14F-4D97-AF65-F5344CB8AC3E}">
        <p14:creationId xmlns:p14="http://schemas.microsoft.com/office/powerpoint/2010/main" val="22198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2165441"/>
            <a:ext cx="5956116" cy="5956116"/>
          </a:xfrm>
          <a:prstGeom prst="rect">
            <a:avLst/>
          </a:prstGeom>
        </p:spPr>
      </p:pic>
      <p:sp>
        <p:nvSpPr>
          <p:cNvPr id="8" name="TextBox 8"/>
          <p:cNvSpPr txBox="1"/>
          <p:nvPr/>
        </p:nvSpPr>
        <p:spPr>
          <a:xfrm>
            <a:off x="6781800" y="4546156"/>
            <a:ext cx="10896600" cy="1199880"/>
          </a:xfrm>
          <a:prstGeom prst="rect">
            <a:avLst/>
          </a:prstGeom>
        </p:spPr>
        <p:txBody>
          <a:bodyPr wrap="square" lIns="0" tIns="0" rIns="0" bIns="0" rtlCol="0" anchor="t">
            <a:spAutoFit/>
          </a:bodyPr>
          <a:lstStyle/>
          <a:p>
            <a:pPr algn="just">
              <a:lnSpc>
                <a:spcPts val="10630"/>
              </a:lnSpc>
            </a:pPr>
            <a:r>
              <a:rPr lang="en-US" sz="6000" b="1">
                <a:solidFill>
                  <a:srgbClr val="FF0000"/>
                </a:solidFill>
                <a:latin typeface="Times New Roman" panose="02020603050405020304" pitchFamily="18" charset="0"/>
                <a:cs typeface="Times New Roman" panose="02020603050405020304" pitchFamily="18" charset="0"/>
              </a:rPr>
              <a:t>II. Một số biện pháp an toàn điện</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035774"/>
      </p:ext>
    </p:extLst>
  </p:cSld>
  <p:clrMapOvr>
    <a:masterClrMapping/>
  </p:clrMapOvr>
  <p:transition spd="slow">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1650</Words>
  <Application>Microsoft Office PowerPoint</Application>
  <PresentationFormat>Custom</PresentationFormat>
  <Paragraphs>106</Paragraphs>
  <Slides>24</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Times New Roman</vt:lpstr>
      <vt:lpstr>Calibri Light</vt:lpstr>
      <vt:lpstr>Calibri</vt:lpstr>
      <vt:lpstr>Bebas Neue</vt:lpstr>
      <vt:lpstr>Symbol</vt:lpstr>
      <vt:lpstr>Patrick Hand</vt:lpstr>
      <vt:lpstr>Arial</vt:lpstr>
      <vt:lpstr>#9Slide03 AmpleSoft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English Class Presentation</dc:title>
  <dc:creator>Lê Quan Bình</dc:creator>
  <cp:lastModifiedBy>Le Quan Binh</cp:lastModifiedBy>
  <cp:revision>36</cp:revision>
  <dcterms:created xsi:type="dcterms:W3CDTF">2006-08-16T00:00:00Z</dcterms:created>
  <dcterms:modified xsi:type="dcterms:W3CDTF">2024-07-30T14:58:20Z</dcterms:modified>
  <dc:identifier>DAFQOgxmH2M</dc:identifier>
</cp:coreProperties>
</file>